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6"/>
  </p:notesMasterIdLst>
  <p:sldIdLst>
    <p:sldId id="256" r:id="rId2"/>
    <p:sldId id="259" r:id="rId3"/>
    <p:sldId id="261" r:id="rId4"/>
    <p:sldId id="257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4F96A5-B30A-41B4-8982-534A1681E84D}">
          <p14:sldIdLst>
            <p14:sldId id="256"/>
            <p14:sldId id="259"/>
            <p14:sldId id="261"/>
            <p14:sldId id="257"/>
            <p14:sldId id="260"/>
            <p14:sldId id="262"/>
            <p14:sldId id="263"/>
            <p14:sldId id="264"/>
            <p14:sldId id="265"/>
            <p14:sldId id="267"/>
            <p14:sldId id="268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09F3E-87C2-4D4A-92C5-2F512CE050ED}" v="556" dt="2025-07-30T17:17:02.742"/>
    <p1510:client id="{659E5B3F-1824-44C3-A7E5-07B205A64961}" v="152" dt="2025-07-30T20:15:07.093"/>
    <p1510:client id="{7FEADFEA-E6AE-194C-8AC2-98A1E0A99B5A}" v="15" dt="2025-07-30T20:12:14.141"/>
    <p1510:client id="{E733C4D4-BD05-A1E4-2835-BDEE025CF9AA}" v="252" dt="2025-07-30T19:28:4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25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6C32-083F-4C54-819B-90F90CA6540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BBD22-7A49-4692-9208-CE97B86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Can't read the JSNN and Phi Delta logos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BBD22-7A49-4692-9208-CE97B866B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Why don't you add pic of you at the farm?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BBD22-7A49-4692-9208-CE97B866B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Can't see this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BBD22-7A49-4692-9208-CE97B866B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Aww :)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BBD22-7A49-4692-9208-CE97B866B2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7BAE-C6E7-4A23-863F-431C0AC9B787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0604-1108-4197-8617-564175B5451D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2A5D-8B68-4965-8E2C-381EB8DBABD6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C4D7-89C0-4B91-93B6-FD32CD6CA73B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7BF-E2B1-434B-ABB8-AC9D05FE14D3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E8EA-2446-437E-9911-38732138D848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4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FF1-AFD7-4ADA-A894-05C152AE5BFE}" type="datetime1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E95-9E8B-494B-9A46-9159B6CDAECC}" type="datetime1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C7F4-68AA-448C-B911-D2107590FC5D}" type="datetime1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539E-D46F-4E0C-928B-3B021A3AE4B2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696B9CB2-C73B-44D1-A74C-046B2AB745D6}" type="datetime1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1193822-0605-4468-BDFB-F091923CDFD5}" type="datetime1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0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52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840C8E-22A9-31CF-B57E-E0C4A2FAC0C2}"/>
              </a:ext>
            </a:extLst>
          </p:cNvPr>
          <p:cNvSpPr/>
          <p:nvPr/>
        </p:nvSpPr>
        <p:spPr>
          <a:xfrm>
            <a:off x="217613" y="5868073"/>
            <a:ext cx="3941064" cy="804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57E7E14-1FFA-42D5-F5E2-AC82A9EE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159" b="-4"/>
          <a:stretch>
            <a:fillRect/>
          </a:stretch>
        </p:blipFill>
        <p:spPr>
          <a:xfrm>
            <a:off x="8481351" y="-1"/>
            <a:ext cx="3698627" cy="6858001"/>
          </a:xfrm>
          <a:custGeom>
            <a:avLst/>
            <a:gdLst/>
            <a:ahLst/>
            <a:cxnLst/>
            <a:rect l="l" t="t" r="r" b="b"/>
            <a:pathLst>
              <a:path w="8035000" h="6858001">
                <a:moveTo>
                  <a:pt x="0" y="0"/>
                </a:moveTo>
                <a:lnTo>
                  <a:pt x="8035000" y="0"/>
                </a:lnTo>
                <a:lnTo>
                  <a:pt x="8035000" y="6858001"/>
                </a:lnTo>
                <a:lnTo>
                  <a:pt x="137897" y="6858001"/>
                </a:lnTo>
                <a:lnTo>
                  <a:pt x="274509" y="6844229"/>
                </a:lnTo>
                <a:cubicBezTo>
                  <a:pt x="583423" y="6781017"/>
                  <a:pt x="815799" y="6507690"/>
                  <a:pt x="815799" y="6180089"/>
                </a:cubicBezTo>
                <a:lnTo>
                  <a:pt x="815799" y="677915"/>
                </a:lnTo>
                <a:cubicBezTo>
                  <a:pt x="815799" y="303514"/>
                  <a:pt x="512287" y="2"/>
                  <a:pt x="137886" y="2"/>
                </a:cubicBezTo>
                <a:lnTo>
                  <a:pt x="0" y="2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662" y="752136"/>
            <a:ext cx="3944703" cy="3553163"/>
          </a:xfrm>
        </p:spPr>
        <p:txBody>
          <a:bodyPr anchor="t">
            <a:normAutofit/>
          </a:bodyPr>
          <a:lstStyle/>
          <a:p>
            <a:r>
              <a:rPr lang="en-US" sz="3400"/>
              <a:t>Characterization and Functionalization of Bovine Milk-Derived Extracellular Vesicles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70" y="4743385"/>
            <a:ext cx="3698627" cy="125767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00">
                <a:latin typeface="Montserrat Light"/>
              </a:rPr>
              <a:t>Jayden Williams, Kameron Burton, Lance Pye, Dr. Kristen Dellinger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00">
                <a:latin typeface="Montserrat Light"/>
              </a:rPr>
              <a:t>Campbell University, North Carolina Agricultural and Technical State University, The Joint School Nanoscience Nanoengineering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10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110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BB4C90-F074-3559-AC2A-356E5DF41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" y="5874897"/>
            <a:ext cx="3940287" cy="806793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B433C45-6525-0D72-D949-518649D46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52" y="752136"/>
            <a:ext cx="3476245" cy="921543"/>
          </a:xfrm>
          <a:prstGeom prst="rect">
            <a:avLst/>
          </a:prstGeom>
        </p:spPr>
      </p:pic>
      <p:pic>
        <p:nvPicPr>
          <p:cNvPr id="7" name="Google Shape;101;p1">
            <a:extLst>
              <a:ext uri="{FF2B5EF4-FFF2-40B4-BE49-F238E27FC236}">
                <a16:creationId xmlns:a16="http://schemas.microsoft.com/office/drawing/2014/main" id="{0A05DF16-8982-BDD4-FDB0-B232203634D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3802" t="23520" r="69904" b="26104"/>
          <a:stretch/>
        </p:blipFill>
        <p:spPr>
          <a:xfrm>
            <a:off x="6672321" y="5263766"/>
            <a:ext cx="1374376" cy="147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logo of a globe with a gold cogwheel&#10;&#10;AI-generated content may be incorrect.">
            <a:extLst>
              <a:ext uri="{FF2B5EF4-FFF2-40B4-BE49-F238E27FC236}">
                <a16:creationId xmlns:a16="http://schemas.microsoft.com/office/drawing/2014/main" id="{12ECCBF2-728E-51C7-D0C9-12BD8053A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521" y="5225888"/>
            <a:ext cx="1632112" cy="16321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700A260-BB8A-2D96-1B67-2D05AAA9C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2522" y="1390962"/>
            <a:ext cx="3712105" cy="2406612"/>
          </a:xfrm>
          <a:prstGeom prst="rect">
            <a:avLst/>
          </a:prstGeom>
        </p:spPr>
      </p:pic>
      <p:pic>
        <p:nvPicPr>
          <p:cNvPr id="14" name="Picture 1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2A77E5D-89C6-AFC5-662A-DB1AF6D0ED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30" y="3353022"/>
            <a:ext cx="1632112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F32D-05B3-7A37-3136-5D11D2E2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26" y="0"/>
            <a:ext cx="9956747" cy="1438780"/>
          </a:xfrm>
        </p:spPr>
        <p:txBody>
          <a:bodyPr/>
          <a:lstStyle/>
          <a:p>
            <a:pPr algn="ctr"/>
            <a:r>
              <a:rPr lang="en-US"/>
              <a:t>DPA Insertion NTA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CFADE-D9F5-3D82-9D59-294482B3CE63}"/>
              </a:ext>
            </a:extLst>
          </p:cNvPr>
          <p:cNvSpPr txBox="1"/>
          <p:nvPr/>
        </p:nvSpPr>
        <p:spPr>
          <a:xfrm>
            <a:off x="9304517" y="212770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Micelle Formation?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7B008C-48C2-539C-F75A-6F16CF6A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5" y="1878218"/>
            <a:ext cx="3360696" cy="20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18D5CC-73D3-A9B4-CE87-BBDD1785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52" y="1878219"/>
            <a:ext cx="3360696" cy="20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733CCB2-3937-DC8C-0D01-053D49710D6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73" y="1878218"/>
            <a:ext cx="3364992" cy="20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F94E1428-C85A-B7BB-A3BC-470870DB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32" y="4347383"/>
            <a:ext cx="3364992" cy="20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112D8660-088F-87A3-C889-4200A183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77" y="4347383"/>
            <a:ext cx="3364992" cy="20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9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88B0F-AA7F-D0AA-E2B9-FFF4F511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26" y="0"/>
            <a:ext cx="9956747" cy="1438780"/>
          </a:xfrm>
        </p:spPr>
        <p:txBody>
          <a:bodyPr/>
          <a:lstStyle/>
          <a:p>
            <a:pPr algn="ctr"/>
            <a:r>
              <a:rPr lang="en-US"/>
              <a:t>CPA Insertion NTA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BB96A9-DDFF-C1AC-AE85-FF63DB8732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03" y="1873726"/>
            <a:ext cx="33649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07B3666-03C0-42E3-5CCB-0520CDD5D46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96" y="1873726"/>
            <a:ext cx="33649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C31F78D-57A0-F91B-EA5D-4BB2FAA23B1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06" y="4414368"/>
            <a:ext cx="33649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7C64773F-5FD2-8732-2284-D3859D02866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02" y="4414368"/>
            <a:ext cx="336499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2CA61CC-574C-4948-900B-097AE207AAE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2" y="1880883"/>
            <a:ext cx="3364992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F7FB-169A-836F-C22E-950C1C61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26" y="3105"/>
            <a:ext cx="9956747" cy="1438780"/>
          </a:xfrm>
        </p:spPr>
        <p:txBody>
          <a:bodyPr/>
          <a:lstStyle/>
          <a:p>
            <a:pPr algn="ctr"/>
            <a:r>
              <a:rPr lang="en-US" dirty="0"/>
              <a:t>In Conclusion…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099A-9EE0-D329-DA72-8AD6AA7C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7" y="2306781"/>
            <a:ext cx="4864073" cy="3870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Conclusions</a:t>
            </a:r>
          </a:p>
          <a:p>
            <a:r>
              <a:rPr lang="en-US"/>
              <a:t>EV isolation </a:t>
            </a:r>
            <a:r>
              <a:rPr lang="en-US" dirty="0"/>
              <a:t>and characterization so far is looking promising</a:t>
            </a:r>
            <a:endParaRPr lang="en-US"/>
          </a:p>
          <a:p>
            <a:r>
              <a:rPr lang="en-US"/>
              <a:t>EV : lipid </a:t>
            </a:r>
            <a:r>
              <a:rPr lang="en-US" dirty="0"/>
              <a:t>ratios </a:t>
            </a:r>
            <a:r>
              <a:rPr lang="en-US"/>
              <a:t>for insertion must have been too high</a:t>
            </a:r>
          </a:p>
          <a:p>
            <a:r>
              <a:rPr lang="en-US"/>
              <a:t>User error certainly possible, but not very likely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3C2F59-5971-8553-2A86-BA65E806A1ED}"/>
              </a:ext>
            </a:extLst>
          </p:cNvPr>
          <p:cNvSpPr txBox="1">
            <a:spLocks/>
          </p:cNvSpPr>
          <p:nvPr/>
        </p:nvSpPr>
        <p:spPr>
          <a:xfrm>
            <a:off x="6095999" y="2306781"/>
            <a:ext cx="4864073" cy="3870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+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Next Steps</a:t>
            </a:r>
          </a:p>
          <a:p>
            <a:pPr marL="285750" indent="-285750"/>
            <a:r>
              <a:rPr lang="en-US" dirty="0"/>
              <a:t>Confirm the presence of EV biomarkers in samples (anti-CD81, CD9, CD63, </a:t>
            </a:r>
            <a:r>
              <a:rPr lang="en-US" dirty="0" err="1"/>
              <a:t>etc</a:t>
            </a:r>
            <a:r>
              <a:rPr lang="en-US" dirty="0"/>
              <a:t>?)</a:t>
            </a:r>
          </a:p>
          <a:p>
            <a:pPr marL="285750" indent="-285750"/>
            <a:r>
              <a:rPr lang="en-US" dirty="0"/>
              <a:t>Confirm </a:t>
            </a:r>
            <a:r>
              <a:rPr lang="en-US"/>
              <a:t>the bioactivity</a:t>
            </a:r>
            <a:r>
              <a:rPr lang="en-US" dirty="0"/>
              <a:t> of EVs</a:t>
            </a:r>
          </a:p>
          <a:p>
            <a:pPr marL="285750" indent="-285750"/>
            <a:r>
              <a:rPr lang="en-US" dirty="0"/>
              <a:t>Test </a:t>
            </a:r>
            <a:r>
              <a:rPr lang="en-US"/>
              <a:t>the cytotoxicity</a:t>
            </a:r>
            <a:r>
              <a:rPr lang="en-US" dirty="0"/>
              <a:t> of EVs</a:t>
            </a:r>
          </a:p>
          <a:p>
            <a:pPr marL="285750" indent="-285750"/>
            <a:r>
              <a:rPr lang="en-US" dirty="0"/>
              <a:t>Try lower ratio screens of </a:t>
            </a:r>
            <a:r>
              <a:rPr lang="en-US" dirty="0" err="1"/>
              <a:t>EV:Lipid</a:t>
            </a:r>
            <a:r>
              <a:rPr lang="en-US" dirty="0"/>
              <a:t> (1:10? 1:50? 1:100?)</a:t>
            </a:r>
          </a:p>
          <a:p>
            <a:pPr marL="285750" indent="-285750"/>
            <a:r>
              <a:rPr lang="en-US" dirty="0"/>
              <a:t>Click reaction with fluorophore to quantify insertion</a:t>
            </a:r>
          </a:p>
        </p:txBody>
      </p:sp>
    </p:spTree>
    <p:extLst>
      <p:ext uri="{BB962C8B-B14F-4D97-AF65-F5344CB8AC3E}">
        <p14:creationId xmlns:p14="http://schemas.microsoft.com/office/powerpoint/2010/main" val="206896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4327-A14B-1D46-0592-AC100225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8A56-EC9E-2B18-150B-F6D4BBE9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 to Dr. Kristen Dellinger, the NBI lab PI, for fostering a comfortable yet driven environment for me and those working with her to delve into their curiosity in such a new field!</a:t>
            </a:r>
          </a:p>
          <a:p>
            <a:r>
              <a:rPr lang="en-US" dirty="0"/>
              <a:t>Thank you to my graduate mentor and friend Kameron Burton, his guidance has taught me more than I would ever learn in a semester at Campbell.</a:t>
            </a:r>
          </a:p>
          <a:p>
            <a:r>
              <a:rPr lang="en-US" dirty="0"/>
              <a:t>This research was partially supported by NSF REU Site: Southeastern Undergraduate Internship in Nanotechnology (SUIN), under award# EEC-2349519</a:t>
            </a:r>
          </a:p>
          <a:p>
            <a:r>
              <a:rPr lang="en-US" dirty="0"/>
              <a:t>This work was performed at the Joint School of Nanoscience and Nanoengineering, a member of the National Nanotechnology Coordinated Infrastructure (NNCI), which is supported by the National Science Foundation (Grant ECCS-2025462)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6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F6D5-66BE-2961-9BC5-86637CB0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25" y="211867"/>
            <a:ext cx="9956747" cy="1438780"/>
          </a:xfrm>
        </p:spPr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409563-5443-0F4A-4969-6EAB8E12F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2" y="1895209"/>
            <a:ext cx="6832152" cy="46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6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657F-9A55-896E-3B8E-2F96C685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29FB3-2F0B-90EF-9AC6-78DB945B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1513214"/>
            <a:ext cx="4373587" cy="3742535"/>
          </a:xfrm>
        </p:spPr>
        <p:txBody>
          <a:bodyPr>
            <a:normAutofit/>
          </a:bodyPr>
          <a:lstStyle/>
          <a:p>
            <a:r>
              <a:rPr lang="en-US" sz="2000" dirty="0"/>
              <a:t>Just turned 21 on 7/24!</a:t>
            </a:r>
          </a:p>
          <a:p>
            <a:r>
              <a:rPr lang="en-US" sz="2000" dirty="0"/>
              <a:t>Biotechnology Major at Campbell University (Roll Humps) </a:t>
            </a:r>
          </a:p>
          <a:p>
            <a:r>
              <a:rPr lang="en-US" sz="2000" dirty="0"/>
              <a:t>Member of Phi Delta Theta</a:t>
            </a:r>
          </a:p>
          <a:p>
            <a:r>
              <a:rPr lang="en-US" sz="2000" dirty="0"/>
              <a:t>I Play Oboe, English Horn, and Clarinet</a:t>
            </a:r>
          </a:p>
          <a:p>
            <a:endParaRPr 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9E9DDD-54D3-FB87-1A95-6F340AC3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41" y="68852"/>
            <a:ext cx="3145161" cy="41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8437EE5-52FB-47DB-08E9-4CFB0008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94" y="68851"/>
            <a:ext cx="2792806" cy="41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A216134-70F6-C1AB-6BA7-0EEA531FE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5" r="35815"/>
          <a:stretch>
            <a:fillRect/>
          </a:stretch>
        </p:blipFill>
        <p:spPr bwMode="auto">
          <a:xfrm>
            <a:off x="5425313" y="4245468"/>
            <a:ext cx="2234816" cy="25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Badge of Phi Delta Theta - Phi Delta Theta">
            <a:extLst>
              <a:ext uri="{FF2B5EF4-FFF2-40B4-BE49-F238E27FC236}">
                <a16:creationId xmlns:a16="http://schemas.microsoft.com/office/drawing/2014/main" id="{713FC30D-AB38-223A-E220-69CCA2C4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91" y="2668081"/>
            <a:ext cx="481249" cy="7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5420C-FDD1-D5E2-EBDF-A7BB9260B1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48" y="3775298"/>
            <a:ext cx="2111528" cy="2815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B80E4-3EF9-55BA-65D9-F3240DC5DC76}"/>
              </a:ext>
            </a:extLst>
          </p:cNvPr>
          <p:cNvSpPr txBox="1"/>
          <p:nvPr/>
        </p:nvSpPr>
        <p:spPr>
          <a:xfrm>
            <a:off x="238124" y="4457700"/>
            <a:ext cx="7524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My graduate mentor.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AEC89F-2EEB-7593-B245-34333009755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90599" y="4746241"/>
            <a:ext cx="1327151" cy="371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476382-89A9-55C4-5F53-0B29CEAA3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4332049"/>
            <a:ext cx="1859208" cy="24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0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6B8E30-B625-3CCA-FA93-67F11A6E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7" y="201102"/>
            <a:ext cx="9956747" cy="1438780"/>
          </a:xfrm>
        </p:spPr>
        <p:txBody>
          <a:bodyPr/>
          <a:lstStyle/>
          <a:p>
            <a:r>
              <a:rPr lang="en-US"/>
              <a:t>Drug Delivery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96CEB6-B436-2CD9-078B-7723786A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87" y="2218856"/>
            <a:ext cx="11831267" cy="3870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There are many ways of</a:t>
            </a:r>
            <a:r>
              <a:rPr lang="en-US"/>
              <a:t> delivering </a:t>
            </a:r>
            <a:r>
              <a:rPr lang="en-US" dirty="0"/>
              <a:t>drug, ranging from oral ingestion to injections </a:t>
            </a:r>
            <a:r>
              <a:rPr lang="en-US"/>
              <a:t>and</a:t>
            </a:r>
            <a:r>
              <a:rPr lang="en-US" dirty="0"/>
              <a:t> topical methods.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C722C-F214-EC71-829E-0927086E0D41}"/>
              </a:ext>
            </a:extLst>
          </p:cNvPr>
          <p:cNvSpPr txBox="1"/>
          <p:nvPr/>
        </p:nvSpPr>
        <p:spPr>
          <a:xfrm>
            <a:off x="198120" y="2879266"/>
            <a:ext cx="3480955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Oral Delivery:</a:t>
            </a:r>
          </a:p>
          <a:p>
            <a:r>
              <a:rPr lang="en-US" sz="2000" dirty="0">
                <a:highlight>
                  <a:srgbClr val="008000"/>
                </a:highlight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People are generally comfortable with pills / drinkable medicines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 </a:t>
            </a:r>
            <a:r>
              <a:rPr lang="en-US" sz="1600"/>
              <a:t>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to administer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000" dirty="0">
                <a:highlight>
                  <a:srgbClr val="800000"/>
                </a:highlight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Absorption rates vary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GI </a:t>
            </a:r>
            <a:r>
              <a:rPr lang="en-US" sz="1600"/>
              <a:t>tract</a:t>
            </a:r>
            <a:r>
              <a:rPr lang="en-US" sz="1600" dirty="0"/>
              <a:t> can degrade the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First-pass metabolism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B0845-C5C0-9B26-8570-8DBD1FBDBF4E}"/>
              </a:ext>
            </a:extLst>
          </p:cNvPr>
          <p:cNvSpPr txBox="1"/>
          <p:nvPr/>
        </p:nvSpPr>
        <p:spPr>
          <a:xfrm>
            <a:off x="4352965" y="2880360"/>
            <a:ext cx="3488574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Intravenous Injections:</a:t>
            </a:r>
          </a:p>
          <a:p>
            <a:r>
              <a:rPr lang="en-US" sz="2000" dirty="0">
                <a:highlight>
                  <a:srgbClr val="008000"/>
                </a:highlight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Avoids </a:t>
            </a:r>
            <a:r>
              <a:rPr lang="en-US" sz="1600"/>
              <a:t>first-pass </a:t>
            </a:r>
            <a:r>
              <a:rPr lang="en-US" sz="1600" dirty="0"/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Rapid </a:t>
            </a:r>
            <a:r>
              <a:rPr lang="en-US" sz="1600"/>
              <a:t>onset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Best method in worst case scenarios (</a:t>
            </a:r>
            <a:r>
              <a:rPr lang="en-US" sz="1600"/>
              <a:t>comatose</a:t>
            </a:r>
            <a:r>
              <a:rPr lang="en-US" sz="1600" dirty="0"/>
              <a:t> / oral ingestion impossible)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000" dirty="0">
                <a:highlight>
                  <a:srgbClr val="800000"/>
                </a:highlight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Needles hurt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 chance of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7AF93-2227-C2AD-E877-B7FCA36E1615}"/>
              </a:ext>
            </a:extLst>
          </p:cNvPr>
          <p:cNvSpPr txBox="1"/>
          <p:nvPr/>
        </p:nvSpPr>
        <p:spPr>
          <a:xfrm>
            <a:off x="8416370" y="2879266"/>
            <a:ext cx="3486070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Topical Delivery: </a:t>
            </a:r>
          </a:p>
          <a:p>
            <a:r>
              <a:rPr lang="en-US" sz="2000" dirty="0">
                <a:highlight>
                  <a:srgbClr val="008000"/>
                </a:highlight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Avoids </a:t>
            </a:r>
            <a:r>
              <a:rPr lang="en-US" sz="1600"/>
              <a:t>first-pass</a:t>
            </a:r>
            <a:r>
              <a:rPr lang="en-US" sz="1600" dirty="0"/>
              <a:t> metabolism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targeted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Convenience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dosed continuously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2000" dirty="0">
                <a:highlight>
                  <a:srgbClr val="800000"/>
                </a:highlight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natural barrier of the skin limits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Variable </a:t>
            </a:r>
            <a:r>
              <a:rPr lang="en-US" sz="1600"/>
              <a:t>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Lower </a:t>
            </a:r>
            <a:r>
              <a:rPr lang="en-US" sz="1600"/>
              <a:t>load </a:t>
            </a:r>
            <a:r>
              <a:rPr lang="en-US" sz="1600" dirty="0"/>
              <a:t>/ dosing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Enzymatic </a:t>
            </a:r>
            <a:r>
              <a:rPr lang="en-US" sz="1600"/>
              <a:t>activity</a:t>
            </a:r>
            <a:endParaRPr lang="en-US" sz="1600" dirty="0"/>
          </a:p>
          <a:p>
            <a:endParaRPr lang="en-US" sz="2000" dirty="0"/>
          </a:p>
        </p:txBody>
      </p:sp>
      <p:pic>
        <p:nvPicPr>
          <p:cNvPr id="15" name="Picture 14" descr="Close-up of hand with IV">
            <a:extLst>
              <a:ext uri="{FF2B5EF4-FFF2-40B4-BE49-F238E27FC236}">
                <a16:creationId xmlns:a16="http://schemas.microsoft.com/office/drawing/2014/main" id="{B112641E-73EE-2F47-15E6-C529C7F16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57" y="556431"/>
            <a:ext cx="2057400" cy="1371600"/>
          </a:xfrm>
          <a:prstGeom prst="rect">
            <a:avLst/>
          </a:prstGeom>
        </p:spPr>
      </p:pic>
      <p:pic>
        <p:nvPicPr>
          <p:cNvPr id="17" name="Picture 16" descr="Yellow dots on blue">
            <a:extLst>
              <a:ext uri="{FF2B5EF4-FFF2-40B4-BE49-F238E27FC236}">
                <a16:creationId xmlns:a16="http://schemas.microsoft.com/office/drawing/2014/main" id="{F7D9AFD7-D829-78C0-4B6B-2CD9A95A9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65" y="556431"/>
            <a:ext cx="2070035" cy="1371600"/>
          </a:xfrm>
          <a:prstGeom prst="rect">
            <a:avLst/>
          </a:prstGeom>
        </p:spPr>
      </p:pic>
      <p:pic>
        <p:nvPicPr>
          <p:cNvPr id="21" name="Picture 20" descr="Woman applying eye cream">
            <a:extLst>
              <a:ext uri="{FF2B5EF4-FFF2-40B4-BE49-F238E27FC236}">
                <a16:creationId xmlns:a16="http://schemas.microsoft.com/office/drawing/2014/main" id="{B6534348-8B1D-3022-F6CF-F120DB96F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4" y="556431"/>
            <a:ext cx="2057400" cy="137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41562-7699-EF2E-DA25-970FD4F2DCD4}"/>
              </a:ext>
            </a:extLst>
          </p:cNvPr>
          <p:cNvSpPr txBox="1"/>
          <p:nvPr/>
        </p:nvSpPr>
        <p:spPr>
          <a:xfrm>
            <a:off x="7522802" y="6379862"/>
            <a:ext cx="49572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Choi, E., Nahm, F. S., Han, W. K., Lee, P. B., &amp; Jo, J. (2020). Topical agents: a thoughtful choice for multimodal analgesia. </a:t>
            </a:r>
            <a:r>
              <a:rPr lang="en-US" sz="900" b="0" i="1" dirty="0">
                <a:solidFill>
                  <a:srgbClr val="1B1B1B"/>
                </a:solidFill>
                <a:effectLst/>
                <a:latin typeface="Roboto Mono Web"/>
              </a:rPr>
              <a:t>Korean journal of anesthesiology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, </a:t>
            </a:r>
            <a:r>
              <a:rPr lang="en-US" sz="900" b="0" i="1" dirty="0">
                <a:solidFill>
                  <a:srgbClr val="1B1B1B"/>
                </a:solidFill>
                <a:effectLst/>
                <a:latin typeface="Roboto Mono Web"/>
              </a:rPr>
              <a:t>73</a:t>
            </a:r>
            <a:r>
              <a:rPr lang="en-US" sz="900" b="0" i="0" dirty="0">
                <a:solidFill>
                  <a:srgbClr val="1B1B1B"/>
                </a:solidFill>
                <a:effectLst/>
                <a:latin typeface="Roboto Mono Web"/>
              </a:rPr>
              <a:t>(5), 384–393. https://doi.org/10.4097/kja.20357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1122A-B459-B2FD-E598-AE4F11DFD5E2}"/>
              </a:ext>
            </a:extLst>
          </p:cNvPr>
          <p:cNvSpPr txBox="1"/>
          <p:nvPr/>
        </p:nvSpPr>
        <p:spPr>
          <a:xfrm>
            <a:off x="59709" y="6488668"/>
            <a:ext cx="6274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1B1B1B"/>
                </a:solidFill>
                <a:latin typeface="Roboto Mono Web"/>
              </a:rPr>
              <a:t>Kim, J., &amp; De Jesus, O. (2023). Medication routes of administration. National Library of Medicine; </a:t>
            </a:r>
            <a:r>
              <a:rPr lang="en-US" sz="900" dirty="0" err="1">
                <a:solidFill>
                  <a:srgbClr val="1B1B1B"/>
                </a:solidFill>
                <a:latin typeface="Roboto Mono Web"/>
              </a:rPr>
              <a:t>StatPearls</a:t>
            </a:r>
            <a:r>
              <a:rPr lang="en-US" sz="900" dirty="0">
                <a:solidFill>
                  <a:srgbClr val="1B1B1B"/>
                </a:solidFill>
                <a:latin typeface="Roboto Mono Web"/>
              </a:rPr>
              <a:t> Publishing. https://www.ncbi.nlm.nih.gov/books/NBK568677/</a:t>
            </a:r>
          </a:p>
        </p:txBody>
      </p:sp>
    </p:spTree>
    <p:extLst>
      <p:ext uri="{BB962C8B-B14F-4D97-AF65-F5344CB8AC3E}">
        <p14:creationId xmlns:p14="http://schemas.microsoft.com/office/powerpoint/2010/main" val="167151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0F800-066E-BFB0-DA14-53B4F032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2982"/>
            <a:ext cx="9956747" cy="1438780"/>
          </a:xfrm>
        </p:spPr>
        <p:txBody>
          <a:bodyPr/>
          <a:lstStyle/>
          <a:p>
            <a:r>
              <a:rPr lang="en-US"/>
              <a:t>What Are Extracellular Vesicles?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8673-5922-5130-0C69-F8C2CA93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67" y="1849581"/>
            <a:ext cx="11480747" cy="3870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Extracellular vesicles (EVs) are membrane-bound structures secreted by most cell types. In vivo, these lipid nanoparticles are used to communicate from cell to cell via the proteins, enzymes, and nucleic acids contained within.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0E7057-144A-C3D5-7E25-0A756C7F5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18" y="2743200"/>
            <a:ext cx="4789736" cy="35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7710E-0B58-246D-8E7B-3DAB41D0D66B}"/>
              </a:ext>
            </a:extLst>
          </p:cNvPr>
          <p:cNvSpPr txBox="1"/>
          <p:nvPr/>
        </p:nvSpPr>
        <p:spPr>
          <a:xfrm>
            <a:off x="7183420" y="6282035"/>
            <a:ext cx="4801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Bovine milk-derived EV composition map</a:t>
            </a:r>
            <a:endParaRPr lang="en-US" sz="300" dirty="0"/>
          </a:p>
          <a:p>
            <a:r>
              <a:rPr lang="en-US" sz="500" dirty="0"/>
              <a:t>Benilde Adriano, </a:t>
            </a:r>
            <a:r>
              <a:rPr lang="en-US" sz="500" dirty="0" err="1"/>
              <a:t>Nycol</a:t>
            </a:r>
            <a:r>
              <a:rPr lang="en-US" sz="500" dirty="0"/>
              <a:t> M. Cotto, Neeraj Chauhan, Meena Jaggi, Subhash C. Chauhan, Murali M. </a:t>
            </a:r>
            <a:r>
              <a:rPr lang="en-US" sz="500" dirty="0" err="1"/>
              <a:t>Yallapu</a:t>
            </a:r>
            <a:r>
              <a:rPr lang="en-US" sz="500" dirty="0"/>
              <a:t>, Milk exosomes: Nature's abundant nanoplatform for theragnostic applications, Bioactive Materials, Volume 6, Issue 8, 2021, Pages 2479-2490, ISSN 2452-199X, https://doi.org/10.1016/j.bioactmat.2021.01.009.</a:t>
            </a:r>
          </a:p>
          <a:p>
            <a:endParaRPr lang="en-US" sz="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5422F-C04E-74A5-17CC-EDE0D0A4AF1D}"/>
              </a:ext>
            </a:extLst>
          </p:cNvPr>
          <p:cNvSpPr txBox="1"/>
          <p:nvPr/>
        </p:nvSpPr>
        <p:spPr>
          <a:xfrm>
            <a:off x="308717" y="3432020"/>
            <a:ext cx="3437703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highlight>
                  <a:srgbClr val="008000"/>
                </a:highlight>
              </a:rPr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Incredibly </a:t>
            </a:r>
            <a:r>
              <a:rPr lang="en-US"/>
              <a:t>bioactive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</a:t>
            </a:r>
            <a:r>
              <a:rPr lang="en-US"/>
              <a:t>stable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limited immunogenicity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1EEB5-662B-A310-455C-CAEFA20FB1A4}"/>
              </a:ext>
            </a:extLst>
          </p:cNvPr>
          <p:cNvSpPr txBox="1"/>
          <p:nvPr/>
        </p:nvSpPr>
        <p:spPr>
          <a:xfrm>
            <a:off x="3159680" y="4115538"/>
            <a:ext cx="4254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800000"/>
                </a:highlight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Isolation isn’t standardized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Loading typically damages EVs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Cytotoxicity (depending on EV source)</a:t>
            </a:r>
          </a:p>
        </p:txBody>
      </p:sp>
    </p:spTree>
    <p:extLst>
      <p:ext uri="{BB962C8B-B14F-4D97-AF65-F5344CB8AC3E}">
        <p14:creationId xmlns:p14="http://schemas.microsoft.com/office/powerpoint/2010/main" val="237654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B20A-F282-CCC4-70C2-F2CE56D1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67" y="339532"/>
            <a:ext cx="5552387" cy="1484500"/>
          </a:xfrm>
        </p:spPr>
        <p:txBody>
          <a:bodyPr/>
          <a:lstStyle/>
          <a:p>
            <a:r>
              <a:rPr lang="en-US" dirty="0"/>
              <a:t>Why Milk-derived</a:t>
            </a:r>
            <a:r>
              <a:rPr lang="en-US"/>
              <a:t> EVs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4FAC-631F-B942-EBC9-2FC358AFC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008000"/>
                </a:highlight>
              </a:rPr>
              <a:t>Pros:</a:t>
            </a:r>
          </a:p>
          <a:p>
            <a:r>
              <a:rPr lang="en-US" dirty="0"/>
              <a:t>Milk-derived EVs (</a:t>
            </a:r>
            <a:r>
              <a:rPr lang="en-US" dirty="0" err="1"/>
              <a:t>mEVs</a:t>
            </a:r>
            <a:r>
              <a:rPr lang="en-US" dirty="0"/>
              <a:t>) are found readily in high concentrations</a:t>
            </a:r>
          </a:p>
          <a:p>
            <a:r>
              <a:rPr lang="en-US" dirty="0"/>
              <a:t>No cell culture / starvation necessary to give cells “something to talk about”</a:t>
            </a:r>
          </a:p>
          <a:p>
            <a:r>
              <a:rPr lang="en-US" dirty="0"/>
              <a:t>Humans regularly drink </a:t>
            </a:r>
            <a:r>
              <a:rPr lang="en-US"/>
              <a:t>cow’s</a:t>
            </a:r>
            <a:r>
              <a:rPr lang="en-US" dirty="0"/>
              <a:t> milk, meaning the cytotoxicity isn’t in question, end-product should also be drinkable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800000"/>
                </a:highlight>
              </a:rPr>
              <a:t>Cons</a:t>
            </a:r>
            <a:r>
              <a:rPr lang="en-US" dirty="0"/>
              <a:t>: </a:t>
            </a:r>
          </a:p>
          <a:p>
            <a:r>
              <a:rPr lang="en-US" dirty="0"/>
              <a:t>Isolation protocol from milk is not yet standardized (</a:t>
            </a:r>
            <a:r>
              <a:rPr lang="en-US"/>
              <a:t>removing </a:t>
            </a:r>
            <a:r>
              <a:rPr lang="en-US" dirty="0"/>
              <a:t>excess fats, </a:t>
            </a:r>
            <a:r>
              <a:rPr lang="en-US"/>
              <a:t>calcium,</a:t>
            </a:r>
            <a:r>
              <a:rPr lang="en-US" dirty="0"/>
              <a:t> etc.)</a:t>
            </a:r>
          </a:p>
          <a:p>
            <a:r>
              <a:rPr lang="en-US" dirty="0"/>
              <a:t>How do you target where the EV goes?</a:t>
            </a:r>
          </a:p>
        </p:txBody>
      </p:sp>
      <p:pic>
        <p:nvPicPr>
          <p:cNvPr id="5" name="Picture 4" descr="Cows standing in row in pasture, with heads turned looking ahead">
            <a:extLst>
              <a:ext uri="{FF2B5EF4-FFF2-40B4-BE49-F238E27FC236}">
                <a16:creationId xmlns:a16="http://schemas.microsoft.com/office/drawing/2014/main" id="{3EB6ECC4-571D-058E-9E41-437F57097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34" y="337570"/>
            <a:ext cx="3395753" cy="2259580"/>
          </a:xfrm>
          <a:prstGeom prst="rect">
            <a:avLst/>
          </a:prstGeom>
        </p:spPr>
      </p:pic>
      <p:pic>
        <p:nvPicPr>
          <p:cNvPr id="7" name="Picture 6" descr="Glass of milk">
            <a:extLst>
              <a:ext uri="{FF2B5EF4-FFF2-40B4-BE49-F238E27FC236}">
                <a16:creationId xmlns:a16="http://schemas.microsoft.com/office/drawing/2014/main" id="{0FC5FF34-CF98-9DFB-0479-C3281DD34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79" y="1743782"/>
            <a:ext cx="2898178" cy="1805868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1EE0899F-73B2-7E5E-BB35-160F4429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51" y="4032399"/>
            <a:ext cx="1936006" cy="25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F091-4D84-33B0-5BEE-6ECC0C08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7" y="2982"/>
            <a:ext cx="9956747" cy="1438780"/>
          </a:xfrm>
        </p:spPr>
        <p:txBody>
          <a:bodyPr/>
          <a:lstStyle/>
          <a:p>
            <a:r>
              <a:rPr lang="en-US"/>
              <a:t>Functionalization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586C3-4D01-CA25-0977-409EBC4C0A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467" y="1986741"/>
                <a:ext cx="6636833" cy="38701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One potential method for functionalizing isolated EVs can be done via inserting lipids which, contain a functional group allowing for the binding of a target molecule. 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We plan to use lipids with an </a:t>
                </a:r>
                <a:r>
                  <a:rPr lang="en-US" err="1"/>
                  <a:t>Azide</a:t>
                </a:r>
                <a:r>
                  <a:rPr lang="en-US"/>
                  <a:t> group,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) due to their willingness to participate in click reactions with alkyne groups, (-C≡C-).</a:t>
                </a:r>
              </a:p>
              <a:p>
                <a:pPr marL="0" indent="0">
                  <a:buNone/>
                </a:pPr>
                <a:r>
                  <a:rPr lang="en-US"/>
                  <a:t>    (Targeting Ligand for functionalization or a fluorophore for characterizing insertion.)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586C3-4D01-CA25-0977-409EBC4C0A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467" y="1986741"/>
                <a:ext cx="6636833" cy="3870181"/>
              </a:xfrm>
              <a:blipFill>
                <a:blip r:embed="rId2"/>
                <a:stretch>
                  <a:fillRect l="-735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4AE9C01F-B43F-FEE8-42CD-0A94E75B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76" y="1956261"/>
            <a:ext cx="4913005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8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41A8-A4FD-7A85-F605-F2BB39EA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7" y="2982"/>
            <a:ext cx="9956747" cy="1438780"/>
          </a:xfrm>
        </p:spPr>
        <p:txBody>
          <a:bodyPr/>
          <a:lstStyle/>
          <a:p>
            <a:r>
              <a:rPr lang="en-US" err="1"/>
              <a:t>mEV</a:t>
            </a:r>
            <a:r>
              <a:rPr lang="en-US"/>
              <a:t>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DF3-955E-ED89-6381-2BAD310E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7" y="2306781"/>
            <a:ext cx="5003450" cy="1361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Before we isolate the EVs from milk, we must remove as much unwanted material from the milk as possible.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D1239A-DCBE-E39C-9CCB-CBBDFE77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b="76396"/>
          <a:stretch>
            <a:fillRect/>
          </a:stretch>
        </p:blipFill>
        <p:spPr bwMode="auto">
          <a:xfrm>
            <a:off x="5338916" y="530224"/>
            <a:ext cx="6686825" cy="28987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7A1B83-B3E1-A10E-5976-27CF384A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27115" r="20" b="54709"/>
          <a:stretch>
            <a:fillRect/>
          </a:stretch>
        </p:blipFill>
        <p:spPr bwMode="auto">
          <a:xfrm>
            <a:off x="6447609" y="3822845"/>
            <a:ext cx="4469438" cy="273511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BE9521-771B-15B2-917F-689729C78F97}"/>
              </a:ext>
            </a:extLst>
          </p:cNvPr>
          <p:cNvSpPr txBox="1"/>
          <p:nvPr/>
        </p:nvSpPr>
        <p:spPr>
          <a:xfrm>
            <a:off x="335289" y="3496573"/>
            <a:ext cx="609771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After these steps, I used a QEV10 Izon Size Exclusion Chromatography Column (SEC column)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D8225-3400-2BB4-8F93-AA9715261C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0" y="4363884"/>
            <a:ext cx="1650039" cy="21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95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3757-C86E-A63F-26A7-97719343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96" y="-250307"/>
            <a:ext cx="9956747" cy="1438780"/>
          </a:xfrm>
        </p:spPr>
        <p:txBody>
          <a:bodyPr/>
          <a:lstStyle/>
          <a:p>
            <a:pPr algn="ctr"/>
            <a:r>
              <a:rPr lang="en-US"/>
              <a:t>EV Characterization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384F5-CFAF-6146-0B5D-2269318E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95" y="1709111"/>
            <a:ext cx="9956747" cy="3870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/>
              <a:t>The best way to confirm we have EVs is by measuring its characteristics: </a:t>
            </a:r>
          </a:p>
          <a:p>
            <a:pPr marL="0" indent="0" algn="ctr">
              <a:buNone/>
            </a:pPr>
            <a:r>
              <a:rPr lang="en-US"/>
              <a:t>size, concentration, surface charge, polydispersity index, and protein concentration.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355EF6-7842-1E2E-64D5-7489CF5B9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91678"/>
              </p:ext>
            </p:extLst>
          </p:nvPr>
        </p:nvGraphicFramePr>
        <p:xfrm>
          <a:off x="2270306" y="5552122"/>
          <a:ext cx="7693165" cy="1249680"/>
        </p:xfrm>
        <a:graphic>
          <a:graphicData uri="http://schemas.openxmlformats.org/drawingml/2006/table">
            <a:tbl>
              <a:tblPr/>
              <a:tblGrid>
                <a:gridCol w="953537">
                  <a:extLst>
                    <a:ext uri="{9D8B030D-6E8A-4147-A177-3AD203B41FA5}">
                      <a16:colId xmlns:a16="http://schemas.microsoft.com/office/drawing/2014/main" val="16489985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557242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35693065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8495296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0521315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915484288"/>
                    </a:ext>
                  </a:extLst>
                </a:gridCol>
                <a:gridCol w="902185">
                  <a:extLst>
                    <a:ext uri="{9D8B030D-6E8A-4147-A177-3AD203B41FA5}">
                      <a16:colId xmlns:a16="http://schemas.microsoft.com/office/drawing/2014/main" val="1060339734"/>
                    </a:ext>
                  </a:extLst>
                </a:gridCol>
                <a:gridCol w="1074943">
                  <a:extLst>
                    <a:ext uri="{9D8B030D-6E8A-4147-A177-3AD203B41FA5}">
                      <a16:colId xmlns:a16="http://schemas.microsoft.com/office/drawing/2014/main" val="17058296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SEC UP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Avg. Size (nm):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Mode Size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Std Deviation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PI: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Zeta: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Protein Quantification (µg/mL)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Concentration [particles/ml]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2944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SBUP1 SEC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166.5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75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0.2374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-27.59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121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9.00E+10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877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SBUP2 SEC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212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179.5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63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0.2526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-25.26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118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  <a:highlight>
                            <a:srgbClr val="008000"/>
                          </a:highlight>
                        </a:rPr>
                        <a:t>9.54E+10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315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SBUP3 SEC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206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168.5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83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0.222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-25.08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140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8.58E+10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282197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0A293D9E-61A4-444B-0D6B-32A8616D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1" y="2972449"/>
            <a:ext cx="352047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83771C6-AD49-2ABC-E779-12F6F4BB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64" y="2972449"/>
            <a:ext cx="352047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817B333-2244-71EA-CA75-745C1C0D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74" y="2972449"/>
            <a:ext cx="352047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2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FB67-439C-7506-43E5-279C9567D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7" y="-111318"/>
            <a:ext cx="9956747" cy="1438780"/>
          </a:xfrm>
        </p:spPr>
        <p:txBody>
          <a:bodyPr/>
          <a:lstStyle/>
          <a:p>
            <a:r>
              <a:rPr lang="en-US"/>
              <a:t>Lipid Insertion Ratio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419F7-4A2F-D09C-F08E-B41D6783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10" y="3571488"/>
            <a:ext cx="4493741" cy="5004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/>
              <a:t>lipid</a:t>
            </a:r>
            <a:r>
              <a:rPr lang="en-US" dirty="0"/>
              <a:t> Insertion we used two lipids, Cholesterol-PEG-</a:t>
            </a:r>
            <a:r>
              <a:rPr lang="en-US" dirty="0" err="1"/>
              <a:t>Azide</a:t>
            </a:r>
            <a:r>
              <a:rPr lang="en-US" dirty="0"/>
              <a:t> (CPA) and DSPE-</a:t>
            </a:r>
            <a:r>
              <a:rPr lang="en-US" dirty="0" err="1"/>
              <a:t>Azide</a:t>
            </a:r>
            <a:r>
              <a:rPr lang="en-US" dirty="0"/>
              <a:t> (DPA)</a:t>
            </a:r>
          </a:p>
          <a:p>
            <a:pPr marL="0" indent="0">
              <a:buNone/>
            </a:pPr>
            <a:r>
              <a:rPr lang="en-US" dirty="0"/>
              <a:t>We inserted both lipids at a ratio of </a:t>
            </a:r>
          </a:p>
          <a:p>
            <a:pPr marL="0" indent="0">
              <a:buNone/>
            </a:pPr>
            <a:r>
              <a:rPr lang="en-US" dirty="0"/>
              <a:t>200, 400, 600, 800, 1000 lipids per EV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92732-EC05-4AC0-90C4-F5B8BA2C5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896345"/>
              </p:ext>
            </p:extLst>
          </p:nvPr>
        </p:nvGraphicFramePr>
        <p:xfrm>
          <a:off x="396427" y="2028641"/>
          <a:ext cx="6667500" cy="172212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1804889033"/>
                    </a:ext>
                  </a:extLst>
                </a:gridCol>
                <a:gridCol w="874465">
                  <a:extLst>
                    <a:ext uri="{9D8B030D-6E8A-4147-A177-3AD203B41FA5}">
                      <a16:colId xmlns:a16="http://schemas.microsoft.com/office/drawing/2014/main" val="3843448128"/>
                    </a:ext>
                  </a:extLst>
                </a:gridCol>
                <a:gridCol w="1030535">
                  <a:extLst>
                    <a:ext uri="{9D8B030D-6E8A-4147-A177-3AD203B41FA5}">
                      <a16:colId xmlns:a16="http://schemas.microsoft.com/office/drawing/2014/main" val="154042745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65270062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6064617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15207478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09060034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EV to DPA Ratio (1:n) 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PI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Zeta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effectLst/>
                        </a:rPr>
                        <a:t>Concentration</a:t>
                      </a:r>
                    </a:p>
                    <a:p>
                      <a:pPr algn="ctr" rtl="0" fontAlgn="b"/>
                      <a:r>
                        <a:rPr lang="en-US" sz="1050">
                          <a:effectLst/>
                        </a:rPr>
                        <a:t>(Particles/mL)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Mode Size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Average Size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Std Deviation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962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0.4389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-21.43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1.43E+08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100.5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121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184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0.8466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-22.89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2.25E+08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5.5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168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222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8543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600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0.678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-22.83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4.36E+07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74.5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221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182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8662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800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0.4937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-18.23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4.29E+07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113.5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164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171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144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-35.5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1.68E+08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91.5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144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129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764278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32848085-C875-3AAD-D896-9DBB20D6C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65041" r="35667"/>
          <a:stretch>
            <a:fillRect/>
          </a:stretch>
        </p:blipFill>
        <p:spPr bwMode="auto">
          <a:xfrm>
            <a:off x="7891849" y="2182935"/>
            <a:ext cx="3725562" cy="11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A7BDF5-3B6B-60E4-8E7A-168CF717D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413"/>
              </p:ext>
            </p:extLst>
          </p:nvPr>
        </p:nvGraphicFramePr>
        <p:xfrm>
          <a:off x="396427" y="4215605"/>
          <a:ext cx="6667500" cy="1980410"/>
        </p:xfrm>
        <a:graphic>
          <a:graphicData uri="http://schemas.openxmlformats.org/drawingml/2006/table">
            <a:tbl>
              <a:tblPr/>
              <a:tblGrid>
                <a:gridCol w="949636">
                  <a:extLst>
                    <a:ext uri="{9D8B030D-6E8A-4147-A177-3AD203B41FA5}">
                      <a16:colId xmlns:a16="http://schemas.microsoft.com/office/drawing/2014/main" val="597669666"/>
                    </a:ext>
                  </a:extLst>
                </a:gridCol>
                <a:gridCol w="871151">
                  <a:extLst>
                    <a:ext uri="{9D8B030D-6E8A-4147-A177-3AD203B41FA5}">
                      <a16:colId xmlns:a16="http://schemas.microsoft.com/office/drawing/2014/main" val="334053684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1692905169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2815685004"/>
                    </a:ext>
                  </a:extLst>
                </a:gridCol>
                <a:gridCol w="963827">
                  <a:extLst>
                    <a:ext uri="{9D8B030D-6E8A-4147-A177-3AD203B41FA5}">
                      <a16:colId xmlns:a16="http://schemas.microsoft.com/office/drawing/2014/main" val="675349819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val="412118964"/>
                    </a:ext>
                  </a:extLst>
                </a:gridCol>
                <a:gridCol w="954335">
                  <a:extLst>
                    <a:ext uri="{9D8B030D-6E8A-4147-A177-3AD203B41FA5}">
                      <a16:colId xmlns:a16="http://schemas.microsoft.com/office/drawing/2014/main" val="1061576351"/>
                    </a:ext>
                  </a:extLst>
                </a:gridCol>
              </a:tblGrid>
              <a:tr h="3031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EV to CPA Ratio (1:n)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Pi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effectLst/>
                        </a:rPr>
                        <a:t>Zeta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effectLst/>
                        </a:rPr>
                        <a:t>Concentration</a:t>
                      </a:r>
                    </a:p>
                    <a:p>
                      <a:pPr algn="ctr" rtl="0" fontAlgn="b"/>
                      <a:r>
                        <a:rPr lang="en-US" sz="1050">
                          <a:effectLst/>
                        </a:rPr>
                        <a:t>(Particles/mL)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Mode Size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Average Size (nm)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Std Deviation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355842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0.4411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-22.73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1.47E+08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999.5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247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204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6078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400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0.4827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-25.02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6.86E+07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118.5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202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234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7368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600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0.5366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26.43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1.86E+08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83.5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141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336294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800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0.753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-13.54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1.67E+08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77.5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142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103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522299"/>
                  </a:ext>
                </a:extLst>
              </a:tr>
              <a:tr h="3031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1000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0.6415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solidFill>
                            <a:srgbClr val="00B0F0"/>
                          </a:solidFill>
                          <a:effectLst/>
                        </a:rPr>
                        <a:t>-15.98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1.22E+08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93.5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>
                          <a:effectLst/>
                        </a:rPr>
                        <a:t>155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</a:rPr>
                        <a:t>134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59683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CF8A4C-6925-149C-EC87-7C05354CD9FF}"/>
              </a:ext>
            </a:extLst>
          </p:cNvPr>
          <p:cNvSpPr txBox="1"/>
          <p:nvPr/>
        </p:nvSpPr>
        <p:spPr>
          <a:xfrm>
            <a:off x="3364510" y="3803896"/>
            <a:ext cx="73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/>
              <a:t>Lowered concentrations expected</a:t>
            </a:r>
          </a:p>
        </p:txBody>
      </p:sp>
    </p:spTree>
    <p:extLst>
      <p:ext uri="{BB962C8B-B14F-4D97-AF65-F5344CB8AC3E}">
        <p14:creationId xmlns:p14="http://schemas.microsoft.com/office/powerpoint/2010/main" val="2898423415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DylanVTI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Dylan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Dyl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CD0E21EA-FD0B-4FCD-9D95-B274E3CB7535}" vid="{F2F2D961-94DA-46D9-ABD7-77D6D5FB2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1169</Words>
  <Application>Microsoft Office PowerPoint</Application>
  <PresentationFormat>Widescreen</PresentationFormat>
  <Paragraphs>231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 Math</vt:lpstr>
      <vt:lpstr>Montserrat Light</vt:lpstr>
      <vt:lpstr>Neue Haas Grotesk Text Pro</vt:lpstr>
      <vt:lpstr>Roboto Mono Web</vt:lpstr>
      <vt:lpstr>DylanVTI</vt:lpstr>
      <vt:lpstr>Characterization and Functionalization of Bovine Milk-Derived Extracellular Vesicles</vt:lpstr>
      <vt:lpstr>About Me!</vt:lpstr>
      <vt:lpstr>Drug Delivery</vt:lpstr>
      <vt:lpstr>What Are Extracellular Vesicles?</vt:lpstr>
      <vt:lpstr>Why Milk-derived EVs?</vt:lpstr>
      <vt:lpstr>Functionalization</vt:lpstr>
      <vt:lpstr>mEV Isolation</vt:lpstr>
      <vt:lpstr>EV Characterization</vt:lpstr>
      <vt:lpstr>Lipid Insertion Ratio Screen</vt:lpstr>
      <vt:lpstr>DPA Insertion NTA</vt:lpstr>
      <vt:lpstr>CPA Insertion NTA</vt:lpstr>
      <vt:lpstr>In Conclusion…</vt:lpstr>
      <vt:lpstr>Acknowledgements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and Functionalization of Bovine Milk-Derived Extracellular Vesicles</dc:title>
  <dc:creator>Owner</dc:creator>
  <cp:lastModifiedBy>jkwilliams0724</cp:lastModifiedBy>
  <cp:revision>2</cp:revision>
  <dcterms:created xsi:type="dcterms:W3CDTF">2025-07-27T22:35:17Z</dcterms:created>
  <dcterms:modified xsi:type="dcterms:W3CDTF">2025-07-30T20:15:07Z</dcterms:modified>
</cp:coreProperties>
</file>