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Nunito Medium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NunitoMedium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NunitoMedium-italic.fntdata"/><Relationship Id="rId6" Type="http://schemas.openxmlformats.org/officeDocument/2006/relationships/slide" Target="slides/slide1.xml"/><Relationship Id="rId18" Type="http://schemas.openxmlformats.org/officeDocument/2006/relationships/font" Target="fonts/Nunito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1fea0075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71fea0075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7130551e9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7130551e9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130551e9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7130551e9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1d383af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71d383af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1d383afd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71d383afd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2348179c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72348179c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1d383afd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1d383afd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1fea0075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71fea0075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1d383afd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1d383afd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1d383afd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71d383afd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407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80">
                <a:latin typeface="Calibri"/>
                <a:ea typeface="Calibri"/>
                <a:cs typeface="Calibri"/>
                <a:sym typeface="Calibri"/>
              </a:rPr>
              <a:t>Engineering a Macrophage-Targeted Oligonucleotide Delivery System for the Control of Chronic Inflammation</a:t>
            </a:r>
            <a:endParaRPr sz="39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97350"/>
            <a:ext cx="85206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Hunter Vu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Yusif Abdul-Rashid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 Richard Sedeafor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Zahra Sabet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Sindhu Yalavarthi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Morgan Gyger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Jordan Mack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Chad Markert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4338">
                <a:latin typeface="Calibri"/>
                <a:ea typeface="Calibri"/>
                <a:cs typeface="Calibri"/>
                <a:sym typeface="Calibri"/>
              </a:rPr>
              <a:t>, Kerui Wu</a:t>
            </a:r>
            <a:r>
              <a:rPr baseline="30000" lang="en" sz="4338">
                <a:latin typeface="Calibri"/>
                <a:ea typeface="Calibri"/>
                <a:cs typeface="Calibri"/>
                <a:sym typeface="Calibri"/>
              </a:rPr>
              <a:t>1</a:t>
            </a:r>
            <a:endParaRPr sz="4338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Department of Nanoscience, Joint School of Nanoscience and Nanoengineering, University of North Carolina at Greensboro, Greensboro, NC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J. Crayton Pruitt Family Department of Biomedical Engineering, University of Florida, Gainesville, FL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Department of Exercise Physiology, and Biomedical Research Infrastructure Center, Winston-Salem State University, Winston-Salem, NC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025" y="3635000"/>
            <a:ext cx="1100700" cy="11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951" y="3635006"/>
            <a:ext cx="1591642" cy="11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1145" y="3635000"/>
            <a:ext cx="3274055" cy="11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11700" y="1152475"/>
            <a:ext cx="528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 macrophages show significant uptake and a decrease in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inflammatory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gene expression when introduced to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nanoparticle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treatment (particularly INH-1 &amp; 4084-F9)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Non-macrophages show no significant nanoparticle uptake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Microglia require further investigation in regards to uptake and gene expression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0250" y="1017725"/>
            <a:ext cx="2293775" cy="13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9725" y="2502881"/>
            <a:ext cx="1639150" cy="2029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light&#10;&#10;AI-generated content may be incorrect." id="155" name="Google Shape;155;p2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6650" y="1017775"/>
            <a:ext cx="1354500" cy="13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6">
            <a:alphaModFix/>
          </a:blip>
          <a:srcRect b="0" l="-659" r="660" t="0"/>
          <a:stretch/>
        </p:blipFill>
        <p:spPr>
          <a:xfrm>
            <a:off x="7418875" y="2502887"/>
            <a:ext cx="1602267" cy="202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311700" y="1152475"/>
            <a:ext cx="247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Wu Lab</a:t>
            </a:r>
            <a:endParaRPr b="1"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 Investigator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Kerui Wu, Ph.D.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Graduate Students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Sindhu Yalavarthi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Yusif Abdul-Rashid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Kiki Parker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I'yanah Gunter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Sedeafor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Gyger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Zahra Sabet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Postdoctoral Researcher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 Wang, Ph.D.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4572000" y="1840975"/>
            <a:ext cx="42603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work was supported by the Department of Defense (HT9425-24-1-0043, K.W.), the North Carolina Biotechnology Center (2024-FLG-0078, K.W.), the National Science Foundation (2501889, K.W.)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Intel and Micron at the Joint School of Nanoscience and Nanoengineering/North Carolina A&amp;T State University,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NSF REU Site: Southeastern Undergraduate Internship in Nanotechnology (SUIN), under award# EEC-2349519. Portions of this work were performed at the Joint School of Nanoscience and Nanoengineering, a member of the Southeastern Nanotechnology Infrastructure Corridor (SENIC) and the National Nanotechnology Coordinated Infrastructure (NNCI), which is supported by the National Science Foundation (ECCS-2025462).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3150" y="143825"/>
            <a:ext cx="869150" cy="8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2975" y="234875"/>
            <a:ext cx="2600175" cy="6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224" y="1142999"/>
            <a:ext cx="27189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3150" y="994775"/>
            <a:ext cx="869151" cy="86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0534" y="294426"/>
            <a:ext cx="1263689" cy="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>
            <p:ph idx="1" type="body"/>
          </p:nvPr>
        </p:nvSpPr>
        <p:spPr>
          <a:xfrm>
            <a:off x="2217975" y="1152475"/>
            <a:ext cx="247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Undergraduate Students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Zenith Soni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Olivia Mahfoud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Trainees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Emily Cao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Ethan Li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Chronic </a:t>
            </a:r>
            <a:r>
              <a:rPr b="1" lang="en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Inflammation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Neurodegenerative disease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Alzheimer’s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Parkinson’s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0" l="0" r="0" t="37853"/>
          <a:stretch/>
        </p:blipFill>
        <p:spPr>
          <a:xfrm>
            <a:off x="3884125" y="1324505"/>
            <a:ext cx="4948174" cy="24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Magnesium Ion-Nourisher Nanoparticle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DOPS promotes macrophage uptake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</a:t>
            </a:r>
            <a:r>
              <a:rPr baseline="30000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2+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neutralizes negative charge of ODN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reduces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inflammation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Use the combination of intracellular delivery of Mg</a:t>
            </a:r>
            <a:r>
              <a:rPr b="1" baseline="30000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2+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ODN to reduce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inflammation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313788"/>
            <a:ext cx="4260300" cy="2515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Methodology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066" y="1975975"/>
            <a:ext cx="6606073" cy="132028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592596" y="3296263"/>
            <a:ext cx="16029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25" lIns="68325" spcFirstLastPara="1" rIns="68325" wrap="square" tIns="683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Fluorescent</a:t>
            </a: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 Imaging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5019684" y="3296263"/>
            <a:ext cx="16029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25" lIns="68325" spcFirstLastPara="1" rIns="68325" wrap="square" tIns="683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Flow Cytometry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7488194" y="3296263"/>
            <a:ext cx="16029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25" lIns="68325" spcFirstLastPara="1" rIns="68325" wrap="square" tIns="683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qPCR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00" y="1753613"/>
            <a:ext cx="2306975" cy="16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311708" y="3296263"/>
            <a:ext cx="16029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25" lIns="68325" spcFirstLastPara="1" rIns="68325" wrap="square" tIns="683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Dynamic Light Scattering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&amp;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95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TEM</a:t>
            </a:r>
            <a:endParaRPr sz="1195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Dynamic Light Scattering &amp; TEM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10925" l="9199" r="10381" t="13982"/>
          <a:stretch/>
        </p:blipFill>
        <p:spPr>
          <a:xfrm>
            <a:off x="1530176" y="1330575"/>
            <a:ext cx="6083650" cy="28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357425" y="4061150"/>
            <a:ext cx="125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nm scale bar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11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Fluorescent</a:t>
            </a: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Imaging – Non-Macrophages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green background with white dots&#10;&#10;AI-generated content may be incorrect."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538" y="798224"/>
            <a:ext cx="2075167" cy="2075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165500" y="1604913"/>
            <a:ext cx="9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HEK 293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and black background&#10;&#10;AI-generated content may be incorrect." id="103" name="Google Shape;103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1539" y="798287"/>
            <a:ext cx="2075100" cy="207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specks&#10;&#10;AI-generated content may be incorrect." id="104" name="Google Shape;10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0452" y="798214"/>
            <a:ext cx="2075086" cy="2075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background with white dots&#10;&#10;AI-generated content may be incorrect." id="105" name="Google Shape;10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2638" y="2981658"/>
            <a:ext cx="2075075" cy="2075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112525" y="3788350"/>
            <a:ext cx="9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HPD6C7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specks on a black background&#10;&#10;AI-generated content may be incorrect." id="107" name="Google Shape;107;p18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41529" y="2981679"/>
            <a:ext cx="2075100" cy="207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background with dots&#10;&#10;AI-generated content may be incorrect." id="108" name="Google Shape;108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80459" y="2981633"/>
            <a:ext cx="2075175" cy="2075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11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Fluorescent Imaging – Macrophages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165625" y="1604988"/>
            <a:ext cx="9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HMC3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7225" y="3695950"/>
            <a:ext cx="129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264.7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(THP-1 analogue)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een background with dots&#10;&#10;AI-generated content may be incorrect." id="117" name="Google Shape;11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613" y="798304"/>
            <a:ext cx="2075100" cy="207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lights on a black background&#10;&#10;AI-generated content may be incorrect."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1529" y="798309"/>
            <a:ext cx="2075101" cy="207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glowing spots&#10;&#10;AI-generated content may be incorrect." id="119" name="Google Shape;11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0424" y="798311"/>
            <a:ext cx="2075101" cy="207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glowing background&#10;&#10;AI-generated content may be incorrect." id="120" name="Google Shape;12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2626" y="2981658"/>
            <a:ext cx="2075101" cy="2075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dots on a black background&#10;&#10;AI-generated content may be incorrect." id="121" name="Google Shape;12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41520" y="2981653"/>
            <a:ext cx="2075101" cy="2075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light&#10;&#10;AI-generated content may be incorrect." id="122" name="Google Shape;122;p19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06987" y="2981649"/>
            <a:ext cx="2075100" cy="20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Flow Cytometry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725" y="1017725"/>
            <a:ext cx="3261776" cy="403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6539" y="1411581"/>
            <a:ext cx="1799998" cy="179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9397" y="1411581"/>
            <a:ext cx="1799998" cy="179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6539" y="3256827"/>
            <a:ext cx="1799998" cy="179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9397" y="3256827"/>
            <a:ext cx="1799998" cy="179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5721615" y="1017725"/>
            <a:ext cx="708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500" lIns="82500" spcFirstLastPara="1" rIns="82500" wrap="square" tIns="82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24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THP-1</a:t>
            </a:r>
            <a:endParaRPr b="1" sz="1624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qPCR</a:t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-600" r="600" t="0"/>
          <a:stretch/>
        </p:blipFill>
        <p:spPr>
          <a:xfrm>
            <a:off x="232175" y="1639538"/>
            <a:ext cx="1895975" cy="24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4">
            <a:alphaModFix/>
          </a:blip>
          <a:srcRect b="0" l="-659" r="660" t="0"/>
          <a:stretch/>
        </p:blipFill>
        <p:spPr>
          <a:xfrm>
            <a:off x="2413000" y="1639538"/>
            <a:ext cx="1895975" cy="240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5">
            <a:alphaModFix/>
          </a:blip>
          <a:srcRect b="0" l="-420" r="419" t="0"/>
          <a:stretch/>
        </p:blipFill>
        <p:spPr>
          <a:xfrm>
            <a:off x="5029373" y="1639556"/>
            <a:ext cx="1941225" cy="240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6">
            <a:alphaModFix/>
          </a:blip>
          <a:srcRect b="0" l="-400" r="399" t="0"/>
          <a:stretch/>
        </p:blipFill>
        <p:spPr>
          <a:xfrm>
            <a:off x="6970608" y="1639552"/>
            <a:ext cx="1941217" cy="24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4179750" y="1097788"/>
            <a:ext cx="7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THP-1</a:t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