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iEuFaIcAoD4fGtSGEighmdHm0p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95C16A-1A3B-4CFE-9B36-770C425599BA}">
  <a:tblStyle styleId="{EA95C16A-1A3B-4CFE-9B36-770C425599B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https://d.docs.live.net/adec3dbf4958a07f/Documents/aw722%20(1).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https://d.docs.live.net/adec3dbf4958a07f/Desktop/RIBOGREEN_aw.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https://d.docs.live.net/ADEC3DBF4958A07F/Documents/aw722%20(1).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https://d.docs.live.net/adec3dbf4958a07f/Documents/aw722%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Post Purification - Final Size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Z-Average (nm)</c:v>
          </c:tx>
          <c:spPr>
            <a:solidFill>
              <a:schemeClr val="accent1"/>
            </a:solidFill>
            <a:ln>
              <a:noFill/>
            </a:ln>
            <a:effectLst/>
          </c:spPr>
          <c:invertIfNegative val="0"/>
          <c:cat>
            <c:strRef>
              <c:f>Sheet1!$C$15:$C$19</c:f>
              <c:strCache>
                <c:ptCount val="5"/>
                <c:pt idx="0">
                  <c:v>1.5% PEG</c:v>
                </c:pt>
                <c:pt idx="1">
                  <c:v>3% PEG</c:v>
                </c:pt>
                <c:pt idx="2">
                  <c:v>5% PEG</c:v>
                </c:pt>
                <c:pt idx="3">
                  <c:v>7% PEG</c:v>
                </c:pt>
                <c:pt idx="4">
                  <c:v>10% PEG</c:v>
                </c:pt>
              </c:strCache>
            </c:strRef>
          </c:cat>
          <c:val>
            <c:numRef>
              <c:f>Sheet1!$D$15:$D$19</c:f>
              <c:numCache>
                <c:formatCode>General</c:formatCode>
                <c:ptCount val="5"/>
                <c:pt idx="0">
                  <c:v>97.61</c:v>
                </c:pt>
                <c:pt idx="1">
                  <c:v>120.9</c:v>
                </c:pt>
                <c:pt idx="2">
                  <c:v>102.9</c:v>
                </c:pt>
                <c:pt idx="3">
                  <c:v>103.1</c:v>
                </c:pt>
                <c:pt idx="4">
                  <c:v>103.7</c:v>
                </c:pt>
              </c:numCache>
            </c:numRef>
          </c:val>
          <c:extLst>
            <c:ext xmlns:c16="http://schemas.microsoft.com/office/drawing/2014/chart" uri="{C3380CC4-5D6E-409C-BE32-E72D297353CC}">
              <c16:uniqueId val="{00000000-6FAB-40B9-BCD1-7C1680E7221E}"/>
            </c:ext>
          </c:extLst>
        </c:ser>
        <c:dLbls>
          <c:showLegendKey val="0"/>
          <c:showVal val="0"/>
          <c:showCatName val="0"/>
          <c:showSerName val="0"/>
          <c:showPercent val="0"/>
          <c:showBubbleSize val="0"/>
        </c:dLbls>
        <c:gapWidth val="219"/>
        <c:axId val="6734720"/>
        <c:axId val="6728960"/>
      </c:barChart>
      <c:scatterChart>
        <c:scatterStyle val="lineMarker"/>
        <c:varyColors val="0"/>
        <c:ser>
          <c:idx val="1"/>
          <c:order val="1"/>
          <c:tx>
            <c:v>PDI</c:v>
          </c:tx>
          <c:spPr>
            <a:ln w="25400" cap="rnd">
              <a:noFill/>
              <a:round/>
            </a:ln>
            <a:effectLst/>
          </c:spPr>
          <c:marker>
            <c:symbol val="circle"/>
            <c:size val="5"/>
            <c:spPr>
              <a:solidFill>
                <a:schemeClr val="accent2"/>
              </a:solidFill>
              <a:ln w="9525">
                <a:solidFill>
                  <a:schemeClr val="accent2"/>
                </a:solidFill>
              </a:ln>
              <a:effectLst/>
            </c:spPr>
          </c:marker>
          <c:xVal>
            <c:strRef>
              <c:f>Sheet1!$C$15:$C$19</c:f>
              <c:strCache>
                <c:ptCount val="5"/>
                <c:pt idx="0">
                  <c:v>1.5% PEG</c:v>
                </c:pt>
                <c:pt idx="1">
                  <c:v>3% PEG</c:v>
                </c:pt>
                <c:pt idx="2">
                  <c:v>5% PEG</c:v>
                </c:pt>
                <c:pt idx="3">
                  <c:v>7% PEG</c:v>
                </c:pt>
                <c:pt idx="4">
                  <c:v>10% PEG</c:v>
                </c:pt>
              </c:strCache>
            </c:strRef>
          </c:xVal>
          <c:yVal>
            <c:numRef>
              <c:f>Sheet1!$E$15:$E$19</c:f>
              <c:numCache>
                <c:formatCode>General</c:formatCode>
                <c:ptCount val="5"/>
                <c:pt idx="0">
                  <c:v>0.32200000000000001</c:v>
                </c:pt>
                <c:pt idx="1">
                  <c:v>0.32500000000000001</c:v>
                </c:pt>
                <c:pt idx="2">
                  <c:v>0.27100000000000002</c:v>
                </c:pt>
                <c:pt idx="3">
                  <c:v>0.37</c:v>
                </c:pt>
                <c:pt idx="4">
                  <c:v>0.35399999999999998</c:v>
                </c:pt>
              </c:numCache>
            </c:numRef>
          </c:yVal>
          <c:smooth val="0"/>
          <c:extLst>
            <c:ext xmlns:c16="http://schemas.microsoft.com/office/drawing/2014/chart" uri="{C3380CC4-5D6E-409C-BE32-E72D297353CC}">
              <c16:uniqueId val="{00000001-6FAB-40B9-BCD1-7C1680E7221E}"/>
            </c:ext>
          </c:extLst>
        </c:ser>
        <c:dLbls>
          <c:showLegendKey val="0"/>
          <c:showVal val="0"/>
          <c:showCatName val="0"/>
          <c:showSerName val="0"/>
          <c:showPercent val="0"/>
          <c:showBubbleSize val="0"/>
        </c:dLbls>
        <c:axId val="233482608"/>
        <c:axId val="233476848"/>
      </c:scatterChart>
      <c:catAx>
        <c:axId val="67347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PEG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28960"/>
        <c:crosses val="autoZero"/>
        <c:auto val="1"/>
        <c:lblAlgn val="ctr"/>
        <c:lblOffset val="100"/>
        <c:noMultiLvlLbl val="0"/>
      </c:catAx>
      <c:valAx>
        <c:axId val="6728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Z- Average (nm)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34720"/>
        <c:crosses val="autoZero"/>
        <c:crossBetween val="between"/>
      </c:valAx>
      <c:valAx>
        <c:axId val="233476848"/>
        <c:scaling>
          <c:orientation val="minMax"/>
          <c:min val="7.0000000000000007E-2"/>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PDI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482608"/>
        <c:crosses val="max"/>
        <c:crossBetween val="midCat"/>
      </c:valAx>
      <c:valAx>
        <c:axId val="233482608"/>
        <c:scaling>
          <c:orientation val="minMax"/>
        </c:scaling>
        <c:delete val="1"/>
        <c:axPos val="b"/>
        <c:numFmt formatCode="General" sourceLinked="1"/>
        <c:majorTickMark val="out"/>
        <c:minorTickMark val="none"/>
        <c:tickLblPos val="nextTo"/>
        <c:crossAx val="233476848"/>
        <c:crossesAt val="7.0000000000000007E-2"/>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Encapsulation Efficiency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'723 ribo'!$AI$72:$AI$76</c:f>
              <c:strCache>
                <c:ptCount val="5"/>
                <c:pt idx="0">
                  <c:v>1.5% PEG</c:v>
                </c:pt>
                <c:pt idx="1">
                  <c:v>3% PEG</c:v>
                </c:pt>
                <c:pt idx="2">
                  <c:v>5% PEG</c:v>
                </c:pt>
                <c:pt idx="3">
                  <c:v>7% PEG</c:v>
                </c:pt>
                <c:pt idx="4">
                  <c:v>10% PEG</c:v>
                </c:pt>
              </c:strCache>
            </c:strRef>
          </c:cat>
          <c:val>
            <c:numRef>
              <c:f>'723 ribo'!$AJ$72:$AJ$76</c:f>
              <c:numCache>
                <c:formatCode>General</c:formatCode>
                <c:ptCount val="5"/>
                <c:pt idx="0">
                  <c:v>79.299919000000003</c:v>
                </c:pt>
                <c:pt idx="1">
                  <c:v>85.934389999999993</c:v>
                </c:pt>
                <c:pt idx="2">
                  <c:v>73.645099999999999</c:v>
                </c:pt>
                <c:pt idx="3">
                  <c:v>79.542839999999998</c:v>
                </c:pt>
                <c:pt idx="4">
                  <c:v>84.015950000000004</c:v>
                </c:pt>
              </c:numCache>
            </c:numRef>
          </c:val>
          <c:extLst>
            <c:ext xmlns:c16="http://schemas.microsoft.com/office/drawing/2014/chart" uri="{C3380CC4-5D6E-409C-BE32-E72D297353CC}">
              <c16:uniqueId val="{00000000-CA42-4D93-8B50-2738917101AE}"/>
            </c:ext>
          </c:extLst>
        </c:ser>
        <c:dLbls>
          <c:showLegendKey val="0"/>
          <c:showVal val="0"/>
          <c:showCatName val="0"/>
          <c:showSerName val="0"/>
          <c:showPercent val="0"/>
          <c:showBubbleSize val="0"/>
        </c:dLbls>
        <c:gapWidth val="219"/>
        <c:overlap val="-27"/>
        <c:axId val="1170058879"/>
        <c:axId val="1170059359"/>
      </c:barChart>
      <c:catAx>
        <c:axId val="117005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0059359"/>
        <c:crosses val="autoZero"/>
        <c:auto val="1"/>
        <c:lblAlgn val="ctr"/>
        <c:lblOffset val="100"/>
        <c:noMultiLvlLbl val="0"/>
      </c:catAx>
      <c:valAx>
        <c:axId val="117005935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0058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Size Post Protease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'724Cal'!$D$1</c:f>
              <c:strCache>
                <c:ptCount val="1"/>
                <c:pt idx="0">
                  <c:v>Z-Ave (nm)</c:v>
                </c:pt>
              </c:strCache>
            </c:strRef>
          </c:tx>
          <c:spPr>
            <a:solidFill>
              <a:schemeClr val="accent1"/>
            </a:solidFill>
            <a:ln>
              <a:noFill/>
            </a:ln>
            <a:effectLst/>
          </c:spPr>
          <c:invertIfNegative val="0"/>
          <c:cat>
            <c:strRef>
              <c:f>'724Cal'!$C$3:$C$7</c:f>
              <c:strCache>
                <c:ptCount val="5"/>
                <c:pt idx="0">
                  <c:v>1.5% PEG</c:v>
                </c:pt>
                <c:pt idx="1">
                  <c:v>3% PEG</c:v>
                </c:pt>
                <c:pt idx="2">
                  <c:v>5% PEG</c:v>
                </c:pt>
                <c:pt idx="3">
                  <c:v>7% PEG</c:v>
                </c:pt>
                <c:pt idx="4">
                  <c:v>10% PEG</c:v>
                </c:pt>
              </c:strCache>
            </c:strRef>
          </c:cat>
          <c:val>
            <c:numRef>
              <c:f>'724Cal'!$D$3:$D$7</c:f>
              <c:numCache>
                <c:formatCode>General</c:formatCode>
                <c:ptCount val="5"/>
                <c:pt idx="0">
                  <c:v>2255</c:v>
                </c:pt>
                <c:pt idx="1">
                  <c:v>2736</c:v>
                </c:pt>
                <c:pt idx="2">
                  <c:v>5950</c:v>
                </c:pt>
                <c:pt idx="3">
                  <c:v>6216</c:v>
                </c:pt>
                <c:pt idx="4">
                  <c:v>8504</c:v>
                </c:pt>
              </c:numCache>
            </c:numRef>
          </c:val>
          <c:extLst>
            <c:ext xmlns:c16="http://schemas.microsoft.com/office/drawing/2014/chart" uri="{C3380CC4-5D6E-409C-BE32-E72D297353CC}">
              <c16:uniqueId val="{00000000-11DC-4ED6-8445-18BC4A363D55}"/>
            </c:ext>
          </c:extLst>
        </c:ser>
        <c:dLbls>
          <c:showLegendKey val="0"/>
          <c:showVal val="0"/>
          <c:showCatName val="0"/>
          <c:showSerName val="0"/>
          <c:showPercent val="0"/>
          <c:showBubbleSize val="0"/>
        </c:dLbls>
        <c:gapWidth val="219"/>
        <c:axId val="6734720"/>
        <c:axId val="6728960"/>
      </c:barChart>
      <c:scatterChart>
        <c:scatterStyle val="lineMarker"/>
        <c:varyColors val="0"/>
        <c:ser>
          <c:idx val="1"/>
          <c:order val="1"/>
          <c:tx>
            <c:strRef>
              <c:f>'724Cal'!$E$1</c:f>
              <c:strCache>
                <c:ptCount val="1"/>
                <c:pt idx="0">
                  <c:v>PdI</c:v>
                </c:pt>
              </c:strCache>
            </c:strRef>
          </c:tx>
          <c:spPr>
            <a:ln w="25400" cap="rnd">
              <a:noFill/>
              <a:round/>
            </a:ln>
            <a:effectLst/>
          </c:spPr>
          <c:marker>
            <c:symbol val="circle"/>
            <c:size val="5"/>
            <c:spPr>
              <a:solidFill>
                <a:schemeClr val="accent2"/>
              </a:solidFill>
              <a:ln w="9525">
                <a:solidFill>
                  <a:schemeClr val="accent2"/>
                </a:solidFill>
              </a:ln>
              <a:effectLst/>
            </c:spPr>
          </c:marker>
          <c:xVal>
            <c:strRef>
              <c:f>'724Cal'!$C$3:$C$7</c:f>
              <c:strCache>
                <c:ptCount val="5"/>
                <c:pt idx="0">
                  <c:v>1.5% PEG</c:v>
                </c:pt>
                <c:pt idx="1">
                  <c:v>3% PEG</c:v>
                </c:pt>
                <c:pt idx="2">
                  <c:v>5% PEG</c:v>
                </c:pt>
                <c:pt idx="3">
                  <c:v>7% PEG</c:v>
                </c:pt>
                <c:pt idx="4">
                  <c:v>10% PEG</c:v>
                </c:pt>
              </c:strCache>
            </c:strRef>
          </c:xVal>
          <c:yVal>
            <c:numRef>
              <c:f>'724Cal'!$E$3:$E$7</c:f>
              <c:numCache>
                <c:formatCode>General</c:formatCode>
                <c:ptCount val="5"/>
                <c:pt idx="0">
                  <c:v>0.27200000000000002</c:v>
                </c:pt>
                <c:pt idx="1">
                  <c:v>0.42099999999999999</c:v>
                </c:pt>
                <c:pt idx="2">
                  <c:v>0.48</c:v>
                </c:pt>
                <c:pt idx="3">
                  <c:v>0.31900000000000001</c:v>
                </c:pt>
                <c:pt idx="4">
                  <c:v>0.28599999999999998</c:v>
                </c:pt>
              </c:numCache>
            </c:numRef>
          </c:yVal>
          <c:smooth val="0"/>
          <c:extLst>
            <c:ext xmlns:c16="http://schemas.microsoft.com/office/drawing/2014/chart" uri="{C3380CC4-5D6E-409C-BE32-E72D297353CC}">
              <c16:uniqueId val="{00000001-11DC-4ED6-8445-18BC4A363D55}"/>
            </c:ext>
          </c:extLst>
        </c:ser>
        <c:dLbls>
          <c:showLegendKey val="0"/>
          <c:showVal val="0"/>
          <c:showCatName val="0"/>
          <c:showSerName val="0"/>
          <c:showPercent val="0"/>
          <c:showBubbleSize val="0"/>
        </c:dLbls>
        <c:axId val="233482608"/>
        <c:axId val="233476848"/>
      </c:scatterChart>
      <c:catAx>
        <c:axId val="67347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PEG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28960"/>
        <c:crosses val="autoZero"/>
        <c:auto val="1"/>
        <c:lblAlgn val="ctr"/>
        <c:lblOffset val="100"/>
        <c:noMultiLvlLbl val="0"/>
      </c:catAx>
      <c:valAx>
        <c:axId val="6728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Z- Average (nm)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34720"/>
        <c:crosses val="autoZero"/>
        <c:crossBetween val="between"/>
      </c:valAx>
      <c:valAx>
        <c:axId val="233476848"/>
        <c:scaling>
          <c:orientation val="minMax"/>
          <c:min val="7.0000000000000007E-2"/>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PDI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482608"/>
        <c:crosses val="max"/>
        <c:crossBetween val="midCat"/>
      </c:valAx>
      <c:valAx>
        <c:axId val="233482608"/>
        <c:scaling>
          <c:orientation val="minMax"/>
        </c:scaling>
        <c:delete val="1"/>
        <c:axPos val="b"/>
        <c:numFmt formatCode="General" sourceLinked="1"/>
        <c:majorTickMark val="out"/>
        <c:minorTickMark val="none"/>
        <c:tickLblPos val="nextTo"/>
        <c:crossAx val="233476848"/>
        <c:crossesAt val="7.0000000000000007E-2"/>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Size Pre Protease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Z-Average (nm)</c:v>
          </c:tx>
          <c:spPr>
            <a:solidFill>
              <a:schemeClr val="accent1"/>
            </a:solidFill>
            <a:ln>
              <a:noFill/>
            </a:ln>
            <a:effectLst/>
          </c:spPr>
          <c:invertIfNegative val="0"/>
          <c:cat>
            <c:strRef>
              <c:f>Sheet1!$C$15:$C$19</c:f>
              <c:strCache>
                <c:ptCount val="5"/>
                <c:pt idx="0">
                  <c:v>1.5% PEG</c:v>
                </c:pt>
                <c:pt idx="1">
                  <c:v>3% PEG</c:v>
                </c:pt>
                <c:pt idx="2">
                  <c:v>5% PEG</c:v>
                </c:pt>
                <c:pt idx="3">
                  <c:v>7% PEG</c:v>
                </c:pt>
                <c:pt idx="4">
                  <c:v>10% PEG</c:v>
                </c:pt>
              </c:strCache>
            </c:strRef>
          </c:cat>
          <c:val>
            <c:numRef>
              <c:f>Sheet1!$D$15:$D$19</c:f>
              <c:numCache>
                <c:formatCode>General</c:formatCode>
                <c:ptCount val="5"/>
                <c:pt idx="0">
                  <c:v>97.61</c:v>
                </c:pt>
                <c:pt idx="1">
                  <c:v>120.9</c:v>
                </c:pt>
                <c:pt idx="2">
                  <c:v>102.9</c:v>
                </c:pt>
                <c:pt idx="3">
                  <c:v>103.1</c:v>
                </c:pt>
                <c:pt idx="4">
                  <c:v>103.7</c:v>
                </c:pt>
              </c:numCache>
            </c:numRef>
          </c:val>
          <c:extLst>
            <c:ext xmlns:c16="http://schemas.microsoft.com/office/drawing/2014/chart" uri="{C3380CC4-5D6E-409C-BE32-E72D297353CC}">
              <c16:uniqueId val="{00000000-9992-4F19-845A-90C6B357B9FA}"/>
            </c:ext>
          </c:extLst>
        </c:ser>
        <c:dLbls>
          <c:showLegendKey val="0"/>
          <c:showVal val="0"/>
          <c:showCatName val="0"/>
          <c:showSerName val="0"/>
          <c:showPercent val="0"/>
          <c:showBubbleSize val="0"/>
        </c:dLbls>
        <c:gapWidth val="219"/>
        <c:axId val="6734720"/>
        <c:axId val="6728960"/>
      </c:barChart>
      <c:scatterChart>
        <c:scatterStyle val="lineMarker"/>
        <c:varyColors val="0"/>
        <c:ser>
          <c:idx val="1"/>
          <c:order val="1"/>
          <c:tx>
            <c:v>PDI</c:v>
          </c:tx>
          <c:spPr>
            <a:ln w="25400" cap="rnd">
              <a:noFill/>
              <a:round/>
            </a:ln>
            <a:effectLst/>
          </c:spPr>
          <c:marker>
            <c:symbol val="circle"/>
            <c:size val="5"/>
            <c:spPr>
              <a:solidFill>
                <a:schemeClr val="accent2"/>
              </a:solidFill>
              <a:ln w="9525">
                <a:solidFill>
                  <a:schemeClr val="accent2"/>
                </a:solidFill>
              </a:ln>
              <a:effectLst/>
            </c:spPr>
          </c:marker>
          <c:xVal>
            <c:strRef>
              <c:f>Sheet1!$C$15:$C$19</c:f>
              <c:strCache>
                <c:ptCount val="5"/>
                <c:pt idx="0">
                  <c:v>1.5% PEG</c:v>
                </c:pt>
                <c:pt idx="1">
                  <c:v>3% PEG</c:v>
                </c:pt>
                <c:pt idx="2">
                  <c:v>5% PEG</c:v>
                </c:pt>
                <c:pt idx="3">
                  <c:v>7% PEG</c:v>
                </c:pt>
                <c:pt idx="4">
                  <c:v>10% PEG</c:v>
                </c:pt>
              </c:strCache>
            </c:strRef>
          </c:xVal>
          <c:yVal>
            <c:numRef>
              <c:f>Sheet1!$E$15:$E$19</c:f>
              <c:numCache>
                <c:formatCode>General</c:formatCode>
                <c:ptCount val="5"/>
                <c:pt idx="0">
                  <c:v>0.32200000000000001</c:v>
                </c:pt>
                <c:pt idx="1">
                  <c:v>0.32500000000000001</c:v>
                </c:pt>
                <c:pt idx="2">
                  <c:v>0.27100000000000002</c:v>
                </c:pt>
                <c:pt idx="3">
                  <c:v>0.37</c:v>
                </c:pt>
                <c:pt idx="4">
                  <c:v>0.35399999999999998</c:v>
                </c:pt>
              </c:numCache>
            </c:numRef>
          </c:yVal>
          <c:smooth val="0"/>
          <c:extLst>
            <c:ext xmlns:c16="http://schemas.microsoft.com/office/drawing/2014/chart" uri="{C3380CC4-5D6E-409C-BE32-E72D297353CC}">
              <c16:uniqueId val="{00000001-9992-4F19-845A-90C6B357B9FA}"/>
            </c:ext>
          </c:extLst>
        </c:ser>
        <c:dLbls>
          <c:showLegendKey val="0"/>
          <c:showVal val="0"/>
          <c:showCatName val="0"/>
          <c:showSerName val="0"/>
          <c:showPercent val="0"/>
          <c:showBubbleSize val="0"/>
        </c:dLbls>
        <c:axId val="233482608"/>
        <c:axId val="233476848"/>
      </c:scatterChart>
      <c:catAx>
        <c:axId val="67347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PEG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28960"/>
        <c:crosses val="autoZero"/>
        <c:auto val="1"/>
        <c:lblAlgn val="ctr"/>
        <c:lblOffset val="100"/>
        <c:noMultiLvlLbl val="0"/>
      </c:catAx>
      <c:valAx>
        <c:axId val="6728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Z- Average (nm)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34720"/>
        <c:crosses val="autoZero"/>
        <c:crossBetween val="between"/>
      </c:valAx>
      <c:valAx>
        <c:axId val="233476848"/>
        <c:scaling>
          <c:orientation val="minMax"/>
          <c:min val="7.0000000000000007E-2"/>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PDI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482608"/>
        <c:crosses val="max"/>
        <c:crossBetween val="midCat"/>
      </c:valAx>
      <c:valAx>
        <c:axId val="233482608"/>
        <c:scaling>
          <c:orientation val="minMax"/>
        </c:scaling>
        <c:delete val="1"/>
        <c:axPos val="b"/>
        <c:numFmt formatCode="General" sourceLinked="1"/>
        <c:majorTickMark val="out"/>
        <c:minorTickMark val="none"/>
        <c:tickLblPos val="nextTo"/>
        <c:crossAx val="233476848"/>
        <c:crossesAt val="7.0000000000000007E-2"/>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https://www.internationalbrain.org/resources/brain-injury-facts </a:t>
            </a:r>
            <a:endParaRPr/>
          </a:p>
        </p:txBody>
      </p:sp>
      <p:sp>
        <p:nvSpPr>
          <p:cNvPr id="96" name="Google Shape;96;p2: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 name="Google Shape;14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6: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6" name="Shape 26"/>
        <p:cNvGrpSpPr/>
        <p:nvPr/>
      </p:nvGrpSpPr>
      <p:grpSpPr>
        <a:xfrm>
          <a:off x="0" y="0"/>
          <a:ext cx="0" cy="0"/>
          <a:chOff x="0" y="0"/>
          <a:chExt cx="0" cy="0"/>
        </a:xfrm>
      </p:grpSpPr>
      <p:sp>
        <p:nvSpPr>
          <p:cNvPr id="27" name="Google Shape;27;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2" name="Shape 32"/>
        <p:cNvGrpSpPr/>
        <p:nvPr/>
      </p:nvGrpSpPr>
      <p:grpSpPr>
        <a:xfrm>
          <a:off x="0" y="0"/>
          <a:ext cx="0" cy="0"/>
          <a:chOff x="0" y="0"/>
          <a:chExt cx="0" cy="0"/>
        </a:xfrm>
      </p:grpSpPr>
      <p:sp>
        <p:nvSpPr>
          <p:cNvPr id="33" name="Google Shape;3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 name="Shape 38"/>
        <p:cNvGrpSpPr/>
        <p:nvPr/>
      </p:nvGrpSpPr>
      <p:grpSpPr>
        <a:xfrm>
          <a:off x="0" y="0"/>
          <a:ext cx="0" cy="0"/>
          <a:chOff x="0" y="0"/>
          <a:chExt cx="0" cy="0"/>
        </a:xfrm>
      </p:grpSpPr>
      <p:sp>
        <p:nvSpPr>
          <p:cNvPr id="39" name="Google Shape;39;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5"/>
          <p:cNvSpPr/>
          <p:nvPr>
            <p:ph idx="2" type="pic"/>
          </p:nvPr>
        </p:nvSpPr>
        <p:spPr>
          <a:xfrm>
            <a:off x="5183188" y="987425"/>
            <a:ext cx="6172200" cy="4873625"/>
          </a:xfrm>
          <a:prstGeom prst="rect">
            <a:avLst/>
          </a:prstGeom>
          <a:noFill/>
          <a:ln>
            <a:noFill/>
          </a:ln>
        </p:spPr>
      </p:sp>
      <p:sp>
        <p:nvSpPr>
          <p:cNvPr id="41" name="Google Shape;41;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2" name="Google Shape;4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 name="Shape 45"/>
        <p:cNvGrpSpPr/>
        <p:nvPr/>
      </p:nvGrpSpPr>
      <p:grpSpPr>
        <a:xfrm>
          <a:off x="0" y="0"/>
          <a:ext cx="0" cy="0"/>
          <a:chOff x="0" y="0"/>
          <a:chExt cx="0" cy="0"/>
        </a:xfrm>
      </p:grpSpPr>
      <p:sp>
        <p:nvSpPr>
          <p:cNvPr id="46" name="Google Shape;46;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8" name="Google Shape;48;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9" name="Google Shape;4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4.jpg"/><Relationship Id="rId8"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3.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3.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
          <p:cNvGrpSpPr/>
          <p:nvPr/>
        </p:nvGrpSpPr>
        <p:grpSpPr>
          <a:xfrm>
            <a:off x="133350" y="5653087"/>
            <a:ext cx="11691937" cy="949325"/>
            <a:chOff x="133216" y="5653647"/>
            <a:chExt cx="11692357" cy="949234"/>
          </a:xfrm>
        </p:grpSpPr>
        <p:pic>
          <p:nvPicPr>
            <p:cNvPr descr="A picture containing text, transport, wheel&#10;&#10;Description automatically generated" id="85" name="Google Shape;85;p1"/>
            <p:cNvPicPr preferRelativeResize="0"/>
            <p:nvPr/>
          </p:nvPicPr>
          <p:blipFill rotWithShape="1">
            <a:blip r:embed="rId3">
              <a:alphaModFix/>
            </a:blip>
            <a:srcRect b="0" l="0" r="0" t="0"/>
            <a:stretch/>
          </p:blipFill>
          <p:spPr>
            <a:xfrm>
              <a:off x="133216" y="5653647"/>
              <a:ext cx="944299" cy="949234"/>
            </a:xfrm>
            <a:prstGeom prst="rect">
              <a:avLst/>
            </a:prstGeom>
            <a:noFill/>
            <a:ln>
              <a:noFill/>
            </a:ln>
          </p:spPr>
        </p:pic>
        <p:pic>
          <p:nvPicPr>
            <p:cNvPr descr="A picture containing text&#10;&#10;Description automatically generated" id="86" name="Google Shape;86;p1"/>
            <p:cNvPicPr preferRelativeResize="0"/>
            <p:nvPr/>
          </p:nvPicPr>
          <p:blipFill rotWithShape="1">
            <a:blip r:embed="rId4">
              <a:alphaModFix/>
            </a:blip>
            <a:srcRect b="0" l="0" r="0" t="0"/>
            <a:stretch/>
          </p:blipFill>
          <p:spPr>
            <a:xfrm>
              <a:off x="1942998" y="5826033"/>
              <a:ext cx="2875387" cy="604461"/>
            </a:xfrm>
            <a:prstGeom prst="rect">
              <a:avLst/>
            </a:prstGeom>
            <a:noFill/>
            <a:ln>
              <a:noFill/>
            </a:ln>
          </p:spPr>
        </p:pic>
        <p:pic>
          <p:nvPicPr>
            <p:cNvPr descr="Text&#10;&#10;Description automatically generated" id="87" name="Google Shape;87;p1"/>
            <p:cNvPicPr preferRelativeResize="0"/>
            <p:nvPr/>
          </p:nvPicPr>
          <p:blipFill rotWithShape="1">
            <a:blip r:embed="rId5">
              <a:alphaModFix/>
            </a:blip>
            <a:srcRect b="0" l="0" r="0" t="0"/>
            <a:stretch/>
          </p:blipFill>
          <p:spPr>
            <a:xfrm>
              <a:off x="5683869" y="5728105"/>
              <a:ext cx="2009687" cy="800318"/>
            </a:xfrm>
            <a:prstGeom prst="rect">
              <a:avLst/>
            </a:prstGeom>
            <a:noFill/>
            <a:ln>
              <a:noFill/>
            </a:ln>
          </p:spPr>
        </p:pic>
        <p:pic>
          <p:nvPicPr>
            <p:cNvPr descr="Logo&#10;&#10;Description automatically generated" id="88" name="Google Shape;88;p1"/>
            <p:cNvPicPr preferRelativeResize="0"/>
            <p:nvPr/>
          </p:nvPicPr>
          <p:blipFill rotWithShape="1">
            <a:blip r:embed="rId6">
              <a:alphaModFix/>
            </a:blip>
            <a:srcRect b="0" l="0" r="0" t="0"/>
            <a:stretch/>
          </p:blipFill>
          <p:spPr>
            <a:xfrm>
              <a:off x="8559040" y="5826033"/>
              <a:ext cx="3266533" cy="612826"/>
            </a:xfrm>
            <a:prstGeom prst="rect">
              <a:avLst/>
            </a:prstGeom>
            <a:noFill/>
            <a:ln>
              <a:noFill/>
            </a:ln>
          </p:spPr>
        </p:pic>
      </p:grpSp>
      <p:sp>
        <p:nvSpPr>
          <p:cNvPr id="89" name="Google Shape;89;p1"/>
          <p:cNvSpPr txBox="1"/>
          <p:nvPr/>
        </p:nvSpPr>
        <p:spPr>
          <a:xfrm>
            <a:off x="482600" y="2006600"/>
            <a:ext cx="11226800" cy="31083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2800"/>
              <a:buFont typeface="Calibri"/>
              <a:buNone/>
            </a:pPr>
            <a:r>
              <a:rPr b="1" i="0" lang="en-US" sz="2800" u="none" cap="none" strike="noStrike">
                <a:solidFill>
                  <a:schemeClr val="accent2"/>
                </a:solidFill>
                <a:latin typeface="Calibri"/>
                <a:ea typeface="Calibri"/>
                <a:cs typeface="Calibri"/>
                <a:sym typeface="Calibri"/>
              </a:rPr>
              <a:t>Investigation of Protease-Sensitive Lipid Nanoparticles for Delivery of mRNA to the Brain</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4472C4"/>
              </a:buClr>
              <a:buSzPts val="1400"/>
              <a:buFont typeface="Calibri"/>
              <a:buNone/>
            </a:pPr>
            <a:r>
              <a:rPr b="1" i="1" lang="en-US" sz="1400" u="none" cap="none" strike="noStrike">
                <a:solidFill>
                  <a:srgbClr val="4472C4"/>
                </a:solidFill>
                <a:latin typeface="Calibri"/>
                <a:ea typeface="Calibri"/>
                <a:cs typeface="Calibri"/>
                <a:sym typeface="Calibri"/>
              </a:rPr>
              <a:t>By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4472C4"/>
              </a:buClr>
              <a:buSzPts val="1400"/>
              <a:buFont typeface="Calibri"/>
              <a:buNone/>
            </a:pPr>
            <a:r>
              <a:rPr b="1" i="1" lang="en-US" sz="1400" u="none" cap="none" strike="noStrike">
                <a:solidFill>
                  <a:srgbClr val="4472C4"/>
                </a:solidFill>
                <a:latin typeface="Calibri"/>
                <a:ea typeface="Calibri"/>
                <a:cs typeface="Calibri"/>
                <a:sym typeface="Calibri"/>
              </a:rPr>
              <a:t>Alexa Warren</a:t>
            </a:r>
            <a:endParaRPr/>
          </a:p>
          <a:p>
            <a:pPr indent="0" lvl="0" marL="0" marR="0" rtl="0" algn="ctr">
              <a:lnSpc>
                <a:spcPct val="100000"/>
              </a:lnSpc>
              <a:spcBef>
                <a:spcPts val="0"/>
              </a:spcBef>
              <a:spcAft>
                <a:spcPts val="0"/>
              </a:spcAft>
              <a:buClr>
                <a:srgbClr val="4472C4"/>
              </a:buClr>
              <a:buSzPts val="1400"/>
              <a:buFont typeface="Calibri"/>
              <a:buNone/>
            </a:pPr>
            <a:r>
              <a:rPr b="1" i="1" lang="en-US" sz="1400" u="none" cap="none" strike="noStrike">
                <a:solidFill>
                  <a:srgbClr val="4472C4"/>
                </a:solidFill>
                <a:latin typeface="Calibri"/>
                <a:ea typeface="Calibri"/>
                <a:cs typeface="Calibri"/>
                <a:sym typeface="Calibri"/>
              </a:rPr>
              <a:t>Rowan University &amp;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4472C4"/>
              </a:buClr>
              <a:buSzPts val="1400"/>
              <a:buFont typeface="Calibri"/>
              <a:buNone/>
            </a:pPr>
            <a:r>
              <a:rPr b="1" i="1" lang="en-US" sz="1400" u="none" cap="none" strike="noStrike">
                <a:solidFill>
                  <a:srgbClr val="4472C4"/>
                </a:solidFill>
                <a:latin typeface="Calibri"/>
                <a:ea typeface="Calibri"/>
                <a:cs typeface="Calibri"/>
                <a:sym typeface="Calibri"/>
              </a:rPr>
              <a:t>San Diego Nanotechnology Infrastructure (SDNI)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Arial"/>
              <a:buNone/>
            </a:pPr>
            <a:r>
              <a:t/>
            </a:r>
            <a:endParaRPr b="1" i="1" sz="1400" u="none" cap="none" strike="noStrike">
              <a:solidFill>
                <a:srgbClr val="4472C4"/>
              </a:solidFill>
              <a:latin typeface="Calibri"/>
              <a:ea typeface="Calibri"/>
              <a:cs typeface="Calibri"/>
              <a:sym typeface="Calibri"/>
            </a:endParaRPr>
          </a:p>
          <a:p>
            <a:pPr indent="0" lvl="0" marL="0" marR="0" rtl="0" algn="ctr">
              <a:lnSpc>
                <a:spcPct val="100000"/>
              </a:lnSpc>
              <a:spcBef>
                <a:spcPts val="0"/>
              </a:spcBef>
              <a:spcAft>
                <a:spcPts val="0"/>
              </a:spcAft>
              <a:buClr>
                <a:srgbClr val="4472C4"/>
              </a:buClr>
              <a:buSzPts val="1400"/>
              <a:buFont typeface="Calibri"/>
              <a:buNone/>
            </a:pPr>
            <a:r>
              <a:rPr b="1" i="1" lang="en-US" sz="1400" u="none" cap="none" strike="noStrike">
                <a:solidFill>
                  <a:srgbClr val="4472C4"/>
                </a:solidFill>
                <a:latin typeface="Calibri"/>
                <a:ea typeface="Calibri"/>
                <a:cs typeface="Calibri"/>
                <a:sym typeface="Calibri"/>
              </a:rPr>
              <a:t>Faculty PI: Dr</a:t>
            </a:r>
            <a:r>
              <a:rPr b="1" i="1" lang="en-US" sz="1400" u="none" cap="none" strike="noStrike">
                <a:solidFill>
                  <a:schemeClr val="accent1"/>
                </a:solidFill>
                <a:latin typeface="Calibri"/>
                <a:ea typeface="Calibri"/>
                <a:cs typeface="Calibri"/>
                <a:sym typeface="Calibri"/>
              </a:rPr>
              <a:t>. Ester Kwon, Shu Chien-Gene Lay Department of Bioengineering, UC San Diego</a:t>
            </a:r>
            <a:endParaRPr b="1" i="1" sz="14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chemeClr val="accent1"/>
              </a:buClr>
              <a:buSzPts val="1400"/>
              <a:buFont typeface="Calibri"/>
              <a:buNone/>
            </a:pPr>
            <a:r>
              <a:rPr b="1" i="1" lang="en-US" sz="1400" u="none" cap="none" strike="noStrike">
                <a:solidFill>
                  <a:schemeClr val="accent1"/>
                </a:solidFill>
                <a:latin typeface="Calibri"/>
                <a:ea typeface="Calibri"/>
                <a:cs typeface="Calibri"/>
                <a:sym typeface="Calibri"/>
              </a:rPr>
              <a:t>Mentor: Yazmin Hernandez, Shu Chien-Gene Lay Department of Bioengineering, </a:t>
            </a:r>
            <a:r>
              <a:rPr b="1" i="1" lang="en-US" sz="1400" u="none" cap="none" strike="noStrike">
                <a:solidFill>
                  <a:srgbClr val="4472C4"/>
                </a:solidFill>
                <a:latin typeface="Calibri"/>
                <a:ea typeface="Calibri"/>
                <a:cs typeface="Calibri"/>
                <a:sym typeface="Calibri"/>
              </a:rPr>
              <a:t>UC San Diego</a:t>
            </a:r>
            <a:endParaRPr/>
          </a:p>
          <a:p>
            <a:pPr indent="0" lvl="0" marL="0" marR="0" rtl="0" algn="ctr">
              <a:lnSpc>
                <a:spcPct val="100000"/>
              </a:lnSpc>
              <a:spcBef>
                <a:spcPts val="0"/>
              </a:spcBef>
              <a:spcAft>
                <a:spcPts val="0"/>
              </a:spcAft>
              <a:buClr>
                <a:schemeClr val="dk1"/>
              </a:buClr>
              <a:buSzPts val="1400"/>
              <a:buFont typeface="Arial"/>
              <a:buNone/>
            </a:pPr>
            <a:r>
              <a:t/>
            </a:r>
            <a:endParaRPr b="1" i="1" sz="1400" u="none" cap="none" strike="noStrike">
              <a:solidFill>
                <a:srgbClr val="4472C4"/>
              </a:solidFill>
              <a:latin typeface="Calibri"/>
              <a:ea typeface="Calibri"/>
              <a:cs typeface="Calibri"/>
              <a:sym typeface="Calibri"/>
            </a:endParaRPr>
          </a:p>
          <a:p>
            <a:pPr indent="0" lvl="0" marL="0" marR="0" rtl="0" algn="ctr">
              <a:lnSpc>
                <a:spcPct val="100000"/>
              </a:lnSpc>
              <a:spcBef>
                <a:spcPts val="0"/>
              </a:spcBef>
              <a:spcAft>
                <a:spcPts val="0"/>
              </a:spcAft>
              <a:buClr>
                <a:srgbClr val="4472C4"/>
              </a:buClr>
              <a:buSzPts val="1400"/>
              <a:buFont typeface="Calibri"/>
              <a:buNone/>
            </a:pPr>
            <a:r>
              <a:rPr b="1" i="1" lang="en-US" sz="1400" u="none" cap="none" strike="noStrike">
                <a:solidFill>
                  <a:srgbClr val="4472C4"/>
                </a:solidFill>
                <a:latin typeface="Calibri"/>
                <a:ea typeface="Calibri"/>
                <a:cs typeface="Calibri"/>
                <a:sym typeface="Calibri"/>
              </a:rPr>
              <a:t>Presented at the 2025 NNCI REU Convocation, University of California, San Diego, CA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4472C4"/>
              </a:buClr>
              <a:buSzPts val="1400"/>
              <a:buFont typeface="Calibri"/>
              <a:buNone/>
            </a:pPr>
            <a:r>
              <a:rPr b="1" i="1" lang="en-US" sz="1400" u="none" cap="none" strike="noStrike">
                <a:solidFill>
                  <a:srgbClr val="4472C4"/>
                </a:solidFill>
                <a:latin typeface="Calibri"/>
                <a:ea typeface="Calibri"/>
                <a:cs typeface="Calibri"/>
                <a:sym typeface="Calibri"/>
              </a:rPr>
              <a:t>August 4-5, 2025</a:t>
            </a:r>
            <a:endParaRPr/>
          </a:p>
        </p:txBody>
      </p:sp>
      <p:grpSp>
        <p:nvGrpSpPr>
          <p:cNvPr id="90" name="Google Shape;90;p1"/>
          <p:cNvGrpSpPr/>
          <p:nvPr/>
        </p:nvGrpSpPr>
        <p:grpSpPr>
          <a:xfrm>
            <a:off x="2503487" y="0"/>
            <a:ext cx="7185025" cy="1916112"/>
            <a:chOff x="2581507" y="0"/>
            <a:chExt cx="7185468" cy="1915886"/>
          </a:xfrm>
        </p:grpSpPr>
        <p:pic>
          <p:nvPicPr>
            <p:cNvPr descr="A picture containing building, roof&#10;&#10;Description automatically generated" id="91" name="Google Shape;91;p1"/>
            <p:cNvPicPr preferRelativeResize="0"/>
            <p:nvPr/>
          </p:nvPicPr>
          <p:blipFill rotWithShape="1">
            <a:blip r:embed="rId7">
              <a:alphaModFix/>
            </a:blip>
            <a:srcRect b="0" l="0" r="0" t="0"/>
            <a:stretch/>
          </p:blipFill>
          <p:spPr>
            <a:xfrm>
              <a:off x="2581507" y="0"/>
              <a:ext cx="2878049" cy="1915886"/>
            </a:xfrm>
            <a:prstGeom prst="rect">
              <a:avLst/>
            </a:prstGeom>
            <a:noFill/>
            <a:ln>
              <a:noFill/>
            </a:ln>
          </p:spPr>
        </p:pic>
        <p:pic>
          <p:nvPicPr>
            <p:cNvPr descr="http://ucsdnews.ucsd.edu/news_uploads/atkinson-720.jpg" id="92" name="Google Shape;92;p1"/>
            <p:cNvPicPr preferRelativeResize="0"/>
            <p:nvPr/>
          </p:nvPicPr>
          <p:blipFill rotWithShape="1">
            <a:blip r:embed="rId8">
              <a:alphaModFix/>
            </a:blip>
            <a:srcRect b="0" l="0" r="0" t="0"/>
            <a:stretch/>
          </p:blipFill>
          <p:spPr>
            <a:xfrm>
              <a:off x="5459556" y="0"/>
              <a:ext cx="4307419" cy="191588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346075" y="233362"/>
            <a:ext cx="593725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i="0" lang="en-US" sz="5400" u="sng">
                <a:solidFill>
                  <a:srgbClr val="000000"/>
                </a:solidFill>
                <a:latin typeface="Calibri"/>
                <a:ea typeface="Calibri"/>
                <a:cs typeface="Calibri"/>
                <a:sym typeface="Calibri"/>
              </a:rPr>
              <a:t>Background</a:t>
            </a:r>
            <a:endParaRPr/>
          </a:p>
        </p:txBody>
      </p:sp>
      <p:sp>
        <p:nvSpPr>
          <p:cNvPr id="99" name="Google Shape;99;p2"/>
          <p:cNvSpPr txBox="1"/>
          <p:nvPr/>
        </p:nvSpPr>
        <p:spPr>
          <a:xfrm>
            <a:off x="168275" y="3609975"/>
            <a:ext cx="3189287" cy="3046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1" lang="en-US" sz="2400" u="sng" cap="none" strike="noStrike">
                <a:solidFill>
                  <a:schemeClr val="dk1"/>
                </a:solidFill>
                <a:latin typeface="Arial"/>
                <a:ea typeface="Arial"/>
                <a:cs typeface="Arial"/>
                <a:sym typeface="Arial"/>
              </a:rPr>
              <a:t>What is TBI? </a:t>
            </a:r>
            <a:endParaRPr b="0" i="1" sz="24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Traumatic Brain Injury is brain dysfunction that is normally caused by a physical blow to the head. It can cause permanent damage and affects about 1 million people a year.</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0" name="Google Shape;100;p2"/>
          <p:cNvSpPr txBox="1"/>
          <p:nvPr/>
        </p:nvSpPr>
        <p:spPr>
          <a:xfrm>
            <a:off x="3206750" y="4044950"/>
            <a:ext cx="2647950" cy="2492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1" lang="en-US" sz="2400" u="sng">
                <a:solidFill>
                  <a:schemeClr val="dk1"/>
                </a:solidFill>
                <a:latin typeface="Arial"/>
                <a:ea typeface="Arial"/>
                <a:cs typeface="Arial"/>
                <a:sym typeface="Arial"/>
              </a:rPr>
              <a:t>What are LNP’s? </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Lipid Nanoparticles are the most advanced clinically approved non-viral gene delivery vehicle. </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1" name="Google Shape;101;p2"/>
          <p:cNvSpPr txBox="1"/>
          <p:nvPr/>
        </p:nvSpPr>
        <p:spPr>
          <a:xfrm>
            <a:off x="4368800" y="596900"/>
            <a:ext cx="3416300" cy="31400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1" lang="en-US" sz="2400" u="sng">
                <a:solidFill>
                  <a:schemeClr val="dk1"/>
                </a:solidFill>
                <a:latin typeface="Arial"/>
                <a:ea typeface="Arial"/>
                <a:cs typeface="Arial"/>
                <a:sym typeface="Arial"/>
              </a:rPr>
              <a:t>What is the PEG Dilemma? </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PEG is a stealthing agent used in LNP’s to help them avoid getting cleared by RES organs. Too much PEG and the LNPs are unable to penetrate the cell membrane of the cells they are trying to enter.</a:t>
            </a:r>
            <a:endParaRPr/>
          </a:p>
        </p:txBody>
      </p:sp>
      <p:pic>
        <p:nvPicPr>
          <p:cNvPr descr="Lipid Nanoparticles (LNPs) | ABP Biosciences" id="102" name="Google Shape;102;p2"/>
          <p:cNvPicPr preferRelativeResize="0"/>
          <p:nvPr/>
        </p:nvPicPr>
        <p:blipFill rotWithShape="1">
          <a:blip r:embed="rId3">
            <a:alphaModFix/>
          </a:blip>
          <a:srcRect b="0" l="0" r="0" t="0"/>
          <a:stretch/>
        </p:blipFill>
        <p:spPr>
          <a:xfrm>
            <a:off x="5802312" y="3987800"/>
            <a:ext cx="2286000" cy="2606675"/>
          </a:xfrm>
          <a:prstGeom prst="rect">
            <a:avLst/>
          </a:prstGeom>
          <a:noFill/>
          <a:ln>
            <a:noFill/>
          </a:ln>
        </p:spPr>
      </p:pic>
      <p:sp>
        <p:nvSpPr>
          <p:cNvPr id="103" name="Google Shape;103;p2"/>
          <p:cNvSpPr txBox="1"/>
          <p:nvPr/>
        </p:nvSpPr>
        <p:spPr>
          <a:xfrm>
            <a:off x="8088312" y="2627312"/>
            <a:ext cx="4065587" cy="41544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1" lang="en-US" sz="2400" u="sng">
                <a:solidFill>
                  <a:schemeClr val="dk1"/>
                </a:solidFill>
                <a:latin typeface="Arial"/>
                <a:ea typeface="Arial"/>
                <a:cs typeface="Arial"/>
                <a:sym typeface="Arial"/>
              </a:rPr>
              <a:t>Our Solution: </a:t>
            </a:r>
            <a:r>
              <a:rPr b="1" i="1" lang="en-US" sz="2400" u="sng">
                <a:solidFill>
                  <a:schemeClr val="dk1"/>
                </a:solidFill>
                <a:latin typeface="Arial"/>
                <a:ea typeface="Arial"/>
                <a:cs typeface="Arial"/>
                <a:sym typeface="Arial"/>
              </a:rPr>
              <a:t>Protease-Sensitive LNP’s</a:t>
            </a:r>
            <a:endParaRPr b="1" i="1" sz="2400" u="sng">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Make LNPs that respond to proteases in the injured brain environment! The LNPs would be conjugated to a protease-sensitive peptide via crosslinking with PEG. The PEG would remain intact to help the particles reach the brain, but in the presence of elevated proteases, LNPs would destabilize and improve LNP endosomal escape.</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 white rat with a red spot on its back&#10;&#10;AI-generated content may be incorrect." id="104" name="Google Shape;104;p2"/>
          <p:cNvPicPr preferRelativeResize="0"/>
          <p:nvPr/>
        </p:nvPicPr>
        <p:blipFill rotWithShape="1">
          <a:blip r:embed="rId4">
            <a:alphaModFix/>
          </a:blip>
          <a:srcRect b="0" l="0" r="0" t="0"/>
          <a:stretch/>
        </p:blipFill>
        <p:spPr>
          <a:xfrm>
            <a:off x="8088312" y="638175"/>
            <a:ext cx="3922712" cy="1839912"/>
          </a:xfrm>
          <a:prstGeom prst="rect">
            <a:avLst/>
          </a:prstGeom>
          <a:noFill/>
          <a:ln>
            <a:noFill/>
          </a:ln>
        </p:spPr>
      </p:pic>
      <p:pic>
        <p:nvPicPr>
          <p:cNvPr descr="Traumatic Brain Injury (TBI) - Dr. Qureshi" id="105" name="Google Shape;105;p2"/>
          <p:cNvPicPr preferRelativeResize="0"/>
          <p:nvPr/>
        </p:nvPicPr>
        <p:blipFill rotWithShape="1">
          <a:blip r:embed="rId5">
            <a:alphaModFix/>
          </a:blip>
          <a:srcRect b="1" l="3918" r="3912" t="1"/>
          <a:stretch/>
        </p:blipFill>
        <p:spPr>
          <a:xfrm>
            <a:off x="233362" y="1336675"/>
            <a:ext cx="3832225" cy="2092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838200" y="254000"/>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US" sz="4800" u="none">
                <a:solidFill>
                  <a:srgbClr val="000000"/>
                </a:solidFill>
                <a:latin typeface="Calibri"/>
                <a:ea typeface="Calibri"/>
                <a:cs typeface="Calibri"/>
                <a:sym typeface="Calibri"/>
              </a:rPr>
              <a:t>Synthesizing Protease-Sensitive LNPs</a:t>
            </a:r>
            <a:endParaRPr/>
          </a:p>
        </p:txBody>
      </p:sp>
      <p:graphicFrame>
        <p:nvGraphicFramePr>
          <p:cNvPr id="111" name="Google Shape;111;p3"/>
          <p:cNvGraphicFramePr/>
          <p:nvPr/>
        </p:nvGraphicFramePr>
        <p:xfrm>
          <a:off x="120650" y="1430337"/>
          <a:ext cx="3000000" cy="3000000"/>
        </p:xfrm>
        <a:graphic>
          <a:graphicData uri="http://schemas.openxmlformats.org/drawingml/2006/table">
            <a:tbl>
              <a:tblPr>
                <a:noFill/>
                <a:tableStyleId>{EA95C16A-1A3B-4CFE-9B36-770C425599BA}</a:tableStyleId>
              </a:tblPr>
              <a:tblGrid>
                <a:gridCol w="3697275"/>
                <a:gridCol w="1936750"/>
              </a:tblGrid>
              <a:tr h="1470025">
                <a:tc>
                  <a:txBody>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Lipid*</a:t>
                      </a:r>
                      <a:endParaRPr/>
                    </a:p>
                  </a:txBody>
                  <a:tcPr marT="3800" marB="0" marR="3800" marL="3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B183"/>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Mole%</a:t>
                      </a:r>
                      <a:endParaRPr/>
                    </a:p>
                  </a:txBody>
                  <a:tcPr marT="3800" marB="0" marR="3800" marL="3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B183"/>
                    </a:solidFill>
                  </a:tcPr>
                </a:tc>
              </a:tr>
              <a:tr h="731825">
                <a:tc>
                  <a:txBody>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MC-3</a:t>
                      </a:r>
                      <a:endParaRPr/>
                    </a:p>
                  </a:txBody>
                  <a:tcPr marT="3800" marB="0" marR="3800" marL="3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699"/>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50</a:t>
                      </a:r>
                      <a:endParaRPr/>
                    </a:p>
                  </a:txBody>
                  <a:tcPr marT="3800" marB="0" marR="3800" marL="3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699"/>
                    </a:solidFill>
                  </a:tcPr>
                </a:tc>
              </a:tr>
              <a:tr h="731825">
                <a:tc>
                  <a:txBody>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Chol</a:t>
                      </a:r>
                      <a:endParaRPr/>
                    </a:p>
                  </a:txBody>
                  <a:tcPr marT="3800" marB="0" marR="3800" marL="3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699"/>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40-x</a:t>
                      </a:r>
                      <a:endParaRPr/>
                    </a:p>
                  </a:txBody>
                  <a:tcPr marT="3800" marB="0" marR="3800" marL="3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699"/>
                    </a:solidFill>
                  </a:tcPr>
                </a:tc>
              </a:tr>
              <a:tr h="731825">
                <a:tc>
                  <a:txBody>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DSPC</a:t>
                      </a:r>
                      <a:endParaRPr/>
                    </a:p>
                  </a:txBody>
                  <a:tcPr marT="3800" marB="0" marR="3800" marL="3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699"/>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10</a:t>
                      </a:r>
                      <a:endParaRPr/>
                    </a:p>
                  </a:txBody>
                  <a:tcPr marT="3800" marB="0" marR="3800" marL="3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699"/>
                    </a:solidFill>
                  </a:tcPr>
                </a:tc>
              </a:tr>
              <a:tr h="731825">
                <a:tc>
                  <a:txBody>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DSPE-PEG-MAL 3.4K</a:t>
                      </a:r>
                      <a:endParaRPr/>
                    </a:p>
                  </a:txBody>
                  <a:tcPr marT="3800" marB="0" marR="3800" marL="3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699"/>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x</a:t>
                      </a:r>
                      <a:endParaRPr/>
                    </a:p>
                  </a:txBody>
                  <a:tcPr marT="3800" marB="0" marR="3800" marL="38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699"/>
                    </a:solidFill>
                  </a:tcPr>
                </a:tc>
              </a:tr>
            </a:tbl>
          </a:graphicData>
        </a:graphic>
      </p:graphicFrame>
      <p:sp>
        <p:nvSpPr>
          <p:cNvPr id="112" name="Google Shape;112;p3"/>
          <p:cNvSpPr txBox="1"/>
          <p:nvPr/>
        </p:nvSpPr>
        <p:spPr>
          <a:xfrm>
            <a:off x="31750" y="6353175"/>
            <a:ext cx="1229201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X= 1.5, 3, 5, 7, or 10 	Protease-sensitive peptide added at 1:1 to DSPE-PEG-MAL content via mal-thiol chemistry</a:t>
            </a:r>
            <a:endParaRPr/>
          </a:p>
        </p:txBody>
      </p:sp>
      <p:pic>
        <p:nvPicPr>
          <p:cNvPr id="113" name="Google Shape;113;p3"/>
          <p:cNvPicPr preferRelativeResize="0"/>
          <p:nvPr/>
        </p:nvPicPr>
        <p:blipFill rotWithShape="1">
          <a:blip r:embed="rId3">
            <a:alphaModFix/>
          </a:blip>
          <a:srcRect b="0" l="0" r="0" t="0"/>
          <a:stretch/>
        </p:blipFill>
        <p:spPr>
          <a:xfrm>
            <a:off x="5754687" y="1430337"/>
            <a:ext cx="6046787" cy="4276725"/>
          </a:xfrm>
          <a:prstGeom prst="rect">
            <a:avLst/>
          </a:prstGeom>
          <a:noFill/>
          <a:ln>
            <a:noFill/>
          </a:ln>
        </p:spPr>
      </p:pic>
      <p:sp>
        <p:nvSpPr>
          <p:cNvPr id="114" name="Google Shape;114;p3"/>
          <p:cNvSpPr txBox="1"/>
          <p:nvPr/>
        </p:nvSpPr>
        <p:spPr>
          <a:xfrm>
            <a:off x="9456737" y="1890712"/>
            <a:ext cx="2614612" cy="1477962"/>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rgbClr val="000000"/>
              </a:buClr>
              <a:buSzPts val="1800"/>
              <a:buFont typeface="Arial"/>
              <a:buChar char="•"/>
            </a:pPr>
            <a:r>
              <a:rPr b="0" i="0" lang="en-US" sz="1800" u="none">
                <a:solidFill>
                  <a:srgbClr val="000000"/>
                </a:solidFill>
                <a:latin typeface="Arial"/>
                <a:ea typeface="Arial"/>
                <a:cs typeface="Arial"/>
                <a:sym typeface="Arial"/>
              </a:rPr>
              <a:t> Hand pipette LNPs</a:t>
            </a:r>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a:solidFill>
                  <a:srgbClr val="000000"/>
                </a:solidFill>
                <a:latin typeface="Arial"/>
                <a:ea typeface="Arial"/>
                <a:cs typeface="Arial"/>
                <a:sym typeface="Arial"/>
              </a:rPr>
              <a:t> Incubate with protease for 1h at 37°C</a:t>
            </a:r>
            <a:endParaRPr b="0" i="0" sz="1800" u="non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a:solidFill>
                  <a:srgbClr val="000000"/>
                </a:solidFill>
                <a:latin typeface="Arial"/>
                <a:ea typeface="Arial"/>
                <a:cs typeface="Arial"/>
                <a:sym typeface="Arial"/>
              </a:rPr>
              <a:t> Transfect LNPs into cells at 100ng mRNA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nvSpPr>
        <p:spPr>
          <a:xfrm>
            <a:off x="122237" y="211137"/>
            <a:ext cx="11593512" cy="5857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Characterizing Varying PEG Percentages in LNPs</a:t>
            </a:r>
            <a:endParaRPr/>
          </a:p>
        </p:txBody>
      </p:sp>
      <p:sp>
        <p:nvSpPr>
          <p:cNvPr id="120" name="Google Shape;120;p4"/>
          <p:cNvSpPr txBox="1"/>
          <p:nvPr/>
        </p:nvSpPr>
        <p:spPr>
          <a:xfrm>
            <a:off x="587375" y="5187950"/>
            <a:ext cx="10106025" cy="167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Main Takeaways:</a:t>
            </a:r>
            <a:endParaRPr/>
          </a:p>
          <a:p>
            <a:pPr indent="0" lvl="0" marL="0" marR="0" rtl="0" algn="l">
              <a:lnSpc>
                <a:spcPct val="100000"/>
              </a:lnSpc>
              <a:spcBef>
                <a:spcPts val="5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PDI is highest in the 7 and 10 formulations </a:t>
            </a:r>
            <a:endParaRPr/>
          </a:p>
          <a:p>
            <a:pPr indent="0" lvl="0" marL="0" marR="0" rtl="0" algn="l">
              <a:lnSpc>
                <a:spcPct val="100000"/>
              </a:lnSpc>
              <a:spcBef>
                <a:spcPts val="5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In general, Z-Average is not affected by increasing PEG.</a:t>
            </a:r>
            <a:endParaRPr/>
          </a:p>
          <a:p>
            <a:pPr indent="0" lvl="0" marL="0" marR="0" rtl="0" algn="l">
              <a:lnSpc>
                <a:spcPct val="100000"/>
              </a:lnSpc>
              <a:spcBef>
                <a:spcPts val="5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Increasing PEG percentages has a minimal effect on encapsulation efficiency</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aphicFrame>
        <p:nvGraphicFramePr>
          <p:cNvPr id="121" name="Google Shape;121;p4"/>
          <p:cNvGraphicFramePr/>
          <p:nvPr/>
        </p:nvGraphicFramePr>
        <p:xfrm>
          <a:off x="5992812" y="1384300"/>
          <a:ext cx="5802312" cy="3625850"/>
        </p:xfrm>
        <a:graphic>
          <a:graphicData uri="http://schemas.openxmlformats.org/drawingml/2006/chart">
            <c:chart r:id="rId3"/>
          </a:graphicData>
        </a:graphic>
      </p:graphicFrame>
      <p:graphicFrame>
        <p:nvGraphicFramePr>
          <p:cNvPr id="122" name="Google Shape;122;p4"/>
          <p:cNvGraphicFramePr/>
          <p:nvPr/>
        </p:nvGraphicFramePr>
        <p:xfrm>
          <a:off x="268287" y="1384300"/>
          <a:ext cx="5499100" cy="3625850"/>
        </p:xfrm>
        <a:graphic>
          <a:graphicData uri="http://schemas.openxmlformats.org/drawingml/2006/chart">
            <c:chart r:id="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type="title"/>
          </p:nvPr>
        </p:nvSpPr>
        <p:spPr>
          <a:xfrm>
            <a:off x="0" y="98425"/>
            <a:ext cx="121920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US" sz="4400" u="none">
                <a:solidFill>
                  <a:srgbClr val="000000"/>
                </a:solidFill>
                <a:latin typeface="Calibri"/>
                <a:ea typeface="Calibri"/>
                <a:cs typeface="Calibri"/>
                <a:sym typeface="Calibri"/>
              </a:rPr>
              <a:t>Piloting Protease Activity Assays</a:t>
            </a:r>
            <a:endParaRPr/>
          </a:p>
        </p:txBody>
      </p:sp>
      <p:sp>
        <p:nvSpPr>
          <p:cNvPr id="129" name="Google Shape;129;p5"/>
          <p:cNvSpPr txBox="1"/>
          <p:nvPr/>
        </p:nvSpPr>
        <p:spPr>
          <a:xfrm>
            <a:off x="263525" y="5122862"/>
            <a:ext cx="11241087" cy="12017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Main Takeaways:</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We want to minimize toxicity to the cells after transfection, so we played around with buffer concentrations </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5mM BME Buffer is best for our transfection studies</a:t>
            </a:r>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Low concentration of BME and the highest cleavage </a:t>
            </a:r>
            <a:endParaRPr/>
          </a:p>
        </p:txBody>
      </p:sp>
      <p:pic>
        <p:nvPicPr>
          <p:cNvPr descr="Templates" id="130" name="Google Shape;130;p5"/>
          <p:cNvPicPr preferRelativeResize="0"/>
          <p:nvPr/>
        </p:nvPicPr>
        <p:blipFill rotWithShape="1">
          <a:blip r:embed="rId3">
            <a:alphaModFix/>
          </a:blip>
          <a:srcRect b="0" l="0" r="0" t="0"/>
          <a:stretch/>
        </p:blipFill>
        <p:spPr>
          <a:xfrm>
            <a:off x="6605587" y="1252537"/>
            <a:ext cx="4344987" cy="2908300"/>
          </a:xfrm>
          <a:prstGeom prst="rect">
            <a:avLst/>
          </a:prstGeom>
          <a:noFill/>
          <a:ln>
            <a:noFill/>
          </a:ln>
        </p:spPr>
      </p:pic>
      <p:sp>
        <p:nvSpPr>
          <p:cNvPr id="131" name="Google Shape;131;p5"/>
          <p:cNvSpPr txBox="1"/>
          <p:nvPr/>
        </p:nvSpPr>
        <p:spPr>
          <a:xfrm>
            <a:off x="7167562" y="1787525"/>
            <a:ext cx="358775" cy="990600"/>
          </a:xfrm>
          <a:prstGeom prst="rect">
            <a:avLst/>
          </a:prstGeom>
          <a:solidFill>
            <a:srgbClr val="FF0000">
              <a:alpha val="39607"/>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 name="Google Shape;132;p5"/>
          <p:cNvSpPr txBox="1"/>
          <p:nvPr/>
        </p:nvSpPr>
        <p:spPr>
          <a:xfrm>
            <a:off x="7519987" y="1781175"/>
            <a:ext cx="307975" cy="990600"/>
          </a:xfrm>
          <a:prstGeom prst="rect">
            <a:avLst/>
          </a:prstGeom>
          <a:solidFill>
            <a:srgbClr val="F5BC95">
              <a:alpha val="39607"/>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3" name="Google Shape;133;p5"/>
          <p:cNvSpPr txBox="1"/>
          <p:nvPr/>
        </p:nvSpPr>
        <p:spPr>
          <a:xfrm>
            <a:off x="7827962" y="1800225"/>
            <a:ext cx="331787" cy="990600"/>
          </a:xfrm>
          <a:prstGeom prst="rect">
            <a:avLst/>
          </a:prstGeom>
          <a:solidFill>
            <a:srgbClr val="FFD966">
              <a:alpha val="39607"/>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 name="Google Shape;134;p5"/>
          <p:cNvSpPr txBox="1"/>
          <p:nvPr/>
        </p:nvSpPr>
        <p:spPr>
          <a:xfrm>
            <a:off x="7189787" y="2747962"/>
            <a:ext cx="330200" cy="990600"/>
          </a:xfrm>
          <a:prstGeom prst="rect">
            <a:avLst/>
          </a:prstGeom>
          <a:solidFill>
            <a:srgbClr val="FF0000">
              <a:alpha val="39607"/>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 name="Google Shape;135;p5"/>
          <p:cNvSpPr txBox="1"/>
          <p:nvPr/>
        </p:nvSpPr>
        <p:spPr>
          <a:xfrm>
            <a:off x="7510462" y="2778125"/>
            <a:ext cx="317500" cy="990600"/>
          </a:xfrm>
          <a:prstGeom prst="rect">
            <a:avLst/>
          </a:prstGeom>
          <a:solidFill>
            <a:srgbClr val="F5BC95">
              <a:alpha val="39607"/>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 name="Google Shape;136;p5"/>
          <p:cNvSpPr txBox="1"/>
          <p:nvPr/>
        </p:nvSpPr>
        <p:spPr>
          <a:xfrm>
            <a:off x="7821612" y="2763837"/>
            <a:ext cx="354012" cy="990600"/>
          </a:xfrm>
          <a:prstGeom prst="rect">
            <a:avLst/>
          </a:prstGeom>
          <a:solidFill>
            <a:srgbClr val="FFD966">
              <a:alpha val="39607"/>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7" name="Google Shape;137;p5"/>
          <p:cNvSpPr txBox="1"/>
          <p:nvPr/>
        </p:nvSpPr>
        <p:spPr>
          <a:xfrm>
            <a:off x="8156575" y="1801812"/>
            <a:ext cx="341312" cy="990600"/>
          </a:xfrm>
          <a:prstGeom prst="rect">
            <a:avLst/>
          </a:prstGeom>
          <a:solidFill>
            <a:srgbClr val="A9D18E">
              <a:alpha val="39607"/>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8" name="Google Shape;138;p5"/>
          <p:cNvSpPr txBox="1"/>
          <p:nvPr/>
        </p:nvSpPr>
        <p:spPr>
          <a:xfrm>
            <a:off x="8486775" y="1787525"/>
            <a:ext cx="355600" cy="990600"/>
          </a:xfrm>
          <a:prstGeom prst="rect">
            <a:avLst/>
          </a:prstGeom>
          <a:solidFill>
            <a:srgbClr val="B4C7E7">
              <a:alpha val="39607"/>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9" name="Google Shape;139;p5"/>
          <p:cNvSpPr txBox="1"/>
          <p:nvPr/>
        </p:nvSpPr>
        <p:spPr>
          <a:xfrm>
            <a:off x="8826500" y="1787525"/>
            <a:ext cx="339725" cy="990600"/>
          </a:xfrm>
          <a:prstGeom prst="rect">
            <a:avLst/>
          </a:prstGeom>
          <a:solidFill>
            <a:srgbClr val="7030A0">
              <a:alpha val="39607"/>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0" name="Google Shape;140;p5"/>
          <p:cNvSpPr txBox="1"/>
          <p:nvPr/>
        </p:nvSpPr>
        <p:spPr>
          <a:xfrm>
            <a:off x="8166100" y="2747962"/>
            <a:ext cx="358775" cy="990600"/>
          </a:xfrm>
          <a:prstGeom prst="rect">
            <a:avLst/>
          </a:prstGeom>
          <a:solidFill>
            <a:srgbClr val="C5E0B4">
              <a:alpha val="39607"/>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1" name="Google Shape;141;p5"/>
          <p:cNvSpPr txBox="1"/>
          <p:nvPr/>
        </p:nvSpPr>
        <p:spPr>
          <a:xfrm>
            <a:off x="8510587" y="2763837"/>
            <a:ext cx="354012" cy="990600"/>
          </a:xfrm>
          <a:prstGeom prst="rect">
            <a:avLst/>
          </a:prstGeom>
          <a:solidFill>
            <a:srgbClr val="B4C7E7">
              <a:alpha val="39607"/>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2" name="Google Shape;142;p5"/>
          <p:cNvSpPr txBox="1"/>
          <p:nvPr/>
        </p:nvSpPr>
        <p:spPr>
          <a:xfrm>
            <a:off x="8853487" y="2774950"/>
            <a:ext cx="306387" cy="992187"/>
          </a:xfrm>
          <a:prstGeom prst="rect">
            <a:avLst/>
          </a:prstGeom>
          <a:solidFill>
            <a:srgbClr val="7030A0">
              <a:alpha val="39607"/>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3" name="Google Shape;143;p5"/>
          <p:cNvSpPr txBox="1"/>
          <p:nvPr/>
        </p:nvSpPr>
        <p:spPr>
          <a:xfrm>
            <a:off x="6605617" y="4341900"/>
            <a:ext cx="434457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cap="none" strike="noStrike">
                <a:solidFill>
                  <a:schemeClr val="dk1"/>
                </a:solidFill>
                <a:highlight>
                  <a:srgbClr val="FF0000"/>
                </a:highlight>
                <a:latin typeface="Arial"/>
                <a:ea typeface="Arial"/>
                <a:cs typeface="Arial"/>
                <a:sym typeface="Arial"/>
              </a:rPr>
              <a:t>Blank</a:t>
            </a:r>
            <a:r>
              <a:rPr b="0" i="0" lang="en-US" sz="2000" u="none" cap="none" strike="noStrike">
                <a:solidFill>
                  <a:schemeClr val="dk1"/>
                </a:solidFill>
                <a:latin typeface="Arial"/>
                <a:ea typeface="Arial"/>
                <a:cs typeface="Arial"/>
                <a:sym typeface="Arial"/>
              </a:rPr>
              <a:t>   </a:t>
            </a:r>
            <a:r>
              <a:rPr b="0" i="0" lang="en-US" sz="2000" u="none" cap="none" strike="noStrike">
                <a:solidFill>
                  <a:schemeClr val="dk1"/>
                </a:solidFill>
                <a:highlight>
                  <a:srgbClr val="F5BC95"/>
                </a:highlight>
                <a:latin typeface="Arial"/>
                <a:ea typeface="Arial"/>
                <a:cs typeface="Arial"/>
                <a:sym typeface="Arial"/>
              </a:rPr>
              <a:t>1.5x</a:t>
            </a:r>
            <a:r>
              <a:rPr b="0" i="0" lang="en-US" sz="2000" u="none" cap="none" strike="noStrike">
                <a:solidFill>
                  <a:schemeClr val="dk1"/>
                </a:solidFill>
                <a:latin typeface="Arial"/>
                <a:ea typeface="Arial"/>
                <a:cs typeface="Arial"/>
                <a:sym typeface="Arial"/>
              </a:rPr>
              <a:t>   </a:t>
            </a:r>
            <a:r>
              <a:rPr b="0" i="0" lang="en-US" sz="2000" u="none" cap="none" strike="noStrike">
                <a:solidFill>
                  <a:schemeClr val="dk1"/>
                </a:solidFill>
                <a:highlight>
                  <a:srgbClr val="FFFF00"/>
                </a:highlight>
                <a:latin typeface="Arial"/>
                <a:ea typeface="Arial"/>
                <a:cs typeface="Arial"/>
                <a:sym typeface="Arial"/>
              </a:rPr>
              <a:t>3x</a:t>
            </a:r>
            <a:r>
              <a:rPr b="0" i="0" lang="en-US" sz="2000" u="none" cap="none" strike="noStrike">
                <a:solidFill>
                  <a:schemeClr val="dk1"/>
                </a:solidFill>
                <a:latin typeface="Arial"/>
                <a:ea typeface="Arial"/>
                <a:cs typeface="Arial"/>
                <a:sym typeface="Arial"/>
              </a:rPr>
              <a:t>   </a:t>
            </a:r>
            <a:r>
              <a:rPr b="0" i="0" lang="en-US" sz="2000" u="none" cap="none" strike="noStrike">
                <a:solidFill>
                  <a:schemeClr val="dk1"/>
                </a:solidFill>
                <a:highlight>
                  <a:srgbClr val="008000"/>
                </a:highlight>
                <a:latin typeface="Arial"/>
                <a:ea typeface="Arial"/>
                <a:cs typeface="Arial"/>
                <a:sym typeface="Arial"/>
              </a:rPr>
              <a:t>5x</a:t>
            </a:r>
            <a:r>
              <a:rPr b="0" i="0" lang="en-US" sz="2000" u="none" cap="none" strike="noStrike">
                <a:solidFill>
                  <a:schemeClr val="dk1"/>
                </a:solidFill>
                <a:latin typeface="Arial"/>
                <a:ea typeface="Arial"/>
                <a:cs typeface="Arial"/>
                <a:sym typeface="Arial"/>
              </a:rPr>
              <a:t>   </a:t>
            </a:r>
            <a:r>
              <a:rPr b="0" i="0" lang="en-US" sz="2000" u="none" cap="none" strike="noStrike">
                <a:solidFill>
                  <a:schemeClr val="dk1"/>
                </a:solidFill>
                <a:highlight>
                  <a:srgbClr val="0000FF"/>
                </a:highlight>
                <a:latin typeface="Arial"/>
                <a:ea typeface="Arial"/>
                <a:cs typeface="Arial"/>
                <a:sym typeface="Arial"/>
              </a:rPr>
              <a:t>7x</a:t>
            </a:r>
            <a:r>
              <a:rPr b="0" i="0" lang="en-US" sz="2000" u="none" cap="none" strike="noStrike">
                <a:solidFill>
                  <a:schemeClr val="dk1"/>
                </a:solidFill>
                <a:latin typeface="Arial"/>
                <a:ea typeface="Arial"/>
                <a:cs typeface="Arial"/>
                <a:sym typeface="Arial"/>
              </a:rPr>
              <a:t>   </a:t>
            </a:r>
            <a:r>
              <a:rPr b="0" i="0" lang="en-US" sz="2000" u="none" cap="none" strike="noStrike">
                <a:solidFill>
                  <a:schemeClr val="dk1"/>
                </a:solidFill>
                <a:highlight>
                  <a:srgbClr val="800080"/>
                </a:highlight>
                <a:latin typeface="Arial"/>
                <a:ea typeface="Arial"/>
                <a:cs typeface="Arial"/>
                <a:sym typeface="Arial"/>
              </a:rPr>
              <a:t>10x</a:t>
            </a:r>
            <a:endParaRPr b="0" i="0" sz="2000" u="none" cap="none" strike="noStrike">
              <a:solidFill>
                <a:schemeClr val="dk1"/>
              </a:solidFill>
              <a:highlight>
                <a:srgbClr val="F02EEB"/>
              </a:highlight>
              <a:latin typeface="Arial"/>
              <a:ea typeface="Arial"/>
              <a:cs typeface="Arial"/>
              <a:sym typeface="Arial"/>
            </a:endParaRPr>
          </a:p>
        </p:txBody>
      </p:sp>
      <p:sp>
        <p:nvSpPr>
          <p:cNvPr id="144" name="Google Shape;144;p5"/>
          <p:cNvSpPr txBox="1"/>
          <p:nvPr/>
        </p:nvSpPr>
        <p:spPr>
          <a:xfrm>
            <a:off x="9551987" y="2208212"/>
            <a:ext cx="1182687" cy="11699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Without Protease</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With Protease</a:t>
            </a:r>
            <a:endParaRPr/>
          </a:p>
        </p:txBody>
      </p:sp>
      <p:cxnSp>
        <p:nvCxnSpPr>
          <p:cNvPr id="145" name="Google Shape;145;p5"/>
          <p:cNvCxnSpPr/>
          <p:nvPr/>
        </p:nvCxnSpPr>
        <p:spPr>
          <a:xfrm>
            <a:off x="6896100" y="2774950"/>
            <a:ext cx="3890962" cy="0"/>
          </a:xfrm>
          <a:prstGeom prst="straightConnector1">
            <a:avLst/>
          </a:prstGeom>
          <a:noFill/>
          <a:ln cap="flat" cmpd="sng" w="9525">
            <a:solidFill>
              <a:srgbClr val="000000"/>
            </a:solidFill>
            <a:prstDash val="solid"/>
            <a:miter lim="800000"/>
            <a:headEnd len="med" w="med" type="none"/>
            <a:tailEnd len="med" w="med" type="none"/>
          </a:ln>
        </p:spPr>
      </p:cxnSp>
      <p:pic>
        <p:nvPicPr>
          <p:cNvPr id="146" name="Google Shape;146;p5"/>
          <p:cNvPicPr preferRelativeResize="0"/>
          <p:nvPr/>
        </p:nvPicPr>
        <p:blipFill rotWithShape="1">
          <a:blip r:embed="rId4">
            <a:alphaModFix/>
          </a:blip>
          <a:srcRect b="0" l="0" r="0" t="0"/>
          <a:stretch/>
        </p:blipFill>
        <p:spPr>
          <a:xfrm>
            <a:off x="325437" y="1252537"/>
            <a:ext cx="5827712" cy="3613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ph type="title"/>
          </p:nvPr>
        </p:nvSpPr>
        <p:spPr>
          <a:xfrm>
            <a:off x="298450" y="85725"/>
            <a:ext cx="1169035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0" i="0" lang="en-US" sz="4400" u="none">
                <a:solidFill>
                  <a:srgbClr val="000000"/>
                </a:solidFill>
                <a:latin typeface="Calibri"/>
                <a:ea typeface="Calibri"/>
                <a:cs typeface="Calibri"/>
                <a:sym typeface="Calibri"/>
              </a:rPr>
              <a:t>Incubation with Protease Improves LNP Transfection in HEK293Ts</a:t>
            </a:r>
            <a:endParaRPr/>
          </a:p>
        </p:txBody>
      </p:sp>
      <p:sp>
        <p:nvSpPr>
          <p:cNvPr id="153" name="Google Shape;153;p6"/>
          <p:cNvSpPr txBox="1"/>
          <p:nvPr/>
        </p:nvSpPr>
        <p:spPr>
          <a:xfrm>
            <a:off x="336550" y="5243512"/>
            <a:ext cx="11784012" cy="1476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Main Takeaways:</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Without the protease, transfection is highest for 1.5% PEG and decreases with increasing PEG, as expected</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1.5% PEG has the highest transfection with and without protease</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 The fold change in activity increases for LNPs with greater PEG %</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We hypothesize that the protease is destabilizing the LNP and improving endosomal escape </a:t>
            </a:r>
            <a:endParaRPr/>
          </a:p>
        </p:txBody>
      </p:sp>
      <p:pic>
        <p:nvPicPr>
          <p:cNvPr id="154" name="Google Shape;154;p6"/>
          <p:cNvPicPr preferRelativeResize="0"/>
          <p:nvPr/>
        </p:nvPicPr>
        <p:blipFill rotWithShape="1">
          <a:blip r:embed="rId3">
            <a:alphaModFix/>
          </a:blip>
          <a:srcRect b="0" l="0" r="0" t="0"/>
          <a:stretch/>
        </p:blipFill>
        <p:spPr>
          <a:xfrm>
            <a:off x="434975" y="1582737"/>
            <a:ext cx="5537200" cy="3352800"/>
          </a:xfrm>
          <a:prstGeom prst="rect">
            <a:avLst/>
          </a:prstGeom>
          <a:noFill/>
          <a:ln cap="flat" cmpd="sng" w="9525">
            <a:solidFill>
              <a:schemeClr val="dk1"/>
            </a:solidFill>
            <a:prstDash val="solid"/>
            <a:miter lim="800000"/>
            <a:headEnd len="sm" w="sm" type="none"/>
            <a:tailEnd len="sm" w="sm" type="none"/>
          </a:ln>
        </p:spPr>
      </p:pic>
      <p:pic>
        <p:nvPicPr>
          <p:cNvPr id="155" name="Google Shape;155;p6"/>
          <p:cNvPicPr preferRelativeResize="0"/>
          <p:nvPr/>
        </p:nvPicPr>
        <p:blipFill rotWithShape="1">
          <a:blip r:embed="rId4">
            <a:alphaModFix/>
          </a:blip>
          <a:srcRect b="8113" l="0" r="0" t="0"/>
          <a:stretch/>
        </p:blipFill>
        <p:spPr>
          <a:xfrm>
            <a:off x="6219825" y="1582737"/>
            <a:ext cx="5661025" cy="3352800"/>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nvSpPr>
        <p:spPr>
          <a:xfrm>
            <a:off x="603250" y="5021262"/>
            <a:ext cx="11209337" cy="1477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Main Takeaways:</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Before the protease addition, all LNPs were below 120nm with PDIs under 0.4</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After protease addition, LNPs are above 2000nm with PDIs over 0.3</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DLS measurements of the LNPs show aggregation after addition of the protease, which supports our hypothesis of protease-mediated destabilization</a:t>
            </a:r>
            <a:endParaRPr/>
          </a:p>
        </p:txBody>
      </p:sp>
      <p:sp>
        <p:nvSpPr>
          <p:cNvPr id="161" name="Google Shape;161;p7"/>
          <p:cNvSpPr txBox="1"/>
          <p:nvPr/>
        </p:nvSpPr>
        <p:spPr>
          <a:xfrm>
            <a:off x="473900" y="1559500"/>
            <a:ext cx="398400" cy="369300"/>
          </a:xfrm>
          <a:prstGeom prst="rect">
            <a:avLst/>
          </a:prstGeom>
          <a:solidFill>
            <a:srgbClr val="F5BC95">
              <a:alpha val="49803"/>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2" name="Google Shape;162;p7"/>
          <p:cNvSpPr txBox="1"/>
          <p:nvPr/>
        </p:nvSpPr>
        <p:spPr>
          <a:xfrm>
            <a:off x="6547300" y="1559494"/>
            <a:ext cx="333900" cy="369300"/>
          </a:xfrm>
          <a:prstGeom prst="rect">
            <a:avLst/>
          </a:prstGeom>
          <a:solidFill>
            <a:srgbClr val="F5BC95">
              <a:alpha val="49803"/>
            </a:srgb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3" name="Google Shape;163;p7"/>
          <p:cNvSpPr txBox="1"/>
          <p:nvPr>
            <p:ph type="title"/>
          </p:nvPr>
        </p:nvSpPr>
        <p:spPr>
          <a:xfrm>
            <a:off x="0" y="12"/>
            <a:ext cx="121920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0" i="0" lang="en-US" sz="4400" u="none">
                <a:solidFill>
                  <a:srgbClr val="000000"/>
                </a:solidFill>
                <a:latin typeface="Calibri"/>
                <a:ea typeface="Calibri"/>
                <a:cs typeface="Calibri"/>
                <a:sym typeface="Calibri"/>
              </a:rPr>
              <a:t>Incubation with Protease Results in LNP Aggregation</a:t>
            </a:r>
            <a:endParaRPr/>
          </a:p>
        </p:txBody>
      </p:sp>
      <p:graphicFrame>
        <p:nvGraphicFramePr>
          <p:cNvPr id="164" name="Google Shape;164;p7"/>
          <p:cNvGraphicFramePr/>
          <p:nvPr/>
        </p:nvGraphicFramePr>
        <p:xfrm>
          <a:off x="6252800" y="1371600"/>
          <a:ext cx="5689800" cy="3432300"/>
        </p:xfrm>
        <a:graphic>
          <a:graphicData uri="http://schemas.openxmlformats.org/drawingml/2006/chart">
            <c:chart r:id="rId3"/>
          </a:graphicData>
        </a:graphic>
      </p:graphicFrame>
      <p:graphicFrame>
        <p:nvGraphicFramePr>
          <p:cNvPr id="165" name="Google Shape;165;p7"/>
          <p:cNvGraphicFramePr/>
          <p:nvPr/>
        </p:nvGraphicFramePr>
        <p:xfrm>
          <a:off x="276875" y="1371600"/>
          <a:ext cx="5611200" cy="3432300"/>
        </p:xfrm>
        <a:graphic>
          <a:graphicData uri="http://schemas.openxmlformats.org/drawingml/2006/chart">
            <c:chart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descr="&quot;&quot;" id="170" name="Google Shape;170;p8"/>
          <p:cNvSpPr/>
          <p:nvPr/>
        </p:nvSpPr>
        <p:spPr>
          <a:xfrm>
            <a:off x="0" y="0"/>
            <a:ext cx="1218882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1" name="Google Shape;171;p8"/>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0" i="0" lang="en-US" sz="5400" u="none">
                <a:solidFill>
                  <a:schemeClr val="dk1"/>
                </a:solidFill>
                <a:latin typeface="Arial"/>
                <a:ea typeface="Arial"/>
                <a:cs typeface="Arial"/>
                <a:sym typeface="Arial"/>
              </a:rPr>
              <a:t>Next Steps</a:t>
            </a:r>
            <a:endParaRPr/>
          </a:p>
        </p:txBody>
      </p:sp>
      <p:sp>
        <p:nvSpPr>
          <p:cNvPr descr="&quot;&quot;" id="172" name="Google Shape;172;p8"/>
          <p:cNvSpPr/>
          <p:nvPr/>
        </p:nvSpPr>
        <p:spPr>
          <a:xfrm>
            <a:off x="838200" y="1865312"/>
            <a:ext cx="10423525" cy="19050"/>
          </a:xfrm>
          <a:prstGeom prst="rect">
            <a:avLst/>
          </a:pr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73" name="Google Shape;173;p8"/>
          <p:cNvPicPr preferRelativeResize="0"/>
          <p:nvPr/>
        </p:nvPicPr>
        <p:blipFill rotWithShape="1">
          <a:blip r:embed="rId3">
            <a:alphaModFix/>
          </a:blip>
          <a:srcRect b="0" l="0" r="0" t="0"/>
          <a:stretch/>
        </p:blipFill>
        <p:spPr>
          <a:xfrm>
            <a:off x="841375" y="2225675"/>
            <a:ext cx="10515600" cy="3949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grpSp>
        <p:nvGrpSpPr>
          <p:cNvPr id="178" name="Google Shape;178;p9"/>
          <p:cNvGrpSpPr/>
          <p:nvPr/>
        </p:nvGrpSpPr>
        <p:grpSpPr>
          <a:xfrm>
            <a:off x="133350" y="5653087"/>
            <a:ext cx="11691937" cy="949325"/>
            <a:chOff x="133216" y="5653647"/>
            <a:chExt cx="11692357" cy="949234"/>
          </a:xfrm>
        </p:grpSpPr>
        <p:pic>
          <p:nvPicPr>
            <p:cNvPr descr="A picture containing text, transport, wheel&#10;&#10;Description automatically generated" id="179" name="Google Shape;179;p9"/>
            <p:cNvPicPr preferRelativeResize="0"/>
            <p:nvPr/>
          </p:nvPicPr>
          <p:blipFill rotWithShape="1">
            <a:blip r:embed="rId3">
              <a:alphaModFix/>
            </a:blip>
            <a:srcRect b="0" l="0" r="0" t="0"/>
            <a:stretch/>
          </p:blipFill>
          <p:spPr>
            <a:xfrm>
              <a:off x="133216" y="5653647"/>
              <a:ext cx="944299" cy="949234"/>
            </a:xfrm>
            <a:prstGeom prst="rect">
              <a:avLst/>
            </a:prstGeom>
            <a:noFill/>
            <a:ln>
              <a:noFill/>
            </a:ln>
          </p:spPr>
        </p:pic>
        <p:pic>
          <p:nvPicPr>
            <p:cNvPr descr="A picture containing text&#10;&#10;Description automatically generated" id="180" name="Google Shape;180;p9"/>
            <p:cNvPicPr preferRelativeResize="0"/>
            <p:nvPr/>
          </p:nvPicPr>
          <p:blipFill rotWithShape="1">
            <a:blip r:embed="rId4">
              <a:alphaModFix/>
            </a:blip>
            <a:srcRect b="0" l="0" r="0" t="0"/>
            <a:stretch/>
          </p:blipFill>
          <p:spPr>
            <a:xfrm>
              <a:off x="1942998" y="5826033"/>
              <a:ext cx="2875387" cy="604461"/>
            </a:xfrm>
            <a:prstGeom prst="rect">
              <a:avLst/>
            </a:prstGeom>
            <a:noFill/>
            <a:ln>
              <a:noFill/>
            </a:ln>
          </p:spPr>
        </p:pic>
        <p:pic>
          <p:nvPicPr>
            <p:cNvPr descr="Text&#10;&#10;Description automatically generated" id="181" name="Google Shape;181;p9"/>
            <p:cNvPicPr preferRelativeResize="0"/>
            <p:nvPr/>
          </p:nvPicPr>
          <p:blipFill rotWithShape="1">
            <a:blip r:embed="rId5">
              <a:alphaModFix/>
            </a:blip>
            <a:srcRect b="0" l="0" r="0" t="0"/>
            <a:stretch/>
          </p:blipFill>
          <p:spPr>
            <a:xfrm>
              <a:off x="5683869" y="5728105"/>
              <a:ext cx="2009687" cy="800318"/>
            </a:xfrm>
            <a:prstGeom prst="rect">
              <a:avLst/>
            </a:prstGeom>
            <a:noFill/>
            <a:ln>
              <a:noFill/>
            </a:ln>
          </p:spPr>
        </p:pic>
        <p:pic>
          <p:nvPicPr>
            <p:cNvPr descr="Logo&#10;&#10;Description automatically generated" id="182" name="Google Shape;182;p9"/>
            <p:cNvPicPr preferRelativeResize="0"/>
            <p:nvPr/>
          </p:nvPicPr>
          <p:blipFill rotWithShape="1">
            <a:blip r:embed="rId6">
              <a:alphaModFix/>
            </a:blip>
            <a:srcRect b="0" l="0" r="0" t="0"/>
            <a:stretch/>
          </p:blipFill>
          <p:spPr>
            <a:xfrm>
              <a:off x="8559040" y="5826033"/>
              <a:ext cx="3266533" cy="612826"/>
            </a:xfrm>
            <a:prstGeom prst="rect">
              <a:avLst/>
            </a:prstGeom>
            <a:noFill/>
            <a:ln>
              <a:noFill/>
            </a:ln>
          </p:spPr>
        </p:pic>
      </p:grpSp>
      <p:sp>
        <p:nvSpPr>
          <p:cNvPr id="183" name="Google Shape;183;p9"/>
          <p:cNvSpPr txBox="1"/>
          <p:nvPr/>
        </p:nvSpPr>
        <p:spPr>
          <a:xfrm>
            <a:off x="323850" y="427037"/>
            <a:ext cx="11417300" cy="58181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66914"/>
              </a:buClr>
              <a:buSzPts val="3600"/>
              <a:buFont typeface="Calibri"/>
              <a:buNone/>
            </a:pPr>
            <a:r>
              <a:rPr b="1" i="0" lang="en-US" sz="3600" u="none">
                <a:solidFill>
                  <a:srgbClr val="E66914"/>
                </a:solidFill>
                <a:latin typeface="Calibri"/>
                <a:ea typeface="Calibri"/>
                <a:cs typeface="Calibri"/>
                <a:sym typeface="Calibri"/>
              </a:rPr>
              <a:t>Acknowledgements</a:t>
            </a:r>
            <a:endParaRPr b="1" i="0" sz="2800" u="none">
              <a:solidFill>
                <a:srgbClr val="ED7D31"/>
              </a:solidFill>
              <a:latin typeface="Calibri"/>
              <a:ea typeface="Calibri"/>
              <a:cs typeface="Calibri"/>
              <a:sym typeface="Calibri"/>
            </a:endParaRPr>
          </a:p>
          <a:p>
            <a:pPr indent="0" lvl="0" marL="0" marR="0" rtl="0" algn="ctr">
              <a:lnSpc>
                <a:spcPct val="100000"/>
              </a:lnSpc>
              <a:spcBef>
                <a:spcPts val="0"/>
              </a:spcBef>
              <a:spcAft>
                <a:spcPts val="0"/>
              </a:spcAft>
              <a:buClr>
                <a:srgbClr val="4472C4"/>
              </a:buClr>
              <a:buSzPts val="2400"/>
              <a:buFont typeface="Calibri"/>
              <a:buNone/>
            </a:pPr>
            <a:r>
              <a:rPr b="1" i="1" lang="en-US" sz="2400" u="none">
                <a:solidFill>
                  <a:srgbClr val="4472C4"/>
                </a:solidFill>
                <a:latin typeface="Calibri"/>
                <a:ea typeface="Calibri"/>
                <a:cs typeface="Calibri"/>
                <a:sym typeface="Calibri"/>
              </a:rPr>
              <a:t>I would like to sincerely thank:</a:t>
            </a:r>
            <a:endParaRPr b="0" i="0" sz="1400" u="non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t/>
            </a:r>
            <a:endParaRPr b="1" i="1" sz="2400" u="none">
              <a:solidFill>
                <a:srgbClr val="4472C4"/>
              </a:solidFill>
              <a:latin typeface="Calibri"/>
              <a:ea typeface="Calibri"/>
              <a:cs typeface="Calibri"/>
              <a:sym typeface="Calibri"/>
            </a:endParaRPr>
          </a:p>
          <a:p>
            <a:pPr indent="0" lvl="0" marL="0" marR="0" rtl="0" algn="ctr">
              <a:lnSpc>
                <a:spcPct val="100000"/>
              </a:lnSpc>
              <a:spcBef>
                <a:spcPts val="0"/>
              </a:spcBef>
              <a:spcAft>
                <a:spcPts val="0"/>
              </a:spcAft>
              <a:buClr>
                <a:srgbClr val="4472C4"/>
              </a:buClr>
              <a:buSzPts val="2400"/>
              <a:buFont typeface="Calibri"/>
              <a:buNone/>
            </a:pPr>
            <a:r>
              <a:rPr b="1" i="1" lang="en-US" sz="2400" u="none">
                <a:solidFill>
                  <a:srgbClr val="4472C4"/>
                </a:solidFill>
                <a:latin typeface="Calibri"/>
                <a:ea typeface="Calibri"/>
                <a:cs typeface="Calibri"/>
                <a:sym typeface="Calibri"/>
              </a:rPr>
              <a:t>The National Science Foundation</a:t>
            </a:r>
            <a:endParaRPr b="0" i="0" sz="1400" u="non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4472C4"/>
              </a:buClr>
              <a:buSzPts val="2400"/>
              <a:buFont typeface="Calibri"/>
              <a:buNone/>
            </a:pPr>
            <a:r>
              <a:rPr b="1" i="1" lang="en-US" sz="2400" u="none">
                <a:solidFill>
                  <a:srgbClr val="4472C4"/>
                </a:solidFill>
                <a:latin typeface="Calibri"/>
                <a:ea typeface="Calibri"/>
                <a:cs typeface="Calibri"/>
                <a:sym typeface="Calibri"/>
              </a:rPr>
              <a:t>Our host, University of California San Diego</a:t>
            </a:r>
            <a:endParaRPr b="0" i="0" sz="1400" u="non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4472C4"/>
              </a:buClr>
              <a:buSzPts val="2400"/>
              <a:buFont typeface="Calibri"/>
              <a:buNone/>
            </a:pPr>
            <a:r>
              <a:rPr b="1" i="1" lang="en-US" sz="2400" u="none">
                <a:solidFill>
                  <a:srgbClr val="4472C4"/>
                </a:solidFill>
                <a:latin typeface="Calibri"/>
                <a:ea typeface="Calibri"/>
                <a:cs typeface="Calibri"/>
                <a:sym typeface="Calibri"/>
              </a:rPr>
              <a:t>San Diego Nanotechnology Infrastructure (SDNI)</a:t>
            </a:r>
            <a:endParaRPr b="0" i="0" sz="1400" u="non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4472C4"/>
              </a:buClr>
              <a:buSzPts val="2400"/>
              <a:buFont typeface="Calibri"/>
              <a:buNone/>
            </a:pPr>
            <a:r>
              <a:rPr b="1" i="1" lang="en-US" sz="2400" u="none">
                <a:solidFill>
                  <a:srgbClr val="4472C4"/>
                </a:solidFill>
                <a:latin typeface="Calibri"/>
                <a:ea typeface="Calibri"/>
                <a:cs typeface="Calibri"/>
                <a:sym typeface="Calibri"/>
              </a:rPr>
              <a:t>Dr</a:t>
            </a:r>
            <a:r>
              <a:rPr b="1" i="1" lang="en-US" sz="2400" u="none">
                <a:solidFill>
                  <a:schemeClr val="accent1"/>
                </a:solidFill>
                <a:latin typeface="Calibri"/>
                <a:ea typeface="Calibri"/>
                <a:cs typeface="Calibri"/>
                <a:sym typeface="Calibri"/>
              </a:rPr>
              <a:t>. Kwon, Shu Chien-Gene Lay Department of Bioengineering, UC San Diego </a:t>
            </a:r>
            <a:endParaRPr/>
          </a:p>
          <a:p>
            <a:pPr indent="0" lvl="0" marL="0" marR="0" rtl="0" algn="ctr">
              <a:lnSpc>
                <a:spcPct val="100000"/>
              </a:lnSpc>
              <a:spcBef>
                <a:spcPts val="0"/>
              </a:spcBef>
              <a:spcAft>
                <a:spcPts val="0"/>
              </a:spcAft>
              <a:buClr>
                <a:schemeClr val="accent1"/>
              </a:buClr>
              <a:buSzPts val="2400"/>
              <a:buFont typeface="Calibri"/>
              <a:buNone/>
            </a:pPr>
            <a:r>
              <a:rPr b="1" i="1" lang="en-US" sz="2400" u="none">
                <a:solidFill>
                  <a:schemeClr val="accent1"/>
                </a:solidFill>
                <a:latin typeface="Calibri"/>
                <a:ea typeface="Calibri"/>
                <a:cs typeface="Calibri"/>
                <a:sym typeface="Calibri"/>
              </a:rPr>
              <a:t>Yazmin Hernandez, Shu Chien-Gene Lay Department of Bioengineering, </a:t>
            </a:r>
            <a:r>
              <a:rPr b="1" i="1" lang="en-US" sz="2400" u="none">
                <a:solidFill>
                  <a:srgbClr val="4472C4"/>
                </a:solidFill>
                <a:latin typeface="Calibri"/>
                <a:ea typeface="Calibri"/>
                <a:cs typeface="Calibri"/>
                <a:sym typeface="Calibri"/>
              </a:rPr>
              <a:t>UC San Diego</a:t>
            </a:r>
            <a:endParaRPr/>
          </a:p>
          <a:p>
            <a:pPr indent="0" lvl="0" marL="0" marR="0" rtl="0" algn="ctr">
              <a:lnSpc>
                <a:spcPct val="100000"/>
              </a:lnSpc>
              <a:spcBef>
                <a:spcPts val="0"/>
              </a:spcBef>
              <a:spcAft>
                <a:spcPts val="0"/>
              </a:spcAft>
              <a:buClr>
                <a:srgbClr val="4472C4"/>
              </a:buClr>
              <a:buSzPts val="2400"/>
              <a:buFont typeface="Calibri"/>
              <a:buNone/>
            </a:pPr>
            <a:r>
              <a:rPr b="1" i="1" lang="en-US" sz="2400" u="none">
                <a:solidFill>
                  <a:srgbClr val="4472C4"/>
                </a:solidFill>
                <a:latin typeface="Calibri"/>
                <a:ea typeface="Calibri"/>
                <a:cs typeface="Calibri"/>
                <a:sym typeface="Calibri"/>
              </a:rPr>
              <a:t>All of Kwon Lab for their support and guidance</a:t>
            </a:r>
            <a:endParaRPr b="0" i="0" sz="1400" u="non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4472C4"/>
              </a:buClr>
              <a:buSzPts val="2400"/>
              <a:buFont typeface="Calibri"/>
              <a:buNone/>
            </a:pPr>
            <a:r>
              <a:rPr b="1" i="1" lang="en-US" sz="2400" u="none">
                <a:solidFill>
                  <a:srgbClr val="4472C4"/>
                </a:solidFill>
                <a:latin typeface="Calibri"/>
                <a:ea typeface="Calibri"/>
                <a:cs typeface="Calibri"/>
                <a:sym typeface="Calibri"/>
              </a:rPr>
              <a:t>Yves Theriault, SDNI Executive Director, Education and Outreach</a:t>
            </a:r>
            <a:endParaRPr b="0" i="0" sz="1400" u="non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4472C4"/>
              </a:buClr>
              <a:buSzPts val="2400"/>
              <a:buFont typeface="Calibri"/>
              <a:buNone/>
            </a:pPr>
            <a:r>
              <a:rPr b="1" i="1" lang="en-US" sz="2400" u="none">
                <a:solidFill>
                  <a:srgbClr val="4472C4"/>
                </a:solidFill>
                <a:latin typeface="Calibri"/>
                <a:ea typeface="Calibri"/>
                <a:cs typeface="Calibri"/>
                <a:sym typeface="Calibri"/>
              </a:rPr>
              <a:t>Yuhwa Lo, SDNI Faculty Director</a:t>
            </a:r>
            <a:endParaRPr/>
          </a:p>
          <a:p>
            <a:pPr indent="0" lvl="0" marL="0" marR="0" rtl="0" algn="ctr">
              <a:lnSpc>
                <a:spcPct val="100000"/>
              </a:lnSpc>
              <a:spcBef>
                <a:spcPts val="0"/>
              </a:spcBef>
              <a:spcAft>
                <a:spcPts val="0"/>
              </a:spcAft>
              <a:buClr>
                <a:srgbClr val="4472C4"/>
              </a:buClr>
              <a:buSzPts val="2400"/>
              <a:buFont typeface="Calibri"/>
              <a:buNone/>
            </a:pPr>
            <a:r>
              <a:rPr b="1" i="1" lang="en-US" sz="2400" u="none">
                <a:solidFill>
                  <a:srgbClr val="4472C4"/>
                </a:solidFill>
                <a:latin typeface="Calibri"/>
                <a:ea typeface="Calibri"/>
                <a:cs typeface="Calibri"/>
                <a:sym typeface="Calibri"/>
              </a:rPr>
              <a:t>The audience for listening and for their time!</a:t>
            </a:r>
            <a:endParaRPr/>
          </a:p>
          <a:p>
            <a:pPr indent="0" lvl="0" marL="0" marR="0" rtl="0" algn="ctr">
              <a:lnSpc>
                <a:spcPct val="100000"/>
              </a:lnSpc>
              <a:spcBef>
                <a:spcPts val="0"/>
              </a:spcBef>
              <a:spcAft>
                <a:spcPts val="0"/>
              </a:spcAft>
              <a:buClr>
                <a:schemeClr val="dk1"/>
              </a:buClr>
              <a:buSzPts val="2400"/>
              <a:buFont typeface="Arial"/>
              <a:buNone/>
            </a:pPr>
            <a:r>
              <a:t/>
            </a:r>
            <a:endParaRPr b="1" i="1" sz="2400" u="none">
              <a:solidFill>
                <a:srgbClr val="4472C4"/>
              </a:solidFill>
              <a:latin typeface="Calibri"/>
              <a:ea typeface="Calibri"/>
              <a:cs typeface="Calibri"/>
              <a:sym typeface="Calibri"/>
            </a:endParaRPr>
          </a:p>
          <a:p>
            <a:pPr indent="0" lvl="0" marL="0" marR="0" rtl="0" algn="ctr">
              <a:lnSpc>
                <a:spcPct val="100000"/>
              </a:lnSpc>
              <a:spcBef>
                <a:spcPts val="0"/>
              </a:spcBef>
              <a:spcAft>
                <a:spcPts val="0"/>
              </a:spcAft>
              <a:buClr>
                <a:srgbClr val="4472C4"/>
              </a:buClr>
              <a:buSzPts val="2400"/>
              <a:buFont typeface="Calibri"/>
              <a:buNone/>
            </a:pPr>
            <a:r>
              <a:rPr b="1" i="1" lang="en-US" sz="2400" u="none">
                <a:solidFill>
                  <a:srgbClr val="4472C4"/>
                </a:solidFill>
                <a:latin typeface="Calibri"/>
                <a:ea typeface="Calibri"/>
                <a:cs typeface="Calibri"/>
                <a:sym typeface="Calibri"/>
              </a:rPr>
              <a:t>This program was supported by NSF grant ECCS 2025752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2023-07-09T21:11:04Z</dcterms:created>
  <dc:creator>Yves Theriault</dc:creator>
</cp:coreProperties>
</file>