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6" r:id="rId7"/>
    <p:sldId id="268" r:id="rId8"/>
    <p:sldId id="270" r:id="rId9"/>
    <p:sldId id="271" r:id="rId10"/>
    <p:sldId id="281" r:id="rId11"/>
    <p:sldId id="263" r:id="rId12"/>
    <p:sldId id="280" r:id="rId13"/>
    <p:sldId id="275" r:id="rId14"/>
    <p:sldId id="282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gDqZc8E+RLVUy3WnW7pagPoqFgo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7E8C01-7B93-1E89-7F38-6A11D0DF7710}" name="Sandra Loerdal (Student)" initials="SL(" userId="S::sloerdal@sundevils.asu.edu::4bd16074-8924-463b-a14f-75af17b145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99"/>
    <p:restoredTop sz="95714"/>
  </p:normalViewPr>
  <p:slideViewPr>
    <p:cSldViewPr snapToGrid="0">
      <p:cViewPr varScale="1">
        <p:scale>
          <a:sx n="109" d="100"/>
          <a:sy n="109" d="100"/>
        </p:scale>
        <p:origin x="27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32135-5832-411A-86CF-743EC51FC901}" type="doc">
      <dgm:prSet loTypeId="urn:microsoft.com/office/officeart/2018/layout/CircleProcess" loCatId="simpleprocesssa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66FAC7-625E-453A-9304-E3D5AF954AD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Diamond Substrate</a:t>
          </a:r>
        </a:p>
      </dgm:t>
    </dgm:pt>
    <dgm:pt modelId="{132C518E-3586-4F53-A78C-1D59672D20CC}" type="parTrans" cxnId="{A302E762-AB75-4162-8633-31125C0A55C8}">
      <dgm:prSet/>
      <dgm:spPr/>
      <dgm:t>
        <a:bodyPr/>
        <a:lstStyle/>
        <a:p>
          <a:endParaRPr lang="en-US"/>
        </a:p>
      </dgm:t>
    </dgm:pt>
    <dgm:pt modelId="{A4BEF007-C896-492C-AA9A-DAF2C3E4346C}" type="sibTrans" cxnId="{A302E762-AB75-4162-8633-31125C0A55C8}">
      <dgm:prSet/>
      <dgm:spPr/>
      <dgm:t>
        <a:bodyPr/>
        <a:lstStyle/>
        <a:p>
          <a:endParaRPr lang="en-US"/>
        </a:p>
      </dgm:t>
    </dgm:pt>
    <dgm:pt modelId="{59E5BE17-7A3D-4E61-A366-C02FDA0EDF2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Diamond Substrate with Boron Nitride on Top</a:t>
          </a:r>
        </a:p>
      </dgm:t>
    </dgm:pt>
    <dgm:pt modelId="{7E3447E2-3ACF-4C1B-976F-59B962C8A24D}" type="parTrans" cxnId="{ABB76F8A-812D-4D4E-A3D2-76F641434481}">
      <dgm:prSet/>
      <dgm:spPr/>
      <dgm:t>
        <a:bodyPr/>
        <a:lstStyle/>
        <a:p>
          <a:endParaRPr lang="en-US"/>
        </a:p>
      </dgm:t>
    </dgm:pt>
    <dgm:pt modelId="{3CD99A3C-6D0C-4EA1-8929-A999BCC40B87}" type="sibTrans" cxnId="{ABB76F8A-812D-4D4E-A3D2-76F641434481}">
      <dgm:prSet/>
      <dgm:spPr/>
      <dgm:t>
        <a:bodyPr/>
        <a:lstStyle/>
        <a:p>
          <a:endParaRPr lang="en-US"/>
        </a:p>
      </dgm:t>
    </dgm:pt>
    <dgm:pt modelId="{8636C729-F81E-4119-8B9E-8B0D21F00D91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Analysis with TEM/FFT</a:t>
          </a:r>
        </a:p>
      </dgm:t>
    </dgm:pt>
    <dgm:pt modelId="{7767DF37-A676-4733-8E21-68091BCB56F6}" type="parTrans" cxnId="{F26BDE8F-86C2-4C1A-877C-D597B2BB708B}">
      <dgm:prSet/>
      <dgm:spPr/>
      <dgm:t>
        <a:bodyPr/>
        <a:lstStyle/>
        <a:p>
          <a:endParaRPr lang="en-US"/>
        </a:p>
      </dgm:t>
    </dgm:pt>
    <dgm:pt modelId="{213EA58C-9154-4361-B984-EB8CEB4ED4E6}" type="sibTrans" cxnId="{F26BDE8F-86C2-4C1A-877C-D597B2BB708B}">
      <dgm:prSet/>
      <dgm:spPr/>
      <dgm:t>
        <a:bodyPr/>
        <a:lstStyle/>
        <a:p>
          <a:endParaRPr lang="en-US"/>
        </a:p>
      </dgm:t>
    </dgm:pt>
    <dgm:pt modelId="{816D0744-76D6-4717-BCAC-CDE4B157E95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High Pressure High Temperature (HTHP)</a:t>
          </a:r>
        </a:p>
      </dgm:t>
    </dgm:pt>
    <dgm:pt modelId="{7E82DA53-D438-429A-B0B5-2E44993F9B35}" type="parTrans" cxnId="{C0E7AD53-850B-48E2-984E-FB1141A86165}">
      <dgm:prSet/>
      <dgm:spPr/>
      <dgm:t>
        <a:bodyPr/>
        <a:lstStyle/>
        <a:p>
          <a:endParaRPr lang="en-US"/>
        </a:p>
      </dgm:t>
    </dgm:pt>
    <dgm:pt modelId="{66123624-3E32-4EA9-A01C-A65A45C20481}" type="sibTrans" cxnId="{C0E7AD53-850B-48E2-984E-FB1141A86165}">
      <dgm:prSet/>
      <dgm:spPr/>
      <dgm:t>
        <a:bodyPr/>
        <a:lstStyle/>
        <a:p>
          <a:endParaRPr lang="en-US"/>
        </a:p>
      </dgm:t>
    </dgm:pt>
    <dgm:pt modelId="{4260B9A2-5CA5-4A21-9451-05E77E44C956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Plasma enhanced chemical vapor deposition (PECVD)</a:t>
          </a:r>
        </a:p>
      </dgm:t>
    </dgm:pt>
    <dgm:pt modelId="{13DD4A57-CBA4-4B02-A608-3B8EFD2C92AA}" type="sibTrans" cxnId="{F71BA838-009A-499A-884C-5FFB46264266}">
      <dgm:prSet/>
      <dgm:spPr/>
      <dgm:t>
        <a:bodyPr/>
        <a:lstStyle/>
        <a:p>
          <a:endParaRPr lang="en-US"/>
        </a:p>
      </dgm:t>
    </dgm:pt>
    <dgm:pt modelId="{42D880AB-5C98-4100-AB50-6F0FF12BB96C}" type="parTrans" cxnId="{F71BA838-009A-499A-884C-5FFB46264266}">
      <dgm:prSet/>
      <dgm:spPr/>
      <dgm:t>
        <a:bodyPr/>
        <a:lstStyle/>
        <a:p>
          <a:endParaRPr lang="en-US"/>
        </a:p>
      </dgm:t>
    </dgm:pt>
    <dgm:pt modelId="{15196AD5-E370-4991-B117-198BBB99CEA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Observe Results</a:t>
          </a:r>
        </a:p>
      </dgm:t>
    </dgm:pt>
    <dgm:pt modelId="{654592C8-5FE3-4155-959C-2E1693A6E312}" type="sibTrans" cxnId="{0FAD5EBC-14CD-4B2D-9F2A-51CB3223AE81}">
      <dgm:prSet/>
      <dgm:spPr/>
      <dgm:t>
        <a:bodyPr/>
        <a:lstStyle/>
        <a:p>
          <a:endParaRPr lang="en-US"/>
        </a:p>
      </dgm:t>
    </dgm:pt>
    <dgm:pt modelId="{E70759FC-5DBD-4F9F-968B-925396D79538}" type="parTrans" cxnId="{0FAD5EBC-14CD-4B2D-9F2A-51CB3223AE81}">
      <dgm:prSet/>
      <dgm:spPr/>
      <dgm:t>
        <a:bodyPr/>
        <a:lstStyle/>
        <a:p>
          <a:endParaRPr lang="en-US"/>
        </a:p>
      </dgm:t>
    </dgm:pt>
    <dgm:pt modelId="{08BE6417-0637-4DB7-8A0D-69C447D4379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Analysis with TEM/FFT</a:t>
          </a:r>
        </a:p>
      </dgm:t>
    </dgm:pt>
    <dgm:pt modelId="{9B5709F2-0A36-4C3B-89C3-59B60BDE6D58}" type="sibTrans" cxnId="{E6117638-5572-4F42-BB10-438633B1714F}">
      <dgm:prSet/>
      <dgm:spPr/>
      <dgm:t>
        <a:bodyPr/>
        <a:lstStyle/>
        <a:p>
          <a:endParaRPr lang="en-US"/>
        </a:p>
      </dgm:t>
    </dgm:pt>
    <dgm:pt modelId="{845475AA-45EA-4360-BADD-2EEF423F958F}" type="parTrans" cxnId="{E6117638-5572-4F42-BB10-438633B1714F}">
      <dgm:prSet/>
      <dgm:spPr/>
      <dgm:t>
        <a:bodyPr/>
        <a:lstStyle/>
        <a:p>
          <a:endParaRPr lang="en-US"/>
        </a:p>
      </dgm:t>
    </dgm:pt>
    <dgm:pt modelId="{28CFA1DB-676A-5442-A51B-BD0024354AE3}" type="pres">
      <dgm:prSet presAssocID="{87732135-5832-411A-86CF-743EC51FC901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9BB66415-1B73-C040-B71E-E65E81E93DBB}" type="pres">
      <dgm:prSet presAssocID="{15196AD5-E370-4991-B117-198BBB99CEAA}" presName="Accent7" presStyleCnt="0"/>
      <dgm:spPr/>
    </dgm:pt>
    <dgm:pt modelId="{1F71B687-2457-A64E-AD44-624FF7DCD293}" type="pres">
      <dgm:prSet presAssocID="{15196AD5-E370-4991-B117-198BBB99CEAA}" presName="Accent" presStyleLbl="node1" presStyleIdx="0" presStyleCnt="14"/>
      <dgm:spPr/>
    </dgm:pt>
    <dgm:pt modelId="{E412C40D-ED26-AB43-B120-3DED08B5B831}" type="pres">
      <dgm:prSet presAssocID="{15196AD5-E370-4991-B117-198BBB99CEAA}" presName="ParentBackground7" presStyleCnt="0"/>
      <dgm:spPr/>
    </dgm:pt>
    <dgm:pt modelId="{2D58E745-C62F-804E-AED4-72ACA6E0B06F}" type="pres">
      <dgm:prSet presAssocID="{15196AD5-E370-4991-B117-198BBB99CEAA}" presName="ParentBackground" presStyleLbl="node1" presStyleIdx="1" presStyleCnt="14"/>
      <dgm:spPr/>
    </dgm:pt>
    <dgm:pt modelId="{7D140E69-923E-1146-BB78-7EE88C41A634}" type="pres">
      <dgm:prSet presAssocID="{15196AD5-E370-4991-B117-198BBB99CEAA}" presName="Parent7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458FFA8C-50E7-8643-B992-29B8197CE56B}" type="pres">
      <dgm:prSet presAssocID="{08BE6417-0637-4DB7-8A0D-69C447D43793}" presName="Accent6" presStyleCnt="0"/>
      <dgm:spPr/>
    </dgm:pt>
    <dgm:pt modelId="{61460A5E-D564-334C-96D0-F2CE154EF5CE}" type="pres">
      <dgm:prSet presAssocID="{08BE6417-0637-4DB7-8A0D-69C447D43793}" presName="Accent" presStyleLbl="node1" presStyleIdx="2" presStyleCnt="14"/>
      <dgm:spPr/>
    </dgm:pt>
    <dgm:pt modelId="{26028D55-9FFB-8945-A41D-AA1ADD227534}" type="pres">
      <dgm:prSet presAssocID="{08BE6417-0637-4DB7-8A0D-69C447D43793}" presName="ParentBackground6" presStyleCnt="0"/>
      <dgm:spPr/>
    </dgm:pt>
    <dgm:pt modelId="{190B77E3-EC5C-EF4B-9CB6-F16BCEF97F0E}" type="pres">
      <dgm:prSet presAssocID="{08BE6417-0637-4DB7-8A0D-69C447D43793}" presName="ParentBackground" presStyleLbl="node1" presStyleIdx="3" presStyleCnt="14"/>
      <dgm:spPr/>
    </dgm:pt>
    <dgm:pt modelId="{54A054E5-6881-9A40-8781-2F33AF1A62E5}" type="pres">
      <dgm:prSet presAssocID="{08BE6417-0637-4DB7-8A0D-69C447D43793}" presName="Parent6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9C56CCB7-C805-F44F-9440-3E43BED8B3B0}" type="pres">
      <dgm:prSet presAssocID="{816D0744-76D6-4717-BCAC-CDE4B157E953}" presName="Accent5" presStyleCnt="0"/>
      <dgm:spPr/>
    </dgm:pt>
    <dgm:pt modelId="{AAD8709C-6F7F-F446-BB0D-C61340CC8F8C}" type="pres">
      <dgm:prSet presAssocID="{816D0744-76D6-4717-BCAC-CDE4B157E953}" presName="Accent" presStyleLbl="node1" presStyleIdx="4" presStyleCnt="14"/>
      <dgm:spPr/>
    </dgm:pt>
    <dgm:pt modelId="{97C975F1-242E-174B-A2BE-544C328B561B}" type="pres">
      <dgm:prSet presAssocID="{816D0744-76D6-4717-BCAC-CDE4B157E953}" presName="ParentBackground5" presStyleCnt="0"/>
      <dgm:spPr/>
    </dgm:pt>
    <dgm:pt modelId="{E61626D7-3DD2-6647-948F-CCE407AE8AE2}" type="pres">
      <dgm:prSet presAssocID="{816D0744-76D6-4717-BCAC-CDE4B157E953}" presName="ParentBackground" presStyleLbl="node1" presStyleIdx="5" presStyleCnt="14"/>
      <dgm:spPr/>
    </dgm:pt>
    <dgm:pt modelId="{8CBFD567-4234-7A4C-9F62-45A06164FF8D}" type="pres">
      <dgm:prSet presAssocID="{816D0744-76D6-4717-BCAC-CDE4B157E953}" presName="Parent5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30F9667C-8684-614B-835D-3C73D4076F3E}" type="pres">
      <dgm:prSet presAssocID="{8636C729-F81E-4119-8B9E-8B0D21F00D91}" presName="Accent4" presStyleCnt="0"/>
      <dgm:spPr/>
    </dgm:pt>
    <dgm:pt modelId="{25C0CC91-8DB3-D74D-8EAC-17D225E6869F}" type="pres">
      <dgm:prSet presAssocID="{8636C729-F81E-4119-8B9E-8B0D21F00D91}" presName="Accent" presStyleLbl="node1" presStyleIdx="6" presStyleCnt="14"/>
      <dgm:spPr/>
    </dgm:pt>
    <dgm:pt modelId="{2282AFCC-3AFB-8348-8C72-959987DC3FFD}" type="pres">
      <dgm:prSet presAssocID="{8636C729-F81E-4119-8B9E-8B0D21F00D91}" presName="ParentBackground4" presStyleCnt="0"/>
      <dgm:spPr/>
    </dgm:pt>
    <dgm:pt modelId="{97F28481-07F2-B642-9A76-3A4D286A4A13}" type="pres">
      <dgm:prSet presAssocID="{8636C729-F81E-4119-8B9E-8B0D21F00D91}" presName="ParentBackground" presStyleLbl="node1" presStyleIdx="7" presStyleCnt="14"/>
      <dgm:spPr/>
    </dgm:pt>
    <dgm:pt modelId="{550AC1F9-05EF-0A4B-9D66-0BCD6DCEF1EE}" type="pres">
      <dgm:prSet presAssocID="{8636C729-F81E-4119-8B9E-8B0D21F00D91}" presName="Parent4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076B88A5-56C0-FF46-B1F2-38386017F1AC}" type="pres">
      <dgm:prSet presAssocID="{59E5BE17-7A3D-4E61-A366-C02FDA0EDF2E}" presName="Accent3" presStyleCnt="0"/>
      <dgm:spPr/>
    </dgm:pt>
    <dgm:pt modelId="{33919AAC-099B-464F-B1FF-DF46FF93784F}" type="pres">
      <dgm:prSet presAssocID="{59E5BE17-7A3D-4E61-A366-C02FDA0EDF2E}" presName="Accent" presStyleLbl="node1" presStyleIdx="8" presStyleCnt="14"/>
      <dgm:spPr/>
    </dgm:pt>
    <dgm:pt modelId="{AE0A3D1D-D21D-6D4E-AFB5-C19B17555AD2}" type="pres">
      <dgm:prSet presAssocID="{59E5BE17-7A3D-4E61-A366-C02FDA0EDF2E}" presName="ParentBackground3" presStyleCnt="0"/>
      <dgm:spPr/>
    </dgm:pt>
    <dgm:pt modelId="{F30449E8-7379-E540-9EB4-0542DD96817E}" type="pres">
      <dgm:prSet presAssocID="{59E5BE17-7A3D-4E61-A366-C02FDA0EDF2E}" presName="ParentBackground" presStyleLbl="node1" presStyleIdx="9" presStyleCnt="14"/>
      <dgm:spPr/>
    </dgm:pt>
    <dgm:pt modelId="{6FC676D1-16ED-E14C-9F6A-94088D04D03A}" type="pres">
      <dgm:prSet presAssocID="{59E5BE17-7A3D-4E61-A366-C02FDA0EDF2E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64EE6BB8-A2F0-D942-A59B-CC2CC12DE2FD}" type="pres">
      <dgm:prSet presAssocID="{4260B9A2-5CA5-4A21-9451-05E77E44C956}" presName="Accent2" presStyleCnt="0"/>
      <dgm:spPr/>
    </dgm:pt>
    <dgm:pt modelId="{C5DE1F87-4D2D-C048-81F8-F4307950D350}" type="pres">
      <dgm:prSet presAssocID="{4260B9A2-5CA5-4A21-9451-05E77E44C956}" presName="Accent" presStyleLbl="node1" presStyleIdx="10" presStyleCnt="14"/>
      <dgm:spPr/>
    </dgm:pt>
    <dgm:pt modelId="{6AE9DF1D-D86B-814F-85A9-91930EEFA231}" type="pres">
      <dgm:prSet presAssocID="{4260B9A2-5CA5-4A21-9451-05E77E44C956}" presName="ParentBackground2" presStyleCnt="0"/>
      <dgm:spPr/>
    </dgm:pt>
    <dgm:pt modelId="{20A1A291-63D1-D54F-9B1A-791C4D50FCFC}" type="pres">
      <dgm:prSet presAssocID="{4260B9A2-5CA5-4A21-9451-05E77E44C956}" presName="ParentBackground" presStyleLbl="node1" presStyleIdx="11" presStyleCnt="14"/>
      <dgm:spPr/>
    </dgm:pt>
    <dgm:pt modelId="{A9DA3699-CFB3-8542-BA3B-2291AA920B4A}" type="pres">
      <dgm:prSet presAssocID="{4260B9A2-5CA5-4A21-9451-05E77E44C956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9E08AECF-05C6-764B-9FA9-0C3811667EAE}" type="pres">
      <dgm:prSet presAssocID="{0E66FAC7-625E-453A-9304-E3D5AF954ADB}" presName="Accent1" presStyleCnt="0"/>
      <dgm:spPr/>
    </dgm:pt>
    <dgm:pt modelId="{2F489934-71B7-E042-AB86-6CBDCAE08C7D}" type="pres">
      <dgm:prSet presAssocID="{0E66FAC7-625E-453A-9304-E3D5AF954ADB}" presName="Accent" presStyleLbl="node1" presStyleIdx="12" presStyleCnt="14"/>
      <dgm:spPr/>
    </dgm:pt>
    <dgm:pt modelId="{7A2E4A04-E0B1-6949-9A51-7E9AB31D15A2}" type="pres">
      <dgm:prSet presAssocID="{0E66FAC7-625E-453A-9304-E3D5AF954ADB}" presName="ParentBackground1" presStyleCnt="0"/>
      <dgm:spPr/>
    </dgm:pt>
    <dgm:pt modelId="{3F02B130-127B-344E-8B5A-CD6E55EB7568}" type="pres">
      <dgm:prSet presAssocID="{0E66FAC7-625E-453A-9304-E3D5AF954ADB}" presName="ParentBackground" presStyleLbl="node1" presStyleIdx="13" presStyleCnt="14"/>
      <dgm:spPr/>
    </dgm:pt>
    <dgm:pt modelId="{50DB9AF6-21C0-5243-8AC5-29719700B8D2}" type="pres">
      <dgm:prSet presAssocID="{0E66FAC7-625E-453A-9304-E3D5AF954ADB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FD977B08-41E1-1B4C-93FC-AAD13658A516}" type="presOf" srcId="{816D0744-76D6-4717-BCAC-CDE4B157E953}" destId="{8CBFD567-4234-7A4C-9F62-45A06164FF8D}" srcOrd="1" destOrd="0" presId="urn:microsoft.com/office/officeart/2018/layout/CircleProcess"/>
    <dgm:cxn modelId="{F10C200B-14B5-A24C-8006-976AC544FCFF}" type="presOf" srcId="{8636C729-F81E-4119-8B9E-8B0D21F00D91}" destId="{97F28481-07F2-B642-9A76-3A4D286A4A13}" srcOrd="0" destOrd="0" presId="urn:microsoft.com/office/officeart/2018/layout/CircleProcess"/>
    <dgm:cxn modelId="{E5616330-85F7-B54D-B60F-E1A086C3AC62}" type="presOf" srcId="{8636C729-F81E-4119-8B9E-8B0D21F00D91}" destId="{550AC1F9-05EF-0A4B-9D66-0BCD6DCEF1EE}" srcOrd="1" destOrd="0" presId="urn:microsoft.com/office/officeart/2018/layout/CircleProcess"/>
    <dgm:cxn modelId="{B9390733-FA53-4248-BB14-4ECBB2187289}" type="presOf" srcId="{08BE6417-0637-4DB7-8A0D-69C447D43793}" destId="{54A054E5-6881-9A40-8781-2F33AF1A62E5}" srcOrd="1" destOrd="0" presId="urn:microsoft.com/office/officeart/2018/layout/CircleProcess"/>
    <dgm:cxn modelId="{E6117638-5572-4F42-BB10-438633B1714F}" srcId="{87732135-5832-411A-86CF-743EC51FC901}" destId="{08BE6417-0637-4DB7-8A0D-69C447D43793}" srcOrd="5" destOrd="0" parTransId="{845475AA-45EA-4360-BADD-2EEF423F958F}" sibTransId="{9B5709F2-0A36-4C3B-89C3-59B60BDE6D58}"/>
    <dgm:cxn modelId="{F71BA838-009A-499A-884C-5FFB46264266}" srcId="{87732135-5832-411A-86CF-743EC51FC901}" destId="{4260B9A2-5CA5-4A21-9451-05E77E44C956}" srcOrd="1" destOrd="0" parTransId="{42D880AB-5C98-4100-AB50-6F0FF12BB96C}" sibTransId="{13DD4A57-CBA4-4B02-A608-3B8EFD2C92AA}"/>
    <dgm:cxn modelId="{FAD8AF38-627A-4B48-A55B-895616C7B490}" type="presOf" srcId="{4260B9A2-5CA5-4A21-9451-05E77E44C956}" destId="{A9DA3699-CFB3-8542-BA3B-2291AA920B4A}" srcOrd="1" destOrd="0" presId="urn:microsoft.com/office/officeart/2018/layout/CircleProcess"/>
    <dgm:cxn modelId="{C0E7AD53-850B-48E2-984E-FB1141A86165}" srcId="{87732135-5832-411A-86CF-743EC51FC901}" destId="{816D0744-76D6-4717-BCAC-CDE4B157E953}" srcOrd="4" destOrd="0" parTransId="{7E82DA53-D438-429A-B0B5-2E44993F9B35}" sibTransId="{66123624-3E32-4EA9-A01C-A65A45C20481}"/>
    <dgm:cxn modelId="{44FF955F-8BCA-9345-ABF3-A26E1B9970D8}" type="presOf" srcId="{59E5BE17-7A3D-4E61-A366-C02FDA0EDF2E}" destId="{6FC676D1-16ED-E14C-9F6A-94088D04D03A}" srcOrd="1" destOrd="0" presId="urn:microsoft.com/office/officeart/2018/layout/CircleProcess"/>
    <dgm:cxn modelId="{A302E762-AB75-4162-8633-31125C0A55C8}" srcId="{87732135-5832-411A-86CF-743EC51FC901}" destId="{0E66FAC7-625E-453A-9304-E3D5AF954ADB}" srcOrd="0" destOrd="0" parTransId="{132C518E-3586-4F53-A78C-1D59672D20CC}" sibTransId="{A4BEF007-C896-492C-AA9A-DAF2C3E4346C}"/>
    <dgm:cxn modelId="{D53A3E6F-D9BE-434B-A693-B940A0B8D8D2}" type="presOf" srcId="{87732135-5832-411A-86CF-743EC51FC901}" destId="{28CFA1DB-676A-5442-A51B-BD0024354AE3}" srcOrd="0" destOrd="0" presId="urn:microsoft.com/office/officeart/2018/layout/CircleProcess"/>
    <dgm:cxn modelId="{99555B87-0B7B-D949-B2CC-8CBC48F1CA25}" type="presOf" srcId="{816D0744-76D6-4717-BCAC-CDE4B157E953}" destId="{E61626D7-3DD2-6647-948F-CCE407AE8AE2}" srcOrd="0" destOrd="0" presId="urn:microsoft.com/office/officeart/2018/layout/CircleProcess"/>
    <dgm:cxn modelId="{ABB76F8A-812D-4D4E-A3D2-76F641434481}" srcId="{87732135-5832-411A-86CF-743EC51FC901}" destId="{59E5BE17-7A3D-4E61-A366-C02FDA0EDF2E}" srcOrd="2" destOrd="0" parTransId="{7E3447E2-3ACF-4C1B-976F-59B962C8A24D}" sibTransId="{3CD99A3C-6D0C-4EA1-8929-A999BCC40B87}"/>
    <dgm:cxn modelId="{4B6A498D-C5BF-E94D-8CB0-7D637B26B39D}" type="presOf" srcId="{59E5BE17-7A3D-4E61-A366-C02FDA0EDF2E}" destId="{F30449E8-7379-E540-9EB4-0542DD96817E}" srcOrd="0" destOrd="0" presId="urn:microsoft.com/office/officeart/2018/layout/CircleProcess"/>
    <dgm:cxn modelId="{F26BDE8F-86C2-4C1A-877C-D597B2BB708B}" srcId="{87732135-5832-411A-86CF-743EC51FC901}" destId="{8636C729-F81E-4119-8B9E-8B0D21F00D91}" srcOrd="3" destOrd="0" parTransId="{7767DF37-A676-4733-8E21-68091BCB56F6}" sibTransId="{213EA58C-9154-4361-B984-EB8CEB4ED4E6}"/>
    <dgm:cxn modelId="{E0B1D2A3-74A5-184E-8431-BDA2E680BC14}" type="presOf" srcId="{08BE6417-0637-4DB7-8A0D-69C447D43793}" destId="{190B77E3-EC5C-EF4B-9CB6-F16BCEF97F0E}" srcOrd="0" destOrd="0" presId="urn:microsoft.com/office/officeart/2018/layout/CircleProcess"/>
    <dgm:cxn modelId="{7A9B99AC-863F-C74F-87DE-FE0573F5F152}" type="presOf" srcId="{0E66FAC7-625E-453A-9304-E3D5AF954ADB}" destId="{50DB9AF6-21C0-5243-8AC5-29719700B8D2}" srcOrd="1" destOrd="0" presId="urn:microsoft.com/office/officeart/2018/layout/CircleProcess"/>
    <dgm:cxn modelId="{4018FCB7-C269-2743-AB53-2AA1CA342EC0}" type="presOf" srcId="{4260B9A2-5CA5-4A21-9451-05E77E44C956}" destId="{20A1A291-63D1-D54F-9B1A-791C4D50FCFC}" srcOrd="0" destOrd="0" presId="urn:microsoft.com/office/officeart/2018/layout/CircleProcess"/>
    <dgm:cxn modelId="{0FAD5EBC-14CD-4B2D-9F2A-51CB3223AE81}" srcId="{87732135-5832-411A-86CF-743EC51FC901}" destId="{15196AD5-E370-4991-B117-198BBB99CEAA}" srcOrd="6" destOrd="0" parTransId="{E70759FC-5DBD-4F9F-968B-925396D79538}" sibTransId="{654592C8-5FE3-4155-959C-2E1693A6E312}"/>
    <dgm:cxn modelId="{E8E5F6C8-822E-C943-9BB7-548F47B20156}" type="presOf" srcId="{15196AD5-E370-4991-B117-198BBB99CEAA}" destId="{2D58E745-C62F-804E-AED4-72ACA6E0B06F}" srcOrd="0" destOrd="0" presId="urn:microsoft.com/office/officeart/2018/layout/CircleProcess"/>
    <dgm:cxn modelId="{9EA819DA-17AB-8E47-AB9C-3331B04FE182}" type="presOf" srcId="{15196AD5-E370-4991-B117-198BBB99CEAA}" destId="{7D140E69-923E-1146-BB78-7EE88C41A634}" srcOrd="1" destOrd="0" presId="urn:microsoft.com/office/officeart/2018/layout/CircleProcess"/>
    <dgm:cxn modelId="{DCC748DA-BB23-414C-9B3F-226A7D34866B}" type="presOf" srcId="{0E66FAC7-625E-453A-9304-E3D5AF954ADB}" destId="{3F02B130-127B-344E-8B5A-CD6E55EB7568}" srcOrd="0" destOrd="0" presId="urn:microsoft.com/office/officeart/2018/layout/CircleProcess"/>
    <dgm:cxn modelId="{290DB318-2DAE-A344-97A1-C30068392482}" type="presParOf" srcId="{28CFA1DB-676A-5442-A51B-BD0024354AE3}" destId="{9BB66415-1B73-C040-B71E-E65E81E93DBB}" srcOrd="0" destOrd="0" presId="urn:microsoft.com/office/officeart/2018/layout/CircleProcess"/>
    <dgm:cxn modelId="{492F1738-891F-E948-8713-EF1CD152E7C5}" type="presParOf" srcId="{9BB66415-1B73-C040-B71E-E65E81E93DBB}" destId="{1F71B687-2457-A64E-AD44-624FF7DCD293}" srcOrd="0" destOrd="0" presId="urn:microsoft.com/office/officeart/2018/layout/CircleProcess"/>
    <dgm:cxn modelId="{73B5684F-630B-DB43-B432-AC4546BE06E2}" type="presParOf" srcId="{28CFA1DB-676A-5442-A51B-BD0024354AE3}" destId="{E412C40D-ED26-AB43-B120-3DED08B5B831}" srcOrd="1" destOrd="0" presId="urn:microsoft.com/office/officeart/2018/layout/CircleProcess"/>
    <dgm:cxn modelId="{2698FEED-8A6D-B042-A797-ABA3CB9DC64B}" type="presParOf" srcId="{E412C40D-ED26-AB43-B120-3DED08B5B831}" destId="{2D58E745-C62F-804E-AED4-72ACA6E0B06F}" srcOrd="0" destOrd="0" presId="urn:microsoft.com/office/officeart/2018/layout/CircleProcess"/>
    <dgm:cxn modelId="{EDC4B859-9976-8043-893E-1595DEB93812}" type="presParOf" srcId="{28CFA1DB-676A-5442-A51B-BD0024354AE3}" destId="{7D140E69-923E-1146-BB78-7EE88C41A634}" srcOrd="2" destOrd="0" presId="urn:microsoft.com/office/officeart/2018/layout/CircleProcess"/>
    <dgm:cxn modelId="{F45C3FD2-DF50-2945-88B3-C44FB4A46867}" type="presParOf" srcId="{28CFA1DB-676A-5442-A51B-BD0024354AE3}" destId="{458FFA8C-50E7-8643-B992-29B8197CE56B}" srcOrd="3" destOrd="0" presId="urn:microsoft.com/office/officeart/2018/layout/CircleProcess"/>
    <dgm:cxn modelId="{F312CEF8-D0A3-AF49-B1DB-9A24FC2A19F7}" type="presParOf" srcId="{458FFA8C-50E7-8643-B992-29B8197CE56B}" destId="{61460A5E-D564-334C-96D0-F2CE154EF5CE}" srcOrd="0" destOrd="0" presId="urn:microsoft.com/office/officeart/2018/layout/CircleProcess"/>
    <dgm:cxn modelId="{B5DC428B-7367-AC47-A900-64BFA8440E03}" type="presParOf" srcId="{28CFA1DB-676A-5442-A51B-BD0024354AE3}" destId="{26028D55-9FFB-8945-A41D-AA1ADD227534}" srcOrd="4" destOrd="0" presId="urn:microsoft.com/office/officeart/2018/layout/CircleProcess"/>
    <dgm:cxn modelId="{C2DAEC5A-6002-E246-AF4C-DD92DEAF013A}" type="presParOf" srcId="{26028D55-9FFB-8945-A41D-AA1ADD227534}" destId="{190B77E3-EC5C-EF4B-9CB6-F16BCEF97F0E}" srcOrd="0" destOrd="0" presId="urn:microsoft.com/office/officeart/2018/layout/CircleProcess"/>
    <dgm:cxn modelId="{93F3EC0B-7B75-4546-AB4D-4CF7B60901A2}" type="presParOf" srcId="{28CFA1DB-676A-5442-A51B-BD0024354AE3}" destId="{54A054E5-6881-9A40-8781-2F33AF1A62E5}" srcOrd="5" destOrd="0" presId="urn:microsoft.com/office/officeart/2018/layout/CircleProcess"/>
    <dgm:cxn modelId="{9B03F8A4-7751-3743-9336-D10C3C860FD1}" type="presParOf" srcId="{28CFA1DB-676A-5442-A51B-BD0024354AE3}" destId="{9C56CCB7-C805-F44F-9440-3E43BED8B3B0}" srcOrd="6" destOrd="0" presId="urn:microsoft.com/office/officeart/2018/layout/CircleProcess"/>
    <dgm:cxn modelId="{B72B809B-4733-264B-BB3E-A7FD28D04D69}" type="presParOf" srcId="{9C56CCB7-C805-F44F-9440-3E43BED8B3B0}" destId="{AAD8709C-6F7F-F446-BB0D-C61340CC8F8C}" srcOrd="0" destOrd="0" presId="urn:microsoft.com/office/officeart/2018/layout/CircleProcess"/>
    <dgm:cxn modelId="{12363509-49D9-1749-99D2-009DA6448F62}" type="presParOf" srcId="{28CFA1DB-676A-5442-A51B-BD0024354AE3}" destId="{97C975F1-242E-174B-A2BE-544C328B561B}" srcOrd="7" destOrd="0" presId="urn:microsoft.com/office/officeart/2018/layout/CircleProcess"/>
    <dgm:cxn modelId="{8086D812-56C4-914B-B0A9-E674D9F83E44}" type="presParOf" srcId="{97C975F1-242E-174B-A2BE-544C328B561B}" destId="{E61626D7-3DD2-6647-948F-CCE407AE8AE2}" srcOrd="0" destOrd="0" presId="urn:microsoft.com/office/officeart/2018/layout/CircleProcess"/>
    <dgm:cxn modelId="{4817FFE6-E7B1-7048-A62E-E3DAB3042ECE}" type="presParOf" srcId="{28CFA1DB-676A-5442-A51B-BD0024354AE3}" destId="{8CBFD567-4234-7A4C-9F62-45A06164FF8D}" srcOrd="8" destOrd="0" presId="urn:microsoft.com/office/officeart/2018/layout/CircleProcess"/>
    <dgm:cxn modelId="{F921CBB5-8CB0-434E-9A91-1D15BB7EF2F1}" type="presParOf" srcId="{28CFA1DB-676A-5442-A51B-BD0024354AE3}" destId="{30F9667C-8684-614B-835D-3C73D4076F3E}" srcOrd="9" destOrd="0" presId="urn:microsoft.com/office/officeart/2018/layout/CircleProcess"/>
    <dgm:cxn modelId="{8FD4BBBC-4058-9743-8176-4DE161F0EAD4}" type="presParOf" srcId="{30F9667C-8684-614B-835D-3C73D4076F3E}" destId="{25C0CC91-8DB3-D74D-8EAC-17D225E6869F}" srcOrd="0" destOrd="0" presId="urn:microsoft.com/office/officeart/2018/layout/CircleProcess"/>
    <dgm:cxn modelId="{44029F37-ED58-FE4A-8A81-61D4FE921767}" type="presParOf" srcId="{28CFA1DB-676A-5442-A51B-BD0024354AE3}" destId="{2282AFCC-3AFB-8348-8C72-959987DC3FFD}" srcOrd="10" destOrd="0" presId="urn:microsoft.com/office/officeart/2018/layout/CircleProcess"/>
    <dgm:cxn modelId="{AAD94B45-FFF6-D348-9821-9A941EF4DBB9}" type="presParOf" srcId="{2282AFCC-3AFB-8348-8C72-959987DC3FFD}" destId="{97F28481-07F2-B642-9A76-3A4D286A4A13}" srcOrd="0" destOrd="0" presId="urn:microsoft.com/office/officeart/2018/layout/CircleProcess"/>
    <dgm:cxn modelId="{DD95CAE3-2C42-204A-B689-C75DC5204CC5}" type="presParOf" srcId="{28CFA1DB-676A-5442-A51B-BD0024354AE3}" destId="{550AC1F9-05EF-0A4B-9D66-0BCD6DCEF1EE}" srcOrd="11" destOrd="0" presId="urn:microsoft.com/office/officeart/2018/layout/CircleProcess"/>
    <dgm:cxn modelId="{74C69A6F-E3BA-584F-A39D-780643373B7D}" type="presParOf" srcId="{28CFA1DB-676A-5442-A51B-BD0024354AE3}" destId="{076B88A5-56C0-FF46-B1F2-38386017F1AC}" srcOrd="12" destOrd="0" presId="urn:microsoft.com/office/officeart/2018/layout/CircleProcess"/>
    <dgm:cxn modelId="{081C7FDA-87CA-D94D-AD92-8E6E321E3DD2}" type="presParOf" srcId="{076B88A5-56C0-FF46-B1F2-38386017F1AC}" destId="{33919AAC-099B-464F-B1FF-DF46FF93784F}" srcOrd="0" destOrd="0" presId="urn:microsoft.com/office/officeart/2018/layout/CircleProcess"/>
    <dgm:cxn modelId="{3B77DD2A-ECDE-5B41-978D-BA9B31894844}" type="presParOf" srcId="{28CFA1DB-676A-5442-A51B-BD0024354AE3}" destId="{AE0A3D1D-D21D-6D4E-AFB5-C19B17555AD2}" srcOrd="13" destOrd="0" presId="urn:microsoft.com/office/officeart/2018/layout/CircleProcess"/>
    <dgm:cxn modelId="{B7E44442-D099-3E45-9B89-6B3381A166FE}" type="presParOf" srcId="{AE0A3D1D-D21D-6D4E-AFB5-C19B17555AD2}" destId="{F30449E8-7379-E540-9EB4-0542DD96817E}" srcOrd="0" destOrd="0" presId="urn:microsoft.com/office/officeart/2018/layout/CircleProcess"/>
    <dgm:cxn modelId="{BA763D78-466B-2143-8EA1-727C4E136FA7}" type="presParOf" srcId="{28CFA1DB-676A-5442-A51B-BD0024354AE3}" destId="{6FC676D1-16ED-E14C-9F6A-94088D04D03A}" srcOrd="14" destOrd="0" presId="urn:microsoft.com/office/officeart/2018/layout/CircleProcess"/>
    <dgm:cxn modelId="{4A01EEE4-EA8F-CC4A-8F15-958732056147}" type="presParOf" srcId="{28CFA1DB-676A-5442-A51B-BD0024354AE3}" destId="{64EE6BB8-A2F0-D942-A59B-CC2CC12DE2FD}" srcOrd="15" destOrd="0" presId="urn:microsoft.com/office/officeart/2018/layout/CircleProcess"/>
    <dgm:cxn modelId="{5490D5B7-58D3-C247-9A06-0D7379186517}" type="presParOf" srcId="{64EE6BB8-A2F0-D942-A59B-CC2CC12DE2FD}" destId="{C5DE1F87-4D2D-C048-81F8-F4307950D350}" srcOrd="0" destOrd="0" presId="urn:microsoft.com/office/officeart/2018/layout/CircleProcess"/>
    <dgm:cxn modelId="{BA43A7A5-966C-904C-AF36-C14793131193}" type="presParOf" srcId="{28CFA1DB-676A-5442-A51B-BD0024354AE3}" destId="{6AE9DF1D-D86B-814F-85A9-91930EEFA231}" srcOrd="16" destOrd="0" presId="urn:microsoft.com/office/officeart/2018/layout/CircleProcess"/>
    <dgm:cxn modelId="{E24441B8-FB5B-2645-AF17-882B9C9220CE}" type="presParOf" srcId="{6AE9DF1D-D86B-814F-85A9-91930EEFA231}" destId="{20A1A291-63D1-D54F-9B1A-791C4D50FCFC}" srcOrd="0" destOrd="0" presId="urn:microsoft.com/office/officeart/2018/layout/CircleProcess"/>
    <dgm:cxn modelId="{5AF31AB9-F324-864E-888E-B5D1B8F60B33}" type="presParOf" srcId="{28CFA1DB-676A-5442-A51B-BD0024354AE3}" destId="{A9DA3699-CFB3-8542-BA3B-2291AA920B4A}" srcOrd="17" destOrd="0" presId="urn:microsoft.com/office/officeart/2018/layout/CircleProcess"/>
    <dgm:cxn modelId="{ECF358A4-5461-7445-8BBA-1304E973CA87}" type="presParOf" srcId="{28CFA1DB-676A-5442-A51B-BD0024354AE3}" destId="{9E08AECF-05C6-764B-9FA9-0C3811667EAE}" srcOrd="18" destOrd="0" presId="urn:microsoft.com/office/officeart/2018/layout/CircleProcess"/>
    <dgm:cxn modelId="{82D55B2B-FA07-134C-A8E4-2437FD9EBE89}" type="presParOf" srcId="{9E08AECF-05C6-764B-9FA9-0C3811667EAE}" destId="{2F489934-71B7-E042-AB86-6CBDCAE08C7D}" srcOrd="0" destOrd="0" presId="urn:microsoft.com/office/officeart/2018/layout/CircleProcess"/>
    <dgm:cxn modelId="{4BCE85FB-B94E-DC45-9501-ABFD680CC4A4}" type="presParOf" srcId="{28CFA1DB-676A-5442-A51B-BD0024354AE3}" destId="{7A2E4A04-E0B1-6949-9A51-7E9AB31D15A2}" srcOrd="19" destOrd="0" presId="urn:microsoft.com/office/officeart/2018/layout/CircleProcess"/>
    <dgm:cxn modelId="{30FB818E-7B1F-8445-83F8-B463D1C976C5}" type="presParOf" srcId="{7A2E4A04-E0B1-6949-9A51-7E9AB31D15A2}" destId="{3F02B130-127B-344E-8B5A-CD6E55EB7568}" srcOrd="0" destOrd="0" presId="urn:microsoft.com/office/officeart/2018/layout/CircleProcess"/>
    <dgm:cxn modelId="{1B274724-4645-614F-9448-FA392D6F9B73}" type="presParOf" srcId="{28CFA1DB-676A-5442-A51B-BD0024354AE3}" destId="{50DB9AF6-21C0-5243-8AC5-29719700B8D2}" srcOrd="20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1B687-2457-A64E-AD44-624FF7DCD293}">
      <dsp:nvSpPr>
        <dsp:cNvPr id="0" name=""/>
        <dsp:cNvSpPr/>
      </dsp:nvSpPr>
      <dsp:spPr>
        <a:xfrm>
          <a:off x="10467933" y="1620355"/>
          <a:ext cx="1617818" cy="16173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58E745-C62F-804E-AED4-72ACA6E0B06F}">
      <dsp:nvSpPr>
        <dsp:cNvPr id="0" name=""/>
        <dsp:cNvSpPr/>
      </dsp:nvSpPr>
      <dsp:spPr>
        <a:xfrm>
          <a:off x="10522896" y="1674275"/>
          <a:ext cx="1509087" cy="1509482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Observe Results</a:t>
          </a:r>
        </a:p>
      </dsp:txBody>
      <dsp:txXfrm>
        <a:off x="10737968" y="1889956"/>
        <a:ext cx="1077749" cy="1078120"/>
      </dsp:txXfrm>
    </dsp:sp>
    <dsp:sp modelId="{61460A5E-D564-334C-96D0-F2CE154EF5CE}">
      <dsp:nvSpPr>
        <dsp:cNvPr id="0" name=""/>
        <dsp:cNvSpPr/>
      </dsp:nvSpPr>
      <dsp:spPr>
        <a:xfrm rot="2700000">
          <a:off x="8797152" y="1620173"/>
          <a:ext cx="1617402" cy="161740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0B77E3-EC5C-EF4B-9CB6-F16BCEF97F0E}">
      <dsp:nvSpPr>
        <dsp:cNvPr id="0" name=""/>
        <dsp:cNvSpPr/>
      </dsp:nvSpPr>
      <dsp:spPr>
        <a:xfrm>
          <a:off x="8851309" y="1674275"/>
          <a:ext cx="1509087" cy="1509482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Analysis with TEM/FFT</a:t>
          </a:r>
        </a:p>
      </dsp:txBody>
      <dsp:txXfrm>
        <a:off x="9066381" y="1889956"/>
        <a:ext cx="1077749" cy="1078120"/>
      </dsp:txXfrm>
    </dsp:sp>
    <dsp:sp modelId="{AAD8709C-6F7F-F446-BB0D-C61340CC8F8C}">
      <dsp:nvSpPr>
        <dsp:cNvPr id="0" name=""/>
        <dsp:cNvSpPr/>
      </dsp:nvSpPr>
      <dsp:spPr>
        <a:xfrm rot="2700000">
          <a:off x="7126760" y="1620173"/>
          <a:ext cx="1617402" cy="161740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626D7-3DD2-6647-948F-CCE407AE8AE2}">
      <dsp:nvSpPr>
        <dsp:cNvPr id="0" name=""/>
        <dsp:cNvSpPr/>
      </dsp:nvSpPr>
      <dsp:spPr>
        <a:xfrm>
          <a:off x="7179723" y="1674275"/>
          <a:ext cx="1509087" cy="1509482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High Pressure High Temperature (HTHP)</a:t>
          </a:r>
        </a:p>
      </dsp:txBody>
      <dsp:txXfrm>
        <a:off x="7395990" y="1889956"/>
        <a:ext cx="1077749" cy="1078120"/>
      </dsp:txXfrm>
    </dsp:sp>
    <dsp:sp modelId="{25C0CC91-8DB3-D74D-8EAC-17D225E6869F}">
      <dsp:nvSpPr>
        <dsp:cNvPr id="0" name=""/>
        <dsp:cNvSpPr/>
      </dsp:nvSpPr>
      <dsp:spPr>
        <a:xfrm rot="2700000">
          <a:off x="5455174" y="1620173"/>
          <a:ext cx="1617402" cy="161740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28481-07F2-B642-9A76-3A4D286A4A13}">
      <dsp:nvSpPr>
        <dsp:cNvPr id="0" name=""/>
        <dsp:cNvSpPr/>
      </dsp:nvSpPr>
      <dsp:spPr>
        <a:xfrm>
          <a:off x="5509331" y="1674275"/>
          <a:ext cx="1509087" cy="1509482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Analysis with TEM/FFT</a:t>
          </a:r>
        </a:p>
      </dsp:txBody>
      <dsp:txXfrm>
        <a:off x="5724403" y="1889956"/>
        <a:ext cx="1077749" cy="1078120"/>
      </dsp:txXfrm>
    </dsp:sp>
    <dsp:sp modelId="{33919AAC-099B-464F-B1FF-DF46FF93784F}">
      <dsp:nvSpPr>
        <dsp:cNvPr id="0" name=""/>
        <dsp:cNvSpPr/>
      </dsp:nvSpPr>
      <dsp:spPr>
        <a:xfrm rot="2700000">
          <a:off x="3783587" y="1620173"/>
          <a:ext cx="1617402" cy="161740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0449E8-7379-E540-9EB4-0542DD96817E}">
      <dsp:nvSpPr>
        <dsp:cNvPr id="0" name=""/>
        <dsp:cNvSpPr/>
      </dsp:nvSpPr>
      <dsp:spPr>
        <a:xfrm>
          <a:off x="3837745" y="1674275"/>
          <a:ext cx="1509087" cy="1509482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Diamond Substrate with Boron Nitride on Top</a:t>
          </a:r>
        </a:p>
      </dsp:txBody>
      <dsp:txXfrm>
        <a:off x="4052817" y="1889956"/>
        <a:ext cx="1077749" cy="1078120"/>
      </dsp:txXfrm>
    </dsp:sp>
    <dsp:sp modelId="{C5DE1F87-4D2D-C048-81F8-F4307950D350}">
      <dsp:nvSpPr>
        <dsp:cNvPr id="0" name=""/>
        <dsp:cNvSpPr/>
      </dsp:nvSpPr>
      <dsp:spPr>
        <a:xfrm rot="2700000">
          <a:off x="2113195" y="1620173"/>
          <a:ext cx="1617402" cy="161740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1A291-63D1-D54F-9B1A-791C4D50FCFC}">
      <dsp:nvSpPr>
        <dsp:cNvPr id="0" name=""/>
        <dsp:cNvSpPr/>
      </dsp:nvSpPr>
      <dsp:spPr>
        <a:xfrm>
          <a:off x="2166158" y="1674275"/>
          <a:ext cx="1509087" cy="1509482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Plasma enhanced chemical vapor deposition (PECVD)</a:t>
          </a:r>
        </a:p>
      </dsp:txBody>
      <dsp:txXfrm>
        <a:off x="2382425" y="1889956"/>
        <a:ext cx="1077749" cy="1078120"/>
      </dsp:txXfrm>
    </dsp:sp>
    <dsp:sp modelId="{2F489934-71B7-E042-AB86-6CBDCAE08C7D}">
      <dsp:nvSpPr>
        <dsp:cNvPr id="0" name=""/>
        <dsp:cNvSpPr/>
      </dsp:nvSpPr>
      <dsp:spPr>
        <a:xfrm rot="2700000">
          <a:off x="441609" y="1620173"/>
          <a:ext cx="1617402" cy="161740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2B130-127B-344E-8B5A-CD6E55EB7568}">
      <dsp:nvSpPr>
        <dsp:cNvPr id="0" name=""/>
        <dsp:cNvSpPr/>
      </dsp:nvSpPr>
      <dsp:spPr>
        <a:xfrm>
          <a:off x="495766" y="1674275"/>
          <a:ext cx="1509087" cy="1509482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Diamond Substrate</a:t>
          </a:r>
        </a:p>
      </dsp:txBody>
      <dsp:txXfrm>
        <a:off x="710838" y="1889956"/>
        <a:ext cx="1077749" cy="1078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31T03:51:46.98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138 20 24575,'-18'79'0,"11"-57"0,-15 53 0,15-80 0,-3-12 0,-3-11 0,-1-7 0,1 1 0,3 9 0,5 9 0,0 6 0,-1-3 0,2 8 0,0-3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31T03:51:57.62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52 65 24575,'0'-12'0,"0"2"0,0-2 0,0 4 0,0 9 0,0 8 0,0 10 0,0 3 0,0-1 0,0-5 0,0-4 0,0-1 0,0-4 0,0-2 0,-1-6 0,-1-3 0,0-4 0,0-1 0,1 0 0,-1 1 0,1 2 0,-1 2 0,0 1 0,1 0 0,0-1 0,0 0 0,1 0 0,0 0 0,0 1 0,-1 0 0,0-1 0,0 0 0,0-3 0,1-3 0,0-2 0,0 0 0,0 2 0,-1 4 0,0 2 0,0 4 0,0 4 0,1 3 0,0 2 0,0 0 0,-1 0 0,0-3 0,-2 0 0,-1-1 0,1 0 0,0-1 0,2 0 0,0 1 0,1 0 0,0 0 0,0 0 0,0-1 0,0 0 0,-1 1 0,1-1 0,0 0 0,0 1 0,0-1 0,0-1 0,-1 0 0,-1-1 0,-1 0 0,2-1 0,6-5 0,0 2 0,6-5 0,-2 3 0,0 0 0,0 2 0,-1-1 0,-1 0 0,-3 0 0,-2 0 0,-1 0 0,0-2 0,-1-1 0,0-2 0,0 1 0,0 0 0,0 2 0,0 0 0,-2-1 0,0 1 0,-1-1 0,0 2 0,-1 1 0,0 2 0,0 1 0,0-1 0,0 1 0,-1 0 0,1 1 0,0 1 0,0 1 0,0 1 0,1 1 0,0 0 0,2 0 0,1 1 0,1 0 0,2-1 0,2 0 0,1-3 0,-1 1 0,1-2 0,0 0 0,1-1 0,0 0 0,1 0 0,-1 0 0,0 0 0,-2 0 0,-1 0 0,-2-2 0,-1-1 0,-1-1 0,0 1 0,0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4" name="Google Shape;7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EA4C7184-C302-F27C-D19E-4AB5DDD72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>
            <a:extLst>
              <a:ext uri="{FF2B5EF4-FFF2-40B4-BE49-F238E27FC236}">
                <a16:creationId xmlns:a16="http://schemas.microsoft.com/office/drawing/2014/main" id="{F3144E88-7C23-50C0-9E6F-D9BFC4EEC9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NO" dirty="0"/>
          </a:p>
        </p:txBody>
      </p:sp>
      <p:sp>
        <p:nvSpPr>
          <p:cNvPr id="111" name="Google Shape;111;p5:notes">
            <a:extLst>
              <a:ext uri="{FF2B5EF4-FFF2-40B4-BE49-F238E27FC236}">
                <a16:creationId xmlns:a16="http://schemas.microsoft.com/office/drawing/2014/main" id="{2318670D-CA67-65C8-7F20-F217B9FBA7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6100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a937fd4da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8" name="Google Shape;138;g35a937fd4d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:a16="http://schemas.microsoft.com/office/drawing/2014/main" id="{278A63DC-F456-8A51-51FB-2304DAA17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a937fd4da_0_1:notes">
            <a:extLst>
              <a:ext uri="{FF2B5EF4-FFF2-40B4-BE49-F238E27FC236}">
                <a16:creationId xmlns:a16="http://schemas.microsoft.com/office/drawing/2014/main" id="{B14DA8ED-C559-FDCA-C1A3-F89B8A38EE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8" name="Google Shape;138;g35a937fd4da_0_1:notes">
            <a:extLst>
              <a:ext uri="{FF2B5EF4-FFF2-40B4-BE49-F238E27FC236}">
                <a16:creationId xmlns:a16="http://schemas.microsoft.com/office/drawing/2014/main" id="{CF84B0C1-CE87-56F9-3850-980CDBF96B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6688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EA416A89-4D2F-06B6-1D3D-641799279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>
            <a:extLst>
              <a:ext uri="{FF2B5EF4-FFF2-40B4-BE49-F238E27FC236}">
                <a16:creationId xmlns:a16="http://schemas.microsoft.com/office/drawing/2014/main" id="{71D7D926-7301-EC7E-BD88-14CBC69AB2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b-NO" dirty="0"/>
              <a:t>. </a:t>
            </a:r>
            <a:endParaRPr dirty="0"/>
          </a:p>
        </p:txBody>
      </p:sp>
      <p:sp>
        <p:nvSpPr>
          <p:cNvPr id="111" name="Google Shape;111;p5:notes">
            <a:extLst>
              <a:ext uri="{FF2B5EF4-FFF2-40B4-BE49-F238E27FC236}">
                <a16:creationId xmlns:a16="http://schemas.microsoft.com/office/drawing/2014/main" id="{5135F37E-FEFB-7F8A-FB54-4A7D6C5CBB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228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3B298EE5-5DB2-D38A-71EB-E5BFD81F8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>
            <a:extLst>
              <a:ext uri="{FF2B5EF4-FFF2-40B4-BE49-F238E27FC236}">
                <a16:creationId xmlns:a16="http://schemas.microsoft.com/office/drawing/2014/main" id="{96C18905-2A4C-60AA-C5E7-3035E17697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1" name="Google Shape;111;p5:notes">
            <a:extLst>
              <a:ext uri="{FF2B5EF4-FFF2-40B4-BE49-F238E27FC236}">
                <a16:creationId xmlns:a16="http://schemas.microsoft.com/office/drawing/2014/main" id="{7F863AF9-9210-2442-DB28-5B1E63C567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9621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/>
              <a:t>Picture sources: </a:t>
            </a:r>
          </a:p>
          <a:p>
            <a:r>
              <a:rPr lang="en-US" sz="1800" dirty="0"/>
              <a:t>https://</a:t>
            </a:r>
            <a:r>
              <a:rPr lang="en-US" sz="1800" dirty="0" err="1"/>
              <a:t>www.samaterials.com</a:t>
            </a:r>
            <a:r>
              <a:rPr lang="en-US" sz="1800" dirty="0"/>
              <a:t>/content/hexagonal-boron-nitride-h-bn-structure-properties-and-applications.html</a:t>
            </a:r>
          </a:p>
          <a:p>
            <a:r>
              <a:rPr lang="en-US" sz="1800" dirty="0"/>
              <a:t>https://</a:t>
            </a:r>
            <a:r>
              <a:rPr lang="en-US" sz="1800" dirty="0" err="1"/>
              <a:t>www.iue.tuwien.ac.at</a:t>
            </a:r>
            <a:r>
              <a:rPr lang="en-US" sz="1800" dirty="0"/>
              <a:t>/</a:t>
            </a:r>
            <a:r>
              <a:rPr lang="en-US" sz="1800" dirty="0" err="1"/>
              <a:t>phd</a:t>
            </a:r>
            <a:r>
              <a:rPr lang="en-US" sz="1800" dirty="0"/>
              <a:t>/</a:t>
            </a:r>
            <a:r>
              <a:rPr lang="en-US" sz="1800" dirty="0" err="1"/>
              <a:t>ungersboeck</a:t>
            </a:r>
            <a:r>
              <a:rPr lang="en-US" sz="1800" dirty="0"/>
              <a:t>/node27.html</a:t>
            </a:r>
          </a:p>
          <a:p>
            <a:r>
              <a:rPr lang="en-US" sz="1800" dirty="0"/>
              <a:t>https://</a:t>
            </a:r>
            <a:r>
              <a:rPr lang="en-US" sz="1800" dirty="0" err="1"/>
              <a:t>www.researchgate.net</a:t>
            </a:r>
            <a:r>
              <a:rPr lang="en-US" sz="1800" dirty="0"/>
              <a:t>/figure/Schematic-diagram-of-fundamental-crystal-structures-of-boron-nitride-cubic-and-wurtzite_fig1_333745352</a:t>
            </a:r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noProof="0"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noProof="0" dirty="0"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noProof="0" dirty="0"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465BE671-F6E4-EA0B-307F-A3A6250DA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>
            <a:extLst>
              <a:ext uri="{FF2B5EF4-FFF2-40B4-BE49-F238E27FC236}">
                <a16:creationId xmlns:a16="http://schemas.microsoft.com/office/drawing/2014/main" id="{DA55C5DE-9112-CE3C-3C9B-98485C677A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1" name="Google Shape;111;p5:notes">
            <a:extLst>
              <a:ext uri="{FF2B5EF4-FFF2-40B4-BE49-F238E27FC236}">
                <a16:creationId xmlns:a16="http://schemas.microsoft.com/office/drawing/2014/main" id="{2810FD5B-EEBE-C64A-2F37-69FD5A0B6F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2731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0115E519-EC2C-B422-D923-237653850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>
            <a:extLst>
              <a:ext uri="{FF2B5EF4-FFF2-40B4-BE49-F238E27FC236}">
                <a16:creationId xmlns:a16="http://schemas.microsoft.com/office/drawing/2014/main" id="{02A72B61-418B-F556-62A0-2F5A42D189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1" name="Google Shape;111;p5:notes">
            <a:extLst>
              <a:ext uri="{FF2B5EF4-FFF2-40B4-BE49-F238E27FC236}">
                <a16:creationId xmlns:a16="http://schemas.microsoft.com/office/drawing/2014/main" id="{13F5AF91-D178-93F2-3ED7-D458527EDA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8603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D8D9EE08-AE9B-5651-2AA2-8FDD09872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>
            <a:extLst>
              <a:ext uri="{FF2B5EF4-FFF2-40B4-BE49-F238E27FC236}">
                <a16:creationId xmlns:a16="http://schemas.microsoft.com/office/drawing/2014/main" id="{AAA592B1-48E3-453D-BFF3-D23764BDCC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noProof="0" dirty="0"/>
          </a:p>
        </p:txBody>
      </p:sp>
      <p:sp>
        <p:nvSpPr>
          <p:cNvPr id="111" name="Google Shape;111;p5:notes">
            <a:extLst>
              <a:ext uri="{FF2B5EF4-FFF2-40B4-BE49-F238E27FC236}">
                <a16:creationId xmlns:a16="http://schemas.microsoft.com/office/drawing/2014/main" id="{DCC4F40F-3B73-5B2D-600F-13E28B38D5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9166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B2E3AF73-5312-8B96-94E2-EFE3BD7E1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>
            <a:extLst>
              <a:ext uri="{FF2B5EF4-FFF2-40B4-BE49-F238E27FC236}">
                <a16:creationId xmlns:a16="http://schemas.microsoft.com/office/drawing/2014/main" id="{4DF77497-0633-DA48-5031-9D1E839BCD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1" name="Google Shape;111;p5:notes">
            <a:extLst>
              <a:ext uri="{FF2B5EF4-FFF2-40B4-BE49-F238E27FC236}">
                <a16:creationId xmlns:a16="http://schemas.microsoft.com/office/drawing/2014/main" id="{7C8CA432-8081-3095-DFE5-A016DD636A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380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1499752" y="146850"/>
            <a:ext cx="703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838200" y="1033463"/>
            <a:ext cx="10515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1499752" y="146850"/>
            <a:ext cx="703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>
            <a:spLocks noGrp="1"/>
          </p:cNvSpPr>
          <p:nvPr>
            <p:ph type="title"/>
          </p:nvPr>
        </p:nvSpPr>
        <p:spPr>
          <a:xfrm>
            <a:off x="1499752" y="146850"/>
            <a:ext cx="703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body" idx="1"/>
          </p:nvPr>
        </p:nvSpPr>
        <p:spPr>
          <a:xfrm rot="5400000">
            <a:off x="3524250" y="-1652587"/>
            <a:ext cx="51435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/>
          <p:nvPr/>
        </p:nvSpPr>
        <p:spPr>
          <a:xfrm>
            <a:off x="0" y="6492876"/>
            <a:ext cx="12192000" cy="407986"/>
          </a:xfrm>
          <a:prstGeom prst="rect">
            <a:avLst/>
          </a:prstGeom>
          <a:solidFill>
            <a:srgbClr val="FFA41D"/>
          </a:solidFill>
          <a:ln>
            <a:noFill/>
          </a:ln>
        </p:spPr>
        <p:txBody>
          <a:bodyPr spcFirstLastPara="1" wrap="square" lIns="98425" tIns="49200" rIns="98425" bIns="492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8"/>
          <p:cNvSpPr txBox="1">
            <a:spLocks noGrp="1"/>
          </p:cNvSpPr>
          <p:nvPr>
            <p:ph type="title"/>
          </p:nvPr>
        </p:nvSpPr>
        <p:spPr>
          <a:xfrm>
            <a:off x="1499752" y="146850"/>
            <a:ext cx="703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body" idx="1"/>
          </p:nvPr>
        </p:nvSpPr>
        <p:spPr>
          <a:xfrm>
            <a:off x="838200" y="1033463"/>
            <a:ext cx="10515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Acknowledgement: This material is based upon work primarily supported by the National Science Foundation  under award </a:t>
            </a:r>
            <a:r>
              <a:rPr lang="en-US" sz="900"/>
              <a:t>No.ECCS-2025490.									</a:t>
            </a:r>
            <a:fld id="{00000000-1234-1234-1234-123412341234}" type="slidenum">
              <a:rPr lang="en-US" sz="1400"/>
              <a:t>‹#›</a:t>
            </a:fld>
            <a:endParaRPr sz="1400"/>
          </a:p>
        </p:txBody>
      </p:sp>
      <p:cxnSp>
        <p:nvCxnSpPr>
          <p:cNvPr id="14" name="Google Shape;14;p8"/>
          <p:cNvCxnSpPr/>
          <p:nvPr/>
        </p:nvCxnSpPr>
        <p:spPr>
          <a:xfrm>
            <a:off x="0" y="846750"/>
            <a:ext cx="12192000" cy="50187"/>
          </a:xfrm>
          <a:prstGeom prst="straightConnector1">
            <a:avLst/>
          </a:prstGeom>
          <a:noFill/>
          <a:ln w="31750" cap="flat" cmpd="sng">
            <a:solidFill>
              <a:srgbClr val="FFB31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15;p8"/>
          <p:cNvCxnSpPr/>
          <p:nvPr/>
        </p:nvCxnSpPr>
        <p:spPr>
          <a:xfrm>
            <a:off x="0" y="914400"/>
            <a:ext cx="12192000" cy="48126"/>
          </a:xfrm>
          <a:prstGeom prst="straightConnector1">
            <a:avLst/>
          </a:prstGeom>
          <a:noFill/>
          <a:ln w="31750" cap="flat" cmpd="sng">
            <a:solidFill>
              <a:srgbClr val="AFA59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" name="Google Shape;16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525" y="6540500"/>
            <a:ext cx="1698403" cy="2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728" y="109533"/>
            <a:ext cx="1300480" cy="63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34225" y="6578600"/>
            <a:ext cx="2196825" cy="21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686491" y="106941"/>
            <a:ext cx="655650" cy="6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458900" y="158425"/>
            <a:ext cx="2626150" cy="5526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>
            <a:spLocks noGrp="1"/>
          </p:cNvSpPr>
          <p:nvPr>
            <p:ph type="body" idx="1"/>
          </p:nvPr>
        </p:nvSpPr>
        <p:spPr>
          <a:xfrm>
            <a:off x="838200" y="1033463"/>
            <a:ext cx="10515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>
              <a:spcBef>
                <a:spcPts val="0"/>
              </a:spcBef>
              <a:buSzPts val="3200"/>
              <a:buNone/>
            </a:pPr>
            <a:r>
              <a:rPr lang="en-US" sz="4800" dirty="0"/>
              <a:t>High-Temperature High-Pressure Synthesis of Cubic Boron Nitride on Diamond Substrates</a:t>
            </a:r>
            <a:endParaRPr lang="en-US" sz="4800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en-US" sz="3200" u="sng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br>
              <a:rPr lang="en-US" sz="3200" u="sng" noProof="0" dirty="0"/>
            </a:br>
            <a:r>
              <a:rPr lang="en-US" sz="2400" noProof="0" dirty="0"/>
              <a:t>Sandra Loerdal, Arizona State University</a:t>
            </a:r>
            <a:endParaRPr lang="en-US" sz="1800" noProof="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noProof="0" dirty="0"/>
              <a:t>Rajesh Shrestha (grad student), Arizona State University</a:t>
            </a:r>
            <a:endParaRPr lang="en-US" sz="1800" noProof="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noProof="0" dirty="0"/>
              <a:t>Dr. Robert Nemanich (professor), Arizona State University</a:t>
            </a:r>
          </a:p>
          <a:p>
            <a:pPr marL="0" lvl="0" indent="0">
              <a:buSzPts val="3200"/>
              <a:buNone/>
            </a:pPr>
            <a:r>
              <a:rPr lang="en-US" sz="2400" dirty="0"/>
              <a:t>My colleagues at ASU: Dr. David Smith, Dr. Ramandeep Mandia, </a:t>
            </a:r>
            <a:r>
              <a:rPr lang="en-US" sz="2400" dirty="0" err="1"/>
              <a:t>Kyusei</a:t>
            </a:r>
            <a:r>
              <a:rPr lang="en-US" sz="2400" dirty="0"/>
              <a:t> </a:t>
            </a:r>
            <a:r>
              <a:rPr lang="en-US" sz="2400" dirty="0" err="1"/>
              <a:t>Tsuno</a:t>
            </a:r>
            <a:r>
              <a:rPr lang="en-US" sz="2400" dirty="0"/>
              <a:t>, Dr. Martha McCartney, Dr. Kevin Hatch, Dr. Ali Ebadi Yekta, Jessica Hauer and Dr. Trevor Thornton</a:t>
            </a:r>
            <a:endParaRPr lang="en-US" sz="2400" noProof="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en-US" sz="3200" noProof="0" dirty="0"/>
          </a:p>
        </p:txBody>
      </p:sp>
      <p:sp>
        <p:nvSpPr>
          <p:cNvPr id="77" name="Google Shape;77;p1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  <p:sp>
        <p:nvSpPr>
          <p:cNvPr id="78" name="Google Shape;78;p1"/>
          <p:cNvSpPr txBox="1"/>
          <p:nvPr/>
        </p:nvSpPr>
        <p:spPr>
          <a:xfrm>
            <a:off x="1180650" y="6496750"/>
            <a:ext cx="840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DB706046-54B7-0AC7-E5A7-02E67EBCE78C}"/>
              </a:ext>
            </a:extLst>
          </p:cNvPr>
          <p:cNvSpPr txBox="1">
            <a:spLocks/>
          </p:cNvSpPr>
          <p:nvPr/>
        </p:nvSpPr>
        <p:spPr>
          <a:xfrm>
            <a:off x="1734925" y="6551192"/>
            <a:ext cx="7276553" cy="29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dirty="0"/>
              <a:t>Acknowledgement: This material is based upon work primarily supported by the National Science Foundation  under award </a:t>
            </a:r>
            <a:r>
              <a:rPr lang="en-US" sz="900" dirty="0"/>
              <a:t>No.ECCS-2025490.	</a:t>
            </a:r>
            <a:endParaRPr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14B6CBDB-325B-E484-02A7-A64203A00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>
            <a:extLst>
              <a:ext uri="{FF2B5EF4-FFF2-40B4-BE49-F238E27FC236}">
                <a16:creationId xmlns:a16="http://schemas.microsoft.com/office/drawing/2014/main" id="{07BB958D-43FC-7B97-B53E-7763DD6F72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200"/>
              <a:t>10</a:t>
            </a:fld>
            <a:endParaRPr dirty="0"/>
          </a:p>
        </p:txBody>
      </p:sp>
      <p:sp>
        <p:nvSpPr>
          <p:cNvPr id="3" name="Google Shape;99;p3">
            <a:extLst>
              <a:ext uri="{FF2B5EF4-FFF2-40B4-BE49-F238E27FC236}">
                <a16:creationId xmlns:a16="http://schemas.microsoft.com/office/drawing/2014/main" id="{340A39F5-E95D-488F-AA98-9900F3CE25E8}"/>
              </a:ext>
            </a:extLst>
          </p:cNvPr>
          <p:cNvSpPr txBox="1">
            <a:spLocks/>
          </p:cNvSpPr>
          <p:nvPr/>
        </p:nvSpPr>
        <p:spPr>
          <a:xfrm>
            <a:off x="1734925" y="6551193"/>
            <a:ext cx="7157284" cy="29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dirty="0"/>
              <a:t>Acknowledgement: This material is based upon work primarily supported by the National Science Foundation  under award </a:t>
            </a:r>
            <a:r>
              <a:rPr lang="en-US" sz="900" dirty="0"/>
              <a:t>No.ECCS-2025490.</a:t>
            </a:r>
            <a:endParaRPr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2D3A27-ED28-DCBC-29BB-3977766A7FA5}"/>
              </a:ext>
            </a:extLst>
          </p:cNvPr>
          <p:cNvSpPr txBox="1"/>
          <p:nvPr/>
        </p:nvSpPr>
        <p:spPr>
          <a:xfrm>
            <a:off x="237744" y="1962589"/>
            <a:ext cx="43806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Further Plans: 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Explore new pressure-temperature conditions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Aim to improve phase conversion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Work toward sharper, cleaner interface</a:t>
            </a:r>
          </a:p>
          <a:p>
            <a:endParaRPr lang="en-US" sz="1800" dirty="0"/>
          </a:p>
          <a:p>
            <a:r>
              <a:rPr lang="en-US" sz="1800" dirty="0"/>
              <a:t>Long-Term Vision: 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Grow and stabilize c-BN on diamond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Create a perfect heterointerface between c-BN and diamond, the two hardest known materials</a:t>
            </a:r>
          </a:p>
          <a:p>
            <a:pPr marL="285750" indent="-285750">
              <a:buFontTx/>
              <a:buChar char="-"/>
            </a:pP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7462A7-2220-EA08-9BDD-DDADDDD00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783" y="1011327"/>
            <a:ext cx="4008466" cy="4908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5288F1-49DC-EAED-0E85-4D0453A9FC76}"/>
              </a:ext>
            </a:extLst>
          </p:cNvPr>
          <p:cNvSpPr txBox="1"/>
          <p:nvPr/>
        </p:nvSpPr>
        <p:spPr>
          <a:xfrm>
            <a:off x="9157249" y="3003824"/>
            <a:ext cx="27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No catalyst was used and therefore hexagonal is expected in the region of 80 KB and 2100K.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30A23D-09BF-3963-D05A-368EC5644143}"/>
              </a:ext>
            </a:extLst>
          </p:cNvPr>
          <p:cNvSpPr txBox="1"/>
          <p:nvPr/>
        </p:nvSpPr>
        <p:spPr>
          <a:xfrm>
            <a:off x="4618431" y="5997769"/>
            <a:ext cx="5777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19: Bundy, F.P., &amp; Wentorf, R.H. (1963). Direct transformation of hexagonal boron nitride to denser forms. Journal of Chemical Physics , 38(5), 1144-1149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946FF41-5F97-3B99-6E6F-AC345FF2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Phase Diagram &amp; Further Plans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1CABD08-E5EC-B8EB-A550-A402C2A2BE19}"/>
              </a:ext>
            </a:extLst>
          </p:cNvPr>
          <p:cNvSpPr/>
          <p:nvPr/>
        </p:nvSpPr>
        <p:spPr>
          <a:xfrm>
            <a:off x="6948149" y="3353228"/>
            <a:ext cx="184935" cy="1515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6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a937fd4da_0_1"/>
          <p:cNvSpPr txBox="1">
            <a:spLocks noGrp="1"/>
          </p:cNvSpPr>
          <p:nvPr>
            <p:ph type="title"/>
          </p:nvPr>
        </p:nvSpPr>
        <p:spPr>
          <a:xfrm>
            <a:off x="1512815" y="518125"/>
            <a:ext cx="703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 dirty="0"/>
              <a:t>Acknowledgements &amp; Contact Info</a:t>
            </a:r>
            <a:endParaRPr sz="4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dirty="0"/>
          </a:p>
        </p:txBody>
      </p:sp>
      <p:sp>
        <p:nvSpPr>
          <p:cNvPr id="141" name="Google Shape;141;g35a937fd4da_0_1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200"/>
              <a:t>11</a:t>
            </a:fld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6AC7FF-7C4B-C954-06AE-CCD3A8618E5A}"/>
              </a:ext>
            </a:extLst>
          </p:cNvPr>
          <p:cNvSpPr txBox="1"/>
          <p:nvPr/>
        </p:nvSpPr>
        <p:spPr>
          <a:xfrm>
            <a:off x="1512815" y="1110855"/>
            <a:ext cx="856261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I </a:t>
            </a:r>
            <a:r>
              <a:rPr lang="en-US" sz="1800" noProof="0" dirty="0"/>
              <a:t>would like to thank Dr. Robert J. Nemanich for his invaluable guidance and support throughout this project as my PI and mentor. I am also grateful for Jessica Heuer and Trevor Thornton for supporting me through the REU program. I am thankful for Dr. David Smith and Dr. Ramandeep Mandia for aid with TEM and FFT </a:t>
            </a:r>
            <a:r>
              <a:rPr lang="en-US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analysis and meaningful insights. I also thank my colleagues at ASU: Rajesh Shrestha, </a:t>
            </a:r>
            <a:r>
              <a:rPr lang="en-US" sz="1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Kyusei</a:t>
            </a:r>
            <a:r>
              <a:rPr lang="en-US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Tsuno</a:t>
            </a:r>
            <a:r>
              <a:rPr lang="en-US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, Dr. Martha McCartney, Dr. Kevin Hatch, Dr. Ali Ebadi Yekta. </a:t>
            </a:r>
          </a:p>
          <a:p>
            <a:endParaRPr lang="en-US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the U.S. National Science Foundation under grant DMR-2003567</a:t>
            </a:r>
            <a:r>
              <a:rPr lang="en-US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800" dirty="0"/>
              <a:t>This research was supported by the U.S. Department of Energy (DOE) Office of Science, Basic Energy Sciences (BES) through ULTRA, an EFRC under Award No. DE-SC0021230. </a:t>
            </a:r>
            <a:endParaRPr lang="en-US" sz="1800" noProof="0" dirty="0"/>
          </a:p>
          <a:p>
            <a:endParaRPr lang="en-US" sz="1800" noProof="0" dirty="0"/>
          </a:p>
          <a:p>
            <a:r>
              <a:rPr lang="en-US" sz="1800" noProof="0" dirty="0"/>
              <a:t>Sandra Loerdal</a:t>
            </a:r>
          </a:p>
          <a:p>
            <a:r>
              <a:rPr lang="en-US" sz="1800" dirty="0"/>
              <a:t>S</a:t>
            </a:r>
            <a:r>
              <a:rPr lang="en-US" sz="1800" noProof="0" dirty="0" err="1"/>
              <a:t>andralordalm@gmail.com</a:t>
            </a:r>
            <a:endParaRPr lang="en-US" sz="1800" noProof="0" dirty="0"/>
          </a:p>
          <a:p>
            <a:r>
              <a:rPr lang="en-US" sz="1800" noProof="0" dirty="0"/>
              <a:t>Arizona State University, </a:t>
            </a:r>
          </a:p>
          <a:p>
            <a:r>
              <a:rPr lang="en-US" sz="1800" noProof="0" dirty="0"/>
              <a:t>Tempe, AZ, USA</a:t>
            </a:r>
          </a:p>
          <a:p>
            <a:endParaRPr lang="en-US" sz="1600" dirty="0"/>
          </a:p>
        </p:txBody>
      </p:sp>
      <p:sp>
        <p:nvSpPr>
          <p:cNvPr id="3" name="Google Shape;99;p3">
            <a:extLst>
              <a:ext uri="{FF2B5EF4-FFF2-40B4-BE49-F238E27FC236}">
                <a16:creationId xmlns:a16="http://schemas.microsoft.com/office/drawing/2014/main" id="{E18B7D5F-21ED-92D6-6DEC-E975D4C6431F}"/>
              </a:ext>
            </a:extLst>
          </p:cNvPr>
          <p:cNvSpPr txBox="1">
            <a:spLocks/>
          </p:cNvSpPr>
          <p:nvPr/>
        </p:nvSpPr>
        <p:spPr>
          <a:xfrm>
            <a:off x="1734925" y="6551193"/>
            <a:ext cx="7197040" cy="29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dirty="0"/>
              <a:t>Acknowledgement: This material is based upon work primarily supported by the National Science Foundation  under award </a:t>
            </a:r>
            <a:r>
              <a:rPr lang="en-US" sz="900" dirty="0"/>
              <a:t>No.ECCS-2025490.</a:t>
            </a:r>
            <a:endParaRPr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39E51-881C-B0B8-02E0-E1AC55624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530" y="4803682"/>
            <a:ext cx="2519571" cy="153619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>
          <a:extLst>
            <a:ext uri="{FF2B5EF4-FFF2-40B4-BE49-F238E27FC236}">
              <a16:creationId xmlns:a16="http://schemas.microsoft.com/office/drawing/2014/main" id="{C6E44BAC-4079-D94B-E720-948C6AE58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a937fd4da_0_1">
            <a:extLst>
              <a:ext uri="{FF2B5EF4-FFF2-40B4-BE49-F238E27FC236}">
                <a16:creationId xmlns:a16="http://schemas.microsoft.com/office/drawing/2014/main" id="{C850E1E5-AAA3-4739-83D1-35DA9C211D1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200" smtClean="0"/>
              <a:t>12</a:t>
            </a:fld>
            <a:endParaRPr dirty="0"/>
          </a:p>
        </p:txBody>
      </p:sp>
      <p:sp>
        <p:nvSpPr>
          <p:cNvPr id="3" name="Google Shape;99;p3">
            <a:extLst>
              <a:ext uri="{FF2B5EF4-FFF2-40B4-BE49-F238E27FC236}">
                <a16:creationId xmlns:a16="http://schemas.microsoft.com/office/drawing/2014/main" id="{F42B1549-6677-78DE-8565-8AEE2AB5D0BB}"/>
              </a:ext>
            </a:extLst>
          </p:cNvPr>
          <p:cNvSpPr txBox="1">
            <a:spLocks/>
          </p:cNvSpPr>
          <p:nvPr/>
        </p:nvSpPr>
        <p:spPr>
          <a:xfrm>
            <a:off x="1734925" y="6551193"/>
            <a:ext cx="7157284" cy="29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dirty="0"/>
              <a:t>Acknowledgement: This material is based upon work primarily supported by the National Science Foundation  under award </a:t>
            </a:r>
            <a:r>
              <a:rPr lang="en-US" sz="900" dirty="0"/>
              <a:t>No.ECCS-2025490.</a:t>
            </a:r>
            <a:endParaRPr sz="1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A4F192-101A-2873-50EC-491D1326B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Bibliography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497CE-C1D6-BE44-1BD3-C6C14870C010}"/>
              </a:ext>
            </a:extLst>
          </p:cNvPr>
          <p:cNvSpPr txBox="1"/>
          <p:nvPr/>
        </p:nvSpPr>
        <p:spPr>
          <a:xfrm>
            <a:off x="2753139" y="1300221"/>
            <a:ext cx="6685722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Figure 1: Standford Advanced Materials - ”H-BN vs. Graphite Structure,” from Hexagonal Boron nitride (h-BN): Structure, Properties and Applications. Accessed 26 July 2025. </a:t>
            </a:r>
          </a:p>
          <a:p>
            <a:endParaRPr lang="en-US" sz="1600" dirty="0"/>
          </a:p>
          <a:p>
            <a:r>
              <a:rPr lang="en-US" sz="1600" dirty="0"/>
              <a:t>Figure 2: Institute of Microelectronics, TU Wien – “Basic Properties of the Diamond Structure.” Accessed 26 July 2025.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3: Vuong, P. – “Schematic Diagram of fundamental Crystal Structures of Boron Nitride,” ResearchGate. Accessed 26 July 2025.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4: </a:t>
            </a:r>
            <a:r>
              <a:rPr lang="en-US" sz="1600" dirty="0"/>
              <a:t>Growing Diamond; By Franz Koeck/ASU</a:t>
            </a:r>
          </a:p>
          <a:p>
            <a:endParaRPr lang="en-US" sz="1600" dirty="0"/>
          </a:p>
          <a:p>
            <a:r>
              <a:rPr lang="en-US" sz="1600" dirty="0"/>
              <a:t>Figure 15-18 &amp; 20-21: Mandia, R. &amp; Smith, D. – Original TEM photos, photographs on 11 June 2025. </a:t>
            </a:r>
          </a:p>
          <a:p>
            <a:r>
              <a:rPr lang="en-US" sz="1600" dirty="0"/>
              <a:t>Original micrographs</a:t>
            </a:r>
          </a:p>
          <a:p>
            <a:endParaRPr lang="en-US" sz="1600" dirty="0"/>
          </a:p>
          <a:p>
            <a:r>
              <a:rPr lang="en-US" sz="1600" dirty="0"/>
              <a:t>Figure 19: Bundy, F. P., &amp; Wentorf, R. H. – High pressure phase-diagram illustration (1963)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45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82DAE691-3998-5FF3-CEDE-33202CEAF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>
            <a:extLst>
              <a:ext uri="{FF2B5EF4-FFF2-40B4-BE49-F238E27FC236}">
                <a16:creationId xmlns:a16="http://schemas.microsoft.com/office/drawing/2014/main" id="{72759CCC-7F0F-AFF5-5136-66C3758369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99752" y="146850"/>
            <a:ext cx="703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200" dirty="0"/>
              <a:t>Results of First Round: No BN</a:t>
            </a:r>
            <a:endParaRPr sz="3200" dirty="0"/>
          </a:p>
        </p:txBody>
      </p:sp>
      <p:sp>
        <p:nvSpPr>
          <p:cNvPr id="114" name="Google Shape;114;p5">
            <a:extLst>
              <a:ext uri="{FF2B5EF4-FFF2-40B4-BE49-F238E27FC236}">
                <a16:creationId xmlns:a16="http://schemas.microsoft.com/office/drawing/2014/main" id="{E6B59F9A-77C7-9F80-3AE7-249CA264E1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200"/>
              <a:t>13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5EEE2D-1C3B-AF77-353A-142456D14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286" y="1504950"/>
            <a:ext cx="3924300" cy="3848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C4B1CC-5BFE-26A3-37F0-12F6C99CD824}"/>
              </a:ext>
            </a:extLst>
          </p:cNvPr>
          <p:cNvSpPr txBox="1"/>
          <p:nvPr/>
        </p:nvSpPr>
        <p:spPr>
          <a:xfrm>
            <a:off x="496958" y="2220686"/>
            <a:ext cx="3176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There was no visible 20 nm thick BN layer after HTHP. Some small additional spots in the FTT -&gt; either a thin layer or disorder.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57FDF-8928-FD05-3C63-A5B60B1C2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515" y="1835848"/>
            <a:ext cx="3108778" cy="31087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F9121-6BD5-075C-3918-DD5DDCF69DBF}"/>
              </a:ext>
            </a:extLst>
          </p:cNvPr>
          <p:cNvSpPr txBox="1"/>
          <p:nvPr/>
        </p:nvSpPr>
        <p:spPr>
          <a:xfrm>
            <a:off x="496958" y="4406417"/>
            <a:ext cx="36489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Round 1: </a:t>
            </a:r>
          </a:p>
          <a:p>
            <a:endParaRPr lang="en-US" sz="1800" dirty="0"/>
          </a:p>
          <a:p>
            <a:r>
              <a:rPr lang="en-US" sz="1800" dirty="0"/>
              <a:t>Temperature: 1500 degrees C</a:t>
            </a:r>
          </a:p>
          <a:p>
            <a:r>
              <a:rPr lang="en-US" sz="1800" dirty="0"/>
              <a:t>Pressure: 7.0 GPa</a:t>
            </a:r>
          </a:p>
          <a:p>
            <a:r>
              <a:rPr lang="en-US" sz="1800" dirty="0"/>
              <a:t>Time: 3 hours</a:t>
            </a:r>
          </a:p>
          <a:p>
            <a:endParaRPr lang="en-US" dirty="0"/>
          </a:p>
        </p:txBody>
      </p:sp>
      <p:sp>
        <p:nvSpPr>
          <p:cNvPr id="3" name="Google Shape;99;p3">
            <a:extLst>
              <a:ext uri="{FF2B5EF4-FFF2-40B4-BE49-F238E27FC236}">
                <a16:creationId xmlns:a16="http://schemas.microsoft.com/office/drawing/2014/main" id="{1776F83D-BE51-E860-D47E-4E61B9B0342A}"/>
              </a:ext>
            </a:extLst>
          </p:cNvPr>
          <p:cNvSpPr txBox="1">
            <a:spLocks/>
          </p:cNvSpPr>
          <p:nvPr/>
        </p:nvSpPr>
        <p:spPr>
          <a:xfrm>
            <a:off x="1734925" y="6544860"/>
            <a:ext cx="7169590" cy="29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dirty="0"/>
              <a:t>Acknowledgement: This material is based upon work primarily supported by the National Science Foundation  under award </a:t>
            </a:r>
            <a:r>
              <a:rPr lang="en-US" sz="900" dirty="0"/>
              <a:t>No.ECCS-2025490.</a:t>
            </a:r>
            <a:endParaRPr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6A8AB3-2682-DCDB-D9A8-9625C933D41E}"/>
              </a:ext>
            </a:extLst>
          </p:cNvPr>
          <p:cNvSpPr txBox="1"/>
          <p:nvPr/>
        </p:nvSpPr>
        <p:spPr>
          <a:xfrm>
            <a:off x="5015902" y="5279423"/>
            <a:ext cx="1273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A7648-F75D-129F-B65F-B6141BA2BA8B}"/>
              </a:ext>
            </a:extLst>
          </p:cNvPr>
          <p:cNvSpPr txBox="1"/>
          <p:nvPr/>
        </p:nvSpPr>
        <p:spPr>
          <a:xfrm>
            <a:off x="9248999" y="4804380"/>
            <a:ext cx="1273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071FD-E0F3-7062-C1E9-128C7C759A70}"/>
              </a:ext>
            </a:extLst>
          </p:cNvPr>
          <p:cNvSpPr txBox="1"/>
          <p:nvPr/>
        </p:nvSpPr>
        <p:spPr>
          <a:xfrm>
            <a:off x="6791554" y="6047944"/>
            <a:ext cx="5400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Pictures by Ramandeep Mandia and Dr. David Smith</a:t>
            </a:r>
          </a:p>
        </p:txBody>
      </p:sp>
    </p:spTree>
    <p:extLst>
      <p:ext uri="{BB962C8B-B14F-4D97-AF65-F5344CB8AC3E}">
        <p14:creationId xmlns:p14="http://schemas.microsoft.com/office/powerpoint/2010/main" val="2614509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DBB1AD37-9D5F-4A9A-49F2-7517843F7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>
            <a:extLst>
              <a:ext uri="{FF2B5EF4-FFF2-40B4-BE49-F238E27FC236}">
                <a16:creationId xmlns:a16="http://schemas.microsoft.com/office/drawing/2014/main" id="{8874C23F-328B-6E18-04F8-69C15BAAD3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99752" y="146850"/>
            <a:ext cx="703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200" dirty="0"/>
              <a:t>HTHP Assembly</a:t>
            </a:r>
            <a:endParaRPr sz="3200" dirty="0"/>
          </a:p>
        </p:txBody>
      </p:sp>
      <p:sp>
        <p:nvSpPr>
          <p:cNvPr id="114" name="Google Shape;114;p5">
            <a:extLst>
              <a:ext uri="{FF2B5EF4-FFF2-40B4-BE49-F238E27FC236}">
                <a16:creationId xmlns:a16="http://schemas.microsoft.com/office/drawing/2014/main" id="{16C88A8D-4C9D-A8EC-C398-5B2E3D4328D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200"/>
              <a:t>14</a:t>
            </a:fld>
            <a:endParaRPr dirty="0"/>
          </a:p>
        </p:txBody>
      </p:sp>
      <p:sp>
        <p:nvSpPr>
          <p:cNvPr id="3" name="Google Shape;99;p3">
            <a:extLst>
              <a:ext uri="{FF2B5EF4-FFF2-40B4-BE49-F238E27FC236}">
                <a16:creationId xmlns:a16="http://schemas.microsoft.com/office/drawing/2014/main" id="{3F0D32C6-BD29-5B57-A99B-1273F1955A5A}"/>
              </a:ext>
            </a:extLst>
          </p:cNvPr>
          <p:cNvSpPr txBox="1">
            <a:spLocks/>
          </p:cNvSpPr>
          <p:nvPr/>
        </p:nvSpPr>
        <p:spPr>
          <a:xfrm>
            <a:off x="1734925" y="6544860"/>
            <a:ext cx="7169590" cy="29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dirty="0"/>
              <a:t>Acknowledgement: This material is based upon work primarily supported by the National Science Foundation  under award </a:t>
            </a:r>
            <a:r>
              <a:rPr lang="en-US" sz="900" dirty="0"/>
              <a:t>No.ECCS-2025490.</a:t>
            </a:r>
            <a:endParaRPr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C80153-40AD-3A0F-8D02-B7E97D133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45" y="1182804"/>
            <a:ext cx="2876876" cy="21610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49734D-F699-5F4D-DF7A-5FAD875E7AD0}"/>
              </a:ext>
            </a:extLst>
          </p:cNvPr>
          <p:cNvSpPr txBox="1"/>
          <p:nvPr/>
        </p:nvSpPr>
        <p:spPr>
          <a:xfrm>
            <a:off x="0" y="3036126"/>
            <a:ext cx="1273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30665-75BB-14B2-80B4-EDA898993744}"/>
              </a:ext>
            </a:extLst>
          </p:cNvPr>
          <p:cNvSpPr txBox="1"/>
          <p:nvPr/>
        </p:nvSpPr>
        <p:spPr>
          <a:xfrm>
            <a:off x="4100101" y="1785229"/>
            <a:ext cx="1831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G-1 Graphite Layer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1A1E3B-CABE-ED44-B484-9DF80D9A10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769" t="14568" r="19240" b="8871"/>
          <a:stretch>
            <a:fillRect/>
          </a:stretch>
        </p:blipFill>
        <p:spPr>
          <a:xfrm>
            <a:off x="978224" y="3448497"/>
            <a:ext cx="2876876" cy="30280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8C00A4-2B2A-08C5-A880-20E8231E12F6}"/>
              </a:ext>
            </a:extLst>
          </p:cNvPr>
          <p:cNvSpPr txBox="1"/>
          <p:nvPr/>
        </p:nvSpPr>
        <p:spPr>
          <a:xfrm>
            <a:off x="0" y="5927148"/>
            <a:ext cx="1273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0D6B42-B5D1-A310-3BB5-279E1DF1E524}"/>
              </a:ext>
            </a:extLst>
          </p:cNvPr>
          <p:cNvSpPr txBox="1"/>
          <p:nvPr/>
        </p:nvSpPr>
        <p:spPr>
          <a:xfrm>
            <a:off x="4002462" y="4540930"/>
            <a:ext cx="2600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Mo-7 Molybdenum Cylinder Inside the Zirconium Plate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845708-4328-F9BE-1A16-4BADC7379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669" y="1037119"/>
            <a:ext cx="4047107" cy="50287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F55419-09F6-3657-C7AA-6889A1CB4632}"/>
              </a:ext>
            </a:extLst>
          </p:cNvPr>
          <p:cNvSpPr txBox="1"/>
          <p:nvPr/>
        </p:nvSpPr>
        <p:spPr>
          <a:xfrm>
            <a:off x="8553407" y="6133962"/>
            <a:ext cx="1273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24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96F8B3-F909-5CDD-52FF-E2B10D21E48F}"/>
              </a:ext>
            </a:extLst>
          </p:cNvPr>
          <p:cNvSpPr/>
          <p:nvPr/>
        </p:nvSpPr>
        <p:spPr>
          <a:xfrm rot="9608494">
            <a:off x="2709537" y="1700585"/>
            <a:ext cx="1089993" cy="3021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660D3741-D2EC-5410-6A61-55E6821A9E99}"/>
              </a:ext>
            </a:extLst>
          </p:cNvPr>
          <p:cNvSpPr/>
          <p:nvPr/>
        </p:nvSpPr>
        <p:spPr>
          <a:xfrm rot="9608494">
            <a:off x="2570641" y="4604332"/>
            <a:ext cx="860810" cy="1960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20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>
            <a:spLocks noGrp="1"/>
          </p:cNvSpPr>
          <p:nvPr>
            <p:ph type="title"/>
          </p:nvPr>
        </p:nvSpPr>
        <p:spPr>
          <a:xfrm>
            <a:off x="1499752" y="146850"/>
            <a:ext cx="703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 dirty="0"/>
              <a:t>Boron Nitride and Diamond</a:t>
            </a:r>
            <a:endParaRPr sz="3600" dirty="0"/>
          </a:p>
        </p:txBody>
      </p:sp>
      <p:sp>
        <p:nvSpPr>
          <p:cNvPr id="85" name="Google Shape;85;p2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200"/>
              <a:t>2</a:t>
            </a:fld>
            <a:endParaRPr sz="1200" dirty="0"/>
          </a:p>
        </p:txBody>
      </p:sp>
      <p:sp>
        <p:nvSpPr>
          <p:cNvPr id="87" name="Google Shape;87;p2"/>
          <p:cNvSpPr txBox="1"/>
          <p:nvPr/>
        </p:nvSpPr>
        <p:spPr>
          <a:xfrm>
            <a:off x="426900" y="2971947"/>
            <a:ext cx="368107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5DD806-9B24-6BA3-9CE5-D7724044923E}"/>
              </a:ext>
            </a:extLst>
          </p:cNvPr>
          <p:cNvSpPr txBox="1"/>
          <p:nvPr/>
        </p:nvSpPr>
        <p:spPr>
          <a:xfrm>
            <a:off x="874734" y="1896041"/>
            <a:ext cx="55244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Hexagonal boron nitride (h-BN) is similar to graphite.</a:t>
            </a:r>
          </a:p>
          <a:p>
            <a:r>
              <a:rPr lang="en-US" sz="1800" dirty="0"/>
              <a:t>Cubic boron nitride (c-BN) is similar to diamond. </a:t>
            </a:r>
          </a:p>
          <a:p>
            <a:endParaRPr lang="en-US" sz="1800" dirty="0"/>
          </a:p>
          <a:p>
            <a:r>
              <a:rPr lang="en-US" sz="1800" dirty="0"/>
              <a:t>Unique properties: 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Hardness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Thermal Conductors -&gt; electronics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Wide bandgap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Stable in harsh environments (high heat, high vacuum, etc.) </a:t>
            </a:r>
          </a:p>
          <a:p>
            <a:pPr marL="285750" indent="-285750">
              <a:buFontTx/>
              <a:buChar char="-"/>
            </a:pPr>
            <a:endParaRPr lang="en-US" sz="1800" dirty="0"/>
          </a:p>
          <a:p>
            <a:r>
              <a:rPr lang="en-US" sz="1800" dirty="0"/>
              <a:t>Application: 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Power electronics and much more </a:t>
            </a:r>
          </a:p>
        </p:txBody>
      </p:sp>
      <p:sp>
        <p:nvSpPr>
          <p:cNvPr id="4" name="Google Shape;99;p3">
            <a:extLst>
              <a:ext uri="{FF2B5EF4-FFF2-40B4-BE49-F238E27FC236}">
                <a16:creationId xmlns:a16="http://schemas.microsoft.com/office/drawing/2014/main" id="{B75A303D-717C-D5BD-CAF2-CC1B574323B6}"/>
              </a:ext>
            </a:extLst>
          </p:cNvPr>
          <p:cNvSpPr txBox="1">
            <a:spLocks/>
          </p:cNvSpPr>
          <p:nvPr/>
        </p:nvSpPr>
        <p:spPr>
          <a:xfrm>
            <a:off x="1734925" y="6637993"/>
            <a:ext cx="7448832" cy="11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dirty="0"/>
              <a:t>Acknowledgement: This material is based upon work primarily supported by the National Science Foundation  under award </a:t>
            </a:r>
            <a:r>
              <a:rPr lang="en-US" sz="900" dirty="0"/>
              <a:t>No.ECCS-2025490.	</a:t>
            </a:r>
            <a:endParaRPr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B103D-0516-B46D-8A1C-32CFEC012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902" y="1410433"/>
            <a:ext cx="3671104" cy="193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55B981-0AD5-F8CF-D146-1BC8D8C7F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115" y="3998963"/>
            <a:ext cx="1896339" cy="1686860"/>
          </a:xfrm>
          <a:prstGeom prst="rect">
            <a:avLst/>
          </a:prstGeom>
        </p:spPr>
      </p:pic>
      <p:pic>
        <p:nvPicPr>
          <p:cNvPr id="1026" name="Picture 2" descr="3.4 Basic Properties of the Diamond Structure">
            <a:extLst>
              <a:ext uri="{FF2B5EF4-FFF2-40B4-BE49-F238E27FC236}">
                <a16:creationId xmlns:a16="http://schemas.microsoft.com/office/drawing/2014/main" id="{4421998A-69E7-6C91-C486-EA43EC52B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625" y="4096082"/>
            <a:ext cx="1714860" cy="158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052264-267D-8FFD-A81E-7A3924DDA4AB}"/>
              </a:ext>
            </a:extLst>
          </p:cNvPr>
          <p:cNvSpPr txBox="1"/>
          <p:nvPr/>
        </p:nvSpPr>
        <p:spPr>
          <a:xfrm>
            <a:off x="8385284" y="3428223"/>
            <a:ext cx="2530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1: H-BN &amp; Graphite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50864-5156-40C2-ACA4-809AF3B3750D}"/>
              </a:ext>
            </a:extLst>
          </p:cNvPr>
          <p:cNvSpPr txBox="1"/>
          <p:nvPr/>
        </p:nvSpPr>
        <p:spPr>
          <a:xfrm>
            <a:off x="7651611" y="5803909"/>
            <a:ext cx="1681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2: C-BN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2851C5-6337-F04A-1A18-45F89D13F99F}"/>
              </a:ext>
            </a:extLst>
          </p:cNvPr>
          <p:cNvSpPr txBox="1"/>
          <p:nvPr/>
        </p:nvSpPr>
        <p:spPr>
          <a:xfrm>
            <a:off x="9804625" y="5803909"/>
            <a:ext cx="2000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3: Diamond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B325C4-EDCA-34D7-824D-FBEC9EC981A1}"/>
                  </a:ext>
                </a:extLst>
              </p14:cNvPr>
              <p14:cNvContentPartPr/>
              <p14:nvPr/>
            </p14:nvContentPartPr>
            <p14:xfrm>
              <a:off x="2316607" y="3150043"/>
              <a:ext cx="49680" cy="70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B325C4-EDCA-34D7-824D-FBEC9EC981A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0487" y="3143923"/>
                <a:ext cx="6192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31770AE-2076-43D2-01DF-49AE27B32648}"/>
                  </a:ext>
                </a:extLst>
              </p14:cNvPr>
              <p14:cNvContentPartPr/>
              <p14:nvPr/>
            </p14:nvContentPartPr>
            <p14:xfrm>
              <a:off x="2248927" y="3199723"/>
              <a:ext cx="33840" cy="52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31770AE-2076-43D2-01DF-49AE27B3264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42807" y="3193603"/>
                <a:ext cx="46080" cy="64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1499752" y="146850"/>
            <a:ext cx="703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420"/>
              <a:buFont typeface="Calibri"/>
              <a:buNone/>
            </a:pPr>
            <a:r>
              <a:rPr lang="en-US" sz="2800" dirty="0"/>
              <a:t>Moving Towards Boron Nitride Technologies</a:t>
            </a:r>
            <a:endParaRPr sz="3200" dirty="0"/>
          </a:p>
        </p:txBody>
      </p:sp>
      <p:sp>
        <p:nvSpPr>
          <p:cNvPr id="95" name="Google Shape;95;p3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200"/>
              <a:t>3</a:t>
            </a:fld>
            <a:endParaRPr sz="1200" dirty="0"/>
          </a:p>
        </p:txBody>
      </p:sp>
      <p:sp>
        <p:nvSpPr>
          <p:cNvPr id="99" name="Google Shape;99;p3"/>
          <p:cNvSpPr txBox="1">
            <a:spLocks noGrp="1"/>
          </p:cNvSpPr>
          <p:nvPr>
            <p:ph type="sldNum" idx="12"/>
          </p:nvPr>
        </p:nvSpPr>
        <p:spPr>
          <a:xfrm>
            <a:off x="1734925" y="6551193"/>
            <a:ext cx="7236797" cy="29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Acknowledgement: This material is based upon work primarily supported by the National Science Foundation  under award 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No.ECCS-2025490.	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08A5B6-4F8E-4B61-E254-79468FD25627}"/>
              </a:ext>
            </a:extLst>
          </p:cNvPr>
          <p:cNvSpPr txBox="1"/>
          <p:nvPr/>
        </p:nvSpPr>
        <p:spPr>
          <a:xfrm>
            <a:off x="574741" y="1623384"/>
            <a:ext cx="5321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The problem with silicon: </a:t>
            </a:r>
          </a:p>
          <a:p>
            <a:r>
              <a:rPr lang="en-US" sz="1800" dirty="0"/>
              <a:t>Reaching its physical limits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Breaks down under extreme heat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Fails under high voltage and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Radiation</a:t>
            </a:r>
          </a:p>
          <a:p>
            <a:endParaRPr lang="en-US" sz="1800" dirty="0"/>
          </a:p>
          <a:p>
            <a:r>
              <a:rPr lang="en-US" sz="1800" dirty="0"/>
              <a:t>Challenges with BN on diamond: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Imperfect interface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H-BN is the naturally stable form, but c-BN is more useful for electronics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062295-7D6A-5342-CD93-A7307E7C58EA}"/>
              </a:ext>
            </a:extLst>
          </p:cNvPr>
          <p:cNvSpPr txBox="1"/>
          <p:nvPr/>
        </p:nvSpPr>
        <p:spPr>
          <a:xfrm>
            <a:off x="574741" y="4681241"/>
            <a:ext cx="5521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How can we grow high-quality BN on diamond and improve the interface, transforming h-BN into c-BN to unlock better electronic properties?</a:t>
            </a:r>
          </a:p>
        </p:txBody>
      </p:sp>
      <p:pic>
        <p:nvPicPr>
          <p:cNvPr id="2050" name="Picture 2" descr="Picture: Artificial diamond being grown in a lab at Arizona State University. Photo courtesy Franz Koeck/ASU. ">
            <a:extLst>
              <a:ext uri="{FF2B5EF4-FFF2-40B4-BE49-F238E27FC236}">
                <a16:creationId xmlns:a16="http://schemas.microsoft.com/office/drawing/2014/main" id="{EE2D20D5-FF45-D5B8-CCC9-91AFD57BA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86" y="2075044"/>
            <a:ext cx="4281714" cy="241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6FDAA4-8196-153C-7E8D-239A5967D23F}"/>
              </a:ext>
            </a:extLst>
          </p:cNvPr>
          <p:cNvSpPr txBox="1"/>
          <p:nvPr/>
        </p:nvSpPr>
        <p:spPr>
          <a:xfrm>
            <a:off x="6792686" y="4681241"/>
            <a:ext cx="4591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4: Growing Diamond; By Franz Koeck/ASU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1499752" y="146850"/>
            <a:ext cx="703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 dirty="0"/>
              <a:t>From Deposition to Analysis</a:t>
            </a:r>
            <a:endParaRPr sz="3600" dirty="0"/>
          </a:p>
        </p:txBody>
      </p:sp>
      <p:sp>
        <p:nvSpPr>
          <p:cNvPr id="105" name="Google Shape;105;p4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200"/>
              <a:t>4</a:t>
            </a:fld>
            <a:endParaRPr sz="1200" dirty="0"/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3A49E24C-905B-2052-9A98-D1AA34C81E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865519"/>
              </p:ext>
            </p:extLst>
          </p:nvPr>
        </p:nvGraphicFramePr>
        <p:xfrm>
          <a:off x="0" y="1000125"/>
          <a:ext cx="12192000" cy="4857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Google Shape;99;p3">
            <a:extLst>
              <a:ext uri="{FF2B5EF4-FFF2-40B4-BE49-F238E27FC236}">
                <a16:creationId xmlns:a16="http://schemas.microsoft.com/office/drawing/2014/main" id="{F0706FED-D8F4-7A4B-005F-510DB0B9BD0E}"/>
              </a:ext>
            </a:extLst>
          </p:cNvPr>
          <p:cNvSpPr txBox="1">
            <a:spLocks/>
          </p:cNvSpPr>
          <p:nvPr/>
        </p:nvSpPr>
        <p:spPr>
          <a:xfrm>
            <a:off x="1734925" y="6554252"/>
            <a:ext cx="7197040" cy="29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dirty="0"/>
              <a:t>Acknowledgement: This material is based upon work primarily supported by the National Science Foundation  under award </a:t>
            </a:r>
            <a:r>
              <a:rPr lang="en-US" sz="900" dirty="0"/>
              <a:t>No.ECCS-2025490.	</a:t>
            </a:r>
            <a:endParaRPr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499752" y="146850"/>
            <a:ext cx="703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 dirty="0"/>
              <a:t>PECVD- Deposition of BN</a:t>
            </a:r>
            <a:endParaRPr sz="3600" dirty="0"/>
          </a:p>
        </p:txBody>
      </p:sp>
      <p:sp>
        <p:nvSpPr>
          <p:cNvPr id="114" name="Google Shape;114;p5"/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200"/>
              <a:t>5</a:t>
            </a:fld>
            <a:endParaRPr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773B9-0BF8-16D3-15F2-516D2354716A}"/>
              </a:ext>
            </a:extLst>
          </p:cNvPr>
          <p:cNvSpPr txBox="1"/>
          <p:nvPr/>
        </p:nvSpPr>
        <p:spPr>
          <a:xfrm>
            <a:off x="138636" y="1669552"/>
            <a:ext cx="43582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Technique to grow thin film.</a:t>
            </a:r>
          </a:p>
          <a:p>
            <a:r>
              <a:rPr lang="en-US" sz="1800" dirty="0">
                <a:solidFill>
                  <a:schemeClr val="tx1"/>
                </a:solidFill>
              </a:rPr>
              <a:t>It involves using gas precursors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A plasma is generated using radio frequency (RF) power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The reactive species then settle onto the surface of the substrate, forming a solid BN layer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Grow on single crystal diamond –&gt; same diamond in jewelry but it is boron doped, hence the color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9179C-772E-7A1A-A094-2F3BFC770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858" y="1020929"/>
            <a:ext cx="3661531" cy="490978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BCC08CAE-312F-AD89-065F-B403B987EF11}"/>
              </a:ext>
            </a:extLst>
          </p:cNvPr>
          <p:cNvSpPr/>
          <p:nvPr/>
        </p:nvSpPr>
        <p:spPr>
          <a:xfrm rot="10979419">
            <a:off x="10299382" y="3029946"/>
            <a:ext cx="446600" cy="1529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53D1AFB-B986-45DB-4127-31EF55680236}"/>
              </a:ext>
            </a:extLst>
          </p:cNvPr>
          <p:cNvSpPr/>
          <p:nvPr/>
        </p:nvSpPr>
        <p:spPr>
          <a:xfrm rot="16200000">
            <a:off x="8533075" y="4894546"/>
            <a:ext cx="559676" cy="1576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4A6D9FED-9D0F-BDA2-D3AE-DBF23E803F9D}"/>
              </a:ext>
            </a:extLst>
          </p:cNvPr>
          <p:cNvSpPr txBox="1">
            <a:spLocks/>
          </p:cNvSpPr>
          <p:nvPr/>
        </p:nvSpPr>
        <p:spPr>
          <a:xfrm>
            <a:off x="1734925" y="6623186"/>
            <a:ext cx="7156816" cy="147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dirty="0"/>
              <a:t>Acknowledgement: This material is based upon work primarily supported by the National Science Foundation  under award </a:t>
            </a:r>
            <a:r>
              <a:rPr lang="en-US" sz="900" dirty="0"/>
              <a:t>No.ECCS-2025490.	</a:t>
            </a:r>
            <a:endParaRPr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ABC26A-4585-2640-112B-E3FB82203C76}"/>
              </a:ext>
            </a:extLst>
          </p:cNvPr>
          <p:cNvSpPr txBox="1"/>
          <p:nvPr/>
        </p:nvSpPr>
        <p:spPr>
          <a:xfrm>
            <a:off x="7973858" y="6080241"/>
            <a:ext cx="42747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</a:rPr>
              <a:t>Figure 5: PECVD System (NSL Lab)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8393435-9A22-9832-146B-7FC322985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12" y="2308461"/>
            <a:ext cx="2981910" cy="28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2719B3-6A8E-F59A-5DEF-F69E7EDD2C0D}"/>
              </a:ext>
            </a:extLst>
          </p:cNvPr>
          <p:cNvSpPr txBox="1"/>
          <p:nvPr/>
        </p:nvSpPr>
        <p:spPr>
          <a:xfrm>
            <a:off x="4661912" y="5253212"/>
            <a:ext cx="3494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</a:rPr>
              <a:t>Figure 4: The sample is 3 x 3 mm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3945C945-8C50-E9B8-07FE-5C3F595BAEE2}"/>
              </a:ext>
            </a:extLst>
          </p:cNvPr>
          <p:cNvSpPr/>
          <p:nvPr/>
        </p:nvSpPr>
        <p:spPr>
          <a:xfrm>
            <a:off x="5166361" y="3062167"/>
            <a:ext cx="184416" cy="1249036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AED115-B3BD-540C-633F-6E17417C60CB}"/>
              </a:ext>
            </a:extLst>
          </p:cNvPr>
          <p:cNvSpPr txBox="1"/>
          <p:nvPr/>
        </p:nvSpPr>
        <p:spPr>
          <a:xfrm>
            <a:off x="4628912" y="3516212"/>
            <a:ext cx="773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inch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5F206596-1B94-381A-971A-F5C657662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>
            <a:extLst>
              <a:ext uri="{FF2B5EF4-FFF2-40B4-BE49-F238E27FC236}">
                <a16:creationId xmlns:a16="http://schemas.microsoft.com/office/drawing/2014/main" id="{A7FA6248-231A-DAA0-E634-502EE93F0E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99752" y="146850"/>
            <a:ext cx="703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200" dirty="0"/>
              <a:t>HTHP- High-Temperature, High-Pressure</a:t>
            </a:r>
            <a:endParaRPr sz="3200" dirty="0"/>
          </a:p>
        </p:txBody>
      </p:sp>
      <p:sp>
        <p:nvSpPr>
          <p:cNvPr id="114" name="Google Shape;114;p5">
            <a:extLst>
              <a:ext uri="{FF2B5EF4-FFF2-40B4-BE49-F238E27FC236}">
                <a16:creationId xmlns:a16="http://schemas.microsoft.com/office/drawing/2014/main" id="{74215413-3B46-37E9-A78E-A6E601A9B2B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200"/>
              <a:t>6</a:t>
            </a:fld>
            <a:endParaRPr sz="1200" dirty="0"/>
          </a:p>
        </p:txBody>
      </p:sp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4A625EB7-25A8-8561-7B40-3FCA025D8DB1}"/>
              </a:ext>
            </a:extLst>
          </p:cNvPr>
          <p:cNvSpPr txBox="1">
            <a:spLocks/>
          </p:cNvSpPr>
          <p:nvPr/>
        </p:nvSpPr>
        <p:spPr>
          <a:xfrm>
            <a:off x="1734925" y="6612447"/>
            <a:ext cx="7351753" cy="164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dirty="0"/>
              <a:t>Acknowledgement: This material is based upon work primarily supported by the National Science Foundation  under award </a:t>
            </a:r>
            <a:r>
              <a:rPr lang="en-US" sz="900" dirty="0"/>
              <a:t>No.ECCS-2025490.	</a:t>
            </a:r>
            <a:endParaRPr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EFD9E-A74C-C233-7900-971ADE76E6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39" t="14798" r="20805" b="19226"/>
          <a:stretch>
            <a:fillRect/>
          </a:stretch>
        </p:blipFill>
        <p:spPr>
          <a:xfrm>
            <a:off x="4661806" y="1266726"/>
            <a:ext cx="1845128" cy="1908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C84660-5E40-CD98-92E9-E166120AD3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39" t="6933" r="13502"/>
          <a:stretch>
            <a:fillRect/>
          </a:stretch>
        </p:blipFill>
        <p:spPr>
          <a:xfrm>
            <a:off x="7086202" y="1309482"/>
            <a:ext cx="2000476" cy="1845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DB18B6-47C5-820B-ABEF-FB7AD2E3AC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961" t="10214" r="8868" b="8068"/>
          <a:stretch>
            <a:fillRect/>
          </a:stretch>
        </p:blipFill>
        <p:spPr>
          <a:xfrm>
            <a:off x="9462180" y="1266726"/>
            <a:ext cx="2307970" cy="1888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216F2C-4F11-AADE-2537-A66AB8ABB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494" y="3702524"/>
            <a:ext cx="3277946" cy="2462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D19CF-C613-C126-8995-C6DCBF124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8635" y="3599552"/>
            <a:ext cx="3014187" cy="2568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421410-4B34-E349-7F77-205CC7A44A5F}"/>
                  </a:ext>
                </a:extLst>
              </p:cNvPr>
              <p:cNvSpPr txBox="1"/>
              <p:nvPr/>
            </p:nvSpPr>
            <p:spPr>
              <a:xfrm>
                <a:off x="421850" y="2302431"/>
                <a:ext cx="3635799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Assembling the structure for high temperature and high pressure.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Walker-type multi-anvil press:</a:t>
                </a:r>
              </a:p>
              <a:p>
                <a:r>
                  <a:rPr lang="en-US" sz="1800" dirty="0"/>
                  <a:t>- 8 GPa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800" dirty="0"/>
                  <a:t> 80,000 atm. Similar to Earth’s core-mantle boundary</a:t>
                </a:r>
              </a:p>
              <a:p>
                <a:r>
                  <a:rPr lang="en-US" sz="1800" dirty="0"/>
                  <a:t>- 1800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C = 3272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m:rPr>
                        <m:sty m:val="p"/>
                      </m:rPr>
                      <a:rPr lang="nb-NO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en-US" sz="1800" dirty="0"/>
                  <a:t>, 33% of the sun’s surface temperature</a:t>
                </a:r>
              </a:p>
              <a:p>
                <a:r>
                  <a:rPr lang="en-US" sz="1800" dirty="0"/>
                  <a:t>- 30min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421410-4B34-E349-7F77-205CC7A44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50" y="2302431"/>
                <a:ext cx="3635799" cy="2585323"/>
              </a:xfrm>
              <a:prstGeom prst="rect">
                <a:avLst/>
              </a:prstGeom>
              <a:blipFill>
                <a:blip r:embed="rId8"/>
                <a:stretch>
                  <a:fillRect l="-1394" t="-980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1EA12F5-4997-E4B0-093A-60BFFE57EFF7}"/>
              </a:ext>
            </a:extLst>
          </p:cNvPr>
          <p:cNvSpPr txBox="1"/>
          <p:nvPr/>
        </p:nvSpPr>
        <p:spPr>
          <a:xfrm>
            <a:off x="4661806" y="3191905"/>
            <a:ext cx="1845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6: Substrate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9F1795-423F-FD6A-16B4-6E9EE440B906}"/>
              </a:ext>
            </a:extLst>
          </p:cNvPr>
          <p:cNvSpPr txBox="1"/>
          <p:nvPr/>
        </p:nvSpPr>
        <p:spPr>
          <a:xfrm>
            <a:off x="6872293" y="3191905"/>
            <a:ext cx="2143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7: Inside Cylinder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76ED54-F2CA-E90C-BC97-1ED67393476C}"/>
              </a:ext>
            </a:extLst>
          </p:cNvPr>
          <p:cNvSpPr txBox="1"/>
          <p:nvPr/>
        </p:nvSpPr>
        <p:spPr>
          <a:xfrm>
            <a:off x="9086678" y="3208435"/>
            <a:ext cx="3150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8: Cylinder Covered with MgO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9230F8-70FE-35F0-F589-2867EC7A3567}"/>
              </a:ext>
            </a:extLst>
          </p:cNvPr>
          <p:cNvSpPr txBox="1"/>
          <p:nvPr/>
        </p:nvSpPr>
        <p:spPr>
          <a:xfrm>
            <a:off x="5051373" y="6193344"/>
            <a:ext cx="2792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9: Octahedron Structure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4E613-BC10-00E7-BDC1-096174AE8193}"/>
              </a:ext>
            </a:extLst>
          </p:cNvPr>
          <p:cNvSpPr txBox="1"/>
          <p:nvPr/>
        </p:nvSpPr>
        <p:spPr>
          <a:xfrm>
            <a:off x="9015709" y="6164905"/>
            <a:ext cx="2792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10: High-Pressure Cell</a:t>
            </a:r>
          </a:p>
        </p:txBody>
      </p: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ACE8D30D-68F2-B6A0-D55C-9554ED3938D7}"/>
              </a:ext>
            </a:extLst>
          </p:cNvPr>
          <p:cNvSpPr/>
          <p:nvPr/>
        </p:nvSpPr>
        <p:spPr>
          <a:xfrm>
            <a:off x="5085211" y="1586582"/>
            <a:ext cx="184416" cy="1249036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E663E0-D781-C99C-5B02-FC40BEE0931F}"/>
              </a:ext>
            </a:extLst>
          </p:cNvPr>
          <p:cNvSpPr txBox="1"/>
          <p:nvPr/>
        </p:nvSpPr>
        <p:spPr>
          <a:xfrm>
            <a:off x="5209374" y="2329882"/>
            <a:ext cx="967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 inch</a:t>
            </a:r>
          </a:p>
        </p:txBody>
      </p:sp>
      <p:sp>
        <p:nvSpPr>
          <p:cNvPr id="18" name="Up-down Arrow 17">
            <a:extLst>
              <a:ext uri="{FF2B5EF4-FFF2-40B4-BE49-F238E27FC236}">
                <a16:creationId xmlns:a16="http://schemas.microsoft.com/office/drawing/2014/main" id="{9287480B-6625-F3CF-1981-AA2FCAEFCA80}"/>
              </a:ext>
            </a:extLst>
          </p:cNvPr>
          <p:cNvSpPr/>
          <p:nvPr/>
        </p:nvSpPr>
        <p:spPr>
          <a:xfrm>
            <a:off x="8170811" y="1993001"/>
            <a:ext cx="184416" cy="302551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916A2-E24A-4BD6-4315-21C72CA29523}"/>
              </a:ext>
            </a:extLst>
          </p:cNvPr>
          <p:cNvSpPr txBox="1"/>
          <p:nvPr/>
        </p:nvSpPr>
        <p:spPr>
          <a:xfrm>
            <a:off x="8048394" y="2363078"/>
            <a:ext cx="96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3mm =</a:t>
            </a:r>
          </a:p>
          <a:p>
            <a:r>
              <a:rPr lang="en-US" dirty="0">
                <a:solidFill>
                  <a:schemeClr val="tx1"/>
                </a:solidFill>
              </a:rPr>
              <a:t>0.11 inch </a:t>
            </a:r>
          </a:p>
        </p:txBody>
      </p:sp>
    </p:spTree>
    <p:extLst>
      <p:ext uri="{BB962C8B-B14F-4D97-AF65-F5344CB8AC3E}">
        <p14:creationId xmlns:p14="http://schemas.microsoft.com/office/powerpoint/2010/main" val="3328963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32E0CC0C-E5B3-BA59-A224-DE05A883E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>
            <a:extLst>
              <a:ext uri="{FF2B5EF4-FFF2-40B4-BE49-F238E27FC236}">
                <a16:creationId xmlns:a16="http://schemas.microsoft.com/office/drawing/2014/main" id="{5E62D530-88E3-4B1F-A45C-5E07B9E30E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99752" y="146850"/>
            <a:ext cx="703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200" dirty="0"/>
              <a:t>HTHP; After the Pressure and Heat</a:t>
            </a:r>
            <a:endParaRPr sz="3200" dirty="0"/>
          </a:p>
        </p:txBody>
      </p:sp>
      <p:sp>
        <p:nvSpPr>
          <p:cNvPr id="114" name="Google Shape;114;p5">
            <a:extLst>
              <a:ext uri="{FF2B5EF4-FFF2-40B4-BE49-F238E27FC236}">
                <a16:creationId xmlns:a16="http://schemas.microsoft.com/office/drawing/2014/main" id="{1FF662EF-D1AD-D13F-1607-36F0D82350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200"/>
              <a:t>7</a:t>
            </a:fld>
            <a:endParaRPr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036B8-3B74-5315-4738-93206CA0B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62" y="2149666"/>
            <a:ext cx="3225784" cy="2553746"/>
          </a:xfrm>
          <a:prstGeom prst="rect">
            <a:avLst/>
          </a:prstGeom>
        </p:spPr>
      </p:pic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BCB20461-31B5-68BE-0BC7-71BBD3AE48B0}"/>
              </a:ext>
            </a:extLst>
          </p:cNvPr>
          <p:cNvSpPr txBox="1">
            <a:spLocks/>
          </p:cNvSpPr>
          <p:nvPr/>
        </p:nvSpPr>
        <p:spPr>
          <a:xfrm>
            <a:off x="1734925" y="6556954"/>
            <a:ext cx="7263301" cy="27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dirty="0"/>
              <a:t>Acknowledgement: This material is based upon work primarily supported by the National Science Foundation  under award </a:t>
            </a:r>
            <a:r>
              <a:rPr lang="en-US" sz="900" dirty="0"/>
              <a:t>No.ECCS-2025490.	</a:t>
            </a:r>
            <a:endParaRPr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641D4-2503-1F3E-AA71-A903D4E76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736" y="1074909"/>
            <a:ext cx="4003801" cy="2453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27250-9B2E-CC31-4528-DCDC8BDE1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736" y="4079638"/>
            <a:ext cx="4059717" cy="2014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83D579-6914-6DD8-DDD2-018BC6FE9257}"/>
              </a:ext>
            </a:extLst>
          </p:cNvPr>
          <p:cNvSpPr txBox="1"/>
          <p:nvPr/>
        </p:nvSpPr>
        <p:spPr>
          <a:xfrm>
            <a:off x="526188" y="4698759"/>
            <a:ext cx="286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Figure 11: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EEE97-CD08-F9A0-C7CD-0DADD4E051BA}"/>
              </a:ext>
            </a:extLst>
          </p:cNvPr>
          <p:cNvSpPr txBox="1"/>
          <p:nvPr/>
        </p:nvSpPr>
        <p:spPr>
          <a:xfrm>
            <a:off x="4472770" y="3636397"/>
            <a:ext cx="286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12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610AF5-20F8-6990-B65B-16F8183F91CB}"/>
              </a:ext>
            </a:extLst>
          </p:cNvPr>
          <p:cNvSpPr txBox="1"/>
          <p:nvPr/>
        </p:nvSpPr>
        <p:spPr>
          <a:xfrm>
            <a:off x="4472770" y="6141302"/>
            <a:ext cx="286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13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087FCB-51E5-E4ED-2737-D2932082B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6778" y="1583970"/>
            <a:ext cx="2927694" cy="36900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229AE4-CCA5-184C-EB95-DB1F9132B6BE}"/>
              </a:ext>
            </a:extLst>
          </p:cNvPr>
          <p:cNvSpPr txBox="1"/>
          <p:nvPr/>
        </p:nvSpPr>
        <p:spPr>
          <a:xfrm>
            <a:off x="8706778" y="5373995"/>
            <a:ext cx="286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Figure 14: The Multi-Anvil Press </a:t>
            </a:r>
          </a:p>
        </p:txBody>
      </p:sp>
    </p:spTree>
    <p:extLst>
      <p:ext uri="{BB962C8B-B14F-4D97-AF65-F5344CB8AC3E}">
        <p14:creationId xmlns:p14="http://schemas.microsoft.com/office/powerpoint/2010/main" val="3856522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5A63205A-A5CF-75BA-CA62-A5207E115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>
            <a:extLst>
              <a:ext uri="{FF2B5EF4-FFF2-40B4-BE49-F238E27FC236}">
                <a16:creationId xmlns:a16="http://schemas.microsoft.com/office/drawing/2014/main" id="{85B41971-439D-2A2F-7D0E-DC364C1A12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9789" y="156896"/>
            <a:ext cx="718539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200" dirty="0"/>
              <a:t>Results: TEM Analysis</a:t>
            </a:r>
            <a:endParaRPr sz="3200" dirty="0"/>
          </a:p>
        </p:txBody>
      </p:sp>
      <p:sp>
        <p:nvSpPr>
          <p:cNvPr id="114" name="Google Shape;114;p5">
            <a:extLst>
              <a:ext uri="{FF2B5EF4-FFF2-40B4-BE49-F238E27FC236}">
                <a16:creationId xmlns:a16="http://schemas.microsoft.com/office/drawing/2014/main" id="{2637C7DC-E509-82FE-F9C6-21CFAE2342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200"/>
              <a:t>8</a:t>
            </a:fld>
            <a:endParaRPr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C4D457-1FA2-99C1-9F87-792DCCE082F1}"/>
              </a:ext>
            </a:extLst>
          </p:cNvPr>
          <p:cNvSpPr txBox="1"/>
          <p:nvPr/>
        </p:nvSpPr>
        <p:spPr>
          <a:xfrm>
            <a:off x="3259583" y="5192787"/>
            <a:ext cx="3929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Thickness: 10 nm - 80 nm </a:t>
            </a:r>
          </a:p>
          <a:p>
            <a:r>
              <a:rPr lang="en-US" sz="1800" dirty="0"/>
              <a:t>Highly uneven diamond surface.</a:t>
            </a:r>
          </a:p>
          <a:p>
            <a:r>
              <a:rPr lang="en-US" sz="1800" dirty="0"/>
              <a:t>BN is intact in some regions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4B744-45F2-D3EE-0296-FF3B613D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1" t="1536" r="1011" b="4070"/>
          <a:stretch>
            <a:fillRect/>
          </a:stretch>
        </p:blipFill>
        <p:spPr>
          <a:xfrm>
            <a:off x="734938" y="1234131"/>
            <a:ext cx="5870961" cy="3321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2C637-F57C-451A-E457-7A207CDFA55B}"/>
              </a:ext>
            </a:extLst>
          </p:cNvPr>
          <p:cNvSpPr txBox="1"/>
          <p:nvPr/>
        </p:nvSpPr>
        <p:spPr>
          <a:xfrm>
            <a:off x="833945" y="4631214"/>
            <a:ext cx="5672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7C4296-ED51-6269-8112-2AD7CF7EB335}"/>
              </a:ext>
            </a:extLst>
          </p:cNvPr>
          <p:cNvSpPr txBox="1"/>
          <p:nvPr/>
        </p:nvSpPr>
        <p:spPr>
          <a:xfrm>
            <a:off x="427055" y="5198963"/>
            <a:ext cx="36973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Temperature: 1800C</a:t>
            </a:r>
          </a:p>
          <a:p>
            <a:r>
              <a:rPr lang="en-US" sz="1800" dirty="0"/>
              <a:t>Pressure: 8 GPa</a:t>
            </a:r>
          </a:p>
          <a:p>
            <a:r>
              <a:rPr lang="en-US" sz="1800" dirty="0"/>
              <a:t>Time: 30 minutes</a:t>
            </a:r>
          </a:p>
          <a:p>
            <a:endParaRPr lang="en-US" dirty="0"/>
          </a:p>
        </p:txBody>
      </p:sp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FACA26D8-4244-A743-D5D5-DAA4FB713D6B}"/>
              </a:ext>
            </a:extLst>
          </p:cNvPr>
          <p:cNvSpPr txBox="1">
            <a:spLocks/>
          </p:cNvSpPr>
          <p:nvPr/>
        </p:nvSpPr>
        <p:spPr>
          <a:xfrm>
            <a:off x="1734925" y="6551193"/>
            <a:ext cx="7217189" cy="29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dirty="0"/>
              <a:t>Acknowledgement: This material is based upon work primarily supported by the National Science Foundation  under award </a:t>
            </a:r>
            <a:r>
              <a:rPr lang="en-US" sz="900" dirty="0"/>
              <a:t>No.ECCS-2025490.	</a:t>
            </a:r>
            <a:endParaRPr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11D280-EAE9-D23E-ECDC-F1711B11A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795" y="1234130"/>
            <a:ext cx="3306085" cy="3321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17C495-30F8-1344-13D1-34848C7392CD}"/>
              </a:ext>
            </a:extLst>
          </p:cNvPr>
          <p:cNvSpPr txBox="1"/>
          <p:nvPr/>
        </p:nvSpPr>
        <p:spPr>
          <a:xfrm>
            <a:off x="6791554" y="6029959"/>
            <a:ext cx="5400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Pictures by Ramandeep Mandia and Dr. David Smith (06/11/25)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3B03A9-B280-A49D-1CB3-60CB59539D1A}"/>
              </a:ext>
            </a:extLst>
          </p:cNvPr>
          <p:cNvSpPr txBox="1"/>
          <p:nvPr/>
        </p:nvSpPr>
        <p:spPr>
          <a:xfrm>
            <a:off x="8592254" y="4631214"/>
            <a:ext cx="1212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Figure 16</a:t>
            </a:r>
          </a:p>
        </p:txBody>
      </p:sp>
    </p:spTree>
    <p:extLst>
      <p:ext uri="{BB962C8B-B14F-4D97-AF65-F5344CB8AC3E}">
        <p14:creationId xmlns:p14="http://schemas.microsoft.com/office/powerpoint/2010/main" val="913323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627E9F5E-1AB5-04CC-5D6A-653E19521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>
            <a:extLst>
              <a:ext uri="{FF2B5EF4-FFF2-40B4-BE49-F238E27FC236}">
                <a16:creationId xmlns:a16="http://schemas.microsoft.com/office/drawing/2014/main" id="{625BD8A3-ADCB-3816-89EC-2B3FA8A1FE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99752" y="146850"/>
            <a:ext cx="71882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200" dirty="0"/>
              <a:t>TEM of BN-on-Diamond Interface</a:t>
            </a:r>
            <a:endParaRPr sz="3200" dirty="0"/>
          </a:p>
        </p:txBody>
      </p:sp>
      <p:sp>
        <p:nvSpPr>
          <p:cNvPr id="114" name="Google Shape;114;p5">
            <a:extLst>
              <a:ext uri="{FF2B5EF4-FFF2-40B4-BE49-F238E27FC236}">
                <a16:creationId xmlns:a16="http://schemas.microsoft.com/office/drawing/2014/main" id="{35874BAC-0214-F370-E826-FF5ABB44BFA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34925" y="6537551"/>
            <a:ext cx="8069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200"/>
              <a:t>9</a:t>
            </a:fld>
            <a:endParaRPr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BF812-4853-CA2D-A767-162FECAA6E39}"/>
              </a:ext>
            </a:extLst>
          </p:cNvPr>
          <p:cNvSpPr txBox="1"/>
          <p:nvPr/>
        </p:nvSpPr>
        <p:spPr>
          <a:xfrm>
            <a:off x="6791554" y="6055651"/>
            <a:ext cx="5400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Pictures by Ramandeep Mandia and Dr. David Smith (06/11/25)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F89698-1CA5-29CE-E479-12A4FAD289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58" t="12817"/>
          <a:stretch>
            <a:fillRect/>
          </a:stretch>
        </p:blipFill>
        <p:spPr>
          <a:xfrm>
            <a:off x="5769775" y="1137778"/>
            <a:ext cx="5424987" cy="3590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712312-D621-B4DD-C0DD-9261FAC93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107" y="1136243"/>
            <a:ext cx="3657600" cy="3619500"/>
          </a:xfrm>
          <a:prstGeom prst="rect">
            <a:avLst/>
          </a:prstGeom>
        </p:spPr>
      </p:pic>
      <p:sp>
        <p:nvSpPr>
          <p:cNvPr id="3" name="Google Shape;99;p3">
            <a:extLst>
              <a:ext uri="{FF2B5EF4-FFF2-40B4-BE49-F238E27FC236}">
                <a16:creationId xmlns:a16="http://schemas.microsoft.com/office/drawing/2014/main" id="{A65527E8-B7C9-4A3B-C731-EDB1E6D4ADDD}"/>
              </a:ext>
            </a:extLst>
          </p:cNvPr>
          <p:cNvSpPr txBox="1">
            <a:spLocks/>
          </p:cNvSpPr>
          <p:nvPr/>
        </p:nvSpPr>
        <p:spPr>
          <a:xfrm>
            <a:off x="1734925" y="6578021"/>
            <a:ext cx="7303058" cy="23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dirty="0"/>
              <a:t>Acknowledgement: This material is based upon work primarily supported by the National Science Foundation  under award </a:t>
            </a:r>
            <a:r>
              <a:rPr lang="en-US" sz="900" dirty="0"/>
              <a:t>No.ECCS-2025490.	</a:t>
            </a:r>
            <a:endParaRPr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254BC-0B52-322B-5A4F-B4A78CD54131}"/>
              </a:ext>
            </a:extLst>
          </p:cNvPr>
          <p:cNvSpPr txBox="1"/>
          <p:nvPr/>
        </p:nvSpPr>
        <p:spPr>
          <a:xfrm>
            <a:off x="657061" y="5378736"/>
            <a:ext cx="5602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High-quality hexagonal structures were observed in the right image, while the left image shows some cubic regions disrupting the h-BN lattice.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A0787-C787-A0BF-382E-C9D442469E69}"/>
              </a:ext>
            </a:extLst>
          </p:cNvPr>
          <p:cNvSpPr txBox="1"/>
          <p:nvPr/>
        </p:nvSpPr>
        <p:spPr>
          <a:xfrm>
            <a:off x="2412092" y="4725888"/>
            <a:ext cx="1273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012E8-CADF-A101-86F7-498529DB32C0}"/>
              </a:ext>
            </a:extLst>
          </p:cNvPr>
          <p:cNvSpPr txBox="1"/>
          <p:nvPr/>
        </p:nvSpPr>
        <p:spPr>
          <a:xfrm>
            <a:off x="7845453" y="4728457"/>
            <a:ext cx="1273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18</a:t>
            </a:r>
          </a:p>
        </p:txBody>
      </p:sp>
    </p:spTree>
    <p:extLst>
      <p:ext uri="{BB962C8B-B14F-4D97-AF65-F5344CB8AC3E}">
        <p14:creationId xmlns:p14="http://schemas.microsoft.com/office/powerpoint/2010/main" val="2790556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10481</TotalTime>
  <Words>1409</Words>
  <Application>Microsoft Macintosh PowerPoint</Application>
  <PresentationFormat>Widescreen</PresentationFormat>
  <Paragraphs>172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 Math</vt:lpstr>
      <vt:lpstr>Office Theme</vt:lpstr>
      <vt:lpstr>PowerPoint Presentation</vt:lpstr>
      <vt:lpstr>Boron Nitride and Diamond</vt:lpstr>
      <vt:lpstr>Moving Towards Boron Nitride Technologies</vt:lpstr>
      <vt:lpstr>From Deposition to Analysis</vt:lpstr>
      <vt:lpstr>PECVD- Deposition of BN</vt:lpstr>
      <vt:lpstr>HTHP- High-Temperature, High-Pressure</vt:lpstr>
      <vt:lpstr>HTHP; After the Pressure and Heat</vt:lpstr>
      <vt:lpstr>Results: TEM Analysis</vt:lpstr>
      <vt:lpstr>TEM of BN-on-Diamond Interface</vt:lpstr>
      <vt:lpstr>Phase Diagram &amp; Further Plans</vt:lpstr>
      <vt:lpstr>Acknowledgements &amp; Contact Info </vt:lpstr>
      <vt:lpstr>Bibliography</vt:lpstr>
      <vt:lpstr>Results of First Round: No BN</vt:lpstr>
      <vt:lpstr>HTHP Assembly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Kathryn Fisher</dc:creator>
  <cp:lastModifiedBy>Sandra Loerdal (Student)</cp:lastModifiedBy>
  <cp:revision>22</cp:revision>
  <dcterms:created xsi:type="dcterms:W3CDTF">2016-05-27T19:52:28Z</dcterms:created>
  <dcterms:modified xsi:type="dcterms:W3CDTF">2025-07-31T04:03:01Z</dcterms:modified>
</cp:coreProperties>
</file>