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87" r:id="rId16"/>
    <p:sldId id="269" r:id="rId17"/>
    <p:sldId id="282" r:id="rId18"/>
    <p:sldId id="286" r:id="rId19"/>
    <p:sldId id="288" r:id="rId20"/>
    <p:sldId id="289" r:id="rId21"/>
    <p:sldId id="290"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x="12192000" cy="6858000"/>
  <p:notesSz cx="6858000" cy="9144000"/>
  <p:embeddedFontLs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Loa4FotcAkdL7dRt9H48P/WG/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erc.carleton.edu/serc/about/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Quality Thin Sections in Arizona.</a:t>
            </a:r>
            <a:endParaRPr dirty="0"/>
          </a:p>
        </p:txBody>
      </p:sp>
      <p:sp>
        <p:nvSpPr>
          <p:cNvPr id="182" name="Google Shape;18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1467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Ophiolite can be defined as: A suite of rocks representing the lower crust and upper mantle, associated with extension in convergent plate tectonics.</a:t>
            </a:r>
            <a:endParaRPr dirty="0"/>
          </a:p>
          <a:p>
            <a:pPr marL="0" lvl="0" indent="0" algn="l" rtl="0">
              <a:spcBef>
                <a:spcPts val="0"/>
              </a:spcBef>
              <a:spcAft>
                <a:spcPts val="0"/>
              </a:spcAft>
              <a:buNone/>
            </a:pPr>
            <a:r>
              <a:rPr lang="en-US" dirty="0"/>
              <a:t>What does any of this mean? Some of the audience with a geological background may understand but for those who do not, let's do a very brief intro to the most basic geology concepts, due to time constraints if you have any other questions relating to this please feel free to ask me after the presentation, I'd be more than happy to answer them to the best of my knowledge.</a:t>
            </a:r>
            <a:endParaRPr dirty="0"/>
          </a:p>
        </p:txBody>
      </p:sp>
      <p:sp>
        <p:nvSpPr>
          <p:cNvPr id="83" name="Google Shape;8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of the rock types on the planet can be put into 3 categories: Igneous (formed from magma and volcanics), sedimentary (formed from settling out and precipitation of broken down rocks and minerals), and metamorphic rock (any other type of rock, subject to change via high temp, pressure via burial, proximity to magma, or hydrothermal. Ophiolite is mainly concerned with the igneous and metamorphic setting.</a:t>
            </a:r>
            <a:endParaRPr/>
          </a:p>
        </p:txBody>
      </p:sp>
      <p:sp>
        <p:nvSpPr>
          <p:cNvPr id="254" name="Google Shape;2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drives all the rock systems on Earth are plate tectonics. There are spreading centers, especially in the middle of oceans, convergent boundaries, where two plates collide, and transverse boundaries, where two plates slide laterally against each other. All of this is primarily driven by convection.</a:t>
            </a:r>
            <a:endParaRPr/>
          </a:p>
        </p:txBody>
      </p:sp>
      <p:sp>
        <p:nvSpPr>
          <p:cNvPr id="262" name="Google Shape;26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the Earth cools, releasing heat from its formation 4.5 billion years ago, as well as heat from radiation, this heat rises – much like water boiling. As it reaches the surface, it cools. These convection cells then spread out to make room for more rising heat, and as it cools it sinks back down. Why is this related to ophiolite?</a:t>
            </a:r>
            <a:endParaRPr/>
          </a:p>
        </p:txBody>
      </p:sp>
      <p:sp>
        <p:nvSpPr>
          <p:cNvPr id="270" name="Google Shape;27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Across the planet there are plate tectonics that drive the motions of continents and oceans, and are drivers for things like volcanos and earthquakes and creation and destruction of Earth materials. What better place to experience and study this than California. California displays just about every tectonic setting – compression, extension, subduction, transverse. The Ocean is subducting here, the plates are moving side by side here and here, there's extension here, and *was* extension here.</a:t>
            </a:r>
            <a:endParaRPr/>
          </a:p>
        </p:txBody>
      </p:sp>
      <p:sp>
        <p:nvSpPr>
          <p:cNvPr id="277" name="Google Shape;2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Mesozoic tectonics (Jurassic, 170-160Ma)</a:t>
            </a:r>
            <a:endParaRPr/>
          </a:p>
        </p:txBody>
      </p:sp>
      <p:sp>
        <p:nvSpPr>
          <p:cNvPr id="284" name="Google Shape;2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Forearc model, example of what happened in California . Izu-Bonin-Mariana arc system</a:t>
            </a:r>
            <a:endParaRPr/>
          </a:p>
        </p:txBody>
      </p:sp>
      <p:sp>
        <p:nvSpPr>
          <p:cNvPr id="297" name="Google Shape;29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a:solidFill>
                  <a:schemeClr val="hlink"/>
                </a:solidFill>
                <a:hlinkClick r:id="rId3"/>
              </a:rPr>
              <a:t>SERC is a grant-funded office founded to improve education in the Earth sciences and beyond. Our website is home to hundreds of collaborative projects and one of the world's largest collections of pedagogic resources.</a:t>
            </a:r>
            <a:endParaRPr/>
          </a:p>
          <a:p>
            <a:pPr marL="0" lvl="0" indent="0" algn="l" rtl="0">
              <a:spcBef>
                <a:spcPts val="0"/>
              </a:spcBef>
              <a:spcAft>
                <a:spcPts val="0"/>
              </a:spcAft>
              <a:buNone/>
            </a:pPr>
            <a:endParaRPr/>
          </a:p>
        </p:txBody>
      </p:sp>
      <p:sp>
        <p:nvSpPr>
          <p:cNvPr id="307" name="Google Shape;30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Zooming out as broadly as we can, the interior of the Earth can be divided into some basic layers – Inner core, Outer Core, Mantle, and Crust – and these are hundreds to thousands of kilometers in depth. The area we stand on is the crust, and most of tectonic action is generated in the lithosphere which is the upper mantle and the crust.</a:t>
            </a:r>
            <a:endParaRPr/>
          </a:p>
        </p:txBody>
      </p:sp>
      <p:sp>
        <p:nvSpPr>
          <p:cNvPr id="91" name="Google Shape;9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lithosphere is what we are mostly interested in for ophiolite.</a:t>
            </a:r>
            <a:endParaRPr/>
          </a:p>
        </p:txBody>
      </p:sp>
      <p:sp>
        <p:nvSpPr>
          <p:cNvPr id="101" name="Google Shape;1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3 main models where Ophiolite could be created introduced by Dickinson, Hopson and Saleeby in 1996</a:t>
            </a:r>
            <a:endParaRPr/>
          </a:p>
          <a:p>
            <a:pPr marL="171450" lvl="0" indent="-171450" algn="l" rtl="0">
              <a:spcBef>
                <a:spcPts val="0"/>
              </a:spcBef>
              <a:spcAft>
                <a:spcPts val="0"/>
              </a:spcAft>
              <a:buClr>
                <a:schemeClr val="dk1"/>
              </a:buClr>
              <a:buSzPts val="1200"/>
              <a:buFont typeface="Arial"/>
              <a:buChar char="•"/>
            </a:pPr>
            <a:r>
              <a:rPr lang="en-US"/>
              <a:t>Model 1: Back arc extension of an island arc Model 2: Mid-Oceanic Spreading center – both model 1 and 2 involve obduction after the oceanic plate subducts.</a:t>
            </a:r>
            <a:endParaRPr/>
          </a:p>
          <a:p>
            <a:pPr marL="171450" lvl="0" indent="-171450" algn="l" rtl="0">
              <a:spcBef>
                <a:spcPts val="0"/>
              </a:spcBef>
              <a:spcAft>
                <a:spcPts val="0"/>
              </a:spcAft>
              <a:buClr>
                <a:schemeClr val="dk1"/>
              </a:buClr>
              <a:buSzPts val="1200"/>
              <a:buFont typeface="Arial"/>
              <a:buChar char="•"/>
            </a:pPr>
            <a:r>
              <a:rPr lang="en-US"/>
              <a:t>Model 3 created in a forearc extension in a Suprasubduction zone setting, where ophiolite is not obducted, rather it is formed in situ and then exhumed. </a:t>
            </a:r>
            <a:endParaRPr/>
          </a:p>
          <a:p>
            <a:pPr marL="171450" lvl="0" indent="-171450" algn="l" rtl="0">
              <a:spcBef>
                <a:spcPts val="0"/>
              </a:spcBef>
              <a:spcAft>
                <a:spcPts val="0"/>
              </a:spcAft>
              <a:buClr>
                <a:schemeClr val="dk1"/>
              </a:buClr>
              <a:buSzPts val="1200"/>
              <a:buFont typeface="Arial"/>
              <a:buChar char="•"/>
            </a:pPr>
            <a:r>
              <a:rPr lang="en-US"/>
              <a:t>While all 3 models are still debated and dependent on geographical areas of study, we will focus on model 3 as the main process for the formation of the Coast Range Ophiolite in California</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 questions: This is based on geochemical and structural evidence pointing to a Suprasubduction zone (extensional forearc setting) rather than a mid-ocean ridge. </a:t>
            </a:r>
            <a:endParaRPr/>
          </a:p>
          <a:p>
            <a:pPr marL="0" lvl="0" indent="0" algn="l" rtl="0">
              <a:spcBef>
                <a:spcPts val="0"/>
              </a:spcBef>
              <a:spcAft>
                <a:spcPts val="0"/>
              </a:spcAft>
              <a:buNone/>
            </a:pPr>
            <a:r>
              <a:rPr lang="en-US"/>
              <a:t>U-Pb dating also coincides with the initiation of subduction 160-170Mya. Additionally, it lies structurally underneath the "Great Valley Sequence" sedimentary deposits and yet above the Franciscan subduction mélange sequence (serpentinites, schists, eclogites, etc.)</a:t>
            </a:r>
            <a:endParaRPr/>
          </a:p>
        </p:txBody>
      </p:sp>
      <p:sp>
        <p:nvSpPr>
          <p:cNvPr id="134" name="Google Shape;13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Forearc model, example of what happened in California.</a:t>
            </a:r>
            <a:endParaRPr/>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a:t>What are the minerals and rocks present in the California Jurassic Coast Range Ophiolite, and what does the rock suite imply about the formation and subsequent alteration of oceanic crust? </a:t>
            </a:r>
            <a:endParaRPr/>
          </a:p>
          <a:p>
            <a:pPr marL="0" lvl="0" indent="0" algn="l" rtl="0">
              <a:spcBef>
                <a:spcPts val="0"/>
              </a:spcBef>
              <a:spcAft>
                <a:spcPts val="0"/>
              </a:spcAft>
              <a:buNone/>
            </a:pPr>
            <a:endParaRPr/>
          </a:p>
        </p:txBody>
      </p:sp>
      <p:sp>
        <p:nvSpPr>
          <p:cNvPr id="158" name="Google Shape;1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38"/>
          <p:cNvSpPr>
            <a:spLocks noGrp="1"/>
          </p:cNvSpPr>
          <p:nvPr>
            <p:ph type="pic" idx="2"/>
          </p:nvPr>
        </p:nvSpPr>
        <p:spPr>
          <a:xfrm>
            <a:off x="5183188" y="987425"/>
            <a:ext cx="6172200" cy="4873625"/>
          </a:xfrm>
          <a:prstGeom prst="rect">
            <a:avLst/>
          </a:prstGeom>
          <a:noFill/>
          <a:ln>
            <a:noFill/>
          </a:ln>
        </p:spPr>
      </p:sp>
      <p:sp>
        <p:nvSpPr>
          <p:cNvPr id="63" name="Google Shape;63;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8"/>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9"/>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0"/>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1"/>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b="0" i="0" u="none" strike="noStrike" cap="none">
                <a:solidFill>
                  <a:srgbClr val="F2F2F2"/>
                </a:solidFill>
                <a:latin typeface="Calibri"/>
                <a:ea typeface="Calibri"/>
                <a:cs typeface="Calibri"/>
                <a:sym typeface="Calibri"/>
              </a:defRPr>
            </a:lvl1pPr>
            <a:lvl2pPr marL="0" lvl="1" indent="0" algn="ctr">
              <a:spcBef>
                <a:spcPts val="0"/>
              </a:spcBef>
              <a:buNone/>
              <a:defRPr sz="1600" b="0" i="0" u="none" strike="noStrike" cap="none">
                <a:solidFill>
                  <a:srgbClr val="F2F2F2"/>
                </a:solidFill>
                <a:latin typeface="Calibri"/>
                <a:ea typeface="Calibri"/>
                <a:cs typeface="Calibri"/>
                <a:sym typeface="Calibri"/>
              </a:defRPr>
            </a:lvl2pPr>
            <a:lvl3pPr marL="0" lvl="2" indent="0" algn="ctr">
              <a:spcBef>
                <a:spcPts val="0"/>
              </a:spcBef>
              <a:buNone/>
              <a:defRPr sz="1600" b="0" i="0" u="none" strike="noStrike" cap="none">
                <a:solidFill>
                  <a:srgbClr val="F2F2F2"/>
                </a:solidFill>
                <a:latin typeface="Calibri"/>
                <a:ea typeface="Calibri"/>
                <a:cs typeface="Calibri"/>
                <a:sym typeface="Calibri"/>
              </a:defRPr>
            </a:lvl3pPr>
            <a:lvl4pPr marL="0" lvl="3" indent="0" algn="ctr">
              <a:spcBef>
                <a:spcPts val="0"/>
              </a:spcBef>
              <a:buNone/>
              <a:defRPr sz="1600" b="0" i="0" u="none" strike="noStrike" cap="none">
                <a:solidFill>
                  <a:srgbClr val="F2F2F2"/>
                </a:solidFill>
                <a:latin typeface="Calibri"/>
                <a:ea typeface="Calibri"/>
                <a:cs typeface="Calibri"/>
                <a:sym typeface="Calibri"/>
              </a:defRPr>
            </a:lvl4pPr>
            <a:lvl5pPr marL="0" lvl="4" indent="0" algn="ctr">
              <a:spcBef>
                <a:spcPts val="0"/>
              </a:spcBef>
              <a:buNone/>
              <a:defRPr sz="1600" b="0" i="0" u="none" strike="noStrike" cap="none">
                <a:solidFill>
                  <a:srgbClr val="F2F2F2"/>
                </a:solidFill>
                <a:latin typeface="Calibri"/>
                <a:ea typeface="Calibri"/>
                <a:cs typeface="Calibri"/>
                <a:sym typeface="Calibri"/>
              </a:defRPr>
            </a:lvl5pPr>
            <a:lvl6pPr marL="0" lvl="5" indent="0" algn="ctr">
              <a:spcBef>
                <a:spcPts val="0"/>
              </a:spcBef>
              <a:buNone/>
              <a:defRPr sz="1600" b="0" i="0" u="none" strike="noStrike" cap="none">
                <a:solidFill>
                  <a:srgbClr val="F2F2F2"/>
                </a:solidFill>
                <a:latin typeface="Calibri"/>
                <a:ea typeface="Calibri"/>
                <a:cs typeface="Calibri"/>
                <a:sym typeface="Calibri"/>
              </a:defRPr>
            </a:lvl6pPr>
            <a:lvl7pPr marL="0" lvl="6" indent="0" algn="ctr">
              <a:spcBef>
                <a:spcPts val="0"/>
              </a:spcBef>
              <a:buNone/>
              <a:defRPr sz="1600" b="0" i="0" u="none" strike="noStrike" cap="none">
                <a:solidFill>
                  <a:srgbClr val="F2F2F2"/>
                </a:solidFill>
                <a:latin typeface="Calibri"/>
                <a:ea typeface="Calibri"/>
                <a:cs typeface="Calibri"/>
                <a:sym typeface="Calibri"/>
              </a:defRPr>
            </a:lvl7pPr>
            <a:lvl8pPr marL="0" lvl="7" indent="0" algn="ctr">
              <a:spcBef>
                <a:spcPts val="0"/>
              </a:spcBef>
              <a:buNone/>
              <a:defRPr sz="1600" b="0" i="0" u="none" strike="noStrike" cap="none">
                <a:solidFill>
                  <a:srgbClr val="F2F2F2"/>
                </a:solidFill>
                <a:latin typeface="Calibri"/>
                <a:ea typeface="Calibri"/>
                <a:cs typeface="Calibri"/>
                <a:sym typeface="Calibri"/>
              </a:defRPr>
            </a:lvl8pPr>
            <a:lvl9pPr marL="0" lvl="8" indent="0" algn="ctr">
              <a:spcBef>
                <a:spcPts val="0"/>
              </a:spcBef>
              <a:buNone/>
              <a:defRPr sz="1600" b="0" i="0" u="none" strike="noStrike" cap="none">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2"/>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
        <p:cNvGrpSpPr/>
        <p:nvPr/>
      </p:nvGrpSpPr>
      <p:grpSpPr>
        <a:xfrm>
          <a:off x="0" y="0"/>
          <a:ext cx="0" cy="0"/>
          <a:chOff x="0" y="0"/>
          <a:chExt cx="0" cy="0"/>
        </a:xfrm>
      </p:grpSpPr>
      <p:sp>
        <p:nvSpPr>
          <p:cNvPr id="35" name="Google Shape;35;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36"/>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37"/>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600">
                <a:solidFill>
                  <a:srgbClr val="F2F2F2"/>
                </a:solidFill>
                <a:latin typeface="Calibri"/>
                <a:ea typeface="Calibri"/>
                <a:cs typeface="Calibri"/>
                <a:sym typeface="Calibri"/>
              </a:defRPr>
            </a:lvl1pPr>
            <a:lvl2pPr marL="0" lvl="1" indent="0" algn="ctr">
              <a:spcBef>
                <a:spcPts val="0"/>
              </a:spcBef>
              <a:buNone/>
              <a:defRPr sz="1600">
                <a:solidFill>
                  <a:srgbClr val="F2F2F2"/>
                </a:solidFill>
                <a:latin typeface="Calibri"/>
                <a:ea typeface="Calibri"/>
                <a:cs typeface="Calibri"/>
                <a:sym typeface="Calibri"/>
              </a:defRPr>
            </a:lvl2pPr>
            <a:lvl3pPr marL="0" lvl="2" indent="0" algn="ctr">
              <a:spcBef>
                <a:spcPts val="0"/>
              </a:spcBef>
              <a:buNone/>
              <a:defRPr sz="1600">
                <a:solidFill>
                  <a:srgbClr val="F2F2F2"/>
                </a:solidFill>
                <a:latin typeface="Calibri"/>
                <a:ea typeface="Calibri"/>
                <a:cs typeface="Calibri"/>
                <a:sym typeface="Calibri"/>
              </a:defRPr>
            </a:lvl3pPr>
            <a:lvl4pPr marL="0" lvl="3" indent="0" algn="ctr">
              <a:spcBef>
                <a:spcPts val="0"/>
              </a:spcBef>
              <a:buNone/>
              <a:defRPr sz="1600">
                <a:solidFill>
                  <a:srgbClr val="F2F2F2"/>
                </a:solidFill>
                <a:latin typeface="Calibri"/>
                <a:ea typeface="Calibri"/>
                <a:cs typeface="Calibri"/>
                <a:sym typeface="Calibri"/>
              </a:defRPr>
            </a:lvl4pPr>
            <a:lvl5pPr marL="0" lvl="4" indent="0" algn="ctr">
              <a:spcBef>
                <a:spcPts val="0"/>
              </a:spcBef>
              <a:buNone/>
              <a:defRPr sz="1600">
                <a:solidFill>
                  <a:srgbClr val="F2F2F2"/>
                </a:solidFill>
                <a:latin typeface="Calibri"/>
                <a:ea typeface="Calibri"/>
                <a:cs typeface="Calibri"/>
                <a:sym typeface="Calibri"/>
              </a:defRPr>
            </a:lvl5pPr>
            <a:lvl6pPr marL="0" lvl="5" indent="0" algn="ctr">
              <a:spcBef>
                <a:spcPts val="0"/>
              </a:spcBef>
              <a:buNone/>
              <a:defRPr sz="1600">
                <a:solidFill>
                  <a:srgbClr val="F2F2F2"/>
                </a:solidFill>
                <a:latin typeface="Calibri"/>
                <a:ea typeface="Calibri"/>
                <a:cs typeface="Calibri"/>
                <a:sym typeface="Calibri"/>
              </a:defRPr>
            </a:lvl6pPr>
            <a:lvl7pPr marL="0" lvl="6" indent="0" algn="ctr">
              <a:spcBef>
                <a:spcPts val="0"/>
              </a:spcBef>
              <a:buNone/>
              <a:defRPr sz="1600">
                <a:solidFill>
                  <a:srgbClr val="F2F2F2"/>
                </a:solidFill>
                <a:latin typeface="Calibri"/>
                <a:ea typeface="Calibri"/>
                <a:cs typeface="Calibri"/>
                <a:sym typeface="Calibri"/>
              </a:defRPr>
            </a:lvl7pPr>
            <a:lvl8pPr marL="0" lvl="7" indent="0" algn="ctr">
              <a:spcBef>
                <a:spcPts val="0"/>
              </a:spcBef>
              <a:buNone/>
              <a:defRPr sz="1600">
                <a:solidFill>
                  <a:srgbClr val="F2F2F2"/>
                </a:solidFill>
                <a:latin typeface="Calibri"/>
                <a:ea typeface="Calibri"/>
                <a:cs typeface="Calibri"/>
                <a:sym typeface="Calibri"/>
              </a:defRPr>
            </a:lvl8pPr>
            <a:lvl9pPr marL="0" lvl="8" indent="0" algn="ctr">
              <a:spcBef>
                <a:spcPts val="0"/>
              </a:spcBef>
              <a:buNone/>
              <a:defRPr sz="1600">
                <a:solidFill>
                  <a:srgbClr val="F2F2F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 name="Google Shape;1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2" name="Google Shape;1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28"/>
          <p:cNvSpPr/>
          <p:nvPr/>
        </p:nvSpPr>
        <p:spPr>
          <a:xfrm>
            <a:off x="0" y="5958018"/>
            <a:ext cx="12191999" cy="908756"/>
          </a:xfrm>
          <a:prstGeom prst="rect">
            <a:avLst/>
          </a:prstGeom>
          <a:solidFill>
            <a:srgbClr val="0D2C6C"/>
          </a:solid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F3864"/>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961345" y="6329863"/>
            <a:ext cx="1849655" cy="147518"/>
          </a:xfrm>
          <a:prstGeom prst="rect">
            <a:avLst/>
          </a:prstGeom>
          <a:noFill/>
          <a:ln>
            <a:noFill/>
          </a:ln>
        </p:spPr>
      </p:pic>
      <p:pic>
        <p:nvPicPr>
          <p:cNvPr id="16" name="Google Shape;16;p28"/>
          <p:cNvPicPr preferRelativeResize="0"/>
          <p:nvPr/>
        </p:nvPicPr>
        <p:blipFill rotWithShape="1">
          <a:blip r:embed="rId4">
            <a:alphaModFix/>
          </a:blip>
          <a:srcRect/>
          <a:stretch/>
        </p:blipFill>
        <p:spPr>
          <a:xfrm>
            <a:off x="524161" y="6103329"/>
            <a:ext cx="2129586" cy="5341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27"/>
          <p:cNvSpPr/>
          <p:nvPr/>
        </p:nvSpPr>
        <p:spPr>
          <a:xfrm>
            <a:off x="0" y="5958018"/>
            <a:ext cx="12191999" cy="908756"/>
          </a:xfrm>
          <a:prstGeom prst="rect">
            <a:avLst/>
          </a:prstGeom>
          <a:solidFill>
            <a:srgbClr val="0D2C6C"/>
          </a:solid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1F3864"/>
              </a:solidFill>
              <a:latin typeface="Calibri"/>
              <a:ea typeface="Calibri"/>
              <a:cs typeface="Calibri"/>
              <a:sym typeface="Calibri"/>
            </a:endParaRPr>
          </a:p>
        </p:txBody>
      </p:sp>
      <p:pic>
        <p:nvPicPr>
          <p:cNvPr id="26" name="Google Shape;26;p27"/>
          <p:cNvPicPr preferRelativeResize="0"/>
          <p:nvPr/>
        </p:nvPicPr>
        <p:blipFill rotWithShape="1">
          <a:blip r:embed="rId13">
            <a:alphaModFix/>
          </a:blip>
          <a:srcRect/>
          <a:stretch/>
        </p:blipFill>
        <p:spPr>
          <a:xfrm>
            <a:off x="9961345" y="6329863"/>
            <a:ext cx="1849655" cy="147518"/>
          </a:xfrm>
          <a:prstGeom prst="rect">
            <a:avLst/>
          </a:prstGeom>
          <a:noFill/>
          <a:ln>
            <a:noFill/>
          </a:ln>
        </p:spPr>
      </p:pic>
      <p:pic>
        <p:nvPicPr>
          <p:cNvPr id="27" name="Google Shape;27;p27"/>
          <p:cNvPicPr preferRelativeResize="0"/>
          <p:nvPr/>
        </p:nvPicPr>
        <p:blipFill rotWithShape="1">
          <a:blip r:embed="rId14">
            <a:alphaModFix/>
          </a:blip>
          <a:srcRect/>
          <a:stretch/>
        </p:blipFill>
        <p:spPr>
          <a:xfrm>
            <a:off x="524161" y="6103329"/>
            <a:ext cx="2129586" cy="5341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29/98TC01536" TargetMode="External"/><Relationship Id="rId7" Type="http://schemas.openxmlformats.org/officeDocument/2006/relationships/hyperlink" Target="https://doi.org/10.1130/2025.0073"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doi.org/10.1130/B30017.1" TargetMode="External"/><Relationship Id="rId5" Type="http://schemas.openxmlformats.org/officeDocument/2006/relationships/hyperlink" Target="https://doi.org/10.1130/b38093.1" TargetMode="External"/><Relationship Id="rId4" Type="http://schemas.openxmlformats.org/officeDocument/2006/relationships/hyperlink" Target="https://doi.org/10.1130/L153.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eriodictable.com/Elements/024/index.html" TargetMode="External"/><Relationship Id="rId13" Type="http://schemas.openxmlformats.org/officeDocument/2006/relationships/hyperlink" Target="https://en.wikipedia.org/wiki/QAPF_diagram" TargetMode="External"/><Relationship Id="rId3" Type="http://schemas.openxmlformats.org/officeDocument/2006/relationships/hyperlink" Target="https://www.sciencefacts.net/layers-of-the-earth.html" TargetMode="External"/><Relationship Id="rId7" Type="http://schemas.openxmlformats.org/officeDocument/2006/relationships/hyperlink" Target="https://en.wikipedia.org/wiki/Chromium" TargetMode="External"/><Relationship Id="rId12" Type="http://schemas.openxmlformats.org/officeDocument/2006/relationships/hyperlink" Target="about:blan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hrompik.com/chromium/" TargetMode="External"/><Relationship Id="rId11" Type="http://schemas.openxmlformats.org/officeDocument/2006/relationships/hyperlink" Target="https://geology.sonoma.edu/research/thin-section-training" TargetMode="External"/><Relationship Id="rId5" Type="http://schemas.openxmlformats.org/officeDocument/2006/relationships/hyperlink" Target="https://pubs.usgs.gov/fs/2010/3089/pdf/fs2010-3089.pdf" TargetMode="External"/><Relationship Id="rId15" Type="http://schemas.openxmlformats.org/officeDocument/2006/relationships/hyperlink" Target="https://opengeology.org/historicalgeology/case-studies/coast-ranges-accretionary-wedge/" TargetMode="External"/><Relationship Id="rId10" Type="http://schemas.openxmlformats.org/officeDocument/2006/relationships/hyperlink" Target="https://doi.org/10.1130/L153.1" TargetMode="External"/><Relationship Id="rId4" Type="http://schemas.openxmlformats.org/officeDocument/2006/relationships/hyperlink" Target="https://environmental-geol.pressbooks.tru.ca/chapter/plate-tectonics/" TargetMode="External"/><Relationship Id="rId9" Type="http://schemas.openxmlformats.org/officeDocument/2006/relationships/hyperlink" Target="https://doi.org/10.1130/L183.1" TargetMode="External"/><Relationship Id="rId14" Type="http://schemas.openxmlformats.org/officeDocument/2006/relationships/hyperlink" Target="https://www.science.smith.edu/~jbrady/petrology/rock-library/rl-page15.php"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6"/>
        <p:cNvGrpSpPr/>
        <p:nvPr/>
      </p:nvGrpSpPr>
      <p:grpSpPr>
        <a:xfrm>
          <a:off x="0" y="0"/>
          <a:ext cx="0" cy="0"/>
          <a:chOff x="0" y="0"/>
          <a:chExt cx="0" cy="0"/>
        </a:xfrm>
      </p:grpSpPr>
      <p:pic>
        <p:nvPicPr>
          <p:cNvPr id="77" name="Google Shape;77;p1" descr="A person climbing a rock&#10;&#10;AI-generated content may be incorrect."/>
          <p:cNvPicPr preferRelativeResize="0"/>
          <p:nvPr/>
        </p:nvPicPr>
        <p:blipFill rotWithShape="1">
          <a:blip r:embed="rId3">
            <a:alphaModFix amt="57000"/>
          </a:blip>
          <a:srcRect t="17034" b="17265"/>
          <a:stretch/>
        </p:blipFill>
        <p:spPr>
          <a:xfrm>
            <a:off x="20" y="10"/>
            <a:ext cx="12191992" cy="6007700"/>
          </a:xfrm>
          <a:prstGeom prst="rect">
            <a:avLst/>
          </a:prstGeom>
          <a:noFill/>
          <a:ln>
            <a:noFill/>
          </a:ln>
        </p:spPr>
      </p:pic>
      <p:sp>
        <p:nvSpPr>
          <p:cNvPr id="78" name="Google Shape;78;p1"/>
          <p:cNvSpPr txBox="1">
            <a:spLocks noGrp="1"/>
          </p:cNvSpPr>
          <p:nvPr>
            <p:ph type="title"/>
          </p:nvPr>
        </p:nvSpPr>
        <p:spPr>
          <a:xfrm>
            <a:off x="2125" y="68973"/>
            <a:ext cx="11923200" cy="2257767"/>
          </a:xfrm>
          <a:prstGeom prst="rect">
            <a:avLst/>
          </a:prstGeom>
          <a:noFill/>
          <a:ln>
            <a:noFill/>
          </a:ln>
        </p:spPr>
        <p:txBody>
          <a:bodyPr spcFirstLastPara="1" wrap="square" lIns="91425" tIns="45700" rIns="91425" bIns="45700" anchor="b" anchorCtr="0">
            <a:normAutofit fontScale="90000"/>
          </a:bodyPr>
          <a:lstStyle/>
          <a:p>
            <a:pPr lvl="0">
              <a:buSzPct val="100000"/>
            </a:pPr>
            <a:r>
              <a:rPr lang="en-US" sz="4900" b="1" dirty="0"/>
              <a:t>Petrologic characterization of the Coast Range Ophiolite, central California using petrographic and scanning electron microscopy </a:t>
            </a:r>
            <a:br>
              <a:rPr lang="en-US" sz="5500" b="1" dirty="0"/>
            </a:br>
            <a:r>
              <a:rPr lang="en-US" sz="3600" dirty="0"/>
              <a:t>MSU ECE REU Site Summer 2025 Project Presentation</a:t>
            </a:r>
            <a:endParaRPr sz="3600" dirty="0"/>
          </a:p>
        </p:txBody>
      </p:sp>
      <p:sp>
        <p:nvSpPr>
          <p:cNvPr id="79" name="Google Shape;79;p1"/>
          <p:cNvSpPr txBox="1">
            <a:spLocks noGrp="1"/>
          </p:cNvSpPr>
          <p:nvPr>
            <p:ph type="body" idx="1"/>
          </p:nvPr>
        </p:nvSpPr>
        <p:spPr>
          <a:xfrm>
            <a:off x="2116" y="4804835"/>
            <a:ext cx="10261600" cy="120299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sz="2800" dirty="0">
                <a:solidFill>
                  <a:schemeClr val="lt1"/>
                </a:solidFill>
              </a:rPr>
              <a:t>Presenter: Jessica Rains-Meyer</a:t>
            </a:r>
            <a:endParaRPr sz="2800" dirty="0">
              <a:solidFill>
                <a:schemeClr val="lt1"/>
              </a:solidFill>
            </a:endParaRPr>
          </a:p>
          <a:p>
            <a:pPr marL="0" lvl="0" indent="0" algn="l" rtl="0">
              <a:lnSpc>
                <a:spcPct val="90000"/>
              </a:lnSpc>
              <a:spcBef>
                <a:spcPts val="1000"/>
              </a:spcBef>
              <a:spcAft>
                <a:spcPts val="0"/>
              </a:spcAft>
              <a:buClr>
                <a:schemeClr val="lt1"/>
              </a:buClr>
              <a:buSzPts val="2800"/>
              <a:buNone/>
            </a:pPr>
            <a:r>
              <a:rPr lang="en-US" sz="2800" dirty="0">
                <a:solidFill>
                  <a:schemeClr val="lt1"/>
                </a:solidFill>
              </a:rPr>
              <a:t>Mentors: Dr. Devon Orme, Rebekah Kennedy</a:t>
            </a:r>
            <a:endParaRPr sz="28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0"/>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
        <p:nvSpPr>
          <p:cNvPr id="168" name="Google Shape;168;p10"/>
          <p:cNvSpPr txBox="1">
            <a:spLocks noGrp="1"/>
          </p:cNvSpPr>
          <p:nvPr>
            <p:ph type="title"/>
          </p:nvPr>
        </p:nvSpPr>
        <p:spPr>
          <a:xfrm>
            <a:off x="742708" y="-1707"/>
            <a:ext cx="9821119" cy="111613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5200"/>
              <a:buFont typeface="Calibri"/>
              <a:buNone/>
            </a:pPr>
            <a:r>
              <a:rPr lang="en-US" sz="5200" b="0" i="0" u="none" strike="noStrike" cap="none">
                <a:solidFill>
                  <a:schemeClr val="dk1"/>
                </a:solidFill>
                <a:latin typeface="Calibri"/>
                <a:ea typeface="Calibri"/>
                <a:cs typeface="Calibri"/>
                <a:sym typeface="Calibri"/>
              </a:rPr>
              <a:t>Project plan: Collect Hand Samples</a:t>
            </a:r>
            <a:endParaRPr/>
          </a:p>
        </p:txBody>
      </p:sp>
      <p:pic>
        <p:nvPicPr>
          <p:cNvPr id="169" name="Google Shape;169;p10" descr="A group of rocks on a white cloth&#10;&#10;AI-generated content may be incorrect."/>
          <p:cNvPicPr preferRelativeResize="0"/>
          <p:nvPr/>
        </p:nvPicPr>
        <p:blipFill rotWithShape="1">
          <a:blip r:embed="rId3">
            <a:alphaModFix/>
          </a:blip>
          <a:srcRect l="10226" r="10842" b="3"/>
          <a:stretch/>
        </p:blipFill>
        <p:spPr>
          <a:xfrm>
            <a:off x="123046" y="1898440"/>
            <a:ext cx="2827865" cy="3731891"/>
          </a:xfrm>
          <a:prstGeom prst="rect">
            <a:avLst/>
          </a:prstGeom>
          <a:noFill/>
          <a:ln>
            <a:noFill/>
          </a:ln>
        </p:spPr>
      </p:pic>
      <p:pic>
        <p:nvPicPr>
          <p:cNvPr id="170" name="Google Shape;170;p10" descr="A group of rocks on white towels&#10;&#10;AI-generated content may be incorrect."/>
          <p:cNvPicPr preferRelativeResize="0"/>
          <p:nvPr/>
        </p:nvPicPr>
        <p:blipFill rotWithShape="1">
          <a:blip r:embed="rId4">
            <a:alphaModFix/>
          </a:blip>
          <a:srcRect l="32730" r="23699" b="2"/>
          <a:stretch/>
        </p:blipFill>
        <p:spPr>
          <a:xfrm>
            <a:off x="3082437" y="1898440"/>
            <a:ext cx="2827865" cy="3731891"/>
          </a:xfrm>
          <a:prstGeom prst="rect">
            <a:avLst/>
          </a:prstGeom>
          <a:noFill/>
          <a:ln>
            <a:noFill/>
          </a:ln>
        </p:spPr>
      </p:pic>
      <p:pic>
        <p:nvPicPr>
          <p:cNvPr id="171" name="Google Shape;171;p10" descr="A group of rocks with writing on a white surface&#10;&#10;AI-generated content may be incorrect."/>
          <p:cNvPicPr preferRelativeResize="0"/>
          <p:nvPr/>
        </p:nvPicPr>
        <p:blipFill rotWithShape="1">
          <a:blip r:embed="rId5">
            <a:alphaModFix/>
          </a:blip>
          <a:srcRect l="3161" r="15580" b="3"/>
          <a:stretch/>
        </p:blipFill>
        <p:spPr>
          <a:xfrm>
            <a:off x="6080410" y="1898440"/>
            <a:ext cx="2827865" cy="3731891"/>
          </a:xfrm>
          <a:prstGeom prst="rect">
            <a:avLst/>
          </a:prstGeom>
          <a:noFill/>
          <a:ln>
            <a:noFill/>
          </a:ln>
        </p:spPr>
      </p:pic>
      <p:pic>
        <p:nvPicPr>
          <p:cNvPr id="172" name="Google Shape;172;p10" descr="Rocks with writing on it&#10;&#10;AI-generated content may be incorrect."/>
          <p:cNvPicPr preferRelativeResize="0"/>
          <p:nvPr/>
        </p:nvPicPr>
        <p:blipFill rotWithShape="1">
          <a:blip r:embed="rId6">
            <a:alphaModFix/>
          </a:blip>
          <a:srcRect l="9900" r="11844" b="3"/>
          <a:stretch/>
        </p:blipFill>
        <p:spPr>
          <a:xfrm>
            <a:off x="9059092" y="1898440"/>
            <a:ext cx="2827865" cy="37318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1" descr="A map of a geological study&#10;&#10;AI-generated content may be incorrect."/>
          <p:cNvPicPr preferRelativeResize="0"/>
          <p:nvPr/>
        </p:nvPicPr>
        <p:blipFill rotWithShape="1">
          <a:blip r:embed="rId3">
            <a:alphaModFix/>
          </a:blip>
          <a:srcRect/>
          <a:stretch/>
        </p:blipFill>
        <p:spPr>
          <a:xfrm>
            <a:off x="1310007" y="0"/>
            <a:ext cx="8462746" cy="5922380"/>
          </a:xfrm>
          <a:prstGeom prst="rect">
            <a:avLst/>
          </a:prstGeom>
          <a:noFill/>
          <a:ln>
            <a:noFill/>
          </a:ln>
        </p:spPr>
      </p:pic>
      <p:sp>
        <p:nvSpPr>
          <p:cNvPr id="178" name="Google Shape;178;p11"/>
          <p:cNvSpPr txBox="1"/>
          <p:nvPr/>
        </p:nvSpPr>
        <p:spPr>
          <a:xfrm>
            <a:off x="4724400" y="6260690"/>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11</a:t>
            </a:r>
            <a:endParaRPr sz="1800">
              <a:solidFill>
                <a:schemeClr val="dk1"/>
              </a:solidFill>
              <a:latin typeface="Calibri"/>
              <a:ea typeface="Calibri"/>
              <a:cs typeface="Calibri"/>
              <a:sym typeface="Calibri"/>
            </a:endParaRPr>
          </a:p>
        </p:txBody>
      </p:sp>
      <p:sp>
        <p:nvSpPr>
          <p:cNvPr id="179" name="Google Shape;179;p11"/>
          <p:cNvSpPr txBox="1"/>
          <p:nvPr/>
        </p:nvSpPr>
        <p:spPr>
          <a:xfrm>
            <a:off x="7020426" y="5997742"/>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D0CECE"/>
                </a:solidFill>
                <a:latin typeface="Calibri"/>
                <a:ea typeface="Calibri"/>
                <a:cs typeface="Calibri"/>
                <a:sym typeface="Calibri"/>
              </a:rPr>
              <a:t>Wakabayashi, J., and Orme, D. A., 2025</a:t>
            </a:r>
            <a:endParaRPr sz="1400">
              <a:solidFill>
                <a:srgbClr val="D0CECE"/>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2" descr="A person using a machine&#10;&#10;AI-generated content may be incorrect."/>
          <p:cNvPicPr preferRelativeResize="0"/>
          <p:nvPr/>
        </p:nvPicPr>
        <p:blipFill rotWithShape="1">
          <a:blip r:embed="rId3">
            <a:alphaModFix/>
          </a:blip>
          <a:srcRect/>
          <a:stretch/>
        </p:blipFill>
        <p:spPr>
          <a:xfrm>
            <a:off x="150712" y="136545"/>
            <a:ext cx="2109969" cy="2823138"/>
          </a:xfrm>
          <a:prstGeom prst="rect">
            <a:avLst/>
          </a:prstGeom>
          <a:noFill/>
          <a:ln>
            <a:noFill/>
          </a:ln>
        </p:spPr>
      </p:pic>
      <p:pic>
        <p:nvPicPr>
          <p:cNvPr id="185" name="Google Shape;185;p12" descr="A person using a grinder to polish a circular object&#10;&#10;AI-generated content may be incorrect."/>
          <p:cNvPicPr preferRelativeResize="0"/>
          <p:nvPr/>
        </p:nvPicPr>
        <p:blipFill rotWithShape="1">
          <a:blip r:embed="rId4">
            <a:alphaModFix/>
          </a:blip>
          <a:srcRect/>
          <a:stretch/>
        </p:blipFill>
        <p:spPr>
          <a:xfrm>
            <a:off x="3181576" y="134254"/>
            <a:ext cx="2094295" cy="2827720"/>
          </a:xfrm>
          <a:prstGeom prst="rect">
            <a:avLst/>
          </a:prstGeom>
          <a:noFill/>
          <a:ln>
            <a:noFill/>
          </a:ln>
        </p:spPr>
      </p:pic>
      <p:pic>
        <p:nvPicPr>
          <p:cNvPr id="186" name="Google Shape;186;p12" descr="A person holding a stick&#10;&#10;AI-generated content may be incorrect."/>
          <p:cNvPicPr preferRelativeResize="0"/>
          <p:nvPr/>
        </p:nvPicPr>
        <p:blipFill rotWithShape="1">
          <a:blip r:embed="rId5">
            <a:alphaModFix/>
          </a:blip>
          <a:srcRect/>
          <a:stretch/>
        </p:blipFill>
        <p:spPr>
          <a:xfrm>
            <a:off x="6292701" y="137329"/>
            <a:ext cx="2115635" cy="2821570"/>
          </a:xfrm>
          <a:prstGeom prst="rect">
            <a:avLst/>
          </a:prstGeom>
          <a:noFill/>
          <a:ln>
            <a:noFill/>
          </a:ln>
        </p:spPr>
      </p:pic>
      <p:pic>
        <p:nvPicPr>
          <p:cNvPr id="187" name="Google Shape;187;p12" descr="A hand holding a metal box&#10;&#10;AI-generated content may be incorrect."/>
          <p:cNvPicPr preferRelativeResize="0"/>
          <p:nvPr/>
        </p:nvPicPr>
        <p:blipFill rotWithShape="1">
          <a:blip r:embed="rId6">
            <a:alphaModFix/>
          </a:blip>
          <a:srcRect/>
          <a:stretch/>
        </p:blipFill>
        <p:spPr>
          <a:xfrm>
            <a:off x="9521887" y="137450"/>
            <a:ext cx="2116358" cy="2821329"/>
          </a:xfrm>
          <a:prstGeom prst="rect">
            <a:avLst/>
          </a:prstGeom>
          <a:noFill/>
          <a:ln>
            <a:noFill/>
          </a:ln>
        </p:spPr>
      </p:pic>
      <p:pic>
        <p:nvPicPr>
          <p:cNvPr id="188" name="Google Shape;188;p12" descr="A hand holding a piece of grey liquid&#10;&#10;AI-generated content may be incorrect."/>
          <p:cNvPicPr preferRelativeResize="0"/>
          <p:nvPr/>
        </p:nvPicPr>
        <p:blipFill rotWithShape="1">
          <a:blip r:embed="rId7">
            <a:alphaModFix/>
          </a:blip>
          <a:srcRect/>
          <a:stretch/>
        </p:blipFill>
        <p:spPr>
          <a:xfrm>
            <a:off x="3182553" y="3306733"/>
            <a:ext cx="1796367" cy="2403556"/>
          </a:xfrm>
          <a:prstGeom prst="rect">
            <a:avLst/>
          </a:prstGeom>
          <a:noFill/>
          <a:ln>
            <a:noFill/>
          </a:ln>
        </p:spPr>
      </p:pic>
      <p:pic>
        <p:nvPicPr>
          <p:cNvPr id="189" name="Google Shape;189;p12" descr="A hand adjusting a machine&#10;&#10;AI-generated content may be incorrect."/>
          <p:cNvPicPr preferRelativeResize="0"/>
          <p:nvPr/>
        </p:nvPicPr>
        <p:blipFill rotWithShape="1">
          <a:blip r:embed="rId8">
            <a:alphaModFix/>
          </a:blip>
          <a:srcRect/>
          <a:stretch/>
        </p:blipFill>
        <p:spPr>
          <a:xfrm>
            <a:off x="153385" y="3699799"/>
            <a:ext cx="1990725" cy="1638300"/>
          </a:xfrm>
          <a:prstGeom prst="rect">
            <a:avLst/>
          </a:prstGeom>
          <a:noFill/>
          <a:ln>
            <a:noFill/>
          </a:ln>
        </p:spPr>
      </p:pic>
      <p:pic>
        <p:nvPicPr>
          <p:cNvPr id="190" name="Google Shape;190;p12" descr="A close-up of a cell&#10;&#10;AI-generated content may be incorrect."/>
          <p:cNvPicPr preferRelativeResize="0"/>
          <p:nvPr/>
        </p:nvPicPr>
        <p:blipFill rotWithShape="1">
          <a:blip r:embed="rId9">
            <a:alphaModFix/>
          </a:blip>
          <a:srcRect/>
          <a:stretch/>
        </p:blipFill>
        <p:spPr>
          <a:xfrm>
            <a:off x="6296535" y="3166106"/>
            <a:ext cx="1882816" cy="2707272"/>
          </a:xfrm>
          <a:prstGeom prst="rect">
            <a:avLst/>
          </a:prstGeom>
          <a:noFill/>
          <a:ln>
            <a:noFill/>
          </a:ln>
        </p:spPr>
      </p:pic>
      <p:sp>
        <p:nvSpPr>
          <p:cNvPr id="191" name="Google Shape;191;p12"/>
          <p:cNvSpPr txBox="1"/>
          <p:nvPr/>
        </p:nvSpPr>
        <p:spPr>
          <a:xfrm>
            <a:off x="6283626" y="5359369"/>
            <a:ext cx="27431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30 µm thick</a:t>
            </a:r>
            <a:endParaRPr sz="2800" dirty="0">
              <a:solidFill>
                <a:schemeClr val="dk1"/>
              </a:solidFill>
              <a:latin typeface="Calibri"/>
              <a:ea typeface="Calibri"/>
              <a:cs typeface="Calibri"/>
              <a:sym typeface="Calibri"/>
            </a:endParaRPr>
          </a:p>
        </p:txBody>
      </p:sp>
      <p:pic>
        <p:nvPicPr>
          <p:cNvPr id="192" name="Google Shape;192;p12" descr="Arrow Right with solid fill"/>
          <p:cNvPicPr preferRelativeResize="0"/>
          <p:nvPr/>
        </p:nvPicPr>
        <p:blipFill rotWithShape="1">
          <a:blip r:embed="rId10">
            <a:alphaModFix/>
          </a:blip>
          <a:srcRect/>
          <a:stretch/>
        </p:blipFill>
        <p:spPr>
          <a:xfrm>
            <a:off x="2267211" y="1092896"/>
            <a:ext cx="914400" cy="914400"/>
          </a:xfrm>
          <a:prstGeom prst="rect">
            <a:avLst/>
          </a:prstGeom>
          <a:noFill/>
          <a:ln>
            <a:noFill/>
          </a:ln>
        </p:spPr>
      </p:pic>
      <p:pic>
        <p:nvPicPr>
          <p:cNvPr id="193" name="Google Shape;193;p12" descr="Arrow Right with solid fill"/>
          <p:cNvPicPr preferRelativeResize="0"/>
          <p:nvPr/>
        </p:nvPicPr>
        <p:blipFill rotWithShape="1">
          <a:blip r:embed="rId10">
            <a:alphaModFix/>
          </a:blip>
          <a:srcRect/>
          <a:stretch/>
        </p:blipFill>
        <p:spPr>
          <a:xfrm>
            <a:off x="5377840" y="1092895"/>
            <a:ext cx="914400" cy="914400"/>
          </a:xfrm>
          <a:prstGeom prst="rect">
            <a:avLst/>
          </a:prstGeom>
          <a:noFill/>
          <a:ln>
            <a:noFill/>
          </a:ln>
        </p:spPr>
      </p:pic>
      <p:pic>
        <p:nvPicPr>
          <p:cNvPr id="194" name="Google Shape;194;p12" descr="Arrow Right with solid fill"/>
          <p:cNvPicPr preferRelativeResize="0"/>
          <p:nvPr/>
        </p:nvPicPr>
        <p:blipFill rotWithShape="1">
          <a:blip r:embed="rId10">
            <a:alphaModFix/>
          </a:blip>
          <a:srcRect/>
          <a:stretch/>
        </p:blipFill>
        <p:spPr>
          <a:xfrm>
            <a:off x="8415402" y="1092895"/>
            <a:ext cx="914400" cy="914400"/>
          </a:xfrm>
          <a:prstGeom prst="rect">
            <a:avLst/>
          </a:prstGeom>
          <a:noFill/>
          <a:ln>
            <a:noFill/>
          </a:ln>
        </p:spPr>
      </p:pic>
      <p:pic>
        <p:nvPicPr>
          <p:cNvPr id="195" name="Google Shape;195;p12" descr="Arrow Right with solid fill"/>
          <p:cNvPicPr preferRelativeResize="0"/>
          <p:nvPr/>
        </p:nvPicPr>
        <p:blipFill rotWithShape="1">
          <a:blip r:embed="rId10">
            <a:alphaModFix/>
          </a:blip>
          <a:srcRect/>
          <a:stretch/>
        </p:blipFill>
        <p:spPr>
          <a:xfrm>
            <a:off x="2257564" y="4057388"/>
            <a:ext cx="914400" cy="914400"/>
          </a:xfrm>
          <a:prstGeom prst="rect">
            <a:avLst/>
          </a:prstGeom>
          <a:noFill/>
          <a:ln>
            <a:noFill/>
          </a:ln>
        </p:spPr>
      </p:pic>
      <p:pic>
        <p:nvPicPr>
          <p:cNvPr id="196" name="Google Shape;196;p12" descr="Arrow Right with solid fill"/>
          <p:cNvPicPr preferRelativeResize="0"/>
          <p:nvPr/>
        </p:nvPicPr>
        <p:blipFill rotWithShape="1">
          <a:blip r:embed="rId10">
            <a:alphaModFix/>
          </a:blip>
          <a:srcRect/>
          <a:stretch/>
        </p:blipFill>
        <p:spPr>
          <a:xfrm>
            <a:off x="5096005" y="4057388"/>
            <a:ext cx="914400" cy="914400"/>
          </a:xfrm>
          <a:prstGeom prst="rect">
            <a:avLst/>
          </a:prstGeom>
          <a:noFill/>
          <a:ln>
            <a:noFill/>
          </a:ln>
        </p:spPr>
      </p:pic>
      <p:pic>
        <p:nvPicPr>
          <p:cNvPr id="197" name="Google Shape;197;p12" descr="Learning Geology: 30+ Thin Section ..."/>
          <p:cNvPicPr preferRelativeResize="0"/>
          <p:nvPr/>
        </p:nvPicPr>
        <p:blipFill rotWithShape="1">
          <a:blip r:embed="rId11">
            <a:alphaModFix/>
          </a:blip>
          <a:srcRect/>
          <a:stretch/>
        </p:blipFill>
        <p:spPr>
          <a:xfrm>
            <a:off x="9841857" y="3303186"/>
            <a:ext cx="2057400" cy="2219325"/>
          </a:xfrm>
          <a:prstGeom prst="rect">
            <a:avLst/>
          </a:prstGeom>
          <a:noFill/>
          <a:ln>
            <a:noFill/>
          </a:ln>
        </p:spPr>
      </p:pic>
      <p:pic>
        <p:nvPicPr>
          <p:cNvPr id="198" name="Google Shape;198;p12" descr="Arrow Right with solid fill"/>
          <p:cNvPicPr preferRelativeResize="0"/>
          <p:nvPr/>
        </p:nvPicPr>
        <p:blipFill rotWithShape="1">
          <a:blip r:embed="rId10">
            <a:alphaModFix/>
          </a:blip>
          <a:srcRect/>
          <a:stretch/>
        </p:blipFill>
        <p:spPr>
          <a:xfrm>
            <a:off x="8414080" y="3951286"/>
            <a:ext cx="914400" cy="914400"/>
          </a:xfrm>
          <a:prstGeom prst="rect">
            <a:avLst/>
          </a:prstGeom>
          <a:noFill/>
          <a:ln>
            <a:noFill/>
          </a:ln>
        </p:spPr>
      </p:pic>
      <p:sp>
        <p:nvSpPr>
          <p:cNvPr id="199" name="Google Shape;199;p12"/>
          <p:cNvSpPr txBox="1"/>
          <p:nvPr/>
        </p:nvSpPr>
        <p:spPr>
          <a:xfrm>
            <a:off x="4724400" y="6223820"/>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200" name="Google Shape;200;p12"/>
          <p:cNvSpPr txBox="1"/>
          <p:nvPr/>
        </p:nvSpPr>
        <p:spPr>
          <a:xfrm>
            <a:off x="6809874" y="6067926"/>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D0CECE"/>
                </a:solidFill>
                <a:latin typeface="Calibri"/>
                <a:ea typeface="Calibri"/>
                <a:cs typeface="Calibri"/>
                <a:sym typeface="Calibri"/>
              </a:rPr>
              <a:t>Mooney, P., 2014</a:t>
            </a:r>
            <a:endParaRPr sz="1400">
              <a:solidFill>
                <a:srgbClr val="D0CECE"/>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3"/>
          <p:cNvSpPr txBox="1">
            <a:spLocks noGrp="1"/>
          </p:cNvSpPr>
          <p:nvPr>
            <p:ph type="title"/>
          </p:nvPr>
        </p:nvSpPr>
        <p:spPr>
          <a:xfrm>
            <a:off x="3167604" y="2257825"/>
            <a:ext cx="4458182" cy="11905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3F7F"/>
              </a:buClr>
              <a:buSzPts val="2800"/>
              <a:buFont typeface="Open Sans"/>
              <a:buNone/>
            </a:pPr>
            <a:r>
              <a:rPr lang="en-US" sz="2800" b="1" dirty="0">
                <a:solidFill>
                  <a:srgbClr val="003F7F"/>
                </a:solidFill>
                <a:latin typeface="Open Sans"/>
                <a:ea typeface="Open Sans"/>
                <a:cs typeface="Open Sans"/>
                <a:sym typeface="Open Sans"/>
              </a:rPr>
              <a:t>Field Emission Scanning Electron Microscope</a:t>
            </a:r>
            <a:endParaRPr sz="2800" dirty="0"/>
          </a:p>
          <a:p>
            <a:pPr marL="0" lvl="0" indent="0" algn="l" rtl="0">
              <a:lnSpc>
                <a:spcPct val="90000"/>
              </a:lnSpc>
              <a:spcBef>
                <a:spcPts val="0"/>
              </a:spcBef>
              <a:spcAft>
                <a:spcPts val="0"/>
              </a:spcAft>
              <a:buClr>
                <a:srgbClr val="585858"/>
              </a:buClr>
              <a:buSzPts val="1800"/>
              <a:buFont typeface="Arial"/>
              <a:buNone/>
            </a:pPr>
            <a:r>
              <a:rPr lang="en-US" sz="1800" dirty="0">
                <a:solidFill>
                  <a:srgbClr val="585858"/>
                </a:solidFill>
                <a:latin typeface="Arial"/>
                <a:ea typeface="Arial"/>
                <a:cs typeface="Arial"/>
                <a:sym typeface="Arial"/>
              </a:rPr>
              <a:t>Zeiss SUPRA 55VP</a:t>
            </a:r>
            <a:endParaRPr sz="1800" dirty="0"/>
          </a:p>
          <a:p>
            <a:pPr marL="0" lvl="0" indent="0" algn="l" rtl="0">
              <a:lnSpc>
                <a:spcPct val="90000"/>
              </a:lnSpc>
              <a:spcBef>
                <a:spcPts val="0"/>
              </a:spcBef>
              <a:spcAft>
                <a:spcPts val="0"/>
              </a:spcAft>
              <a:buClr>
                <a:schemeClr val="dk1"/>
              </a:buClr>
              <a:buSzPts val="4400"/>
              <a:buFont typeface="Calibri"/>
              <a:buNone/>
            </a:pPr>
            <a:endParaRPr dirty="0"/>
          </a:p>
        </p:txBody>
      </p:sp>
      <p:sp>
        <p:nvSpPr>
          <p:cNvPr id="206" name="Google Shape;206;p13"/>
          <p:cNvSpPr txBox="1"/>
          <p:nvPr/>
        </p:nvSpPr>
        <p:spPr>
          <a:xfrm>
            <a:off x="8495066" y="510006"/>
            <a:ext cx="29264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3F7F"/>
                </a:solidFill>
                <a:latin typeface="Open Sans"/>
                <a:ea typeface="Open Sans"/>
                <a:cs typeface="Open Sans"/>
                <a:sym typeface="Open Sans"/>
              </a:rPr>
              <a:t>QAPF Diagram </a:t>
            </a:r>
            <a:endParaRPr dirty="0"/>
          </a:p>
        </p:txBody>
      </p:sp>
      <p:pic>
        <p:nvPicPr>
          <p:cNvPr id="207" name="Google Shape;207;p13"/>
          <p:cNvPicPr preferRelativeResize="0"/>
          <p:nvPr/>
        </p:nvPicPr>
        <p:blipFill rotWithShape="1">
          <a:blip r:embed="rId3">
            <a:alphaModFix/>
          </a:blip>
          <a:srcRect/>
          <a:stretch/>
        </p:blipFill>
        <p:spPr>
          <a:xfrm>
            <a:off x="3750799" y="3448350"/>
            <a:ext cx="3079589" cy="2488436"/>
          </a:xfrm>
          <a:prstGeom prst="rect">
            <a:avLst/>
          </a:prstGeom>
          <a:noFill/>
          <a:ln>
            <a:noFill/>
          </a:ln>
        </p:spPr>
      </p:pic>
      <p:pic>
        <p:nvPicPr>
          <p:cNvPr id="208" name="Google Shape;208;p13" descr="A white microscope with black lenses&#10;&#10;AI-generated content may be incorrect."/>
          <p:cNvPicPr preferRelativeResize="0"/>
          <p:nvPr/>
        </p:nvPicPr>
        <p:blipFill rotWithShape="1">
          <a:blip r:embed="rId4">
            <a:alphaModFix/>
          </a:blip>
          <a:srcRect/>
          <a:stretch/>
        </p:blipFill>
        <p:spPr>
          <a:xfrm>
            <a:off x="67939" y="1591096"/>
            <a:ext cx="2989283" cy="3280338"/>
          </a:xfrm>
          <a:prstGeom prst="rect">
            <a:avLst/>
          </a:prstGeom>
          <a:noFill/>
          <a:ln>
            <a:noFill/>
          </a:ln>
        </p:spPr>
      </p:pic>
      <p:pic>
        <p:nvPicPr>
          <p:cNvPr id="209" name="Google Shape;209;p13" descr="A chart of different colored triangles&#10;&#10;AI-generated content may be incorrect."/>
          <p:cNvPicPr preferRelativeResize="0"/>
          <p:nvPr/>
        </p:nvPicPr>
        <p:blipFill rotWithShape="1">
          <a:blip r:embed="rId5">
            <a:alphaModFix/>
          </a:blip>
          <a:srcRect/>
          <a:stretch/>
        </p:blipFill>
        <p:spPr>
          <a:xfrm>
            <a:off x="7736168" y="1031652"/>
            <a:ext cx="4445764" cy="4920086"/>
          </a:xfrm>
          <a:prstGeom prst="rect">
            <a:avLst/>
          </a:prstGeom>
          <a:noFill/>
          <a:ln>
            <a:noFill/>
          </a:ln>
        </p:spPr>
      </p:pic>
      <p:sp>
        <p:nvSpPr>
          <p:cNvPr id="210" name="Google Shape;210;p13"/>
          <p:cNvSpPr txBox="1"/>
          <p:nvPr/>
        </p:nvSpPr>
        <p:spPr>
          <a:xfrm>
            <a:off x="186480" y="357688"/>
            <a:ext cx="2743199"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3F7F"/>
                </a:solidFill>
                <a:latin typeface="Open Sans"/>
                <a:ea typeface="Open Sans"/>
                <a:cs typeface="Open Sans"/>
                <a:sym typeface="Open Sans"/>
              </a:rPr>
              <a:t>Petrographic Microscope</a:t>
            </a:r>
            <a:endParaRPr/>
          </a:p>
          <a:p>
            <a:pPr marL="0" marR="0" lvl="0" indent="0" algn="l" rtl="0">
              <a:spcBef>
                <a:spcPts val="0"/>
              </a:spcBef>
              <a:spcAft>
                <a:spcPts val="0"/>
              </a:spcAft>
              <a:buNone/>
            </a:pPr>
            <a:r>
              <a:rPr lang="en-US" sz="1800">
                <a:solidFill>
                  <a:srgbClr val="585858"/>
                </a:solidFill>
                <a:latin typeface="Arial"/>
                <a:ea typeface="Arial"/>
                <a:cs typeface="Arial"/>
                <a:sym typeface="Arial"/>
              </a:rPr>
              <a:t>Leica DM750 P</a:t>
            </a:r>
            <a:endParaRPr/>
          </a:p>
        </p:txBody>
      </p:sp>
      <p:sp>
        <p:nvSpPr>
          <p:cNvPr id="211" name="Google Shape;211;p13"/>
          <p:cNvSpPr txBox="1"/>
          <p:nvPr/>
        </p:nvSpPr>
        <p:spPr>
          <a:xfrm>
            <a:off x="4724400" y="6248400"/>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13</a:t>
            </a:r>
            <a:endParaRPr sz="1800"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8D12F00C-FC74-5788-0D00-8F165EDD0A84}"/>
              </a:ext>
            </a:extLst>
          </p:cNvPr>
          <p:cNvSpPr txBox="1"/>
          <p:nvPr/>
        </p:nvSpPr>
        <p:spPr>
          <a:xfrm>
            <a:off x="322003" y="4959127"/>
            <a:ext cx="2472152" cy="307777"/>
          </a:xfrm>
          <a:prstGeom prst="rect">
            <a:avLst/>
          </a:prstGeom>
          <a:noFill/>
        </p:spPr>
        <p:txBody>
          <a:bodyPr wrap="none" rtlCol="0">
            <a:spAutoFit/>
          </a:bodyPr>
          <a:lstStyle/>
          <a:p>
            <a:r>
              <a:rPr lang="en-US" dirty="0"/>
              <a:t>To analyze optical properties</a:t>
            </a:r>
          </a:p>
        </p:txBody>
      </p:sp>
      <p:sp>
        <p:nvSpPr>
          <p:cNvPr id="3" name="TextBox 2">
            <a:extLst>
              <a:ext uri="{FF2B5EF4-FFF2-40B4-BE49-F238E27FC236}">
                <a16:creationId xmlns:a16="http://schemas.microsoft.com/office/drawing/2014/main" id="{0CF89285-8E10-D270-CDAB-CCB67EB97532}"/>
              </a:ext>
            </a:extLst>
          </p:cNvPr>
          <p:cNvSpPr txBox="1"/>
          <p:nvPr/>
        </p:nvSpPr>
        <p:spPr>
          <a:xfrm>
            <a:off x="4013808" y="1586275"/>
            <a:ext cx="2736838" cy="523220"/>
          </a:xfrm>
          <a:prstGeom prst="rect">
            <a:avLst/>
          </a:prstGeom>
          <a:noFill/>
        </p:spPr>
        <p:txBody>
          <a:bodyPr wrap="square" rtlCol="0">
            <a:spAutoFit/>
          </a:bodyPr>
          <a:lstStyle/>
          <a:p>
            <a:r>
              <a:rPr lang="en-US" dirty="0"/>
              <a:t>To determine elements present and to identify opaque minerals</a:t>
            </a:r>
          </a:p>
        </p:txBody>
      </p:sp>
      <p:sp>
        <p:nvSpPr>
          <p:cNvPr id="4" name="TextBox 3">
            <a:extLst>
              <a:ext uri="{FF2B5EF4-FFF2-40B4-BE49-F238E27FC236}">
                <a16:creationId xmlns:a16="http://schemas.microsoft.com/office/drawing/2014/main" id="{83096DC3-6299-F10D-FD99-8CE30CB48D20}"/>
              </a:ext>
            </a:extLst>
          </p:cNvPr>
          <p:cNvSpPr txBox="1"/>
          <p:nvPr/>
        </p:nvSpPr>
        <p:spPr>
          <a:xfrm>
            <a:off x="7772400" y="203799"/>
            <a:ext cx="4371796" cy="307777"/>
          </a:xfrm>
          <a:prstGeom prst="rect">
            <a:avLst/>
          </a:prstGeom>
          <a:noFill/>
        </p:spPr>
        <p:txBody>
          <a:bodyPr wrap="square" rtlCol="0">
            <a:spAutoFit/>
          </a:bodyPr>
          <a:lstStyle/>
          <a:p>
            <a:r>
              <a:rPr lang="en-US" dirty="0"/>
              <a:t>To categorize rock types based on minerals present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FE1086-A1CA-1C20-1E65-2536D47DEB3D}"/>
              </a:ext>
            </a:extLst>
          </p:cNvPr>
          <p:cNvPicPr>
            <a:picLocks noChangeAspect="1"/>
          </p:cNvPicPr>
          <p:nvPr/>
        </p:nvPicPr>
        <p:blipFill>
          <a:blip r:embed="rId2"/>
          <a:srcRect b="1074"/>
          <a:stretch>
            <a:fillRect/>
          </a:stretch>
        </p:blipFill>
        <p:spPr>
          <a:xfrm>
            <a:off x="27160" y="852203"/>
            <a:ext cx="5835415" cy="5005390"/>
          </a:xfrm>
          <a:prstGeom prst="rect">
            <a:avLst/>
          </a:prstGeom>
        </p:spPr>
      </p:pic>
      <p:pic>
        <p:nvPicPr>
          <p:cNvPr id="5" name="Picture 4">
            <a:extLst>
              <a:ext uri="{FF2B5EF4-FFF2-40B4-BE49-F238E27FC236}">
                <a16:creationId xmlns:a16="http://schemas.microsoft.com/office/drawing/2014/main" id="{BA176749-AD90-E64E-8135-6DD2368BA8F8}"/>
              </a:ext>
            </a:extLst>
          </p:cNvPr>
          <p:cNvPicPr>
            <a:picLocks noChangeAspect="1"/>
          </p:cNvPicPr>
          <p:nvPr/>
        </p:nvPicPr>
        <p:blipFill>
          <a:blip r:embed="rId3"/>
          <a:stretch>
            <a:fillRect/>
          </a:stretch>
        </p:blipFill>
        <p:spPr>
          <a:xfrm>
            <a:off x="5858884" y="492419"/>
            <a:ext cx="6296904" cy="5468113"/>
          </a:xfrm>
          <a:prstGeom prst="rect">
            <a:avLst/>
          </a:prstGeom>
        </p:spPr>
      </p:pic>
      <p:sp>
        <p:nvSpPr>
          <p:cNvPr id="9" name="TextBox 8">
            <a:extLst>
              <a:ext uri="{FF2B5EF4-FFF2-40B4-BE49-F238E27FC236}">
                <a16:creationId xmlns:a16="http://schemas.microsoft.com/office/drawing/2014/main" id="{51F9B5FE-7BEA-0BAB-5332-67B5621BAF24}"/>
              </a:ext>
            </a:extLst>
          </p:cNvPr>
          <p:cNvSpPr txBox="1"/>
          <p:nvPr/>
        </p:nvSpPr>
        <p:spPr>
          <a:xfrm>
            <a:off x="5486400" y="6329369"/>
            <a:ext cx="408696" cy="307777"/>
          </a:xfrm>
          <a:prstGeom prst="rect">
            <a:avLst/>
          </a:prstGeom>
          <a:noFill/>
        </p:spPr>
        <p:txBody>
          <a:bodyPr wrap="square">
            <a:spAutoFit/>
          </a:bodyPr>
          <a:lstStyle/>
          <a:p>
            <a:r>
              <a:rPr lang="en-US" sz="1400" dirty="0">
                <a:solidFill>
                  <a:srgbClr val="FFFFFF"/>
                </a:solidFill>
                <a:latin typeface="Calibri"/>
                <a:ea typeface="Calibri"/>
                <a:cs typeface="Calibri"/>
                <a:sym typeface="Calibri"/>
              </a:rPr>
              <a:t>14</a:t>
            </a:r>
            <a:endParaRPr lang="en-US" dirty="0"/>
          </a:p>
        </p:txBody>
      </p:sp>
      <p:sp>
        <p:nvSpPr>
          <p:cNvPr id="2" name="TextBox 1">
            <a:extLst>
              <a:ext uri="{FF2B5EF4-FFF2-40B4-BE49-F238E27FC236}">
                <a16:creationId xmlns:a16="http://schemas.microsoft.com/office/drawing/2014/main" id="{6857F706-2154-E9FC-AA95-685DA982B1A4}"/>
              </a:ext>
            </a:extLst>
          </p:cNvPr>
          <p:cNvSpPr txBox="1"/>
          <p:nvPr/>
        </p:nvSpPr>
        <p:spPr>
          <a:xfrm>
            <a:off x="0" y="749264"/>
            <a:ext cx="1885453" cy="784830"/>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Ol = Olivine</a:t>
            </a:r>
          </a:p>
          <a:p>
            <a:r>
              <a:rPr lang="en-US" sz="1500" dirty="0" err="1">
                <a:latin typeface="Times New Roman" panose="02020603050405020304" pitchFamily="18" charset="0"/>
                <a:cs typeface="Times New Roman" panose="02020603050405020304" pitchFamily="18" charset="0"/>
              </a:rPr>
              <a:t>Cpx</a:t>
            </a:r>
            <a:r>
              <a:rPr lang="en-US" sz="1500" dirty="0">
                <a:latin typeface="Times New Roman" panose="02020603050405020304" pitchFamily="18" charset="0"/>
                <a:cs typeface="Times New Roman" panose="02020603050405020304" pitchFamily="18" charset="0"/>
              </a:rPr>
              <a:t> = Clinopyroxene</a:t>
            </a:r>
          </a:p>
          <a:p>
            <a:r>
              <a:rPr lang="en-US" sz="1500" dirty="0" err="1">
                <a:latin typeface="Times New Roman" panose="02020603050405020304" pitchFamily="18" charset="0"/>
                <a:cs typeface="Times New Roman" panose="02020603050405020304" pitchFamily="18" charset="0"/>
              </a:rPr>
              <a:t>Opx</a:t>
            </a:r>
            <a:r>
              <a:rPr lang="en-US" sz="1500" dirty="0">
                <a:latin typeface="Times New Roman" panose="02020603050405020304" pitchFamily="18" charset="0"/>
                <a:cs typeface="Times New Roman" panose="02020603050405020304" pitchFamily="18" charset="0"/>
              </a:rPr>
              <a:t> = Orthopyroxene</a:t>
            </a:r>
          </a:p>
        </p:txBody>
      </p:sp>
    </p:spTree>
    <p:extLst>
      <p:ext uri="{BB962C8B-B14F-4D97-AF65-F5344CB8AC3E}">
        <p14:creationId xmlns:p14="http://schemas.microsoft.com/office/powerpoint/2010/main" val="1391667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Research</a:t>
            </a:r>
            <a:endParaRPr dirty="0"/>
          </a:p>
        </p:txBody>
      </p:sp>
      <p:sp>
        <p:nvSpPr>
          <p:cNvPr id="217" name="Google Shape;217;p14"/>
          <p:cNvSpPr txBox="1">
            <a:spLocks noGrp="1"/>
          </p:cNvSpPr>
          <p:nvPr>
            <p:ph type="body" idx="1"/>
          </p:nvPr>
        </p:nvSpPr>
        <p:spPr>
          <a:xfrm>
            <a:off x="269112" y="1536258"/>
            <a:ext cx="7335799" cy="464070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Rock samples general classification</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dirty="0"/>
              <a:t>Hand sample characterization</a:t>
            </a:r>
            <a:endParaRPr dirty="0"/>
          </a:p>
          <a:p>
            <a:pPr marL="1143000" lvl="2" indent="-228600" algn="l" rtl="0">
              <a:lnSpc>
                <a:spcPct val="90000"/>
              </a:lnSpc>
              <a:spcBef>
                <a:spcPts val="500"/>
              </a:spcBef>
              <a:spcAft>
                <a:spcPts val="0"/>
              </a:spcAft>
              <a:buClr>
                <a:schemeClr val="dk1"/>
              </a:buClr>
              <a:buSzPts val="2000"/>
              <a:buFont typeface="Noto Sans Symbols"/>
              <a:buChar char="▪"/>
            </a:pPr>
            <a:r>
              <a:rPr lang="en-US" dirty="0"/>
              <a:t>Serpentinite – originally peridotite mantle rock, hydrothermally altered</a:t>
            </a:r>
            <a:endParaRPr dirty="0"/>
          </a:p>
          <a:p>
            <a:pPr marL="1143000" lvl="2" indent="-228600" algn="l" rtl="0">
              <a:lnSpc>
                <a:spcPct val="90000"/>
              </a:lnSpc>
              <a:spcBef>
                <a:spcPts val="500"/>
              </a:spcBef>
              <a:spcAft>
                <a:spcPts val="0"/>
              </a:spcAft>
              <a:buClr>
                <a:schemeClr val="dk1"/>
              </a:buClr>
              <a:buSzPts val="2000"/>
              <a:buFont typeface="Noto Sans Symbols"/>
              <a:buChar char="▪"/>
            </a:pPr>
            <a:r>
              <a:rPr lang="en-US" dirty="0" err="1"/>
              <a:t>Ultramafics</a:t>
            </a:r>
            <a:r>
              <a:rPr lang="en-US" dirty="0"/>
              <a:t> – phaneritic, subhedral pyroxene, olivine</a:t>
            </a:r>
            <a:endParaRPr dirty="0"/>
          </a:p>
          <a:p>
            <a:pPr marL="1143000" lvl="2" indent="-228600" algn="l" rtl="0">
              <a:lnSpc>
                <a:spcPct val="90000"/>
              </a:lnSpc>
              <a:spcBef>
                <a:spcPts val="500"/>
              </a:spcBef>
              <a:spcAft>
                <a:spcPts val="0"/>
              </a:spcAft>
              <a:buClr>
                <a:schemeClr val="dk1"/>
              </a:buClr>
              <a:buSzPts val="2000"/>
              <a:buFont typeface="Noto Sans Symbols"/>
              <a:buChar char="▪"/>
            </a:pPr>
            <a:r>
              <a:rPr lang="en-US" dirty="0"/>
              <a:t>Gabbro – phaneritic, subhedral mafic-intermediate rocks</a:t>
            </a:r>
            <a:endParaRPr dirty="0"/>
          </a:p>
          <a:p>
            <a:pPr marL="1143000" lvl="2" indent="-228600" algn="l" rtl="0">
              <a:lnSpc>
                <a:spcPct val="90000"/>
              </a:lnSpc>
              <a:spcBef>
                <a:spcPts val="500"/>
              </a:spcBef>
              <a:spcAft>
                <a:spcPts val="0"/>
              </a:spcAft>
              <a:buClr>
                <a:schemeClr val="dk1"/>
              </a:buClr>
              <a:buSzPts val="2000"/>
              <a:buFont typeface="Noto Sans Symbols"/>
              <a:buChar char="▪"/>
            </a:pPr>
            <a:r>
              <a:rPr lang="en-US" dirty="0" err="1"/>
              <a:t>Plagiogranite</a:t>
            </a:r>
            <a:r>
              <a:rPr lang="en-US" dirty="0"/>
              <a:t> – phaneritic, subhedral intrusive intermediate rocks</a:t>
            </a:r>
          </a:p>
          <a:p>
            <a:pPr marL="1143000" lvl="2" indent="-228600" algn="l" rtl="0">
              <a:lnSpc>
                <a:spcPct val="90000"/>
              </a:lnSpc>
              <a:spcBef>
                <a:spcPts val="500"/>
              </a:spcBef>
              <a:spcAft>
                <a:spcPts val="0"/>
              </a:spcAft>
              <a:buClr>
                <a:schemeClr val="dk1"/>
              </a:buClr>
              <a:buSzPts val="2000"/>
              <a:buFont typeface="Noto Sans Symbols"/>
              <a:buChar char="▪"/>
            </a:pPr>
            <a:r>
              <a:rPr lang="en-US" dirty="0"/>
              <a:t>Volcanics – aphanitic, euhedral extrusive andesites</a:t>
            </a:r>
          </a:p>
          <a:p>
            <a:pPr marL="228600" lvl="0" indent="-228600" algn="l" rtl="0">
              <a:lnSpc>
                <a:spcPct val="90000"/>
              </a:lnSpc>
              <a:spcBef>
                <a:spcPts val="1000"/>
              </a:spcBef>
              <a:spcAft>
                <a:spcPts val="0"/>
              </a:spcAft>
              <a:buClr>
                <a:schemeClr val="dk1"/>
              </a:buClr>
              <a:buSzPts val="2800"/>
              <a:buChar char="•"/>
            </a:pPr>
            <a:r>
              <a:rPr lang="en-US" dirty="0"/>
              <a:t>Strat column – depth of formation</a:t>
            </a:r>
          </a:p>
          <a:p>
            <a:pPr marL="685800" lvl="1" indent="-228600">
              <a:spcBef>
                <a:spcPts val="1000"/>
              </a:spcBef>
              <a:buSzPts val="2800"/>
            </a:pPr>
            <a:r>
              <a:rPr lang="en-US" sz="2000" dirty="0"/>
              <a:t>Down to 5km at crystallization of upwelled mantle rock</a:t>
            </a:r>
          </a:p>
        </p:txBody>
      </p:sp>
      <p:sp>
        <p:nvSpPr>
          <p:cNvPr id="218" name="Google Shape;218;p14"/>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15</a:t>
            </a:r>
            <a:endParaRPr sz="18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8A40BA6-799D-A9B5-7E52-10CB50A9758B}"/>
              </a:ext>
            </a:extLst>
          </p:cNvPr>
          <p:cNvPicPr>
            <a:picLocks noChangeAspect="1"/>
          </p:cNvPicPr>
          <p:nvPr/>
        </p:nvPicPr>
        <p:blipFill>
          <a:blip r:embed="rId3"/>
          <a:stretch>
            <a:fillRect/>
          </a:stretch>
        </p:blipFill>
        <p:spPr>
          <a:xfrm>
            <a:off x="7703865" y="0"/>
            <a:ext cx="4488135"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025690-BEC0-1E5D-B1D5-2FF7821D711D}"/>
              </a:ext>
            </a:extLst>
          </p:cNvPr>
          <p:cNvPicPr>
            <a:picLocks noChangeAspect="1"/>
          </p:cNvPicPr>
          <p:nvPr/>
        </p:nvPicPr>
        <p:blipFill>
          <a:blip r:embed="rId2"/>
          <a:stretch>
            <a:fillRect/>
          </a:stretch>
        </p:blipFill>
        <p:spPr>
          <a:xfrm>
            <a:off x="2304542" y="-4665"/>
            <a:ext cx="9887458" cy="5948127"/>
          </a:xfrm>
          <a:prstGeom prst="rect">
            <a:avLst/>
          </a:prstGeom>
        </p:spPr>
      </p:pic>
      <p:sp>
        <p:nvSpPr>
          <p:cNvPr id="4" name="Title 3">
            <a:extLst>
              <a:ext uri="{FF2B5EF4-FFF2-40B4-BE49-F238E27FC236}">
                <a16:creationId xmlns:a16="http://schemas.microsoft.com/office/drawing/2014/main" id="{E35878A2-4870-1EA0-F5FA-E23F20CE6512}"/>
              </a:ext>
            </a:extLst>
          </p:cNvPr>
          <p:cNvSpPr>
            <a:spLocks noGrp="1"/>
          </p:cNvSpPr>
          <p:nvPr>
            <p:ph type="title"/>
          </p:nvPr>
        </p:nvSpPr>
        <p:spPr>
          <a:xfrm>
            <a:off x="-1" y="1"/>
            <a:ext cx="3648269" cy="1690688"/>
          </a:xfrm>
        </p:spPr>
        <p:txBody>
          <a:bodyPr/>
          <a:lstStyle/>
          <a:p>
            <a:r>
              <a:rPr lang="en-US" sz="4000" dirty="0"/>
              <a:t>Petrography and SEM Results</a:t>
            </a:r>
          </a:p>
        </p:txBody>
      </p:sp>
      <p:pic>
        <p:nvPicPr>
          <p:cNvPr id="10" name="Picture 9">
            <a:extLst>
              <a:ext uri="{FF2B5EF4-FFF2-40B4-BE49-F238E27FC236}">
                <a16:creationId xmlns:a16="http://schemas.microsoft.com/office/drawing/2014/main" id="{B7345624-B39F-1948-8AB0-84A86B137CF6}"/>
              </a:ext>
            </a:extLst>
          </p:cNvPr>
          <p:cNvPicPr>
            <a:picLocks noChangeAspect="1"/>
          </p:cNvPicPr>
          <p:nvPr/>
        </p:nvPicPr>
        <p:blipFill>
          <a:blip r:embed="rId3"/>
          <a:stretch>
            <a:fillRect/>
          </a:stretch>
        </p:blipFill>
        <p:spPr>
          <a:xfrm>
            <a:off x="46802" y="2680596"/>
            <a:ext cx="2257740" cy="3267531"/>
          </a:xfrm>
          <a:prstGeom prst="rect">
            <a:avLst/>
          </a:prstGeom>
        </p:spPr>
      </p:pic>
      <p:sp>
        <p:nvSpPr>
          <p:cNvPr id="2" name="Google Shape;218;p14">
            <a:extLst>
              <a:ext uri="{FF2B5EF4-FFF2-40B4-BE49-F238E27FC236}">
                <a16:creationId xmlns:a16="http://schemas.microsoft.com/office/drawing/2014/main" id="{106A3951-69F9-B212-C689-17D1AEB90914}"/>
              </a:ext>
            </a:extLst>
          </p:cNvPr>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16</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361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7E2E7-D0E6-BDF9-8E28-C43BD64D4D7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2D817DF-98DC-DFDD-7A39-FE7B16027E09}"/>
              </a:ext>
            </a:extLst>
          </p:cNvPr>
          <p:cNvPicPr>
            <a:picLocks noChangeAspect="1"/>
          </p:cNvPicPr>
          <p:nvPr/>
        </p:nvPicPr>
        <p:blipFill>
          <a:blip r:embed="rId2"/>
          <a:stretch>
            <a:fillRect/>
          </a:stretch>
        </p:blipFill>
        <p:spPr>
          <a:xfrm>
            <a:off x="2501715" y="0"/>
            <a:ext cx="9654073" cy="5947785"/>
          </a:xfrm>
          <a:prstGeom prst="rect">
            <a:avLst/>
          </a:prstGeom>
        </p:spPr>
      </p:pic>
      <p:sp>
        <p:nvSpPr>
          <p:cNvPr id="4" name="Title 3">
            <a:extLst>
              <a:ext uri="{FF2B5EF4-FFF2-40B4-BE49-F238E27FC236}">
                <a16:creationId xmlns:a16="http://schemas.microsoft.com/office/drawing/2014/main" id="{D9095CFE-4A13-AB12-FB28-B230A1E9AC76}"/>
              </a:ext>
            </a:extLst>
          </p:cNvPr>
          <p:cNvSpPr>
            <a:spLocks noGrp="1"/>
          </p:cNvSpPr>
          <p:nvPr>
            <p:ph type="title"/>
          </p:nvPr>
        </p:nvSpPr>
        <p:spPr>
          <a:xfrm>
            <a:off x="-1" y="1"/>
            <a:ext cx="3648269" cy="1690688"/>
          </a:xfrm>
        </p:spPr>
        <p:txBody>
          <a:bodyPr/>
          <a:lstStyle/>
          <a:p>
            <a:r>
              <a:rPr lang="en-US" sz="4000" dirty="0"/>
              <a:t>Petrography and SEM Results</a:t>
            </a:r>
          </a:p>
        </p:txBody>
      </p:sp>
      <p:pic>
        <p:nvPicPr>
          <p:cNvPr id="9" name="Picture 8">
            <a:extLst>
              <a:ext uri="{FF2B5EF4-FFF2-40B4-BE49-F238E27FC236}">
                <a16:creationId xmlns:a16="http://schemas.microsoft.com/office/drawing/2014/main" id="{01EDDC10-9C21-9442-19AA-BBB86801898F}"/>
              </a:ext>
            </a:extLst>
          </p:cNvPr>
          <p:cNvPicPr>
            <a:picLocks noChangeAspect="1"/>
          </p:cNvPicPr>
          <p:nvPr/>
        </p:nvPicPr>
        <p:blipFill>
          <a:blip r:embed="rId3"/>
          <a:stretch>
            <a:fillRect/>
          </a:stretch>
        </p:blipFill>
        <p:spPr>
          <a:xfrm>
            <a:off x="45265" y="2680254"/>
            <a:ext cx="2257740" cy="3267531"/>
          </a:xfrm>
          <a:prstGeom prst="rect">
            <a:avLst/>
          </a:prstGeom>
        </p:spPr>
      </p:pic>
      <p:sp>
        <p:nvSpPr>
          <p:cNvPr id="2" name="Google Shape;218;p14">
            <a:extLst>
              <a:ext uri="{FF2B5EF4-FFF2-40B4-BE49-F238E27FC236}">
                <a16:creationId xmlns:a16="http://schemas.microsoft.com/office/drawing/2014/main" id="{301131E7-360F-4B9E-C1DC-EE7ABF3AED12}"/>
              </a:ext>
            </a:extLst>
          </p:cNvPr>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17</a:t>
            </a:r>
            <a:endParaRPr sz="18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140509E-59E4-C085-A12F-4120EF35F0FA}"/>
              </a:ext>
            </a:extLst>
          </p:cNvPr>
          <p:cNvSpPr txBox="1"/>
          <p:nvPr/>
        </p:nvSpPr>
        <p:spPr>
          <a:xfrm>
            <a:off x="2498752" y="2698956"/>
            <a:ext cx="1810694" cy="584775"/>
          </a:xfrm>
          <a:prstGeom prst="rect">
            <a:avLst/>
          </a:prstGeom>
          <a:noFill/>
        </p:spPr>
        <p:txBody>
          <a:bodyPr wrap="square" rtlCol="0">
            <a:spAutoFit/>
          </a:bodyPr>
          <a:lstStyle/>
          <a:p>
            <a:r>
              <a:rPr lang="en-US" sz="1600" dirty="0"/>
              <a:t>No samples of basaltic dikes</a:t>
            </a:r>
          </a:p>
        </p:txBody>
      </p:sp>
    </p:spTree>
    <p:extLst>
      <p:ext uri="{BB962C8B-B14F-4D97-AF65-F5344CB8AC3E}">
        <p14:creationId xmlns:p14="http://schemas.microsoft.com/office/powerpoint/2010/main" val="1418475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F668-2AC1-0004-0261-8E80351702A8}"/>
              </a:ext>
            </a:extLst>
          </p:cNvPr>
          <p:cNvSpPr>
            <a:spLocks noGrp="1"/>
          </p:cNvSpPr>
          <p:nvPr>
            <p:ph type="title"/>
          </p:nvPr>
        </p:nvSpPr>
        <p:spPr>
          <a:xfrm>
            <a:off x="144856" y="79941"/>
            <a:ext cx="10515600" cy="893307"/>
          </a:xfrm>
        </p:spPr>
        <p:txBody>
          <a:bodyPr/>
          <a:lstStyle/>
          <a:p>
            <a:r>
              <a:rPr lang="en-US" dirty="0"/>
              <a:t>SEM work</a:t>
            </a:r>
          </a:p>
        </p:txBody>
      </p:sp>
      <p:sp>
        <p:nvSpPr>
          <p:cNvPr id="5" name="TextBox 4">
            <a:extLst>
              <a:ext uri="{FF2B5EF4-FFF2-40B4-BE49-F238E27FC236}">
                <a16:creationId xmlns:a16="http://schemas.microsoft.com/office/drawing/2014/main" id="{71124B5C-3479-F037-68EB-B16BC423D23A}"/>
              </a:ext>
            </a:extLst>
          </p:cNvPr>
          <p:cNvSpPr txBox="1"/>
          <p:nvPr/>
        </p:nvSpPr>
        <p:spPr>
          <a:xfrm>
            <a:off x="233128" y="4852613"/>
            <a:ext cx="11389259" cy="954107"/>
          </a:xfrm>
          <a:prstGeom prst="rect">
            <a:avLst/>
          </a:prstGeom>
          <a:noFill/>
        </p:spPr>
        <p:txBody>
          <a:bodyPr wrap="square" rtlCol="0">
            <a:spAutoFit/>
          </a:bodyPr>
          <a:lstStyle/>
          <a:p>
            <a:r>
              <a:rPr lang="en-US" b="1" dirty="0"/>
              <a:t>A note about use of SEM for petrologic work: </a:t>
            </a:r>
          </a:p>
          <a:p>
            <a:r>
              <a:rPr lang="en-US" dirty="0"/>
              <a:t>Elemental </a:t>
            </a:r>
            <a:r>
              <a:rPr lang="en-US" dirty="0" err="1"/>
              <a:t>sprectra</a:t>
            </a:r>
            <a:r>
              <a:rPr lang="en-US" dirty="0"/>
              <a:t> output are in weight percent, therefore the researcher needs to consider differences in the atomic weight of each element in determining relative abundance of elements. For example, the sample above has &lt;0.3 atomic % Calcium, but the mineral is an orthopyroxene, not Ca rich-clinopyroxene. </a:t>
            </a:r>
          </a:p>
        </p:txBody>
      </p:sp>
      <p:sp>
        <p:nvSpPr>
          <p:cNvPr id="6" name="Google Shape;218;p14">
            <a:extLst>
              <a:ext uri="{FF2B5EF4-FFF2-40B4-BE49-F238E27FC236}">
                <a16:creationId xmlns:a16="http://schemas.microsoft.com/office/drawing/2014/main" id="{5D0551A3-C53B-24D3-B23D-BC5329AC2084}"/>
              </a:ext>
            </a:extLst>
          </p:cNvPr>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18</a:t>
            </a:r>
            <a:endParaRPr sz="1800"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83A74014-64C9-45CA-03B4-6D0D08E8CA44}"/>
              </a:ext>
            </a:extLst>
          </p:cNvPr>
          <p:cNvPicPr>
            <a:picLocks noChangeAspect="1"/>
          </p:cNvPicPr>
          <p:nvPr/>
        </p:nvPicPr>
        <p:blipFill>
          <a:blip r:embed="rId2" cstate="print"/>
          <a:srcRect/>
          <a:stretch>
            <a:fillRect/>
          </a:stretch>
        </p:blipFill>
        <p:spPr bwMode="auto">
          <a:xfrm>
            <a:off x="6253455" y="929427"/>
            <a:ext cx="5604231" cy="3742224"/>
          </a:xfrm>
          <a:prstGeom prst="rect">
            <a:avLst/>
          </a:prstGeom>
          <a:noFill/>
          <a:ln w="9525">
            <a:noFill/>
            <a:miter lim="800000"/>
            <a:headEnd/>
            <a:tailEnd/>
          </a:ln>
        </p:spPr>
      </p:pic>
      <p:pic>
        <p:nvPicPr>
          <p:cNvPr id="7" name="Picture 6">
            <a:extLst>
              <a:ext uri="{FF2B5EF4-FFF2-40B4-BE49-F238E27FC236}">
                <a16:creationId xmlns:a16="http://schemas.microsoft.com/office/drawing/2014/main" id="{36750195-CCB3-E648-DEA5-3FE75BEE764F}"/>
              </a:ext>
            </a:extLst>
          </p:cNvPr>
          <p:cNvPicPr>
            <a:picLocks noChangeAspect="1"/>
          </p:cNvPicPr>
          <p:nvPr/>
        </p:nvPicPr>
        <p:blipFill>
          <a:blip r:embed="rId3">
            <a:extLst>
              <a:ext uri="{28A0092B-C50C-407E-A947-70E740481C1C}">
                <a14:useLocalDpi xmlns:a14="http://schemas.microsoft.com/office/drawing/2010/main" val="0"/>
              </a:ext>
            </a:extLst>
          </a:blip>
          <a:srcRect l="10203" t="1519" r="10306"/>
          <a:stretch>
            <a:fillRect/>
          </a:stretch>
        </p:blipFill>
        <p:spPr bwMode="auto">
          <a:xfrm>
            <a:off x="233128" y="836108"/>
            <a:ext cx="4963561" cy="4016505"/>
          </a:xfrm>
          <a:prstGeom prst="rect">
            <a:avLst/>
          </a:prstGeom>
          <a:noFill/>
          <a:ln>
            <a:noFill/>
          </a:ln>
        </p:spPr>
      </p:pic>
    </p:spTree>
    <p:extLst>
      <p:ext uri="{BB962C8B-B14F-4D97-AF65-F5344CB8AC3E}">
        <p14:creationId xmlns:p14="http://schemas.microsoft.com/office/powerpoint/2010/main" val="4018487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BDCCD1-87EB-52FE-7B7D-F90468F57123}"/>
              </a:ext>
            </a:extLst>
          </p:cNvPr>
          <p:cNvPicPr>
            <a:picLocks noChangeAspect="1"/>
          </p:cNvPicPr>
          <p:nvPr/>
        </p:nvPicPr>
        <p:blipFill>
          <a:blip r:embed="rId3"/>
          <a:stretch>
            <a:fillRect/>
          </a:stretch>
        </p:blipFill>
        <p:spPr>
          <a:xfrm>
            <a:off x="0" y="0"/>
            <a:ext cx="6230219" cy="3153215"/>
          </a:xfrm>
          <a:prstGeom prst="rect">
            <a:avLst/>
          </a:prstGeom>
        </p:spPr>
      </p:pic>
      <p:pic>
        <p:nvPicPr>
          <p:cNvPr id="8" name="Picture 7">
            <a:extLst>
              <a:ext uri="{FF2B5EF4-FFF2-40B4-BE49-F238E27FC236}">
                <a16:creationId xmlns:a16="http://schemas.microsoft.com/office/drawing/2014/main" id="{39F9CCC0-C90C-D64E-335A-974EE28B98BA}"/>
              </a:ext>
            </a:extLst>
          </p:cNvPr>
          <p:cNvPicPr>
            <a:picLocks noChangeAspect="1"/>
          </p:cNvPicPr>
          <p:nvPr/>
        </p:nvPicPr>
        <p:blipFill>
          <a:blip r:embed="rId4"/>
          <a:stretch>
            <a:fillRect/>
          </a:stretch>
        </p:blipFill>
        <p:spPr>
          <a:xfrm>
            <a:off x="5034422" y="2037778"/>
            <a:ext cx="7157578" cy="3869855"/>
          </a:xfrm>
          <a:prstGeom prst="rect">
            <a:avLst/>
          </a:prstGeom>
        </p:spPr>
      </p:pic>
      <p:sp>
        <p:nvSpPr>
          <p:cNvPr id="11" name="TextBox 10">
            <a:extLst>
              <a:ext uri="{FF2B5EF4-FFF2-40B4-BE49-F238E27FC236}">
                <a16:creationId xmlns:a16="http://schemas.microsoft.com/office/drawing/2014/main" id="{48F7ED12-6247-BF60-14AD-ECEB2AC1AD4D}"/>
              </a:ext>
            </a:extLst>
          </p:cNvPr>
          <p:cNvSpPr txBox="1"/>
          <p:nvPr/>
        </p:nvSpPr>
        <p:spPr>
          <a:xfrm>
            <a:off x="7885358" y="311003"/>
            <a:ext cx="3643946" cy="707886"/>
          </a:xfrm>
          <a:prstGeom prst="rect">
            <a:avLst/>
          </a:prstGeom>
          <a:noFill/>
        </p:spPr>
        <p:txBody>
          <a:bodyPr wrap="none" rtlCol="0">
            <a:spAutoFit/>
          </a:bodyPr>
          <a:lstStyle/>
          <a:p>
            <a:r>
              <a:rPr lang="en-US" sz="2000" dirty="0"/>
              <a:t>Atomic % of elements </a:t>
            </a:r>
          </a:p>
          <a:p>
            <a:r>
              <a:rPr lang="en-US" sz="2000" dirty="0"/>
              <a:t>in a scanned point (from SEM)</a:t>
            </a:r>
          </a:p>
        </p:txBody>
      </p:sp>
      <p:sp>
        <p:nvSpPr>
          <p:cNvPr id="13" name="TextBox 12">
            <a:extLst>
              <a:ext uri="{FF2B5EF4-FFF2-40B4-BE49-F238E27FC236}">
                <a16:creationId xmlns:a16="http://schemas.microsoft.com/office/drawing/2014/main" id="{E3410359-1769-6CCF-4FC8-0DA667C3B785}"/>
              </a:ext>
            </a:extLst>
          </p:cNvPr>
          <p:cNvSpPr txBox="1"/>
          <p:nvPr/>
        </p:nvSpPr>
        <p:spPr>
          <a:xfrm>
            <a:off x="0" y="4126614"/>
            <a:ext cx="3947311" cy="1015663"/>
          </a:xfrm>
          <a:prstGeom prst="rect">
            <a:avLst/>
          </a:prstGeom>
          <a:noFill/>
        </p:spPr>
        <p:txBody>
          <a:bodyPr wrap="square">
            <a:spAutoFit/>
          </a:bodyPr>
          <a:lstStyle/>
          <a:p>
            <a:r>
              <a:rPr lang="en-US" sz="2000" dirty="0"/>
              <a:t>Normalization spreadsheet to help match cation-to-oxygen ratio </a:t>
            </a:r>
          </a:p>
          <a:p>
            <a:r>
              <a:rPr lang="en-US" sz="2000" dirty="0"/>
              <a:t>(made by me)</a:t>
            </a:r>
          </a:p>
        </p:txBody>
      </p:sp>
      <p:cxnSp>
        <p:nvCxnSpPr>
          <p:cNvPr id="15" name="Straight Arrow Connector 14">
            <a:extLst>
              <a:ext uri="{FF2B5EF4-FFF2-40B4-BE49-F238E27FC236}">
                <a16:creationId xmlns:a16="http://schemas.microsoft.com/office/drawing/2014/main" id="{A28D02F4-C506-E15C-EBDA-951AF4A78C01}"/>
              </a:ext>
            </a:extLst>
          </p:cNvPr>
          <p:cNvCxnSpPr>
            <a:cxnSpLocks/>
          </p:cNvCxnSpPr>
          <p:nvPr/>
        </p:nvCxnSpPr>
        <p:spPr>
          <a:xfrm flipH="1">
            <a:off x="6518495" y="706170"/>
            <a:ext cx="10049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A646AC75-C4CB-C53F-1A40-BAE07F226B17}"/>
              </a:ext>
            </a:extLst>
          </p:cNvPr>
          <p:cNvCxnSpPr>
            <a:cxnSpLocks/>
          </p:cNvCxnSpPr>
          <p:nvPr/>
        </p:nvCxnSpPr>
        <p:spPr>
          <a:xfrm>
            <a:off x="3947311" y="4911444"/>
            <a:ext cx="101398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Google Shape;218;p14">
            <a:extLst>
              <a:ext uri="{FF2B5EF4-FFF2-40B4-BE49-F238E27FC236}">
                <a16:creationId xmlns:a16="http://schemas.microsoft.com/office/drawing/2014/main" id="{6F305E1B-4CBC-30F5-7983-B1F85551850C}"/>
              </a:ext>
            </a:extLst>
          </p:cNvPr>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19</a:t>
            </a:r>
            <a:endParaRPr sz="1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592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Introduction: What is an Ophiolite?</a:t>
            </a:r>
            <a:endParaRPr/>
          </a:p>
          <a:p>
            <a:pPr marL="0" lvl="0" indent="0" algn="l" rtl="0">
              <a:lnSpc>
                <a:spcPct val="90000"/>
              </a:lnSpc>
              <a:spcBef>
                <a:spcPts val="0"/>
              </a:spcBef>
              <a:spcAft>
                <a:spcPts val="0"/>
              </a:spcAft>
              <a:buClr>
                <a:schemeClr val="dk1"/>
              </a:buClr>
              <a:buSzPts val="4400"/>
              <a:buFont typeface="Calibri"/>
              <a:buNone/>
            </a:pPr>
            <a:endParaRPr/>
          </a:p>
        </p:txBody>
      </p:sp>
      <p:sp>
        <p:nvSpPr>
          <p:cNvPr id="86" name="Google Shape;86;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A suite of rocks representing the lower crust and upper mantle, associated with extension in convergent plate tectonics.</a:t>
            </a:r>
            <a:endParaRPr/>
          </a:p>
        </p:txBody>
      </p:sp>
      <p:sp>
        <p:nvSpPr>
          <p:cNvPr id="87" name="Google Shape;87;p2"/>
          <p:cNvSpPr txBox="1"/>
          <p:nvPr/>
        </p:nvSpPr>
        <p:spPr>
          <a:xfrm>
            <a:off x="4724400" y="6277337"/>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rgbClr val="FFFFFF"/>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D451-9F01-67E0-B792-0B4CEADCD67E}"/>
              </a:ext>
            </a:extLst>
          </p:cNvPr>
          <p:cNvSpPr>
            <a:spLocks noGrp="1"/>
          </p:cNvSpPr>
          <p:nvPr>
            <p:ph type="title"/>
          </p:nvPr>
        </p:nvSpPr>
        <p:spPr>
          <a:xfrm>
            <a:off x="838200" y="365125"/>
            <a:ext cx="10515600" cy="929521"/>
          </a:xfrm>
        </p:spPr>
        <p:txBody>
          <a:bodyPr/>
          <a:lstStyle/>
          <a:p>
            <a:r>
              <a:rPr lang="en-US" dirty="0"/>
              <a:t>Conclusions</a:t>
            </a:r>
          </a:p>
        </p:txBody>
      </p:sp>
      <p:sp>
        <p:nvSpPr>
          <p:cNvPr id="5" name="TextBox 4">
            <a:extLst>
              <a:ext uri="{FF2B5EF4-FFF2-40B4-BE49-F238E27FC236}">
                <a16:creationId xmlns:a16="http://schemas.microsoft.com/office/drawing/2014/main" id="{19939A8D-34BF-98A9-A49E-F28502127789}"/>
              </a:ext>
            </a:extLst>
          </p:cNvPr>
          <p:cNvSpPr txBox="1"/>
          <p:nvPr/>
        </p:nvSpPr>
        <p:spPr>
          <a:xfrm>
            <a:off x="1" y="1602463"/>
            <a:ext cx="7920849" cy="4093428"/>
          </a:xfrm>
          <a:prstGeom prst="rect">
            <a:avLst/>
          </a:prstGeom>
          <a:noFill/>
        </p:spPr>
        <p:txBody>
          <a:bodyPr wrap="square" rtlCol="0">
            <a:spAutoFit/>
          </a:bodyPr>
          <a:lstStyle/>
          <a:p>
            <a:pPr marL="342900" indent="-342900">
              <a:buFont typeface="+mj-lt"/>
              <a:buAutoNum type="arabicPeriod"/>
            </a:pPr>
            <a:r>
              <a:rPr lang="en-US" sz="2000" dirty="0"/>
              <a:t>The top (23DPO5/61621A) and bottom (2-3) of the section are highly altered, either diagenetically from calcium bearing fluids or through serpentinization from fluids of the subducting plate, respectively.</a:t>
            </a:r>
          </a:p>
          <a:p>
            <a:pPr marL="342900" indent="-342900">
              <a:buFont typeface="+mj-lt"/>
              <a:buAutoNum type="arabicPeriod"/>
            </a:pPr>
            <a:r>
              <a:rPr lang="en-US" sz="2000" dirty="0"/>
              <a:t>The ultramafic series (samples 2-4) are Lherzolite, which is an olivine rich mafic rock with clinopyroxene and orthopyroxene varying in abundance by sample.</a:t>
            </a:r>
          </a:p>
          <a:p>
            <a:pPr marL="342900" indent="-342900">
              <a:buFont typeface="+mj-lt"/>
              <a:buAutoNum type="arabicPeriod"/>
            </a:pPr>
            <a:r>
              <a:rPr lang="en-US" sz="2000" dirty="0"/>
              <a:t>The plutonic section is made up of </a:t>
            </a:r>
            <a:r>
              <a:rPr lang="en-US" sz="2000" dirty="0" err="1"/>
              <a:t>monzogabbro</a:t>
            </a:r>
            <a:r>
              <a:rPr lang="en-US" sz="2000" dirty="0"/>
              <a:t> (2-5bg) with preserved plagioclase and </a:t>
            </a:r>
            <a:r>
              <a:rPr lang="en-US" sz="2000" dirty="0" err="1"/>
              <a:t>plagiogranite</a:t>
            </a:r>
            <a:r>
              <a:rPr lang="en-US" sz="2000" dirty="0"/>
              <a:t> (2-5bp) that is rich in quartz, but the plagioclase is altered to saussurite.</a:t>
            </a:r>
          </a:p>
          <a:p>
            <a:pPr marL="342900" indent="-342900">
              <a:buFont typeface="+mj-lt"/>
              <a:buAutoNum type="arabicPeriod"/>
            </a:pPr>
            <a:r>
              <a:rPr lang="en-US" sz="2000" dirty="0"/>
              <a:t>SEM work helped identify opaque minerals such as chromite and forms of iron oxide, which are challenging to identify in petrographic scope work alone.</a:t>
            </a:r>
          </a:p>
        </p:txBody>
      </p:sp>
      <p:sp>
        <p:nvSpPr>
          <p:cNvPr id="6" name="Google Shape;218;p14">
            <a:extLst>
              <a:ext uri="{FF2B5EF4-FFF2-40B4-BE49-F238E27FC236}">
                <a16:creationId xmlns:a16="http://schemas.microsoft.com/office/drawing/2014/main" id="{45DE3B33-22D1-9986-385C-0B7ED308ADAA}"/>
              </a:ext>
            </a:extLst>
          </p:cNvPr>
          <p:cNvSpPr txBox="1"/>
          <p:nvPr/>
        </p:nvSpPr>
        <p:spPr>
          <a:xfrm>
            <a:off x="4724400" y="6186948"/>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rgbClr val="FFFFFF"/>
                </a:solidFill>
                <a:latin typeface="Calibri"/>
                <a:ea typeface="Calibri"/>
                <a:cs typeface="Calibri"/>
                <a:sym typeface="Calibri"/>
              </a:rPr>
              <a:t>20</a:t>
            </a:r>
            <a:endParaRPr sz="1800" dirty="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0CB57386-9F1B-04DA-487F-0C8A858E9640}"/>
              </a:ext>
            </a:extLst>
          </p:cNvPr>
          <p:cNvPicPr>
            <a:picLocks noChangeAspect="1"/>
          </p:cNvPicPr>
          <p:nvPr/>
        </p:nvPicPr>
        <p:blipFill>
          <a:blip r:embed="rId2"/>
          <a:stretch>
            <a:fillRect/>
          </a:stretch>
        </p:blipFill>
        <p:spPr>
          <a:xfrm>
            <a:off x="7920852" y="829885"/>
            <a:ext cx="4271148" cy="4861711"/>
          </a:xfrm>
          <a:prstGeom prst="rect">
            <a:avLst/>
          </a:prstGeom>
        </p:spPr>
      </p:pic>
      <p:sp>
        <p:nvSpPr>
          <p:cNvPr id="9" name="TextBox 8">
            <a:extLst>
              <a:ext uri="{FF2B5EF4-FFF2-40B4-BE49-F238E27FC236}">
                <a16:creationId xmlns:a16="http://schemas.microsoft.com/office/drawing/2014/main" id="{FFE66B7C-B1F5-9D54-E17E-A6E944E9C72D}"/>
              </a:ext>
            </a:extLst>
          </p:cNvPr>
          <p:cNvSpPr txBox="1"/>
          <p:nvPr/>
        </p:nvSpPr>
        <p:spPr>
          <a:xfrm>
            <a:off x="7920851" y="5691636"/>
            <a:ext cx="3749065" cy="307777"/>
          </a:xfrm>
          <a:prstGeom prst="rect">
            <a:avLst/>
          </a:prstGeom>
          <a:noFill/>
        </p:spPr>
        <p:txBody>
          <a:bodyPr wrap="square" rtlCol="0">
            <a:spAutoFit/>
          </a:bodyPr>
          <a:lstStyle/>
          <a:p>
            <a:r>
              <a:rPr lang="en-US" dirty="0"/>
              <a:t>Del Puerto Canyon Rd, near Adobe Springs</a:t>
            </a:r>
          </a:p>
        </p:txBody>
      </p:sp>
    </p:spTree>
    <p:extLst>
      <p:ext uri="{BB962C8B-B14F-4D97-AF65-F5344CB8AC3E}">
        <p14:creationId xmlns:p14="http://schemas.microsoft.com/office/powerpoint/2010/main" val="1686266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Conclusions</a:t>
            </a:r>
            <a:endParaRPr dirty="0"/>
          </a:p>
        </p:txBody>
      </p:sp>
      <p:sp>
        <p:nvSpPr>
          <p:cNvPr id="225" name="Google Shape;225;p15"/>
          <p:cNvSpPr txBox="1">
            <a:spLocks noGrp="1"/>
          </p:cNvSpPr>
          <p:nvPr>
            <p:ph type="body" idx="1"/>
          </p:nvPr>
        </p:nvSpPr>
        <p:spPr>
          <a:xfrm>
            <a:off x="838200" y="1204110"/>
            <a:ext cx="10515600" cy="4716855"/>
          </a:xfrm>
          <a:prstGeom prst="rect">
            <a:avLst/>
          </a:prstGeom>
          <a:noFill/>
          <a:ln>
            <a:noFill/>
          </a:ln>
        </p:spPr>
        <p:txBody>
          <a:bodyPr spcFirstLastPara="1" wrap="square" lIns="91425" tIns="45700" rIns="91425" bIns="45700" anchor="t" anchorCtr="0">
            <a:normAutofit fontScale="62500" lnSpcReduction="20000"/>
          </a:bodyPr>
          <a:lstStyle/>
          <a:p>
            <a:pPr marL="0" lvl="0" indent="0">
              <a:lnSpc>
                <a:spcPct val="120000"/>
              </a:lnSpc>
              <a:buSzPct val="100000"/>
              <a:buNone/>
            </a:pPr>
            <a:r>
              <a:rPr lang="en-US" sz="2900" b="1" dirty="0"/>
              <a:t>Summary:</a:t>
            </a:r>
          </a:p>
          <a:p>
            <a:pPr marL="342900">
              <a:lnSpc>
                <a:spcPct val="120000"/>
              </a:lnSpc>
              <a:buSzPct val="100000"/>
              <a:buFont typeface="Arial" panose="020B0604020202020204" pitchFamily="34" charset="0"/>
              <a:buChar char="•"/>
            </a:pPr>
            <a:r>
              <a:rPr lang="en-US" sz="2400" dirty="0"/>
              <a:t>Petrological analysis is consistent with the model that California Coast Range Ophiolite was formed in a forearc setting, and displays alteration caused by the initiation of true subduction as well as diagenesis of layered sedimentation in the forearc basin above.</a:t>
            </a:r>
          </a:p>
          <a:p>
            <a:pPr marL="0" lvl="0" indent="0" algn="l" rtl="0">
              <a:lnSpc>
                <a:spcPct val="120000"/>
              </a:lnSpc>
              <a:spcBef>
                <a:spcPts val="1000"/>
              </a:spcBef>
              <a:spcAft>
                <a:spcPts val="0"/>
              </a:spcAft>
              <a:buClr>
                <a:schemeClr val="dk1"/>
              </a:buClr>
              <a:buSzPct val="100000"/>
              <a:buNone/>
            </a:pPr>
            <a:r>
              <a:rPr lang="en-US" sz="2900" b="1" dirty="0"/>
              <a:t>Highlights:</a:t>
            </a:r>
          </a:p>
          <a:p>
            <a:pPr marL="342900" lvl="0" algn="l" rtl="0">
              <a:lnSpc>
                <a:spcPct val="120000"/>
              </a:lnSpc>
              <a:spcBef>
                <a:spcPts val="1000"/>
              </a:spcBef>
              <a:spcAft>
                <a:spcPts val="0"/>
              </a:spcAft>
              <a:buClr>
                <a:schemeClr val="dk1"/>
              </a:buClr>
              <a:buSzPct val="100000"/>
              <a:buFont typeface="Arial" panose="020B0604020202020204" pitchFamily="34" charset="0"/>
              <a:buChar char="•"/>
            </a:pPr>
            <a:r>
              <a:rPr lang="en-US" sz="2400" dirty="0"/>
              <a:t>Further defining the research on ophiolite formation and deformation. Mineral content. Still debated process.</a:t>
            </a:r>
          </a:p>
          <a:p>
            <a:pPr marL="342900" lvl="0" algn="l" rtl="0">
              <a:lnSpc>
                <a:spcPct val="120000"/>
              </a:lnSpc>
              <a:spcBef>
                <a:spcPts val="1000"/>
              </a:spcBef>
              <a:spcAft>
                <a:spcPts val="0"/>
              </a:spcAft>
              <a:buClr>
                <a:schemeClr val="dk1"/>
              </a:buClr>
              <a:buSzPct val="100000"/>
              <a:buFont typeface="Arial" panose="020B0604020202020204" pitchFamily="34" charset="0"/>
              <a:buChar char="•"/>
            </a:pPr>
            <a:r>
              <a:rPr lang="en-US" sz="2400" dirty="0"/>
              <a:t>Learning about igneous petrology, using an SEM, taking data to make tectonic interpretations</a:t>
            </a:r>
          </a:p>
          <a:p>
            <a:pPr marL="342900" lvl="0" algn="l" rtl="0">
              <a:lnSpc>
                <a:spcPct val="120000"/>
              </a:lnSpc>
              <a:spcBef>
                <a:spcPts val="1000"/>
              </a:spcBef>
              <a:spcAft>
                <a:spcPts val="0"/>
              </a:spcAft>
              <a:buClr>
                <a:schemeClr val="dk1"/>
              </a:buClr>
              <a:buSzPct val="100000"/>
              <a:buFont typeface="Arial" panose="020B0604020202020204" pitchFamily="34" charset="0"/>
              <a:buChar char="•"/>
            </a:pPr>
            <a:r>
              <a:rPr lang="en-US" sz="2400" dirty="0">
                <a:solidFill>
                  <a:schemeClr val="tx1"/>
                </a:solidFill>
              </a:rPr>
              <a:t>Learned a lot about optical properties and solid solutions of peridotite and plagioclase, as many of these samples were very much on the extreme ends optically, yet consistent with solid solution chemistry. </a:t>
            </a:r>
          </a:p>
          <a:p>
            <a:pPr marL="800100" lvl="1">
              <a:lnSpc>
                <a:spcPct val="120000"/>
              </a:lnSpc>
              <a:spcBef>
                <a:spcPts val="1000"/>
              </a:spcBef>
              <a:buSzPct val="100000"/>
              <a:buFont typeface="Arial" panose="020B0604020202020204" pitchFamily="34" charset="0"/>
              <a:buChar char="•"/>
            </a:pPr>
            <a:r>
              <a:rPr lang="en-US" sz="2000" dirty="0">
                <a:solidFill>
                  <a:schemeClr val="tx1"/>
                </a:solidFill>
              </a:rPr>
              <a:t>Exsolution Lamellae in olivine and pyroxene</a:t>
            </a:r>
          </a:p>
          <a:p>
            <a:pPr marL="800100" lvl="1">
              <a:lnSpc>
                <a:spcPct val="120000"/>
              </a:lnSpc>
              <a:spcBef>
                <a:spcPts val="1000"/>
              </a:spcBef>
              <a:buSzPct val="100000"/>
              <a:buFont typeface="Arial" panose="020B0604020202020204" pitchFamily="34" charset="0"/>
              <a:buChar char="•"/>
            </a:pPr>
            <a:r>
              <a:rPr lang="en-US" sz="2000" dirty="0">
                <a:solidFill>
                  <a:schemeClr val="tx1"/>
                </a:solidFill>
              </a:rPr>
              <a:t>Sericite/Saussurite alteration of plagioclase</a:t>
            </a:r>
          </a:p>
          <a:p>
            <a:pPr marL="342900" lvl="0" algn="l" rtl="0">
              <a:lnSpc>
                <a:spcPct val="120000"/>
              </a:lnSpc>
              <a:spcBef>
                <a:spcPts val="1000"/>
              </a:spcBef>
              <a:spcAft>
                <a:spcPts val="0"/>
              </a:spcAft>
              <a:buClr>
                <a:schemeClr val="dk1"/>
              </a:buClr>
              <a:buSzPct val="100000"/>
              <a:buFont typeface="Arial" panose="020B0604020202020204" pitchFamily="34" charset="0"/>
              <a:buChar char="•"/>
            </a:pPr>
            <a:r>
              <a:rPr lang="en-US" sz="2400" dirty="0">
                <a:solidFill>
                  <a:schemeClr val="tx1"/>
                </a:solidFill>
              </a:rPr>
              <a:t>Created an excel sheet to help match chemical atomic percentages with an oxide-to-oxygen ratio, with the help of AI. </a:t>
            </a:r>
            <a:endParaRPr sz="2400" dirty="0">
              <a:solidFill>
                <a:schemeClr val="tx1"/>
              </a:solidFill>
            </a:endParaRPr>
          </a:p>
          <a:p>
            <a:pPr marL="342900" lvl="0" algn="l" rtl="0">
              <a:lnSpc>
                <a:spcPct val="120000"/>
              </a:lnSpc>
              <a:spcBef>
                <a:spcPts val="1000"/>
              </a:spcBef>
              <a:spcAft>
                <a:spcPts val="0"/>
              </a:spcAft>
              <a:buClr>
                <a:schemeClr val="dk1"/>
              </a:buClr>
              <a:buSzPct val="100000"/>
              <a:buFont typeface="Arial" panose="020B0604020202020204" pitchFamily="34" charset="0"/>
              <a:buChar char="•"/>
            </a:pPr>
            <a:r>
              <a:rPr lang="en-US" sz="2400" dirty="0"/>
              <a:t>Research steps can be simplified and recreated as a lab to be used by other universities and colleges by uploading to SERC</a:t>
            </a:r>
            <a:endParaRPr sz="2400" dirty="0"/>
          </a:p>
        </p:txBody>
      </p:sp>
      <p:sp>
        <p:nvSpPr>
          <p:cNvPr id="226" name="Google Shape;226;p15"/>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Acknowledgments</a:t>
            </a:r>
            <a:endParaRPr/>
          </a:p>
        </p:txBody>
      </p:sp>
      <p:sp>
        <p:nvSpPr>
          <p:cNvPr id="232" name="Google Shape;232;p16"/>
          <p:cNvSpPr txBox="1">
            <a:spLocks noGrp="1"/>
          </p:cNvSpPr>
          <p:nvPr>
            <p:ph type="body" idx="1"/>
          </p:nvPr>
        </p:nvSpPr>
        <p:spPr>
          <a:xfrm>
            <a:off x="838200" y="1690688"/>
            <a:ext cx="10672174" cy="4486275"/>
          </a:xfrm>
          <a:prstGeom prst="rect">
            <a:avLst/>
          </a:prstGeom>
          <a:noFill/>
          <a:ln>
            <a:noFill/>
          </a:ln>
        </p:spPr>
        <p:txBody>
          <a:bodyPr spcFirstLastPara="1" wrap="square" lIns="91425" tIns="45700" rIns="91425" bIns="45700" anchor="t" anchorCtr="0">
            <a:normAutofit/>
          </a:bodyPr>
          <a:lstStyle/>
          <a:p>
            <a:pPr marL="228600" lvl="0" indent="-217170" algn="l" rtl="0">
              <a:lnSpc>
                <a:spcPct val="90000"/>
              </a:lnSpc>
              <a:spcBef>
                <a:spcPts val="0"/>
              </a:spcBef>
              <a:spcAft>
                <a:spcPts val="0"/>
              </a:spcAft>
              <a:buClr>
                <a:schemeClr val="dk1"/>
              </a:buClr>
              <a:buSzPct val="100000"/>
              <a:buChar char="•"/>
            </a:pPr>
            <a:r>
              <a:rPr lang="en-US" sz="2400" dirty="0"/>
              <a:t>This material is based upon work supported by the National Science Foundation under Grant No. 2349091.</a:t>
            </a:r>
            <a:endParaRPr sz="2400" dirty="0"/>
          </a:p>
          <a:p>
            <a:pPr marL="228600" lvl="0" indent="-217170" algn="l" rtl="0">
              <a:lnSpc>
                <a:spcPct val="90000"/>
              </a:lnSpc>
              <a:spcBef>
                <a:spcPts val="1000"/>
              </a:spcBef>
              <a:spcAft>
                <a:spcPts val="0"/>
              </a:spcAft>
              <a:buClr>
                <a:schemeClr val="dk1"/>
              </a:buClr>
              <a:buSzPct val="100000"/>
              <a:buChar char="•"/>
            </a:pPr>
            <a:r>
              <a:rPr lang="en-US" sz="2400" dirty="0"/>
              <a:t>NNCI (MONT)</a:t>
            </a:r>
            <a:endParaRPr dirty="0"/>
          </a:p>
          <a:p>
            <a:pPr marL="228600" lvl="0" indent="-217170" algn="l" rtl="0">
              <a:lnSpc>
                <a:spcPct val="90000"/>
              </a:lnSpc>
              <a:spcBef>
                <a:spcPts val="1000"/>
              </a:spcBef>
              <a:spcAft>
                <a:spcPts val="0"/>
              </a:spcAft>
              <a:buClr>
                <a:schemeClr val="dk1"/>
              </a:buClr>
              <a:buSzPct val="100000"/>
              <a:buChar char="•"/>
            </a:pPr>
            <a:r>
              <a:rPr lang="en-US" sz="2400" dirty="0"/>
              <a:t>Devon Orme, Rebekah Kennedy, Tim Campbell – Orme lab</a:t>
            </a:r>
          </a:p>
          <a:p>
            <a:pPr marL="228600" lvl="0" indent="-217170" algn="l" rtl="0">
              <a:lnSpc>
                <a:spcPct val="90000"/>
              </a:lnSpc>
              <a:spcBef>
                <a:spcPts val="1000"/>
              </a:spcBef>
              <a:spcAft>
                <a:spcPts val="0"/>
              </a:spcAft>
              <a:buClr>
                <a:schemeClr val="dk1"/>
              </a:buClr>
              <a:buSzPct val="100000"/>
              <a:buChar char="•"/>
            </a:pPr>
            <a:r>
              <a:rPr lang="en-US" sz="2400" dirty="0"/>
              <a:t>Wataru Nakagawa, Bradley Whittaker, David Dickensheets, and Heather Rauser at MSU, and Kathryn Hollar and Bill Wilson at Harvard for helping facilitate my coming here</a:t>
            </a:r>
            <a:endParaRPr dirty="0"/>
          </a:p>
          <a:p>
            <a:pPr marL="228600" lvl="0" indent="-217170" algn="l" rtl="0">
              <a:lnSpc>
                <a:spcPct val="90000"/>
              </a:lnSpc>
              <a:spcBef>
                <a:spcPts val="1000"/>
              </a:spcBef>
              <a:spcAft>
                <a:spcPts val="0"/>
              </a:spcAft>
              <a:buClr>
                <a:schemeClr val="dk1"/>
              </a:buClr>
              <a:buSzPct val="100000"/>
              <a:buChar char="•"/>
            </a:pPr>
            <a:r>
              <a:rPr lang="en-US" sz="2400" dirty="0"/>
              <a:t>Yajaira Ortega, SSU alumni, who encouraged me to apply to an REU this year</a:t>
            </a:r>
            <a:endParaRPr dirty="0"/>
          </a:p>
          <a:p>
            <a:pPr marL="228600" lvl="0" indent="-217170" algn="l" rtl="0">
              <a:lnSpc>
                <a:spcPct val="90000"/>
              </a:lnSpc>
              <a:spcBef>
                <a:spcPts val="1000"/>
              </a:spcBef>
              <a:spcAft>
                <a:spcPts val="0"/>
              </a:spcAft>
              <a:buClr>
                <a:schemeClr val="dk1"/>
              </a:buClr>
              <a:buSzPct val="100000"/>
              <a:buChar char="•"/>
            </a:pPr>
            <a:r>
              <a:rPr lang="en-US" sz="2400" dirty="0"/>
              <a:t>Marissa Mnich, Owen Anfinson, Matty Mookerjee, Phil Mooney (Sonoma State University Geology Department Faculty)</a:t>
            </a:r>
            <a:endParaRPr dirty="0"/>
          </a:p>
          <a:p>
            <a:pPr marL="0" lvl="0" indent="0" algn="l" rtl="0">
              <a:lnSpc>
                <a:spcPct val="90000"/>
              </a:lnSpc>
              <a:spcBef>
                <a:spcPts val="1000"/>
              </a:spcBef>
              <a:spcAft>
                <a:spcPts val="0"/>
              </a:spcAft>
              <a:buClr>
                <a:schemeClr val="dk1"/>
              </a:buClr>
              <a:buSzPct val="100000"/>
              <a:buNone/>
            </a:pPr>
            <a:endParaRPr sz="2400" dirty="0"/>
          </a:p>
          <a:p>
            <a:pPr marL="228600" lvl="0" indent="-76200" algn="l" rtl="0">
              <a:lnSpc>
                <a:spcPct val="90000"/>
              </a:lnSpc>
              <a:spcBef>
                <a:spcPts val="1000"/>
              </a:spcBef>
              <a:spcAft>
                <a:spcPts val="0"/>
              </a:spcAft>
              <a:buClr>
                <a:schemeClr val="dk1"/>
              </a:buClr>
              <a:buSzPct val="100000"/>
              <a:buNone/>
            </a:pPr>
            <a:endParaRPr sz="2400" dirty="0"/>
          </a:p>
          <a:p>
            <a:pPr marL="228600" lvl="0" indent="-76200" algn="l" rtl="0">
              <a:lnSpc>
                <a:spcPct val="90000"/>
              </a:lnSpc>
              <a:spcBef>
                <a:spcPts val="1000"/>
              </a:spcBef>
              <a:spcAft>
                <a:spcPts val="0"/>
              </a:spcAft>
              <a:buClr>
                <a:schemeClr val="dk1"/>
              </a:buClr>
              <a:buSzPct val="100000"/>
              <a:buNone/>
            </a:pPr>
            <a:endParaRPr sz="2400" dirty="0"/>
          </a:p>
        </p:txBody>
      </p:sp>
      <p:sp>
        <p:nvSpPr>
          <p:cNvPr id="233" name="Google Shape;233;p16"/>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22</a:t>
            </a:fld>
            <a:endParaRPr dirty="0">
              <a:solidFill>
                <a:schemeClr val="lt1"/>
              </a:solidFill>
            </a:endParaRPr>
          </a:p>
        </p:txBody>
      </p:sp>
      <p:pic>
        <p:nvPicPr>
          <p:cNvPr id="234" name="Google Shape;234;p16" descr="NSF Policy on Brand Standards - Policies | NSF - National Science Foundation"/>
          <p:cNvPicPr preferRelativeResize="0"/>
          <p:nvPr/>
        </p:nvPicPr>
        <p:blipFill rotWithShape="1">
          <a:blip r:embed="rId3">
            <a:alphaModFix/>
          </a:blip>
          <a:srcRect/>
          <a:stretch/>
        </p:blipFill>
        <p:spPr>
          <a:xfrm>
            <a:off x="9546921" y="3682"/>
            <a:ext cx="2649254" cy="1704525"/>
          </a:xfrm>
          <a:prstGeom prst="rect">
            <a:avLst/>
          </a:prstGeom>
          <a:noFill/>
          <a:ln>
            <a:noFill/>
          </a:ln>
        </p:spPr>
      </p:pic>
      <p:pic>
        <p:nvPicPr>
          <p:cNvPr id="235" name="Google Shape;235;p16" descr="REU at Harvard University (CNS) | NNCI"/>
          <p:cNvPicPr preferRelativeResize="0"/>
          <p:nvPr/>
        </p:nvPicPr>
        <p:blipFill rotWithShape="1">
          <a:blip r:embed="rId4">
            <a:alphaModFix/>
          </a:blip>
          <a:srcRect/>
          <a:stretch/>
        </p:blipFill>
        <p:spPr>
          <a:xfrm>
            <a:off x="6916455" y="272167"/>
            <a:ext cx="2743199" cy="11779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7"/>
          <p:cNvSpPr txBox="1">
            <a:spLocks noGrp="1"/>
          </p:cNvSpPr>
          <p:nvPr>
            <p:ph type="title"/>
          </p:nvPr>
        </p:nvSpPr>
        <p:spPr>
          <a:xfrm>
            <a:off x="838200" y="365125"/>
            <a:ext cx="10515600" cy="7661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References</a:t>
            </a:r>
            <a:endParaRPr/>
          </a:p>
        </p:txBody>
      </p:sp>
      <p:sp>
        <p:nvSpPr>
          <p:cNvPr id="242" name="Google Shape;242;p17"/>
          <p:cNvSpPr txBox="1">
            <a:spLocks noGrp="1"/>
          </p:cNvSpPr>
          <p:nvPr>
            <p:ph type="body" idx="1"/>
          </p:nvPr>
        </p:nvSpPr>
        <p:spPr>
          <a:xfrm>
            <a:off x="838200" y="1324056"/>
            <a:ext cx="10515600" cy="485290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1600"/>
              <a:buFont typeface="Calibri"/>
              <a:buChar char="●"/>
            </a:pPr>
            <a:r>
              <a:rPr lang="en-US" sz="1600" dirty="0"/>
              <a:t>Dickinson, W.R., Hopson, C. A., and Saleeby, J.B., 1996, Alternate Origins of the Coast Range Ophiolite (California): Introduction and Implications: GSA Today, v. 6, no. 2, p. 1–10.</a:t>
            </a:r>
            <a:endParaRPr sz="1600" dirty="0"/>
          </a:p>
          <a:p>
            <a:pPr marL="228600" lvl="0" indent="-228600" algn="l" rtl="0">
              <a:lnSpc>
                <a:spcPct val="90000"/>
              </a:lnSpc>
              <a:spcBef>
                <a:spcPts val="1000"/>
              </a:spcBef>
              <a:spcAft>
                <a:spcPts val="0"/>
              </a:spcAft>
              <a:buClr>
                <a:srgbClr val="1A1A1A"/>
              </a:buClr>
              <a:buSzPts val="1600"/>
              <a:buFont typeface="Calibri"/>
              <a:buChar char="●"/>
            </a:pPr>
            <a:r>
              <a:rPr lang="en-US" sz="1600" dirty="0"/>
              <a:t>Evarts, R. C., Coleman, R. G., Schiffman, P., 1999, The Del Puerto Ophiolite: petrology and tectonic setting: </a:t>
            </a:r>
            <a:r>
              <a:rPr lang="en-US" sz="1600" dirty="0">
                <a:solidFill>
                  <a:srgbClr val="1B1B1B"/>
                </a:solidFill>
              </a:rPr>
              <a:t>Geologic field trips in Northern California: centennial meeting of the Cordilleran Section of the Geological Society of America, v. 119, p. 136-149</a:t>
            </a:r>
            <a:endParaRPr sz="1600" dirty="0">
              <a:solidFill>
                <a:srgbClr val="1B1B1B"/>
              </a:solidFill>
            </a:endParaRPr>
          </a:p>
          <a:p>
            <a:pPr marL="228600" lvl="0" indent="-228600" algn="l" rtl="0">
              <a:lnSpc>
                <a:spcPct val="90000"/>
              </a:lnSpc>
              <a:spcBef>
                <a:spcPts val="1000"/>
              </a:spcBef>
              <a:spcAft>
                <a:spcPts val="0"/>
              </a:spcAft>
              <a:buClr>
                <a:srgbClr val="1A1A1A"/>
              </a:buClr>
              <a:buSzPts val="1600"/>
              <a:buFont typeface="Calibri"/>
              <a:buChar char="●"/>
            </a:pPr>
            <a:r>
              <a:rPr lang="en-US" sz="1600" dirty="0"/>
              <a:t>Godfrey, N. J., Klemperer, S. L., 1998, Ophiolitic basement to a forearc basin and implications for continental growth: The Coast Range/Great Valley ophiolite, California: Tectonics, Col. 17 (4), P. 558-570. </a:t>
            </a:r>
            <a:r>
              <a:rPr lang="en-US" sz="1600" dirty="0" err="1"/>
              <a:t>doi</a:t>
            </a:r>
            <a:r>
              <a:rPr lang="en-US" sz="1600" dirty="0"/>
              <a:t>: </a:t>
            </a:r>
            <a:r>
              <a:rPr lang="en-US" sz="1600" u="sng" dirty="0">
                <a:solidFill>
                  <a:srgbClr val="123D80"/>
                </a:solidFill>
                <a:hlinkClick r:id="rId3">
                  <a:extLst>
                    <a:ext uri="{A12FA001-AC4F-418D-AE19-62706E023703}">
                      <ahyp:hlinkClr xmlns:ahyp="http://schemas.microsoft.com/office/drawing/2018/hyperlinkcolor" val="tx"/>
                    </a:ext>
                  </a:extLst>
                </a:hlinkClick>
              </a:rPr>
              <a:t>https://doi.org/10.1029/98TC01536</a:t>
            </a:r>
            <a:endParaRPr sz="1600" dirty="0">
              <a:solidFill>
                <a:srgbClr val="1A1A1A"/>
              </a:solidFill>
            </a:endParaRPr>
          </a:p>
          <a:p>
            <a:pPr marL="228600" lvl="0" indent="-228600" algn="l" rtl="0">
              <a:lnSpc>
                <a:spcPct val="90000"/>
              </a:lnSpc>
              <a:spcBef>
                <a:spcPts val="1000"/>
              </a:spcBef>
              <a:spcAft>
                <a:spcPts val="0"/>
              </a:spcAft>
              <a:buClr>
                <a:srgbClr val="1A1A1A"/>
              </a:buClr>
              <a:buSzPts val="1600"/>
              <a:buFont typeface="Calibri"/>
              <a:buChar char="●"/>
            </a:pPr>
            <a:r>
              <a:rPr lang="en-US" sz="1600" dirty="0" err="1"/>
              <a:t>Shervais</a:t>
            </a:r>
            <a:r>
              <a:rPr lang="en-US" sz="1600" dirty="0"/>
              <a:t>, J. W., Choi, S. H. 2012, Subduction initiation along transform faults: The proto-Franciscan subduction zone: Lithosphere, v. 4, (6), p. 484-496. </a:t>
            </a:r>
            <a:r>
              <a:rPr lang="en-US" sz="1600" dirty="0" err="1">
                <a:solidFill>
                  <a:srgbClr val="1A1A1A"/>
                </a:solidFill>
              </a:rPr>
              <a:t>doi</a:t>
            </a:r>
            <a:r>
              <a:rPr lang="en-US" sz="1600" dirty="0">
                <a:solidFill>
                  <a:srgbClr val="1A1A1A"/>
                </a:solidFill>
              </a:rPr>
              <a:t>: </a:t>
            </a:r>
            <a:r>
              <a:rPr lang="en-US" sz="1600" u="sng" dirty="0">
                <a:solidFill>
                  <a:srgbClr val="00436D"/>
                </a:solidFill>
                <a:hlinkClick r:id="rId4">
                  <a:extLst>
                    <a:ext uri="{A12FA001-AC4F-418D-AE19-62706E023703}">
                      <ahyp:hlinkClr xmlns:ahyp="http://schemas.microsoft.com/office/drawing/2018/hyperlinkcolor" val="tx"/>
                    </a:ext>
                  </a:extLst>
                </a:hlinkClick>
              </a:rPr>
              <a:t>https://doi.org/10.1130/L153.1</a:t>
            </a:r>
            <a:endParaRPr sz="1600" dirty="0">
              <a:solidFill>
                <a:srgbClr val="1A1A1A"/>
              </a:solidFill>
            </a:endParaRPr>
          </a:p>
          <a:p>
            <a:pPr marL="228600" lvl="0" indent="-228600" algn="l" rtl="0">
              <a:lnSpc>
                <a:spcPct val="90000"/>
              </a:lnSpc>
              <a:spcBef>
                <a:spcPts val="1000"/>
              </a:spcBef>
              <a:spcAft>
                <a:spcPts val="0"/>
              </a:spcAft>
              <a:buClr>
                <a:srgbClr val="1A1A1A"/>
              </a:buClr>
              <a:buSzPts val="1600"/>
              <a:buFont typeface="Calibri"/>
              <a:buChar char="●"/>
            </a:pPr>
            <a:r>
              <a:rPr lang="en-US" sz="1600" dirty="0"/>
              <a:t>Orme, D.A., Weis, N., </a:t>
            </a:r>
            <a:r>
              <a:rPr lang="en-US" sz="1600" dirty="0" err="1"/>
              <a:t>Surpless</a:t>
            </a:r>
            <a:r>
              <a:rPr lang="en-US" sz="1600" dirty="0"/>
              <a:t>, K.D., Laskowski, A.K., Crowley, J.L., Stine, N., Colliver, I., Ross, C., and Sweet, E., 2025, Age, provenance, and geochemical relationships amongst the Great Valley Group, Coast Range Ophiolite, and Franciscan subduction complex at Del Puerto Canyon, central California: GSA Bulletin, </a:t>
            </a:r>
            <a:r>
              <a:rPr lang="en-US" sz="1600" dirty="0" err="1"/>
              <a:t>doi</a:t>
            </a:r>
            <a:r>
              <a:rPr lang="en-US" sz="1600" dirty="0"/>
              <a:t>: </a:t>
            </a:r>
            <a:r>
              <a:rPr lang="en-US" sz="1600" u="sng" dirty="0">
                <a:solidFill>
                  <a:schemeClr val="hlink"/>
                </a:solidFill>
                <a:hlinkClick r:id="rId5"/>
              </a:rPr>
              <a:t>https://doi.org/10.1130/b38093.1</a:t>
            </a:r>
            <a:r>
              <a:rPr lang="en-US" sz="1600" dirty="0"/>
              <a:t> </a:t>
            </a:r>
            <a:endParaRPr sz="1600" dirty="0"/>
          </a:p>
          <a:p>
            <a:pPr marL="228600" lvl="0" indent="-228600" algn="l" rtl="0">
              <a:lnSpc>
                <a:spcPct val="90000"/>
              </a:lnSpc>
              <a:spcBef>
                <a:spcPts val="1000"/>
              </a:spcBef>
              <a:spcAft>
                <a:spcPts val="0"/>
              </a:spcAft>
              <a:buClr>
                <a:srgbClr val="1A1A1A"/>
              </a:buClr>
              <a:buSzPts val="1600"/>
              <a:buFont typeface="Calibri"/>
              <a:buChar char="●"/>
            </a:pPr>
            <a:r>
              <a:rPr lang="en-US" sz="1600" dirty="0">
                <a:solidFill>
                  <a:srgbClr val="1A1A1A"/>
                </a:solidFill>
                <a:latin typeface="Calibri"/>
                <a:ea typeface="Calibri"/>
                <a:cs typeface="Calibri"/>
                <a:sym typeface="Calibri"/>
              </a:rPr>
              <a:t>Wakabayashi, J.</a:t>
            </a:r>
            <a:r>
              <a:rPr lang="en-US" sz="1600" dirty="0">
                <a:solidFill>
                  <a:srgbClr val="00436D"/>
                </a:solidFill>
                <a:latin typeface="Calibri"/>
                <a:ea typeface="Calibri"/>
                <a:cs typeface="Calibri"/>
                <a:sym typeface="Calibri"/>
              </a:rPr>
              <a:t>, </a:t>
            </a:r>
            <a:r>
              <a:rPr lang="en-US" sz="1600" dirty="0">
                <a:solidFill>
                  <a:srgbClr val="1A1A1A"/>
                </a:solidFill>
                <a:latin typeface="Calibri"/>
                <a:ea typeface="Calibri"/>
                <a:cs typeface="Calibri"/>
                <a:sym typeface="Calibri"/>
              </a:rPr>
              <a:t>Ghatak, A.</a:t>
            </a:r>
            <a:r>
              <a:rPr lang="en-US" sz="1600" dirty="0">
                <a:solidFill>
                  <a:srgbClr val="00436D"/>
                </a:solidFill>
                <a:latin typeface="Calibri"/>
                <a:ea typeface="Calibri"/>
                <a:cs typeface="Calibri"/>
                <a:sym typeface="Calibri"/>
              </a:rPr>
              <a:t>, </a:t>
            </a:r>
            <a:r>
              <a:rPr lang="en-US" sz="1600" dirty="0">
                <a:solidFill>
                  <a:srgbClr val="1A1A1A"/>
                </a:solidFill>
                <a:latin typeface="Calibri"/>
                <a:ea typeface="Calibri"/>
                <a:cs typeface="Calibri"/>
                <a:sym typeface="Calibri"/>
              </a:rPr>
              <a:t>Basu, A. R., 2010, </a:t>
            </a:r>
            <a:r>
              <a:rPr lang="en-US" sz="1600" dirty="0" err="1">
                <a:solidFill>
                  <a:srgbClr val="1A1A1A"/>
                </a:solidFill>
                <a:latin typeface="Calibri"/>
                <a:ea typeface="Calibri"/>
                <a:cs typeface="Calibri"/>
                <a:sym typeface="Calibri"/>
              </a:rPr>
              <a:t>Suprasubduction</a:t>
            </a:r>
            <a:r>
              <a:rPr lang="en-US" sz="1600" dirty="0">
                <a:solidFill>
                  <a:srgbClr val="1A1A1A"/>
                </a:solidFill>
                <a:latin typeface="Calibri"/>
                <a:ea typeface="Calibri"/>
                <a:cs typeface="Calibri"/>
                <a:sym typeface="Calibri"/>
              </a:rPr>
              <a:t>-zone ophiolite generation, emplacement, and initiation of subduction: A perspective from geochemistry, metamorphism, geochronology, and regional geology: </a:t>
            </a:r>
            <a:r>
              <a:rPr lang="en-US" sz="1600" i="1" dirty="0">
                <a:solidFill>
                  <a:srgbClr val="1A1A1A"/>
                </a:solidFill>
                <a:latin typeface="Calibri"/>
                <a:ea typeface="Calibri"/>
                <a:cs typeface="Calibri"/>
                <a:sym typeface="Calibri"/>
              </a:rPr>
              <a:t>GSA Bulletin,</a:t>
            </a:r>
            <a:r>
              <a:rPr lang="en-US" sz="1600" dirty="0">
                <a:solidFill>
                  <a:srgbClr val="1A1A1A"/>
                </a:solidFill>
                <a:latin typeface="Calibri"/>
                <a:ea typeface="Calibri"/>
                <a:cs typeface="Calibri"/>
                <a:sym typeface="Calibri"/>
              </a:rPr>
              <a:t> v. 122, (9-10), p. 1548–1568, </a:t>
            </a:r>
            <a:r>
              <a:rPr lang="en-US" sz="1600" dirty="0" err="1">
                <a:solidFill>
                  <a:srgbClr val="1A1A1A"/>
                </a:solidFill>
                <a:latin typeface="Calibri"/>
                <a:ea typeface="Calibri"/>
                <a:cs typeface="Calibri"/>
                <a:sym typeface="Calibri"/>
              </a:rPr>
              <a:t>doi</a:t>
            </a:r>
            <a:r>
              <a:rPr lang="en-US" sz="1600" dirty="0">
                <a:solidFill>
                  <a:srgbClr val="1A1A1A"/>
                </a:solidFill>
                <a:latin typeface="Calibri"/>
                <a:ea typeface="Calibri"/>
                <a:cs typeface="Calibri"/>
                <a:sym typeface="Calibri"/>
              </a:rPr>
              <a:t>: </a:t>
            </a:r>
            <a:r>
              <a:rPr lang="en-US" sz="1600" u="sng" dirty="0">
                <a:solidFill>
                  <a:srgbClr val="00436D"/>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https://doi.org/10.1130/B30017.1</a:t>
            </a:r>
            <a:endParaRPr sz="1600" dirty="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600"/>
              <a:buFont typeface="Calibri"/>
              <a:buChar char="●"/>
            </a:pPr>
            <a:r>
              <a:rPr lang="en-US" sz="1600" dirty="0"/>
              <a:t>Wakabayashi, J. and Orme, D. A., 2025, The classic forearc triad of the Franciscan subduction complex, Coast Range ophiolite, and Great Valley forearc basin, eastern California Coast Ranges, in Garcia, P., Nelson, D., Shimabukuro, D., and Wakabayashi, J., eds., From the Late Mesozoic Forearc to the Quaternary Great Basin: Geological Society of America Field Guide 73, p. 1–44, </a:t>
            </a:r>
            <a:r>
              <a:rPr lang="en-US" sz="1600" dirty="0" err="1"/>
              <a:t>doi</a:t>
            </a:r>
            <a:r>
              <a:rPr lang="en-US" sz="1600" dirty="0"/>
              <a:t>: </a:t>
            </a:r>
            <a:r>
              <a:rPr lang="en-US" sz="1600" u="sng" dirty="0">
                <a:solidFill>
                  <a:srgbClr val="00436D"/>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https://doi.org/10.1130/2025.0073</a:t>
            </a:r>
            <a:endParaRPr sz="2400" dirty="0"/>
          </a:p>
        </p:txBody>
      </p:sp>
      <p:sp>
        <p:nvSpPr>
          <p:cNvPr id="243" name="Google Shape;243;p17"/>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23</a:t>
            </a:fld>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8"/>
          <p:cNvSpPr txBox="1">
            <a:spLocks noGrp="1"/>
          </p:cNvSpPr>
          <p:nvPr>
            <p:ph type="title"/>
          </p:nvPr>
        </p:nvSpPr>
        <p:spPr>
          <a:xfrm>
            <a:off x="838200" y="365125"/>
            <a:ext cx="10515600" cy="6407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Image credits</a:t>
            </a:r>
            <a:br>
              <a:rPr lang="en-US" dirty="0"/>
            </a:br>
            <a:endParaRPr dirty="0"/>
          </a:p>
        </p:txBody>
      </p:sp>
      <p:sp>
        <p:nvSpPr>
          <p:cNvPr id="249" name="Google Shape;249;p18"/>
          <p:cNvSpPr txBox="1">
            <a:spLocks noGrp="1"/>
          </p:cNvSpPr>
          <p:nvPr>
            <p:ph type="body" idx="1"/>
          </p:nvPr>
        </p:nvSpPr>
        <p:spPr>
          <a:xfrm>
            <a:off x="838200" y="1005597"/>
            <a:ext cx="10515600" cy="48972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1300"/>
              <a:buNone/>
            </a:pPr>
            <a:r>
              <a:rPr lang="en-US" sz="1200" dirty="0">
                <a:solidFill>
                  <a:srgbClr val="000000"/>
                </a:solidFill>
                <a:latin typeface="Calibri"/>
                <a:ea typeface="Calibri"/>
                <a:cs typeface="Calibri"/>
                <a:sym typeface="Calibri"/>
              </a:rPr>
              <a:t>Earth</a:t>
            </a:r>
            <a:r>
              <a:rPr lang="en-US" sz="1200" dirty="0"/>
              <a:t> Layer:  Mukherjee, S., Bhuyan, S., 2023, Sciencefacts.net, Geosphere: </a:t>
            </a:r>
            <a:r>
              <a:rPr lang="en-US" sz="1200" u="sng" dirty="0">
                <a:solidFill>
                  <a:schemeClr val="hlink"/>
                </a:solidFill>
                <a:hlinkClick r:id="rId3"/>
              </a:rPr>
              <a:t>https://www.sciencefacts.net/layers-of-the-earth.html</a:t>
            </a:r>
            <a:r>
              <a:rPr lang="en-US" sz="1200" dirty="0"/>
              <a:t> (June 2025)</a:t>
            </a:r>
            <a:endParaRPr sz="1200" dirty="0"/>
          </a:p>
          <a:p>
            <a:pPr marL="0" lvl="0" indent="0" algn="l" rtl="0">
              <a:lnSpc>
                <a:spcPct val="90000"/>
              </a:lnSpc>
              <a:spcBef>
                <a:spcPts val="1000"/>
              </a:spcBef>
              <a:spcAft>
                <a:spcPts val="0"/>
              </a:spcAft>
              <a:buClr>
                <a:schemeClr val="dk1"/>
              </a:buClr>
              <a:buSzPts val="1300"/>
              <a:buNone/>
            </a:pPr>
            <a:r>
              <a:rPr lang="en-US" sz="1200" dirty="0"/>
              <a:t>Tectonic plates, convection: Earle, S., 2021, Environmental Geology: 2.4 Plate Tectonics: Thomspon Rivers University (Creative Commons Attribution-</a:t>
            </a:r>
            <a:r>
              <a:rPr lang="en-US" sz="1200" dirty="0" err="1"/>
              <a:t>NonCommercial</a:t>
            </a:r>
            <a:r>
              <a:rPr lang="en-US" sz="1200" dirty="0"/>
              <a:t>-</a:t>
            </a:r>
            <a:r>
              <a:rPr lang="en-US" sz="1200" dirty="0" err="1"/>
              <a:t>ShareAlike</a:t>
            </a:r>
            <a:r>
              <a:rPr lang="en-US" sz="1200" dirty="0"/>
              <a:t> 4.0 International License): </a:t>
            </a:r>
            <a:r>
              <a:rPr lang="en-US" sz="1200" u="sng" dirty="0">
                <a:solidFill>
                  <a:schemeClr val="hlink"/>
                </a:solidFill>
                <a:hlinkClick r:id="rId4"/>
              </a:rPr>
              <a:t>https://environmental-geol.pressbooks.tru.ca/chapter/plate-tectonics/</a:t>
            </a:r>
            <a:r>
              <a:rPr lang="en-US" sz="1200" dirty="0"/>
              <a:t>, (June 2024)</a:t>
            </a:r>
            <a:endParaRPr sz="1200" dirty="0"/>
          </a:p>
          <a:p>
            <a:pPr marL="0" lvl="0" indent="0" algn="l" rtl="0">
              <a:lnSpc>
                <a:spcPct val="90000"/>
              </a:lnSpc>
              <a:spcBef>
                <a:spcPts val="1000"/>
              </a:spcBef>
              <a:spcAft>
                <a:spcPts val="0"/>
              </a:spcAft>
              <a:buClr>
                <a:schemeClr val="dk1"/>
              </a:buClr>
              <a:buSzPts val="1300"/>
              <a:buNone/>
            </a:pPr>
            <a:r>
              <a:rPr lang="en-US" sz="1200" dirty="0"/>
              <a:t>Chromium:  2010, USGS: Chromium – Makes Stainless Steel Stainless: </a:t>
            </a:r>
            <a:r>
              <a:rPr lang="en-US" sz="1200" u="sng" dirty="0">
                <a:solidFill>
                  <a:schemeClr val="hlink"/>
                </a:solidFill>
                <a:hlinkClick r:id="rId5"/>
              </a:rPr>
              <a:t>https://pubs.usgs.gov/fs/2010/3089/pdf/fs2010-3089.pdf</a:t>
            </a:r>
            <a:r>
              <a:rPr lang="en-US" sz="1200" dirty="0"/>
              <a:t> (June 2025)</a:t>
            </a:r>
            <a:endParaRPr sz="1200" dirty="0"/>
          </a:p>
          <a:p>
            <a:pPr marL="0" lvl="0" indent="0" algn="l" rtl="0">
              <a:lnSpc>
                <a:spcPct val="90000"/>
              </a:lnSpc>
              <a:spcBef>
                <a:spcPts val="1000"/>
              </a:spcBef>
              <a:spcAft>
                <a:spcPts val="0"/>
              </a:spcAft>
              <a:buClr>
                <a:schemeClr val="dk1"/>
              </a:buClr>
              <a:buSzPts val="1300"/>
              <a:buNone/>
            </a:pPr>
            <a:r>
              <a:rPr lang="en-US" sz="1200" dirty="0"/>
              <a:t>Chromium: 2022, </a:t>
            </a:r>
            <a:r>
              <a:rPr lang="en-US" sz="1200" dirty="0" err="1"/>
              <a:t>Chrompik</a:t>
            </a:r>
            <a:r>
              <a:rPr lang="en-US" sz="1200" dirty="0"/>
              <a:t>: </a:t>
            </a:r>
            <a:r>
              <a:rPr lang="en-US" sz="1200" u="sng" dirty="0">
                <a:solidFill>
                  <a:schemeClr val="hlink"/>
                </a:solidFill>
                <a:hlinkClick r:id="rId6"/>
              </a:rPr>
              <a:t>https://chrompik.com/chromium/</a:t>
            </a:r>
            <a:r>
              <a:rPr lang="en-US" sz="1200" dirty="0"/>
              <a:t> (June 2025)</a:t>
            </a:r>
            <a:endParaRPr sz="1200" dirty="0"/>
          </a:p>
          <a:p>
            <a:pPr marL="0" lvl="0" indent="0" algn="l" rtl="0">
              <a:lnSpc>
                <a:spcPct val="90000"/>
              </a:lnSpc>
              <a:spcBef>
                <a:spcPts val="1000"/>
              </a:spcBef>
              <a:spcAft>
                <a:spcPts val="0"/>
              </a:spcAft>
              <a:buClr>
                <a:schemeClr val="dk1"/>
              </a:buClr>
              <a:buSzPts val="1300"/>
              <a:buNone/>
            </a:pPr>
            <a:r>
              <a:rPr lang="en-US" sz="1200" dirty="0"/>
              <a:t>Chromium: Wikipedia, Chromium: </a:t>
            </a:r>
            <a:r>
              <a:rPr lang="en-US" sz="1200" u="sng" dirty="0">
                <a:solidFill>
                  <a:schemeClr val="hlink"/>
                </a:solidFill>
                <a:hlinkClick r:id="rId7"/>
              </a:rPr>
              <a:t>https://en.wikipedia.org/wiki/Chromium</a:t>
            </a:r>
            <a:r>
              <a:rPr lang="en-US" sz="1200" dirty="0"/>
              <a:t> (June 2025)</a:t>
            </a:r>
            <a:endParaRPr sz="1200" dirty="0"/>
          </a:p>
          <a:p>
            <a:pPr marL="0" lvl="0" indent="0" algn="l" rtl="0">
              <a:lnSpc>
                <a:spcPct val="90000"/>
              </a:lnSpc>
              <a:spcBef>
                <a:spcPts val="1000"/>
              </a:spcBef>
              <a:spcAft>
                <a:spcPts val="0"/>
              </a:spcAft>
              <a:buClr>
                <a:schemeClr val="dk1"/>
              </a:buClr>
              <a:buSzPts val="1300"/>
              <a:buNone/>
            </a:pPr>
            <a:r>
              <a:rPr lang="en-US" sz="1200" dirty="0"/>
              <a:t>Chromium: Grey, T., Whitby, M., Mann, N., 2017, Chromium: </a:t>
            </a:r>
            <a:r>
              <a:rPr lang="en-US" sz="1200" u="sng" dirty="0">
                <a:solidFill>
                  <a:schemeClr val="hlink"/>
                </a:solidFill>
                <a:hlinkClick r:id="rId8"/>
              </a:rPr>
              <a:t>https://periodictable.com/Elements/024/index.html</a:t>
            </a:r>
            <a:r>
              <a:rPr lang="en-US" sz="1200" dirty="0"/>
              <a:t> (June 2025)</a:t>
            </a:r>
            <a:endParaRPr sz="1200" dirty="0"/>
          </a:p>
          <a:p>
            <a:pPr marL="228600" lvl="0" indent="-228600" algn="l" rtl="0">
              <a:lnSpc>
                <a:spcPct val="90000"/>
              </a:lnSpc>
              <a:spcBef>
                <a:spcPts val="1000"/>
              </a:spcBef>
              <a:spcAft>
                <a:spcPts val="0"/>
              </a:spcAft>
              <a:buClr>
                <a:schemeClr val="dk1"/>
              </a:buClr>
              <a:buSzPts val="1300"/>
              <a:buNone/>
            </a:pPr>
            <a:r>
              <a:rPr lang="en-US" sz="1200" dirty="0"/>
              <a:t>Forearc ophiolite diagrams:</a:t>
            </a:r>
            <a:endParaRPr sz="1200" dirty="0"/>
          </a:p>
          <a:p>
            <a:pPr marL="228600" lvl="0" indent="-228600" algn="l" rtl="0">
              <a:lnSpc>
                <a:spcPct val="90000"/>
              </a:lnSpc>
              <a:spcBef>
                <a:spcPts val="1000"/>
              </a:spcBef>
              <a:spcAft>
                <a:spcPts val="0"/>
              </a:spcAft>
              <a:buClr>
                <a:schemeClr val="dk1"/>
              </a:buClr>
              <a:buSzPts val="1400"/>
              <a:buNone/>
            </a:pPr>
            <a:r>
              <a:rPr lang="en-US" sz="1200" dirty="0"/>
              <a:t>Stern, B., Reagan, M., Ishizuka, O., Ohara, Y., </a:t>
            </a:r>
            <a:r>
              <a:rPr lang="en-US" sz="1200" dirty="0" err="1"/>
              <a:t>Whattam</a:t>
            </a:r>
            <a:r>
              <a:rPr lang="en-US" sz="1200" dirty="0"/>
              <a:t>, S., 2012, To understand subduction initiation, study forearc crust: To understand forearc crust, study ophiolites. Lithosphere. v. 4, (6) p. 469–483. </a:t>
            </a:r>
            <a:r>
              <a:rPr lang="en-US" sz="1200" dirty="0" err="1"/>
              <a:t>doi</a:t>
            </a:r>
            <a:r>
              <a:rPr lang="en-US" sz="1200" dirty="0"/>
              <a:t>: </a:t>
            </a:r>
            <a:r>
              <a:rPr lang="en-US" sz="1200" u="sng" dirty="0">
                <a:solidFill>
                  <a:schemeClr val="hlink"/>
                </a:solidFill>
                <a:hlinkClick r:id="rId9"/>
              </a:rPr>
              <a:t>https://doi.org/10.1130/L183.1</a:t>
            </a:r>
            <a:r>
              <a:rPr lang="en-US" sz="1200" dirty="0"/>
              <a:t>   </a:t>
            </a:r>
            <a:endParaRPr sz="1200" dirty="0"/>
          </a:p>
          <a:p>
            <a:pPr marL="228600" lvl="0" indent="-228600" algn="l" rtl="0">
              <a:lnSpc>
                <a:spcPct val="90000"/>
              </a:lnSpc>
              <a:spcBef>
                <a:spcPts val="1000"/>
              </a:spcBef>
              <a:spcAft>
                <a:spcPts val="0"/>
              </a:spcAft>
              <a:buClr>
                <a:schemeClr val="dk1"/>
              </a:buClr>
              <a:buSzPts val="1300"/>
              <a:buNone/>
            </a:pPr>
            <a:r>
              <a:rPr lang="en-US" sz="1200" dirty="0" err="1"/>
              <a:t>Shervais</a:t>
            </a:r>
            <a:r>
              <a:rPr lang="en-US" sz="1200" dirty="0"/>
              <a:t>, J. W., Choi, S. H. 2012, Subduction initiation along transform faults: The proto-Franciscan subduction zone: Lithosphere, v. 4, (6), p. 484-496. </a:t>
            </a:r>
            <a:r>
              <a:rPr lang="en-US" sz="1200" dirty="0" err="1">
                <a:solidFill>
                  <a:srgbClr val="1A1A1A"/>
                </a:solidFill>
              </a:rPr>
              <a:t>doi</a:t>
            </a:r>
            <a:r>
              <a:rPr lang="en-US" sz="1200" dirty="0">
                <a:solidFill>
                  <a:srgbClr val="1A1A1A"/>
                </a:solidFill>
              </a:rPr>
              <a:t>: </a:t>
            </a:r>
            <a:r>
              <a:rPr lang="en-US" sz="1200" u="sng" dirty="0">
                <a:solidFill>
                  <a:schemeClr val="hlink"/>
                </a:solidFill>
                <a:hlinkClick r:id="rId10"/>
              </a:rPr>
              <a:t>https://doi.org/10.1130/L153.1</a:t>
            </a:r>
            <a:endParaRPr sz="1200" dirty="0"/>
          </a:p>
          <a:p>
            <a:pPr marL="228600" lvl="0" indent="-228600" algn="l" rtl="0">
              <a:lnSpc>
                <a:spcPct val="90000"/>
              </a:lnSpc>
              <a:spcBef>
                <a:spcPts val="1000"/>
              </a:spcBef>
              <a:spcAft>
                <a:spcPts val="0"/>
              </a:spcAft>
              <a:buClr>
                <a:schemeClr val="dk1"/>
              </a:buClr>
              <a:buSzPts val="1300"/>
              <a:buNone/>
            </a:pPr>
            <a:r>
              <a:rPr lang="en-US" sz="1200" dirty="0"/>
              <a:t>Thin Section: Mooney, P., 2014, "Thin Section Tutorial", Sonoma State University: </a:t>
            </a:r>
            <a:r>
              <a:rPr lang="en-US" sz="1200" u="sng" dirty="0">
                <a:solidFill>
                  <a:schemeClr val="hlink"/>
                </a:solidFill>
                <a:hlinkClick r:id="rId11"/>
              </a:rPr>
              <a:t>https://geology.sonoma.edu/research/thin-section-training</a:t>
            </a:r>
            <a:r>
              <a:rPr lang="en-US" sz="1200" dirty="0"/>
              <a:t> (June 2025)</a:t>
            </a:r>
            <a:endParaRPr sz="1200" dirty="0"/>
          </a:p>
          <a:p>
            <a:pPr marL="0" lvl="0" indent="0" algn="l" rtl="0">
              <a:lnSpc>
                <a:spcPct val="90000"/>
              </a:lnSpc>
              <a:spcBef>
                <a:spcPts val="1000"/>
              </a:spcBef>
              <a:spcAft>
                <a:spcPts val="0"/>
              </a:spcAft>
              <a:buClr>
                <a:schemeClr val="dk1"/>
              </a:buClr>
              <a:buSzPts val="1300"/>
              <a:buNone/>
            </a:pPr>
            <a:r>
              <a:rPr lang="en-US" sz="1200" dirty="0" err="1"/>
              <a:t>Plag</a:t>
            </a:r>
            <a:r>
              <a:rPr lang="en-US" sz="1200" dirty="0"/>
              <a:t>-hornblende heart: 2017, Learning Geology: </a:t>
            </a:r>
            <a:r>
              <a:rPr lang="en-US" sz="1200" dirty="0">
                <a:solidFill>
                  <a:srgbClr val="626262"/>
                </a:solidFill>
                <a:latin typeface="Calibri"/>
                <a:ea typeface="Calibri"/>
                <a:cs typeface="Calibri"/>
                <a:sym typeface="Calibri"/>
              </a:rPr>
              <a:t>30+ Thin Section Photos That Will Develop Your Interest in Petrography:</a:t>
            </a:r>
            <a:r>
              <a:rPr lang="en-US" sz="1200" dirty="0"/>
              <a:t> </a:t>
            </a:r>
            <a:r>
              <a:rPr lang="en-US" sz="1200" u="sng" dirty="0">
                <a:solidFill>
                  <a:schemeClr val="hlink"/>
                </a:solidFill>
                <a:hlinkClick r:id="rId12"/>
              </a:rPr>
              <a:t>https://geologylearn.blogspot.com/2017/03/30-thin-section-photos-that-will.html</a:t>
            </a:r>
            <a:r>
              <a:rPr lang="en-US" sz="1200" dirty="0"/>
              <a:t> (June 2025)</a:t>
            </a:r>
            <a:endParaRPr sz="1200" dirty="0"/>
          </a:p>
          <a:p>
            <a:pPr marL="228600" lvl="0" indent="-228600" algn="l" rtl="0">
              <a:lnSpc>
                <a:spcPct val="90000"/>
              </a:lnSpc>
              <a:spcBef>
                <a:spcPts val="1000"/>
              </a:spcBef>
              <a:spcAft>
                <a:spcPts val="0"/>
              </a:spcAft>
              <a:buClr>
                <a:schemeClr val="dk1"/>
              </a:buClr>
              <a:buSzPts val="1300"/>
              <a:buNone/>
            </a:pPr>
            <a:r>
              <a:rPr lang="en-US" sz="1200" dirty="0" err="1"/>
              <a:t>Qpf</a:t>
            </a:r>
            <a:r>
              <a:rPr lang="en-US" sz="1200" dirty="0"/>
              <a:t> Diagram: Wikipedia, QAPF Diagram: </a:t>
            </a:r>
            <a:r>
              <a:rPr lang="en-US" sz="1200" u="sng" dirty="0">
                <a:solidFill>
                  <a:schemeClr val="hlink"/>
                </a:solidFill>
                <a:hlinkClick r:id="rId13"/>
              </a:rPr>
              <a:t>https://en.wikipedia.org/wiki/QAPF_diagram</a:t>
            </a:r>
            <a:r>
              <a:rPr lang="en-US" sz="1200" dirty="0"/>
              <a:t> (June 2025)</a:t>
            </a:r>
          </a:p>
          <a:p>
            <a:pPr marL="228600" lvl="0" indent="-228600">
              <a:buSzPts val="1300"/>
              <a:buNone/>
            </a:pPr>
            <a:r>
              <a:rPr lang="en-US" sz="1200" dirty="0"/>
              <a:t>IUGS </a:t>
            </a:r>
            <a:r>
              <a:rPr lang="en-US" sz="1200" dirty="0" err="1"/>
              <a:t>Ultramafics</a:t>
            </a:r>
            <a:r>
              <a:rPr lang="en-US" sz="1200" dirty="0"/>
              <a:t> diagrams: </a:t>
            </a:r>
            <a:r>
              <a:rPr lang="en-US" sz="1200" dirty="0">
                <a:hlinkClick r:id="rId14"/>
              </a:rPr>
              <a:t>https://www.science.smith.edu/~jbrady/petrology/rock-library/rl-page15.php</a:t>
            </a:r>
            <a:r>
              <a:rPr lang="en-US" sz="1200" dirty="0"/>
              <a:t> (July 2025)</a:t>
            </a:r>
            <a:endParaRPr sz="1200" dirty="0"/>
          </a:p>
          <a:p>
            <a:pPr marL="228600" lvl="0" indent="-228600" algn="l" rtl="0">
              <a:lnSpc>
                <a:spcPct val="90000"/>
              </a:lnSpc>
              <a:spcBef>
                <a:spcPts val="1000"/>
              </a:spcBef>
              <a:spcAft>
                <a:spcPts val="0"/>
              </a:spcAft>
              <a:buClr>
                <a:schemeClr val="dk1"/>
              </a:buClr>
              <a:buSzPts val="1300"/>
              <a:buNone/>
            </a:pPr>
            <a:r>
              <a:rPr lang="en-US" sz="1200" dirty="0"/>
              <a:t>California </a:t>
            </a:r>
            <a:r>
              <a:rPr lang="en-US" sz="1200" dirty="0" err="1"/>
              <a:t>Mezosoic</a:t>
            </a:r>
            <a:r>
              <a:rPr lang="en-US" sz="1200" dirty="0"/>
              <a:t>: Bentley, C., Historical Geology, California’s Coast Ranges: a Mesozoic accretionary wedge complex: </a:t>
            </a:r>
            <a:r>
              <a:rPr lang="en-US" sz="1200" u="sng" dirty="0">
                <a:solidFill>
                  <a:schemeClr val="hlink"/>
                </a:solidFill>
                <a:hlinkClick r:id="rId15"/>
              </a:rPr>
              <a:t>https://opengeology.org/historicalgeology/case-studies/coast-ranges-accretionary-wedge/</a:t>
            </a:r>
            <a:r>
              <a:rPr lang="en-US" sz="1200" dirty="0"/>
              <a:t> (June 2025)</a:t>
            </a:r>
            <a:endParaRPr sz="1200" dirty="0"/>
          </a:p>
          <a:p>
            <a:pPr marL="228600" lvl="0" indent="-228600" algn="l" rtl="0">
              <a:lnSpc>
                <a:spcPct val="90000"/>
              </a:lnSpc>
              <a:spcBef>
                <a:spcPts val="1000"/>
              </a:spcBef>
              <a:spcAft>
                <a:spcPts val="0"/>
              </a:spcAft>
              <a:buClr>
                <a:schemeClr val="dk1"/>
              </a:buClr>
              <a:buSzPts val="1300"/>
              <a:buNone/>
            </a:pPr>
            <a:endParaRPr sz="1200" dirty="0"/>
          </a:p>
          <a:p>
            <a:pPr marL="0" lvl="0" indent="0" algn="l" rtl="0">
              <a:lnSpc>
                <a:spcPct val="90000"/>
              </a:lnSpc>
              <a:spcBef>
                <a:spcPts val="1000"/>
              </a:spcBef>
              <a:spcAft>
                <a:spcPts val="0"/>
              </a:spcAft>
              <a:buClr>
                <a:schemeClr val="dk1"/>
              </a:buClr>
              <a:buSzPts val="1300"/>
              <a:buNone/>
            </a:pPr>
            <a:endParaRPr sz="1200" dirty="0"/>
          </a:p>
          <a:p>
            <a:pPr marL="0" lvl="0" indent="0" algn="l" rtl="0">
              <a:lnSpc>
                <a:spcPct val="90000"/>
              </a:lnSpc>
              <a:spcBef>
                <a:spcPts val="1000"/>
              </a:spcBef>
              <a:spcAft>
                <a:spcPts val="0"/>
              </a:spcAft>
              <a:buClr>
                <a:schemeClr val="dk1"/>
              </a:buClr>
              <a:buSzPts val="1300"/>
              <a:buNone/>
            </a:pPr>
            <a:endParaRPr sz="1200" dirty="0"/>
          </a:p>
          <a:p>
            <a:pPr marL="0" lvl="0" indent="0" algn="l" rtl="0">
              <a:lnSpc>
                <a:spcPct val="90000"/>
              </a:lnSpc>
              <a:spcBef>
                <a:spcPts val="1000"/>
              </a:spcBef>
              <a:spcAft>
                <a:spcPts val="0"/>
              </a:spcAft>
              <a:buClr>
                <a:schemeClr val="dk1"/>
              </a:buClr>
              <a:buSzPts val="1300"/>
              <a:buNone/>
            </a:pPr>
            <a:endParaRPr sz="1200" dirty="0"/>
          </a:p>
          <a:p>
            <a:pPr marL="0" lvl="0" indent="0" algn="l" rtl="0">
              <a:lnSpc>
                <a:spcPct val="90000"/>
              </a:lnSpc>
              <a:spcBef>
                <a:spcPts val="1000"/>
              </a:spcBef>
              <a:spcAft>
                <a:spcPts val="0"/>
              </a:spcAft>
              <a:buClr>
                <a:schemeClr val="dk1"/>
              </a:buClr>
              <a:buSzPts val="1300"/>
              <a:buNone/>
            </a:pPr>
            <a:endParaRPr sz="1200" dirty="0"/>
          </a:p>
        </p:txBody>
      </p:sp>
      <p:sp>
        <p:nvSpPr>
          <p:cNvPr id="250" name="Google Shape;250;p18"/>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24</a:t>
            </a:fld>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19"/>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Intro to the Earth overview:</a:t>
            </a:r>
            <a:endParaRPr/>
          </a:p>
        </p:txBody>
      </p:sp>
      <p:sp>
        <p:nvSpPr>
          <p:cNvPr id="257" name="Google Shape;257;p19"/>
          <p:cNvSpPr txBox="1"/>
          <p:nvPr/>
        </p:nvSpPr>
        <p:spPr>
          <a:xfrm>
            <a:off x="4724400" y="6248400"/>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FFFF"/>
                </a:solidFill>
                <a:latin typeface="Calibri"/>
                <a:ea typeface="Calibri"/>
                <a:cs typeface="Calibri"/>
                <a:sym typeface="Calibri"/>
              </a:rPr>
              <a:t>A</a:t>
            </a:r>
            <a:endParaRPr/>
          </a:p>
        </p:txBody>
      </p:sp>
      <p:pic>
        <p:nvPicPr>
          <p:cNvPr id="258" name="Google Shape;258;p19" descr="rock cycle"/>
          <p:cNvPicPr preferRelativeResize="0"/>
          <p:nvPr/>
        </p:nvPicPr>
        <p:blipFill rotWithShape="1">
          <a:blip r:embed="rId3">
            <a:alphaModFix/>
          </a:blip>
          <a:srcRect/>
          <a:stretch/>
        </p:blipFill>
        <p:spPr>
          <a:xfrm>
            <a:off x="2102734" y="0"/>
            <a:ext cx="7976886" cy="59802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20"/>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Intro to the Earth overview:</a:t>
            </a:r>
            <a:endParaRPr/>
          </a:p>
        </p:txBody>
      </p:sp>
      <p:sp>
        <p:nvSpPr>
          <p:cNvPr id="265" name="Google Shape;265;p20"/>
          <p:cNvSpPr txBox="1"/>
          <p:nvPr/>
        </p:nvSpPr>
        <p:spPr>
          <a:xfrm>
            <a:off x="4724400" y="6248400"/>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FFFF"/>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266" name="Google Shape;266;p20" descr="A map of different continents&#10;&#10;AI-generated content may be incorrect."/>
          <p:cNvPicPr preferRelativeResize="0"/>
          <p:nvPr/>
        </p:nvPicPr>
        <p:blipFill rotWithShape="1">
          <a:blip r:embed="rId3">
            <a:alphaModFix/>
          </a:blip>
          <a:srcRect/>
          <a:stretch/>
        </p:blipFill>
        <p:spPr>
          <a:xfrm>
            <a:off x="1792148" y="1121"/>
            <a:ext cx="8617349" cy="59490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1" descr="A diagram of a formation of mantle rock&#10;&#10;AI-generated content may be incorrect."/>
          <p:cNvPicPr preferRelativeResize="0"/>
          <p:nvPr/>
        </p:nvPicPr>
        <p:blipFill rotWithShape="1">
          <a:blip r:embed="rId3">
            <a:alphaModFix/>
          </a:blip>
          <a:srcRect/>
          <a:stretch/>
        </p:blipFill>
        <p:spPr>
          <a:xfrm>
            <a:off x="731135" y="272494"/>
            <a:ext cx="10729729" cy="5473848"/>
          </a:xfrm>
          <a:prstGeom prst="rect">
            <a:avLst/>
          </a:prstGeom>
          <a:noFill/>
          <a:ln>
            <a:noFill/>
          </a:ln>
        </p:spPr>
      </p:pic>
      <p:sp>
        <p:nvSpPr>
          <p:cNvPr id="273" name="Google Shape;273;p21"/>
          <p:cNvSpPr txBox="1"/>
          <p:nvPr/>
        </p:nvSpPr>
        <p:spPr>
          <a:xfrm>
            <a:off x="4724400" y="6199239"/>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C</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2" descr="A map of the california state&#10;&#10;AI-generated content may be incorrect."/>
          <p:cNvPicPr preferRelativeResize="0"/>
          <p:nvPr/>
        </p:nvPicPr>
        <p:blipFill rotWithShape="1">
          <a:blip r:embed="rId3">
            <a:alphaModFix/>
          </a:blip>
          <a:srcRect/>
          <a:stretch/>
        </p:blipFill>
        <p:spPr>
          <a:xfrm>
            <a:off x="3433916" y="0"/>
            <a:ext cx="5295232" cy="6858000"/>
          </a:xfrm>
          <a:prstGeom prst="rect">
            <a:avLst/>
          </a:prstGeom>
          <a:noFill/>
          <a:ln>
            <a:noFill/>
          </a:ln>
        </p:spPr>
      </p:pic>
      <p:sp>
        <p:nvSpPr>
          <p:cNvPr id="280" name="Google Shape;280;p22"/>
          <p:cNvSpPr txBox="1"/>
          <p:nvPr/>
        </p:nvSpPr>
        <p:spPr>
          <a:xfrm>
            <a:off x="8866239" y="6272980"/>
            <a:ext cx="4326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FF"/>
                </a:solidFill>
                <a:latin typeface="Calibri"/>
                <a:ea typeface="Calibri"/>
                <a:cs typeface="Calibri"/>
                <a:sym typeface="Calibri"/>
              </a:rPr>
              <a:t>D</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23" descr="A map showing the tectonic situation on the west coast during the Mesozoic Era. There are three plates. From west to east, they are the Pacific Plate, Farallon Plate, and North American Plate. The boundary between the Pacific and Farallon is divergent (a spreading center). The boundary between the Farallon and the North American is convergent (a subduction zone)."/>
          <p:cNvPicPr preferRelativeResize="0"/>
          <p:nvPr/>
        </p:nvPicPr>
        <p:blipFill rotWithShape="1">
          <a:blip r:embed="rId3">
            <a:alphaModFix/>
          </a:blip>
          <a:srcRect/>
          <a:stretch/>
        </p:blipFill>
        <p:spPr>
          <a:xfrm>
            <a:off x="1662657" y="128046"/>
            <a:ext cx="8866688" cy="5627707"/>
          </a:xfrm>
          <a:prstGeom prst="rect">
            <a:avLst/>
          </a:prstGeom>
          <a:noFill/>
          <a:ln>
            <a:noFill/>
          </a:ln>
        </p:spPr>
      </p:pic>
      <p:sp>
        <p:nvSpPr>
          <p:cNvPr id="287" name="Google Shape;287;p23"/>
          <p:cNvSpPr txBox="1"/>
          <p:nvPr/>
        </p:nvSpPr>
        <p:spPr>
          <a:xfrm>
            <a:off x="4724400" y="6211529"/>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E</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dirty="0">
                <a:solidFill>
                  <a:srgbClr val="FFFFFF"/>
                </a:solidFill>
                <a:latin typeface="Calibri"/>
                <a:ea typeface="Calibri"/>
                <a:cs typeface="Calibri"/>
                <a:sym typeface="Calibri"/>
              </a:rPr>
              <a:t>Intro to the Earth overview:</a:t>
            </a:r>
            <a:endParaRPr dirty="0"/>
          </a:p>
        </p:txBody>
      </p:sp>
      <p:pic>
        <p:nvPicPr>
          <p:cNvPr id="95" name="Google Shape;95;p3" descr="A diagram of the earth&#10;&#10;AI-generated content may be incorrect."/>
          <p:cNvPicPr preferRelativeResize="0"/>
          <p:nvPr/>
        </p:nvPicPr>
        <p:blipFill rotWithShape="1">
          <a:blip r:embed="rId3">
            <a:alphaModFix/>
          </a:blip>
          <a:srcRect/>
          <a:stretch/>
        </p:blipFill>
        <p:spPr>
          <a:xfrm>
            <a:off x="4719442" y="1782"/>
            <a:ext cx="7475181" cy="5964712"/>
          </a:xfrm>
          <a:prstGeom prst="rect">
            <a:avLst/>
          </a:prstGeom>
          <a:noFill/>
          <a:ln>
            <a:noFill/>
          </a:ln>
        </p:spPr>
      </p:pic>
      <p:sp>
        <p:nvSpPr>
          <p:cNvPr id="96" name="Google Shape;96;p3"/>
          <p:cNvSpPr txBox="1"/>
          <p:nvPr/>
        </p:nvSpPr>
        <p:spPr>
          <a:xfrm>
            <a:off x="4589362" y="6209818"/>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rgbClr val="FFFFFF"/>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97" name="Google Shape;97;p3"/>
          <p:cNvSpPr txBox="1"/>
          <p:nvPr/>
        </p:nvSpPr>
        <p:spPr>
          <a:xfrm>
            <a:off x="6969760" y="6126480"/>
            <a:ext cx="27432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0" i="0" u="none" strike="noStrike" cap="none" dirty="0">
                <a:solidFill>
                  <a:srgbClr val="D0CECE"/>
                </a:solidFill>
                <a:latin typeface="Calibri"/>
                <a:ea typeface="Calibri"/>
                <a:cs typeface="Calibri"/>
                <a:sym typeface="Calibri"/>
              </a:rPr>
              <a:t>Mukherjee, S., Bhuyan, S., 2023, Sciencefacts.net, Geosphere</a:t>
            </a:r>
            <a:endParaRPr sz="1800" dirty="0">
              <a:solidFill>
                <a:srgbClr val="D0CECE"/>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4" descr="A screenshot of a website&#10;&#10;AI-generated content may be incorrect."/>
          <p:cNvPicPr preferRelativeResize="0"/>
          <p:nvPr/>
        </p:nvPicPr>
        <p:blipFill rotWithShape="1">
          <a:blip r:embed="rId3">
            <a:alphaModFix/>
          </a:blip>
          <a:srcRect/>
          <a:stretch/>
        </p:blipFill>
        <p:spPr>
          <a:xfrm>
            <a:off x="1935895" y="0"/>
            <a:ext cx="7836989" cy="5965903"/>
          </a:xfrm>
          <a:prstGeom prst="rect">
            <a:avLst/>
          </a:prstGeom>
          <a:noFill/>
          <a:ln>
            <a:noFill/>
          </a:ln>
        </p:spPr>
      </p:pic>
      <p:sp>
        <p:nvSpPr>
          <p:cNvPr id="293" name="Google Shape;293;p24"/>
          <p:cNvSpPr txBox="1"/>
          <p:nvPr/>
        </p:nvSpPr>
        <p:spPr>
          <a:xfrm>
            <a:off x="4724400" y="6211229"/>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G</a:t>
            </a:r>
            <a:r>
              <a:rPr lang="en-US" sz="1800">
                <a:solidFill>
                  <a:srgbClr val="000000"/>
                </a:solidFill>
                <a:latin typeface="Calibri"/>
                <a:ea typeface="Calibri"/>
                <a:cs typeface="Calibri"/>
                <a:sym typeface="Calibri"/>
              </a:rPr>
              <a:t>G</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25"/>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25"/>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Subduction zone – forearc basin formation</a:t>
            </a:r>
            <a:endParaRPr/>
          </a:p>
        </p:txBody>
      </p:sp>
      <p:pic>
        <p:nvPicPr>
          <p:cNvPr id="301" name="Google Shape;301;p25"/>
          <p:cNvPicPr preferRelativeResize="0"/>
          <p:nvPr/>
        </p:nvPicPr>
        <p:blipFill rotWithShape="1">
          <a:blip r:embed="rId3">
            <a:alphaModFix/>
          </a:blip>
          <a:srcRect/>
          <a:stretch/>
        </p:blipFill>
        <p:spPr>
          <a:xfrm>
            <a:off x="6687442" y="-2787"/>
            <a:ext cx="5506876" cy="5925625"/>
          </a:xfrm>
          <a:prstGeom prst="rect">
            <a:avLst/>
          </a:prstGeom>
          <a:noFill/>
          <a:ln>
            <a:noFill/>
          </a:ln>
        </p:spPr>
      </p:pic>
      <p:sp>
        <p:nvSpPr>
          <p:cNvPr id="302" name="Google Shape;302;p25"/>
          <p:cNvSpPr txBox="1"/>
          <p:nvPr/>
        </p:nvSpPr>
        <p:spPr>
          <a:xfrm>
            <a:off x="4724400" y="6260690"/>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F</a:t>
            </a:r>
            <a:endParaRPr sz="1800">
              <a:solidFill>
                <a:schemeClr val="dk1"/>
              </a:solidFill>
              <a:latin typeface="Calibri"/>
              <a:ea typeface="Calibri"/>
              <a:cs typeface="Calibri"/>
              <a:sym typeface="Calibri"/>
            </a:endParaRPr>
          </a:p>
        </p:txBody>
      </p:sp>
      <p:sp>
        <p:nvSpPr>
          <p:cNvPr id="303" name="Google Shape;303;p25"/>
          <p:cNvSpPr txBox="1"/>
          <p:nvPr/>
        </p:nvSpPr>
        <p:spPr>
          <a:xfrm>
            <a:off x="6963508" y="6260123"/>
            <a:ext cx="2743200" cy="312843"/>
          </a:xfrm>
          <a:prstGeom prst="rect">
            <a:avLst/>
          </a:prstGeom>
          <a:noFill/>
          <a:ln>
            <a:noFill/>
          </a:ln>
        </p:spPr>
        <p:txBody>
          <a:bodyPr spcFirstLastPara="1" wrap="square" lIns="91425" tIns="45700" rIns="91425" bIns="45700" anchor="t" anchorCtr="0">
            <a:spAutoFit/>
          </a:bodyPr>
          <a:lstStyle/>
          <a:p>
            <a:pPr marL="0" marR="0" lvl="0" indent="0" algn="l" rtl="0">
              <a:lnSpc>
                <a:spcPct val="125357"/>
              </a:lnSpc>
              <a:spcBef>
                <a:spcPts val="0"/>
              </a:spcBef>
              <a:spcAft>
                <a:spcPts val="0"/>
              </a:spcAft>
              <a:buNone/>
            </a:pPr>
            <a:r>
              <a:rPr lang="en-US" sz="1400">
                <a:solidFill>
                  <a:srgbClr val="D0CECE"/>
                </a:solidFill>
                <a:latin typeface="Calibri"/>
                <a:ea typeface="Calibri"/>
                <a:cs typeface="Calibri"/>
                <a:sym typeface="Calibri"/>
              </a:rPr>
              <a:t>Stern et al., 2012</a:t>
            </a:r>
            <a:endParaRPr sz="1400">
              <a:solidFill>
                <a:srgbClr val="D0CECE"/>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Project Plan</a:t>
            </a:r>
            <a:endParaRPr/>
          </a:p>
        </p:txBody>
      </p:sp>
      <p:sp>
        <p:nvSpPr>
          <p:cNvPr id="310" name="Google Shape;310;p26"/>
          <p:cNvSpPr txBox="1">
            <a:spLocks noGrp="1"/>
          </p:cNvSpPr>
          <p:nvPr>
            <p:ph type="body" idx="1"/>
          </p:nvPr>
        </p:nvSpPr>
        <p:spPr>
          <a:xfrm>
            <a:off x="182302" y="1825625"/>
            <a:ext cx="11171498" cy="404268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00000"/>
              </a:buClr>
              <a:buSzPts val="2800"/>
              <a:buChar char="•"/>
            </a:pPr>
            <a:r>
              <a:rPr lang="en-US">
                <a:solidFill>
                  <a:srgbClr val="000000"/>
                </a:solidFill>
              </a:rPr>
              <a:t>Collected rock samples from specific locations in the Del Puerto Canyon</a:t>
            </a:r>
            <a:endParaRPr sz="2400">
              <a:solidFill>
                <a:srgbClr val="000000"/>
              </a:solidFill>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Cut samples into Billets – thin sections </a:t>
            </a:r>
            <a:endParaRPr/>
          </a:p>
          <a:p>
            <a:pPr marL="685800" lvl="1" indent="-228600" algn="l" rtl="0">
              <a:lnSpc>
                <a:spcPct val="90000"/>
              </a:lnSpc>
              <a:spcBef>
                <a:spcPts val="500"/>
              </a:spcBef>
              <a:spcAft>
                <a:spcPts val="0"/>
              </a:spcAft>
              <a:buClr>
                <a:srgbClr val="000000"/>
              </a:buClr>
              <a:buSzPts val="2400"/>
              <a:buFont typeface="Courier New"/>
              <a:buChar char="o"/>
            </a:pPr>
            <a:r>
              <a:rPr lang="en-US">
                <a:solidFill>
                  <a:srgbClr val="000000"/>
                </a:solidFill>
              </a:rPr>
              <a:t>sent to </a:t>
            </a:r>
            <a:r>
              <a:rPr lang="en-US" sz="2200">
                <a:solidFill>
                  <a:srgbClr val="000000"/>
                </a:solidFill>
              </a:rPr>
              <a:t>Quality Thin Sections in Tuscon, AZ</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Petrographic microscope – identify minerals visually</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Use SEM to confirm mineral and elemental composition</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Using this data, classify rock types and infer formation and alteration</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Assess tectonic implications</a:t>
            </a:r>
            <a:endParaRPr/>
          </a:p>
          <a:p>
            <a:pPr marL="228600" lvl="0" indent="-228600" algn="l" rtl="0">
              <a:lnSpc>
                <a:spcPct val="90000"/>
              </a:lnSpc>
              <a:spcBef>
                <a:spcPts val="1000"/>
              </a:spcBef>
              <a:spcAft>
                <a:spcPts val="0"/>
              </a:spcAft>
              <a:buClr>
                <a:srgbClr val="000000"/>
              </a:buClr>
              <a:buSzPts val="2800"/>
              <a:buChar char="•"/>
            </a:pPr>
            <a:r>
              <a:rPr lang="en-US">
                <a:solidFill>
                  <a:srgbClr val="000000"/>
                </a:solidFill>
              </a:rPr>
              <a:t>Construct a workable lab through this process to share with other universities though SERC</a:t>
            </a:r>
            <a:endParaRPr/>
          </a:p>
          <a:p>
            <a:pPr marL="228600" lvl="0" indent="-76200" algn="l" rtl="0">
              <a:lnSpc>
                <a:spcPct val="90000"/>
              </a:lnSpc>
              <a:spcBef>
                <a:spcPts val="1000"/>
              </a:spcBef>
              <a:spcAft>
                <a:spcPts val="0"/>
              </a:spcAft>
              <a:buClr>
                <a:schemeClr val="dk1"/>
              </a:buClr>
              <a:buSzPts val="2400"/>
              <a:buNone/>
            </a:pPr>
            <a:endParaRPr sz="2400">
              <a:solidFill>
                <a:srgbClr val="828282"/>
              </a:solidFill>
            </a:endParaRPr>
          </a:p>
        </p:txBody>
      </p:sp>
      <p:sp>
        <p:nvSpPr>
          <p:cNvPr id="311" name="Google Shape;311;p26"/>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hiding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p4"/>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4"/>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Intro to the Earth overview:</a:t>
            </a:r>
            <a:endParaRPr/>
          </a:p>
        </p:txBody>
      </p:sp>
      <p:sp>
        <p:nvSpPr>
          <p:cNvPr id="105" name="Google Shape;105;p4"/>
          <p:cNvSpPr txBox="1"/>
          <p:nvPr/>
        </p:nvSpPr>
        <p:spPr>
          <a:xfrm>
            <a:off x="4589362" y="6209818"/>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FFFF"/>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06" name="Google Shape;106;p4" descr="A diagram of the earth&#10;&#10;AI-generated content may be incorrect."/>
          <p:cNvPicPr preferRelativeResize="0"/>
          <p:nvPr/>
        </p:nvPicPr>
        <p:blipFill rotWithShape="1">
          <a:blip r:embed="rId3">
            <a:alphaModFix/>
          </a:blip>
          <a:srcRect/>
          <a:stretch/>
        </p:blipFill>
        <p:spPr>
          <a:xfrm>
            <a:off x="4804337" y="-3858"/>
            <a:ext cx="7386819" cy="5959034"/>
          </a:xfrm>
          <a:prstGeom prst="rect">
            <a:avLst/>
          </a:prstGeom>
          <a:noFill/>
          <a:ln>
            <a:noFill/>
          </a:ln>
        </p:spPr>
      </p:pic>
      <p:sp>
        <p:nvSpPr>
          <p:cNvPr id="107" name="Google Shape;107;p4"/>
          <p:cNvSpPr txBox="1"/>
          <p:nvPr/>
        </p:nvSpPr>
        <p:spPr>
          <a:xfrm>
            <a:off x="7000240" y="6106160"/>
            <a:ext cx="27432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D0CECE"/>
                </a:solidFill>
                <a:latin typeface="Calibri"/>
                <a:ea typeface="Calibri"/>
                <a:cs typeface="Calibri"/>
                <a:sym typeface="Calibri"/>
              </a:rPr>
              <a:t>Mukherjee, S., Bhuyan, S., 2023, Sciencefacts.net, Geosphere</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838200" y="365125"/>
            <a:ext cx="10515600" cy="79708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Introduction: Why is ophiolite important?</a:t>
            </a:r>
            <a:endParaRPr/>
          </a:p>
          <a:p>
            <a:pPr marL="0" lvl="0" indent="0" algn="l" rtl="0">
              <a:lnSpc>
                <a:spcPct val="90000"/>
              </a:lnSpc>
              <a:spcBef>
                <a:spcPts val="0"/>
              </a:spcBef>
              <a:spcAft>
                <a:spcPts val="0"/>
              </a:spcAft>
              <a:buClr>
                <a:schemeClr val="dk1"/>
              </a:buClr>
              <a:buSzPts val="4400"/>
              <a:buFont typeface="Calibri"/>
              <a:buNone/>
            </a:pPr>
            <a:endParaRPr/>
          </a:p>
        </p:txBody>
      </p:sp>
      <p:sp>
        <p:nvSpPr>
          <p:cNvPr id="114" name="Google Shape;114;p5"/>
          <p:cNvSpPr txBox="1">
            <a:spLocks noGrp="1"/>
          </p:cNvSpPr>
          <p:nvPr>
            <p:ph type="body" idx="1"/>
          </p:nvPr>
        </p:nvSpPr>
        <p:spPr>
          <a:xfrm>
            <a:off x="134074" y="1383174"/>
            <a:ext cx="7766613" cy="479378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Ophiolites helps us understand the processes that occur in the Earth that we can't typically see</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dirty="0"/>
              <a:t>Formation of new oceanic crust</a:t>
            </a:r>
            <a:endParaRPr dirty="0"/>
          </a:p>
          <a:p>
            <a:pPr marL="1143000" lvl="2" indent="-228600" algn="l" rtl="0">
              <a:lnSpc>
                <a:spcPct val="90000"/>
              </a:lnSpc>
              <a:spcBef>
                <a:spcPts val="500"/>
              </a:spcBef>
              <a:spcAft>
                <a:spcPts val="0"/>
              </a:spcAft>
              <a:buClr>
                <a:schemeClr val="dk1"/>
              </a:buClr>
              <a:buSzPts val="2000"/>
              <a:buFont typeface="Noto Sans Symbols"/>
              <a:buChar char="▪"/>
            </a:pPr>
            <a:r>
              <a:rPr lang="en-US" dirty="0"/>
              <a:t>Preservation of lithospheric rock sequence </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dirty="0"/>
              <a:t>Study mantle melting and magma evolution</a:t>
            </a:r>
            <a:endParaRPr dirty="0"/>
          </a:p>
          <a:p>
            <a:pPr marL="685800" lvl="1" indent="-228600" algn="l" rtl="0">
              <a:lnSpc>
                <a:spcPct val="90000"/>
              </a:lnSpc>
              <a:spcBef>
                <a:spcPts val="500"/>
              </a:spcBef>
              <a:spcAft>
                <a:spcPts val="0"/>
              </a:spcAft>
              <a:buClr>
                <a:schemeClr val="dk1"/>
              </a:buClr>
              <a:buSzPts val="2400"/>
              <a:buFont typeface="Courier New"/>
              <a:buChar char="o"/>
            </a:pPr>
            <a:r>
              <a:rPr lang="en-US" dirty="0"/>
              <a:t>Adds to the Earth's material "budget"</a:t>
            </a:r>
            <a:endParaRPr dirty="0"/>
          </a:p>
          <a:p>
            <a:pPr marL="685800" lvl="1" indent="-76200" algn="l" rtl="0">
              <a:lnSpc>
                <a:spcPct val="90000"/>
              </a:lnSpc>
              <a:spcBef>
                <a:spcPts val="500"/>
              </a:spcBef>
              <a:spcAft>
                <a:spcPts val="0"/>
              </a:spcAft>
              <a:buClr>
                <a:schemeClr val="dk1"/>
              </a:buClr>
              <a:buSzPts val="2400"/>
              <a:buFont typeface="Courier New"/>
              <a:buNone/>
            </a:pPr>
            <a:endParaRPr dirty="0"/>
          </a:p>
          <a:p>
            <a:pPr marL="0" lvl="0" indent="0" algn="l" rtl="0">
              <a:lnSpc>
                <a:spcPct val="90000"/>
              </a:lnSpc>
              <a:spcBef>
                <a:spcPts val="1000"/>
              </a:spcBef>
              <a:spcAft>
                <a:spcPts val="0"/>
              </a:spcAft>
              <a:buClr>
                <a:schemeClr val="dk1"/>
              </a:buClr>
              <a:buSzPts val="2800"/>
              <a:buNone/>
            </a:pPr>
            <a:endParaRPr dirty="0"/>
          </a:p>
          <a:p>
            <a:pPr marL="685800" lvl="1" indent="-76200" algn="l" rtl="0">
              <a:lnSpc>
                <a:spcPct val="90000"/>
              </a:lnSpc>
              <a:spcBef>
                <a:spcPts val="500"/>
              </a:spcBef>
              <a:spcAft>
                <a:spcPts val="0"/>
              </a:spcAft>
              <a:buClr>
                <a:schemeClr val="dk1"/>
              </a:buClr>
              <a:buSzPts val="2400"/>
              <a:buFont typeface="Courier New"/>
              <a:buNone/>
            </a:pPr>
            <a:endParaRPr dirty="0"/>
          </a:p>
        </p:txBody>
      </p:sp>
      <p:sp>
        <p:nvSpPr>
          <p:cNvPr id="115" name="Google Shape;115;p5"/>
          <p:cNvSpPr txBox="1"/>
          <p:nvPr/>
        </p:nvSpPr>
        <p:spPr>
          <a:xfrm>
            <a:off x="4724400" y="6286982"/>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FFFF"/>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16" name="Google Shape;116;p5" descr="5 Forearc Basin Image: PICRYL - Public Domain Media Search Engine Public  Domain Search}"/>
          <p:cNvPicPr preferRelativeResize="0"/>
          <p:nvPr/>
        </p:nvPicPr>
        <p:blipFill rotWithShape="1">
          <a:blip r:embed="rId3">
            <a:alphaModFix/>
          </a:blip>
          <a:srcRect/>
          <a:stretch/>
        </p:blipFill>
        <p:spPr>
          <a:xfrm>
            <a:off x="5899359" y="3009549"/>
            <a:ext cx="6288592" cy="2951546"/>
          </a:xfrm>
          <a:prstGeom prst="rect">
            <a:avLst/>
          </a:prstGeom>
          <a:noFill/>
          <a:ln>
            <a:noFill/>
          </a:ln>
        </p:spPr>
      </p:pic>
      <p:sp>
        <p:nvSpPr>
          <p:cNvPr id="117" name="Google Shape;117;p5"/>
          <p:cNvSpPr txBox="1"/>
          <p:nvPr/>
        </p:nvSpPr>
        <p:spPr>
          <a:xfrm>
            <a:off x="6817360" y="6065520"/>
            <a:ext cx="27432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rgbClr val="D0CECE"/>
                </a:solidFill>
                <a:latin typeface="Calibri"/>
                <a:ea typeface="Calibri"/>
                <a:cs typeface="Calibri"/>
                <a:sym typeface="Calibri"/>
              </a:rPr>
              <a:t>Earle, S., 2021, Environmental Geology: 2.4 Plate Tectonics</a:t>
            </a:r>
            <a:endParaRPr sz="1800">
              <a:solidFill>
                <a:srgbClr val="D0CECE"/>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Introduction: Why is ophiolite important?</a:t>
            </a:r>
            <a:endParaRPr/>
          </a:p>
          <a:p>
            <a:pPr marL="0" lvl="0" indent="0" algn="l" rtl="0">
              <a:lnSpc>
                <a:spcPct val="90000"/>
              </a:lnSpc>
              <a:spcBef>
                <a:spcPts val="0"/>
              </a:spcBef>
              <a:spcAft>
                <a:spcPts val="0"/>
              </a:spcAft>
              <a:buClr>
                <a:schemeClr val="dk1"/>
              </a:buClr>
              <a:buSzPts val="4400"/>
              <a:buFont typeface="Calibri"/>
              <a:buNone/>
            </a:pPr>
            <a:endParaRPr/>
          </a:p>
          <a:p>
            <a:pPr marL="0" lvl="0" indent="0" algn="l" rtl="0">
              <a:lnSpc>
                <a:spcPct val="90000"/>
              </a:lnSpc>
              <a:spcBef>
                <a:spcPts val="0"/>
              </a:spcBef>
              <a:spcAft>
                <a:spcPts val="0"/>
              </a:spcAft>
              <a:buClr>
                <a:schemeClr val="dk1"/>
              </a:buClr>
              <a:buSzPts val="4400"/>
              <a:buFont typeface="Calibri"/>
              <a:buNone/>
            </a:pPr>
            <a:endParaRPr/>
          </a:p>
        </p:txBody>
      </p:sp>
      <p:sp>
        <p:nvSpPr>
          <p:cNvPr id="124" name="Google Shape;124;p6"/>
          <p:cNvSpPr txBox="1">
            <a:spLocks noGrp="1"/>
          </p:cNvSpPr>
          <p:nvPr>
            <p:ph type="body" idx="1"/>
          </p:nvPr>
        </p:nvSpPr>
        <p:spPr>
          <a:xfrm>
            <a:off x="134074" y="1235690"/>
            <a:ext cx="8245935" cy="189327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Economic importance – Critical Minerals</a:t>
            </a:r>
            <a:endParaRPr/>
          </a:p>
          <a:p>
            <a:pPr marL="685800" lvl="1" indent="-228600" algn="l" rtl="0">
              <a:lnSpc>
                <a:spcPct val="90000"/>
              </a:lnSpc>
              <a:spcBef>
                <a:spcPts val="500"/>
              </a:spcBef>
              <a:spcAft>
                <a:spcPts val="0"/>
              </a:spcAft>
              <a:buClr>
                <a:schemeClr val="dk1"/>
              </a:buClr>
              <a:buSzPts val="2400"/>
              <a:buFont typeface="Courier New"/>
              <a:buChar char="o"/>
            </a:pPr>
            <a:r>
              <a:rPr lang="en-US"/>
              <a:t>Chromite ore = chromium – a component of stainless steel </a:t>
            </a:r>
            <a:endParaRPr/>
          </a:p>
          <a:p>
            <a:pPr marL="1143000" lvl="2" indent="-228600" algn="l" rtl="0">
              <a:lnSpc>
                <a:spcPct val="90000"/>
              </a:lnSpc>
              <a:spcBef>
                <a:spcPts val="500"/>
              </a:spcBef>
              <a:spcAft>
                <a:spcPts val="0"/>
              </a:spcAft>
              <a:buClr>
                <a:schemeClr val="dk1"/>
              </a:buClr>
              <a:buSzPts val="2000"/>
              <a:buFont typeface="Noto Sans Symbols"/>
              <a:buChar char="▪"/>
            </a:pPr>
            <a:r>
              <a:rPr lang="en-US"/>
              <a:t>Thermally and structurally stabilizing, non-corrosive</a:t>
            </a:r>
            <a:endParaRPr/>
          </a:p>
          <a:p>
            <a:pPr marL="685800" lvl="1" indent="-76200" algn="l" rtl="0">
              <a:lnSpc>
                <a:spcPct val="90000"/>
              </a:lnSpc>
              <a:spcBef>
                <a:spcPts val="500"/>
              </a:spcBef>
              <a:spcAft>
                <a:spcPts val="0"/>
              </a:spcAft>
              <a:buClr>
                <a:schemeClr val="dk1"/>
              </a:buClr>
              <a:buSzPts val="2400"/>
              <a:buFont typeface="Courier New"/>
              <a:buNone/>
            </a:pPr>
            <a:endParaRPr/>
          </a:p>
        </p:txBody>
      </p:sp>
      <p:sp>
        <p:nvSpPr>
          <p:cNvPr id="125" name="Google Shape;125;p6"/>
          <p:cNvSpPr txBox="1"/>
          <p:nvPr/>
        </p:nvSpPr>
        <p:spPr>
          <a:xfrm>
            <a:off x="4724400" y="6286982"/>
            <a:ext cx="274320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FFFF"/>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26" name="Google Shape;126;p6" descr="A rocket in a factory&#10;&#10;AI-generated content may be incorrect."/>
          <p:cNvPicPr preferRelativeResize="0"/>
          <p:nvPr/>
        </p:nvPicPr>
        <p:blipFill rotWithShape="1">
          <a:blip r:embed="rId3">
            <a:alphaModFix/>
          </a:blip>
          <a:srcRect/>
          <a:stretch/>
        </p:blipFill>
        <p:spPr>
          <a:xfrm>
            <a:off x="6970629" y="3425641"/>
            <a:ext cx="3750582" cy="2522894"/>
          </a:xfrm>
          <a:prstGeom prst="rect">
            <a:avLst/>
          </a:prstGeom>
          <a:noFill/>
          <a:ln>
            <a:noFill/>
          </a:ln>
        </p:spPr>
      </p:pic>
      <p:pic>
        <p:nvPicPr>
          <p:cNvPr id="127" name="Google Shape;127;p6" descr="undefined"/>
          <p:cNvPicPr preferRelativeResize="0"/>
          <p:nvPr/>
        </p:nvPicPr>
        <p:blipFill rotWithShape="1">
          <a:blip r:embed="rId4">
            <a:alphaModFix/>
          </a:blip>
          <a:srcRect/>
          <a:stretch/>
        </p:blipFill>
        <p:spPr>
          <a:xfrm>
            <a:off x="729793" y="3291005"/>
            <a:ext cx="3289143" cy="2449977"/>
          </a:xfrm>
          <a:prstGeom prst="rect">
            <a:avLst/>
          </a:prstGeom>
          <a:noFill/>
          <a:ln>
            <a:noFill/>
          </a:ln>
        </p:spPr>
      </p:pic>
      <p:pic>
        <p:nvPicPr>
          <p:cNvPr id="128" name="Google Shape;128;p6" descr="Pictures, stories, and facts about the element Chromium in the Periodic  Table"/>
          <p:cNvPicPr preferRelativeResize="0"/>
          <p:nvPr/>
        </p:nvPicPr>
        <p:blipFill rotWithShape="1">
          <a:blip r:embed="rId5">
            <a:alphaModFix/>
          </a:blip>
          <a:srcRect/>
          <a:stretch/>
        </p:blipFill>
        <p:spPr>
          <a:xfrm>
            <a:off x="3448695" y="4324834"/>
            <a:ext cx="1633960" cy="1633960"/>
          </a:xfrm>
          <a:prstGeom prst="rect">
            <a:avLst/>
          </a:prstGeom>
          <a:noFill/>
          <a:ln>
            <a:noFill/>
          </a:ln>
        </p:spPr>
      </p:pic>
      <p:pic>
        <p:nvPicPr>
          <p:cNvPr id="129" name="Google Shape;129;p6" descr="Close-up of a motorcycle engine&#10;&#10;AI-generated content may be incorrect."/>
          <p:cNvPicPr preferRelativeResize="0"/>
          <p:nvPr/>
        </p:nvPicPr>
        <p:blipFill rotWithShape="1">
          <a:blip r:embed="rId6">
            <a:alphaModFix/>
          </a:blip>
          <a:srcRect/>
          <a:stretch/>
        </p:blipFill>
        <p:spPr>
          <a:xfrm>
            <a:off x="9055339" y="1433686"/>
            <a:ext cx="2709126" cy="1999594"/>
          </a:xfrm>
          <a:prstGeom prst="rect">
            <a:avLst/>
          </a:prstGeom>
          <a:noFill/>
          <a:ln>
            <a:noFill/>
          </a:ln>
        </p:spPr>
      </p:pic>
      <p:sp>
        <p:nvSpPr>
          <p:cNvPr id="130" name="Google Shape;130;p6"/>
          <p:cNvSpPr txBox="1"/>
          <p:nvPr/>
        </p:nvSpPr>
        <p:spPr>
          <a:xfrm>
            <a:off x="2885440" y="6065520"/>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D0CECE"/>
                </a:solidFill>
                <a:latin typeface="Calibri"/>
                <a:ea typeface="Calibri"/>
                <a:cs typeface="Calibri"/>
                <a:sym typeface="Calibri"/>
              </a:rPr>
              <a:t>2010, USGS: Chromium – Makes Stainless Steel Stainless</a:t>
            </a:r>
            <a:endParaRPr sz="1400">
              <a:solidFill>
                <a:srgbClr val="D0CECE"/>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7"/>
          <p:cNvSpPr txBox="1">
            <a:spLocks noGrp="1"/>
          </p:cNvSpPr>
          <p:nvPr>
            <p:ph type="title"/>
          </p:nvPr>
        </p:nvSpPr>
        <p:spPr>
          <a:xfrm>
            <a:off x="458823" y="311230"/>
            <a:ext cx="11370787" cy="96481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Background: Ophiolite creation – 3 models</a:t>
            </a:r>
            <a:endParaRPr>
              <a:latin typeface="Calibri"/>
              <a:ea typeface="Calibri"/>
              <a:cs typeface="Calibri"/>
              <a:sym typeface="Calibri"/>
            </a:endParaRPr>
          </a:p>
        </p:txBody>
      </p:sp>
      <p:sp>
        <p:nvSpPr>
          <p:cNvPr id="137" name="Google Shape;137;p7"/>
          <p:cNvSpPr txBox="1"/>
          <p:nvPr/>
        </p:nvSpPr>
        <p:spPr>
          <a:xfrm>
            <a:off x="458822" y="4991540"/>
            <a:ext cx="10977498" cy="9651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Abbreviations are as follows: CRO, Coast Range ophiolite; GVO, Great Valley ophiolite; SN, pluton emplacement associated with the Sierra Nevada batholith; MOR, mid-ocean ridge; and NAM, North American plate.</a:t>
            </a:r>
            <a:endParaRPr dirty="0"/>
          </a:p>
        </p:txBody>
      </p:sp>
      <p:sp>
        <p:nvSpPr>
          <p:cNvPr id="138" name="Google Shape;138;p7"/>
          <p:cNvSpPr txBox="1">
            <a:spLocks noGrp="1"/>
          </p:cNvSpPr>
          <p:nvPr>
            <p:ph type="sldNum" idx="12"/>
          </p:nvPr>
        </p:nvSpPr>
        <p:spPr>
          <a:xfrm>
            <a:off x="4578350" y="6255979"/>
            <a:ext cx="27432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FFFFFF"/>
                </a:solidFill>
              </a:rPr>
              <a:t>7</a:t>
            </a:r>
            <a:endParaRPr/>
          </a:p>
        </p:txBody>
      </p:sp>
      <p:grpSp>
        <p:nvGrpSpPr>
          <p:cNvPr id="139" name="Google Shape;139;p7"/>
          <p:cNvGrpSpPr/>
          <p:nvPr/>
        </p:nvGrpSpPr>
        <p:grpSpPr>
          <a:xfrm flipH="1">
            <a:off x="12068638" y="0"/>
            <a:ext cx="123362" cy="6858000"/>
            <a:chOff x="12068638" y="0"/>
            <a:chExt cx="123362" cy="6858000"/>
          </a:xfrm>
        </p:grpSpPr>
        <p:sp>
          <p:nvSpPr>
            <p:cNvPr id="140" name="Google Shape;140;p7"/>
            <p:cNvSpPr/>
            <p:nvPr/>
          </p:nvSpPr>
          <p:spPr>
            <a:xfrm>
              <a:off x="12068638" y="0"/>
              <a:ext cx="123362" cy="6858000"/>
            </a:xfrm>
            <a:prstGeom prst="rect">
              <a:avLst/>
            </a:prstGeom>
            <a:gradFill>
              <a:gsLst>
                <a:gs pos="0">
                  <a:schemeClr val="accent2"/>
                </a:gs>
                <a:gs pos="100000">
                  <a:schemeClr val="accent5"/>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7"/>
            <p:cNvSpPr/>
            <p:nvPr/>
          </p:nvSpPr>
          <p:spPr>
            <a:xfrm>
              <a:off x="12068638" y="3527553"/>
              <a:ext cx="123362" cy="3330447"/>
            </a:xfrm>
            <a:prstGeom prst="rect">
              <a:avLst/>
            </a:prstGeom>
            <a:gradFill>
              <a:gsLst>
                <a:gs pos="0">
                  <a:srgbClr val="9CC2E5">
                    <a:alpha val="0"/>
                  </a:srgbClr>
                </a:gs>
                <a:gs pos="19000">
                  <a:srgbClr val="9CC2E5">
                    <a:alpha val="0"/>
                  </a:srgbClr>
                </a:gs>
                <a:gs pos="100000">
                  <a:srgbClr val="9CC2E5"/>
                </a:gs>
              </a:gsLst>
              <a:lin ang="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42" name="Google Shape;142;p7"/>
          <p:cNvGrpSpPr/>
          <p:nvPr/>
        </p:nvGrpSpPr>
        <p:grpSpPr>
          <a:xfrm>
            <a:off x="2005417" y="1405067"/>
            <a:ext cx="6921536" cy="3396474"/>
            <a:chOff x="2828868" y="1589422"/>
            <a:chExt cx="6921536" cy="3396474"/>
          </a:xfrm>
        </p:grpSpPr>
        <p:pic>
          <p:nvPicPr>
            <p:cNvPr id="143" name="Google Shape;143;p7" descr="A diagram of a geological formation&#10;&#10;AI-generated content may be incorrect."/>
            <p:cNvPicPr preferRelativeResize="0"/>
            <p:nvPr/>
          </p:nvPicPr>
          <p:blipFill rotWithShape="1">
            <a:blip r:embed="rId3">
              <a:alphaModFix/>
            </a:blip>
            <a:srcRect t="40512" b="23173"/>
            <a:stretch/>
          </p:blipFill>
          <p:spPr>
            <a:xfrm>
              <a:off x="2828868" y="2560358"/>
              <a:ext cx="6921536" cy="2425538"/>
            </a:xfrm>
            <a:prstGeom prst="rect">
              <a:avLst/>
            </a:prstGeom>
            <a:noFill/>
            <a:ln>
              <a:noFill/>
            </a:ln>
          </p:spPr>
        </p:pic>
        <p:pic>
          <p:nvPicPr>
            <p:cNvPr id="144" name="Google Shape;144;p7" descr="A diagram of a geological formation&#10;&#10;AI-generated content may be incorrect."/>
            <p:cNvPicPr preferRelativeResize="0"/>
            <p:nvPr/>
          </p:nvPicPr>
          <p:blipFill rotWithShape="1">
            <a:blip r:embed="rId3">
              <a:alphaModFix/>
            </a:blip>
            <a:srcRect l="18503" t="-284" r="-1791" b="83759"/>
            <a:stretch/>
          </p:blipFill>
          <p:spPr>
            <a:xfrm>
              <a:off x="4402028" y="1589422"/>
              <a:ext cx="5348038" cy="966697"/>
            </a:xfrm>
            <a:prstGeom prst="rect">
              <a:avLst/>
            </a:prstGeom>
            <a:noFill/>
            <a:ln>
              <a:noFill/>
            </a:ln>
          </p:spPr>
        </p:pic>
      </p:grpSp>
      <p:sp>
        <p:nvSpPr>
          <p:cNvPr id="145" name="Google Shape;145;p7"/>
          <p:cNvSpPr txBox="1"/>
          <p:nvPr/>
        </p:nvSpPr>
        <p:spPr>
          <a:xfrm>
            <a:off x="6559216" y="5997743"/>
            <a:ext cx="27432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a:solidFill>
                  <a:srgbClr val="D0CECE"/>
                </a:solidFill>
                <a:latin typeface="Calibri"/>
                <a:ea typeface="Calibri"/>
                <a:cs typeface="Calibri"/>
                <a:sym typeface="Calibri"/>
              </a:rPr>
              <a:t>Godfrey, N. J., Klemperer, S. L., 1998</a:t>
            </a:r>
            <a:endParaRPr sz="1400" dirty="0">
              <a:solidFill>
                <a:srgbClr val="D0CECE"/>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8"/>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8"/>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Subduction zone – forearc basin formation</a:t>
            </a:r>
            <a:endParaRPr/>
          </a:p>
        </p:txBody>
      </p:sp>
      <p:sp>
        <p:nvSpPr>
          <p:cNvPr id="153" name="Google Shape;153;p8"/>
          <p:cNvSpPr txBox="1"/>
          <p:nvPr/>
        </p:nvSpPr>
        <p:spPr>
          <a:xfrm>
            <a:off x="4724400" y="6260690"/>
            <a:ext cx="27432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FFFFFF"/>
                </a:solidFill>
                <a:latin typeface="Calibri"/>
                <a:ea typeface="Calibri"/>
                <a:cs typeface="Calibri"/>
                <a:sym typeface="Calibri"/>
              </a:rPr>
              <a:t>8</a:t>
            </a:r>
            <a:endParaRPr sz="1800">
              <a:solidFill>
                <a:schemeClr val="dk1"/>
              </a:solidFill>
              <a:latin typeface="Calibri"/>
              <a:ea typeface="Calibri"/>
              <a:cs typeface="Calibri"/>
              <a:sym typeface="Calibri"/>
            </a:endParaRPr>
          </a:p>
        </p:txBody>
      </p:sp>
      <p:pic>
        <p:nvPicPr>
          <p:cNvPr id="154" name="Google Shape;154;p8" descr="A diagram of a formation&#10;&#10;AI-generated content may be incorrect."/>
          <p:cNvPicPr preferRelativeResize="0"/>
          <p:nvPr/>
        </p:nvPicPr>
        <p:blipFill rotWithShape="1">
          <a:blip r:embed="rId3">
            <a:alphaModFix/>
          </a:blip>
          <a:srcRect/>
          <a:stretch/>
        </p:blipFill>
        <p:spPr>
          <a:xfrm>
            <a:off x="7284651" y="232"/>
            <a:ext cx="4908163" cy="5946853"/>
          </a:xfrm>
          <a:prstGeom prst="rect">
            <a:avLst/>
          </a:prstGeom>
          <a:noFill/>
          <a:ln>
            <a:noFill/>
          </a:ln>
        </p:spPr>
      </p:pic>
      <p:sp>
        <p:nvSpPr>
          <p:cNvPr id="155" name="Google Shape;155;p8"/>
          <p:cNvSpPr txBox="1"/>
          <p:nvPr/>
        </p:nvSpPr>
        <p:spPr>
          <a:xfrm>
            <a:off x="7075449" y="6257693"/>
            <a:ext cx="274320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dirty="0" err="1">
                <a:solidFill>
                  <a:srgbClr val="D0CECE"/>
                </a:solidFill>
                <a:latin typeface="Calibri"/>
                <a:ea typeface="Calibri"/>
                <a:cs typeface="Calibri"/>
                <a:sym typeface="Calibri"/>
              </a:rPr>
              <a:t>Shervais</a:t>
            </a:r>
            <a:r>
              <a:rPr lang="en-US" sz="1400" dirty="0">
                <a:solidFill>
                  <a:srgbClr val="D0CECE"/>
                </a:solidFill>
                <a:latin typeface="Calibri"/>
                <a:ea typeface="Calibri"/>
                <a:cs typeface="Calibri"/>
                <a:sym typeface="Calibri"/>
              </a:rPr>
              <a:t>, J. W., Choi, S. H., 2012</a:t>
            </a:r>
            <a:r>
              <a:rPr lang="en-US" sz="1400" dirty="0">
                <a:solidFill>
                  <a:schemeClr val="dk1"/>
                </a:solidFill>
                <a:latin typeface="Calibri"/>
                <a:ea typeface="Calibri"/>
                <a:cs typeface="Calibri"/>
                <a:sym typeface="Calibri"/>
              </a:rPr>
              <a: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Research Question</a:t>
            </a:r>
            <a:endParaRPr/>
          </a:p>
        </p:txBody>
      </p:sp>
      <p:sp>
        <p:nvSpPr>
          <p:cNvPr id="161" name="Google Shape;16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800"/>
              <a:buNone/>
            </a:pPr>
            <a:r>
              <a:rPr lang="en-US">
                <a:solidFill>
                  <a:srgbClr val="000000"/>
                </a:solidFill>
              </a:rPr>
              <a:t>What</a:t>
            </a:r>
            <a:r>
              <a:rPr lang="en-US">
                <a:latin typeface="Calibri"/>
                <a:ea typeface="Calibri"/>
                <a:cs typeface="Calibri"/>
                <a:sym typeface="Calibri"/>
              </a:rPr>
              <a:t> are the minerals and rocks present in the California Jurassic Coast Range Ophiolite, and what does the rock suite imply about the formation and subsequent alteration of oceanic crust? </a:t>
            </a:r>
            <a:endParaRPr sz="2400"/>
          </a:p>
        </p:txBody>
      </p:sp>
      <p:sp>
        <p:nvSpPr>
          <p:cNvPr id="162" name="Google Shape;162;p9"/>
          <p:cNvSpPr txBox="1">
            <a:spLocks noGrp="1"/>
          </p:cNvSpPr>
          <p:nvPr>
            <p:ph type="sldNum" idx="12"/>
          </p:nvPr>
        </p:nvSpPr>
        <p:spPr>
          <a:xfrm>
            <a:off x="4724400" y="6310312"/>
            <a:ext cx="27432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1900</TotalTime>
  <Words>2771</Words>
  <Application>Microsoft Office PowerPoint</Application>
  <PresentationFormat>Widescreen</PresentationFormat>
  <Paragraphs>197</Paragraphs>
  <Slides>32</Slides>
  <Notes>27</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Calibri</vt:lpstr>
      <vt:lpstr>Arial</vt:lpstr>
      <vt:lpstr>Courier New</vt:lpstr>
      <vt:lpstr>Open Sans</vt:lpstr>
      <vt:lpstr>Times New Roman</vt:lpstr>
      <vt:lpstr>Noto Sans Symbols</vt:lpstr>
      <vt:lpstr>Office Theme</vt:lpstr>
      <vt:lpstr>Office Theme</vt:lpstr>
      <vt:lpstr>Petrologic characterization of the Coast Range Ophiolite, central California using petrographic and scanning electron microscopy  MSU ECE REU Site Summer 2025 Project Presentation</vt:lpstr>
      <vt:lpstr>Introduction: What is an Ophiolite? </vt:lpstr>
      <vt:lpstr>Intro to the Earth overview:</vt:lpstr>
      <vt:lpstr>Intro to the Earth overview:</vt:lpstr>
      <vt:lpstr>Introduction: Why is ophiolite important? </vt:lpstr>
      <vt:lpstr>Introduction: Why is ophiolite important?  </vt:lpstr>
      <vt:lpstr>Background: Ophiolite creation – 3 models</vt:lpstr>
      <vt:lpstr>Subduction zone – forearc basin formation</vt:lpstr>
      <vt:lpstr>Research Question</vt:lpstr>
      <vt:lpstr>Project plan: Collect Hand Samples</vt:lpstr>
      <vt:lpstr>PowerPoint Presentation</vt:lpstr>
      <vt:lpstr>PowerPoint Presentation</vt:lpstr>
      <vt:lpstr>Field Emission Scanning Electron Microscope Zeiss SUPRA 55VP </vt:lpstr>
      <vt:lpstr>PowerPoint Presentation</vt:lpstr>
      <vt:lpstr>Research</vt:lpstr>
      <vt:lpstr>Petrography and SEM Results</vt:lpstr>
      <vt:lpstr>Petrography and SEM Results</vt:lpstr>
      <vt:lpstr>SEM work</vt:lpstr>
      <vt:lpstr>PowerPoint Presentation</vt:lpstr>
      <vt:lpstr>Conclusions</vt:lpstr>
      <vt:lpstr>Conclusions</vt:lpstr>
      <vt:lpstr>Acknowledgments</vt:lpstr>
      <vt:lpstr>References</vt:lpstr>
      <vt:lpstr>Image credits </vt:lpstr>
      <vt:lpstr>Intro to the Earth overview:</vt:lpstr>
      <vt:lpstr>Intro to the Earth overview:</vt:lpstr>
      <vt:lpstr>PowerPoint Presentation</vt:lpstr>
      <vt:lpstr>PowerPoint Presentation</vt:lpstr>
      <vt:lpstr>PowerPoint Presentation</vt:lpstr>
      <vt:lpstr>PowerPoint Presentation</vt:lpstr>
      <vt:lpstr>Subduction zone – forearc basin formation</vt:lpstr>
      <vt:lpstr>Project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Lambert, Ronald</dc:creator>
  <cp:lastModifiedBy>Jessica Rains-Meyer</cp:lastModifiedBy>
  <cp:revision>17</cp:revision>
  <dcterms:created xsi:type="dcterms:W3CDTF">2021-06-17T21:21:29Z</dcterms:created>
  <dcterms:modified xsi:type="dcterms:W3CDTF">2025-07-30T06:08:15Z</dcterms:modified>
</cp:coreProperties>
</file>