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Play"/>
      <p:regular r:id="rId27"/>
      <p:bold r:id="rId28"/>
    </p:embeddedFont>
    <p:embeddedFont>
      <p:font typeface="Century Gothic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iinRbE/m9J7UXzcxkuzOJz0ZG+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Play-bold.fntdata"/><Relationship Id="rId27" Type="http://schemas.openxmlformats.org/officeDocument/2006/relationships/font" Target="fonts/Play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CenturyGothic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02e7e5b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3702e7e5bd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0c788460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370c788460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f7efdf0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g36f7efdf0e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0c788460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g370c7884609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70c788460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g370c7884609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70c7884609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6" name="Google Shape;306;g370c7884609_1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3c4c1f21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g373c4c1f217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e82c653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g36e82c653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39.jpg"/><Relationship Id="rId5" Type="http://schemas.openxmlformats.org/officeDocument/2006/relationships/image" Target="../media/image38.jpg"/><Relationship Id="rId6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hyperlink" Target="https://nicoyalife.com/resources/what-is-spr/lspr-vs-spr-2/" TargetMode="External"/><Relationship Id="rId5" Type="http://schemas.openxmlformats.org/officeDocument/2006/relationships/hyperlink" Target="https://forum.digikey.com/t/fets-field-effect-transistors/13119" TargetMode="External"/><Relationship Id="rId6" Type="http://schemas.openxmlformats.org/officeDocument/2006/relationships/hyperlink" Target="https://pmc.ncbi.nlm.nih.gov/articles/PMC4541850/" TargetMode="External"/><Relationship Id="rId7" Type="http://schemas.openxmlformats.org/officeDocument/2006/relationships/hyperlink" Target="https://www.sciencedirect.com/science/article/abs/pii/S0040609000014188#:~:text=Table%201.,at%20a%20low%20processing%20temperature.&amp;text=ITO%20films%20fabricated%20by%20a,applications%20in%20flexible%20panel%20displays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7.png"/><Relationship Id="rId6" Type="http://schemas.openxmlformats.org/officeDocument/2006/relationships/image" Target="../media/image3.jpg"/><Relationship Id="rId7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gif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098566" y="1478932"/>
            <a:ext cx="9994866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PLASMON FIELD EFFECT TRANSISTOR (PFET) FOR A SENSING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919563" y="3678575"/>
            <a:ext cx="10384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b="0" i="0" lang="en-US" sz="3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Abrahim Hamdan</a:t>
            </a: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University of Kentucky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Mentored By Dr. Sung Jin Kim, University of Louisville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&amp; Dr. Zhong Yang, University of Louisville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87" name="Google Shape;87;p1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icture containing text, clipart, sign&#10;&#10;Description automatically generated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82" y="5438907"/>
            <a:ext cx="4033114" cy="71800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logo of a globe with a gold ring&#10;&#10;AI-generated content may be incorrect."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05704" y="227322"/>
            <a:ext cx="1391914" cy="1398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ional Nanotechnology Coordinated Infrastructure (NNCI)" id="93" name="Google Shape;9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43442" y="325781"/>
            <a:ext cx="3936425" cy="827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letter k with white outline&#10;&#10;AI-generated content may be incorrect." id="94" name="Google Shape;9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369" y="204245"/>
            <a:ext cx="1764444" cy="1444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Y Multi-Scale Manufacturing and NanoIntegration Node" id="95" name="Google Shape;95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97366" y="5438907"/>
            <a:ext cx="4500252" cy="7180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8829675" y="6116900"/>
            <a:ext cx="33623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NNCI Award ID # 2025075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0" y="6156916"/>
            <a:ext cx="36235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REU Award ID  #23448869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9"/>
          <p:cNvGrpSpPr/>
          <p:nvPr/>
        </p:nvGrpSpPr>
        <p:grpSpPr>
          <a:xfrm>
            <a:off x="-352902" y="6439456"/>
            <a:ext cx="12897803" cy="644386"/>
            <a:chOff x="0" y="-38100"/>
            <a:chExt cx="5095428" cy="254572"/>
          </a:xfrm>
        </p:grpSpPr>
        <p:sp>
          <p:nvSpPr>
            <p:cNvPr id="204" name="Google Shape;204;p9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9"/>
          <p:cNvSpPr txBox="1"/>
          <p:nvPr/>
        </p:nvSpPr>
        <p:spPr>
          <a:xfrm>
            <a:off x="-352903" y="267227"/>
            <a:ext cx="12897803" cy="83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i="0" lang="en-US" sz="5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Layer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4449261" y="1905143"/>
            <a:ext cx="40278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spinning bench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sec at 500rpm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sec at 5000rpm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HDMS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Isopropyl alcohol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AZ5214 (Can be negative with image reversal)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Thickness around 1.2um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Baked at 90C for 5 min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UV exposure for 25 sec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for 1 min using MF-319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/>
          <p:nvPr/>
        </p:nvSpPr>
        <p:spPr>
          <a:xfrm flipH="1">
            <a:off x="11506202" y="2056783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300" y="1697600"/>
            <a:ext cx="3424725" cy="36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0024" y="2597788"/>
            <a:ext cx="3012474" cy="234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4675" y="550925"/>
            <a:ext cx="2663176" cy="18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-352902" y="6439456"/>
            <a:ext cx="12897803" cy="644386"/>
            <a:chOff x="0" y="-38100"/>
            <a:chExt cx="5095428" cy="254572"/>
          </a:xfrm>
        </p:grpSpPr>
        <p:sp>
          <p:nvSpPr>
            <p:cNvPr id="218" name="Google Shape;218;p1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0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0"/>
          <p:cNvSpPr txBox="1"/>
          <p:nvPr/>
        </p:nvSpPr>
        <p:spPr>
          <a:xfrm>
            <a:off x="-352903" y="267227"/>
            <a:ext cx="12897803" cy="83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i="0" lang="en-US" sz="5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Etching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0"/>
          <p:cNvSpPr txBox="1"/>
          <p:nvPr/>
        </p:nvSpPr>
        <p:spPr>
          <a:xfrm>
            <a:off x="6680536" y="2828693"/>
            <a:ext cx="4027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Etchant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HCl:H2O 1 to 1 ratio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100mL with 50mL each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Etched for 1 min and 22 sec fo</a:t>
            </a:r>
            <a:r>
              <a:rPr lang="en-US" sz="1800">
                <a:solidFill>
                  <a:schemeClr val="dk1"/>
                </a:solidFill>
              </a:rPr>
              <a:t>r the 350 C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Etchec for 10 sec for room temp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0"/>
          <p:cNvSpPr/>
          <p:nvPr/>
        </p:nvSpPr>
        <p:spPr>
          <a:xfrm flipH="1">
            <a:off x="11506202" y="2056783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3775" y="1098108"/>
            <a:ext cx="2860875" cy="273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5319" y="267233"/>
            <a:ext cx="2860876" cy="140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1200" y="3975995"/>
            <a:ext cx="3092351" cy="231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g3702e7e5bd7_0_0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232" name="Google Shape;232;g3702e7e5bd7_0_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3702e7e5bd7_0_0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g3702e7e5bd7_0_0"/>
          <p:cNvSpPr txBox="1"/>
          <p:nvPr/>
        </p:nvSpPr>
        <p:spPr>
          <a:xfrm>
            <a:off x="-352903" y="267227"/>
            <a:ext cx="12897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Thermal Deposition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3702e7e5bd7_0_0"/>
          <p:cNvSpPr txBox="1"/>
          <p:nvPr/>
        </p:nvSpPr>
        <p:spPr>
          <a:xfrm>
            <a:off x="4419061" y="1720493"/>
            <a:ext cx="40278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Image </a:t>
            </a:r>
            <a:r>
              <a:rPr b="1" lang="en-US" sz="1800" u="sng">
                <a:solidFill>
                  <a:schemeClr val="dk1"/>
                </a:solidFill>
              </a:rPr>
              <a:t>Reversal</a:t>
            </a:r>
            <a:endParaRPr b="1" sz="1800" u="sng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Using Active Layer Photolithography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Exposure for 12.5 sec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Baked for 90 sec at 125 C</a:t>
            </a:r>
            <a:r>
              <a:rPr b="1" lang="en-US" sz="1800" u="sng">
                <a:solidFill>
                  <a:schemeClr val="dk1"/>
                </a:solidFill>
              </a:rPr>
              <a:t> </a:t>
            </a:r>
            <a:endParaRPr b="1" sz="1800" u="sng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Flood Exposure 36 sec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Developed for 2min using MF-319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Depositing 200nm of Aluminum</a:t>
            </a:r>
            <a:endParaRPr b="1" sz="1800" u="sng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Deposition rate of 2.2 </a:t>
            </a:r>
            <a:r>
              <a:rPr lang="en-US" sz="1800">
                <a:solidFill>
                  <a:schemeClr val="dk1"/>
                </a:solidFill>
              </a:rPr>
              <a:t>A</a:t>
            </a:r>
            <a:r>
              <a:rPr baseline="30000" lang="en-US" sz="1800">
                <a:solidFill>
                  <a:schemeClr val="dk1"/>
                </a:solidFill>
              </a:rPr>
              <a:t>o</a:t>
            </a:r>
            <a:r>
              <a:rPr lang="en-US" sz="1800">
                <a:solidFill>
                  <a:schemeClr val="dk1"/>
                </a:solidFill>
              </a:rPr>
              <a:t>/s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10% power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6" name="Google Shape;236;g3702e7e5bd7_0_0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3702e7e5bd7_0_0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g3702e7e5bd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324" y="1254875"/>
            <a:ext cx="3016249" cy="279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702e7e5bd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7325" y="4412088"/>
            <a:ext cx="3151475" cy="16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702e7e5bd7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46862" y="4684600"/>
            <a:ext cx="2634895" cy="16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702e7e5bd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9387" y="2458285"/>
            <a:ext cx="2049825" cy="21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702e7e5bd7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46839" y="1072156"/>
            <a:ext cx="2634900" cy="1300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g370c7884609_0_0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248" name="Google Shape;248;g370c7884609_0_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370c7884609_0_0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g370c7884609_0_0"/>
          <p:cNvSpPr txBox="1"/>
          <p:nvPr/>
        </p:nvSpPr>
        <p:spPr>
          <a:xfrm>
            <a:off x="-352903" y="267227"/>
            <a:ext cx="12897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Electron Beam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70c7884609_0_0"/>
          <p:cNvSpPr txBox="1"/>
          <p:nvPr/>
        </p:nvSpPr>
        <p:spPr>
          <a:xfrm>
            <a:off x="4083224" y="2696493"/>
            <a:ext cx="4027800" cy="18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</a:rPr>
              <a:t>5nm of Thin Gold Film on ITO</a:t>
            </a:r>
            <a:endParaRPr b="1" sz="1800" u="sng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Base </a:t>
            </a:r>
            <a:r>
              <a:rPr lang="en-US" sz="1800">
                <a:solidFill>
                  <a:schemeClr val="dk1"/>
                </a:solidFill>
              </a:rPr>
              <a:t>pressure</a:t>
            </a:r>
            <a:r>
              <a:rPr lang="en-US" sz="1800">
                <a:solidFill>
                  <a:schemeClr val="dk1"/>
                </a:solidFill>
              </a:rPr>
              <a:t> of 1.31e-5 Torr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0.3mA of Emission Current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Deposition rate of 0.3 A</a:t>
            </a:r>
            <a:r>
              <a:rPr baseline="30000" lang="en-US" sz="1800">
                <a:solidFill>
                  <a:schemeClr val="dk1"/>
                </a:solidFill>
              </a:rPr>
              <a:t>o</a:t>
            </a:r>
            <a:r>
              <a:rPr lang="en-US" sz="1800">
                <a:solidFill>
                  <a:schemeClr val="dk1"/>
                </a:solidFill>
              </a:rPr>
              <a:t>/s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Voltage at 467kV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Heat treated for </a:t>
            </a:r>
            <a:r>
              <a:rPr lang="en-US" sz="1800">
                <a:solidFill>
                  <a:schemeClr val="dk1"/>
                </a:solidFill>
              </a:rPr>
              <a:t>10 min</a:t>
            </a:r>
            <a:r>
              <a:rPr lang="en-US" sz="1800">
                <a:solidFill>
                  <a:schemeClr val="dk1"/>
                </a:solidFill>
              </a:rPr>
              <a:t> at 350</a:t>
            </a:r>
            <a:r>
              <a:rPr baseline="30000" lang="en-US" sz="1800">
                <a:solidFill>
                  <a:schemeClr val="dk1"/>
                </a:solidFill>
              </a:rPr>
              <a:t>o</a:t>
            </a:r>
            <a:r>
              <a:rPr lang="en-US" sz="1800">
                <a:solidFill>
                  <a:schemeClr val="dk1"/>
                </a:solidFill>
              </a:rPr>
              <a:t>C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2" name="Google Shape;252;g370c7884609_0_0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70c7884609_0_0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370c788460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1325" y="328275"/>
            <a:ext cx="2752950" cy="13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70c788460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711" y="2357736"/>
            <a:ext cx="2818652" cy="26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70c788460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3876" y="2159070"/>
            <a:ext cx="2818675" cy="2912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g36f7efdf0e8_0_0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262" name="Google Shape;262;g36f7efdf0e8_0_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36f7efdf0e8_0_0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g36f7efdf0e8_0_0"/>
          <p:cNvSpPr txBox="1"/>
          <p:nvPr/>
        </p:nvSpPr>
        <p:spPr>
          <a:xfrm>
            <a:off x="4083199" y="267225"/>
            <a:ext cx="40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SEM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36f7efdf0e8_0_0" title="gold_nanopartical_IT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50" y="267227"/>
            <a:ext cx="4027799" cy="286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6f7efdf0e8_0_0" title="gold_nanopartical_ITO_00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3550" y="3353336"/>
            <a:ext cx="4027799" cy="286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6f7efdf0e8_0_0" title="gold_nanopartical_ITO_0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1400" y="3353320"/>
            <a:ext cx="4027799" cy="286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6f7efdf0e8_0_0" title="gold_nanopartical_ITO_00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6975" y="267225"/>
            <a:ext cx="4027799" cy="28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25" y="3823875"/>
            <a:ext cx="11003177" cy="224505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 txBox="1"/>
          <p:nvPr/>
        </p:nvSpPr>
        <p:spPr>
          <a:xfrm>
            <a:off x="-352903" y="267227"/>
            <a:ext cx="12897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i="0" lang="en-US" sz="5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Testing Setup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 txBox="1"/>
          <p:nvPr/>
        </p:nvSpPr>
        <p:spPr>
          <a:xfrm>
            <a:off x="1027264" y="1468456"/>
            <a:ext cx="5056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I-V Curve</a:t>
            </a:r>
            <a:endParaRPr b="1" i="0" sz="20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65" lvl="0" marL="34286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Implemented a source meter to display the output and transfer </a:t>
            </a:r>
            <a:r>
              <a:rPr lang="en-US" sz="2000">
                <a:solidFill>
                  <a:schemeClr val="dk1"/>
                </a:solidFill>
              </a:rPr>
              <a:t>characteristics</a:t>
            </a:r>
            <a:r>
              <a:rPr lang="en-US" sz="2000">
                <a:solidFill>
                  <a:schemeClr val="dk1"/>
                </a:solidFill>
              </a:rPr>
              <a:t> of our device.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20" lvl="0" marL="285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Absorption spectrum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865" lvl="0" marL="34286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Implemented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Spectrometer to get the absorption spectrum of the PFET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21" lvl="0" marL="28572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" name="Google Shape;276;p11"/>
          <p:cNvGrpSpPr/>
          <p:nvPr/>
        </p:nvGrpSpPr>
        <p:grpSpPr>
          <a:xfrm>
            <a:off x="-352902" y="6439456"/>
            <a:ext cx="12897803" cy="644386"/>
            <a:chOff x="0" y="-38100"/>
            <a:chExt cx="5095428" cy="254572"/>
          </a:xfrm>
        </p:grpSpPr>
        <p:sp>
          <p:nvSpPr>
            <p:cNvPr id="277" name="Google Shape;277;p11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1"/>
          <p:cNvSpPr/>
          <p:nvPr/>
        </p:nvSpPr>
        <p:spPr>
          <a:xfrm flipH="1">
            <a:off x="11506202" y="2056783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6185" y="1344600"/>
            <a:ext cx="3477600" cy="24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70c7884609_1_0"/>
          <p:cNvSpPr txBox="1"/>
          <p:nvPr/>
        </p:nvSpPr>
        <p:spPr>
          <a:xfrm>
            <a:off x="4587900" y="0"/>
            <a:ext cx="301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Results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g370c7884609_1_0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288" name="Google Shape;288;g370c7884609_1_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70c7884609_1_0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g370c7884609_1_0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70c7884609_1_0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g370c7884609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000" y="831000"/>
            <a:ext cx="9607773" cy="5608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g370c7884609_1_15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298" name="Google Shape;298;g370c7884609_1_15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370c7884609_1_15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g370c7884609_1_15"/>
          <p:cNvSpPr txBox="1"/>
          <p:nvPr/>
        </p:nvSpPr>
        <p:spPr>
          <a:xfrm>
            <a:off x="4587900" y="0"/>
            <a:ext cx="301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70c7884609_1_15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70c7884609_1_15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g370c7884609_1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100" y="831000"/>
            <a:ext cx="10382077" cy="55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g370c7884609_1_39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309" name="Google Shape;309;g370c7884609_1_39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370c7884609_1_39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g370c7884609_1_39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370c7884609_1_39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70c7884609_1_39"/>
          <p:cNvSpPr txBox="1"/>
          <p:nvPr/>
        </p:nvSpPr>
        <p:spPr>
          <a:xfrm>
            <a:off x="4587900" y="0"/>
            <a:ext cx="301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370c7884609_1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038" y="877625"/>
            <a:ext cx="10544201" cy="49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373c4c1f217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75" y="1486500"/>
            <a:ext cx="5443025" cy="388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g373c4c1f217_0_7"/>
          <p:cNvGrpSpPr/>
          <p:nvPr/>
        </p:nvGrpSpPr>
        <p:grpSpPr>
          <a:xfrm>
            <a:off x="-352902" y="6439454"/>
            <a:ext cx="12898239" cy="644722"/>
            <a:chOff x="0" y="-38100"/>
            <a:chExt cx="5095500" cy="254700"/>
          </a:xfrm>
        </p:grpSpPr>
        <p:sp>
          <p:nvSpPr>
            <p:cNvPr id="321" name="Google Shape;321;g373c4c1f217_0_7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g373c4c1f217_0_7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3" name="Google Shape;323;g373c4c1f217_0_7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73c4c1f217_0_7"/>
          <p:cNvSpPr/>
          <p:nvPr/>
        </p:nvSpPr>
        <p:spPr>
          <a:xfrm flipH="1">
            <a:off x="11502436" y="2056783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73c4c1f217_0_7"/>
          <p:cNvSpPr txBox="1"/>
          <p:nvPr/>
        </p:nvSpPr>
        <p:spPr>
          <a:xfrm>
            <a:off x="2577300" y="238125"/>
            <a:ext cx="7037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lang="en-US" sz="5399"/>
              <a:t>Discussion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73c4c1f217_0_7"/>
          <p:cNvSpPr txBox="1"/>
          <p:nvPr/>
        </p:nvSpPr>
        <p:spPr>
          <a:xfrm>
            <a:off x="951300" y="1383838"/>
            <a:ext cx="5593800" cy="4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Elevated temperature ITO sputtering (350°C) enhances crystallinity and carrier mobility, enabling high-performance transistor operation [7].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Room temperature deposited ITO exhibits resistive behavior due to disordered structure and insufficient carrier control [7].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  <a:highlight>
                  <a:schemeClr val="lt1"/>
                </a:highlight>
              </a:rPr>
              <a:t>The absorption spectrum did not match the expected bell curve (Figure 6), likely due to device damage during gold nanoparticle heat treatment.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327" name="Google Shape;327;g373c4c1f217_0_7"/>
          <p:cNvSpPr txBox="1"/>
          <p:nvPr/>
        </p:nvSpPr>
        <p:spPr>
          <a:xfrm>
            <a:off x="7170300" y="5371500"/>
            <a:ext cx="4549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 of Bell curve shaped Absorption Spectrum 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b="1" i="1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3250274" y="325781"/>
            <a:ext cx="5691452" cy="924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046039" y="1883713"/>
            <a:ext cx="5082714" cy="38883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Growing need for precision detection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in healthcare, environmental, and industrial applications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Traditional methods are slow, bulky, and lack sensitivity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for low-concentration detection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Compact sensors enable faster, on-site testing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(POCT) for immediate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for real-time monitoring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in medicine, pollution control, and industrial safety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867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2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using a microscope&#10;&#10;AI-generated content may be incorrect." id="109" name="Google Shape;10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7852" y="1978776"/>
            <a:ext cx="4870130" cy="324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/>
          <p:nvPr/>
        </p:nvSpPr>
        <p:spPr>
          <a:xfrm>
            <a:off x="3250273" y="339773"/>
            <a:ext cx="56916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3" name="Google Shape;333;p13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334" name="Google Shape;334;p13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3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13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1034106" y="1262571"/>
            <a:ext cx="10123800" cy="50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[1] nicoLIFE, "LSPR vs SPR: What's the Difference?," *nicoLIFE*. 2021, Available: </a:t>
            </a:r>
            <a:r>
              <a:rPr b="1" i="0" lang="en-US" u="sng" cap="none" strike="noStrike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https://nicoyalife.com/resources/what-is-spr/lspr-vs-spr-2/</a:t>
            </a:r>
            <a:r>
              <a:rPr b="1" i="0" lang="en-US" u="none" cap="none" strike="noStrike">
                <a:solidFill>
                  <a:schemeClr val="dk1"/>
                </a:solidFill>
              </a:rPr>
              <a:t> </a:t>
            </a:r>
            <a:endParaRPr b="1" i="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[2] H. S. Kojori et al., "Plasmon Field Effect Transistor for Plasmon to Electric Conversion and Amplification," Dec 10</a:t>
            </a:r>
            <a:r>
              <a:rPr b="1" baseline="30000" i="0" lang="en-US" u="none" cap="none" strike="noStrike">
                <a:solidFill>
                  <a:schemeClr val="dk1"/>
                </a:solidFill>
              </a:rPr>
              <a:t>th</a:t>
            </a:r>
            <a:r>
              <a:rPr b="1" i="0" lang="en-US" u="none" cap="none" strike="noStrike">
                <a:solidFill>
                  <a:schemeClr val="dk1"/>
                </a:solidFill>
              </a:rPr>
              <a:t>, 2015.</a:t>
            </a:r>
            <a:endParaRPr b="1" i="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[3] F. Shan et al., “Gap Plasmonics of Single Gold Nanoparticle Above a Gold Substrate Covered with Thin Gain Film,” Oct 4</a:t>
            </a:r>
            <a:r>
              <a:rPr b="1" baseline="30000" i="0" lang="en-US" u="none" cap="none" strike="noStrike">
                <a:solidFill>
                  <a:schemeClr val="dk1"/>
                </a:solidFill>
              </a:rPr>
              <a:t>th</a:t>
            </a:r>
            <a:r>
              <a:rPr b="1" i="0" lang="en-US" u="none" cap="none" strike="noStrike">
                <a:solidFill>
                  <a:schemeClr val="dk1"/>
                </a:solidFill>
              </a:rPr>
              <a:t>, 2022.</a:t>
            </a:r>
            <a:endParaRPr b="1" i="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[4] I. V. Kityk et al., “Control of the plasmon absorption of gold nanoparticles with a two-color excitation,” Oct 20</a:t>
            </a:r>
            <a:r>
              <a:rPr b="1" baseline="30000" i="0" lang="en-US" u="none" cap="none" strike="noStrike">
                <a:solidFill>
                  <a:schemeClr val="dk1"/>
                </a:solidFill>
              </a:rPr>
              <a:t>th</a:t>
            </a:r>
            <a:r>
              <a:rPr b="1" i="0" lang="en-US" u="none" cap="none" strike="noStrike">
                <a:solidFill>
                  <a:schemeClr val="dk1"/>
                </a:solidFill>
              </a:rPr>
              <a:t>, 2005</a:t>
            </a:r>
            <a:endParaRPr b="1" i="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[5] A. Schmidt, </a:t>
            </a:r>
            <a:r>
              <a:rPr b="1" i="1" lang="en-US" u="none" cap="none" strike="noStrike">
                <a:solidFill>
                  <a:schemeClr val="dk1"/>
                </a:solidFill>
              </a:rPr>
              <a:t>"FETs (Field-Effect Transistors),"</a:t>
            </a:r>
            <a:r>
              <a:rPr b="1" i="0" lang="en-US" u="none" cap="none" strike="noStrike">
                <a:solidFill>
                  <a:schemeClr val="dk1"/>
                </a:solidFill>
              </a:rPr>
              <a:t> DigiKey Electronics Community Forum, Mar. 2021. [Online]. Available: </a:t>
            </a:r>
            <a:r>
              <a:rPr b="1" i="0" lang="en-US" u="sng" cap="none" strike="noStrike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https://forum.digikey.com/t/fets-field-effect-transistors/13119</a:t>
            </a:r>
            <a:r>
              <a:rPr b="1" i="0" lang="en-US" u="none" cap="none" strike="noStrike">
                <a:solidFill>
                  <a:schemeClr val="dk1"/>
                </a:solidFill>
              </a:rPr>
              <a:t>. </a:t>
            </a:r>
            <a:endParaRPr b="1" i="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u="none" cap="none" strike="noStrike">
                <a:solidFill>
                  <a:schemeClr val="dk1"/>
                </a:solidFill>
              </a:rPr>
              <a:t>[6] S. Unser et al., “Localized Surface Plasmon Resonance Biosensing: Current Challenges and Approaches,” July 2</a:t>
            </a:r>
            <a:r>
              <a:rPr b="1" baseline="30000" i="0" lang="en-US" u="none" cap="none" strike="noStrike">
                <a:solidFill>
                  <a:schemeClr val="dk1"/>
                </a:solidFill>
              </a:rPr>
              <a:t>nd</a:t>
            </a:r>
            <a:r>
              <a:rPr b="1" i="0" lang="en-US" u="none" cap="none" strike="noStrike">
                <a:solidFill>
                  <a:schemeClr val="dk1"/>
                </a:solidFill>
              </a:rPr>
              <a:t>, 2015. Available: </a:t>
            </a:r>
            <a:r>
              <a:rPr b="1" i="0" lang="en-US" u="sng" cap="none" strike="noStrike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https://pmc.ncbi.nlm.nih.gov/articles/PMC4541850/</a:t>
            </a:r>
            <a:r>
              <a:rPr b="1" i="0" lang="en-US" u="none" cap="none" strike="noStrike">
                <a:solidFill>
                  <a:schemeClr val="dk1"/>
                </a:solidFill>
              </a:rPr>
              <a:t> </a:t>
            </a:r>
            <a:endParaRPr b="1" i="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[7] K. Zhang et al., “</a:t>
            </a:r>
            <a:r>
              <a:rPr b="1" i="1" lang="en-US">
                <a:solidFill>
                  <a:srgbClr val="1F1F1F"/>
                </a:solidFill>
              </a:rPr>
              <a:t>Indium tin oxide films prepared by radio frequency magnetron sputtering method at a low processing temperature</a:t>
            </a:r>
            <a:r>
              <a:rPr b="1" lang="en-US">
                <a:solidFill>
                  <a:srgbClr val="1F1F1F"/>
                </a:solidFill>
              </a:rPr>
              <a:t>,” Aug 2nd, 2000. Available: </a:t>
            </a:r>
            <a:r>
              <a:rPr b="1" lang="en-US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https://www.sciencedirect.com/science/article/abs/pii/S0040609000014188#:~:text=Table%201.,at%20a%20low%20processing%20temperature.&amp;text=ITO%20films%20fabricated%20by%20a,applications%20in%20flexible%20panel%20displays</a:t>
            </a:r>
            <a:r>
              <a:rPr b="1" lang="en-US">
                <a:solidFill>
                  <a:schemeClr val="dk1"/>
                </a:solidFill>
              </a:rPr>
              <a:t>.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e82c65319_0_0"/>
          <p:cNvSpPr txBox="1"/>
          <p:nvPr/>
        </p:nvSpPr>
        <p:spPr>
          <a:xfrm>
            <a:off x="2871213" y="374575"/>
            <a:ext cx="6450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g36e82c65319_0_0"/>
          <p:cNvGrpSpPr/>
          <p:nvPr/>
        </p:nvGrpSpPr>
        <p:grpSpPr>
          <a:xfrm>
            <a:off x="-352902" y="6439453"/>
            <a:ext cx="12898239" cy="644722"/>
            <a:chOff x="0" y="-38100"/>
            <a:chExt cx="5095500" cy="254700"/>
          </a:xfrm>
        </p:grpSpPr>
        <p:sp>
          <p:nvSpPr>
            <p:cNvPr id="345" name="Google Shape;345;g36e82c65319_0_0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36e82c65319_0_0"/>
            <p:cNvSpPr txBox="1"/>
            <p:nvPr/>
          </p:nvSpPr>
          <p:spPr>
            <a:xfrm>
              <a:off x="0" y="-38100"/>
              <a:ext cx="50955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g36e82c65319_0_0"/>
          <p:cNvSpPr/>
          <p:nvPr/>
        </p:nvSpPr>
        <p:spPr>
          <a:xfrm flipH="1">
            <a:off x="11502435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6e82c65319_0_0"/>
          <p:cNvSpPr/>
          <p:nvPr/>
        </p:nvSpPr>
        <p:spPr>
          <a:xfrm>
            <a:off x="-2324388" y="2056782"/>
            <a:ext cx="3016237" cy="2629860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6e82c65319_0_0"/>
          <p:cNvSpPr txBox="1"/>
          <p:nvPr/>
        </p:nvSpPr>
        <p:spPr>
          <a:xfrm>
            <a:off x="1186543" y="1604221"/>
            <a:ext cx="101238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Sung Jin Kim</a:t>
            </a:r>
            <a:endParaRPr b="1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Zhong Yang</a:t>
            </a:r>
            <a:endParaRPr b="1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 Sanchez Galiano</a:t>
            </a:r>
            <a:endParaRPr b="1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James Morris</a:t>
            </a:r>
            <a:endParaRPr b="1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IMPACT-NG REU Members</a:t>
            </a:r>
            <a:endParaRPr b="1" i="0" sz="2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g36e82c65319_0_0"/>
          <p:cNvSpPr txBox="1"/>
          <p:nvPr/>
        </p:nvSpPr>
        <p:spPr>
          <a:xfrm>
            <a:off x="3250275" y="339775"/>
            <a:ext cx="645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Acknowledgement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clipart, sign&#10;&#10;Description automatically generated" id="351" name="Google Shape;351;g36e82c6531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332" y="3543732"/>
            <a:ext cx="4033114" cy="71800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6e82c65319_0_0"/>
          <p:cNvSpPr txBox="1"/>
          <p:nvPr/>
        </p:nvSpPr>
        <p:spPr>
          <a:xfrm>
            <a:off x="1026950" y="4261741"/>
            <a:ext cx="362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REU Award ID  #23448869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Y Multi-Scale Manufacturing and NanoIntegration Node" id="353" name="Google Shape;353;g36e82c6531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6941" y="4811507"/>
            <a:ext cx="4500253" cy="71800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36e82c65319_0_0"/>
          <p:cNvSpPr txBox="1"/>
          <p:nvPr/>
        </p:nvSpPr>
        <p:spPr>
          <a:xfrm>
            <a:off x="1026950" y="5529525"/>
            <a:ext cx="336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 NNCI Award ID # 2025075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logo of a globe with a gold ring&#10;&#10;AI-generated content may be incorrect." id="355" name="Google Shape;355;g36e82c6531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13967" y="3288522"/>
            <a:ext cx="1391914" cy="139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6e82c65319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9904" y="4811503"/>
            <a:ext cx="4380792" cy="13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"/>
          <p:cNvSpPr txBox="1"/>
          <p:nvPr/>
        </p:nvSpPr>
        <p:spPr>
          <a:xfrm>
            <a:off x="1966988" y="2675566"/>
            <a:ext cx="8258025" cy="1349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6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2" name="Google Shape;362;p14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363" name="Google Shape;363;p14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14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2500" y="1975410"/>
            <a:ext cx="5813701" cy="262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3250274" y="325781"/>
            <a:ext cx="5691452" cy="92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62"/>
              <a:buFont typeface="Arial"/>
              <a:buNone/>
            </a:pPr>
            <a:r>
              <a:rPr b="1" i="0" lang="en-US" sz="546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a PFET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966775" y="2056782"/>
            <a:ext cx="5082714" cy="3334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FET: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Transistor that uses the electric field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control the flow between two terminals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(Source and Drain). Used for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amplifying or to switch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we add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gold nanoparticles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between the channels, through </a:t>
            </a: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LSPR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we can convert plasmonic energy to an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electrical signal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device can be used in biomedical sensors, gas sensors, or tailored photodetectors [2].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867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7" name="Google Shape;117;p3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18" name="Google Shape;118;p3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3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6194646" y="4601975"/>
            <a:ext cx="5890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1: schematic showing Gold Nanoparticles connected to the TFT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d line with a green circle&#10;&#10;AI-generated content may be incorrect."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8753" y="1866556"/>
            <a:ext cx="5555356" cy="312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3220498" y="293925"/>
            <a:ext cx="575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LSPR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991611" y="1485532"/>
            <a:ext cx="56595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Localized Surface Plasmon Resonance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light hits metal nanoparticles, it makes their free electrons vibrate. If the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light's frequency matches the electrons natural frequency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 resonance condition is met.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resonant condition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the nanoparticles either absorb the light completely or scatter it strongly, creating a noticeable peak in the light spectrum that we can measure [6].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resonance causes all the electrons to move together, creating separated positive and negative charges that produce a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 electric field 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the nanoparticle surface [6].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4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31" name="Google Shape;131;p4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4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6797641" y="5087885"/>
            <a:ext cx="421757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2: The oscillation of electrons when light is shined on the surface of a metal nanoparticle.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/>
        </p:nvSpPr>
        <p:spPr>
          <a:xfrm>
            <a:off x="-352903" y="267227"/>
            <a:ext cx="12897803" cy="924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PFET Will Be Used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929261" y="1831892"/>
            <a:ext cx="5082714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light strikes the nanoparticles, it generates 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localized electric field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enhances 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FET's drain-source current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amplifying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detection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synthetic polymer coating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the gold nanoparticles enables selective biomolecular interactions.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Its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tailored properties facilitate specific binding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target protein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precise detection.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43" name="Google Shape;143;p5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266" y="1505358"/>
            <a:ext cx="5770173" cy="43276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6148163" y="5929425"/>
            <a:ext cx="5666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3: Absorption peak shifting depending on the material being detected [1]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/>
          <p:nvPr/>
        </p:nvSpPr>
        <p:spPr>
          <a:xfrm>
            <a:off x="-352903" y="267227"/>
            <a:ext cx="12897803" cy="9158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15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Goal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"/>
          <p:cNvSpPr txBox="1"/>
          <p:nvPr/>
        </p:nvSpPr>
        <p:spPr>
          <a:xfrm>
            <a:off x="1037152" y="1502488"/>
            <a:ext cx="58671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device performance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depends on gold nanoparticle size, quantity, environmental conditions, and the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ITO substrate properties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optimal effectiveness.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 evaluate the PFET's performance using an ITO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substrate to determine its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advantages and limitations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compared to alternative substrate materials.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these relationships helps optimize sensor design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ITO substrates require specific nanoparticle sizes and optical properties for different applications.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12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55" name="Google Shape;155;p12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12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2958" y="1183119"/>
            <a:ext cx="2524543" cy="503586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7014015" y="6177845"/>
            <a:ext cx="745459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FE-SEM images of gold nanoparticle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attached ITO surfaces [5].</a:t>
            </a:r>
            <a:endParaRPr b="1" i="1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12"/>
          <p:cNvSpPr/>
          <p:nvPr/>
        </p:nvSpPr>
        <p:spPr>
          <a:xfrm flipH="1">
            <a:off x="11506201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6"/>
          <p:cNvGrpSpPr/>
          <p:nvPr/>
        </p:nvGrpSpPr>
        <p:grpSpPr>
          <a:xfrm>
            <a:off x="-352902" y="6439455"/>
            <a:ext cx="12897803" cy="644386"/>
            <a:chOff x="0" y="-38100"/>
            <a:chExt cx="5095428" cy="254572"/>
          </a:xfrm>
        </p:grpSpPr>
        <p:sp>
          <p:nvSpPr>
            <p:cNvPr id="166" name="Google Shape;166;p6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 txBox="1"/>
          <p:nvPr/>
        </p:nvSpPr>
        <p:spPr>
          <a:xfrm>
            <a:off x="4643250" y="6177850"/>
            <a:ext cx="2905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</a:t>
            </a:r>
            <a:r>
              <a:rPr b="1" i="1"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1" i="1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Fabrication process of the PFET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-352903" y="267227"/>
            <a:ext cx="1289780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Fabrication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3435"/>
            <a:ext cx="12192001" cy="4789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7"/>
          <p:cNvGrpSpPr/>
          <p:nvPr/>
        </p:nvGrpSpPr>
        <p:grpSpPr>
          <a:xfrm>
            <a:off x="-352902" y="6439456"/>
            <a:ext cx="12897803" cy="644386"/>
            <a:chOff x="0" y="-38100"/>
            <a:chExt cx="5095428" cy="254572"/>
          </a:xfrm>
        </p:grpSpPr>
        <p:sp>
          <p:nvSpPr>
            <p:cNvPr id="176" name="Google Shape;176;p7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7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7"/>
          <p:cNvSpPr txBox="1"/>
          <p:nvPr/>
        </p:nvSpPr>
        <p:spPr>
          <a:xfrm>
            <a:off x="-352903" y="267227"/>
            <a:ext cx="12897803" cy="83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i="0" lang="en-US" sz="5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Provided Items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4625" y="1098100"/>
            <a:ext cx="3012475" cy="269926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5949225" y="2491225"/>
            <a:ext cx="5350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Wafer</a:t>
            </a:r>
            <a:endParaRPr b="1" i="0" sz="16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Si wafer 3in diameter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Doped with Boron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Layer of SiO2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in half for ITO sputtering.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Mask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>
                <a:solidFill>
                  <a:schemeClr val="dk1"/>
                </a:solidFill>
              </a:rPr>
              <a:t>2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layouts that will be using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Layer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○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Source/Drain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 flipH="1">
            <a:off x="11506202" y="2056783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2641224" y="3749924"/>
            <a:ext cx="2342825" cy="28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6120" y="628900"/>
            <a:ext cx="2748151" cy="10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8"/>
          <p:cNvGrpSpPr/>
          <p:nvPr/>
        </p:nvGrpSpPr>
        <p:grpSpPr>
          <a:xfrm>
            <a:off x="-352902" y="6439456"/>
            <a:ext cx="12897803" cy="644386"/>
            <a:chOff x="0" y="-38100"/>
            <a:chExt cx="5095428" cy="254572"/>
          </a:xfrm>
        </p:grpSpPr>
        <p:sp>
          <p:nvSpPr>
            <p:cNvPr id="190" name="Google Shape;190;p8"/>
            <p:cNvSpPr/>
            <p:nvPr/>
          </p:nvSpPr>
          <p:spPr>
            <a:xfrm>
              <a:off x="0" y="0"/>
              <a:ext cx="5095428" cy="216472"/>
            </a:xfrm>
            <a:custGeom>
              <a:rect b="b" l="l" r="r" t="t"/>
              <a:pathLst>
                <a:path extrusionOk="0" h="216472" w="5095428">
                  <a:moveTo>
                    <a:pt x="20409" y="0"/>
                  </a:moveTo>
                  <a:lnTo>
                    <a:pt x="5075020" y="0"/>
                  </a:lnTo>
                  <a:cubicBezTo>
                    <a:pt x="5086291" y="0"/>
                    <a:pt x="5095428" y="9137"/>
                    <a:pt x="5095428" y="20409"/>
                  </a:cubicBezTo>
                  <a:lnTo>
                    <a:pt x="5095428" y="196063"/>
                  </a:lnTo>
                  <a:cubicBezTo>
                    <a:pt x="5095428" y="201476"/>
                    <a:pt x="5093278" y="206667"/>
                    <a:pt x="5089451" y="210494"/>
                  </a:cubicBezTo>
                  <a:cubicBezTo>
                    <a:pt x="5085623" y="214322"/>
                    <a:pt x="5080432" y="216472"/>
                    <a:pt x="5075020" y="216472"/>
                  </a:cubicBezTo>
                  <a:lnTo>
                    <a:pt x="20409" y="216472"/>
                  </a:lnTo>
                  <a:cubicBezTo>
                    <a:pt x="14996" y="216472"/>
                    <a:pt x="9805" y="214322"/>
                    <a:pt x="5978" y="210494"/>
                  </a:cubicBezTo>
                  <a:cubicBezTo>
                    <a:pt x="2150" y="206667"/>
                    <a:pt x="0" y="201476"/>
                    <a:pt x="0" y="196063"/>
                  </a:cubicBezTo>
                  <a:lnTo>
                    <a:pt x="0" y="20409"/>
                  </a:lnTo>
                  <a:cubicBezTo>
                    <a:pt x="0" y="14996"/>
                    <a:pt x="2150" y="9805"/>
                    <a:pt x="5978" y="5978"/>
                  </a:cubicBezTo>
                  <a:cubicBezTo>
                    <a:pt x="9805" y="2150"/>
                    <a:pt x="14996" y="0"/>
                    <a:pt x="20409" y="0"/>
                  </a:cubicBezTo>
                  <a:close/>
                </a:path>
              </a:pathLst>
            </a:custGeom>
            <a:solidFill>
              <a:srgbClr val="FAE7BC"/>
            </a:solidFill>
            <a:ln cap="rnd" cmpd="sng" w="85725">
              <a:solidFill>
                <a:srgbClr val="49484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 txBox="1"/>
            <p:nvPr/>
          </p:nvSpPr>
          <p:spPr>
            <a:xfrm>
              <a:off x="0" y="-38100"/>
              <a:ext cx="5095428" cy="2545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8"/>
          <p:cNvSpPr txBox="1"/>
          <p:nvPr/>
        </p:nvSpPr>
        <p:spPr>
          <a:xfrm>
            <a:off x="-352903" y="267227"/>
            <a:ext cx="12897803" cy="83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99"/>
              <a:buFont typeface="Arial"/>
              <a:buNone/>
            </a:pPr>
            <a:r>
              <a:rPr b="1" i="0" lang="en-US" sz="5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Sputtering ITO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3720548" y="2384750"/>
            <a:ext cx="47898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Sputtered 30nm of ITO: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PVD 75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 15sccm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mTorr pressure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 60W ramp up 0.5W/s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min sputtering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half of wafer at room temperature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half of wafer at 350 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-2324388" y="2056782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0" y="0"/>
                </a:moveTo>
                <a:lnTo>
                  <a:pt x="4518707" y="0"/>
                </a:lnTo>
                <a:lnTo>
                  <a:pt x="4518707" y="3939864"/>
                </a:lnTo>
                <a:lnTo>
                  <a:pt x="0" y="3939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/>
          <p:nvPr/>
        </p:nvSpPr>
        <p:spPr>
          <a:xfrm flipH="1">
            <a:off x="11506202" y="2056783"/>
            <a:ext cx="3012471" cy="2626577"/>
          </a:xfrm>
          <a:custGeom>
            <a:rect b="b" l="l" r="r" t="t"/>
            <a:pathLst>
              <a:path extrusionOk="0" h="3939865" w="4518707">
                <a:moveTo>
                  <a:pt x="4518707" y="0"/>
                </a:moveTo>
                <a:lnTo>
                  <a:pt x="0" y="0"/>
                </a:lnTo>
                <a:lnTo>
                  <a:pt x="0" y="3939864"/>
                </a:lnTo>
                <a:lnTo>
                  <a:pt x="4518707" y="3939864"/>
                </a:lnTo>
                <a:lnTo>
                  <a:pt x="451870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666" y="2022491"/>
            <a:ext cx="2618575" cy="307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7925" y="1900051"/>
            <a:ext cx="3210799" cy="3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2925" y="267225"/>
            <a:ext cx="2791674" cy="13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2025-06-11T14:47:24Z</dcterms:created>
  <dc:creator>Abrahim Hamdan</dc:creator>
</cp:coreProperties>
</file>