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omments/comment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5" r:id="rId4"/>
    <p:sldMasterId id="2147483697" r:id="rId5"/>
    <p:sldMasterId id="2147483683" r:id="rId6"/>
  </p:sldMasterIdLst>
  <p:notesMasterIdLst>
    <p:notesMasterId r:id="rId30"/>
  </p:notesMasterIdLst>
  <p:handoutMasterIdLst>
    <p:handoutMasterId r:id="rId31"/>
  </p:handoutMasterIdLst>
  <p:sldIdLst>
    <p:sldId id="307" r:id="rId7"/>
    <p:sldId id="299" r:id="rId8"/>
    <p:sldId id="318" r:id="rId9"/>
    <p:sldId id="280" r:id="rId10"/>
    <p:sldId id="308" r:id="rId11"/>
    <p:sldId id="309" r:id="rId12"/>
    <p:sldId id="340" r:id="rId13"/>
    <p:sldId id="320" r:id="rId14"/>
    <p:sldId id="322" r:id="rId15"/>
    <p:sldId id="326" r:id="rId16"/>
    <p:sldId id="310" r:id="rId17"/>
    <p:sldId id="311" r:id="rId18"/>
    <p:sldId id="319" r:id="rId19"/>
    <p:sldId id="313" r:id="rId20"/>
    <p:sldId id="312" r:id="rId21"/>
    <p:sldId id="324" r:id="rId22"/>
    <p:sldId id="314" r:id="rId23"/>
    <p:sldId id="316" r:id="rId24"/>
    <p:sldId id="321" r:id="rId25"/>
    <p:sldId id="341" r:id="rId26"/>
    <p:sldId id="339" r:id="rId27"/>
    <p:sldId id="342" r:id="rId28"/>
    <p:sldId id="306" r:id="rId29"/>
  </p:sldIdLst>
  <p:sldSz cx="12192000" cy="6858000"/>
  <p:notesSz cx="6858000" cy="9144000"/>
  <p:embeddedFontLst>
    <p:embeddedFont>
      <p:font typeface="Cambria Math" panose="02040503050406030204" pitchFamily="18" charset="0"/>
      <p:regular r:id="rId32"/>
    </p:embeddedFont>
    <p:embeddedFont>
      <p:font typeface="Roboto" panose="02000000000000000000" pitchFamily="2" charset="0"/>
      <p:regular r:id="rId33"/>
      <p:bold r:id="rId34"/>
      <p:italic r:id="rId35"/>
      <p:boldItalic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ng, Zeyu" initials="ZW" lastIdx="14" clrIdx="0">
    <p:extLst>
      <p:ext uri="{19B8F6BF-5375-455C-9EA6-DF929625EA0E}">
        <p15:presenceInfo xmlns:p15="http://schemas.microsoft.com/office/powerpoint/2012/main" userId="S::zwang3346@gatech.edu::f12b7362-313d-498a-8f33-e0459ef061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CC6A"/>
    <a:srgbClr val="54585A"/>
    <a:srgbClr val="FFCC00"/>
    <a:srgbClr val="004376"/>
    <a:srgbClr val="F9F6E5"/>
    <a:srgbClr val="FF640F"/>
    <a:srgbClr val="B3A369"/>
    <a:srgbClr val="6D6137"/>
    <a:srgbClr val="003057"/>
    <a:srgbClr val="D6DB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5033" autoAdjust="0"/>
  </p:normalViewPr>
  <p:slideViewPr>
    <p:cSldViewPr snapToGrid="0" snapToObjects="1">
      <p:cViewPr varScale="1">
        <p:scale>
          <a:sx n="114" d="100"/>
          <a:sy n="114" d="100"/>
        </p:scale>
        <p:origin x="480" y="102"/>
      </p:cViewPr>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font" Target="fonts/font3.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4.fntdata"/><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sz="2000" dirty="0"/>
              <a:t>%weight of elements</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autoTitleDeleted val="0"/>
    <c:plotArea>
      <c:layout/>
      <c:barChart>
        <c:barDir val="col"/>
        <c:grouping val="percentStacked"/>
        <c:varyColors val="0"/>
        <c:ser>
          <c:idx val="0"/>
          <c:order val="0"/>
          <c:tx>
            <c:strRef>
              <c:f>Averages!$C$2</c:f>
              <c:strCache>
                <c:ptCount val="1"/>
                <c:pt idx="0">
                  <c:v>Ca</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Averages!$A$3:$A$15</c:f>
              <c:strCache>
                <c:ptCount val="13"/>
                <c:pt idx="0">
                  <c:v>CM01</c:v>
                </c:pt>
                <c:pt idx="1">
                  <c:v>HC05</c:v>
                </c:pt>
                <c:pt idx="2">
                  <c:v>AR02</c:v>
                </c:pt>
                <c:pt idx="3">
                  <c:v>AR01</c:v>
                </c:pt>
                <c:pt idx="4">
                  <c:v>TA01</c:v>
                </c:pt>
                <c:pt idx="5">
                  <c:v>CM02</c:v>
                </c:pt>
                <c:pt idx="6">
                  <c:v>AG02</c:v>
                </c:pt>
                <c:pt idx="7">
                  <c:v>AG06</c:v>
                </c:pt>
                <c:pt idx="8">
                  <c:v>HC04</c:v>
                </c:pt>
                <c:pt idx="9">
                  <c:v>CM03</c:v>
                </c:pt>
                <c:pt idx="10">
                  <c:v>AG01</c:v>
                </c:pt>
                <c:pt idx="11">
                  <c:v>AG04</c:v>
                </c:pt>
                <c:pt idx="12">
                  <c:v>BU01</c:v>
                </c:pt>
              </c:strCache>
            </c:strRef>
          </c:cat>
          <c:val>
            <c:numRef>
              <c:f>Averages!$C$3:$C$15</c:f>
              <c:numCache>
                <c:formatCode>General</c:formatCode>
                <c:ptCount val="13"/>
                <c:pt idx="0">
                  <c:v>34</c:v>
                </c:pt>
                <c:pt idx="1">
                  <c:v>37.9</c:v>
                </c:pt>
                <c:pt idx="2">
                  <c:v>35.200000000000003</c:v>
                </c:pt>
                <c:pt idx="3">
                  <c:v>36.4</c:v>
                </c:pt>
                <c:pt idx="4">
                  <c:v>37.4</c:v>
                </c:pt>
                <c:pt idx="5">
                  <c:v>35.799999999999997</c:v>
                </c:pt>
                <c:pt idx="6">
                  <c:v>40.299999999999997</c:v>
                </c:pt>
                <c:pt idx="7">
                  <c:v>40.799999999999997</c:v>
                </c:pt>
                <c:pt idx="8">
                  <c:v>37.799999999999997</c:v>
                </c:pt>
                <c:pt idx="9">
                  <c:v>34.4</c:v>
                </c:pt>
                <c:pt idx="10">
                  <c:v>40.799999999999997</c:v>
                </c:pt>
                <c:pt idx="11">
                  <c:v>35.9</c:v>
                </c:pt>
                <c:pt idx="12">
                  <c:v>35.200000000000003</c:v>
                </c:pt>
              </c:numCache>
            </c:numRef>
          </c:val>
          <c:extLst>
            <c:ext xmlns:c16="http://schemas.microsoft.com/office/drawing/2014/chart" uri="{C3380CC4-5D6E-409C-BE32-E72D297353CC}">
              <c16:uniqueId val="{00000000-8240-4B55-90BA-F12BF45A6F54}"/>
            </c:ext>
          </c:extLst>
        </c:ser>
        <c:ser>
          <c:idx val="2"/>
          <c:order val="1"/>
          <c:tx>
            <c:strRef>
              <c:f>Averages!$D$2</c:f>
              <c:strCache>
                <c:ptCount val="1"/>
                <c:pt idx="0">
                  <c:v>Si</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Averages!$A$3:$A$15</c:f>
              <c:strCache>
                <c:ptCount val="13"/>
                <c:pt idx="0">
                  <c:v>CM01</c:v>
                </c:pt>
                <c:pt idx="1">
                  <c:v>HC05</c:v>
                </c:pt>
                <c:pt idx="2">
                  <c:v>AR02</c:v>
                </c:pt>
                <c:pt idx="3">
                  <c:v>AR01</c:v>
                </c:pt>
                <c:pt idx="4">
                  <c:v>TA01</c:v>
                </c:pt>
                <c:pt idx="5">
                  <c:v>CM02</c:v>
                </c:pt>
                <c:pt idx="6">
                  <c:v>AG02</c:v>
                </c:pt>
                <c:pt idx="7">
                  <c:v>AG06</c:v>
                </c:pt>
                <c:pt idx="8">
                  <c:v>HC04</c:v>
                </c:pt>
                <c:pt idx="9">
                  <c:v>CM03</c:v>
                </c:pt>
                <c:pt idx="10">
                  <c:v>AG01</c:v>
                </c:pt>
                <c:pt idx="11">
                  <c:v>AG04</c:v>
                </c:pt>
                <c:pt idx="12">
                  <c:v>BU01</c:v>
                </c:pt>
              </c:strCache>
            </c:strRef>
          </c:cat>
          <c:val>
            <c:numRef>
              <c:f>Averages!$D$3:$D$15</c:f>
              <c:numCache>
                <c:formatCode>General</c:formatCode>
                <c:ptCount val="13"/>
                <c:pt idx="0">
                  <c:v>5.28</c:v>
                </c:pt>
                <c:pt idx="1">
                  <c:v>5.73</c:v>
                </c:pt>
                <c:pt idx="2">
                  <c:v>4.9000000000000004</c:v>
                </c:pt>
                <c:pt idx="3">
                  <c:v>5.43</c:v>
                </c:pt>
                <c:pt idx="4">
                  <c:v>6</c:v>
                </c:pt>
                <c:pt idx="5">
                  <c:v>5.57</c:v>
                </c:pt>
                <c:pt idx="6">
                  <c:v>5.97</c:v>
                </c:pt>
                <c:pt idx="7">
                  <c:v>5.07</c:v>
                </c:pt>
                <c:pt idx="8">
                  <c:v>5.8</c:v>
                </c:pt>
                <c:pt idx="9">
                  <c:v>5</c:v>
                </c:pt>
                <c:pt idx="10">
                  <c:v>5.98</c:v>
                </c:pt>
                <c:pt idx="11">
                  <c:v>5.23</c:v>
                </c:pt>
                <c:pt idx="12">
                  <c:v>5.5</c:v>
                </c:pt>
              </c:numCache>
            </c:numRef>
          </c:val>
          <c:extLst>
            <c:ext xmlns:c16="http://schemas.microsoft.com/office/drawing/2014/chart" uri="{C3380CC4-5D6E-409C-BE32-E72D297353CC}">
              <c16:uniqueId val="{00000001-8240-4B55-90BA-F12BF45A6F54}"/>
            </c:ext>
          </c:extLst>
        </c:ser>
        <c:ser>
          <c:idx val="1"/>
          <c:order val="2"/>
          <c:tx>
            <c:strRef>
              <c:f>Averages!$E$2</c:f>
              <c:strCache>
                <c:ptCount val="1"/>
                <c:pt idx="0">
                  <c:v>C</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Averages!$A$3:$A$15</c:f>
              <c:strCache>
                <c:ptCount val="13"/>
                <c:pt idx="0">
                  <c:v>CM01</c:v>
                </c:pt>
                <c:pt idx="1">
                  <c:v>HC05</c:v>
                </c:pt>
                <c:pt idx="2">
                  <c:v>AR02</c:v>
                </c:pt>
                <c:pt idx="3">
                  <c:v>AR01</c:v>
                </c:pt>
                <c:pt idx="4">
                  <c:v>TA01</c:v>
                </c:pt>
                <c:pt idx="5">
                  <c:v>CM02</c:v>
                </c:pt>
                <c:pt idx="6">
                  <c:v>AG02</c:v>
                </c:pt>
                <c:pt idx="7">
                  <c:v>AG06</c:v>
                </c:pt>
                <c:pt idx="8">
                  <c:v>HC04</c:v>
                </c:pt>
                <c:pt idx="9">
                  <c:v>CM03</c:v>
                </c:pt>
                <c:pt idx="10">
                  <c:v>AG01</c:v>
                </c:pt>
                <c:pt idx="11">
                  <c:v>AG04</c:v>
                </c:pt>
                <c:pt idx="12">
                  <c:v>BU01</c:v>
                </c:pt>
              </c:strCache>
            </c:strRef>
          </c:cat>
          <c:val>
            <c:numRef>
              <c:f>Averages!$E$3:$E$15</c:f>
              <c:numCache>
                <c:formatCode>General</c:formatCode>
                <c:ptCount val="13"/>
                <c:pt idx="0">
                  <c:v>14.4</c:v>
                </c:pt>
                <c:pt idx="1">
                  <c:v>11.9</c:v>
                </c:pt>
                <c:pt idx="2">
                  <c:v>11.8</c:v>
                </c:pt>
                <c:pt idx="3">
                  <c:v>13.3</c:v>
                </c:pt>
                <c:pt idx="4">
                  <c:v>11.9</c:v>
                </c:pt>
                <c:pt idx="5">
                  <c:v>12.5</c:v>
                </c:pt>
                <c:pt idx="6">
                  <c:v>10.199999999999999</c:v>
                </c:pt>
                <c:pt idx="7">
                  <c:v>12.1</c:v>
                </c:pt>
                <c:pt idx="8">
                  <c:v>11.4</c:v>
                </c:pt>
                <c:pt idx="9">
                  <c:v>12</c:v>
                </c:pt>
                <c:pt idx="10">
                  <c:v>9.93</c:v>
                </c:pt>
                <c:pt idx="11">
                  <c:v>9.17</c:v>
                </c:pt>
                <c:pt idx="12">
                  <c:v>12.2</c:v>
                </c:pt>
              </c:numCache>
            </c:numRef>
          </c:val>
          <c:extLst>
            <c:ext xmlns:c16="http://schemas.microsoft.com/office/drawing/2014/chart" uri="{C3380CC4-5D6E-409C-BE32-E72D297353CC}">
              <c16:uniqueId val="{00000002-8240-4B55-90BA-F12BF45A6F54}"/>
            </c:ext>
          </c:extLst>
        </c:ser>
        <c:ser>
          <c:idx val="3"/>
          <c:order val="3"/>
          <c:tx>
            <c:strRef>
              <c:f>Averages!$F$2</c:f>
              <c:strCache>
                <c:ptCount val="1"/>
                <c:pt idx="0">
                  <c:v>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Averages!$A$3:$A$15</c:f>
              <c:strCache>
                <c:ptCount val="13"/>
                <c:pt idx="0">
                  <c:v>CM01</c:v>
                </c:pt>
                <c:pt idx="1">
                  <c:v>HC05</c:v>
                </c:pt>
                <c:pt idx="2">
                  <c:v>AR02</c:v>
                </c:pt>
                <c:pt idx="3">
                  <c:v>AR01</c:v>
                </c:pt>
                <c:pt idx="4">
                  <c:v>TA01</c:v>
                </c:pt>
                <c:pt idx="5">
                  <c:v>CM02</c:v>
                </c:pt>
                <c:pt idx="6">
                  <c:v>AG02</c:v>
                </c:pt>
                <c:pt idx="7">
                  <c:v>AG06</c:v>
                </c:pt>
                <c:pt idx="8">
                  <c:v>HC04</c:v>
                </c:pt>
                <c:pt idx="9">
                  <c:v>CM03</c:v>
                </c:pt>
                <c:pt idx="10">
                  <c:v>AG01</c:v>
                </c:pt>
                <c:pt idx="11">
                  <c:v>AG04</c:v>
                </c:pt>
                <c:pt idx="12">
                  <c:v>BU01</c:v>
                </c:pt>
              </c:strCache>
            </c:strRef>
          </c:cat>
          <c:val>
            <c:numRef>
              <c:f>Averages!$F$3:$F$15</c:f>
              <c:numCache>
                <c:formatCode>General</c:formatCode>
                <c:ptCount val="13"/>
                <c:pt idx="0">
                  <c:v>2.5499999999999998</c:v>
                </c:pt>
                <c:pt idx="1">
                  <c:v>2.4</c:v>
                </c:pt>
                <c:pt idx="2">
                  <c:v>3.1</c:v>
                </c:pt>
                <c:pt idx="3">
                  <c:v>2.2799999999999998</c:v>
                </c:pt>
                <c:pt idx="4">
                  <c:v>2.13</c:v>
                </c:pt>
                <c:pt idx="5">
                  <c:v>2.77</c:v>
                </c:pt>
                <c:pt idx="6">
                  <c:v>2.0699999999999998</c:v>
                </c:pt>
                <c:pt idx="7">
                  <c:v>2.5</c:v>
                </c:pt>
                <c:pt idx="8">
                  <c:v>2.63</c:v>
                </c:pt>
                <c:pt idx="9">
                  <c:v>4.7</c:v>
                </c:pt>
                <c:pt idx="10">
                  <c:v>2.5</c:v>
                </c:pt>
                <c:pt idx="11">
                  <c:v>2.4300000000000002</c:v>
                </c:pt>
                <c:pt idx="12">
                  <c:v>3.3</c:v>
                </c:pt>
              </c:numCache>
            </c:numRef>
          </c:val>
          <c:extLst>
            <c:ext xmlns:c16="http://schemas.microsoft.com/office/drawing/2014/chart" uri="{C3380CC4-5D6E-409C-BE32-E72D297353CC}">
              <c16:uniqueId val="{00000003-8240-4B55-90BA-F12BF45A6F54}"/>
            </c:ext>
          </c:extLst>
        </c:ser>
        <c:ser>
          <c:idx val="4"/>
          <c:order val="4"/>
          <c:tx>
            <c:strRef>
              <c:f>Averages!$G$2</c:f>
              <c:strCache>
                <c:ptCount val="1"/>
                <c:pt idx="0">
                  <c:v>Fe</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Averages!$A$3:$A$15</c:f>
              <c:strCache>
                <c:ptCount val="13"/>
                <c:pt idx="0">
                  <c:v>CM01</c:v>
                </c:pt>
                <c:pt idx="1">
                  <c:v>HC05</c:v>
                </c:pt>
                <c:pt idx="2">
                  <c:v>AR02</c:v>
                </c:pt>
                <c:pt idx="3">
                  <c:v>AR01</c:v>
                </c:pt>
                <c:pt idx="4">
                  <c:v>TA01</c:v>
                </c:pt>
                <c:pt idx="5">
                  <c:v>CM02</c:v>
                </c:pt>
                <c:pt idx="6">
                  <c:v>AG02</c:v>
                </c:pt>
                <c:pt idx="7">
                  <c:v>AG06</c:v>
                </c:pt>
                <c:pt idx="8">
                  <c:v>HC04</c:v>
                </c:pt>
                <c:pt idx="9">
                  <c:v>CM03</c:v>
                </c:pt>
                <c:pt idx="10">
                  <c:v>AG01</c:v>
                </c:pt>
                <c:pt idx="11">
                  <c:v>AG04</c:v>
                </c:pt>
                <c:pt idx="12">
                  <c:v>BU01</c:v>
                </c:pt>
              </c:strCache>
            </c:strRef>
          </c:cat>
          <c:val>
            <c:numRef>
              <c:f>Averages!$G$3:$G$15</c:f>
              <c:numCache>
                <c:formatCode>General</c:formatCode>
                <c:ptCount val="13"/>
                <c:pt idx="0">
                  <c:v>1.95</c:v>
                </c:pt>
                <c:pt idx="1">
                  <c:v>2.2999999999999998</c:v>
                </c:pt>
                <c:pt idx="2">
                  <c:v>1.53</c:v>
                </c:pt>
                <c:pt idx="3">
                  <c:v>1.95</c:v>
                </c:pt>
                <c:pt idx="4">
                  <c:v>1.83</c:v>
                </c:pt>
                <c:pt idx="5">
                  <c:v>1.93</c:v>
                </c:pt>
                <c:pt idx="6">
                  <c:v>2.1</c:v>
                </c:pt>
                <c:pt idx="7">
                  <c:v>1.53</c:v>
                </c:pt>
                <c:pt idx="8">
                  <c:v>1.83</c:v>
                </c:pt>
                <c:pt idx="9">
                  <c:v>2.9</c:v>
                </c:pt>
                <c:pt idx="10">
                  <c:v>2.0499999999999998</c:v>
                </c:pt>
                <c:pt idx="11">
                  <c:v>1.87</c:v>
                </c:pt>
                <c:pt idx="12">
                  <c:v>2.5</c:v>
                </c:pt>
              </c:numCache>
            </c:numRef>
          </c:val>
          <c:extLst>
            <c:ext xmlns:c16="http://schemas.microsoft.com/office/drawing/2014/chart" uri="{C3380CC4-5D6E-409C-BE32-E72D297353CC}">
              <c16:uniqueId val="{00000004-8240-4B55-90BA-F12BF45A6F54}"/>
            </c:ext>
          </c:extLst>
        </c:ser>
        <c:ser>
          <c:idx val="5"/>
          <c:order val="5"/>
          <c:tx>
            <c:strRef>
              <c:f>Averages!$H$2</c:f>
              <c:strCache>
                <c:ptCount val="1"/>
                <c:pt idx="0">
                  <c:v>K</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Averages!$A$3:$A$15</c:f>
              <c:strCache>
                <c:ptCount val="13"/>
                <c:pt idx="0">
                  <c:v>CM01</c:v>
                </c:pt>
                <c:pt idx="1">
                  <c:v>HC05</c:v>
                </c:pt>
                <c:pt idx="2">
                  <c:v>AR02</c:v>
                </c:pt>
                <c:pt idx="3">
                  <c:v>AR01</c:v>
                </c:pt>
                <c:pt idx="4">
                  <c:v>TA01</c:v>
                </c:pt>
                <c:pt idx="5">
                  <c:v>CM02</c:v>
                </c:pt>
                <c:pt idx="6">
                  <c:v>AG02</c:v>
                </c:pt>
                <c:pt idx="7">
                  <c:v>AG06</c:v>
                </c:pt>
                <c:pt idx="8">
                  <c:v>HC04</c:v>
                </c:pt>
                <c:pt idx="9">
                  <c:v>CM03</c:v>
                </c:pt>
                <c:pt idx="10">
                  <c:v>AG01</c:v>
                </c:pt>
                <c:pt idx="11">
                  <c:v>AG04</c:v>
                </c:pt>
                <c:pt idx="12">
                  <c:v>BU01</c:v>
                </c:pt>
              </c:strCache>
            </c:strRef>
          </c:cat>
          <c:val>
            <c:numRef>
              <c:f>Averages!$H$3:$H$15</c:f>
              <c:numCache>
                <c:formatCode>General</c:formatCode>
                <c:ptCount val="13"/>
                <c:pt idx="0">
                  <c:v>1.44</c:v>
                </c:pt>
                <c:pt idx="1">
                  <c:v>1.07</c:v>
                </c:pt>
                <c:pt idx="2">
                  <c:v>0.2</c:v>
                </c:pt>
                <c:pt idx="3">
                  <c:v>0.8</c:v>
                </c:pt>
                <c:pt idx="4">
                  <c:v>1.57</c:v>
                </c:pt>
                <c:pt idx="5">
                  <c:v>1.4</c:v>
                </c:pt>
                <c:pt idx="6">
                  <c:v>0.3</c:v>
                </c:pt>
                <c:pt idx="7">
                  <c:v>0.33300000000000002</c:v>
                </c:pt>
                <c:pt idx="8">
                  <c:v>1.4</c:v>
                </c:pt>
                <c:pt idx="9">
                  <c:v>1.1000000000000001</c:v>
                </c:pt>
                <c:pt idx="10">
                  <c:v>0.32500000000000001</c:v>
                </c:pt>
                <c:pt idx="11">
                  <c:v>1.17</c:v>
                </c:pt>
                <c:pt idx="12">
                  <c:v>0.9</c:v>
                </c:pt>
              </c:numCache>
            </c:numRef>
          </c:val>
          <c:extLst>
            <c:ext xmlns:c16="http://schemas.microsoft.com/office/drawing/2014/chart" uri="{C3380CC4-5D6E-409C-BE32-E72D297353CC}">
              <c16:uniqueId val="{00000005-8240-4B55-90BA-F12BF45A6F54}"/>
            </c:ext>
          </c:extLst>
        </c:ser>
        <c:ser>
          <c:idx val="6"/>
          <c:order val="6"/>
          <c:tx>
            <c:strRef>
              <c:f>Averages!$I$2</c:f>
              <c:strCache>
                <c:ptCount val="1"/>
                <c:pt idx="0">
                  <c:v>Al</c:v>
                </c:pt>
              </c:strCache>
            </c:strRef>
          </c:tx>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Averages!$A$3:$A$15</c:f>
              <c:strCache>
                <c:ptCount val="13"/>
                <c:pt idx="0">
                  <c:v>CM01</c:v>
                </c:pt>
                <c:pt idx="1">
                  <c:v>HC05</c:v>
                </c:pt>
                <c:pt idx="2">
                  <c:v>AR02</c:v>
                </c:pt>
                <c:pt idx="3">
                  <c:v>AR01</c:v>
                </c:pt>
                <c:pt idx="4">
                  <c:v>TA01</c:v>
                </c:pt>
                <c:pt idx="5">
                  <c:v>CM02</c:v>
                </c:pt>
                <c:pt idx="6">
                  <c:v>AG02</c:v>
                </c:pt>
                <c:pt idx="7">
                  <c:v>AG06</c:v>
                </c:pt>
                <c:pt idx="8">
                  <c:v>HC04</c:v>
                </c:pt>
                <c:pt idx="9">
                  <c:v>CM03</c:v>
                </c:pt>
                <c:pt idx="10">
                  <c:v>AG01</c:v>
                </c:pt>
                <c:pt idx="11">
                  <c:v>AG04</c:v>
                </c:pt>
                <c:pt idx="12">
                  <c:v>BU01</c:v>
                </c:pt>
              </c:strCache>
            </c:strRef>
          </c:cat>
          <c:val>
            <c:numRef>
              <c:f>Averages!$I$3:$I$15</c:f>
              <c:numCache>
                <c:formatCode>General</c:formatCode>
                <c:ptCount val="13"/>
                <c:pt idx="0">
                  <c:v>1.23</c:v>
                </c:pt>
                <c:pt idx="1">
                  <c:v>1.73</c:v>
                </c:pt>
                <c:pt idx="2">
                  <c:v>1.47</c:v>
                </c:pt>
                <c:pt idx="3">
                  <c:v>1.45</c:v>
                </c:pt>
                <c:pt idx="4">
                  <c:v>1.9</c:v>
                </c:pt>
                <c:pt idx="5">
                  <c:v>1.2</c:v>
                </c:pt>
                <c:pt idx="6">
                  <c:v>1.43</c:v>
                </c:pt>
                <c:pt idx="7">
                  <c:v>1.633</c:v>
                </c:pt>
                <c:pt idx="8">
                  <c:v>1.5</c:v>
                </c:pt>
                <c:pt idx="9">
                  <c:v>2</c:v>
                </c:pt>
                <c:pt idx="10">
                  <c:v>1.38</c:v>
                </c:pt>
                <c:pt idx="11">
                  <c:v>1.27</c:v>
                </c:pt>
                <c:pt idx="12">
                  <c:v>1.4</c:v>
                </c:pt>
              </c:numCache>
            </c:numRef>
          </c:val>
          <c:extLst>
            <c:ext xmlns:c16="http://schemas.microsoft.com/office/drawing/2014/chart" uri="{C3380CC4-5D6E-409C-BE32-E72D297353CC}">
              <c16:uniqueId val="{00000006-8240-4B55-90BA-F12BF45A6F54}"/>
            </c:ext>
          </c:extLst>
        </c:ser>
        <c:ser>
          <c:idx val="7"/>
          <c:order val="7"/>
          <c:tx>
            <c:strRef>
              <c:f>Averages!$J$2</c:f>
              <c:strCache>
                <c:ptCount val="1"/>
                <c:pt idx="0">
                  <c:v>Mg</c:v>
                </c:pt>
              </c:strCache>
            </c:strRef>
          </c:tx>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Averages!$A$3:$A$15</c:f>
              <c:strCache>
                <c:ptCount val="13"/>
                <c:pt idx="0">
                  <c:v>CM01</c:v>
                </c:pt>
                <c:pt idx="1">
                  <c:v>HC05</c:v>
                </c:pt>
                <c:pt idx="2">
                  <c:v>AR02</c:v>
                </c:pt>
                <c:pt idx="3">
                  <c:v>AR01</c:v>
                </c:pt>
                <c:pt idx="4">
                  <c:v>TA01</c:v>
                </c:pt>
                <c:pt idx="5">
                  <c:v>CM02</c:v>
                </c:pt>
                <c:pt idx="6">
                  <c:v>AG02</c:v>
                </c:pt>
                <c:pt idx="7">
                  <c:v>AG06</c:v>
                </c:pt>
                <c:pt idx="8">
                  <c:v>HC04</c:v>
                </c:pt>
                <c:pt idx="9">
                  <c:v>CM03</c:v>
                </c:pt>
                <c:pt idx="10">
                  <c:v>AG01</c:v>
                </c:pt>
                <c:pt idx="11">
                  <c:v>AG04</c:v>
                </c:pt>
                <c:pt idx="12">
                  <c:v>BU01</c:v>
                </c:pt>
              </c:strCache>
            </c:strRef>
          </c:cat>
          <c:val>
            <c:numRef>
              <c:f>Averages!$J$3:$J$15</c:f>
              <c:numCache>
                <c:formatCode>General</c:formatCode>
                <c:ptCount val="13"/>
                <c:pt idx="0">
                  <c:v>0.32500000000000001</c:v>
                </c:pt>
                <c:pt idx="1">
                  <c:v>0.93300000000000005</c:v>
                </c:pt>
                <c:pt idx="2">
                  <c:v>0.3</c:v>
                </c:pt>
                <c:pt idx="3">
                  <c:v>1.1299999999999999</c:v>
                </c:pt>
                <c:pt idx="4">
                  <c:v>0.7</c:v>
                </c:pt>
                <c:pt idx="5">
                  <c:v>0.33300000000000002</c:v>
                </c:pt>
                <c:pt idx="6">
                  <c:v>1.3</c:v>
                </c:pt>
                <c:pt idx="7">
                  <c:v>0.2</c:v>
                </c:pt>
                <c:pt idx="8">
                  <c:v>0.76700000000000002</c:v>
                </c:pt>
                <c:pt idx="9">
                  <c:v>0.3</c:v>
                </c:pt>
                <c:pt idx="10">
                  <c:v>1.25</c:v>
                </c:pt>
                <c:pt idx="11">
                  <c:v>0.6</c:v>
                </c:pt>
                <c:pt idx="12">
                  <c:v>1.4</c:v>
                </c:pt>
              </c:numCache>
            </c:numRef>
          </c:val>
          <c:extLst>
            <c:ext xmlns:c16="http://schemas.microsoft.com/office/drawing/2014/chart" uri="{C3380CC4-5D6E-409C-BE32-E72D297353CC}">
              <c16:uniqueId val="{00000007-8240-4B55-90BA-F12BF45A6F54}"/>
            </c:ext>
          </c:extLst>
        </c:ser>
        <c:ser>
          <c:idx val="8"/>
          <c:order val="8"/>
          <c:tx>
            <c:strRef>
              <c:f>Averages!$K$2</c:f>
              <c:strCache>
                <c:ptCount val="1"/>
                <c:pt idx="0">
                  <c:v>Na</c:v>
                </c:pt>
              </c:strCache>
            </c:strRef>
          </c:tx>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Averages!$A$3:$A$15</c:f>
              <c:strCache>
                <c:ptCount val="13"/>
                <c:pt idx="0">
                  <c:v>CM01</c:v>
                </c:pt>
                <c:pt idx="1">
                  <c:v>HC05</c:v>
                </c:pt>
                <c:pt idx="2">
                  <c:v>AR02</c:v>
                </c:pt>
                <c:pt idx="3">
                  <c:v>AR01</c:v>
                </c:pt>
                <c:pt idx="4">
                  <c:v>TA01</c:v>
                </c:pt>
                <c:pt idx="5">
                  <c:v>CM02</c:v>
                </c:pt>
                <c:pt idx="6">
                  <c:v>AG02</c:v>
                </c:pt>
                <c:pt idx="7">
                  <c:v>AG06</c:v>
                </c:pt>
                <c:pt idx="8">
                  <c:v>HC04</c:v>
                </c:pt>
                <c:pt idx="9">
                  <c:v>CM03</c:v>
                </c:pt>
                <c:pt idx="10">
                  <c:v>AG01</c:v>
                </c:pt>
                <c:pt idx="11">
                  <c:v>AG04</c:v>
                </c:pt>
                <c:pt idx="12">
                  <c:v>BU01</c:v>
                </c:pt>
              </c:strCache>
            </c:strRef>
          </c:cat>
          <c:val>
            <c:numRef>
              <c:f>Averages!$K$3:$K$15</c:f>
              <c:numCache>
                <c:formatCode>General</c:formatCode>
                <c:ptCount val="13"/>
                <c:pt idx="0">
                  <c:v>0.1</c:v>
                </c:pt>
                <c:pt idx="1">
                  <c:v>0.1</c:v>
                </c:pt>
                <c:pt idx="2">
                  <c:v>0</c:v>
                </c:pt>
                <c:pt idx="3">
                  <c:v>0.1</c:v>
                </c:pt>
                <c:pt idx="4">
                  <c:v>0.1</c:v>
                </c:pt>
                <c:pt idx="5">
                  <c:v>0.1</c:v>
                </c:pt>
                <c:pt idx="6">
                  <c:v>6.6699999999999995E-2</c:v>
                </c:pt>
                <c:pt idx="7">
                  <c:v>0.1</c:v>
                </c:pt>
                <c:pt idx="8">
                  <c:v>0.16700000000000001</c:v>
                </c:pt>
                <c:pt idx="9">
                  <c:v>0.1</c:v>
                </c:pt>
                <c:pt idx="10">
                  <c:v>7.4999999999999997E-2</c:v>
                </c:pt>
                <c:pt idx="11">
                  <c:v>0.1</c:v>
                </c:pt>
                <c:pt idx="12">
                  <c:v>0.1</c:v>
                </c:pt>
              </c:numCache>
            </c:numRef>
          </c:val>
          <c:extLst>
            <c:ext xmlns:c16="http://schemas.microsoft.com/office/drawing/2014/chart" uri="{C3380CC4-5D6E-409C-BE32-E72D297353CC}">
              <c16:uniqueId val="{00000008-8240-4B55-90BA-F12BF45A6F54}"/>
            </c:ext>
          </c:extLst>
        </c:ser>
        <c:dLbls>
          <c:showLegendKey val="0"/>
          <c:showVal val="0"/>
          <c:showCatName val="0"/>
          <c:showSerName val="0"/>
          <c:showPercent val="0"/>
          <c:showBubbleSize val="0"/>
        </c:dLbls>
        <c:gapWidth val="150"/>
        <c:overlap val="100"/>
        <c:axId val="1245630352"/>
        <c:axId val="1245638032"/>
      </c:barChart>
      <c:catAx>
        <c:axId val="12456303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1245638032"/>
        <c:crosses val="autoZero"/>
        <c:auto val="1"/>
        <c:lblAlgn val="ctr"/>
        <c:lblOffset val="100"/>
        <c:noMultiLvlLbl val="0"/>
      </c:catAx>
      <c:valAx>
        <c:axId val="1245638032"/>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245630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5-07-25T14:35:32.004" idx="10">
    <p:pos x="10" y="10"/>
    <p:text>Limestone can be added in two ways. Intergrounded with clinker or blend with cement powder. Try to show both in stead of " ground limestone"</p:text>
    <p:extLst>
      <p:ext uri="{C676402C-5697-4E1C-873F-D02D1690AC5C}">
        <p15:threadingInfo xmlns:p15="http://schemas.microsoft.com/office/powerpoint/2012/main" timeZoneBias="240"/>
      </p:ext>
    </p:extLst>
  </p:cm>
  <p:cm authorId="1" dt="2025-07-25T14:36:33.969" idx="11">
    <p:pos x="106" y="106"/>
    <p:text>Please replace the "low-carbon cement" with ASTM C595 type IL cement, because that could also be something else. We should always be careful of term using.</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07-25T14:23:26.772" idx="3">
    <p:pos x="10" y="10"/>
    <p:text>What is these 3 circles for? Maybe add some explanation for the visual learners in your audience</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5-07-25T14:38:29.704" idx="12">
    <p:pos x="10" y="10"/>
    <p:text>Maybe change this slide in more organized way? It's hard to read these words in a short time.</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5-07-25T14:27:05.892" idx="5">
    <p:pos x="10" y="10"/>
    <p:text>Same sample? Maybe  show the  BSE graph also here. ( the one without elemental information for comparison)</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5-07-25T14:28:06.820" idx="6">
    <p:pos x="10" y="10"/>
    <p:text>Please change the order between " C" and "Si", so that people can see the Ca/Si intuitively.</p:text>
    <p:extLst>
      <p:ext uri="{C676402C-5697-4E1C-873F-D02D1690AC5C}">
        <p15:threadingInfo xmlns:p15="http://schemas.microsoft.com/office/powerpoint/2012/main" timeZoneBias="240"/>
      </p:ext>
    </p:extLst>
  </p:cm>
  <p:cm authorId="1" dt="2025-07-25T14:29:40.048" idx="7">
    <p:pos x="106" y="106"/>
    <p:text>Just FYI, le who study cement may asked why there is so much carbon. Remember this amount of C can not be explained by the Calcite added by limestone. Be careful on your answer.</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A6E295-2078-3A4C-9B3B-128821A97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03100D-CACA-0F41-B537-339726C6A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77CCEE-F6A5-9F4C-8CE3-50501077053A}" type="datetimeFigureOut">
              <a:rPr lang="en-US" smtClean="0"/>
              <a:t>7/30/2025</a:t>
            </a:fld>
            <a:endParaRPr lang="en-US"/>
          </a:p>
        </p:txBody>
      </p:sp>
      <p:sp>
        <p:nvSpPr>
          <p:cNvPr id="4" name="Footer Placeholder 3">
            <a:extLst>
              <a:ext uri="{FF2B5EF4-FFF2-40B4-BE49-F238E27FC236}">
                <a16:creationId xmlns:a16="http://schemas.microsoft.com/office/drawing/2014/main" id="{1518C585-FF88-2E4D-AADE-9C9529D2F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1</a:t>
            </a:r>
          </a:p>
        </p:txBody>
      </p:sp>
      <p:sp>
        <p:nvSpPr>
          <p:cNvPr id="5" name="Slide Number Placeholder 4">
            <a:extLst>
              <a:ext uri="{FF2B5EF4-FFF2-40B4-BE49-F238E27FC236}">
                <a16:creationId xmlns:a16="http://schemas.microsoft.com/office/drawing/2014/main" id="{720F8045-3A37-824A-8710-57C502BDEF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957D50-C692-A448-91EE-4B0FAD320CD6}" type="slidenum">
              <a:rPr lang="en-US" smtClean="0"/>
              <a:t>‹#›</a:t>
            </a:fld>
            <a:endParaRPr lang="en-US"/>
          </a:p>
        </p:txBody>
      </p:sp>
    </p:spTree>
    <p:extLst>
      <p:ext uri="{BB962C8B-B14F-4D97-AF65-F5344CB8AC3E}">
        <p14:creationId xmlns:p14="http://schemas.microsoft.com/office/powerpoint/2010/main" val="128509397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90FB0-7803-314F-9BE0-3772887DCBDE}" type="datetimeFigureOut">
              <a:rPr lang="en-US" smtClean="0"/>
              <a:t>7/30/2025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1</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5D7CC-4584-7D4D-9AC5-26861B0A276E}" type="slidenum">
              <a:rPr lang="en-US" smtClean="0"/>
              <a:t>‹#›</a:t>
            </a:fld>
            <a:endParaRPr lang="en-US"/>
          </a:p>
        </p:txBody>
      </p:sp>
    </p:spTree>
    <p:extLst>
      <p:ext uri="{BB962C8B-B14F-4D97-AF65-F5344CB8AC3E}">
        <p14:creationId xmlns:p14="http://schemas.microsoft.com/office/powerpoint/2010/main" val="180243721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A5D7CC-4584-7D4D-9AC5-26861B0A276E}" type="slidenum">
              <a:rPr lang="en-US" smtClean="0"/>
              <a:t>1</a:t>
            </a:fld>
            <a:endParaRPr lang="en-US"/>
          </a:p>
        </p:txBody>
      </p:sp>
      <p:sp>
        <p:nvSpPr>
          <p:cNvPr id="5" name="Footer Placeholder 4">
            <a:extLst>
              <a:ext uri="{FF2B5EF4-FFF2-40B4-BE49-F238E27FC236}">
                <a16:creationId xmlns:a16="http://schemas.microsoft.com/office/drawing/2014/main" id="{841D487C-F022-2981-47A3-68E69B93C6C8}"/>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2675310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CF23C-02CB-00E2-975B-55977260D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78D81-F26A-D452-A186-C04DBAECF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CF1069-F546-66B2-007D-2EB7E0B94623}"/>
              </a:ext>
            </a:extLst>
          </p:cNvPr>
          <p:cNvSpPr>
            <a:spLocks noGrp="1"/>
          </p:cNvSpPr>
          <p:nvPr>
            <p:ph type="body" idx="1"/>
          </p:nvPr>
        </p:nvSpPr>
        <p:spPr/>
        <p:txBody>
          <a:bodyPr/>
          <a:lstStyle/>
          <a:p>
            <a:endParaRPr lang="en-US" dirty="0"/>
          </a:p>
          <a:p>
            <a:endParaRPr lang="en-US" dirty="0"/>
          </a:p>
        </p:txBody>
      </p:sp>
      <p:sp>
        <p:nvSpPr>
          <p:cNvPr id="4" name="Footer Placeholder 3">
            <a:extLst>
              <a:ext uri="{FF2B5EF4-FFF2-40B4-BE49-F238E27FC236}">
                <a16:creationId xmlns:a16="http://schemas.microsoft.com/office/drawing/2014/main" id="{D803D88D-05A4-8AF2-2FB1-B68BABDF5A38}"/>
              </a:ext>
            </a:extLst>
          </p:cNvPr>
          <p:cNvSpPr>
            <a:spLocks noGrp="1"/>
          </p:cNvSpPr>
          <p:nvPr>
            <p:ph type="ftr" sz="quarter" idx="4"/>
          </p:nvPr>
        </p:nvSpPr>
        <p:spPr/>
        <p:txBody>
          <a:bodyPr/>
          <a:lstStyle/>
          <a:p>
            <a:r>
              <a:rPr lang="en-US"/>
              <a:t>1</a:t>
            </a:r>
          </a:p>
        </p:txBody>
      </p:sp>
      <p:sp>
        <p:nvSpPr>
          <p:cNvPr id="5" name="Slide Number Placeholder 4">
            <a:extLst>
              <a:ext uri="{FF2B5EF4-FFF2-40B4-BE49-F238E27FC236}">
                <a16:creationId xmlns:a16="http://schemas.microsoft.com/office/drawing/2014/main" id="{B0FF91CF-FAF2-0F73-A07C-C8A7E2BE7F18}"/>
              </a:ext>
            </a:extLst>
          </p:cNvPr>
          <p:cNvSpPr>
            <a:spLocks noGrp="1"/>
          </p:cNvSpPr>
          <p:nvPr>
            <p:ph type="sldNum" sz="quarter" idx="5"/>
          </p:nvPr>
        </p:nvSpPr>
        <p:spPr/>
        <p:txBody>
          <a:bodyPr/>
          <a:lstStyle/>
          <a:p>
            <a:fld id="{7AA5D7CC-4584-7D4D-9AC5-26861B0A276E}" type="slidenum">
              <a:rPr lang="en-US" smtClean="0"/>
              <a:t>7</a:t>
            </a:fld>
            <a:endParaRPr lang="en-US"/>
          </a:p>
        </p:txBody>
      </p:sp>
    </p:spTree>
    <p:extLst>
      <p:ext uri="{BB962C8B-B14F-4D97-AF65-F5344CB8AC3E}">
        <p14:creationId xmlns:p14="http://schemas.microsoft.com/office/powerpoint/2010/main" val="981506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p>
            <a:r>
              <a:rPr lang="en-US" dirty="0"/>
              <a:t>Click to edit Master subtitle style</a:t>
            </a:r>
          </a:p>
        </p:txBody>
      </p:sp>
    </p:spTree>
    <p:extLst>
      <p:ext uri="{BB962C8B-B14F-4D97-AF65-F5344CB8AC3E}">
        <p14:creationId xmlns:p14="http://schemas.microsoft.com/office/powerpoint/2010/main" val="411419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7/30/2025</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046095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7/30/2025</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Picture Placeholder 2">
            <a:extLst>
              <a:ext uri="{FF2B5EF4-FFF2-40B4-BE49-F238E27FC236}">
                <a16:creationId xmlns:a16="http://schemas.microsoft.com/office/drawing/2014/main" id="{7EB05746-5DE4-07B1-5611-4EEBAF38DE1E}"/>
              </a:ext>
            </a:extLst>
          </p:cNvPr>
          <p:cNvSpPr>
            <a:spLocks noGrp="1"/>
          </p:cNvSpPr>
          <p:nvPr>
            <p:ph type="pic" sz="quarter" idx="13"/>
          </p:nvPr>
        </p:nvSpPr>
        <p:spPr>
          <a:xfrm>
            <a:off x="381000" y="1425402"/>
            <a:ext cx="3074469" cy="2081855"/>
          </a:xfrm>
        </p:spPr>
        <p:txBody>
          <a:bodyPr/>
          <a:lstStyle/>
          <a:p>
            <a:endParaRPr lang="en-US"/>
          </a:p>
        </p:txBody>
      </p:sp>
      <p:sp>
        <p:nvSpPr>
          <p:cNvPr id="4" name="Picture Placeholder 2">
            <a:extLst>
              <a:ext uri="{FF2B5EF4-FFF2-40B4-BE49-F238E27FC236}">
                <a16:creationId xmlns:a16="http://schemas.microsoft.com/office/drawing/2014/main" id="{03F001E6-D6D1-A396-EE07-7790621213EA}"/>
              </a:ext>
            </a:extLst>
          </p:cNvPr>
          <p:cNvSpPr>
            <a:spLocks noGrp="1"/>
          </p:cNvSpPr>
          <p:nvPr>
            <p:ph type="pic" sz="quarter" idx="14"/>
          </p:nvPr>
        </p:nvSpPr>
        <p:spPr>
          <a:xfrm>
            <a:off x="3771394" y="1425402"/>
            <a:ext cx="3074469" cy="2081855"/>
          </a:xfrm>
        </p:spPr>
        <p:txBody>
          <a:bodyPr/>
          <a:lstStyle/>
          <a:p>
            <a:endParaRPr lang="en-US"/>
          </a:p>
        </p:txBody>
      </p:sp>
      <p:sp>
        <p:nvSpPr>
          <p:cNvPr id="5" name="Picture Placeholder 2">
            <a:extLst>
              <a:ext uri="{FF2B5EF4-FFF2-40B4-BE49-F238E27FC236}">
                <a16:creationId xmlns:a16="http://schemas.microsoft.com/office/drawing/2014/main" id="{02BD7855-1EA6-1102-5122-4BF617ED2DCB}"/>
              </a:ext>
            </a:extLst>
          </p:cNvPr>
          <p:cNvSpPr>
            <a:spLocks noGrp="1"/>
          </p:cNvSpPr>
          <p:nvPr>
            <p:ph type="pic" sz="quarter" idx="15"/>
          </p:nvPr>
        </p:nvSpPr>
        <p:spPr>
          <a:xfrm>
            <a:off x="7178140" y="1425402"/>
            <a:ext cx="3074469" cy="2081855"/>
          </a:xfrm>
        </p:spPr>
        <p:txBody>
          <a:bodyPr/>
          <a:lstStyle/>
          <a:p>
            <a:endParaRPr lang="en-US"/>
          </a:p>
        </p:txBody>
      </p:sp>
      <p:sp>
        <p:nvSpPr>
          <p:cNvPr id="6" name="Picture Placeholder 2">
            <a:extLst>
              <a:ext uri="{FF2B5EF4-FFF2-40B4-BE49-F238E27FC236}">
                <a16:creationId xmlns:a16="http://schemas.microsoft.com/office/drawing/2014/main" id="{93DB0072-B1E4-2B67-CD64-AFD0CADC50A0}"/>
              </a:ext>
            </a:extLst>
          </p:cNvPr>
          <p:cNvSpPr>
            <a:spLocks noGrp="1"/>
          </p:cNvSpPr>
          <p:nvPr>
            <p:ph type="pic" sz="quarter" idx="16"/>
          </p:nvPr>
        </p:nvSpPr>
        <p:spPr>
          <a:xfrm>
            <a:off x="381000" y="3772092"/>
            <a:ext cx="3074469" cy="2081855"/>
          </a:xfrm>
        </p:spPr>
        <p:txBody>
          <a:bodyPr/>
          <a:lstStyle/>
          <a:p>
            <a:endParaRPr lang="en-US"/>
          </a:p>
        </p:txBody>
      </p:sp>
      <p:sp>
        <p:nvSpPr>
          <p:cNvPr id="16" name="Picture Placeholder 2">
            <a:extLst>
              <a:ext uri="{FF2B5EF4-FFF2-40B4-BE49-F238E27FC236}">
                <a16:creationId xmlns:a16="http://schemas.microsoft.com/office/drawing/2014/main" id="{F12EFAB6-9D79-46A4-1400-FA689BD1831A}"/>
              </a:ext>
            </a:extLst>
          </p:cNvPr>
          <p:cNvSpPr>
            <a:spLocks noGrp="1"/>
          </p:cNvSpPr>
          <p:nvPr>
            <p:ph type="pic" sz="quarter" idx="17"/>
          </p:nvPr>
        </p:nvSpPr>
        <p:spPr>
          <a:xfrm>
            <a:off x="3771394" y="3772092"/>
            <a:ext cx="3074469" cy="2081855"/>
          </a:xfrm>
        </p:spPr>
        <p:txBody>
          <a:bodyPr/>
          <a:lstStyle/>
          <a:p>
            <a:endParaRPr lang="en-US"/>
          </a:p>
        </p:txBody>
      </p:sp>
      <p:sp>
        <p:nvSpPr>
          <p:cNvPr id="17" name="Picture Placeholder 2">
            <a:extLst>
              <a:ext uri="{FF2B5EF4-FFF2-40B4-BE49-F238E27FC236}">
                <a16:creationId xmlns:a16="http://schemas.microsoft.com/office/drawing/2014/main" id="{F8E2A34E-676C-226E-E8A6-42635E9CC189}"/>
              </a:ext>
            </a:extLst>
          </p:cNvPr>
          <p:cNvSpPr>
            <a:spLocks noGrp="1"/>
          </p:cNvSpPr>
          <p:nvPr>
            <p:ph type="pic" sz="quarter" idx="18"/>
          </p:nvPr>
        </p:nvSpPr>
        <p:spPr>
          <a:xfrm>
            <a:off x="7178140" y="3772092"/>
            <a:ext cx="3074469" cy="2081855"/>
          </a:xfrm>
        </p:spPr>
        <p:txBody>
          <a:bodyPr/>
          <a:lstStyle/>
          <a:p>
            <a:endParaRPr lang="en-US"/>
          </a:p>
        </p:txBody>
      </p:sp>
    </p:spTree>
    <p:extLst>
      <p:ext uri="{BB962C8B-B14F-4D97-AF65-F5344CB8AC3E}">
        <p14:creationId xmlns:p14="http://schemas.microsoft.com/office/powerpoint/2010/main" val="2182641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7/30/2025</a:t>
            </a:fld>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642338" y="457201"/>
            <a:ext cx="716866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7/30/2025</a:t>
            </a:fld>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614203" y="457201"/>
            <a:ext cx="7196798" cy="49839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50"/>
            <a:ext cx="3932767" cy="316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7/30/2025</a:t>
            </a:fld>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7AD69-3205-BCCD-4E2D-E72B1D3B18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E0D675-7591-9D83-10A1-2FEED657724E}"/>
              </a:ext>
            </a:extLst>
          </p:cNvPr>
          <p:cNvSpPr>
            <a:spLocks noGrp="1"/>
          </p:cNvSpPr>
          <p:nvPr>
            <p:ph type="dt" sz="half" idx="10"/>
          </p:nvPr>
        </p:nvSpPr>
        <p:spPr/>
        <p:txBody>
          <a:bodyPr/>
          <a:lstStyle/>
          <a:p>
            <a:fld id="{016554A5-B4DD-7045-B047-B7DA6D1E70A4}" type="datetimeFigureOut">
              <a:rPr lang="en-US" smtClean="0"/>
              <a:pPr/>
              <a:t>7/30/2025</a:t>
            </a:fld>
            <a:endParaRPr lang="en-US" dirty="0"/>
          </a:p>
        </p:txBody>
      </p:sp>
      <p:sp>
        <p:nvSpPr>
          <p:cNvPr id="4" name="Slide Number Placeholder 3">
            <a:extLst>
              <a:ext uri="{FF2B5EF4-FFF2-40B4-BE49-F238E27FC236}">
                <a16:creationId xmlns:a16="http://schemas.microsoft.com/office/drawing/2014/main" id="{56C7773C-2F41-C6E1-AAB5-9601AB572047}"/>
              </a:ext>
            </a:extLst>
          </p:cNvPr>
          <p:cNvSpPr>
            <a:spLocks noGrp="1"/>
          </p:cNvSpPr>
          <p:nvPr>
            <p:ph type="sldNum" sz="quarter" idx="11"/>
          </p:nvPr>
        </p:nvSpPr>
        <p:spPr/>
        <p:txBody>
          <a:bodyPr/>
          <a:lstStyle/>
          <a:p>
            <a:fld id="{AE678206-0642-9F48-9727-6B519CB285FA}" type="slidenum">
              <a:rPr lang="en-US" smtClean="0"/>
              <a:pPr/>
              <a:t>‹#›</a:t>
            </a:fld>
            <a:endParaRPr lang="en-US" dirty="0"/>
          </a:p>
        </p:txBody>
      </p:sp>
      <p:sp>
        <p:nvSpPr>
          <p:cNvPr id="6" name="Chart Placeholder 5">
            <a:extLst>
              <a:ext uri="{FF2B5EF4-FFF2-40B4-BE49-F238E27FC236}">
                <a16:creationId xmlns:a16="http://schemas.microsoft.com/office/drawing/2014/main" id="{A169B0B5-D05E-C4AE-458A-3F4627989B43}"/>
              </a:ext>
            </a:extLst>
          </p:cNvPr>
          <p:cNvSpPr>
            <a:spLocks noGrp="1"/>
          </p:cNvSpPr>
          <p:nvPr>
            <p:ph type="chart" sz="quarter" idx="12"/>
          </p:nvPr>
        </p:nvSpPr>
        <p:spPr>
          <a:xfrm>
            <a:off x="381000" y="1435100"/>
            <a:ext cx="7510463" cy="4572000"/>
          </a:xfrm>
        </p:spPr>
        <p:txBody>
          <a:bodyPr/>
          <a:lstStyle/>
          <a:p>
            <a:endParaRPr lang="en-US"/>
          </a:p>
        </p:txBody>
      </p:sp>
      <p:sp>
        <p:nvSpPr>
          <p:cNvPr id="8" name="Text Placeholder 7">
            <a:extLst>
              <a:ext uri="{FF2B5EF4-FFF2-40B4-BE49-F238E27FC236}">
                <a16:creationId xmlns:a16="http://schemas.microsoft.com/office/drawing/2014/main" id="{3AA2623B-F27F-1862-1049-4ADBDCD7601C}"/>
              </a:ext>
            </a:extLst>
          </p:cNvPr>
          <p:cNvSpPr>
            <a:spLocks noGrp="1"/>
          </p:cNvSpPr>
          <p:nvPr>
            <p:ph type="body" sz="quarter" idx="13"/>
          </p:nvPr>
        </p:nvSpPr>
        <p:spPr>
          <a:xfrm>
            <a:off x="8116888" y="1435100"/>
            <a:ext cx="3694112" cy="341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33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Full Photo">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br>
              <a:rPr lang="en-US" dirty="0"/>
            </a:br>
            <a:r>
              <a:rPr lang="en-US" dirty="0"/>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bg1"/>
                </a:solidFill>
              </a:defRPr>
            </a:lvl1pPr>
          </a:lstStyle>
          <a:p>
            <a:r>
              <a:rPr lang="en-US" dirty="0"/>
              <a:t>Click to edit Master subtitle style</a:t>
            </a:r>
          </a:p>
        </p:txBody>
      </p:sp>
      <p:pic>
        <p:nvPicPr>
          <p:cNvPr id="3" name="Picture 2">
            <a:extLst>
              <a:ext uri="{FF2B5EF4-FFF2-40B4-BE49-F238E27FC236}">
                <a16:creationId xmlns:a16="http://schemas.microsoft.com/office/drawing/2014/main" id="{CAA14450-E163-A0FB-AE33-14F2CE668DE1}"/>
              </a:ext>
            </a:extLst>
          </p:cNvPr>
          <p:cNvPicPr>
            <a:picLocks noChangeAspect="1"/>
          </p:cNvPicPr>
          <p:nvPr userDrawn="1"/>
        </p:nvPicPr>
        <p:blipFill rotWithShape="1">
          <a:blip r:embed="rId3"/>
          <a:srcRect t="73770"/>
          <a:stretch/>
        </p:blipFill>
        <p:spPr>
          <a:xfrm>
            <a:off x="1" y="5059179"/>
            <a:ext cx="12191999" cy="1798821"/>
          </a:xfrm>
          <a:prstGeom prst="rect">
            <a:avLst/>
          </a:prstGeom>
        </p:spPr>
      </p:pic>
    </p:spTree>
    <p:extLst>
      <p:ext uri="{BB962C8B-B14F-4D97-AF65-F5344CB8AC3E}">
        <p14:creationId xmlns:p14="http://schemas.microsoft.com/office/powerpoint/2010/main" val="270430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 Tech To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F07C9153-7FEC-638D-4ADD-6BB1DD8D4D82}"/>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4" name="Text Placeholder 11">
            <a:extLst>
              <a:ext uri="{FF2B5EF4-FFF2-40B4-BE49-F238E27FC236}">
                <a16:creationId xmlns:a16="http://schemas.microsoft.com/office/drawing/2014/main" id="{FE485BB9-C655-511D-0A07-5032FD2F8C76}"/>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tx1"/>
                </a:solidFill>
              </a:defRPr>
            </a:lvl1pPr>
          </a:lstStyle>
          <a:p>
            <a:r>
              <a:rPr lang="en-US" dirty="0"/>
              <a:t>Click to edit Master subtitle style</a:t>
            </a:r>
          </a:p>
        </p:txBody>
      </p:sp>
    </p:spTree>
    <p:extLst>
      <p:ext uri="{BB962C8B-B14F-4D97-AF65-F5344CB8AC3E}">
        <p14:creationId xmlns:p14="http://schemas.microsoft.com/office/powerpoint/2010/main" val="2978175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s - Pla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5FCBB805-91EF-D0F1-B5CA-BCA3290EA431}"/>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81372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s - Kende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28D4045A-E327-4892-6A89-6CBE5583D417}"/>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366797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s - Tech To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6B75A76D-59A5-A55D-8427-D310560791ED}"/>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781624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s - Wr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E3126A54-2183-1E0F-7A09-1B69C88EFBF2}"/>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680686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7/30/2025</a:t>
            </a:fld>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7/30/2025</a:t>
            </a:fld>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8.png"/><Relationship Id="rId4" Type="http://schemas.openxmlformats.org/officeDocument/2006/relationships/slideLayout" Target="../slideLayouts/slideLayout1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C16630-5558-9114-4463-47E138DB6255}"/>
              </a:ext>
            </a:extLst>
          </p:cNvPr>
          <p:cNvSpPr txBox="1">
            <a:spLocks/>
          </p:cNvSpPr>
          <p:nvPr userDrawn="1"/>
        </p:nvSpPr>
        <p:spPr>
          <a:xfrm>
            <a:off x="2447108" y="1680753"/>
            <a:ext cx="8682445" cy="2760617"/>
          </a:xfrm>
          <a:prstGeom prst="rect">
            <a:avLst/>
          </a:prstGeom>
        </p:spPr>
        <p:txBody>
          <a:bodyPr anchor="ctr" anchorCtr="0">
            <a:normAutofit/>
          </a:bodyPr>
          <a:lstStyle>
            <a:lvl1pPr algn="l"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11" name="Title Placeholder 10">
            <a:extLst>
              <a:ext uri="{FF2B5EF4-FFF2-40B4-BE49-F238E27FC236}">
                <a16:creationId xmlns:a16="http://schemas.microsoft.com/office/drawing/2014/main" id="{3552819F-CE1E-70EB-07B5-3B61D2578A1C}"/>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12" name="Text Placeholder 11">
            <a:extLst>
              <a:ext uri="{FF2B5EF4-FFF2-40B4-BE49-F238E27FC236}">
                <a16:creationId xmlns:a16="http://schemas.microsoft.com/office/drawing/2014/main" id="{CBD913C0-CC86-E0C0-B503-69104064ECF7}"/>
              </a:ext>
            </a:extLst>
          </p:cNvPr>
          <p:cNvSpPr>
            <a:spLocks noGrp="1"/>
          </p:cNvSpPr>
          <p:nvPr>
            <p:ph type="body" idx="1"/>
          </p:nvPr>
        </p:nvSpPr>
        <p:spPr>
          <a:xfrm>
            <a:off x="2447108" y="4441370"/>
            <a:ext cx="8906692" cy="625930"/>
          </a:xfrm>
          <a:prstGeom prst="rect">
            <a:avLst/>
          </a:prstGeom>
        </p:spPr>
        <p:txBody>
          <a:bodyPr vert="horz" lIns="91440" tIns="45720" rIns="91440" bIns="45720" rtlCol="0">
            <a:normAutofit/>
          </a:bodyPr>
          <a:lstStyle/>
          <a:p>
            <a:r>
              <a:rPr lang="en-US" dirty="0"/>
              <a:t>Click to edit Master subtitle style</a:t>
            </a:r>
          </a:p>
        </p:txBody>
      </p:sp>
    </p:spTree>
    <p:extLst>
      <p:ext uri="{BB962C8B-B14F-4D97-AF65-F5344CB8AC3E}">
        <p14:creationId xmlns:p14="http://schemas.microsoft.com/office/powerpoint/2010/main" val="2336126548"/>
      </p:ext>
    </p:extLst>
  </p:cSld>
  <p:clrMap bg1="lt1" tx1="dk1" bg2="lt2" tx2="dk2" accent1="accent1" accent2="accent2" accent3="accent3" accent4="accent4" accent5="accent5" accent6="accent6" hlink="hlink" folHlink="folHlink"/>
  <p:sldLayoutIdLst>
    <p:sldLayoutId id="2147483696" r:id="rId1"/>
    <p:sldLayoutId id="2147483707" r:id="rId2"/>
    <p:sldLayoutId id="2147483704" r:id="rId3"/>
  </p:sldLayoutIdLst>
  <p:txStyles>
    <p:titleStyle>
      <a:lvl1pPr algn="l"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0" indent="0" algn="l" defTabSz="342900" rtl="0" eaLnBrk="1" latinLnBrk="0" hangingPunct="1">
        <a:spcBef>
          <a:spcPct val="20000"/>
        </a:spcBef>
        <a:buFont typeface="Arial"/>
        <a:buNone/>
        <a:defRPr sz="1800" kern="1200">
          <a:solidFill>
            <a:srgbClr val="B3A369"/>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55A20D-930F-A185-C845-C95F4365004A}"/>
              </a:ext>
            </a:extLst>
          </p:cNvPr>
          <p:cNvSpPr txBox="1">
            <a:spLocks/>
          </p:cNvSpPr>
          <p:nvPr userDrawn="1"/>
        </p:nvSpPr>
        <p:spPr>
          <a:xfrm>
            <a:off x="1746069" y="2137954"/>
            <a:ext cx="8699862" cy="2582091"/>
          </a:xfrm>
          <a:prstGeom prst="rect">
            <a:avLst/>
          </a:prstGeom>
        </p:spPr>
        <p:txBody>
          <a:bodyPr anchor="ctr" anchorCtr="0">
            <a:normAutofit/>
          </a:bodyPr>
          <a:lstStyle>
            <a:lvl1pPr algn="ctr"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4" name="Title Placeholder 10">
            <a:extLst>
              <a:ext uri="{FF2B5EF4-FFF2-40B4-BE49-F238E27FC236}">
                <a16:creationId xmlns:a16="http://schemas.microsoft.com/office/drawing/2014/main" id="{C83A85DD-FCD4-4A59-0F3C-B8F9FA03085F}"/>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658365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txStyles>
    <p:titleStyle>
      <a:lvl1pPr algn="ctr"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29999" cy="42256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1408329" y="6182540"/>
            <a:ext cx="1546654"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016554A5-B4DD-7045-B047-B7DA6D1E70A4}" type="datetimeFigureOut">
              <a:rPr lang="en-US" smtClean="0"/>
              <a:pPr/>
              <a:t>7/30/2025</a:t>
            </a:fld>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381000" y="6182540"/>
            <a:ext cx="916577"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AE678206-0642-9F48-9727-6B519CB285FA}" type="slidenum">
              <a:rPr lang="en-US" smtClean="0"/>
              <a:pPr/>
              <a:t>‹#›</a:t>
            </a:fld>
            <a:endParaRPr lang="en-US" dirty="0"/>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93" r:id="rId4"/>
    <p:sldLayoutId id="2147483690" r:id="rId5"/>
    <p:sldLayoutId id="2147483691" r:id="rId6"/>
    <p:sldLayoutId id="2147483692" r:id="rId7"/>
    <p:sldLayoutId id="2147483694" r:id="rId8"/>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7.png"/><Relationship Id="rId1" Type="http://schemas.openxmlformats.org/officeDocument/2006/relationships/slideLayout" Target="../slideLayouts/slideLayout10.xml"/><Relationship Id="rId5" Type="http://schemas.openxmlformats.org/officeDocument/2006/relationships/comments" Target="../comments/commen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4.tif"/><Relationship Id="rId3" Type="http://schemas.openxmlformats.org/officeDocument/2006/relationships/image" Target="../media/image19.jpg"/><Relationship Id="rId7" Type="http://schemas.openxmlformats.org/officeDocument/2006/relationships/image" Target="../media/image23.tif"/><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tif"/><Relationship Id="rId4" Type="http://schemas.openxmlformats.org/officeDocument/2006/relationships/image" Target="../media/image20.jpg"/><Relationship Id="rId9" Type="http://schemas.openxmlformats.org/officeDocument/2006/relationships/image" Target="../media/image25.tif"/></Relationships>
</file>

<file path=ppt/slides/_rels/slide15.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comments" Target="../comments/comment4.xml"/><Relationship Id="rId4" Type="http://schemas.openxmlformats.org/officeDocument/2006/relationships/image" Target="../media/image28.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comments" Target="../comments/comment5.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comments" Target="../comments/commen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60.png"/><Relationship Id="rId1" Type="http://schemas.openxmlformats.org/officeDocument/2006/relationships/slideLayout" Target="../slideLayouts/slideLayout10.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634897-0DA1-62D6-446C-FC08F3239237}"/>
              </a:ext>
            </a:extLst>
          </p:cNvPr>
          <p:cNvSpPr txBox="1"/>
          <p:nvPr/>
        </p:nvSpPr>
        <p:spPr>
          <a:xfrm>
            <a:off x="2166899" y="2422278"/>
            <a:ext cx="8845231" cy="2308324"/>
          </a:xfrm>
          <a:prstGeom prst="rect">
            <a:avLst/>
          </a:prstGeom>
          <a:noFill/>
        </p:spPr>
        <p:txBody>
          <a:bodyPr wrap="square" rtlCol="0">
            <a:spAutoFit/>
          </a:bodyPr>
          <a:lstStyle/>
          <a:p>
            <a:r>
              <a:rPr lang="en-US" sz="4800" b="1" dirty="0">
                <a:latin typeface="+mj-lt"/>
              </a:rPr>
              <a:t>Characterization of Greener Cements by Scanning Electron Microscopy   </a:t>
            </a:r>
          </a:p>
        </p:txBody>
      </p:sp>
      <p:sp>
        <p:nvSpPr>
          <p:cNvPr id="7" name="Google Shape;605;p29">
            <a:extLst>
              <a:ext uri="{FF2B5EF4-FFF2-40B4-BE49-F238E27FC236}">
                <a16:creationId xmlns:a16="http://schemas.microsoft.com/office/drawing/2014/main" id="{4A68FAB1-CDF8-DE9C-B7BB-4FDBCBC1891F}"/>
              </a:ext>
            </a:extLst>
          </p:cNvPr>
          <p:cNvSpPr txBox="1">
            <a:spLocks/>
          </p:cNvSpPr>
          <p:nvPr/>
        </p:nvSpPr>
        <p:spPr>
          <a:xfrm>
            <a:off x="3902066" y="5169007"/>
            <a:ext cx="4387867" cy="1500799"/>
          </a:xfrm>
          <a:prstGeom prst="rect">
            <a:avLst/>
          </a:prstGeom>
        </p:spPr>
        <p:txBody>
          <a:bodyPr spcFirstLastPara="1" vert="horz" wrap="square" lIns="91425" tIns="91425" rIns="91425" bIns="91425" rtlCol="0" anchor="t" anchorCtr="0">
            <a:noAutofit/>
          </a:bodyPr>
          <a:lstStyle>
            <a:lvl1pPr marL="0" indent="0" algn="l" defTabSz="342900" rtl="0" eaLnBrk="1" latinLnBrk="0" hangingPunct="1">
              <a:spcBef>
                <a:spcPct val="20000"/>
              </a:spcBef>
              <a:buFont typeface="Arial"/>
              <a:buNone/>
              <a:defRPr sz="1800" kern="1200">
                <a:solidFill>
                  <a:srgbClr val="B3A369"/>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a:spcBef>
                <a:spcPts val="0"/>
              </a:spcBef>
            </a:pPr>
            <a:r>
              <a:rPr lang="en-US" sz="2800" dirty="0">
                <a:latin typeface="+mj-lt"/>
              </a:rPr>
              <a:t>Enmanuel Rijo</a:t>
            </a:r>
          </a:p>
          <a:p>
            <a:pPr algn="ctr">
              <a:spcBef>
                <a:spcPts val="0"/>
              </a:spcBef>
            </a:pPr>
            <a:r>
              <a:rPr lang="en-US" sz="2800" dirty="0">
                <a:latin typeface="+mj-lt"/>
              </a:rPr>
              <a:t>PI: Dr. Kimberly Kurtis</a:t>
            </a:r>
          </a:p>
          <a:p>
            <a:pPr algn="ctr">
              <a:spcBef>
                <a:spcPts val="0"/>
              </a:spcBef>
            </a:pPr>
            <a:r>
              <a:rPr lang="en-US" sz="2800" dirty="0"/>
              <a:t>Mentor: Alan Wang</a:t>
            </a:r>
          </a:p>
          <a:p>
            <a:pPr algn="ctr">
              <a:spcBef>
                <a:spcPts val="0"/>
              </a:spcBef>
            </a:pPr>
            <a:endParaRPr lang="en-US" sz="2800" dirty="0">
              <a:latin typeface="+mj-lt"/>
            </a:endParaRPr>
          </a:p>
        </p:txBody>
      </p:sp>
      <p:pic>
        <p:nvPicPr>
          <p:cNvPr id="1026" name="Picture 2">
            <a:extLst>
              <a:ext uri="{FF2B5EF4-FFF2-40B4-BE49-F238E27FC236}">
                <a16:creationId xmlns:a16="http://schemas.microsoft.com/office/drawing/2014/main" id="{4067BA6E-1B60-629E-D70E-2D975FCF6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027" y="802900"/>
            <a:ext cx="1180973" cy="11809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31BC2AA-BC36-6F0A-4073-2CDD49A228D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
            <a:extLst>
              <a:ext uri="{FF2B5EF4-FFF2-40B4-BE49-F238E27FC236}">
                <a16:creationId xmlns:a16="http://schemas.microsoft.com/office/drawing/2014/main" id="{F8A4E277-311E-9EED-3BC9-AF46675879F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62558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9250D-4FF4-D94E-DCF5-998701A907D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993EEE4-3ECF-BD40-2F92-EBF45EFD998B}"/>
              </a:ext>
            </a:extLst>
          </p:cNvPr>
          <p:cNvPicPr>
            <a:picLocks noChangeAspect="1"/>
          </p:cNvPicPr>
          <p:nvPr/>
        </p:nvPicPr>
        <p:blipFill>
          <a:blip r:embed="rId2"/>
          <a:srcRect/>
          <a:stretch/>
        </p:blipFill>
        <p:spPr>
          <a:xfrm>
            <a:off x="7157481" y="3291527"/>
            <a:ext cx="3429000" cy="34290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7EA2167-DEA4-6871-C0DF-B3562B2660CC}"/>
                  </a:ext>
                </a:extLst>
              </p:cNvPr>
              <p:cNvSpPr txBox="1"/>
              <p:nvPr/>
            </p:nvSpPr>
            <p:spPr>
              <a:xfrm>
                <a:off x="607142" y="1578098"/>
                <a:ext cx="5617633" cy="4148847"/>
              </a:xfrm>
              <a:prstGeom prst="rect">
                <a:avLst/>
              </a:prstGeom>
            </p:spPr>
            <p:txBody>
              <a:bodyPr vert="horz" lIns="91440" tIns="45720" rIns="91440" bIns="45720" rtlCol="0">
                <a:noAutofit/>
              </a:bodyPr>
              <a:lstStyle/>
              <a:p>
                <a:pPr defTabSz="914400">
                  <a:lnSpc>
                    <a:spcPct val="90000"/>
                  </a:lnSpc>
                  <a:spcBef>
                    <a:spcPts val="1000"/>
                  </a:spcBef>
                </a:pPr>
                <a:r>
                  <a:rPr lang="en-US" sz="2600" b="1" dirty="0">
                    <a:solidFill>
                      <a:srgbClr val="003057"/>
                    </a:solidFill>
                    <a:latin typeface="+mj-lt"/>
                    <a:ea typeface="Roboto" panose="02000000000000000000" pitchFamily="2" charset="0"/>
                    <a:cs typeface="Roboto" panose="02000000000000000000" pitchFamily="2" charset="0"/>
                  </a:rPr>
                  <a:t>Sample Preparation </a:t>
                </a:r>
              </a:p>
              <a:p>
                <a:pPr marL="342900" indent="-342900" defTabSz="914400">
                  <a:lnSpc>
                    <a:spcPct val="90000"/>
                  </a:lnSpc>
                  <a:spcBef>
                    <a:spcPts val="1000"/>
                  </a:spcBef>
                  <a:buFont typeface="Arial" panose="020B0604020202020204" pitchFamily="34" charset="0"/>
                  <a:buChar char="•"/>
                </a:pPr>
                <a:r>
                  <a:rPr lang="en-US" sz="2600" dirty="0">
                    <a:solidFill>
                      <a:srgbClr val="003057"/>
                    </a:solidFill>
                    <a:latin typeface="+mj-lt"/>
                    <a:ea typeface="Roboto" panose="02000000000000000000" pitchFamily="2" charset="0"/>
                    <a:cs typeface="Roboto" panose="02000000000000000000" pitchFamily="2" charset="0"/>
                  </a:rPr>
                  <a:t>Cement on adhesive carbon tape</a:t>
                </a:r>
              </a:p>
              <a:p>
                <a:pPr marL="342900" indent="-342900" defTabSz="914400">
                  <a:lnSpc>
                    <a:spcPct val="90000"/>
                  </a:lnSpc>
                  <a:spcBef>
                    <a:spcPts val="1000"/>
                  </a:spcBef>
                  <a:buFont typeface="Arial" panose="020B0604020202020204" pitchFamily="34" charset="0"/>
                  <a:buChar char="•"/>
                </a:pPr>
                <a:r>
                  <a:rPr lang="en-US" sz="2600" dirty="0">
                    <a:solidFill>
                      <a:srgbClr val="003057"/>
                    </a:solidFill>
                    <a:latin typeface="+mj-lt"/>
                    <a:ea typeface="Roboto" panose="02000000000000000000" pitchFamily="2" charset="0"/>
                    <a:cs typeface="Roboto" panose="02000000000000000000" pitchFamily="2" charset="0"/>
                  </a:rPr>
                  <a:t>20nm layer of AuPd (60:40) for conductivity</a:t>
                </a:r>
              </a:p>
              <a:p>
                <a:pPr marL="342900" indent="-342900" defTabSz="914400">
                  <a:lnSpc>
                    <a:spcPct val="90000"/>
                  </a:lnSpc>
                  <a:spcBef>
                    <a:spcPts val="1000"/>
                  </a:spcBef>
                  <a:buFont typeface="Arial" panose="020B0604020202020204" pitchFamily="34" charset="0"/>
                  <a:buChar char="•"/>
                </a:pPr>
                <a:endParaRPr lang="en-US" sz="2600" dirty="0">
                  <a:solidFill>
                    <a:srgbClr val="003057"/>
                  </a:solidFill>
                  <a:latin typeface="+mj-lt"/>
                  <a:ea typeface="Roboto" panose="02000000000000000000" pitchFamily="2" charset="0"/>
                  <a:cs typeface="Roboto" panose="02000000000000000000" pitchFamily="2" charset="0"/>
                </a:endParaRPr>
              </a:p>
              <a:p>
                <a:pPr defTabSz="914400">
                  <a:lnSpc>
                    <a:spcPct val="90000"/>
                  </a:lnSpc>
                  <a:spcBef>
                    <a:spcPts val="1000"/>
                  </a:spcBef>
                </a:pPr>
                <a:r>
                  <a:rPr lang="en-US" sz="2600" b="1" dirty="0">
                    <a:solidFill>
                      <a:srgbClr val="003057"/>
                    </a:solidFill>
                    <a:latin typeface="+mj-lt"/>
                    <a:ea typeface="Roboto" panose="02000000000000000000" pitchFamily="2" charset="0"/>
                    <a:cs typeface="Roboto" panose="02000000000000000000" pitchFamily="2" charset="0"/>
                  </a:rPr>
                  <a:t>SEM Settings </a:t>
                </a:r>
              </a:p>
              <a:p>
                <a:pPr marL="342900" indent="-342900" defTabSz="914400">
                  <a:lnSpc>
                    <a:spcPct val="90000"/>
                  </a:lnSpc>
                  <a:spcBef>
                    <a:spcPts val="1000"/>
                  </a:spcBef>
                  <a:buFont typeface="Arial" panose="020B0604020202020204" pitchFamily="34" charset="0"/>
                  <a:buChar char="•"/>
                </a:pPr>
                <a:r>
                  <a:rPr lang="en-US" sz="2600" dirty="0">
                    <a:solidFill>
                      <a:srgbClr val="003057"/>
                    </a:solidFill>
                    <a:latin typeface="+mj-lt"/>
                    <a:ea typeface="Roboto" panose="02000000000000000000" pitchFamily="2" charset="0"/>
                    <a:cs typeface="Roboto" panose="02000000000000000000" pitchFamily="2" charset="0"/>
                  </a:rPr>
                  <a:t>Voltage: 10 kV </a:t>
                </a:r>
              </a:p>
              <a:p>
                <a:pPr marL="342900" indent="-342900" defTabSz="914400">
                  <a:lnSpc>
                    <a:spcPct val="90000"/>
                  </a:lnSpc>
                  <a:spcBef>
                    <a:spcPts val="1000"/>
                  </a:spcBef>
                  <a:buFont typeface="Arial" panose="020B0604020202020204" pitchFamily="34" charset="0"/>
                  <a:buChar char="•"/>
                </a:pPr>
                <a:r>
                  <a:rPr lang="en-US" sz="2600" dirty="0">
                    <a:solidFill>
                      <a:srgbClr val="003057"/>
                    </a:solidFill>
                    <a:ea typeface="Roboto" panose="02000000000000000000" pitchFamily="2" charset="0"/>
                    <a:cs typeface="Roboto" panose="02000000000000000000" pitchFamily="2" charset="0"/>
                  </a:rPr>
                  <a:t>Current: 30 </a:t>
                </a:r>
                <a14:m>
                  <m:oMath xmlns:m="http://schemas.openxmlformats.org/officeDocument/2006/math">
                    <m:r>
                      <m:rPr>
                        <m:sty m:val="p"/>
                      </m:rPr>
                      <a:rPr lang="en-US" sz="2600" i="0" smtClean="0">
                        <a:solidFill>
                          <a:srgbClr val="003057"/>
                        </a:solidFill>
                        <a:latin typeface="Cambria Math" panose="02040503050406030204" pitchFamily="18" charset="0"/>
                        <a:ea typeface="Cambria Math" panose="02040503050406030204" pitchFamily="18" charset="0"/>
                        <a:cs typeface="Roboto" panose="02000000000000000000" pitchFamily="2" charset="0"/>
                      </a:rPr>
                      <m:t>μ</m:t>
                    </m:r>
                    <m:r>
                      <m:rPr>
                        <m:sty m:val="p"/>
                      </m:rPr>
                      <a:rPr lang="en-US" sz="2600" b="0" i="0" smtClean="0">
                        <a:solidFill>
                          <a:srgbClr val="003057"/>
                        </a:solidFill>
                        <a:latin typeface="Cambria Math" panose="02040503050406030204" pitchFamily="18" charset="0"/>
                        <a:ea typeface="Cambria Math" panose="02040503050406030204" pitchFamily="18" charset="0"/>
                        <a:cs typeface="Roboto" panose="02000000000000000000" pitchFamily="2" charset="0"/>
                      </a:rPr>
                      <m:t>A</m:t>
                    </m:r>
                  </m:oMath>
                </a14:m>
                <a:endParaRPr lang="en-US" sz="2600" dirty="0">
                  <a:solidFill>
                    <a:srgbClr val="003057"/>
                  </a:solidFill>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600" dirty="0">
                    <a:solidFill>
                      <a:srgbClr val="003057"/>
                    </a:solidFill>
                    <a:latin typeface="+mj-lt"/>
                    <a:ea typeface="Roboto" panose="02000000000000000000" pitchFamily="2" charset="0"/>
                    <a:cs typeface="Roboto" panose="02000000000000000000" pitchFamily="2" charset="0"/>
                  </a:rPr>
                  <a:t>Spot size: typically, around 50 </a:t>
                </a:r>
                <a14:m>
                  <m:oMath xmlns:m="http://schemas.openxmlformats.org/officeDocument/2006/math">
                    <m:r>
                      <m:rPr>
                        <m:sty m:val="p"/>
                      </m:rPr>
                      <a:rPr kumimoji="0" lang="en-US" sz="2600" b="0" i="0" u="none" strike="noStrike" kern="1200" cap="none" spc="0" normalizeH="0" baseline="0" noProof="0" smtClean="0">
                        <a:ln>
                          <a:noFill/>
                        </a:ln>
                        <a:solidFill>
                          <a:srgbClr val="003057"/>
                        </a:solidFill>
                        <a:effectLst/>
                        <a:uLnTx/>
                        <a:uFillTx/>
                        <a:latin typeface="Cambria Math" panose="02040503050406030204" pitchFamily="18" charset="0"/>
                        <a:ea typeface="Cambria Math" panose="02040503050406030204" pitchFamily="18" charset="0"/>
                        <a:cs typeface="Roboto" panose="02000000000000000000" pitchFamily="2" charset="0"/>
                      </a:rPr>
                      <m:t>μm</m:t>
                    </m:r>
                  </m:oMath>
                </a14:m>
                <a:endParaRPr kumimoji="0" lang="en-US" sz="2600" b="0" u="none" strike="noStrike" kern="1200" cap="none" spc="0" normalizeH="0" baseline="0" noProof="0" dirty="0">
                  <a:ln>
                    <a:noFill/>
                  </a:ln>
                  <a:solidFill>
                    <a:srgbClr val="003057"/>
                  </a:solidFill>
                  <a:effectLst/>
                  <a:uLnTx/>
                  <a:uFillTx/>
                  <a:latin typeface="Arial" panose="020B0604020202020204"/>
                  <a:ea typeface="Roboto" panose="02000000000000000000" pitchFamily="2" charset="0"/>
                  <a:cs typeface="Roboto" panose="02000000000000000000" pitchFamily="2" charset="0"/>
                </a:endParaRPr>
              </a:p>
              <a:p>
                <a:pPr marL="342900" indent="-342900" defTabSz="914400">
                  <a:lnSpc>
                    <a:spcPct val="90000"/>
                  </a:lnSpc>
                  <a:spcBef>
                    <a:spcPts val="1000"/>
                  </a:spcBef>
                  <a:buFont typeface="Arial" panose="020B0604020202020204" pitchFamily="34" charset="0"/>
                  <a:buChar char="•"/>
                </a:pPr>
                <a:endParaRPr lang="en-US" sz="2400" dirty="0">
                  <a:solidFill>
                    <a:srgbClr val="003057"/>
                  </a:solidFill>
                  <a:latin typeface="+mj-lt"/>
                  <a:ea typeface="Roboto" panose="02000000000000000000" pitchFamily="2" charset="0"/>
                  <a:cs typeface="Roboto" panose="02000000000000000000" pitchFamily="2" charset="0"/>
                </a:endParaRPr>
              </a:p>
            </p:txBody>
          </p:sp>
        </mc:Choice>
        <mc:Fallback xmlns="">
          <p:sp>
            <p:nvSpPr>
              <p:cNvPr id="5" name="TextBox 4">
                <a:extLst>
                  <a:ext uri="{FF2B5EF4-FFF2-40B4-BE49-F238E27FC236}">
                    <a16:creationId xmlns:a16="http://schemas.microsoft.com/office/drawing/2014/main" id="{F7EA2167-DEA4-6871-C0DF-B3562B2660CC}"/>
                  </a:ext>
                </a:extLst>
              </p:cNvPr>
              <p:cNvSpPr txBox="1">
                <a:spLocks noRot="1" noChangeAspect="1" noMove="1" noResize="1" noEditPoints="1" noAdjustHandles="1" noChangeArrowheads="1" noChangeShapeType="1" noTextEdit="1"/>
              </p:cNvSpPr>
              <p:nvPr/>
            </p:nvSpPr>
            <p:spPr>
              <a:xfrm>
                <a:off x="607142" y="1578098"/>
                <a:ext cx="5617633" cy="4148847"/>
              </a:xfrm>
              <a:prstGeom prst="rect">
                <a:avLst/>
              </a:prstGeom>
              <a:blipFill>
                <a:blip r:embed="rId3"/>
                <a:stretch>
                  <a:fillRect l="-1954" t="-2353" b="-4706"/>
                </a:stretch>
              </a:blipFill>
            </p:spPr>
            <p:txBody>
              <a:bodyPr/>
              <a:lstStyle/>
              <a:p>
                <a:r>
                  <a:rPr lang="en-US">
                    <a:noFill/>
                  </a:rPr>
                  <a:t> </a:t>
                </a:r>
              </a:p>
            </p:txBody>
          </p:sp>
        </mc:Fallback>
      </mc:AlternateContent>
      <p:sp>
        <p:nvSpPr>
          <p:cNvPr id="11" name="Google Shape;610;p30">
            <a:extLst>
              <a:ext uri="{FF2B5EF4-FFF2-40B4-BE49-F238E27FC236}">
                <a16:creationId xmlns:a16="http://schemas.microsoft.com/office/drawing/2014/main" id="{940CED59-8278-593A-BBA3-E86E57E2E96D}"/>
              </a:ext>
            </a:extLst>
          </p:cNvPr>
          <p:cNvSpPr txBox="1">
            <a:spLocks noGrp="1"/>
          </p:cNvSpPr>
          <p:nvPr>
            <p:ph type="title"/>
          </p:nvPr>
        </p:nvSpPr>
        <p:spPr>
          <a:xfrm>
            <a:off x="381000" y="200722"/>
            <a:ext cx="11430000" cy="1014761"/>
          </a:xfrm>
        </p:spPr>
        <p:txBody>
          <a:bodyPr spcFirstLastPara="1" vert="horz" lIns="91440" tIns="45720" rIns="91440" bIns="45720" rtlCol="0" anchor="ctr" anchorCtr="0">
            <a:normAutofit/>
          </a:bodyPr>
          <a:lstStyle/>
          <a:p>
            <a:pPr marL="0" lvl="0" indent="0">
              <a:spcAft>
                <a:spcPts val="0"/>
              </a:spcAft>
            </a:pPr>
            <a:r>
              <a:rPr lang="en-US" b="1" i="0" kern="1200" baseline="0" dirty="0">
                <a:latin typeface="Roboto" panose="02000000000000000000" pitchFamily="2" charset="0"/>
                <a:ea typeface="Roboto" panose="02000000000000000000" pitchFamily="2" charset="0"/>
                <a:cs typeface="Roboto" panose="02000000000000000000" pitchFamily="2" charset="0"/>
              </a:rPr>
              <a:t>Context</a:t>
            </a:r>
          </a:p>
        </p:txBody>
      </p:sp>
      <p:sp>
        <p:nvSpPr>
          <p:cNvPr id="2" name="Oval 1">
            <a:extLst>
              <a:ext uri="{FF2B5EF4-FFF2-40B4-BE49-F238E27FC236}">
                <a16:creationId xmlns:a16="http://schemas.microsoft.com/office/drawing/2014/main" id="{5AC098DD-13EF-E834-3E90-E34487FE61BC}"/>
              </a:ext>
            </a:extLst>
          </p:cNvPr>
          <p:cNvSpPr/>
          <p:nvPr/>
        </p:nvSpPr>
        <p:spPr>
          <a:xfrm>
            <a:off x="7887554" y="4549140"/>
            <a:ext cx="400050" cy="38862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A8D1547A-28DB-10D2-5F0C-7B2783D7CD89}"/>
              </a:ext>
            </a:extLst>
          </p:cNvPr>
          <p:cNvSpPr/>
          <p:nvPr/>
        </p:nvSpPr>
        <p:spPr>
          <a:xfrm>
            <a:off x="8871981" y="4423097"/>
            <a:ext cx="400050" cy="38862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C354122-409B-D750-2D7F-8C376AA2061A}"/>
              </a:ext>
            </a:extLst>
          </p:cNvPr>
          <p:cNvSpPr/>
          <p:nvPr/>
        </p:nvSpPr>
        <p:spPr>
          <a:xfrm>
            <a:off x="8349046" y="4160520"/>
            <a:ext cx="400050" cy="38862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etal object with a black strip&#10;&#10;AI-generated content may be incorrect.">
            <a:extLst>
              <a:ext uri="{FF2B5EF4-FFF2-40B4-BE49-F238E27FC236}">
                <a16:creationId xmlns:a16="http://schemas.microsoft.com/office/drawing/2014/main" id="{A969CB46-CBD9-6EF1-E459-3FE4095D3C6A}"/>
              </a:ext>
            </a:extLst>
          </p:cNvPr>
          <p:cNvPicPr>
            <a:picLocks noChangeAspect="1"/>
          </p:cNvPicPr>
          <p:nvPr/>
        </p:nvPicPr>
        <p:blipFill>
          <a:blip r:embed="rId4"/>
          <a:srcRect l="7132" t="9623" r="11777" b="14903"/>
          <a:stretch>
            <a:fillRect/>
          </a:stretch>
        </p:blipFill>
        <p:spPr>
          <a:xfrm>
            <a:off x="7484101" y="708102"/>
            <a:ext cx="2775760" cy="2583425"/>
          </a:xfrm>
          <a:prstGeom prst="rect">
            <a:avLst/>
          </a:prstGeom>
        </p:spPr>
      </p:pic>
    </p:spTree>
    <p:extLst>
      <p:ext uri="{BB962C8B-B14F-4D97-AF65-F5344CB8AC3E}">
        <p14:creationId xmlns:p14="http://schemas.microsoft.com/office/powerpoint/2010/main" val="22308903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A61B6D4-C91B-F7C5-C8FF-9D1A969AC352}"/>
              </a:ext>
            </a:extLst>
          </p:cNvPr>
          <p:cNvSpPr/>
          <p:nvPr/>
        </p:nvSpPr>
        <p:spPr>
          <a:xfrm>
            <a:off x="-3395078" y="-142569"/>
            <a:ext cx="7393858" cy="7295535"/>
          </a:xfrm>
          <a:prstGeom prst="ellipse">
            <a:avLst/>
          </a:prstGeom>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9759DF1-0854-4380-E2D8-ACD3A5507181}"/>
              </a:ext>
            </a:extLst>
          </p:cNvPr>
          <p:cNvSpPr/>
          <p:nvPr/>
        </p:nvSpPr>
        <p:spPr>
          <a:xfrm>
            <a:off x="-3395078" y="-142569"/>
            <a:ext cx="7393858" cy="7295535"/>
          </a:xfrm>
          <a:prstGeom prst="ellipse">
            <a:avLst/>
          </a:prstGeom>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D591595-5813-1EC3-C185-FD0EBFBC2E48}"/>
              </a:ext>
            </a:extLst>
          </p:cNvPr>
          <p:cNvSpPr/>
          <p:nvPr/>
        </p:nvSpPr>
        <p:spPr>
          <a:xfrm>
            <a:off x="-3395078" y="-142569"/>
            <a:ext cx="7393858" cy="7295535"/>
          </a:xfrm>
          <a:prstGeom prst="ellipse">
            <a:avLst/>
          </a:prstGeom>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B5DB3960-DA6C-AD4C-78CE-7E77509E0C9D}"/>
              </a:ext>
            </a:extLst>
          </p:cNvPr>
          <p:cNvSpPr/>
          <p:nvPr/>
        </p:nvSpPr>
        <p:spPr>
          <a:xfrm>
            <a:off x="-3395078" y="-142569"/>
            <a:ext cx="7393858" cy="7295535"/>
          </a:xfrm>
          <a:prstGeom prst="ellipse">
            <a:avLst/>
          </a:prstGeom>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02242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DD5E0-66B0-BB99-DE01-EFB2FFF2A33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627C519-8785-26D9-FBA6-B97DB38E922E}"/>
              </a:ext>
            </a:extLst>
          </p:cNvPr>
          <p:cNvSpPr/>
          <p:nvPr/>
        </p:nvSpPr>
        <p:spPr>
          <a:xfrm>
            <a:off x="-121920" y="0"/>
            <a:ext cx="1231392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B3BFC6B-F2AE-5521-4469-9023A3A72DDA}"/>
              </a:ext>
            </a:extLst>
          </p:cNvPr>
          <p:cNvSpPr txBox="1"/>
          <p:nvPr/>
        </p:nvSpPr>
        <p:spPr>
          <a:xfrm>
            <a:off x="-3204088" y="5516749"/>
            <a:ext cx="3204088" cy="1077218"/>
          </a:xfrm>
          <a:prstGeom prst="rect">
            <a:avLst/>
          </a:prstGeom>
          <a:noFill/>
        </p:spPr>
        <p:txBody>
          <a:bodyPr wrap="square" rtlCol="0">
            <a:spAutoFit/>
          </a:bodyPr>
          <a:lstStyle/>
          <a:p>
            <a:r>
              <a:rPr lang="en-US" sz="3200" dirty="0">
                <a:solidFill>
                  <a:schemeClr val="bg1"/>
                </a:solidFill>
              </a:rPr>
              <a:t>SEM and EDS characterization </a:t>
            </a:r>
          </a:p>
        </p:txBody>
      </p:sp>
      <p:sp>
        <p:nvSpPr>
          <p:cNvPr id="3" name="TextBox 2">
            <a:extLst>
              <a:ext uri="{FF2B5EF4-FFF2-40B4-BE49-F238E27FC236}">
                <a16:creationId xmlns:a16="http://schemas.microsoft.com/office/drawing/2014/main" id="{2C4A6CB1-32E9-E4B6-DA33-C6C25E4D0C96}"/>
              </a:ext>
            </a:extLst>
          </p:cNvPr>
          <p:cNvSpPr txBox="1"/>
          <p:nvPr/>
        </p:nvSpPr>
        <p:spPr>
          <a:xfrm>
            <a:off x="96213" y="5780782"/>
            <a:ext cx="2443111" cy="1077218"/>
          </a:xfrm>
          <a:prstGeom prst="rect">
            <a:avLst/>
          </a:prstGeom>
          <a:noFill/>
          <a:effectLst>
            <a:outerShdw blurRad="88900" dist="38100" dir="2700000" algn="tl" rotWithShape="0">
              <a:prstClr val="black">
                <a:alpha val="44000"/>
              </a:prstClr>
            </a:outerShdw>
          </a:effectLst>
        </p:spPr>
        <p:txBody>
          <a:bodyPr wrap="square" rtlCol="0">
            <a:spAutoFit/>
          </a:bodyPr>
          <a:lstStyle/>
          <a:p>
            <a:r>
              <a:rPr lang="en-US" sz="3200" dirty="0">
                <a:solidFill>
                  <a:schemeClr val="bg1"/>
                </a:solidFill>
              </a:rPr>
              <a:t>Study the morphology</a:t>
            </a:r>
          </a:p>
        </p:txBody>
      </p:sp>
      <p:sp>
        <p:nvSpPr>
          <p:cNvPr id="10" name="Oval 9">
            <a:extLst>
              <a:ext uri="{FF2B5EF4-FFF2-40B4-BE49-F238E27FC236}">
                <a16:creationId xmlns:a16="http://schemas.microsoft.com/office/drawing/2014/main" id="{743F7539-61EF-5333-2A2B-9424898D78F9}"/>
              </a:ext>
            </a:extLst>
          </p:cNvPr>
          <p:cNvSpPr/>
          <p:nvPr/>
        </p:nvSpPr>
        <p:spPr>
          <a:xfrm>
            <a:off x="3930435" y="-754544"/>
            <a:ext cx="8294565" cy="8367088"/>
          </a:xfrm>
          <a:prstGeom prst="ellipse">
            <a:avLst/>
          </a:prstGeom>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B75D876A-BB9B-D7A4-77FD-1BB3B2D3FE1E}"/>
              </a:ext>
            </a:extLst>
          </p:cNvPr>
          <p:cNvSpPr/>
          <p:nvPr/>
        </p:nvSpPr>
        <p:spPr>
          <a:xfrm>
            <a:off x="0" y="-754544"/>
            <a:ext cx="8294565" cy="8367088"/>
          </a:xfrm>
          <a:prstGeom prst="ellipse">
            <a:avLst/>
          </a:prstGeom>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E8CFF32-A7D0-858A-1F9F-BA746816840F}"/>
              </a:ext>
            </a:extLst>
          </p:cNvPr>
          <p:cNvSpPr/>
          <p:nvPr/>
        </p:nvSpPr>
        <p:spPr>
          <a:xfrm>
            <a:off x="-4147283" y="-754544"/>
            <a:ext cx="8294565" cy="8367088"/>
          </a:xfrm>
          <a:prstGeom prst="ellipse">
            <a:avLst/>
          </a:prstGeom>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D30AD79-C3D1-72B8-EBF0-CA7D8BC73826}"/>
              </a:ext>
            </a:extLst>
          </p:cNvPr>
          <p:cNvSpPr txBox="1"/>
          <p:nvPr/>
        </p:nvSpPr>
        <p:spPr>
          <a:xfrm>
            <a:off x="3221475" y="598810"/>
            <a:ext cx="4633836" cy="769441"/>
          </a:xfrm>
          <a:prstGeom prst="rect">
            <a:avLst/>
          </a:prstGeom>
          <a:noFill/>
          <a:effectLst>
            <a:outerShdw blurRad="88900" dist="38100" dir="2700000" algn="tl" rotWithShape="0">
              <a:prstClr val="black">
                <a:alpha val="44000"/>
              </a:prstClr>
            </a:outerShdw>
          </a:effectLst>
        </p:spPr>
        <p:txBody>
          <a:bodyPr wrap="square" rtlCol="0">
            <a:spAutoFit/>
          </a:bodyPr>
          <a:lstStyle/>
          <a:p>
            <a:pPr algn="ctr"/>
            <a:r>
              <a:rPr lang="en-US" sz="4400" b="1" dirty="0">
                <a:latin typeface="+mj-lt"/>
              </a:rPr>
              <a:t>Objectives</a:t>
            </a:r>
          </a:p>
        </p:txBody>
      </p:sp>
      <p:sp>
        <p:nvSpPr>
          <p:cNvPr id="15" name="TextBox 14">
            <a:extLst>
              <a:ext uri="{FF2B5EF4-FFF2-40B4-BE49-F238E27FC236}">
                <a16:creationId xmlns:a16="http://schemas.microsoft.com/office/drawing/2014/main" id="{37ADCC87-005F-F089-E6EF-271FE0ABD81A}"/>
              </a:ext>
            </a:extLst>
          </p:cNvPr>
          <p:cNvSpPr txBox="1"/>
          <p:nvPr/>
        </p:nvSpPr>
        <p:spPr>
          <a:xfrm>
            <a:off x="391472" y="2038874"/>
            <a:ext cx="3482366" cy="3477875"/>
          </a:xfrm>
          <a:prstGeom prst="rect">
            <a:avLst/>
          </a:prstGeom>
          <a:noFill/>
          <a:effectLst>
            <a:outerShdw blurRad="88900" dist="38100" dir="2700000" algn="tl" rotWithShape="0">
              <a:prstClr val="black">
                <a:alpha val="44000"/>
              </a:prstClr>
            </a:outerShdw>
          </a:effectLst>
        </p:spPr>
        <p:txBody>
          <a:bodyPr wrap="square" rtlCol="0">
            <a:spAutoFit/>
          </a:bodyPr>
          <a:lstStyle/>
          <a:p>
            <a:pPr algn="ctr"/>
            <a:r>
              <a:rPr lang="en-US" sz="3200" b="1" dirty="0">
                <a:solidFill>
                  <a:schemeClr val="bg1"/>
                </a:solidFill>
              </a:rPr>
              <a:t>1</a:t>
            </a:r>
          </a:p>
          <a:p>
            <a:pPr algn="ctr"/>
            <a:endParaRPr lang="en-US" sz="3200" b="1" dirty="0">
              <a:solidFill>
                <a:schemeClr val="bg1"/>
              </a:solidFill>
            </a:endParaRPr>
          </a:p>
          <a:p>
            <a:pPr algn="ctr"/>
            <a:r>
              <a:rPr lang="en-US" sz="3200" b="1" dirty="0">
                <a:solidFill>
                  <a:schemeClr val="bg1"/>
                </a:solidFill>
              </a:rPr>
              <a:t>SEM Characterization to study the morphology</a:t>
            </a:r>
          </a:p>
          <a:p>
            <a:pPr algn="ctr"/>
            <a:r>
              <a:rPr lang="en-US" sz="2800" dirty="0">
                <a:solidFill>
                  <a:schemeClr val="bg1"/>
                </a:solidFill>
              </a:rPr>
              <a:t>  </a:t>
            </a:r>
          </a:p>
        </p:txBody>
      </p:sp>
      <p:sp>
        <p:nvSpPr>
          <p:cNvPr id="17" name="TextBox 16">
            <a:extLst>
              <a:ext uri="{FF2B5EF4-FFF2-40B4-BE49-F238E27FC236}">
                <a16:creationId xmlns:a16="http://schemas.microsoft.com/office/drawing/2014/main" id="{EBAC76B6-4130-805D-CB6E-A7C1DB3FBF20}"/>
              </a:ext>
            </a:extLst>
          </p:cNvPr>
          <p:cNvSpPr txBox="1"/>
          <p:nvPr/>
        </p:nvSpPr>
        <p:spPr>
          <a:xfrm>
            <a:off x="4432996" y="2038874"/>
            <a:ext cx="3204087" cy="3539430"/>
          </a:xfrm>
          <a:prstGeom prst="rect">
            <a:avLst/>
          </a:prstGeom>
          <a:noFill/>
          <a:effectLst>
            <a:outerShdw blurRad="88900" dist="38100" dir="2700000" algn="tl" rotWithShape="0">
              <a:prstClr val="black">
                <a:alpha val="44000"/>
              </a:prstClr>
            </a:outerShdw>
          </a:effectLst>
        </p:spPr>
        <p:txBody>
          <a:bodyPr wrap="square" rtlCol="0">
            <a:spAutoFit/>
          </a:bodyPr>
          <a:lstStyle/>
          <a:p>
            <a:pPr algn="ctr"/>
            <a:r>
              <a:rPr lang="en-US" sz="3200" b="1" dirty="0">
                <a:solidFill>
                  <a:schemeClr val="bg1"/>
                </a:solidFill>
              </a:rPr>
              <a:t>2</a:t>
            </a:r>
          </a:p>
          <a:p>
            <a:pPr algn="ctr"/>
            <a:endParaRPr lang="en-US" sz="3200" b="1" dirty="0">
              <a:solidFill>
                <a:schemeClr val="bg1"/>
              </a:solidFill>
            </a:endParaRPr>
          </a:p>
          <a:p>
            <a:pPr algn="ctr"/>
            <a:r>
              <a:rPr lang="en-US" sz="3200" b="1" dirty="0">
                <a:solidFill>
                  <a:schemeClr val="bg1"/>
                </a:solidFill>
              </a:rPr>
              <a:t>Identify and quantify elements with EDS</a:t>
            </a:r>
          </a:p>
          <a:p>
            <a:pPr algn="ctr"/>
            <a:endParaRPr lang="en-US" sz="3200" b="1" dirty="0">
              <a:solidFill>
                <a:schemeClr val="bg1"/>
              </a:solidFill>
            </a:endParaRPr>
          </a:p>
        </p:txBody>
      </p:sp>
      <p:sp>
        <p:nvSpPr>
          <p:cNvPr id="18" name="TextBox 17">
            <a:extLst>
              <a:ext uri="{FF2B5EF4-FFF2-40B4-BE49-F238E27FC236}">
                <a16:creationId xmlns:a16="http://schemas.microsoft.com/office/drawing/2014/main" id="{AF7E74A1-786C-45D5-5504-2544B43DD074}"/>
              </a:ext>
            </a:extLst>
          </p:cNvPr>
          <p:cNvSpPr txBox="1"/>
          <p:nvPr/>
        </p:nvSpPr>
        <p:spPr>
          <a:xfrm>
            <a:off x="8172645" y="2038874"/>
            <a:ext cx="3427092" cy="4462760"/>
          </a:xfrm>
          <a:prstGeom prst="rect">
            <a:avLst/>
          </a:prstGeom>
          <a:noFill/>
          <a:effectLst>
            <a:outerShdw blurRad="88900" dist="38100" dir="2700000" algn="tl" rotWithShape="0">
              <a:prstClr val="black">
                <a:alpha val="44000"/>
              </a:prstClr>
            </a:outerShdw>
          </a:effectLst>
        </p:spPr>
        <p:txBody>
          <a:bodyPr wrap="square" rtlCol="0">
            <a:spAutoFit/>
          </a:bodyPr>
          <a:lstStyle/>
          <a:p>
            <a:pPr algn="ctr"/>
            <a:r>
              <a:rPr lang="en-US" sz="3200" b="1" dirty="0">
                <a:solidFill>
                  <a:schemeClr val="bg1"/>
                </a:solidFill>
              </a:rPr>
              <a:t>3</a:t>
            </a:r>
          </a:p>
          <a:p>
            <a:pPr algn="ctr"/>
            <a:endParaRPr lang="en-US" sz="3200" b="1" dirty="0">
              <a:solidFill>
                <a:schemeClr val="bg1"/>
              </a:solidFill>
            </a:endParaRPr>
          </a:p>
          <a:p>
            <a:pPr algn="ctr"/>
            <a:r>
              <a:rPr lang="en-US" sz="3200" b="1" dirty="0">
                <a:solidFill>
                  <a:schemeClr val="bg1"/>
                </a:solidFill>
              </a:rPr>
              <a:t>Gain a better understanding of chemical composition of type IL cements</a:t>
            </a:r>
            <a:endParaRPr lang="fr-FR" sz="3200" b="1" dirty="0">
              <a:solidFill>
                <a:schemeClr val="bg1"/>
              </a:solidFill>
            </a:endParaRPr>
          </a:p>
          <a:p>
            <a:pPr algn="ctr"/>
            <a:endParaRPr lang="en-US" sz="3200" b="1" dirty="0">
              <a:solidFill>
                <a:schemeClr val="bg1"/>
              </a:solidFill>
            </a:endParaRPr>
          </a:p>
          <a:p>
            <a:pPr algn="ctr"/>
            <a:r>
              <a:rPr lang="en-US" sz="2800" dirty="0">
                <a:solidFill>
                  <a:schemeClr val="bg1"/>
                </a:solidFill>
              </a:rPr>
              <a:t>  </a:t>
            </a:r>
          </a:p>
        </p:txBody>
      </p:sp>
    </p:spTree>
    <p:extLst>
      <p:ext uri="{BB962C8B-B14F-4D97-AF65-F5344CB8AC3E}">
        <p14:creationId xmlns:p14="http://schemas.microsoft.com/office/powerpoint/2010/main" val="1596913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658EB49-1228-511A-A120-E27A5C9A01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EDB36F-E692-4DE4-0B39-A5C30A382F32}"/>
              </a:ext>
            </a:extLst>
          </p:cNvPr>
          <p:cNvSpPr>
            <a:spLocks noGrp="1"/>
          </p:cNvSpPr>
          <p:nvPr>
            <p:ph type="title"/>
          </p:nvPr>
        </p:nvSpPr>
        <p:spPr>
          <a:xfrm>
            <a:off x="1642654" y="1948985"/>
            <a:ext cx="8906692" cy="2960028"/>
          </a:xfrm>
        </p:spPr>
        <p:txBody>
          <a:bodyPr/>
          <a:lstStyle/>
          <a:p>
            <a:pPr algn="ctr"/>
            <a:r>
              <a:rPr lang="en-US" dirty="0"/>
              <a:t>Work Done</a:t>
            </a:r>
          </a:p>
        </p:txBody>
      </p:sp>
    </p:spTree>
    <p:extLst>
      <p:ext uri="{BB962C8B-B14F-4D97-AF65-F5344CB8AC3E}">
        <p14:creationId xmlns:p14="http://schemas.microsoft.com/office/powerpoint/2010/main" val="889614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370EF-F1F4-BD67-180B-66E060C7B70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F289EC7-969E-8EA5-284D-44A4DE2D42B1}"/>
              </a:ext>
            </a:extLst>
          </p:cNvPr>
          <p:cNvPicPr>
            <a:picLocks noChangeAspect="1"/>
          </p:cNvPicPr>
          <p:nvPr/>
        </p:nvPicPr>
        <p:blipFill>
          <a:blip r:embed="rId2"/>
          <a:stretch>
            <a:fillRect/>
          </a:stretch>
        </p:blipFill>
        <p:spPr>
          <a:xfrm flipV="1">
            <a:off x="9896155" y="0"/>
            <a:ext cx="2295845" cy="1066949"/>
          </a:xfrm>
          <a:prstGeom prst="rect">
            <a:avLst/>
          </a:prstGeom>
        </p:spPr>
      </p:pic>
      <p:pic>
        <p:nvPicPr>
          <p:cNvPr id="7" name="Picture 6" descr="A close-up of a microscope&#10;&#10;AI-generated content may be incorrect.">
            <a:extLst>
              <a:ext uri="{FF2B5EF4-FFF2-40B4-BE49-F238E27FC236}">
                <a16:creationId xmlns:a16="http://schemas.microsoft.com/office/drawing/2014/main" id="{5397FD55-42A4-EDAA-70BF-A901BA101413}"/>
              </a:ext>
            </a:extLst>
          </p:cNvPr>
          <p:cNvPicPr>
            <a:picLocks noChangeAspect="1"/>
          </p:cNvPicPr>
          <p:nvPr/>
        </p:nvPicPr>
        <p:blipFill>
          <a:blip r:embed="rId3"/>
          <a:stretch>
            <a:fillRect/>
          </a:stretch>
        </p:blipFill>
        <p:spPr>
          <a:xfrm>
            <a:off x="611444" y="1172860"/>
            <a:ext cx="3533478" cy="2650109"/>
          </a:xfrm>
          <a:prstGeom prst="rect">
            <a:avLst/>
          </a:prstGeom>
        </p:spPr>
      </p:pic>
      <p:pic>
        <p:nvPicPr>
          <p:cNvPr id="8" name="Picture 7" descr="A close-up of a white rock&#10;&#10;AI-generated content may be incorrect.">
            <a:extLst>
              <a:ext uri="{FF2B5EF4-FFF2-40B4-BE49-F238E27FC236}">
                <a16:creationId xmlns:a16="http://schemas.microsoft.com/office/drawing/2014/main" id="{E6623B12-CFBE-AC99-D3DA-91E85E43DBFB}"/>
              </a:ext>
            </a:extLst>
          </p:cNvPr>
          <p:cNvPicPr>
            <a:picLocks noChangeAspect="1"/>
          </p:cNvPicPr>
          <p:nvPr/>
        </p:nvPicPr>
        <p:blipFill>
          <a:blip r:embed="rId4"/>
          <a:stretch>
            <a:fillRect/>
          </a:stretch>
        </p:blipFill>
        <p:spPr>
          <a:xfrm>
            <a:off x="4403813" y="1203274"/>
            <a:ext cx="3492927" cy="2619695"/>
          </a:xfrm>
          <a:prstGeom prst="rect">
            <a:avLst/>
          </a:prstGeom>
        </p:spPr>
      </p:pic>
      <p:pic>
        <p:nvPicPr>
          <p:cNvPr id="13" name="Picture 12" descr="A close-up of a grey surface&#10;&#10;AI-generated content may be incorrect.">
            <a:extLst>
              <a:ext uri="{FF2B5EF4-FFF2-40B4-BE49-F238E27FC236}">
                <a16:creationId xmlns:a16="http://schemas.microsoft.com/office/drawing/2014/main" id="{162E9D30-1404-59AF-4B6D-2E40AD4A4A76}"/>
              </a:ext>
            </a:extLst>
          </p:cNvPr>
          <p:cNvPicPr>
            <a:picLocks noChangeAspect="1"/>
          </p:cNvPicPr>
          <p:nvPr/>
        </p:nvPicPr>
        <p:blipFill>
          <a:blip r:embed="rId5"/>
          <a:stretch>
            <a:fillRect/>
          </a:stretch>
        </p:blipFill>
        <p:spPr>
          <a:xfrm>
            <a:off x="611445" y="3980207"/>
            <a:ext cx="3533477" cy="2650108"/>
          </a:xfrm>
          <a:prstGeom prst="rect">
            <a:avLst/>
          </a:prstGeom>
        </p:spPr>
      </p:pic>
      <p:sp>
        <p:nvSpPr>
          <p:cNvPr id="9" name="Rectangle 8">
            <a:extLst>
              <a:ext uri="{FF2B5EF4-FFF2-40B4-BE49-F238E27FC236}">
                <a16:creationId xmlns:a16="http://schemas.microsoft.com/office/drawing/2014/main" id="{E4061864-32AF-3F4C-4003-724209181B34}"/>
              </a:ext>
            </a:extLst>
          </p:cNvPr>
          <p:cNvSpPr/>
          <p:nvPr/>
        </p:nvSpPr>
        <p:spPr>
          <a:xfrm>
            <a:off x="10663193" y="0"/>
            <a:ext cx="1528807" cy="629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3" name="Picture 2">
            <a:extLst>
              <a:ext uri="{FF2B5EF4-FFF2-40B4-BE49-F238E27FC236}">
                <a16:creationId xmlns:a16="http://schemas.microsoft.com/office/drawing/2014/main" id="{BE9FDC26-A4A7-E1AE-6605-19261F2720E0}"/>
              </a:ext>
            </a:extLst>
          </p:cNvPr>
          <p:cNvPicPr>
            <a:picLocks noChangeAspect="1"/>
          </p:cNvPicPr>
          <p:nvPr/>
        </p:nvPicPr>
        <p:blipFill>
          <a:blip r:embed="rId6"/>
          <a:stretch>
            <a:fillRect/>
          </a:stretch>
        </p:blipFill>
        <p:spPr>
          <a:xfrm>
            <a:off x="10574386" y="123118"/>
            <a:ext cx="1344117" cy="442385"/>
          </a:xfrm>
          <a:prstGeom prst="rect">
            <a:avLst/>
          </a:prstGeom>
        </p:spPr>
      </p:pic>
      <p:sp>
        <p:nvSpPr>
          <p:cNvPr id="10" name="Rectangle 9">
            <a:extLst>
              <a:ext uri="{FF2B5EF4-FFF2-40B4-BE49-F238E27FC236}">
                <a16:creationId xmlns:a16="http://schemas.microsoft.com/office/drawing/2014/main" id="{9793DBC6-E185-7D4F-6B2C-659B21A9E759}"/>
              </a:ext>
            </a:extLst>
          </p:cNvPr>
          <p:cNvSpPr/>
          <p:nvPr/>
        </p:nvSpPr>
        <p:spPr>
          <a:xfrm>
            <a:off x="9596284" y="5520813"/>
            <a:ext cx="2595716" cy="1337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up of a grey rock&#10;&#10;AI-generated content may be incorrect.">
            <a:extLst>
              <a:ext uri="{FF2B5EF4-FFF2-40B4-BE49-F238E27FC236}">
                <a16:creationId xmlns:a16="http://schemas.microsoft.com/office/drawing/2014/main" id="{AC52C5A7-265D-E735-01EC-363935930A92}"/>
              </a:ext>
            </a:extLst>
          </p:cNvPr>
          <p:cNvPicPr>
            <a:picLocks noChangeAspect="1"/>
          </p:cNvPicPr>
          <p:nvPr/>
        </p:nvPicPr>
        <p:blipFill>
          <a:blip r:embed="rId7"/>
          <a:stretch>
            <a:fillRect/>
          </a:stretch>
        </p:blipFill>
        <p:spPr>
          <a:xfrm>
            <a:off x="4363264" y="3980207"/>
            <a:ext cx="3533476" cy="2650108"/>
          </a:xfrm>
          <a:prstGeom prst="rect">
            <a:avLst/>
          </a:prstGeom>
        </p:spPr>
      </p:pic>
      <p:pic>
        <p:nvPicPr>
          <p:cNvPr id="16" name="Picture 15" descr="A close-up of a grey rock&#10;&#10;AI-generated content may be incorrect.">
            <a:extLst>
              <a:ext uri="{FF2B5EF4-FFF2-40B4-BE49-F238E27FC236}">
                <a16:creationId xmlns:a16="http://schemas.microsoft.com/office/drawing/2014/main" id="{4F6ED63B-0930-F7A0-6DB8-FB3C4643DB11}"/>
              </a:ext>
            </a:extLst>
          </p:cNvPr>
          <p:cNvPicPr>
            <a:picLocks noChangeAspect="1"/>
          </p:cNvPicPr>
          <p:nvPr/>
        </p:nvPicPr>
        <p:blipFill>
          <a:blip r:embed="rId8"/>
          <a:stretch>
            <a:fillRect/>
          </a:stretch>
        </p:blipFill>
        <p:spPr>
          <a:xfrm>
            <a:off x="8047078" y="1188068"/>
            <a:ext cx="3533478" cy="2650108"/>
          </a:xfrm>
          <a:prstGeom prst="rect">
            <a:avLst/>
          </a:prstGeom>
        </p:spPr>
      </p:pic>
      <p:pic>
        <p:nvPicPr>
          <p:cNvPr id="18" name="Picture 17" descr="A close-up of a grey rock&#10;&#10;AI-generated content may be incorrect.">
            <a:extLst>
              <a:ext uri="{FF2B5EF4-FFF2-40B4-BE49-F238E27FC236}">
                <a16:creationId xmlns:a16="http://schemas.microsoft.com/office/drawing/2014/main" id="{7B976369-A72E-650F-98D9-2657CB7191D2}"/>
              </a:ext>
            </a:extLst>
          </p:cNvPr>
          <p:cNvPicPr>
            <a:picLocks noChangeAspect="1"/>
          </p:cNvPicPr>
          <p:nvPr/>
        </p:nvPicPr>
        <p:blipFill>
          <a:blip r:embed="rId9"/>
          <a:stretch>
            <a:fillRect/>
          </a:stretch>
        </p:blipFill>
        <p:spPr>
          <a:xfrm>
            <a:off x="8047078" y="3980207"/>
            <a:ext cx="3533477" cy="2650108"/>
          </a:xfrm>
          <a:prstGeom prst="rect">
            <a:avLst/>
          </a:prstGeom>
        </p:spPr>
      </p:pic>
      <p:sp>
        <p:nvSpPr>
          <p:cNvPr id="2" name="Google Shape;619;p31">
            <a:extLst>
              <a:ext uri="{FF2B5EF4-FFF2-40B4-BE49-F238E27FC236}">
                <a16:creationId xmlns:a16="http://schemas.microsoft.com/office/drawing/2014/main" id="{73C75931-6E45-543B-77E2-A54BE07EA9E7}"/>
              </a:ext>
            </a:extLst>
          </p:cNvPr>
          <p:cNvSpPr txBox="1">
            <a:spLocks/>
          </p:cNvSpPr>
          <p:nvPr/>
        </p:nvSpPr>
        <p:spPr>
          <a:xfrm>
            <a:off x="5276128" y="292625"/>
            <a:ext cx="1639742" cy="7230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Bef>
                <a:spcPts val="0"/>
              </a:spcBef>
            </a:pPr>
            <a:r>
              <a:rPr lang="en-US" dirty="0">
                <a:latin typeface="+mj-lt"/>
              </a:rPr>
              <a:t>SEM</a:t>
            </a:r>
            <a:endParaRPr lang="en-US" b="0" dirty="0">
              <a:latin typeface="+mj-lt"/>
            </a:endParaRPr>
          </a:p>
        </p:txBody>
      </p:sp>
    </p:spTree>
    <p:extLst>
      <p:ext uri="{BB962C8B-B14F-4D97-AF65-F5344CB8AC3E}">
        <p14:creationId xmlns:p14="http://schemas.microsoft.com/office/powerpoint/2010/main" val="41400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A9836-5008-AED7-6318-1A1B89E21CB7}"/>
            </a:ext>
          </a:extLst>
        </p:cNvPr>
        <p:cNvGrpSpPr/>
        <p:nvPr/>
      </p:nvGrpSpPr>
      <p:grpSpPr>
        <a:xfrm>
          <a:off x="0" y="0"/>
          <a:ext cx="0" cy="0"/>
          <a:chOff x="0" y="0"/>
          <a:chExt cx="0" cy="0"/>
        </a:xfrm>
      </p:grpSpPr>
      <p:sp>
        <p:nvSpPr>
          <p:cNvPr id="6" name="Google Shape;619;p31">
            <a:extLst>
              <a:ext uri="{FF2B5EF4-FFF2-40B4-BE49-F238E27FC236}">
                <a16:creationId xmlns:a16="http://schemas.microsoft.com/office/drawing/2014/main" id="{951E7670-4646-CC94-F19B-C7317A04DE08}"/>
              </a:ext>
            </a:extLst>
          </p:cNvPr>
          <p:cNvSpPr txBox="1">
            <a:spLocks/>
          </p:cNvSpPr>
          <p:nvPr/>
        </p:nvSpPr>
        <p:spPr>
          <a:xfrm>
            <a:off x="5276128" y="292625"/>
            <a:ext cx="1639742" cy="7230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Bef>
                <a:spcPts val="0"/>
              </a:spcBef>
            </a:pPr>
            <a:r>
              <a:rPr lang="en-US" dirty="0">
                <a:latin typeface="+mj-lt"/>
              </a:rPr>
              <a:t>SEM</a:t>
            </a:r>
            <a:endParaRPr lang="en-US" b="0" dirty="0">
              <a:latin typeface="+mj-lt"/>
            </a:endParaRPr>
          </a:p>
        </p:txBody>
      </p:sp>
      <p:pic>
        <p:nvPicPr>
          <p:cNvPr id="3" name="Picture 2">
            <a:extLst>
              <a:ext uri="{FF2B5EF4-FFF2-40B4-BE49-F238E27FC236}">
                <a16:creationId xmlns:a16="http://schemas.microsoft.com/office/drawing/2014/main" id="{FD557497-8464-BFD4-F053-3A63635F2C41}"/>
              </a:ext>
            </a:extLst>
          </p:cNvPr>
          <p:cNvPicPr>
            <a:picLocks noChangeAspect="1"/>
          </p:cNvPicPr>
          <p:nvPr/>
        </p:nvPicPr>
        <p:blipFill>
          <a:blip r:embed="rId2"/>
          <a:srcRect/>
          <a:stretch/>
        </p:blipFill>
        <p:spPr>
          <a:xfrm>
            <a:off x="2559050" y="1015625"/>
            <a:ext cx="7073900" cy="5305425"/>
          </a:xfrm>
          <a:prstGeom prst="rect">
            <a:avLst/>
          </a:prstGeom>
        </p:spPr>
      </p:pic>
      <p:sp>
        <p:nvSpPr>
          <p:cNvPr id="4" name="TextBox 3">
            <a:extLst>
              <a:ext uri="{FF2B5EF4-FFF2-40B4-BE49-F238E27FC236}">
                <a16:creationId xmlns:a16="http://schemas.microsoft.com/office/drawing/2014/main" id="{273744C2-8BC4-8582-188D-CC2A80122A7B}"/>
              </a:ext>
            </a:extLst>
          </p:cNvPr>
          <p:cNvSpPr txBox="1"/>
          <p:nvPr/>
        </p:nvSpPr>
        <p:spPr>
          <a:xfrm>
            <a:off x="4993578" y="6321771"/>
            <a:ext cx="2204842" cy="461665"/>
          </a:xfrm>
          <a:prstGeom prst="rect">
            <a:avLst/>
          </a:prstGeom>
          <a:noFill/>
        </p:spPr>
        <p:txBody>
          <a:bodyPr wrap="square" rtlCol="0">
            <a:spAutoFit/>
          </a:bodyPr>
          <a:lstStyle/>
          <a:p>
            <a:pPr algn="ctr"/>
            <a:r>
              <a:rPr lang="en-US" sz="2400" dirty="0"/>
              <a:t>Sample: HC04</a:t>
            </a:r>
          </a:p>
        </p:txBody>
      </p:sp>
    </p:spTree>
    <p:extLst>
      <p:ext uri="{BB962C8B-B14F-4D97-AF65-F5344CB8AC3E}">
        <p14:creationId xmlns:p14="http://schemas.microsoft.com/office/powerpoint/2010/main" val="3578013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88D62-F397-E09A-2DC8-CC19DDCD1E9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EC4CB48-F39D-5E84-CDDC-B4A5690FA7C1}"/>
              </a:ext>
            </a:extLst>
          </p:cNvPr>
          <p:cNvPicPr>
            <a:picLocks noChangeAspect="1"/>
          </p:cNvPicPr>
          <p:nvPr/>
        </p:nvPicPr>
        <p:blipFill>
          <a:blip r:embed="rId2"/>
          <a:srcRect t="231" b="231"/>
          <a:stretch/>
        </p:blipFill>
        <p:spPr bwMode="auto">
          <a:xfrm>
            <a:off x="1559709" y="720544"/>
            <a:ext cx="8656006" cy="5885233"/>
          </a:xfrm>
          <a:prstGeom prst="rect">
            <a:avLst/>
          </a:prstGeom>
          <a:noFill/>
          <a:ln>
            <a:noFill/>
          </a:ln>
        </p:spPr>
      </p:pic>
      <p:sp>
        <p:nvSpPr>
          <p:cNvPr id="6" name="Google Shape;619;p31">
            <a:extLst>
              <a:ext uri="{FF2B5EF4-FFF2-40B4-BE49-F238E27FC236}">
                <a16:creationId xmlns:a16="http://schemas.microsoft.com/office/drawing/2014/main" id="{5AA654C5-A428-86C8-F210-97A7D1053FC4}"/>
              </a:ext>
            </a:extLst>
          </p:cNvPr>
          <p:cNvSpPr txBox="1">
            <a:spLocks/>
          </p:cNvSpPr>
          <p:nvPr/>
        </p:nvSpPr>
        <p:spPr>
          <a:xfrm>
            <a:off x="5276128" y="292625"/>
            <a:ext cx="1639742" cy="7230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Bef>
                <a:spcPts val="0"/>
              </a:spcBef>
            </a:pPr>
            <a:r>
              <a:rPr lang="en-US" dirty="0">
                <a:latin typeface="+mj-lt"/>
              </a:rPr>
              <a:t>SEM</a:t>
            </a:r>
            <a:endParaRPr lang="en-US" b="0" dirty="0">
              <a:latin typeface="+mj-lt"/>
            </a:endParaRPr>
          </a:p>
        </p:txBody>
      </p:sp>
      <p:sp>
        <p:nvSpPr>
          <p:cNvPr id="5" name="Rectangle 4">
            <a:extLst>
              <a:ext uri="{FF2B5EF4-FFF2-40B4-BE49-F238E27FC236}">
                <a16:creationId xmlns:a16="http://schemas.microsoft.com/office/drawing/2014/main" id="{2CD3BA6A-4A54-405E-7DA8-1C45FBC7A9C6}"/>
              </a:ext>
            </a:extLst>
          </p:cNvPr>
          <p:cNvSpPr/>
          <p:nvPr/>
        </p:nvSpPr>
        <p:spPr>
          <a:xfrm>
            <a:off x="5106047" y="790575"/>
            <a:ext cx="1563330" cy="172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56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65B33-AB21-E9FD-1AFE-4A3E4D9DB92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BE7F20D-EC38-6742-29C1-15912912E9B3}"/>
              </a:ext>
            </a:extLst>
          </p:cNvPr>
          <p:cNvPicPr>
            <a:picLocks noChangeAspect="1"/>
          </p:cNvPicPr>
          <p:nvPr/>
        </p:nvPicPr>
        <p:blipFill>
          <a:blip r:embed="rId2"/>
          <a:stretch>
            <a:fillRect/>
          </a:stretch>
        </p:blipFill>
        <p:spPr>
          <a:xfrm flipV="1">
            <a:off x="9896155" y="0"/>
            <a:ext cx="2295845" cy="1066949"/>
          </a:xfrm>
          <a:prstGeom prst="rect">
            <a:avLst/>
          </a:prstGeom>
        </p:spPr>
      </p:pic>
      <p:sp>
        <p:nvSpPr>
          <p:cNvPr id="9" name="Rectangle 8">
            <a:extLst>
              <a:ext uri="{FF2B5EF4-FFF2-40B4-BE49-F238E27FC236}">
                <a16:creationId xmlns:a16="http://schemas.microsoft.com/office/drawing/2014/main" id="{60774980-0889-0542-809C-6E5AB672E086}"/>
              </a:ext>
            </a:extLst>
          </p:cNvPr>
          <p:cNvSpPr/>
          <p:nvPr/>
        </p:nvSpPr>
        <p:spPr>
          <a:xfrm>
            <a:off x="10663193" y="0"/>
            <a:ext cx="1528807" cy="629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3" name="Picture 2">
            <a:extLst>
              <a:ext uri="{FF2B5EF4-FFF2-40B4-BE49-F238E27FC236}">
                <a16:creationId xmlns:a16="http://schemas.microsoft.com/office/drawing/2014/main" id="{E008800D-E93D-29E6-88BC-6A986A171A07}"/>
              </a:ext>
            </a:extLst>
          </p:cNvPr>
          <p:cNvPicPr>
            <a:picLocks noChangeAspect="1"/>
          </p:cNvPicPr>
          <p:nvPr/>
        </p:nvPicPr>
        <p:blipFill>
          <a:blip r:embed="rId3"/>
          <a:stretch>
            <a:fillRect/>
          </a:stretch>
        </p:blipFill>
        <p:spPr>
          <a:xfrm>
            <a:off x="10574386" y="123118"/>
            <a:ext cx="1344117" cy="442385"/>
          </a:xfrm>
          <a:prstGeom prst="rect">
            <a:avLst/>
          </a:prstGeom>
        </p:spPr>
      </p:pic>
      <p:sp>
        <p:nvSpPr>
          <p:cNvPr id="10" name="Rectangle 9">
            <a:extLst>
              <a:ext uri="{FF2B5EF4-FFF2-40B4-BE49-F238E27FC236}">
                <a16:creationId xmlns:a16="http://schemas.microsoft.com/office/drawing/2014/main" id="{3C98D8F9-F649-20C3-E47C-932003DBD018}"/>
              </a:ext>
            </a:extLst>
          </p:cNvPr>
          <p:cNvSpPr/>
          <p:nvPr/>
        </p:nvSpPr>
        <p:spPr>
          <a:xfrm>
            <a:off x="9596284" y="5520813"/>
            <a:ext cx="2595716" cy="1337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A1B92D6-16E7-2865-E81D-D2D0BA5C1666}"/>
              </a:ext>
            </a:extLst>
          </p:cNvPr>
          <p:cNvPicPr>
            <a:picLocks noChangeAspect="1"/>
          </p:cNvPicPr>
          <p:nvPr/>
        </p:nvPicPr>
        <p:blipFill>
          <a:blip r:embed="rId4"/>
          <a:srcRect/>
          <a:stretch/>
        </p:blipFill>
        <p:spPr bwMode="auto">
          <a:xfrm>
            <a:off x="720001" y="896838"/>
            <a:ext cx="3466250" cy="3110738"/>
          </a:xfrm>
          <a:prstGeom prst="rect">
            <a:avLst/>
          </a:prstGeom>
          <a:noFill/>
          <a:ln>
            <a:noFill/>
          </a:ln>
        </p:spPr>
      </p:pic>
      <p:pic>
        <p:nvPicPr>
          <p:cNvPr id="4" name="Picture 3">
            <a:extLst>
              <a:ext uri="{FF2B5EF4-FFF2-40B4-BE49-F238E27FC236}">
                <a16:creationId xmlns:a16="http://schemas.microsoft.com/office/drawing/2014/main" id="{ED0F35B6-04A1-9C08-A8FD-8174E14286F4}"/>
              </a:ext>
            </a:extLst>
          </p:cNvPr>
          <p:cNvPicPr>
            <a:picLocks noChangeAspect="1"/>
          </p:cNvPicPr>
          <p:nvPr/>
        </p:nvPicPr>
        <p:blipFill>
          <a:blip r:embed="rId5"/>
          <a:srcRect/>
          <a:stretch/>
        </p:blipFill>
        <p:spPr bwMode="auto">
          <a:xfrm>
            <a:off x="4368421" y="886877"/>
            <a:ext cx="3455152" cy="3100778"/>
          </a:xfrm>
          <a:prstGeom prst="rect">
            <a:avLst/>
          </a:prstGeom>
          <a:noFill/>
          <a:ln>
            <a:noFill/>
          </a:ln>
        </p:spPr>
      </p:pic>
      <p:pic>
        <p:nvPicPr>
          <p:cNvPr id="11" name="Picture 10">
            <a:extLst>
              <a:ext uri="{FF2B5EF4-FFF2-40B4-BE49-F238E27FC236}">
                <a16:creationId xmlns:a16="http://schemas.microsoft.com/office/drawing/2014/main" id="{5B64B82D-3F71-0AF6-A3F3-F61C879F3770}"/>
              </a:ext>
            </a:extLst>
          </p:cNvPr>
          <p:cNvPicPr>
            <a:picLocks noChangeAspect="1"/>
          </p:cNvPicPr>
          <p:nvPr/>
        </p:nvPicPr>
        <p:blipFill>
          <a:blip r:embed="rId6"/>
          <a:srcRect/>
          <a:stretch/>
        </p:blipFill>
        <p:spPr bwMode="auto">
          <a:xfrm>
            <a:off x="8016847" y="886877"/>
            <a:ext cx="3455152" cy="3100778"/>
          </a:xfrm>
          <a:prstGeom prst="rect">
            <a:avLst/>
          </a:prstGeom>
          <a:noFill/>
          <a:ln>
            <a:noFill/>
          </a:ln>
        </p:spPr>
      </p:pic>
      <p:pic>
        <p:nvPicPr>
          <p:cNvPr id="14" name="Picture 13">
            <a:extLst>
              <a:ext uri="{FF2B5EF4-FFF2-40B4-BE49-F238E27FC236}">
                <a16:creationId xmlns:a16="http://schemas.microsoft.com/office/drawing/2014/main" id="{839695A8-D298-7B86-461B-91690E5B44E0}"/>
              </a:ext>
            </a:extLst>
          </p:cNvPr>
          <p:cNvPicPr>
            <a:picLocks noChangeAspect="1"/>
          </p:cNvPicPr>
          <p:nvPr/>
        </p:nvPicPr>
        <p:blipFill>
          <a:blip r:embed="rId7"/>
          <a:srcRect/>
          <a:stretch/>
        </p:blipFill>
        <p:spPr bwMode="auto">
          <a:xfrm>
            <a:off x="720000" y="3717374"/>
            <a:ext cx="3499553" cy="3140625"/>
          </a:xfrm>
          <a:prstGeom prst="rect">
            <a:avLst/>
          </a:prstGeom>
          <a:noFill/>
          <a:ln>
            <a:noFill/>
          </a:ln>
        </p:spPr>
      </p:pic>
      <p:pic>
        <p:nvPicPr>
          <p:cNvPr id="17" name="Picture 16">
            <a:extLst>
              <a:ext uri="{FF2B5EF4-FFF2-40B4-BE49-F238E27FC236}">
                <a16:creationId xmlns:a16="http://schemas.microsoft.com/office/drawing/2014/main" id="{4F8966B5-D851-E8B5-7164-17ADF60189C5}"/>
              </a:ext>
            </a:extLst>
          </p:cNvPr>
          <p:cNvPicPr>
            <a:picLocks noChangeAspect="1"/>
          </p:cNvPicPr>
          <p:nvPr/>
        </p:nvPicPr>
        <p:blipFill>
          <a:blip r:embed="rId8"/>
          <a:srcRect/>
          <a:stretch/>
        </p:blipFill>
        <p:spPr bwMode="auto">
          <a:xfrm>
            <a:off x="7994643" y="3697450"/>
            <a:ext cx="3499553" cy="3140625"/>
          </a:xfrm>
          <a:prstGeom prst="rect">
            <a:avLst/>
          </a:prstGeom>
          <a:noFill/>
          <a:ln>
            <a:noFill/>
          </a:ln>
        </p:spPr>
      </p:pic>
      <p:sp>
        <p:nvSpPr>
          <p:cNvPr id="7" name="Google Shape;619;p31">
            <a:extLst>
              <a:ext uri="{FF2B5EF4-FFF2-40B4-BE49-F238E27FC236}">
                <a16:creationId xmlns:a16="http://schemas.microsoft.com/office/drawing/2014/main" id="{3CBB419A-94E4-A7E6-FBA5-EC00760061A4}"/>
              </a:ext>
            </a:extLst>
          </p:cNvPr>
          <p:cNvSpPr txBox="1">
            <a:spLocks/>
          </p:cNvSpPr>
          <p:nvPr/>
        </p:nvSpPr>
        <p:spPr>
          <a:xfrm>
            <a:off x="5276128" y="292625"/>
            <a:ext cx="1639742" cy="7230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Bef>
                <a:spcPts val="0"/>
              </a:spcBef>
            </a:pPr>
            <a:r>
              <a:rPr lang="en-US" dirty="0">
                <a:latin typeface="+mj-lt"/>
              </a:rPr>
              <a:t>EDS</a:t>
            </a:r>
            <a:endParaRPr lang="en-US" b="0" dirty="0">
              <a:latin typeface="+mj-lt"/>
            </a:endParaRPr>
          </a:p>
        </p:txBody>
      </p:sp>
      <p:pic>
        <p:nvPicPr>
          <p:cNvPr id="12" name="Picture 11">
            <a:extLst>
              <a:ext uri="{FF2B5EF4-FFF2-40B4-BE49-F238E27FC236}">
                <a16:creationId xmlns:a16="http://schemas.microsoft.com/office/drawing/2014/main" id="{C8159F22-C77B-75E5-98D7-9B3AA6F8649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46220" y="3721115"/>
            <a:ext cx="3499553" cy="3136885"/>
          </a:xfrm>
          <a:prstGeom prst="rect">
            <a:avLst/>
          </a:prstGeom>
          <a:noFill/>
          <a:ln>
            <a:noFill/>
          </a:ln>
        </p:spPr>
      </p:pic>
    </p:spTree>
    <p:extLst>
      <p:ext uri="{BB962C8B-B14F-4D97-AF65-F5344CB8AC3E}">
        <p14:creationId xmlns:p14="http://schemas.microsoft.com/office/powerpoint/2010/main" val="1946847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3586D-B81D-0A90-78D6-F59392332E0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83D7C74-8CD9-021A-88A8-F13A1CB9B896}"/>
              </a:ext>
            </a:extLst>
          </p:cNvPr>
          <p:cNvPicPr>
            <a:picLocks noChangeAspect="1"/>
          </p:cNvPicPr>
          <p:nvPr/>
        </p:nvPicPr>
        <p:blipFill>
          <a:blip r:embed="rId2"/>
          <a:stretch>
            <a:fillRect/>
          </a:stretch>
        </p:blipFill>
        <p:spPr>
          <a:xfrm flipV="1">
            <a:off x="9896155" y="0"/>
            <a:ext cx="2295845" cy="1066949"/>
          </a:xfrm>
          <a:prstGeom prst="rect">
            <a:avLst/>
          </a:prstGeom>
        </p:spPr>
      </p:pic>
      <p:sp>
        <p:nvSpPr>
          <p:cNvPr id="9" name="Rectangle 8">
            <a:extLst>
              <a:ext uri="{FF2B5EF4-FFF2-40B4-BE49-F238E27FC236}">
                <a16:creationId xmlns:a16="http://schemas.microsoft.com/office/drawing/2014/main" id="{EEE7070D-09F1-5C97-64EC-C0A8B4CD8E03}"/>
              </a:ext>
            </a:extLst>
          </p:cNvPr>
          <p:cNvSpPr/>
          <p:nvPr/>
        </p:nvSpPr>
        <p:spPr>
          <a:xfrm>
            <a:off x="10663193" y="0"/>
            <a:ext cx="1528807" cy="629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3" name="Picture 2">
            <a:extLst>
              <a:ext uri="{FF2B5EF4-FFF2-40B4-BE49-F238E27FC236}">
                <a16:creationId xmlns:a16="http://schemas.microsoft.com/office/drawing/2014/main" id="{83B44AF2-DE6A-E722-CCD8-C4A0C2676D9A}"/>
              </a:ext>
            </a:extLst>
          </p:cNvPr>
          <p:cNvPicPr>
            <a:picLocks noChangeAspect="1"/>
          </p:cNvPicPr>
          <p:nvPr/>
        </p:nvPicPr>
        <p:blipFill>
          <a:blip r:embed="rId3"/>
          <a:stretch>
            <a:fillRect/>
          </a:stretch>
        </p:blipFill>
        <p:spPr>
          <a:xfrm>
            <a:off x="10574386" y="123118"/>
            <a:ext cx="1344117" cy="442385"/>
          </a:xfrm>
          <a:prstGeom prst="rect">
            <a:avLst/>
          </a:prstGeom>
        </p:spPr>
      </p:pic>
      <p:sp>
        <p:nvSpPr>
          <p:cNvPr id="10" name="Rectangle 9">
            <a:extLst>
              <a:ext uri="{FF2B5EF4-FFF2-40B4-BE49-F238E27FC236}">
                <a16:creationId xmlns:a16="http://schemas.microsoft.com/office/drawing/2014/main" id="{D03F7C4D-0B3F-B814-06F1-3772EAF15E1E}"/>
              </a:ext>
            </a:extLst>
          </p:cNvPr>
          <p:cNvSpPr/>
          <p:nvPr/>
        </p:nvSpPr>
        <p:spPr>
          <a:xfrm>
            <a:off x="9596284" y="5520813"/>
            <a:ext cx="2595716" cy="1337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9E11BB84-F56A-00F9-4BF5-5F16705F2972}"/>
              </a:ext>
            </a:extLst>
          </p:cNvPr>
          <p:cNvPicPr>
            <a:picLocks noChangeAspect="1"/>
          </p:cNvPicPr>
          <p:nvPr/>
        </p:nvPicPr>
        <p:blipFill>
          <a:blip r:embed="rId4"/>
          <a:srcRect/>
          <a:stretch/>
        </p:blipFill>
        <p:spPr bwMode="auto">
          <a:xfrm>
            <a:off x="996301" y="915778"/>
            <a:ext cx="7707882" cy="5339982"/>
          </a:xfrm>
          <a:prstGeom prst="rect">
            <a:avLst/>
          </a:prstGeom>
          <a:noFill/>
          <a:ln>
            <a:noFill/>
          </a:ln>
        </p:spPr>
      </p:pic>
      <p:sp>
        <p:nvSpPr>
          <p:cNvPr id="4" name="TextBox 3">
            <a:extLst>
              <a:ext uri="{FF2B5EF4-FFF2-40B4-BE49-F238E27FC236}">
                <a16:creationId xmlns:a16="http://schemas.microsoft.com/office/drawing/2014/main" id="{3B556124-4453-7CA2-6B75-91387637795B}"/>
              </a:ext>
            </a:extLst>
          </p:cNvPr>
          <p:cNvSpPr txBox="1"/>
          <p:nvPr/>
        </p:nvSpPr>
        <p:spPr>
          <a:xfrm>
            <a:off x="442303" y="3008182"/>
            <a:ext cx="553998" cy="1155174"/>
          </a:xfrm>
          <a:prstGeom prst="rect">
            <a:avLst/>
          </a:prstGeom>
          <a:noFill/>
        </p:spPr>
        <p:txBody>
          <a:bodyPr vert="vert270" wrap="square" rtlCol="0">
            <a:spAutoFit/>
          </a:bodyPr>
          <a:lstStyle/>
          <a:p>
            <a:pPr algn="ctr"/>
            <a:r>
              <a:rPr lang="en-US" sz="2400" dirty="0"/>
              <a:t>Counts</a:t>
            </a:r>
          </a:p>
        </p:txBody>
      </p:sp>
      <p:sp>
        <p:nvSpPr>
          <p:cNvPr id="7" name="TextBox 6">
            <a:extLst>
              <a:ext uri="{FF2B5EF4-FFF2-40B4-BE49-F238E27FC236}">
                <a16:creationId xmlns:a16="http://schemas.microsoft.com/office/drawing/2014/main" id="{B6759A20-BAD4-D86C-D0A0-DCA2CA8C24D6}"/>
              </a:ext>
            </a:extLst>
          </p:cNvPr>
          <p:cNvSpPr txBox="1"/>
          <p:nvPr/>
        </p:nvSpPr>
        <p:spPr>
          <a:xfrm>
            <a:off x="4464033" y="6194322"/>
            <a:ext cx="772418" cy="461665"/>
          </a:xfrm>
          <a:prstGeom prst="rect">
            <a:avLst/>
          </a:prstGeom>
          <a:noFill/>
        </p:spPr>
        <p:txBody>
          <a:bodyPr vert="horz" wrap="square" rtlCol="0">
            <a:spAutoFit/>
          </a:bodyPr>
          <a:lstStyle/>
          <a:p>
            <a:pPr algn="ctr"/>
            <a:r>
              <a:rPr lang="en-US" sz="2400" dirty="0"/>
              <a:t>keV</a:t>
            </a:r>
          </a:p>
        </p:txBody>
      </p:sp>
      <p:sp>
        <p:nvSpPr>
          <p:cNvPr id="8" name="Google Shape;619;p31">
            <a:extLst>
              <a:ext uri="{FF2B5EF4-FFF2-40B4-BE49-F238E27FC236}">
                <a16:creationId xmlns:a16="http://schemas.microsoft.com/office/drawing/2014/main" id="{6DCC1A38-11F9-BF8C-6182-896CA668F9FF}"/>
              </a:ext>
            </a:extLst>
          </p:cNvPr>
          <p:cNvSpPr txBox="1">
            <a:spLocks/>
          </p:cNvSpPr>
          <p:nvPr/>
        </p:nvSpPr>
        <p:spPr>
          <a:xfrm>
            <a:off x="5276128" y="292625"/>
            <a:ext cx="1639742" cy="7230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Bef>
                <a:spcPts val="0"/>
              </a:spcBef>
            </a:pPr>
            <a:r>
              <a:rPr lang="en-US" dirty="0">
                <a:latin typeface="+mj-lt"/>
              </a:rPr>
              <a:t>EDS</a:t>
            </a:r>
            <a:endParaRPr lang="en-US" b="0" dirty="0">
              <a:latin typeface="+mj-lt"/>
            </a:endParaRPr>
          </a:p>
        </p:txBody>
      </p:sp>
      <p:sp>
        <p:nvSpPr>
          <p:cNvPr id="6" name="TextBox 5">
            <a:extLst>
              <a:ext uri="{FF2B5EF4-FFF2-40B4-BE49-F238E27FC236}">
                <a16:creationId xmlns:a16="http://schemas.microsoft.com/office/drawing/2014/main" id="{B28BF78B-66BC-98C7-C02F-9D1E6C29AE17}"/>
              </a:ext>
            </a:extLst>
          </p:cNvPr>
          <p:cNvSpPr txBox="1"/>
          <p:nvPr/>
        </p:nvSpPr>
        <p:spPr>
          <a:xfrm>
            <a:off x="8972999" y="2800939"/>
            <a:ext cx="2945504" cy="1569660"/>
          </a:xfrm>
          <a:prstGeom prst="rect">
            <a:avLst/>
          </a:prstGeom>
          <a:noFill/>
        </p:spPr>
        <p:txBody>
          <a:bodyPr wrap="square" rtlCol="0">
            <a:spAutoFit/>
          </a:bodyPr>
          <a:lstStyle/>
          <a:p>
            <a:pPr algn="ctr"/>
            <a:r>
              <a:rPr lang="en-US" sz="2400" dirty="0"/>
              <a:t>The unlabeled picks correspond to the 20nm conductive layer of </a:t>
            </a:r>
            <a:r>
              <a:rPr lang="en-US" sz="2400" dirty="0" err="1"/>
              <a:t>AuPd</a:t>
            </a:r>
            <a:r>
              <a:rPr lang="en-US" sz="2400" dirty="0"/>
              <a:t>.</a:t>
            </a:r>
          </a:p>
        </p:txBody>
      </p:sp>
    </p:spTree>
    <p:extLst>
      <p:ext uri="{BB962C8B-B14F-4D97-AF65-F5344CB8AC3E}">
        <p14:creationId xmlns:p14="http://schemas.microsoft.com/office/powerpoint/2010/main" val="4284339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EDE23-9CCC-69D2-04EB-894244CBD22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028CC09-EAE3-535A-5AA9-38FB4A75CE56}"/>
              </a:ext>
            </a:extLst>
          </p:cNvPr>
          <p:cNvPicPr>
            <a:picLocks noChangeAspect="1"/>
          </p:cNvPicPr>
          <p:nvPr/>
        </p:nvPicPr>
        <p:blipFill>
          <a:blip r:embed="rId2"/>
          <a:stretch>
            <a:fillRect/>
          </a:stretch>
        </p:blipFill>
        <p:spPr>
          <a:xfrm flipV="1">
            <a:off x="9896155" y="0"/>
            <a:ext cx="2295845" cy="1066949"/>
          </a:xfrm>
          <a:prstGeom prst="rect">
            <a:avLst/>
          </a:prstGeom>
        </p:spPr>
      </p:pic>
      <p:sp>
        <p:nvSpPr>
          <p:cNvPr id="9" name="Rectangle 8">
            <a:extLst>
              <a:ext uri="{FF2B5EF4-FFF2-40B4-BE49-F238E27FC236}">
                <a16:creationId xmlns:a16="http://schemas.microsoft.com/office/drawing/2014/main" id="{21BB8D63-8B72-34A6-C53F-DB08A418EACF}"/>
              </a:ext>
            </a:extLst>
          </p:cNvPr>
          <p:cNvSpPr/>
          <p:nvPr/>
        </p:nvSpPr>
        <p:spPr>
          <a:xfrm>
            <a:off x="10663193" y="0"/>
            <a:ext cx="1528807" cy="629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3" name="Picture 2">
            <a:extLst>
              <a:ext uri="{FF2B5EF4-FFF2-40B4-BE49-F238E27FC236}">
                <a16:creationId xmlns:a16="http://schemas.microsoft.com/office/drawing/2014/main" id="{F52A70BC-1BAE-F0C4-6E22-ED0CFE841D86}"/>
              </a:ext>
            </a:extLst>
          </p:cNvPr>
          <p:cNvPicPr>
            <a:picLocks noChangeAspect="1"/>
          </p:cNvPicPr>
          <p:nvPr/>
        </p:nvPicPr>
        <p:blipFill>
          <a:blip r:embed="rId3"/>
          <a:stretch>
            <a:fillRect/>
          </a:stretch>
        </p:blipFill>
        <p:spPr>
          <a:xfrm>
            <a:off x="10574386" y="123118"/>
            <a:ext cx="1344117" cy="442385"/>
          </a:xfrm>
          <a:prstGeom prst="rect">
            <a:avLst/>
          </a:prstGeom>
        </p:spPr>
      </p:pic>
      <p:sp>
        <p:nvSpPr>
          <p:cNvPr id="10" name="Rectangle 9">
            <a:extLst>
              <a:ext uri="{FF2B5EF4-FFF2-40B4-BE49-F238E27FC236}">
                <a16:creationId xmlns:a16="http://schemas.microsoft.com/office/drawing/2014/main" id="{C54039DE-6CF7-2F92-3C24-DAAA0C5E2A94}"/>
              </a:ext>
            </a:extLst>
          </p:cNvPr>
          <p:cNvSpPr/>
          <p:nvPr/>
        </p:nvSpPr>
        <p:spPr>
          <a:xfrm>
            <a:off x="9596284" y="5520813"/>
            <a:ext cx="2595716" cy="1337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hart 3">
            <a:extLst>
              <a:ext uri="{FF2B5EF4-FFF2-40B4-BE49-F238E27FC236}">
                <a16:creationId xmlns:a16="http://schemas.microsoft.com/office/drawing/2014/main" id="{267A8ACF-3418-6293-A32B-3F3DD6EA5492}"/>
              </a:ext>
            </a:extLst>
          </p:cNvPr>
          <p:cNvGraphicFramePr>
            <a:graphicFrameLocks/>
          </p:cNvGraphicFramePr>
          <p:nvPr>
            <p:extLst>
              <p:ext uri="{D42A27DB-BD31-4B8C-83A1-F6EECF244321}">
                <p14:modId xmlns:p14="http://schemas.microsoft.com/office/powerpoint/2010/main" val="1486234204"/>
              </p:ext>
            </p:extLst>
          </p:nvPr>
        </p:nvGraphicFramePr>
        <p:xfrm>
          <a:off x="2338591" y="565503"/>
          <a:ext cx="7368720" cy="59446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9786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C22EE-A230-AD8D-B2BE-FE460FE31976}"/>
              </a:ext>
            </a:extLst>
          </p:cNvPr>
          <p:cNvSpPr>
            <a:spLocks noGrp="1"/>
          </p:cNvSpPr>
          <p:nvPr>
            <p:ph type="title"/>
          </p:nvPr>
        </p:nvSpPr>
        <p:spPr>
          <a:xfrm>
            <a:off x="1642654" y="1948985"/>
            <a:ext cx="8906692" cy="2960028"/>
          </a:xfrm>
        </p:spPr>
        <p:txBody>
          <a:bodyPr/>
          <a:lstStyle/>
          <a:p>
            <a:pPr algn="ctr"/>
            <a:r>
              <a:rPr lang="en-US" dirty="0"/>
              <a:t>Context </a:t>
            </a:r>
          </a:p>
        </p:txBody>
      </p:sp>
    </p:spTree>
    <p:extLst>
      <p:ext uri="{BB962C8B-B14F-4D97-AF65-F5344CB8AC3E}">
        <p14:creationId xmlns:p14="http://schemas.microsoft.com/office/powerpoint/2010/main" val="2128202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6CA66-F41C-4751-0179-4565C734964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B70A8EB-90AA-FA95-39FF-44B543161038}"/>
              </a:ext>
            </a:extLst>
          </p:cNvPr>
          <p:cNvPicPr>
            <a:picLocks noChangeAspect="1"/>
          </p:cNvPicPr>
          <p:nvPr/>
        </p:nvPicPr>
        <p:blipFill>
          <a:blip r:embed="rId2"/>
          <a:stretch>
            <a:fillRect/>
          </a:stretch>
        </p:blipFill>
        <p:spPr>
          <a:xfrm flipV="1">
            <a:off x="9896155" y="0"/>
            <a:ext cx="2295845" cy="1066949"/>
          </a:xfrm>
          <a:prstGeom prst="rect">
            <a:avLst/>
          </a:prstGeom>
        </p:spPr>
      </p:pic>
      <p:sp>
        <p:nvSpPr>
          <p:cNvPr id="6" name="Google Shape;619;p31">
            <a:extLst>
              <a:ext uri="{FF2B5EF4-FFF2-40B4-BE49-F238E27FC236}">
                <a16:creationId xmlns:a16="http://schemas.microsoft.com/office/drawing/2014/main" id="{30D4F4AA-BE75-FF3F-F247-3270C5D31213}"/>
              </a:ext>
            </a:extLst>
          </p:cNvPr>
          <p:cNvSpPr txBox="1">
            <a:spLocks/>
          </p:cNvSpPr>
          <p:nvPr/>
        </p:nvSpPr>
        <p:spPr>
          <a:xfrm>
            <a:off x="719999" y="830462"/>
            <a:ext cx="7704000" cy="7230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spcBef>
                <a:spcPts val="0"/>
              </a:spcBef>
            </a:pPr>
            <a:r>
              <a:rPr lang="en-US" dirty="0">
                <a:latin typeface="+mj-lt"/>
              </a:rPr>
              <a:t>Conclusions</a:t>
            </a:r>
            <a:endParaRPr lang="en-US" b="0" dirty="0">
              <a:latin typeface="+mj-lt"/>
            </a:endParaRPr>
          </a:p>
        </p:txBody>
      </p:sp>
      <p:sp>
        <p:nvSpPr>
          <p:cNvPr id="9" name="Rectangle 8">
            <a:extLst>
              <a:ext uri="{FF2B5EF4-FFF2-40B4-BE49-F238E27FC236}">
                <a16:creationId xmlns:a16="http://schemas.microsoft.com/office/drawing/2014/main" id="{CF0CCFE5-F8DD-A2E0-2740-C9F5A10526E6}"/>
              </a:ext>
            </a:extLst>
          </p:cNvPr>
          <p:cNvSpPr/>
          <p:nvPr/>
        </p:nvSpPr>
        <p:spPr>
          <a:xfrm>
            <a:off x="10663193" y="0"/>
            <a:ext cx="1528807" cy="629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3" name="Picture 2">
            <a:extLst>
              <a:ext uri="{FF2B5EF4-FFF2-40B4-BE49-F238E27FC236}">
                <a16:creationId xmlns:a16="http://schemas.microsoft.com/office/drawing/2014/main" id="{2BA87357-FCB2-18A2-5AFC-78D7F17F1070}"/>
              </a:ext>
            </a:extLst>
          </p:cNvPr>
          <p:cNvPicPr>
            <a:picLocks noChangeAspect="1"/>
          </p:cNvPicPr>
          <p:nvPr/>
        </p:nvPicPr>
        <p:blipFill>
          <a:blip r:embed="rId3"/>
          <a:stretch>
            <a:fillRect/>
          </a:stretch>
        </p:blipFill>
        <p:spPr>
          <a:xfrm>
            <a:off x="10574386" y="123118"/>
            <a:ext cx="1344117" cy="442385"/>
          </a:xfrm>
          <a:prstGeom prst="rect">
            <a:avLst/>
          </a:prstGeom>
        </p:spPr>
      </p:pic>
      <p:sp>
        <p:nvSpPr>
          <p:cNvPr id="10" name="Rectangle 9">
            <a:extLst>
              <a:ext uri="{FF2B5EF4-FFF2-40B4-BE49-F238E27FC236}">
                <a16:creationId xmlns:a16="http://schemas.microsoft.com/office/drawing/2014/main" id="{8081B0BE-88EE-3429-D091-4D3B26A3C0D7}"/>
              </a:ext>
            </a:extLst>
          </p:cNvPr>
          <p:cNvSpPr/>
          <p:nvPr/>
        </p:nvSpPr>
        <p:spPr>
          <a:xfrm>
            <a:off x="9596284" y="5520813"/>
            <a:ext cx="2595716" cy="1337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E7F0B6B-A1EC-B94D-4C27-8CBB2BA8073C}"/>
              </a:ext>
            </a:extLst>
          </p:cNvPr>
          <p:cNvSpPr txBox="1"/>
          <p:nvPr/>
        </p:nvSpPr>
        <p:spPr>
          <a:xfrm>
            <a:off x="719998" y="1475299"/>
            <a:ext cx="10654018" cy="4893647"/>
          </a:xfrm>
          <a:prstGeom prst="rect">
            <a:avLst/>
          </a:prstGeom>
          <a:noFill/>
        </p:spPr>
        <p:txBody>
          <a:bodyPr wrap="square" rtlCol="0">
            <a:spAutoFit/>
          </a:bodyPr>
          <a:lstStyle/>
          <a:p>
            <a:pPr algn="just"/>
            <a:r>
              <a:rPr lang="en-US" sz="2400" dirty="0"/>
              <a:t>Consistent major chemistry. Calcium (≈ 35–41 </a:t>
            </a:r>
            <a:r>
              <a:rPr lang="en-US" sz="2400" dirty="0" err="1"/>
              <a:t>wt</a:t>
            </a:r>
            <a:r>
              <a:rPr lang="en-US" sz="2400" dirty="0"/>
              <a:t> %) and silicon (≈ 5–6 </a:t>
            </a:r>
            <a:r>
              <a:rPr lang="en-US" sz="2400" dirty="0" err="1"/>
              <a:t>wt</a:t>
            </a:r>
            <a:r>
              <a:rPr lang="en-US" sz="2400" dirty="0"/>
              <a:t> %) dominate every sample, giving Ca/Si mass ratios of ≈ 6–7.</a:t>
            </a:r>
          </a:p>
          <a:p>
            <a:pPr algn="just"/>
            <a:endParaRPr lang="en-US" sz="2400" dirty="0"/>
          </a:p>
          <a:p>
            <a:pPr algn="just"/>
            <a:r>
              <a:rPr lang="en-US" sz="2400" dirty="0"/>
              <a:t>Limestone addition confirmed. Carbon contents of 9–14 </a:t>
            </a:r>
            <a:r>
              <a:rPr lang="en-US" sz="2400" dirty="0" err="1"/>
              <a:t>wt</a:t>
            </a:r>
            <a:r>
              <a:rPr lang="en-US" sz="2400" dirty="0"/>
              <a:t> % correspond to ~10–15 % calcite.</a:t>
            </a:r>
          </a:p>
          <a:p>
            <a:pPr algn="just"/>
            <a:endParaRPr lang="en-US" sz="2400" dirty="0"/>
          </a:p>
          <a:p>
            <a:pPr algn="just"/>
            <a:r>
              <a:rPr lang="en-US" sz="2400" dirty="0"/>
              <a:t>Minor elements stable. S, Fe, Al, K, Mg, and Na each remain below ~5 </a:t>
            </a:r>
            <a:r>
              <a:rPr lang="en-US" sz="2400" dirty="0" err="1"/>
              <a:t>wt</a:t>
            </a:r>
            <a:r>
              <a:rPr lang="en-US" sz="2400" dirty="0"/>
              <a:t> %, with limited scatter, indicating uniform raw‑mix control and grinding practice across plants.</a:t>
            </a:r>
          </a:p>
          <a:p>
            <a:pPr algn="just"/>
            <a:endParaRPr lang="en-US" sz="2400" dirty="0"/>
          </a:p>
          <a:p>
            <a:pPr algn="just"/>
            <a:r>
              <a:rPr lang="en-US" sz="2400" dirty="0"/>
              <a:t>Inter‑plant variability low. The spread in Ca and C is &lt;5 </a:t>
            </a:r>
            <a:r>
              <a:rPr lang="en-US" sz="2400" dirty="0" err="1"/>
              <a:t>wt</a:t>
            </a:r>
            <a:r>
              <a:rPr lang="en-US" sz="2400" dirty="0"/>
              <a:t> %, suggesting that despite different production sites (CM, HC, AR, TA, AG, BU series), overall chemical composition is tightly clustered.</a:t>
            </a:r>
          </a:p>
        </p:txBody>
      </p:sp>
    </p:spTree>
    <p:extLst>
      <p:ext uri="{BB962C8B-B14F-4D97-AF65-F5344CB8AC3E}">
        <p14:creationId xmlns:p14="http://schemas.microsoft.com/office/powerpoint/2010/main" val="4263731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819A2-EE14-668D-5B73-28702961FA7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57A8C67-1471-E5E8-103F-60B38262CE85}"/>
              </a:ext>
            </a:extLst>
          </p:cNvPr>
          <p:cNvPicPr>
            <a:picLocks noChangeAspect="1"/>
          </p:cNvPicPr>
          <p:nvPr/>
        </p:nvPicPr>
        <p:blipFill>
          <a:blip r:embed="rId2"/>
          <a:stretch>
            <a:fillRect/>
          </a:stretch>
        </p:blipFill>
        <p:spPr>
          <a:xfrm flipV="1">
            <a:off x="9896155" y="0"/>
            <a:ext cx="2295845" cy="1066949"/>
          </a:xfrm>
          <a:prstGeom prst="rect">
            <a:avLst/>
          </a:prstGeom>
        </p:spPr>
      </p:pic>
      <p:sp>
        <p:nvSpPr>
          <p:cNvPr id="9" name="Rectangle 8">
            <a:extLst>
              <a:ext uri="{FF2B5EF4-FFF2-40B4-BE49-F238E27FC236}">
                <a16:creationId xmlns:a16="http://schemas.microsoft.com/office/drawing/2014/main" id="{82B5084F-E5ED-D5C6-4407-83D3793BD91E}"/>
              </a:ext>
            </a:extLst>
          </p:cNvPr>
          <p:cNvSpPr/>
          <p:nvPr/>
        </p:nvSpPr>
        <p:spPr>
          <a:xfrm>
            <a:off x="10663193" y="0"/>
            <a:ext cx="1528807" cy="629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3" name="Picture 2">
            <a:extLst>
              <a:ext uri="{FF2B5EF4-FFF2-40B4-BE49-F238E27FC236}">
                <a16:creationId xmlns:a16="http://schemas.microsoft.com/office/drawing/2014/main" id="{58C6EB5F-53CA-4AF1-9C3A-83AA0A423475}"/>
              </a:ext>
            </a:extLst>
          </p:cNvPr>
          <p:cNvPicPr>
            <a:picLocks noChangeAspect="1"/>
          </p:cNvPicPr>
          <p:nvPr/>
        </p:nvPicPr>
        <p:blipFill>
          <a:blip r:embed="rId3"/>
          <a:stretch>
            <a:fillRect/>
          </a:stretch>
        </p:blipFill>
        <p:spPr>
          <a:xfrm>
            <a:off x="10574386" y="123118"/>
            <a:ext cx="1344117" cy="442385"/>
          </a:xfrm>
          <a:prstGeom prst="rect">
            <a:avLst/>
          </a:prstGeom>
        </p:spPr>
      </p:pic>
      <p:sp>
        <p:nvSpPr>
          <p:cNvPr id="10" name="Rectangle 9">
            <a:extLst>
              <a:ext uri="{FF2B5EF4-FFF2-40B4-BE49-F238E27FC236}">
                <a16:creationId xmlns:a16="http://schemas.microsoft.com/office/drawing/2014/main" id="{607B292E-9519-A218-6E49-4750B6FDC0B6}"/>
              </a:ext>
            </a:extLst>
          </p:cNvPr>
          <p:cNvSpPr/>
          <p:nvPr/>
        </p:nvSpPr>
        <p:spPr>
          <a:xfrm>
            <a:off x="9596284" y="5520813"/>
            <a:ext cx="2595716" cy="1337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619;p31">
            <a:extLst>
              <a:ext uri="{FF2B5EF4-FFF2-40B4-BE49-F238E27FC236}">
                <a16:creationId xmlns:a16="http://schemas.microsoft.com/office/drawing/2014/main" id="{C6810C24-BF46-B288-1217-9763045C7D01}"/>
              </a:ext>
            </a:extLst>
          </p:cNvPr>
          <p:cNvSpPr txBox="1">
            <a:spLocks/>
          </p:cNvSpPr>
          <p:nvPr/>
        </p:nvSpPr>
        <p:spPr>
          <a:xfrm>
            <a:off x="720000" y="905141"/>
            <a:ext cx="7704000" cy="7230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spcBef>
                <a:spcPts val="0"/>
              </a:spcBef>
            </a:pPr>
            <a:r>
              <a:rPr lang="en-US" dirty="0">
                <a:latin typeface="+mj-lt"/>
              </a:rPr>
              <a:t>Future Recommendations </a:t>
            </a:r>
            <a:endParaRPr lang="en-US" b="0" dirty="0">
              <a:latin typeface="+mj-lt"/>
            </a:endParaRPr>
          </a:p>
        </p:txBody>
      </p:sp>
      <p:sp>
        <p:nvSpPr>
          <p:cNvPr id="7" name="TextBox 6">
            <a:extLst>
              <a:ext uri="{FF2B5EF4-FFF2-40B4-BE49-F238E27FC236}">
                <a16:creationId xmlns:a16="http://schemas.microsoft.com/office/drawing/2014/main" id="{2791B812-4853-745C-1A8E-FD8BB49C5B3F}"/>
              </a:ext>
            </a:extLst>
          </p:cNvPr>
          <p:cNvSpPr txBox="1"/>
          <p:nvPr/>
        </p:nvSpPr>
        <p:spPr>
          <a:xfrm>
            <a:off x="720001" y="1869728"/>
            <a:ext cx="9771019" cy="1200329"/>
          </a:xfrm>
          <a:prstGeom prst="rect">
            <a:avLst/>
          </a:prstGeom>
          <a:noFill/>
        </p:spPr>
        <p:txBody>
          <a:bodyPr wrap="square" rtlCol="0">
            <a:spAutoFit/>
          </a:bodyPr>
          <a:lstStyle/>
          <a:p>
            <a:pPr marL="342900" lvl="0" indent="-342900" algn="just">
              <a:buFont typeface="Arial" panose="020B0604020202020204" pitchFamily="34" charset="0"/>
              <a:buChar char="•"/>
            </a:pPr>
            <a:r>
              <a:rPr lang="en-US" sz="2400" dirty="0"/>
              <a:t>Using a tape or adhesive made from a material not found in cement for EDS analysis.</a:t>
            </a:r>
          </a:p>
          <a:p>
            <a:pPr lvl="0" algn="just"/>
            <a:endParaRPr lang="en-US" sz="2400" dirty="0">
              <a:latin typeface="+mj-lt"/>
            </a:endParaRPr>
          </a:p>
        </p:txBody>
      </p:sp>
      <p:sp>
        <p:nvSpPr>
          <p:cNvPr id="8" name="Google Shape;619;p31">
            <a:extLst>
              <a:ext uri="{FF2B5EF4-FFF2-40B4-BE49-F238E27FC236}">
                <a16:creationId xmlns:a16="http://schemas.microsoft.com/office/drawing/2014/main" id="{1C3B28F0-13A2-3064-94DE-0D2626C7D32C}"/>
              </a:ext>
            </a:extLst>
          </p:cNvPr>
          <p:cNvSpPr txBox="1">
            <a:spLocks/>
          </p:cNvSpPr>
          <p:nvPr/>
        </p:nvSpPr>
        <p:spPr>
          <a:xfrm>
            <a:off x="720001" y="2867680"/>
            <a:ext cx="7704000" cy="7230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spcBef>
                <a:spcPts val="0"/>
              </a:spcBef>
            </a:pPr>
            <a:r>
              <a:rPr lang="en-US" dirty="0">
                <a:latin typeface="+mj-lt"/>
              </a:rPr>
              <a:t>Future Work</a:t>
            </a:r>
            <a:endParaRPr lang="en-US" b="0" dirty="0">
              <a:latin typeface="+mj-lt"/>
            </a:endParaRPr>
          </a:p>
        </p:txBody>
      </p:sp>
      <p:sp>
        <p:nvSpPr>
          <p:cNvPr id="11" name="TextBox 10">
            <a:extLst>
              <a:ext uri="{FF2B5EF4-FFF2-40B4-BE49-F238E27FC236}">
                <a16:creationId xmlns:a16="http://schemas.microsoft.com/office/drawing/2014/main" id="{AA92D5CA-3D8E-1BE3-F9B9-0BE5A750146E}"/>
              </a:ext>
            </a:extLst>
          </p:cNvPr>
          <p:cNvSpPr txBox="1"/>
          <p:nvPr/>
        </p:nvSpPr>
        <p:spPr>
          <a:xfrm>
            <a:off x="720000" y="3787944"/>
            <a:ext cx="9771020" cy="1938992"/>
          </a:xfrm>
          <a:prstGeom prst="rect">
            <a:avLst/>
          </a:prstGeom>
          <a:noFill/>
        </p:spPr>
        <p:txBody>
          <a:bodyPr wrap="square" rtlCol="0">
            <a:spAutoFit/>
          </a:bodyPr>
          <a:lstStyle/>
          <a:p>
            <a:pPr marL="342900" lvl="0" indent="-342900" algn="just">
              <a:buFont typeface="Arial" panose="020B0604020202020204" pitchFamily="34" charset="0"/>
              <a:buChar char="•"/>
            </a:pPr>
            <a:r>
              <a:rPr lang="en-US" sz="2400" dirty="0"/>
              <a:t>To translate compositional insights into performance metrics, the next phase will involve electrical resistivity testing of the same cement powders. These measurements will help to explore how the observed cement composition and limestone content influence ionic transport and durability.</a:t>
            </a:r>
            <a:endParaRPr lang="en-US" sz="2400" dirty="0">
              <a:latin typeface="+mj-lt"/>
            </a:endParaRPr>
          </a:p>
        </p:txBody>
      </p:sp>
    </p:spTree>
    <p:extLst>
      <p:ext uri="{BB962C8B-B14F-4D97-AF65-F5344CB8AC3E}">
        <p14:creationId xmlns:p14="http://schemas.microsoft.com/office/powerpoint/2010/main" val="1516833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C770-BB08-9EB3-F89E-D19DE24FCE3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06AD818-FD3F-6CB5-5352-9EB23522FE16}"/>
              </a:ext>
            </a:extLst>
          </p:cNvPr>
          <p:cNvPicPr>
            <a:picLocks noChangeAspect="1"/>
          </p:cNvPicPr>
          <p:nvPr/>
        </p:nvPicPr>
        <p:blipFill>
          <a:blip r:embed="rId2"/>
          <a:stretch>
            <a:fillRect/>
          </a:stretch>
        </p:blipFill>
        <p:spPr>
          <a:xfrm flipV="1">
            <a:off x="9896155" y="0"/>
            <a:ext cx="2295845" cy="1066949"/>
          </a:xfrm>
          <a:prstGeom prst="rect">
            <a:avLst/>
          </a:prstGeom>
        </p:spPr>
      </p:pic>
      <p:sp>
        <p:nvSpPr>
          <p:cNvPr id="6" name="Google Shape;619;p31">
            <a:extLst>
              <a:ext uri="{FF2B5EF4-FFF2-40B4-BE49-F238E27FC236}">
                <a16:creationId xmlns:a16="http://schemas.microsoft.com/office/drawing/2014/main" id="{A8D68CC7-C6F9-6F3D-706B-4E02399EBA7D}"/>
              </a:ext>
            </a:extLst>
          </p:cNvPr>
          <p:cNvSpPr txBox="1">
            <a:spLocks/>
          </p:cNvSpPr>
          <p:nvPr/>
        </p:nvSpPr>
        <p:spPr>
          <a:xfrm>
            <a:off x="719999" y="830462"/>
            <a:ext cx="7704000" cy="7230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spcBef>
                <a:spcPts val="0"/>
              </a:spcBef>
            </a:pPr>
            <a:r>
              <a:rPr lang="en-US" dirty="0">
                <a:latin typeface="+mj-lt"/>
              </a:rPr>
              <a:t>References</a:t>
            </a:r>
            <a:endParaRPr lang="en-US" b="0" dirty="0">
              <a:latin typeface="+mj-lt"/>
            </a:endParaRPr>
          </a:p>
        </p:txBody>
      </p:sp>
      <p:sp>
        <p:nvSpPr>
          <p:cNvPr id="9" name="Rectangle 8">
            <a:extLst>
              <a:ext uri="{FF2B5EF4-FFF2-40B4-BE49-F238E27FC236}">
                <a16:creationId xmlns:a16="http://schemas.microsoft.com/office/drawing/2014/main" id="{EAA7471B-E008-426D-6C9E-D453D4CCEE44}"/>
              </a:ext>
            </a:extLst>
          </p:cNvPr>
          <p:cNvSpPr/>
          <p:nvPr/>
        </p:nvSpPr>
        <p:spPr>
          <a:xfrm>
            <a:off x="10663193" y="0"/>
            <a:ext cx="1528807" cy="629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3" name="Picture 2">
            <a:extLst>
              <a:ext uri="{FF2B5EF4-FFF2-40B4-BE49-F238E27FC236}">
                <a16:creationId xmlns:a16="http://schemas.microsoft.com/office/drawing/2014/main" id="{F8031AED-93BE-77CF-7E7B-90AD204B30D6}"/>
              </a:ext>
            </a:extLst>
          </p:cNvPr>
          <p:cNvPicPr>
            <a:picLocks noChangeAspect="1"/>
          </p:cNvPicPr>
          <p:nvPr/>
        </p:nvPicPr>
        <p:blipFill>
          <a:blip r:embed="rId3"/>
          <a:stretch>
            <a:fillRect/>
          </a:stretch>
        </p:blipFill>
        <p:spPr>
          <a:xfrm>
            <a:off x="10574386" y="123118"/>
            <a:ext cx="1344117" cy="442385"/>
          </a:xfrm>
          <a:prstGeom prst="rect">
            <a:avLst/>
          </a:prstGeom>
        </p:spPr>
      </p:pic>
      <p:sp>
        <p:nvSpPr>
          <p:cNvPr id="10" name="Rectangle 9">
            <a:extLst>
              <a:ext uri="{FF2B5EF4-FFF2-40B4-BE49-F238E27FC236}">
                <a16:creationId xmlns:a16="http://schemas.microsoft.com/office/drawing/2014/main" id="{0B5F5930-FE93-E97A-BD79-B6FB9DF315B1}"/>
              </a:ext>
            </a:extLst>
          </p:cNvPr>
          <p:cNvSpPr/>
          <p:nvPr/>
        </p:nvSpPr>
        <p:spPr>
          <a:xfrm>
            <a:off x="9596284" y="5520813"/>
            <a:ext cx="2595716" cy="1337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136E1A2-5384-C283-581B-059F2F4221B2}"/>
              </a:ext>
            </a:extLst>
          </p:cNvPr>
          <p:cNvSpPr txBox="1"/>
          <p:nvPr/>
        </p:nvSpPr>
        <p:spPr>
          <a:xfrm>
            <a:off x="719998" y="1972379"/>
            <a:ext cx="10654018" cy="3046988"/>
          </a:xfrm>
          <a:prstGeom prst="rect">
            <a:avLst/>
          </a:prstGeom>
          <a:noFill/>
        </p:spPr>
        <p:txBody>
          <a:bodyPr wrap="square" rtlCol="0">
            <a:spAutoFit/>
          </a:bodyPr>
          <a:lstStyle/>
          <a:p>
            <a:pPr algn="just"/>
            <a:r>
              <a:rPr lang="en-US" sz="2400" dirty="0"/>
              <a:t>Briki, Y., Zajac, M., Ben Haha, M., &amp; Scrivener, K. L. (2021). Impact of limestone fineness on cement hydration at early age. Cement and Concrete Research, 147, 106515.</a:t>
            </a:r>
            <a:r>
              <a:rPr lang="en-US" sz="2400" u="sng" dirty="0">
                <a:solidFill>
                  <a:schemeClr val="accent1"/>
                </a:solidFill>
              </a:rPr>
              <a:t>https://doi.org/10.1016/j.cemconres.2021.106515</a:t>
            </a:r>
          </a:p>
          <a:p>
            <a:pPr algn="just"/>
            <a:endParaRPr lang="en-US" sz="2400" dirty="0"/>
          </a:p>
          <a:p>
            <a:pPr algn="just"/>
            <a:r>
              <a:rPr lang="en-US" sz="2400" dirty="0"/>
              <a:t>Poudyal, L., Adhikari, K., &amp; Won, M. (2021). Mechanical and durability properties of Portland‑limestone cement (PLC) incorporated with nano calcium carbonate (CaCO₃). Materials, 14(4), 905. </a:t>
            </a:r>
            <a:r>
              <a:rPr lang="en-US" sz="2400" u="sng" dirty="0">
                <a:solidFill>
                  <a:schemeClr val="accent1"/>
                </a:solidFill>
              </a:rPr>
              <a:t>https://doi.org/10.3390/ma14040905</a:t>
            </a:r>
          </a:p>
        </p:txBody>
      </p:sp>
    </p:spTree>
    <p:extLst>
      <p:ext uri="{BB962C8B-B14F-4D97-AF65-F5344CB8AC3E}">
        <p14:creationId xmlns:p14="http://schemas.microsoft.com/office/powerpoint/2010/main" val="3464787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7652D-12A2-A4D1-D29B-8642BBA2D70B}"/>
              </a:ext>
            </a:extLst>
          </p:cNvPr>
          <p:cNvSpPr>
            <a:spLocks noGrp="1"/>
          </p:cNvSpPr>
          <p:nvPr>
            <p:ph type="title"/>
          </p:nvPr>
        </p:nvSpPr>
        <p:spPr>
          <a:xfrm>
            <a:off x="5037284" y="3264665"/>
            <a:ext cx="2950552" cy="2750978"/>
          </a:xfrm>
        </p:spPr>
        <p:txBody>
          <a:bodyPr anchor="ctr">
            <a:normAutofit/>
          </a:bodyPr>
          <a:lstStyle/>
          <a:p>
            <a:pPr algn="ctr"/>
            <a:r>
              <a:rPr lang="en-US" sz="2400" dirty="0"/>
              <a:t>Acknowledgments: </a:t>
            </a:r>
            <a:br>
              <a:rPr lang="en-US" sz="2400" dirty="0"/>
            </a:br>
            <a:r>
              <a:rPr lang="en-US" sz="2000" dirty="0"/>
              <a:t>Ms. Leslie O’Neill</a:t>
            </a:r>
            <a:br>
              <a:rPr lang="en-US" sz="2000" dirty="0"/>
            </a:br>
            <a:r>
              <a:rPr lang="en-US" sz="2000" dirty="0"/>
              <a:t>Dr. Mikkel Thomas</a:t>
            </a:r>
            <a:br>
              <a:rPr lang="en-US" sz="2000" dirty="0"/>
            </a:br>
            <a:r>
              <a:rPr lang="en-US" sz="2000" dirty="0"/>
              <a:t>Dr. Kimberly Kurtis</a:t>
            </a:r>
            <a:br>
              <a:rPr lang="en-US" sz="2000" dirty="0"/>
            </a:br>
            <a:r>
              <a:rPr lang="en-US" sz="2000" dirty="0"/>
              <a:t>Alan Wang</a:t>
            </a:r>
            <a:br>
              <a:rPr lang="en-US" sz="2000" dirty="0"/>
            </a:br>
            <a:r>
              <a:rPr lang="en-US" sz="2000" dirty="0"/>
              <a:t>Collins Twum</a:t>
            </a:r>
          </a:p>
        </p:txBody>
      </p:sp>
      <p:pic>
        <p:nvPicPr>
          <p:cNvPr id="3" name="Picture 5" descr="National Nanotechnology Coordinated Infrastructure (NNCI)">
            <a:extLst>
              <a:ext uri="{FF2B5EF4-FFF2-40B4-BE49-F238E27FC236}">
                <a16:creationId xmlns:a16="http://schemas.microsoft.com/office/drawing/2014/main" id="{5FA6850A-C983-17EA-20A8-3ABD0A303EE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8789" y="5935352"/>
            <a:ext cx="3120572" cy="656003"/>
          </a:xfrm>
          <a:prstGeom prst="rect">
            <a:avLst/>
          </a:prstGeom>
          <a:solidFill>
            <a:srgbClr val="FFFFFF"/>
          </a:solidFill>
        </p:spPr>
      </p:pic>
      <p:pic>
        <p:nvPicPr>
          <p:cNvPr id="5" name="Picture 4">
            <a:extLst>
              <a:ext uri="{FF2B5EF4-FFF2-40B4-BE49-F238E27FC236}">
                <a16:creationId xmlns:a16="http://schemas.microsoft.com/office/drawing/2014/main" id="{F427FAE5-BC75-33C7-E458-8859F5A4C858}"/>
              </a:ext>
            </a:extLst>
          </p:cNvPr>
          <p:cNvPicPr>
            <a:picLocks noChangeAspect="1"/>
          </p:cNvPicPr>
          <p:nvPr/>
        </p:nvPicPr>
        <p:blipFill>
          <a:blip r:embed="rId3"/>
          <a:stretch>
            <a:fillRect/>
          </a:stretch>
        </p:blipFill>
        <p:spPr>
          <a:xfrm>
            <a:off x="3917609" y="5905352"/>
            <a:ext cx="2950551" cy="686003"/>
          </a:xfrm>
          <a:prstGeom prst="rect">
            <a:avLst/>
          </a:prstGeom>
          <a:noFill/>
        </p:spPr>
      </p:pic>
      <p:pic>
        <p:nvPicPr>
          <p:cNvPr id="2050" name="Picture 2" descr="Southeastern Nanotechnology Infrastructure Corridor (SENIC)">
            <a:extLst>
              <a:ext uri="{FF2B5EF4-FFF2-40B4-BE49-F238E27FC236}">
                <a16:creationId xmlns:a16="http://schemas.microsoft.com/office/drawing/2014/main" id="{E39CB401-1080-F007-96ED-593C716DB3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2214" y="5905352"/>
            <a:ext cx="2635592" cy="8095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S. Army ERDC - ERDCWERX">
            <a:extLst>
              <a:ext uri="{FF2B5EF4-FFF2-40B4-BE49-F238E27FC236}">
                <a16:creationId xmlns:a16="http://schemas.microsoft.com/office/drawing/2014/main" id="{D60B880C-627B-A58E-8A90-E694258C34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6109" y="5248037"/>
            <a:ext cx="2332740" cy="65731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77E7365-7A2C-8FA0-D081-443DAE10CF82}"/>
              </a:ext>
            </a:extLst>
          </p:cNvPr>
          <p:cNvSpPr txBox="1">
            <a:spLocks/>
          </p:cNvSpPr>
          <p:nvPr/>
        </p:nvSpPr>
        <p:spPr>
          <a:xfrm>
            <a:off x="4373154" y="2059219"/>
            <a:ext cx="4278812" cy="1012370"/>
          </a:xfrm>
          <a:prstGeom prst="rect">
            <a:avLst/>
          </a:prstGeom>
        </p:spPr>
        <p:txBody>
          <a:bodyPr vert="horz" lIns="91440" tIns="45720" rIns="91440" bIns="45720" rtlCol="0" anchor="ctr">
            <a:normAutofit fontScale="97500" lnSpcReduction="10000"/>
          </a:bodyPr>
          <a:lstStyle>
            <a:lvl1pPr algn="l"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sz="6600" dirty="0"/>
              <a:t>Thank you!</a:t>
            </a:r>
          </a:p>
        </p:txBody>
      </p:sp>
    </p:spTree>
    <p:extLst>
      <p:ext uri="{BB962C8B-B14F-4D97-AF65-F5344CB8AC3E}">
        <p14:creationId xmlns:p14="http://schemas.microsoft.com/office/powerpoint/2010/main" val="3824870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12AC9-7E18-72F0-9796-B426763FB645}"/>
            </a:ext>
          </a:extLst>
        </p:cNvPr>
        <p:cNvGrpSpPr/>
        <p:nvPr/>
      </p:nvGrpSpPr>
      <p:grpSpPr>
        <a:xfrm>
          <a:off x="0" y="0"/>
          <a:ext cx="0" cy="0"/>
          <a:chOff x="0" y="0"/>
          <a:chExt cx="0" cy="0"/>
        </a:xfrm>
      </p:grpSpPr>
      <p:sp>
        <p:nvSpPr>
          <p:cNvPr id="11" name="Google Shape;610;p30">
            <a:extLst>
              <a:ext uri="{FF2B5EF4-FFF2-40B4-BE49-F238E27FC236}">
                <a16:creationId xmlns:a16="http://schemas.microsoft.com/office/drawing/2014/main" id="{8E2DE038-4706-D211-C5FC-CB79DCB929AB}"/>
              </a:ext>
            </a:extLst>
          </p:cNvPr>
          <p:cNvSpPr txBox="1">
            <a:spLocks noGrp="1"/>
          </p:cNvSpPr>
          <p:nvPr>
            <p:ph type="title"/>
          </p:nvPr>
        </p:nvSpPr>
        <p:spPr>
          <a:xfrm>
            <a:off x="381000" y="200722"/>
            <a:ext cx="11430000" cy="1014761"/>
          </a:xfrm>
        </p:spPr>
        <p:txBody>
          <a:bodyPr spcFirstLastPara="1" lIns="91425" tIns="91425" rIns="91425" bIns="91425" anchor="ctr" anchorCtr="0">
            <a:normAutofit/>
          </a:bodyPr>
          <a:lstStyle/>
          <a:p>
            <a:pPr marL="0" lvl="0" indent="0" rtl="0">
              <a:spcBef>
                <a:spcPts val="0"/>
              </a:spcBef>
              <a:spcAft>
                <a:spcPts val="0"/>
              </a:spcAft>
              <a:buNone/>
            </a:pPr>
            <a:r>
              <a:rPr lang="en-US"/>
              <a:t>Context</a:t>
            </a:r>
            <a:endParaRPr lang="en-US" b="0"/>
          </a:p>
        </p:txBody>
      </p:sp>
      <p:pic>
        <p:nvPicPr>
          <p:cNvPr id="12" name="Picture 11" descr="Diagram of a diagram showing how to use a calorie content&#10;&#10;AI-generated content may be incorrect.">
            <a:extLst>
              <a:ext uri="{FF2B5EF4-FFF2-40B4-BE49-F238E27FC236}">
                <a16:creationId xmlns:a16="http://schemas.microsoft.com/office/drawing/2014/main" id="{FB339FA8-B438-E6C4-5718-F562ECB352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35"/>
          <a:stretch>
            <a:fillRect/>
          </a:stretch>
        </p:blipFill>
        <p:spPr bwMode="auto">
          <a:xfrm>
            <a:off x="2312973" y="1335328"/>
            <a:ext cx="7566053" cy="3890026"/>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84B664B9-7067-7C4C-7B2E-D721F152AB9A}"/>
              </a:ext>
            </a:extLst>
          </p:cNvPr>
          <p:cNvSpPr txBox="1"/>
          <p:nvPr/>
        </p:nvSpPr>
        <p:spPr>
          <a:xfrm>
            <a:off x="1254119" y="5345199"/>
            <a:ext cx="9327535" cy="1014761"/>
          </a:xfrm>
          <a:prstGeom prst="rect">
            <a:avLst/>
          </a:prstGeom>
        </p:spPr>
        <p:txBody>
          <a:bodyPr vert="horz" lIns="91440" tIns="45720" rIns="91440" bIns="45720" rtlCol="0">
            <a:normAutofit/>
          </a:bodyPr>
          <a:lstStyle/>
          <a:p>
            <a:pPr lvl="0" algn="ctr" defTabSz="914400">
              <a:spcBef>
                <a:spcPts val="1000"/>
              </a:spcBef>
            </a:pPr>
            <a:r>
              <a:rPr lang="en-US" sz="2400" b="0" kern="1200" dirty="0">
                <a:solidFill>
                  <a:srgbClr val="003057"/>
                </a:solidFill>
              </a:rPr>
              <a:t>Portland cement is responsible for 5–8% of global human-made CO₂ emissions. </a:t>
            </a:r>
          </a:p>
        </p:txBody>
      </p:sp>
      <p:sp>
        <p:nvSpPr>
          <p:cNvPr id="14" name="Rectangle 13">
            <a:extLst>
              <a:ext uri="{FF2B5EF4-FFF2-40B4-BE49-F238E27FC236}">
                <a16:creationId xmlns:a16="http://schemas.microsoft.com/office/drawing/2014/main" id="{9204AE53-BE23-DD4F-2D3A-D297D1A251B5}"/>
              </a:ext>
            </a:extLst>
          </p:cNvPr>
          <p:cNvSpPr/>
          <p:nvPr/>
        </p:nvSpPr>
        <p:spPr>
          <a:xfrm>
            <a:off x="8868697" y="2788729"/>
            <a:ext cx="1010329" cy="491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484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610;p30">
            <a:extLst>
              <a:ext uri="{FF2B5EF4-FFF2-40B4-BE49-F238E27FC236}">
                <a16:creationId xmlns:a16="http://schemas.microsoft.com/office/drawing/2014/main" id="{BCE986D2-B627-7934-0E47-8B6C64A870E0}"/>
              </a:ext>
            </a:extLst>
          </p:cNvPr>
          <p:cNvSpPr txBox="1">
            <a:spLocks noGrp="1"/>
          </p:cNvSpPr>
          <p:nvPr>
            <p:ph type="title"/>
          </p:nvPr>
        </p:nvSpPr>
        <p:spPr>
          <a:xfrm>
            <a:off x="381000" y="200722"/>
            <a:ext cx="11430000" cy="1014761"/>
          </a:xfrm>
        </p:spPr>
        <p:txBody>
          <a:bodyPr spcFirstLastPara="1" lIns="91425" tIns="91425" rIns="91425" bIns="91425" anchor="ctr" anchorCtr="0">
            <a:normAutofit/>
          </a:bodyPr>
          <a:lstStyle/>
          <a:p>
            <a:pPr marL="0" lvl="0" indent="0" rtl="0">
              <a:spcBef>
                <a:spcPts val="0"/>
              </a:spcBef>
              <a:spcAft>
                <a:spcPts val="0"/>
              </a:spcAft>
              <a:buNone/>
            </a:pPr>
            <a:r>
              <a:rPr lang="en-US"/>
              <a:t>Context</a:t>
            </a:r>
            <a:endParaRPr lang="en-US" b="0"/>
          </a:p>
        </p:txBody>
      </p:sp>
      <p:pic>
        <p:nvPicPr>
          <p:cNvPr id="12" name="Picture 11" descr="Diagram of a diagram showing how to use a calorie content&#10;&#10;AI-generated content may be incorrect.">
            <a:extLst>
              <a:ext uri="{FF2B5EF4-FFF2-40B4-BE49-F238E27FC236}">
                <a16:creationId xmlns:a16="http://schemas.microsoft.com/office/drawing/2014/main" id="{2917F9A4-1665-0E6A-4C60-812D8DD24D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35"/>
          <a:stretch>
            <a:fillRect/>
          </a:stretch>
        </p:blipFill>
        <p:spPr bwMode="auto">
          <a:xfrm>
            <a:off x="2900789" y="1838631"/>
            <a:ext cx="6390422" cy="3285585"/>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C0F94509-E2A9-B719-D752-495D3ACBE3B4}"/>
              </a:ext>
            </a:extLst>
          </p:cNvPr>
          <p:cNvSpPr txBox="1"/>
          <p:nvPr/>
        </p:nvSpPr>
        <p:spPr>
          <a:xfrm>
            <a:off x="1254119" y="5345199"/>
            <a:ext cx="9327535" cy="1014761"/>
          </a:xfrm>
          <a:prstGeom prst="rect">
            <a:avLst/>
          </a:prstGeom>
        </p:spPr>
        <p:txBody>
          <a:bodyPr vert="horz" lIns="91440" tIns="45720" rIns="91440" bIns="45720" rtlCol="0">
            <a:normAutofit/>
          </a:bodyPr>
          <a:lstStyle/>
          <a:p>
            <a:pPr lvl="0" algn="ctr" defTabSz="914400">
              <a:spcBef>
                <a:spcPts val="1000"/>
              </a:spcBef>
            </a:pPr>
            <a:r>
              <a:rPr lang="en-US" sz="2400" b="0" kern="1200" dirty="0">
                <a:solidFill>
                  <a:srgbClr val="003057"/>
                </a:solidFill>
              </a:rPr>
              <a:t>Portland cement is responsible for 5–8% of global human-made CO₂ emissions. </a:t>
            </a:r>
          </a:p>
        </p:txBody>
      </p:sp>
      <p:sp>
        <p:nvSpPr>
          <p:cNvPr id="14" name="Rectangle 13">
            <a:extLst>
              <a:ext uri="{FF2B5EF4-FFF2-40B4-BE49-F238E27FC236}">
                <a16:creationId xmlns:a16="http://schemas.microsoft.com/office/drawing/2014/main" id="{4F0BD4D6-CD6D-1688-8EA8-609FC0A16EEC}"/>
              </a:ext>
            </a:extLst>
          </p:cNvPr>
          <p:cNvSpPr/>
          <p:nvPr/>
        </p:nvSpPr>
        <p:spPr>
          <a:xfrm>
            <a:off x="8416413" y="2989811"/>
            <a:ext cx="796413" cy="491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AC3A4FD3-415F-4C1D-32F3-DD24C4C05D43}"/>
              </a:ext>
            </a:extLst>
          </p:cNvPr>
          <p:cNvSpPr/>
          <p:nvPr/>
        </p:nvSpPr>
        <p:spPr>
          <a:xfrm flipH="1">
            <a:off x="8517018" y="3040048"/>
            <a:ext cx="722479" cy="3305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54ECCF5-9551-8D19-7A32-C933E2F1B2A5}"/>
              </a:ext>
            </a:extLst>
          </p:cNvPr>
          <p:cNvSpPr txBox="1"/>
          <p:nvPr/>
        </p:nvSpPr>
        <p:spPr>
          <a:xfrm>
            <a:off x="5234711" y="1573976"/>
            <a:ext cx="1722578" cy="461665"/>
          </a:xfrm>
          <a:prstGeom prst="rect">
            <a:avLst/>
          </a:prstGeom>
          <a:noFill/>
        </p:spPr>
        <p:txBody>
          <a:bodyPr wrap="square" rtlCol="0">
            <a:spAutoFit/>
          </a:bodyPr>
          <a:lstStyle/>
          <a:p>
            <a:r>
              <a:rPr lang="en-US" sz="2400" dirty="0"/>
              <a:t>Calcination</a:t>
            </a:r>
          </a:p>
        </p:txBody>
      </p:sp>
      <p:sp>
        <p:nvSpPr>
          <p:cNvPr id="20" name="TextBox 19">
            <a:extLst>
              <a:ext uri="{FF2B5EF4-FFF2-40B4-BE49-F238E27FC236}">
                <a16:creationId xmlns:a16="http://schemas.microsoft.com/office/drawing/2014/main" id="{F4FFE284-A18F-3CFB-ED43-4100B481A63D}"/>
              </a:ext>
            </a:extLst>
          </p:cNvPr>
          <p:cNvSpPr txBox="1"/>
          <p:nvPr/>
        </p:nvSpPr>
        <p:spPr>
          <a:xfrm>
            <a:off x="9291211" y="2789839"/>
            <a:ext cx="1912184" cy="830997"/>
          </a:xfrm>
          <a:prstGeom prst="rect">
            <a:avLst/>
          </a:prstGeom>
          <a:noFill/>
        </p:spPr>
        <p:txBody>
          <a:bodyPr wrap="square" rtlCol="0">
            <a:spAutoFit/>
          </a:bodyPr>
          <a:lstStyle/>
          <a:p>
            <a:r>
              <a:rPr lang="en-US" sz="2400" dirty="0"/>
              <a:t>Fuel combustion</a:t>
            </a:r>
          </a:p>
        </p:txBody>
      </p:sp>
      <p:sp>
        <p:nvSpPr>
          <p:cNvPr id="8" name="Rectangle 7">
            <a:extLst>
              <a:ext uri="{FF2B5EF4-FFF2-40B4-BE49-F238E27FC236}">
                <a16:creationId xmlns:a16="http://schemas.microsoft.com/office/drawing/2014/main" id="{6875F63C-347A-D252-B52D-A7B0FE9D8C22}"/>
              </a:ext>
            </a:extLst>
          </p:cNvPr>
          <p:cNvSpPr/>
          <p:nvPr/>
        </p:nvSpPr>
        <p:spPr>
          <a:xfrm rot="338867">
            <a:off x="4505958" y="2142174"/>
            <a:ext cx="2386338" cy="4292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Down 1">
            <a:extLst>
              <a:ext uri="{FF2B5EF4-FFF2-40B4-BE49-F238E27FC236}">
                <a16:creationId xmlns:a16="http://schemas.microsoft.com/office/drawing/2014/main" id="{C1F146FC-371E-6D81-E784-04DDD4C45E6B}"/>
              </a:ext>
            </a:extLst>
          </p:cNvPr>
          <p:cNvSpPr/>
          <p:nvPr/>
        </p:nvSpPr>
        <p:spPr>
          <a:xfrm>
            <a:off x="5912806" y="1996881"/>
            <a:ext cx="304800" cy="6908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0753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38572-29B7-030D-4DF1-09FFBD5ACD67}"/>
            </a:ext>
          </a:extLst>
        </p:cNvPr>
        <p:cNvGrpSpPr/>
        <p:nvPr/>
      </p:nvGrpSpPr>
      <p:grpSpPr>
        <a:xfrm>
          <a:off x="0" y="0"/>
          <a:ext cx="0" cy="0"/>
          <a:chOff x="0" y="0"/>
          <a:chExt cx="0" cy="0"/>
        </a:xfrm>
      </p:grpSpPr>
      <p:sp>
        <p:nvSpPr>
          <p:cNvPr id="11" name="Google Shape;610;p30">
            <a:extLst>
              <a:ext uri="{FF2B5EF4-FFF2-40B4-BE49-F238E27FC236}">
                <a16:creationId xmlns:a16="http://schemas.microsoft.com/office/drawing/2014/main" id="{C8DF818F-B52D-A74E-1196-A3D88F9E823B}"/>
              </a:ext>
            </a:extLst>
          </p:cNvPr>
          <p:cNvSpPr txBox="1">
            <a:spLocks noGrp="1"/>
          </p:cNvSpPr>
          <p:nvPr>
            <p:ph type="title"/>
          </p:nvPr>
        </p:nvSpPr>
        <p:spPr>
          <a:xfrm>
            <a:off x="380999" y="93159"/>
            <a:ext cx="1843727" cy="1014761"/>
          </a:xfrm>
        </p:spPr>
        <p:txBody>
          <a:bodyPr spcFirstLastPara="1" lIns="91425" tIns="91425" rIns="91425" bIns="91425" anchor="ctr" anchorCtr="0">
            <a:normAutofit/>
          </a:bodyPr>
          <a:lstStyle/>
          <a:p>
            <a:pPr marL="0" lvl="0" indent="0" rtl="0">
              <a:spcBef>
                <a:spcPts val="0"/>
              </a:spcBef>
              <a:spcAft>
                <a:spcPts val="0"/>
              </a:spcAft>
              <a:buNone/>
            </a:pPr>
            <a:r>
              <a:rPr lang="en-US" dirty="0"/>
              <a:t>Context</a:t>
            </a:r>
            <a:endParaRPr lang="en-US" b="0" dirty="0"/>
          </a:p>
        </p:txBody>
      </p:sp>
      <p:pic>
        <p:nvPicPr>
          <p:cNvPr id="5" name="Picture 4" descr="Bags of cement and a pile of gravel&#10;&#10;AI-generated content may be incorrect.">
            <a:extLst>
              <a:ext uri="{FF2B5EF4-FFF2-40B4-BE49-F238E27FC236}">
                <a16:creationId xmlns:a16="http://schemas.microsoft.com/office/drawing/2014/main" id="{FE6DBD60-4C31-84A1-4AC0-029F28B4EC9F}"/>
              </a:ext>
            </a:extLst>
          </p:cNvPr>
          <p:cNvPicPr>
            <a:picLocks noChangeAspect="1"/>
          </p:cNvPicPr>
          <p:nvPr/>
        </p:nvPicPr>
        <p:blipFill>
          <a:blip r:embed="rId2"/>
          <a:srcRect t="8876" r="63860" b="13145"/>
          <a:stretch>
            <a:fillRect/>
          </a:stretch>
        </p:blipFill>
        <p:spPr>
          <a:xfrm>
            <a:off x="1987643" y="3999126"/>
            <a:ext cx="1410556" cy="2029027"/>
          </a:xfrm>
          <a:prstGeom prst="rect">
            <a:avLst/>
          </a:prstGeom>
        </p:spPr>
      </p:pic>
      <p:pic>
        <p:nvPicPr>
          <p:cNvPr id="6" name="Picture 5" descr="Bags of cement and a pile of gravel&#10;&#10;AI-generated content may be incorrect.">
            <a:extLst>
              <a:ext uri="{FF2B5EF4-FFF2-40B4-BE49-F238E27FC236}">
                <a16:creationId xmlns:a16="http://schemas.microsoft.com/office/drawing/2014/main" id="{3EF2BEC4-CEEA-BED2-8A92-0764F79E735E}"/>
              </a:ext>
            </a:extLst>
          </p:cNvPr>
          <p:cNvPicPr>
            <a:picLocks noChangeAspect="1"/>
          </p:cNvPicPr>
          <p:nvPr/>
        </p:nvPicPr>
        <p:blipFill>
          <a:blip r:embed="rId2"/>
          <a:srcRect l="33878" t="52638" r="34357" b="13144"/>
          <a:stretch>
            <a:fillRect/>
          </a:stretch>
        </p:blipFill>
        <p:spPr>
          <a:xfrm>
            <a:off x="5148743" y="4551167"/>
            <a:ext cx="2056688" cy="1476986"/>
          </a:xfrm>
          <a:prstGeom prst="rect">
            <a:avLst/>
          </a:prstGeom>
        </p:spPr>
      </p:pic>
      <p:pic>
        <p:nvPicPr>
          <p:cNvPr id="7" name="Picture 6">
            <a:extLst>
              <a:ext uri="{FF2B5EF4-FFF2-40B4-BE49-F238E27FC236}">
                <a16:creationId xmlns:a16="http://schemas.microsoft.com/office/drawing/2014/main" id="{2D10B71D-6E02-8547-D3FC-98334F7856E8}"/>
              </a:ext>
            </a:extLst>
          </p:cNvPr>
          <p:cNvPicPr>
            <a:picLocks noChangeAspect="1"/>
          </p:cNvPicPr>
          <p:nvPr/>
        </p:nvPicPr>
        <p:blipFill>
          <a:blip r:embed="rId3"/>
          <a:srcRect l="188" r="188"/>
          <a:stretch/>
        </p:blipFill>
        <p:spPr>
          <a:xfrm>
            <a:off x="9537205" y="2367094"/>
            <a:ext cx="1410555" cy="2123812"/>
          </a:xfrm>
          <a:prstGeom prst="rect">
            <a:avLst/>
          </a:prstGeom>
        </p:spPr>
      </p:pic>
      <p:sp>
        <p:nvSpPr>
          <p:cNvPr id="8" name="TextBox 7">
            <a:extLst>
              <a:ext uri="{FF2B5EF4-FFF2-40B4-BE49-F238E27FC236}">
                <a16:creationId xmlns:a16="http://schemas.microsoft.com/office/drawing/2014/main" id="{7D5CEA67-4A59-E8DE-B244-A64D527C99A9}"/>
              </a:ext>
            </a:extLst>
          </p:cNvPr>
          <p:cNvSpPr txBox="1"/>
          <p:nvPr/>
        </p:nvSpPr>
        <p:spPr>
          <a:xfrm>
            <a:off x="4203494" y="4802348"/>
            <a:ext cx="484417" cy="707886"/>
          </a:xfrm>
          <a:prstGeom prst="rect">
            <a:avLst/>
          </a:prstGeom>
          <a:noFill/>
        </p:spPr>
        <p:txBody>
          <a:bodyPr wrap="square" rtlCol="0">
            <a:spAutoFit/>
          </a:bodyPr>
          <a:lstStyle/>
          <a:p>
            <a:r>
              <a:rPr lang="en-US" sz="4000" dirty="0"/>
              <a:t>+</a:t>
            </a:r>
          </a:p>
        </p:txBody>
      </p:sp>
      <p:sp>
        <p:nvSpPr>
          <p:cNvPr id="9" name="TextBox 8">
            <a:extLst>
              <a:ext uri="{FF2B5EF4-FFF2-40B4-BE49-F238E27FC236}">
                <a16:creationId xmlns:a16="http://schemas.microsoft.com/office/drawing/2014/main" id="{DF229877-7F54-BE72-2A06-41AA6CEC9C6B}"/>
              </a:ext>
            </a:extLst>
          </p:cNvPr>
          <p:cNvSpPr txBox="1"/>
          <p:nvPr/>
        </p:nvSpPr>
        <p:spPr>
          <a:xfrm>
            <a:off x="1488138" y="5979974"/>
            <a:ext cx="2532766" cy="461665"/>
          </a:xfrm>
          <a:prstGeom prst="rect">
            <a:avLst/>
          </a:prstGeom>
          <a:noFill/>
        </p:spPr>
        <p:txBody>
          <a:bodyPr wrap="square" rtlCol="0">
            <a:spAutoFit/>
          </a:bodyPr>
          <a:lstStyle/>
          <a:p>
            <a:pPr algn="ctr"/>
            <a:r>
              <a:rPr lang="en-US" sz="2400" dirty="0"/>
              <a:t>Portland Cement </a:t>
            </a:r>
          </a:p>
        </p:txBody>
      </p:sp>
      <p:sp>
        <p:nvSpPr>
          <p:cNvPr id="10" name="TextBox 9">
            <a:extLst>
              <a:ext uri="{FF2B5EF4-FFF2-40B4-BE49-F238E27FC236}">
                <a16:creationId xmlns:a16="http://schemas.microsoft.com/office/drawing/2014/main" id="{A4A835F5-FB65-29B5-348F-7D1534B66ABB}"/>
              </a:ext>
            </a:extLst>
          </p:cNvPr>
          <p:cNvSpPr txBox="1"/>
          <p:nvPr/>
        </p:nvSpPr>
        <p:spPr>
          <a:xfrm>
            <a:off x="4810379" y="5979975"/>
            <a:ext cx="2733417" cy="461665"/>
          </a:xfrm>
          <a:prstGeom prst="rect">
            <a:avLst/>
          </a:prstGeom>
          <a:noFill/>
        </p:spPr>
        <p:txBody>
          <a:bodyPr wrap="square" rtlCol="0">
            <a:spAutoFit/>
          </a:bodyPr>
          <a:lstStyle/>
          <a:p>
            <a:pPr algn="ctr"/>
            <a:r>
              <a:rPr lang="en-US" sz="2400" dirty="0"/>
              <a:t>Blended limestone</a:t>
            </a:r>
          </a:p>
        </p:txBody>
      </p:sp>
      <p:sp>
        <p:nvSpPr>
          <p:cNvPr id="14" name="TextBox 13">
            <a:extLst>
              <a:ext uri="{FF2B5EF4-FFF2-40B4-BE49-F238E27FC236}">
                <a16:creationId xmlns:a16="http://schemas.microsoft.com/office/drawing/2014/main" id="{347FC930-A811-612C-ABA1-09C3608EEB17}"/>
              </a:ext>
            </a:extLst>
          </p:cNvPr>
          <p:cNvSpPr txBox="1"/>
          <p:nvPr/>
        </p:nvSpPr>
        <p:spPr>
          <a:xfrm>
            <a:off x="9252701" y="4490906"/>
            <a:ext cx="1979562" cy="1200329"/>
          </a:xfrm>
          <a:prstGeom prst="rect">
            <a:avLst/>
          </a:prstGeom>
          <a:noFill/>
        </p:spPr>
        <p:txBody>
          <a:bodyPr wrap="square" rtlCol="0">
            <a:spAutoFit/>
          </a:bodyPr>
          <a:lstStyle/>
          <a:p>
            <a:pPr marL="0" lvl="0" indent="0" algn="ctr">
              <a:buNone/>
            </a:pPr>
            <a:r>
              <a:rPr lang="fr-FR" sz="2400" dirty="0"/>
              <a:t>ASTM C595 type IL Cement</a:t>
            </a:r>
            <a:endParaRPr lang="en-US" sz="2400" dirty="0"/>
          </a:p>
        </p:txBody>
      </p:sp>
      <p:sp>
        <p:nvSpPr>
          <p:cNvPr id="15" name="TextBox 14">
            <a:extLst>
              <a:ext uri="{FF2B5EF4-FFF2-40B4-BE49-F238E27FC236}">
                <a16:creationId xmlns:a16="http://schemas.microsoft.com/office/drawing/2014/main" id="{46741BF8-6D73-9C34-A284-2D77302636B1}"/>
              </a:ext>
            </a:extLst>
          </p:cNvPr>
          <p:cNvSpPr txBox="1"/>
          <p:nvPr/>
        </p:nvSpPr>
        <p:spPr>
          <a:xfrm>
            <a:off x="8240982" y="3272316"/>
            <a:ext cx="631644" cy="1015663"/>
          </a:xfrm>
          <a:prstGeom prst="rect">
            <a:avLst/>
          </a:prstGeom>
          <a:noFill/>
        </p:spPr>
        <p:txBody>
          <a:bodyPr wrap="square" rtlCol="0">
            <a:spAutoFit/>
          </a:bodyPr>
          <a:lstStyle/>
          <a:p>
            <a:r>
              <a:rPr lang="en-US" sz="6000" dirty="0"/>
              <a:t>=</a:t>
            </a:r>
          </a:p>
        </p:txBody>
      </p:sp>
      <p:pic>
        <p:nvPicPr>
          <p:cNvPr id="1026" name="Picture 2" descr="Generated image">
            <a:extLst>
              <a:ext uri="{FF2B5EF4-FFF2-40B4-BE49-F238E27FC236}">
                <a16:creationId xmlns:a16="http://schemas.microsoft.com/office/drawing/2014/main" id="{921A0EA7-BB3C-B21E-F340-9D5625493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5118" y="900556"/>
            <a:ext cx="2455369" cy="2455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9E4BBA-DFA7-7571-FE30-96A7E0CE9066}"/>
              </a:ext>
            </a:extLst>
          </p:cNvPr>
          <p:cNvSpPr txBox="1"/>
          <p:nvPr/>
        </p:nvSpPr>
        <p:spPr>
          <a:xfrm>
            <a:off x="2906094" y="3078416"/>
            <a:ext cx="2733417" cy="461665"/>
          </a:xfrm>
          <a:prstGeom prst="rect">
            <a:avLst/>
          </a:prstGeom>
          <a:noFill/>
        </p:spPr>
        <p:txBody>
          <a:bodyPr wrap="square" rtlCol="0">
            <a:spAutoFit/>
          </a:bodyPr>
          <a:lstStyle/>
          <a:p>
            <a:pPr algn="ctr"/>
            <a:r>
              <a:rPr lang="en-US" sz="2400" dirty="0"/>
              <a:t>Cement Ball Mill</a:t>
            </a:r>
          </a:p>
        </p:txBody>
      </p:sp>
      <p:cxnSp>
        <p:nvCxnSpPr>
          <p:cNvPr id="12" name="Straight Connector 11">
            <a:extLst>
              <a:ext uri="{FF2B5EF4-FFF2-40B4-BE49-F238E27FC236}">
                <a16:creationId xmlns:a16="http://schemas.microsoft.com/office/drawing/2014/main" id="{0AE4458F-CE62-296C-0265-A6478A0A9C1A}"/>
              </a:ext>
            </a:extLst>
          </p:cNvPr>
          <p:cNvCxnSpPr/>
          <p:nvPr/>
        </p:nvCxnSpPr>
        <p:spPr>
          <a:xfrm>
            <a:off x="452487" y="3780148"/>
            <a:ext cx="725863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A091FC4-A74A-54E4-F5C9-7A279877968E}"/>
              </a:ext>
            </a:extLst>
          </p:cNvPr>
          <p:cNvSpPr txBox="1"/>
          <p:nvPr/>
        </p:nvSpPr>
        <p:spPr>
          <a:xfrm>
            <a:off x="674826" y="1956700"/>
            <a:ext cx="688345" cy="707886"/>
          </a:xfrm>
          <a:prstGeom prst="rect">
            <a:avLst/>
          </a:prstGeom>
          <a:noFill/>
        </p:spPr>
        <p:txBody>
          <a:bodyPr wrap="square" rtlCol="0">
            <a:spAutoFit/>
          </a:bodyPr>
          <a:lstStyle/>
          <a:p>
            <a:pPr algn="ctr"/>
            <a:r>
              <a:rPr lang="en-US" sz="4000" dirty="0"/>
              <a:t>1)</a:t>
            </a:r>
          </a:p>
        </p:txBody>
      </p:sp>
      <p:sp>
        <p:nvSpPr>
          <p:cNvPr id="16" name="TextBox 15">
            <a:extLst>
              <a:ext uri="{FF2B5EF4-FFF2-40B4-BE49-F238E27FC236}">
                <a16:creationId xmlns:a16="http://schemas.microsoft.com/office/drawing/2014/main" id="{1685493D-BA13-6274-907E-92746CDF47A3}"/>
              </a:ext>
            </a:extLst>
          </p:cNvPr>
          <p:cNvSpPr txBox="1"/>
          <p:nvPr/>
        </p:nvSpPr>
        <p:spPr>
          <a:xfrm>
            <a:off x="674827" y="4490906"/>
            <a:ext cx="688345" cy="707886"/>
          </a:xfrm>
          <a:prstGeom prst="rect">
            <a:avLst/>
          </a:prstGeom>
          <a:noFill/>
        </p:spPr>
        <p:txBody>
          <a:bodyPr wrap="square" rtlCol="0">
            <a:spAutoFit/>
          </a:bodyPr>
          <a:lstStyle/>
          <a:p>
            <a:pPr algn="ctr"/>
            <a:r>
              <a:rPr lang="en-US" sz="4000" dirty="0"/>
              <a:t>2)</a:t>
            </a:r>
          </a:p>
        </p:txBody>
      </p:sp>
    </p:spTree>
    <p:extLst>
      <p:ext uri="{BB962C8B-B14F-4D97-AF65-F5344CB8AC3E}">
        <p14:creationId xmlns:p14="http://schemas.microsoft.com/office/powerpoint/2010/main" val="2916608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C8F68-5BA3-CC91-3434-D1B5305D68C4}"/>
            </a:ext>
          </a:extLst>
        </p:cNvPr>
        <p:cNvGrpSpPr/>
        <p:nvPr/>
      </p:nvGrpSpPr>
      <p:grpSpPr>
        <a:xfrm>
          <a:off x="0" y="0"/>
          <a:ext cx="0" cy="0"/>
          <a:chOff x="0" y="0"/>
          <a:chExt cx="0" cy="0"/>
        </a:xfrm>
      </p:grpSpPr>
      <p:sp>
        <p:nvSpPr>
          <p:cNvPr id="11" name="Google Shape;610;p30">
            <a:extLst>
              <a:ext uri="{FF2B5EF4-FFF2-40B4-BE49-F238E27FC236}">
                <a16:creationId xmlns:a16="http://schemas.microsoft.com/office/drawing/2014/main" id="{95097EED-B4ED-6E56-599F-DC35E665DD5E}"/>
              </a:ext>
            </a:extLst>
          </p:cNvPr>
          <p:cNvSpPr txBox="1">
            <a:spLocks noGrp="1"/>
          </p:cNvSpPr>
          <p:nvPr>
            <p:ph type="title"/>
          </p:nvPr>
        </p:nvSpPr>
        <p:spPr>
          <a:xfrm>
            <a:off x="381000" y="200722"/>
            <a:ext cx="11430000" cy="1014761"/>
          </a:xfrm>
        </p:spPr>
        <p:txBody>
          <a:bodyPr spcFirstLastPara="1" vert="horz" lIns="91440" tIns="45720" rIns="91440" bIns="45720" rtlCol="0" anchor="ctr" anchorCtr="0">
            <a:normAutofit/>
          </a:bodyPr>
          <a:lstStyle/>
          <a:p>
            <a:pPr marL="0" lvl="0" indent="0">
              <a:spcAft>
                <a:spcPts val="0"/>
              </a:spcAft>
            </a:pPr>
            <a:r>
              <a:rPr lang="en-US" b="1" i="0" kern="1200" baseline="0" dirty="0">
                <a:latin typeface="Roboto" panose="02000000000000000000" pitchFamily="2" charset="0"/>
                <a:ea typeface="Roboto" panose="02000000000000000000" pitchFamily="2" charset="0"/>
                <a:cs typeface="Roboto" panose="02000000000000000000" pitchFamily="2" charset="0"/>
              </a:rPr>
              <a:t>Context</a:t>
            </a:r>
          </a:p>
        </p:txBody>
      </p:sp>
      <p:pic>
        <p:nvPicPr>
          <p:cNvPr id="3" name="Picture 2" descr="A close-up of a rock&#10;&#10;AI-generated content may be incorrect.">
            <a:extLst>
              <a:ext uri="{FF2B5EF4-FFF2-40B4-BE49-F238E27FC236}">
                <a16:creationId xmlns:a16="http://schemas.microsoft.com/office/drawing/2014/main" id="{45BB5C1E-6554-AE90-3343-D9DFF32744B0}"/>
              </a:ext>
            </a:extLst>
          </p:cNvPr>
          <p:cNvPicPr>
            <a:picLocks noChangeAspect="1"/>
          </p:cNvPicPr>
          <p:nvPr/>
        </p:nvPicPr>
        <p:blipFill>
          <a:blip r:embed="rId2"/>
          <a:srcRect r="338" b="4"/>
          <a:stretch>
            <a:fillRect/>
          </a:stretch>
        </p:blipFill>
        <p:spPr>
          <a:xfrm>
            <a:off x="480647" y="1500619"/>
            <a:ext cx="5615353" cy="4225652"/>
          </a:xfrm>
          <a:prstGeom prst="rect">
            <a:avLst/>
          </a:prstGeom>
          <a:noFill/>
        </p:spPr>
      </p:pic>
      <p:sp>
        <p:nvSpPr>
          <p:cNvPr id="6" name="TextBox 5">
            <a:extLst>
              <a:ext uri="{FF2B5EF4-FFF2-40B4-BE49-F238E27FC236}">
                <a16:creationId xmlns:a16="http://schemas.microsoft.com/office/drawing/2014/main" id="{829AFC00-E203-A1FB-8AC4-B2DD29010CA8}"/>
              </a:ext>
            </a:extLst>
          </p:cNvPr>
          <p:cNvSpPr txBox="1"/>
          <p:nvPr/>
        </p:nvSpPr>
        <p:spPr>
          <a:xfrm>
            <a:off x="6197599" y="1410779"/>
            <a:ext cx="5810865" cy="4750329"/>
          </a:xfrm>
          <a:prstGeom prst="rect">
            <a:avLst/>
          </a:prstGeom>
        </p:spPr>
        <p:txBody>
          <a:bodyPr vert="horz" lIns="91440" tIns="45720" rIns="91440" bIns="45720" rtlCol="0">
            <a:normAutofit/>
          </a:bodyPr>
          <a:lstStyle/>
          <a:p>
            <a:pPr defTabSz="914400">
              <a:lnSpc>
                <a:spcPct val="90000"/>
              </a:lnSpc>
              <a:spcBef>
                <a:spcPts val="1000"/>
              </a:spcBef>
            </a:pPr>
            <a:r>
              <a:rPr lang="en-US" sz="2600" b="1" dirty="0">
                <a:solidFill>
                  <a:srgbClr val="003057"/>
                </a:solidFill>
                <a:latin typeface="+mj-lt"/>
                <a:ea typeface="Roboto" panose="02000000000000000000" pitchFamily="2" charset="0"/>
                <a:cs typeface="Roboto" panose="02000000000000000000" pitchFamily="2" charset="0"/>
              </a:rPr>
              <a:t>Why Understanding Cement Microstructure Is Important?</a:t>
            </a:r>
          </a:p>
          <a:p>
            <a:pPr marL="457200" indent="-457200" defTabSz="914400">
              <a:lnSpc>
                <a:spcPct val="90000"/>
              </a:lnSpc>
              <a:spcBef>
                <a:spcPts val="1000"/>
              </a:spcBef>
              <a:buFont typeface="Arial" panose="020B0604020202020204" pitchFamily="34" charset="0"/>
              <a:buChar char="•"/>
            </a:pPr>
            <a:r>
              <a:rPr lang="en-US" sz="2600" dirty="0">
                <a:solidFill>
                  <a:srgbClr val="003057"/>
                </a:solidFill>
                <a:latin typeface="+mj-lt"/>
                <a:ea typeface="Roboto" panose="02000000000000000000" pitchFamily="2" charset="0"/>
                <a:cs typeface="Roboto" panose="02000000000000000000" pitchFamily="2" charset="0"/>
              </a:rPr>
              <a:t>Microstructure influences cement performance.</a:t>
            </a:r>
          </a:p>
          <a:p>
            <a:pPr marL="457200" indent="-457200" defTabSz="914400">
              <a:lnSpc>
                <a:spcPct val="90000"/>
              </a:lnSpc>
              <a:spcBef>
                <a:spcPts val="1000"/>
              </a:spcBef>
              <a:buFont typeface="Arial" panose="020B0604020202020204" pitchFamily="34" charset="0"/>
              <a:buChar char="•"/>
            </a:pPr>
            <a:r>
              <a:rPr lang="en-US" sz="2600" dirty="0">
                <a:solidFill>
                  <a:srgbClr val="003057"/>
                </a:solidFill>
                <a:latin typeface="+mj-lt"/>
                <a:ea typeface="Roboto" panose="02000000000000000000" pitchFamily="2" charset="0"/>
                <a:cs typeface="Roboto" panose="02000000000000000000" pitchFamily="2" charset="0"/>
              </a:rPr>
              <a:t>Grinding and mixing in enhancing performance.</a:t>
            </a:r>
          </a:p>
          <a:p>
            <a:pPr marL="457200" indent="-457200" defTabSz="914400">
              <a:lnSpc>
                <a:spcPct val="90000"/>
              </a:lnSpc>
              <a:spcBef>
                <a:spcPts val="1000"/>
              </a:spcBef>
              <a:buFont typeface="Arial" panose="020B0604020202020204" pitchFamily="34" charset="0"/>
              <a:buChar char="•"/>
            </a:pPr>
            <a:r>
              <a:rPr lang="en-US" sz="2600" dirty="0">
                <a:solidFill>
                  <a:srgbClr val="003057"/>
                </a:solidFill>
                <a:latin typeface="+mj-lt"/>
                <a:ea typeface="Roboto" panose="02000000000000000000" pitchFamily="2" charset="0"/>
                <a:cs typeface="Roboto" panose="02000000000000000000" pitchFamily="2" charset="0"/>
              </a:rPr>
              <a:t>Linking physical features to environmental and mechanical outcomes.</a:t>
            </a:r>
          </a:p>
          <a:p>
            <a:pPr marL="457200" indent="-457200" defTabSz="914400">
              <a:lnSpc>
                <a:spcPct val="90000"/>
              </a:lnSpc>
              <a:spcBef>
                <a:spcPts val="1000"/>
              </a:spcBef>
              <a:buFont typeface="Arial" panose="020B0604020202020204" pitchFamily="34" charset="0"/>
              <a:buChar char="•"/>
            </a:pPr>
            <a:r>
              <a:rPr lang="en-US" sz="2600" dirty="0">
                <a:solidFill>
                  <a:srgbClr val="003057"/>
                </a:solidFill>
                <a:latin typeface="+mj-lt"/>
                <a:ea typeface="Roboto" panose="02000000000000000000" pitchFamily="2" charset="0"/>
                <a:cs typeface="Roboto" panose="02000000000000000000" pitchFamily="2" charset="0"/>
              </a:rPr>
              <a:t>Enables comparative analysis of samples.</a:t>
            </a:r>
          </a:p>
          <a:p>
            <a:pPr defTabSz="914400">
              <a:lnSpc>
                <a:spcPct val="90000"/>
              </a:lnSpc>
              <a:spcBef>
                <a:spcPts val="1000"/>
              </a:spcBef>
            </a:pPr>
            <a:endParaRPr lang="en-US" sz="2400" dirty="0">
              <a:solidFill>
                <a:srgbClr val="003057"/>
              </a:solidFill>
              <a:latin typeface="+mj-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91509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2DF16-B30C-04F1-BABC-68C0471B7D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60DB01-9516-AB23-183B-D02553C212CA}"/>
              </a:ext>
            </a:extLst>
          </p:cNvPr>
          <p:cNvSpPr>
            <a:spLocks noGrp="1"/>
          </p:cNvSpPr>
          <p:nvPr>
            <p:ph type="title"/>
          </p:nvPr>
        </p:nvSpPr>
        <p:spPr/>
        <p:txBody>
          <a:bodyPr/>
          <a:lstStyle/>
          <a:p>
            <a:r>
              <a:rPr lang="en-US"/>
              <a:t>Cement Minerals</a:t>
            </a:r>
            <a:endParaRPr lang="en-US" dirty="0"/>
          </a:p>
        </p:txBody>
      </p:sp>
      <mc:AlternateContent xmlns:mc="http://schemas.openxmlformats.org/markup-compatibility/2006" xmlns:a14="http://schemas.microsoft.com/office/drawing/2010/main">
        <mc:Choice Requires="a14">
          <p:graphicFrame>
            <p:nvGraphicFramePr>
              <p:cNvPr id="5" name="Content Placeholder 4">
                <a:extLst>
                  <a:ext uri="{FF2B5EF4-FFF2-40B4-BE49-F238E27FC236}">
                    <a16:creationId xmlns:a16="http://schemas.microsoft.com/office/drawing/2014/main" id="{DF338EDE-DFCD-4E1C-8104-03AC0E946CE2}"/>
                  </a:ext>
                </a:extLst>
              </p:cNvPr>
              <p:cNvGraphicFramePr>
                <a:graphicFrameLocks noGrp="1"/>
              </p:cNvGraphicFramePr>
              <p:nvPr>
                <p:ph sz="half" idx="1"/>
              </p:nvPr>
            </p:nvGraphicFramePr>
            <p:xfrm>
              <a:off x="884293" y="1627067"/>
              <a:ext cx="10684672" cy="3823562"/>
            </p:xfrm>
            <a:graphic>
              <a:graphicData uri="http://schemas.openxmlformats.org/drawingml/2006/table">
                <a:tbl>
                  <a:tblPr firstRow="1" bandRow="1">
                    <a:tableStyleId>{5C22544A-7EE6-4342-B048-85BDC9FD1C3A}</a:tableStyleId>
                  </a:tblPr>
                  <a:tblGrid>
                    <a:gridCol w="2366608">
                      <a:extLst>
                        <a:ext uri="{9D8B030D-6E8A-4147-A177-3AD203B41FA5}">
                          <a16:colId xmlns:a16="http://schemas.microsoft.com/office/drawing/2014/main" val="3236195863"/>
                        </a:ext>
                      </a:extLst>
                    </a:gridCol>
                    <a:gridCol w="2571492">
                      <a:extLst>
                        <a:ext uri="{9D8B030D-6E8A-4147-A177-3AD203B41FA5}">
                          <a16:colId xmlns:a16="http://schemas.microsoft.com/office/drawing/2014/main" val="2109416961"/>
                        </a:ext>
                      </a:extLst>
                    </a:gridCol>
                    <a:gridCol w="2252226">
                      <a:extLst>
                        <a:ext uri="{9D8B030D-6E8A-4147-A177-3AD203B41FA5}">
                          <a16:colId xmlns:a16="http://schemas.microsoft.com/office/drawing/2014/main" val="820866810"/>
                        </a:ext>
                      </a:extLst>
                    </a:gridCol>
                    <a:gridCol w="3494346">
                      <a:extLst>
                        <a:ext uri="{9D8B030D-6E8A-4147-A177-3AD203B41FA5}">
                          <a16:colId xmlns:a16="http://schemas.microsoft.com/office/drawing/2014/main" val="4201603304"/>
                        </a:ext>
                      </a:extLst>
                    </a:gridCol>
                  </a:tblGrid>
                  <a:tr h="281364">
                    <a:tc>
                      <a:txBody>
                        <a:bodyPr/>
                        <a:lstStyle/>
                        <a:p>
                          <a:pPr algn="ctr"/>
                          <a:r>
                            <a:rPr lang="en-US" dirty="0">
                              <a:latin typeface="+mj-lt"/>
                            </a:rPr>
                            <a:t>Name</a:t>
                          </a:r>
                        </a:p>
                      </a:txBody>
                      <a:tcPr/>
                    </a:tc>
                    <a:tc>
                      <a:txBody>
                        <a:bodyPr/>
                        <a:lstStyle/>
                        <a:p>
                          <a:pPr algn="ctr"/>
                          <a:r>
                            <a:rPr lang="en-US" dirty="0">
                              <a:latin typeface="+mj-lt"/>
                            </a:rPr>
                            <a:t>Mineral phase</a:t>
                          </a:r>
                        </a:p>
                      </a:txBody>
                      <a:tcPr/>
                    </a:tc>
                    <a:tc>
                      <a:txBody>
                        <a:bodyPr/>
                        <a:lstStyle/>
                        <a:p>
                          <a:pPr algn="ctr"/>
                          <a:r>
                            <a:rPr lang="en-US" dirty="0">
                              <a:latin typeface="+mj-lt"/>
                            </a:rPr>
                            <a:t>Chemical Formula</a:t>
                          </a:r>
                        </a:p>
                      </a:txBody>
                      <a:tcPr/>
                    </a:tc>
                    <a:tc>
                      <a:txBody>
                        <a:bodyPr/>
                        <a:lstStyle/>
                        <a:p>
                          <a:pPr algn="ctr"/>
                          <a:r>
                            <a:rPr lang="en-US" dirty="0"/>
                            <a:t>Contribution</a:t>
                          </a:r>
                        </a:p>
                      </a:txBody>
                      <a:tcPr/>
                    </a:tc>
                    <a:extLst>
                      <a:ext uri="{0D108BD9-81ED-4DB2-BD59-A6C34878D82A}">
                        <a16:rowId xmlns:a16="http://schemas.microsoft.com/office/drawing/2014/main" val="4162634575"/>
                      </a:ext>
                    </a:extLst>
                  </a:tr>
                  <a:tr h="424069">
                    <a:tc>
                      <a:txBody>
                        <a:bodyPr/>
                        <a:lstStyle/>
                        <a:p>
                          <a:pPr algn="ctr"/>
                          <a:r>
                            <a:rPr lang="en-US" b="0" i="0" dirty="0">
                              <a:latin typeface="+mj-lt"/>
                            </a:rPr>
                            <a:t>Tricalcium silicate</a:t>
                          </a:r>
                        </a:p>
                      </a:txBody>
                      <a:tcPr/>
                    </a:tc>
                    <a:tc>
                      <a:txBody>
                        <a:bodyPr/>
                        <a:lstStyle/>
                        <a:p>
                          <a:pPr algn="ctr"/>
                          <a:r>
                            <a:rPr lang="en-US" b="0" i="0" dirty="0">
                              <a:latin typeface="+mj-lt"/>
                            </a:rPr>
                            <a:t>Alite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C</m:t>
                                  </m:r>
                                </m:e>
                                <m:sub>
                                  <m:r>
                                    <a:rPr lang="en-US" b="0" i="0" smtClean="0">
                                      <a:latin typeface="Cambria Math" panose="02040503050406030204" pitchFamily="18" charset="0"/>
                                    </a:rPr>
                                    <m:t>3</m:t>
                                  </m:r>
                                </m:sub>
                              </m:sSub>
                              <m:r>
                                <m:rPr>
                                  <m:sty m:val="p"/>
                                </m:rPr>
                                <a:rPr lang="en-US" b="0" i="0" smtClean="0">
                                  <a:latin typeface="Cambria Math" panose="02040503050406030204" pitchFamily="18" charset="0"/>
                                </a:rPr>
                                <m:t>S</m:t>
                              </m:r>
                            </m:oMath>
                          </a14:m>
                          <a:r>
                            <a:rPr lang="en-US" b="0" i="0" dirty="0">
                              <a:latin typeface="+mj-lt"/>
                            </a:rPr>
                            <a:t>)</a:t>
                          </a:r>
                        </a:p>
                      </a:txBody>
                      <a:tcPr/>
                    </a:tc>
                    <a:tc>
                      <a:txBody>
                        <a:bodyPr/>
                        <a:lstStyle/>
                        <a:p>
                          <a:pPr algn="ctr"/>
                          <a:r>
                            <a:rPr lang="en-US" b="0" i="0" dirty="0">
                              <a:latin typeface="+mj-lt"/>
                            </a:rPr>
                            <a:t>3CaO·SiO₂</a:t>
                          </a:r>
                        </a:p>
                      </a:txBody>
                      <a:tcPr/>
                    </a:tc>
                    <a:tc>
                      <a:txBody>
                        <a:bodyPr/>
                        <a:lstStyle/>
                        <a:p>
                          <a:pPr algn="ctr"/>
                          <a:r>
                            <a:rPr lang="en-US" dirty="0"/>
                            <a:t>Dominates the first week strength (1–7 days).</a:t>
                          </a:r>
                        </a:p>
                      </a:txBody>
                      <a:tcPr/>
                    </a:tc>
                    <a:extLst>
                      <a:ext uri="{0D108BD9-81ED-4DB2-BD59-A6C34878D82A}">
                        <a16:rowId xmlns:a16="http://schemas.microsoft.com/office/drawing/2014/main" val="3923194031"/>
                      </a:ext>
                    </a:extLst>
                  </a:tr>
                  <a:tr h="431540">
                    <a:tc>
                      <a:txBody>
                        <a:bodyPr/>
                        <a:lstStyle/>
                        <a:p>
                          <a:pPr algn="ctr"/>
                          <a:r>
                            <a:rPr lang="en-US" b="0" i="0" dirty="0">
                              <a:latin typeface="+mj-lt"/>
                            </a:rPr>
                            <a:t>Dicalcium silicate</a:t>
                          </a:r>
                        </a:p>
                      </a:txBody>
                      <a:tcPr/>
                    </a:tc>
                    <a:tc>
                      <a:txBody>
                        <a:bodyPr/>
                        <a:lstStyle/>
                        <a:p>
                          <a:pPr algn="ctr"/>
                          <a:r>
                            <a:rPr lang="en-US" b="0" i="0" dirty="0">
                              <a:latin typeface="+mj-lt"/>
                            </a:rPr>
                            <a:t>Belite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C</m:t>
                                  </m:r>
                                </m:e>
                                <m:sub>
                                  <m:r>
                                    <a:rPr lang="en-US" b="0" i="0" smtClean="0">
                                      <a:latin typeface="Cambria Math" panose="02040503050406030204" pitchFamily="18" charset="0"/>
                                    </a:rPr>
                                    <m:t>2</m:t>
                                  </m:r>
                                </m:sub>
                              </m:sSub>
                              <m:r>
                                <m:rPr>
                                  <m:sty m:val="p"/>
                                </m:rPr>
                                <a:rPr lang="en-US" b="0" i="0" smtClean="0">
                                  <a:latin typeface="Cambria Math" panose="02040503050406030204" pitchFamily="18" charset="0"/>
                                </a:rPr>
                                <m:t>S</m:t>
                              </m:r>
                            </m:oMath>
                          </a14:m>
                          <a:r>
                            <a:rPr lang="en-US" b="0" i="0" dirty="0">
                              <a:latin typeface="+mj-lt"/>
                            </a:rPr>
                            <a:t>)</a:t>
                          </a:r>
                        </a:p>
                      </a:txBody>
                      <a:tcPr/>
                    </a:tc>
                    <a:tc>
                      <a:txBody>
                        <a:bodyPr/>
                        <a:lstStyle/>
                        <a:p>
                          <a:pPr algn="ctr"/>
                          <a:r>
                            <a:rPr lang="en-US" b="0" i="0" dirty="0">
                              <a:latin typeface="+mj-lt"/>
                            </a:rPr>
                            <a:t>2CaO·SiO₂</a:t>
                          </a:r>
                        </a:p>
                      </a:txBody>
                      <a:tcPr/>
                    </a:tc>
                    <a:tc>
                      <a:txBody>
                        <a:bodyPr/>
                        <a:lstStyle/>
                        <a:p>
                          <a:pPr algn="ctr"/>
                          <a:r>
                            <a:rPr lang="en-US" dirty="0"/>
                            <a:t>Gives most of the later-age strength (&gt;28 days).</a:t>
                          </a:r>
                        </a:p>
                      </a:txBody>
                      <a:tcPr/>
                    </a:tc>
                    <a:extLst>
                      <a:ext uri="{0D108BD9-81ED-4DB2-BD59-A6C34878D82A}">
                        <a16:rowId xmlns:a16="http://schemas.microsoft.com/office/drawing/2014/main" val="4048947202"/>
                      </a:ext>
                    </a:extLst>
                  </a:tr>
                  <a:tr h="453363">
                    <a:tc>
                      <a:txBody>
                        <a:bodyPr/>
                        <a:lstStyle/>
                        <a:p>
                          <a:pPr algn="ctr"/>
                          <a:r>
                            <a:rPr lang="en-US" b="0" i="0" dirty="0">
                              <a:latin typeface="+mj-lt"/>
                            </a:rPr>
                            <a:t>Tricalcium aluminate</a:t>
                          </a:r>
                        </a:p>
                      </a:txBody>
                      <a:tcPr/>
                    </a:tc>
                    <a:tc>
                      <a:txBody>
                        <a:bodyPr/>
                        <a:lstStyle/>
                        <a:p>
                          <a:pPr algn="ctr"/>
                          <a:r>
                            <a:rPr lang="en-US" b="0" i="0" dirty="0">
                              <a:latin typeface="+mj-lt"/>
                            </a:rPr>
                            <a:t>Celite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C</m:t>
                                  </m:r>
                                </m:e>
                                <m:sub>
                                  <m:r>
                                    <a:rPr lang="en-US" b="0" i="0" smtClean="0">
                                      <a:latin typeface="Cambria Math" panose="02040503050406030204" pitchFamily="18" charset="0"/>
                                    </a:rPr>
                                    <m:t>3</m:t>
                                  </m:r>
                                </m:sub>
                              </m:sSub>
                              <m:r>
                                <m:rPr>
                                  <m:sty m:val="p"/>
                                </m:rPr>
                                <a:rPr lang="en-US" b="0" i="0" smtClean="0">
                                  <a:latin typeface="Cambria Math" panose="02040503050406030204" pitchFamily="18" charset="0"/>
                                </a:rPr>
                                <m:t>A</m:t>
                              </m:r>
                            </m:oMath>
                          </a14:m>
                          <a:r>
                            <a:rPr lang="en-US" b="0" i="0" dirty="0">
                              <a:latin typeface="+mj-lt"/>
                            </a:rPr>
                            <a:t>)</a:t>
                          </a:r>
                        </a:p>
                      </a:txBody>
                      <a:tcPr/>
                    </a:tc>
                    <a:tc>
                      <a:txBody>
                        <a:bodyPr/>
                        <a:lstStyle/>
                        <a:p>
                          <a:pPr algn="ctr"/>
                          <a:r>
                            <a:rPr lang="en-US" b="0" i="0" dirty="0">
                              <a:latin typeface="+mj-lt"/>
                            </a:rPr>
                            <a:t>3CaO·Al₂O₃</a:t>
                          </a:r>
                        </a:p>
                      </a:txBody>
                      <a:tcPr/>
                    </a:tc>
                    <a:tc>
                      <a:txBody>
                        <a:bodyPr/>
                        <a:lstStyle/>
                        <a:p>
                          <a:pPr algn="ctr">
                            <a:buNone/>
                          </a:pPr>
                          <a:r>
                            <a:rPr lang="en-US" dirty="0"/>
                            <a:t>Contributes little direct strength.</a:t>
                          </a:r>
                        </a:p>
                      </a:txBody>
                      <a:tcPr anchor="ctr"/>
                    </a:tc>
                    <a:extLst>
                      <a:ext uri="{0D108BD9-81ED-4DB2-BD59-A6C34878D82A}">
                        <a16:rowId xmlns:a16="http://schemas.microsoft.com/office/drawing/2014/main" val="3009598433"/>
                      </a:ext>
                    </a:extLst>
                  </a:tr>
                  <a:tr h="444119">
                    <a:tc>
                      <a:txBody>
                        <a:bodyPr/>
                        <a:lstStyle/>
                        <a:p>
                          <a:pPr algn="ctr"/>
                          <a:r>
                            <a:rPr lang="en-US" b="0" i="0" dirty="0">
                              <a:latin typeface="+mj-lt"/>
                            </a:rPr>
                            <a:t>Tetracalciumalumino ferrite</a:t>
                          </a:r>
                        </a:p>
                      </a:txBody>
                      <a:tcPr/>
                    </a:tc>
                    <a:tc>
                      <a:txBody>
                        <a:bodyPr/>
                        <a:lstStyle/>
                        <a:p>
                          <a:pPr algn="ctr"/>
                          <a:r>
                            <a:rPr lang="en-US" b="0" i="0" dirty="0">
                              <a:latin typeface="+mj-lt"/>
                            </a:rPr>
                            <a:t>Ferrite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C</m:t>
                                  </m:r>
                                </m:e>
                                <m:sub>
                                  <m:r>
                                    <a:rPr lang="en-US" b="0" i="0" smtClean="0">
                                      <a:latin typeface="Cambria Math" panose="02040503050406030204" pitchFamily="18" charset="0"/>
                                    </a:rPr>
                                    <m:t>4</m:t>
                                  </m:r>
                                </m:sub>
                              </m:sSub>
                              <m:r>
                                <m:rPr>
                                  <m:sty m:val="p"/>
                                </m:rPr>
                                <a:rPr lang="en-US" b="0" i="0" smtClean="0">
                                  <a:latin typeface="Cambria Math" panose="02040503050406030204" pitchFamily="18" charset="0"/>
                                </a:rPr>
                                <m:t>AF</m:t>
                              </m:r>
                            </m:oMath>
                          </a14:m>
                          <a:r>
                            <a:rPr lang="en-US" b="0" i="0" dirty="0">
                              <a:latin typeface="+mj-lt"/>
                            </a:rPr>
                            <a:t>)</a:t>
                          </a:r>
                        </a:p>
                      </a:txBody>
                      <a:tcPr/>
                    </a:tc>
                    <a:tc>
                      <a:txBody>
                        <a:bodyPr/>
                        <a:lstStyle/>
                        <a:p>
                          <a:pPr algn="ctr"/>
                          <a:r>
                            <a:rPr lang="en-US" b="0" i="0" dirty="0">
                              <a:latin typeface="+mj-lt"/>
                            </a:rPr>
                            <a:t>4CaO·Al₂O₃·Fe₂O₃</a:t>
                          </a:r>
                        </a:p>
                      </a:txBody>
                      <a:tcPr/>
                    </a:tc>
                    <a:tc>
                      <a:txBody>
                        <a:bodyPr/>
                        <a:lstStyle/>
                        <a:p>
                          <a:pPr algn="ctr">
                            <a:buNone/>
                          </a:pPr>
                          <a:r>
                            <a:rPr lang="en-US" b="0" dirty="0"/>
                            <a:t>Minor strength contributor.</a:t>
                          </a:r>
                        </a:p>
                      </a:txBody>
                      <a:tcPr anchor="ctr"/>
                    </a:tc>
                    <a:extLst>
                      <a:ext uri="{0D108BD9-81ED-4DB2-BD59-A6C34878D82A}">
                        <a16:rowId xmlns:a16="http://schemas.microsoft.com/office/drawing/2014/main" val="4078190182"/>
                      </a:ext>
                    </a:extLst>
                  </a:tr>
                  <a:tr h="444119">
                    <a:tc>
                      <a:txBody>
                        <a:bodyPr/>
                        <a:lstStyle/>
                        <a:p>
                          <a:pPr algn="ctr"/>
                          <a:r>
                            <a:rPr lang="en-US" b="0" i="0" dirty="0">
                              <a:latin typeface="+mj-lt"/>
                            </a:rPr>
                            <a:t>Calcium sulfate dihydrate </a:t>
                          </a:r>
                        </a:p>
                      </a:txBody>
                      <a:tcPr/>
                    </a:tc>
                    <a:tc>
                      <a:txBody>
                        <a:bodyPr/>
                        <a:lstStyle/>
                        <a:p>
                          <a:pPr algn="ctr"/>
                          <a:r>
                            <a:rPr lang="en-US" sz="1800" b="0" i="0" kern="1200" dirty="0">
                              <a:solidFill>
                                <a:schemeClr val="dk1"/>
                              </a:solidFill>
                              <a:latin typeface="+mn-lt"/>
                              <a:ea typeface="+mn-ea"/>
                              <a:cs typeface="+mn-cs"/>
                            </a:rPr>
                            <a:t>Gypsum, hemihydrate, anhydrite</a:t>
                          </a:r>
                        </a:p>
                      </a:txBody>
                      <a:tcPr/>
                    </a:tc>
                    <a:tc>
                      <a:txBody>
                        <a:bodyPr/>
                        <a:lstStyle/>
                        <a:p>
                          <a:pPr algn="ctr"/>
                          <a:r>
                            <a:rPr lang="en-US" b="0" dirty="0"/>
                            <a:t>CaSO₄·2H₂O</a:t>
                          </a:r>
                          <a:endParaRPr lang="en-US" b="0" i="0" dirty="0">
                            <a:latin typeface="+mj-lt"/>
                          </a:endParaRPr>
                        </a:p>
                      </a:txBody>
                      <a:tcPr/>
                    </a:tc>
                    <a:tc>
                      <a:txBody>
                        <a:bodyPr/>
                        <a:lstStyle/>
                        <a:p>
                          <a:pPr algn="ctr">
                            <a:buNone/>
                          </a:pPr>
                          <a:r>
                            <a:rPr lang="en-US" sz="1800" b="0" i="0" kern="1200" dirty="0">
                              <a:solidFill>
                                <a:schemeClr val="dk1"/>
                              </a:solidFill>
                              <a:effectLst/>
                              <a:latin typeface="+mn-lt"/>
                              <a:ea typeface="+mn-ea"/>
                              <a:cs typeface="+mn-cs"/>
                            </a:rPr>
                            <a:t>It slows down the hydration process of cement.</a:t>
                          </a:r>
                          <a:endParaRPr lang="en-US" b="0" dirty="0"/>
                        </a:p>
                      </a:txBody>
                      <a:tcPr anchor="ctr"/>
                    </a:tc>
                    <a:extLst>
                      <a:ext uri="{0D108BD9-81ED-4DB2-BD59-A6C34878D82A}">
                        <a16:rowId xmlns:a16="http://schemas.microsoft.com/office/drawing/2014/main" val="1496740233"/>
                      </a:ext>
                    </a:extLst>
                  </a:tr>
                  <a:tr h="444119">
                    <a:tc>
                      <a:txBody>
                        <a:bodyPr/>
                        <a:lstStyle/>
                        <a:p>
                          <a:pPr algn="ctr"/>
                          <a:r>
                            <a:rPr lang="en-US" b="0" i="0" dirty="0">
                              <a:latin typeface="+mj-lt"/>
                            </a:rPr>
                            <a:t>Calcium carbonate</a:t>
                          </a:r>
                        </a:p>
                      </a:txBody>
                      <a:tcPr/>
                    </a:tc>
                    <a:tc>
                      <a:txBody>
                        <a:bodyPr/>
                        <a:lstStyle/>
                        <a:p>
                          <a:pPr algn="ctr"/>
                          <a:r>
                            <a:rPr lang="en-US" sz="1800" b="0" i="0" kern="1200" dirty="0">
                              <a:solidFill>
                                <a:schemeClr val="dk1"/>
                              </a:solidFill>
                              <a:latin typeface="+mn-lt"/>
                              <a:ea typeface="+mn-ea"/>
                              <a:cs typeface="+mn-cs"/>
                            </a:rPr>
                            <a:t>Calcite</a:t>
                          </a:r>
                        </a:p>
                      </a:txBody>
                      <a:tcPr/>
                    </a:tc>
                    <a:tc>
                      <a:txBody>
                        <a:bodyPr/>
                        <a:lstStyle/>
                        <a:p>
                          <a:pPr algn="ctr"/>
                          <a:r>
                            <a:rPr lang="en-US" b="0" dirty="0"/>
                            <a:t>CaC</a:t>
                          </a:r>
                          <a:r>
                            <a:rPr lang="en-US" sz="1800" b="0" i="0" kern="1200" dirty="0">
                              <a:solidFill>
                                <a:schemeClr val="dk1"/>
                              </a:solidFill>
                              <a:latin typeface="+mn-lt"/>
                              <a:ea typeface="+mn-ea"/>
                              <a:cs typeface="+mn-cs"/>
                            </a:rPr>
                            <a:t>O₃</a:t>
                          </a:r>
                          <a:endParaRPr lang="en-US" b="0" i="0" dirty="0">
                            <a:latin typeface="+mj-lt"/>
                          </a:endParaRPr>
                        </a:p>
                      </a:txBody>
                      <a:tcPr/>
                    </a:tc>
                    <a:tc>
                      <a:txBody>
                        <a:bodyPr/>
                        <a:lstStyle/>
                        <a:p>
                          <a:pPr algn="ctr">
                            <a:buNone/>
                          </a:pPr>
                          <a:r>
                            <a:rPr lang="en-US" b="0" dirty="0"/>
                            <a:t>GWP reduction</a:t>
                          </a:r>
                        </a:p>
                      </a:txBody>
                      <a:tcPr anchor="ctr"/>
                    </a:tc>
                    <a:extLst>
                      <a:ext uri="{0D108BD9-81ED-4DB2-BD59-A6C34878D82A}">
                        <a16:rowId xmlns:a16="http://schemas.microsoft.com/office/drawing/2014/main" val="2363744421"/>
                      </a:ext>
                    </a:extLst>
                  </a:tr>
                </a:tbl>
              </a:graphicData>
            </a:graphic>
          </p:graphicFrame>
        </mc:Choice>
        <mc:Fallback xmlns="">
          <p:graphicFrame>
            <p:nvGraphicFramePr>
              <p:cNvPr id="5" name="Content Placeholder 4">
                <a:extLst>
                  <a:ext uri="{FF2B5EF4-FFF2-40B4-BE49-F238E27FC236}">
                    <a16:creationId xmlns:a16="http://schemas.microsoft.com/office/drawing/2014/main" id="{DF338EDE-DFCD-4E1C-8104-03AC0E946CE2}"/>
                  </a:ext>
                </a:extLst>
              </p:cNvPr>
              <p:cNvGraphicFramePr>
                <a:graphicFrameLocks noGrp="1"/>
              </p:cNvGraphicFramePr>
              <p:nvPr>
                <p:ph sz="half" idx="1"/>
              </p:nvPr>
            </p:nvGraphicFramePr>
            <p:xfrm>
              <a:off x="884293" y="1627067"/>
              <a:ext cx="10684672" cy="3823562"/>
            </p:xfrm>
            <a:graphic>
              <a:graphicData uri="http://schemas.openxmlformats.org/drawingml/2006/table">
                <a:tbl>
                  <a:tblPr firstRow="1" bandRow="1">
                    <a:tableStyleId>{5C22544A-7EE6-4342-B048-85BDC9FD1C3A}</a:tableStyleId>
                  </a:tblPr>
                  <a:tblGrid>
                    <a:gridCol w="2366608">
                      <a:extLst>
                        <a:ext uri="{9D8B030D-6E8A-4147-A177-3AD203B41FA5}">
                          <a16:colId xmlns:a16="http://schemas.microsoft.com/office/drawing/2014/main" val="3236195863"/>
                        </a:ext>
                      </a:extLst>
                    </a:gridCol>
                    <a:gridCol w="2571492">
                      <a:extLst>
                        <a:ext uri="{9D8B030D-6E8A-4147-A177-3AD203B41FA5}">
                          <a16:colId xmlns:a16="http://schemas.microsoft.com/office/drawing/2014/main" val="2109416961"/>
                        </a:ext>
                      </a:extLst>
                    </a:gridCol>
                    <a:gridCol w="2252226">
                      <a:extLst>
                        <a:ext uri="{9D8B030D-6E8A-4147-A177-3AD203B41FA5}">
                          <a16:colId xmlns:a16="http://schemas.microsoft.com/office/drawing/2014/main" val="820866810"/>
                        </a:ext>
                      </a:extLst>
                    </a:gridCol>
                    <a:gridCol w="3494346">
                      <a:extLst>
                        <a:ext uri="{9D8B030D-6E8A-4147-A177-3AD203B41FA5}">
                          <a16:colId xmlns:a16="http://schemas.microsoft.com/office/drawing/2014/main" val="4201603304"/>
                        </a:ext>
                      </a:extLst>
                    </a:gridCol>
                  </a:tblGrid>
                  <a:tr h="365760">
                    <a:tc>
                      <a:txBody>
                        <a:bodyPr/>
                        <a:lstStyle/>
                        <a:p>
                          <a:pPr algn="ctr"/>
                          <a:r>
                            <a:rPr lang="en-US" dirty="0">
                              <a:latin typeface="+mj-lt"/>
                            </a:rPr>
                            <a:t>Name</a:t>
                          </a:r>
                        </a:p>
                      </a:txBody>
                      <a:tcPr/>
                    </a:tc>
                    <a:tc>
                      <a:txBody>
                        <a:bodyPr/>
                        <a:lstStyle/>
                        <a:p>
                          <a:pPr algn="ctr"/>
                          <a:r>
                            <a:rPr lang="en-US" dirty="0">
                              <a:latin typeface="+mj-lt"/>
                            </a:rPr>
                            <a:t>Mineral phase</a:t>
                          </a:r>
                        </a:p>
                      </a:txBody>
                      <a:tcPr/>
                    </a:tc>
                    <a:tc>
                      <a:txBody>
                        <a:bodyPr/>
                        <a:lstStyle/>
                        <a:p>
                          <a:pPr algn="ctr"/>
                          <a:r>
                            <a:rPr lang="en-US" dirty="0">
                              <a:latin typeface="+mj-lt"/>
                            </a:rPr>
                            <a:t>Chemical Formula</a:t>
                          </a:r>
                        </a:p>
                      </a:txBody>
                      <a:tcPr/>
                    </a:tc>
                    <a:tc>
                      <a:txBody>
                        <a:bodyPr/>
                        <a:lstStyle/>
                        <a:p>
                          <a:pPr algn="ctr"/>
                          <a:r>
                            <a:rPr lang="en-US" dirty="0"/>
                            <a:t>Contribution</a:t>
                          </a:r>
                        </a:p>
                      </a:txBody>
                      <a:tcPr/>
                    </a:tc>
                    <a:extLst>
                      <a:ext uri="{0D108BD9-81ED-4DB2-BD59-A6C34878D82A}">
                        <a16:rowId xmlns:a16="http://schemas.microsoft.com/office/drawing/2014/main" val="4162634575"/>
                      </a:ext>
                    </a:extLst>
                  </a:tr>
                  <a:tr h="640080">
                    <a:tc>
                      <a:txBody>
                        <a:bodyPr/>
                        <a:lstStyle/>
                        <a:p>
                          <a:pPr algn="ctr"/>
                          <a:r>
                            <a:rPr lang="en-US" b="0" i="0" dirty="0">
                              <a:latin typeface="+mj-lt"/>
                            </a:rPr>
                            <a:t>Tricalcium silicate</a:t>
                          </a:r>
                        </a:p>
                      </a:txBody>
                      <a:tcPr/>
                    </a:tc>
                    <a:tc>
                      <a:txBody>
                        <a:bodyPr/>
                        <a:lstStyle/>
                        <a:p>
                          <a:endParaRPr lang="en-US"/>
                        </a:p>
                      </a:txBody>
                      <a:tcPr>
                        <a:blipFill>
                          <a:blip r:embed="rId3"/>
                          <a:stretch>
                            <a:fillRect l="-92180" t="-61905" r="-224408" b="-450476"/>
                          </a:stretch>
                        </a:blipFill>
                      </a:tcPr>
                    </a:tc>
                    <a:tc>
                      <a:txBody>
                        <a:bodyPr/>
                        <a:lstStyle/>
                        <a:p>
                          <a:pPr algn="ctr"/>
                          <a:r>
                            <a:rPr lang="en-US" b="0" i="0" dirty="0">
                              <a:latin typeface="+mj-lt"/>
                            </a:rPr>
                            <a:t>3CaO·SiO₂</a:t>
                          </a:r>
                        </a:p>
                      </a:txBody>
                      <a:tcPr/>
                    </a:tc>
                    <a:tc>
                      <a:txBody>
                        <a:bodyPr/>
                        <a:lstStyle/>
                        <a:p>
                          <a:pPr algn="ctr"/>
                          <a:r>
                            <a:rPr lang="en-US" dirty="0"/>
                            <a:t>Dominates the first week strength (1–7 days).</a:t>
                          </a:r>
                        </a:p>
                      </a:txBody>
                      <a:tcPr/>
                    </a:tc>
                    <a:extLst>
                      <a:ext uri="{0D108BD9-81ED-4DB2-BD59-A6C34878D82A}">
                        <a16:rowId xmlns:a16="http://schemas.microsoft.com/office/drawing/2014/main" val="3923194031"/>
                      </a:ext>
                    </a:extLst>
                  </a:tr>
                  <a:tr h="640080">
                    <a:tc>
                      <a:txBody>
                        <a:bodyPr/>
                        <a:lstStyle/>
                        <a:p>
                          <a:pPr algn="ctr"/>
                          <a:r>
                            <a:rPr lang="en-US" b="0" i="0" dirty="0">
                              <a:latin typeface="+mj-lt"/>
                            </a:rPr>
                            <a:t>Dicalcium silicate</a:t>
                          </a:r>
                        </a:p>
                      </a:txBody>
                      <a:tcPr/>
                    </a:tc>
                    <a:tc>
                      <a:txBody>
                        <a:bodyPr/>
                        <a:lstStyle/>
                        <a:p>
                          <a:endParaRPr lang="en-US"/>
                        </a:p>
                      </a:txBody>
                      <a:tcPr>
                        <a:blipFill>
                          <a:blip r:embed="rId3"/>
                          <a:stretch>
                            <a:fillRect l="-92180" t="-160377" r="-224408" b="-346226"/>
                          </a:stretch>
                        </a:blipFill>
                      </a:tcPr>
                    </a:tc>
                    <a:tc>
                      <a:txBody>
                        <a:bodyPr/>
                        <a:lstStyle/>
                        <a:p>
                          <a:pPr algn="ctr"/>
                          <a:r>
                            <a:rPr lang="en-US" b="0" i="0" dirty="0">
                              <a:latin typeface="+mj-lt"/>
                            </a:rPr>
                            <a:t>2CaO·SiO₂</a:t>
                          </a:r>
                        </a:p>
                      </a:txBody>
                      <a:tcPr/>
                    </a:tc>
                    <a:tc>
                      <a:txBody>
                        <a:bodyPr/>
                        <a:lstStyle/>
                        <a:p>
                          <a:pPr algn="ctr"/>
                          <a:r>
                            <a:rPr lang="en-US" dirty="0"/>
                            <a:t>Gives most of the later-age strength (&gt;28 days).</a:t>
                          </a:r>
                        </a:p>
                      </a:txBody>
                      <a:tcPr/>
                    </a:tc>
                    <a:extLst>
                      <a:ext uri="{0D108BD9-81ED-4DB2-BD59-A6C34878D82A}">
                        <a16:rowId xmlns:a16="http://schemas.microsoft.com/office/drawing/2014/main" val="4048947202"/>
                      </a:ext>
                    </a:extLst>
                  </a:tr>
                  <a:tr h="453363">
                    <a:tc>
                      <a:txBody>
                        <a:bodyPr/>
                        <a:lstStyle/>
                        <a:p>
                          <a:pPr algn="ctr"/>
                          <a:r>
                            <a:rPr lang="en-US" b="0" i="0" dirty="0">
                              <a:latin typeface="+mj-lt"/>
                            </a:rPr>
                            <a:t>Tricalcium aluminate</a:t>
                          </a:r>
                        </a:p>
                      </a:txBody>
                      <a:tcPr/>
                    </a:tc>
                    <a:tc>
                      <a:txBody>
                        <a:bodyPr/>
                        <a:lstStyle/>
                        <a:p>
                          <a:endParaRPr lang="en-US"/>
                        </a:p>
                      </a:txBody>
                      <a:tcPr>
                        <a:blipFill>
                          <a:blip r:embed="rId3"/>
                          <a:stretch>
                            <a:fillRect l="-92180" t="-372973" r="-224408" b="-395946"/>
                          </a:stretch>
                        </a:blipFill>
                      </a:tcPr>
                    </a:tc>
                    <a:tc>
                      <a:txBody>
                        <a:bodyPr/>
                        <a:lstStyle/>
                        <a:p>
                          <a:pPr algn="ctr"/>
                          <a:r>
                            <a:rPr lang="en-US" b="0" i="0" dirty="0">
                              <a:latin typeface="+mj-lt"/>
                            </a:rPr>
                            <a:t>3CaO·Al₂O₃</a:t>
                          </a:r>
                        </a:p>
                      </a:txBody>
                      <a:tcPr/>
                    </a:tc>
                    <a:tc>
                      <a:txBody>
                        <a:bodyPr/>
                        <a:lstStyle/>
                        <a:p>
                          <a:pPr algn="ctr">
                            <a:buNone/>
                          </a:pPr>
                          <a:r>
                            <a:rPr lang="en-US" dirty="0"/>
                            <a:t>Contributes little direct strength.</a:t>
                          </a:r>
                        </a:p>
                      </a:txBody>
                      <a:tcPr anchor="ctr"/>
                    </a:tc>
                    <a:extLst>
                      <a:ext uri="{0D108BD9-81ED-4DB2-BD59-A6C34878D82A}">
                        <a16:rowId xmlns:a16="http://schemas.microsoft.com/office/drawing/2014/main" val="3009598433"/>
                      </a:ext>
                    </a:extLst>
                  </a:tr>
                  <a:tr h="640080">
                    <a:tc>
                      <a:txBody>
                        <a:bodyPr/>
                        <a:lstStyle/>
                        <a:p>
                          <a:pPr algn="ctr"/>
                          <a:r>
                            <a:rPr lang="en-US" b="0" i="0" dirty="0">
                              <a:latin typeface="+mj-lt"/>
                            </a:rPr>
                            <a:t>Tetracalciumalumino ferrite</a:t>
                          </a:r>
                        </a:p>
                      </a:txBody>
                      <a:tcPr/>
                    </a:tc>
                    <a:tc>
                      <a:txBody>
                        <a:bodyPr/>
                        <a:lstStyle/>
                        <a:p>
                          <a:endParaRPr lang="en-US"/>
                        </a:p>
                      </a:txBody>
                      <a:tcPr>
                        <a:blipFill>
                          <a:blip r:embed="rId3"/>
                          <a:stretch>
                            <a:fillRect l="-92180" t="-330189" r="-224408" b="-176415"/>
                          </a:stretch>
                        </a:blipFill>
                      </a:tcPr>
                    </a:tc>
                    <a:tc>
                      <a:txBody>
                        <a:bodyPr/>
                        <a:lstStyle/>
                        <a:p>
                          <a:pPr algn="ctr"/>
                          <a:r>
                            <a:rPr lang="en-US" b="0" i="0" dirty="0">
                              <a:latin typeface="+mj-lt"/>
                            </a:rPr>
                            <a:t>4CaO·Al₂O₃·Fe₂O₃</a:t>
                          </a:r>
                        </a:p>
                      </a:txBody>
                      <a:tcPr/>
                    </a:tc>
                    <a:tc>
                      <a:txBody>
                        <a:bodyPr/>
                        <a:lstStyle/>
                        <a:p>
                          <a:pPr algn="ctr">
                            <a:buNone/>
                          </a:pPr>
                          <a:r>
                            <a:rPr lang="en-US" b="0" dirty="0"/>
                            <a:t>Minor strength contributor.</a:t>
                          </a:r>
                        </a:p>
                      </a:txBody>
                      <a:tcPr anchor="ctr"/>
                    </a:tc>
                    <a:extLst>
                      <a:ext uri="{0D108BD9-81ED-4DB2-BD59-A6C34878D82A}">
                        <a16:rowId xmlns:a16="http://schemas.microsoft.com/office/drawing/2014/main" val="4078190182"/>
                      </a:ext>
                    </a:extLst>
                  </a:tr>
                  <a:tr h="640080">
                    <a:tc>
                      <a:txBody>
                        <a:bodyPr/>
                        <a:lstStyle/>
                        <a:p>
                          <a:pPr algn="ctr"/>
                          <a:r>
                            <a:rPr lang="en-US" b="0" i="0" dirty="0">
                              <a:latin typeface="+mj-lt"/>
                            </a:rPr>
                            <a:t>Calcium sulfate dihydrate </a:t>
                          </a:r>
                        </a:p>
                      </a:txBody>
                      <a:tcPr/>
                    </a:tc>
                    <a:tc>
                      <a:txBody>
                        <a:bodyPr/>
                        <a:lstStyle/>
                        <a:p>
                          <a:pPr algn="ctr"/>
                          <a:r>
                            <a:rPr lang="en-US" sz="1800" b="0" i="0" kern="1200" dirty="0">
                              <a:solidFill>
                                <a:schemeClr val="dk1"/>
                              </a:solidFill>
                              <a:latin typeface="+mn-lt"/>
                              <a:ea typeface="+mn-ea"/>
                              <a:cs typeface="+mn-cs"/>
                            </a:rPr>
                            <a:t>Gypsum, hemihydrate, anhydrite</a:t>
                          </a:r>
                        </a:p>
                      </a:txBody>
                      <a:tcPr/>
                    </a:tc>
                    <a:tc>
                      <a:txBody>
                        <a:bodyPr/>
                        <a:lstStyle/>
                        <a:p>
                          <a:pPr algn="ctr"/>
                          <a:r>
                            <a:rPr lang="en-US" b="0" dirty="0"/>
                            <a:t>CaSO₄·2H₂O</a:t>
                          </a:r>
                          <a:endParaRPr lang="en-US" b="0" i="0" dirty="0">
                            <a:latin typeface="+mj-lt"/>
                          </a:endParaRPr>
                        </a:p>
                      </a:txBody>
                      <a:tcPr/>
                    </a:tc>
                    <a:tc>
                      <a:txBody>
                        <a:bodyPr/>
                        <a:lstStyle/>
                        <a:p>
                          <a:pPr algn="ctr">
                            <a:buNone/>
                          </a:pPr>
                          <a:r>
                            <a:rPr lang="en-US" sz="1800" b="0" i="0" kern="1200" dirty="0">
                              <a:solidFill>
                                <a:schemeClr val="dk1"/>
                              </a:solidFill>
                              <a:effectLst/>
                              <a:latin typeface="+mn-lt"/>
                              <a:ea typeface="+mn-ea"/>
                              <a:cs typeface="+mn-cs"/>
                            </a:rPr>
                            <a:t>It slows down the hydration process of cement.</a:t>
                          </a:r>
                          <a:endParaRPr lang="en-US" b="0" dirty="0"/>
                        </a:p>
                      </a:txBody>
                      <a:tcPr anchor="ctr"/>
                    </a:tc>
                    <a:extLst>
                      <a:ext uri="{0D108BD9-81ED-4DB2-BD59-A6C34878D82A}">
                        <a16:rowId xmlns:a16="http://schemas.microsoft.com/office/drawing/2014/main" val="1496740233"/>
                      </a:ext>
                    </a:extLst>
                  </a:tr>
                  <a:tr h="444119">
                    <a:tc>
                      <a:txBody>
                        <a:bodyPr/>
                        <a:lstStyle/>
                        <a:p>
                          <a:pPr algn="ctr"/>
                          <a:r>
                            <a:rPr lang="en-US" b="0" i="0" dirty="0">
                              <a:latin typeface="+mj-lt"/>
                            </a:rPr>
                            <a:t>Calcium carbonate</a:t>
                          </a:r>
                        </a:p>
                      </a:txBody>
                      <a:tcPr/>
                    </a:tc>
                    <a:tc>
                      <a:txBody>
                        <a:bodyPr/>
                        <a:lstStyle/>
                        <a:p>
                          <a:pPr algn="ctr"/>
                          <a:r>
                            <a:rPr lang="en-US" sz="1800" b="0" i="0" kern="1200" dirty="0">
                              <a:solidFill>
                                <a:schemeClr val="dk1"/>
                              </a:solidFill>
                              <a:latin typeface="+mn-lt"/>
                              <a:ea typeface="+mn-ea"/>
                              <a:cs typeface="+mn-cs"/>
                            </a:rPr>
                            <a:t>Calcite</a:t>
                          </a:r>
                        </a:p>
                      </a:txBody>
                      <a:tcPr/>
                    </a:tc>
                    <a:tc>
                      <a:txBody>
                        <a:bodyPr/>
                        <a:lstStyle/>
                        <a:p>
                          <a:pPr algn="ctr"/>
                          <a:r>
                            <a:rPr lang="en-US" b="0" dirty="0"/>
                            <a:t>CaC</a:t>
                          </a:r>
                          <a:r>
                            <a:rPr lang="en-US" sz="1800" b="0" i="0" kern="1200" dirty="0">
                              <a:solidFill>
                                <a:schemeClr val="dk1"/>
                              </a:solidFill>
                              <a:latin typeface="+mn-lt"/>
                              <a:ea typeface="+mn-ea"/>
                              <a:cs typeface="+mn-cs"/>
                            </a:rPr>
                            <a:t>O₃</a:t>
                          </a:r>
                          <a:endParaRPr lang="en-US" b="0" i="0" dirty="0">
                            <a:latin typeface="+mj-lt"/>
                          </a:endParaRPr>
                        </a:p>
                      </a:txBody>
                      <a:tcPr/>
                    </a:tc>
                    <a:tc>
                      <a:txBody>
                        <a:bodyPr/>
                        <a:lstStyle/>
                        <a:p>
                          <a:pPr algn="ctr">
                            <a:buNone/>
                          </a:pPr>
                          <a:r>
                            <a:rPr lang="en-US" b="0" dirty="0"/>
                            <a:t>GWP reduction</a:t>
                          </a:r>
                        </a:p>
                      </a:txBody>
                      <a:tcPr anchor="ctr"/>
                    </a:tc>
                    <a:extLst>
                      <a:ext uri="{0D108BD9-81ED-4DB2-BD59-A6C34878D82A}">
                        <a16:rowId xmlns:a16="http://schemas.microsoft.com/office/drawing/2014/main" val="2363744421"/>
                      </a:ext>
                    </a:extLst>
                  </a:tr>
                </a:tbl>
              </a:graphicData>
            </a:graphic>
          </p:graphicFrame>
        </mc:Fallback>
      </mc:AlternateContent>
      <p:sp>
        <p:nvSpPr>
          <p:cNvPr id="3" name="TextBox 2">
            <a:extLst>
              <a:ext uri="{FF2B5EF4-FFF2-40B4-BE49-F238E27FC236}">
                <a16:creationId xmlns:a16="http://schemas.microsoft.com/office/drawing/2014/main" id="{672D9BB2-2FF2-EDEA-B9E5-B2C16BEE4553}"/>
              </a:ext>
            </a:extLst>
          </p:cNvPr>
          <p:cNvSpPr txBox="1"/>
          <p:nvPr/>
        </p:nvSpPr>
        <p:spPr>
          <a:xfrm>
            <a:off x="262651" y="2759972"/>
            <a:ext cx="461665" cy="827517"/>
          </a:xfrm>
          <a:prstGeom prst="rect">
            <a:avLst/>
          </a:prstGeom>
          <a:noFill/>
        </p:spPr>
        <p:txBody>
          <a:bodyPr vert="vert270" wrap="square" rtlCol="0">
            <a:spAutoFit/>
          </a:bodyPr>
          <a:lstStyle/>
          <a:p>
            <a:r>
              <a:rPr lang="en-US" dirty="0"/>
              <a:t>Clinker</a:t>
            </a:r>
          </a:p>
        </p:txBody>
      </p:sp>
      <p:cxnSp>
        <p:nvCxnSpPr>
          <p:cNvPr id="14" name="Straight Connector 13">
            <a:extLst>
              <a:ext uri="{FF2B5EF4-FFF2-40B4-BE49-F238E27FC236}">
                <a16:creationId xmlns:a16="http://schemas.microsoft.com/office/drawing/2014/main" id="{9D31A1D8-30E0-7E39-45E9-427C65698851}"/>
              </a:ext>
            </a:extLst>
          </p:cNvPr>
          <p:cNvCxnSpPr/>
          <p:nvPr/>
        </p:nvCxnSpPr>
        <p:spPr>
          <a:xfrm>
            <a:off x="666261" y="2011680"/>
            <a:ext cx="0" cy="23241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408C91-C7AA-AA25-590E-139A0EF83D26}"/>
              </a:ext>
            </a:extLst>
          </p:cNvPr>
          <p:cNvCxnSpPr/>
          <p:nvPr/>
        </p:nvCxnSpPr>
        <p:spPr>
          <a:xfrm>
            <a:off x="666261" y="4335780"/>
            <a:ext cx="14254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D8ECEC-C5F2-C6D3-8649-069E267CAC55}"/>
              </a:ext>
            </a:extLst>
          </p:cNvPr>
          <p:cNvCxnSpPr/>
          <p:nvPr/>
        </p:nvCxnSpPr>
        <p:spPr>
          <a:xfrm>
            <a:off x="666261" y="2011680"/>
            <a:ext cx="14254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144E6-61AF-4677-F7B9-E2DAD588C9BC}"/>
              </a:ext>
            </a:extLst>
          </p:cNvPr>
          <p:cNvCxnSpPr>
            <a:cxnSpLocks/>
          </p:cNvCxnSpPr>
          <p:nvPr/>
        </p:nvCxnSpPr>
        <p:spPr>
          <a:xfrm>
            <a:off x="666261" y="4404205"/>
            <a:ext cx="0" cy="97955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78918D7-9248-D125-62B2-3A7946E63D75}"/>
              </a:ext>
            </a:extLst>
          </p:cNvPr>
          <p:cNvCxnSpPr/>
          <p:nvPr/>
        </p:nvCxnSpPr>
        <p:spPr>
          <a:xfrm>
            <a:off x="669849" y="5383763"/>
            <a:ext cx="14254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FC015E-41C2-2DAE-0A16-267AA30028BC}"/>
              </a:ext>
            </a:extLst>
          </p:cNvPr>
          <p:cNvCxnSpPr/>
          <p:nvPr/>
        </p:nvCxnSpPr>
        <p:spPr>
          <a:xfrm>
            <a:off x="666261" y="4404205"/>
            <a:ext cx="14254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FCBD521-EC83-F2B5-E304-F53C1BAAF5C5}"/>
              </a:ext>
            </a:extLst>
          </p:cNvPr>
          <p:cNvSpPr txBox="1"/>
          <p:nvPr/>
        </p:nvSpPr>
        <p:spPr>
          <a:xfrm>
            <a:off x="263067" y="4480226"/>
            <a:ext cx="461665" cy="827517"/>
          </a:xfrm>
          <a:prstGeom prst="rect">
            <a:avLst/>
          </a:prstGeom>
          <a:noFill/>
        </p:spPr>
        <p:txBody>
          <a:bodyPr vert="vert270" wrap="square" rtlCol="0">
            <a:spAutoFit/>
          </a:bodyPr>
          <a:lstStyle/>
          <a:p>
            <a:r>
              <a:rPr lang="en-US" dirty="0"/>
              <a:t>Added</a:t>
            </a:r>
          </a:p>
        </p:txBody>
      </p:sp>
    </p:spTree>
    <p:extLst>
      <p:ext uri="{BB962C8B-B14F-4D97-AF65-F5344CB8AC3E}">
        <p14:creationId xmlns:p14="http://schemas.microsoft.com/office/powerpoint/2010/main" val="1775270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31B64-E1E2-14A4-BB6A-FE797579821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D88EA84-1C6F-8D81-8929-B4B91B619463}"/>
              </a:ext>
            </a:extLst>
          </p:cNvPr>
          <p:cNvSpPr txBox="1"/>
          <p:nvPr/>
        </p:nvSpPr>
        <p:spPr>
          <a:xfrm>
            <a:off x="381000" y="1578098"/>
            <a:ext cx="5617633" cy="4148847"/>
          </a:xfrm>
          <a:prstGeom prst="rect">
            <a:avLst/>
          </a:prstGeom>
        </p:spPr>
        <p:txBody>
          <a:bodyPr vert="horz" lIns="91440" tIns="45720" rIns="91440" bIns="45720" rtlCol="0">
            <a:noAutofit/>
          </a:bodyPr>
          <a:lstStyle/>
          <a:p>
            <a:pPr defTabSz="914400">
              <a:lnSpc>
                <a:spcPct val="90000"/>
              </a:lnSpc>
              <a:spcBef>
                <a:spcPts val="1000"/>
              </a:spcBef>
            </a:pPr>
            <a:r>
              <a:rPr lang="en-US" sz="2400" b="1" dirty="0">
                <a:solidFill>
                  <a:srgbClr val="003057"/>
                </a:solidFill>
                <a:latin typeface="+mj-lt"/>
                <a:ea typeface="Roboto" panose="02000000000000000000" pitchFamily="2" charset="0"/>
                <a:cs typeface="Roboto" panose="02000000000000000000" pitchFamily="2" charset="0"/>
              </a:rPr>
              <a:t>Tools</a:t>
            </a:r>
          </a:p>
          <a:p>
            <a:pPr defTabSz="914400">
              <a:lnSpc>
                <a:spcPct val="90000"/>
              </a:lnSpc>
              <a:spcBef>
                <a:spcPts val="1000"/>
              </a:spcBef>
            </a:pPr>
            <a:r>
              <a:rPr lang="en-US" sz="2400" dirty="0">
                <a:solidFill>
                  <a:srgbClr val="003057"/>
                </a:solidFill>
                <a:latin typeface="+mj-lt"/>
                <a:ea typeface="Roboto" panose="02000000000000000000" pitchFamily="2" charset="0"/>
                <a:cs typeface="Roboto" panose="02000000000000000000" pitchFamily="2" charset="0"/>
              </a:rPr>
              <a:t>Scanning Electron Microscopy (SEM)</a:t>
            </a:r>
          </a:p>
          <a:p>
            <a:pPr marL="228600" indent="-228600" defTabSz="914400">
              <a:lnSpc>
                <a:spcPct val="90000"/>
              </a:lnSpc>
              <a:spcBef>
                <a:spcPts val="1000"/>
              </a:spcBef>
              <a:buFont typeface="Arial" panose="020B0604020202020204" pitchFamily="34" charset="0"/>
              <a:buChar char="•"/>
            </a:pPr>
            <a:r>
              <a:rPr lang="en-US" sz="2400" dirty="0">
                <a:solidFill>
                  <a:srgbClr val="003057"/>
                </a:solidFill>
                <a:latin typeface="+mj-lt"/>
                <a:ea typeface="Roboto" panose="02000000000000000000" pitchFamily="2" charset="0"/>
                <a:cs typeface="Roboto" panose="02000000000000000000" pitchFamily="2" charset="0"/>
              </a:rPr>
              <a:t>High-resolution images</a:t>
            </a:r>
          </a:p>
          <a:p>
            <a:pPr marL="228600" indent="-228600" defTabSz="914400">
              <a:lnSpc>
                <a:spcPct val="90000"/>
              </a:lnSpc>
              <a:spcBef>
                <a:spcPts val="1000"/>
              </a:spcBef>
              <a:buFont typeface="Arial" panose="020B0604020202020204" pitchFamily="34" charset="0"/>
              <a:buChar char="•"/>
            </a:pPr>
            <a:r>
              <a:rPr lang="en-US" sz="2400" dirty="0">
                <a:solidFill>
                  <a:srgbClr val="003057"/>
                </a:solidFill>
                <a:latin typeface="+mj-lt"/>
                <a:ea typeface="Roboto" panose="02000000000000000000" pitchFamily="2" charset="0"/>
                <a:cs typeface="Roboto" panose="02000000000000000000" pitchFamily="2" charset="0"/>
              </a:rPr>
              <a:t>Reveals morphology</a:t>
            </a:r>
          </a:p>
          <a:p>
            <a:pPr marL="228600" indent="-228600" defTabSz="914400">
              <a:lnSpc>
                <a:spcPct val="90000"/>
              </a:lnSpc>
              <a:spcBef>
                <a:spcPts val="1000"/>
              </a:spcBef>
              <a:buFont typeface="Arial" panose="020B0604020202020204" pitchFamily="34" charset="0"/>
              <a:buChar char="•"/>
            </a:pPr>
            <a:endParaRPr lang="en-US" sz="2400" dirty="0">
              <a:solidFill>
                <a:srgbClr val="003057"/>
              </a:solidFill>
              <a:latin typeface="+mj-lt"/>
              <a:ea typeface="Roboto" panose="02000000000000000000" pitchFamily="2" charset="0"/>
              <a:cs typeface="Roboto" panose="02000000000000000000" pitchFamily="2" charset="0"/>
            </a:endParaRPr>
          </a:p>
          <a:p>
            <a:pPr defTabSz="914400">
              <a:lnSpc>
                <a:spcPct val="90000"/>
              </a:lnSpc>
              <a:spcBef>
                <a:spcPts val="1000"/>
              </a:spcBef>
            </a:pPr>
            <a:r>
              <a:rPr lang="en-US" sz="2400" dirty="0">
                <a:solidFill>
                  <a:srgbClr val="003057"/>
                </a:solidFill>
                <a:latin typeface="+mj-lt"/>
                <a:ea typeface="Roboto" panose="02000000000000000000" pitchFamily="2" charset="0"/>
                <a:cs typeface="Roboto" panose="02000000000000000000" pitchFamily="2" charset="0"/>
              </a:rPr>
              <a:t>Energy Dispersive Spectroscopy (EDS)</a:t>
            </a:r>
          </a:p>
          <a:p>
            <a:pPr marL="228600" indent="-228600" defTabSz="914400">
              <a:lnSpc>
                <a:spcPct val="90000"/>
              </a:lnSpc>
              <a:spcBef>
                <a:spcPts val="1000"/>
              </a:spcBef>
              <a:buFont typeface="Arial" panose="020B0604020202020204" pitchFamily="34" charset="0"/>
              <a:buChar char="•"/>
            </a:pPr>
            <a:r>
              <a:rPr lang="en-US" sz="2400" dirty="0">
                <a:solidFill>
                  <a:srgbClr val="003057"/>
                </a:solidFill>
                <a:latin typeface="+mj-lt"/>
                <a:ea typeface="Roboto" panose="02000000000000000000" pitchFamily="2" charset="0"/>
                <a:cs typeface="Roboto" panose="02000000000000000000" pitchFamily="2" charset="0"/>
              </a:rPr>
              <a:t>Provides elemental composition</a:t>
            </a:r>
          </a:p>
          <a:p>
            <a:pPr marL="228600" indent="-228600" defTabSz="914400">
              <a:lnSpc>
                <a:spcPct val="90000"/>
              </a:lnSpc>
              <a:spcBef>
                <a:spcPts val="1000"/>
              </a:spcBef>
              <a:buFont typeface="Arial" panose="020B0604020202020204" pitchFamily="34" charset="0"/>
              <a:buChar char="•"/>
            </a:pPr>
            <a:r>
              <a:rPr lang="en-US" sz="2400" dirty="0">
                <a:solidFill>
                  <a:srgbClr val="003057"/>
                </a:solidFill>
                <a:latin typeface="+mj-lt"/>
                <a:ea typeface="Roboto" panose="02000000000000000000" pitchFamily="2" charset="0"/>
                <a:cs typeface="Roboto" panose="02000000000000000000" pitchFamily="2" charset="0"/>
              </a:rPr>
              <a:t>Support phase quantification and classification</a:t>
            </a:r>
          </a:p>
        </p:txBody>
      </p:sp>
      <p:sp>
        <p:nvSpPr>
          <p:cNvPr id="18" name="Text Placeholder 3">
            <a:extLst>
              <a:ext uri="{FF2B5EF4-FFF2-40B4-BE49-F238E27FC236}">
                <a16:creationId xmlns:a16="http://schemas.microsoft.com/office/drawing/2014/main" id="{6583BC11-7C01-ADE5-1A7F-EAD3006CDBFB}"/>
              </a:ext>
            </a:extLst>
          </p:cNvPr>
          <p:cNvSpPr>
            <a:spLocks noGrp="1"/>
          </p:cNvSpPr>
          <p:nvPr>
            <p:ph type="body" sz="quarter" idx="3"/>
          </p:nvPr>
        </p:nvSpPr>
        <p:spPr>
          <a:xfrm>
            <a:off x="5998633" y="5547872"/>
            <a:ext cx="5240593" cy="358147"/>
          </a:xfrm>
        </p:spPr>
        <p:txBody>
          <a:bodyPr>
            <a:normAutofit/>
          </a:bodyPr>
          <a:lstStyle/>
          <a:p>
            <a:r>
              <a:rPr lang="en-US" sz="1800" b="0" dirty="0">
                <a:latin typeface="+mj-lt"/>
              </a:rPr>
              <a:t>Hitachi 8320 at Georgia Tech by Enmanuel Rijo </a:t>
            </a:r>
          </a:p>
        </p:txBody>
      </p:sp>
      <p:pic>
        <p:nvPicPr>
          <p:cNvPr id="3" name="Picture 2">
            <a:extLst>
              <a:ext uri="{FF2B5EF4-FFF2-40B4-BE49-F238E27FC236}">
                <a16:creationId xmlns:a16="http://schemas.microsoft.com/office/drawing/2014/main" id="{427ED13E-35B3-131F-CE6E-8E304A9977ED}"/>
              </a:ext>
            </a:extLst>
          </p:cNvPr>
          <p:cNvPicPr>
            <a:picLocks noChangeAspect="1"/>
          </p:cNvPicPr>
          <p:nvPr/>
        </p:nvPicPr>
        <p:blipFill>
          <a:blip r:embed="rId2"/>
          <a:srcRect t="265" b="265"/>
          <a:stretch/>
        </p:blipFill>
        <p:spPr>
          <a:xfrm>
            <a:off x="6096000" y="1215483"/>
            <a:ext cx="5807268" cy="4332389"/>
          </a:xfrm>
          <a:prstGeom prst="rect">
            <a:avLst/>
          </a:prstGeom>
          <a:noFill/>
        </p:spPr>
      </p:pic>
      <p:sp>
        <p:nvSpPr>
          <p:cNvPr id="11" name="Google Shape;610;p30">
            <a:extLst>
              <a:ext uri="{FF2B5EF4-FFF2-40B4-BE49-F238E27FC236}">
                <a16:creationId xmlns:a16="http://schemas.microsoft.com/office/drawing/2014/main" id="{97DE716D-2CD9-391F-EC6E-88655508968B}"/>
              </a:ext>
            </a:extLst>
          </p:cNvPr>
          <p:cNvSpPr txBox="1">
            <a:spLocks noGrp="1"/>
          </p:cNvSpPr>
          <p:nvPr>
            <p:ph type="title"/>
          </p:nvPr>
        </p:nvSpPr>
        <p:spPr>
          <a:xfrm>
            <a:off x="381000" y="200722"/>
            <a:ext cx="11430000" cy="1014761"/>
          </a:xfrm>
        </p:spPr>
        <p:txBody>
          <a:bodyPr spcFirstLastPara="1" vert="horz" lIns="91440" tIns="45720" rIns="91440" bIns="45720" rtlCol="0" anchor="ctr" anchorCtr="0">
            <a:normAutofit/>
          </a:bodyPr>
          <a:lstStyle/>
          <a:p>
            <a:pPr marL="0" lvl="0" indent="0">
              <a:spcAft>
                <a:spcPts val="0"/>
              </a:spcAft>
            </a:pPr>
            <a:r>
              <a:rPr lang="en-US" b="1" i="0" kern="1200" baseline="0" dirty="0">
                <a:latin typeface="Roboto" panose="02000000000000000000" pitchFamily="2" charset="0"/>
                <a:ea typeface="Roboto" panose="02000000000000000000" pitchFamily="2" charset="0"/>
                <a:cs typeface="Roboto" panose="02000000000000000000" pitchFamily="2" charset="0"/>
              </a:rPr>
              <a:t>Context</a:t>
            </a:r>
          </a:p>
        </p:txBody>
      </p:sp>
    </p:spTree>
    <p:extLst>
      <p:ext uri="{BB962C8B-B14F-4D97-AF65-F5344CB8AC3E}">
        <p14:creationId xmlns:p14="http://schemas.microsoft.com/office/powerpoint/2010/main" val="3000787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4798D-9A72-3AEE-A57C-4191A03A939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8D13B2A-0C05-F8ED-1BF4-8A44DBCEB5F5}"/>
                  </a:ext>
                </a:extLst>
              </p:cNvPr>
              <p:cNvSpPr txBox="1"/>
              <p:nvPr/>
            </p:nvSpPr>
            <p:spPr>
              <a:xfrm>
                <a:off x="607142" y="1578098"/>
                <a:ext cx="5617633" cy="4148847"/>
              </a:xfrm>
              <a:prstGeom prst="rect">
                <a:avLst/>
              </a:prstGeom>
            </p:spPr>
            <p:txBody>
              <a:bodyPr vert="horz" lIns="91440" tIns="45720" rIns="91440" bIns="45720" rtlCol="0">
                <a:noAutofit/>
              </a:bodyPr>
              <a:lstStyle/>
              <a:p>
                <a:pPr defTabSz="914400">
                  <a:lnSpc>
                    <a:spcPct val="90000"/>
                  </a:lnSpc>
                  <a:spcBef>
                    <a:spcPts val="1000"/>
                  </a:spcBef>
                </a:pPr>
                <a:r>
                  <a:rPr lang="en-US" sz="2600" b="1" dirty="0">
                    <a:solidFill>
                      <a:srgbClr val="003057"/>
                    </a:solidFill>
                    <a:latin typeface="+mj-lt"/>
                    <a:ea typeface="Roboto" panose="02000000000000000000" pitchFamily="2" charset="0"/>
                    <a:cs typeface="Roboto" panose="02000000000000000000" pitchFamily="2" charset="0"/>
                  </a:rPr>
                  <a:t>Sample Preparation </a:t>
                </a:r>
              </a:p>
              <a:p>
                <a:pPr marL="342900" indent="-342900" defTabSz="914400">
                  <a:lnSpc>
                    <a:spcPct val="90000"/>
                  </a:lnSpc>
                  <a:spcBef>
                    <a:spcPts val="1000"/>
                  </a:spcBef>
                  <a:buFont typeface="Arial" panose="020B0604020202020204" pitchFamily="34" charset="0"/>
                  <a:buChar char="•"/>
                </a:pPr>
                <a:r>
                  <a:rPr lang="en-US" sz="2600" dirty="0">
                    <a:solidFill>
                      <a:srgbClr val="003057"/>
                    </a:solidFill>
                    <a:latin typeface="+mj-lt"/>
                    <a:ea typeface="Roboto" panose="02000000000000000000" pitchFamily="2" charset="0"/>
                    <a:cs typeface="Roboto" panose="02000000000000000000" pitchFamily="2" charset="0"/>
                  </a:rPr>
                  <a:t>Cement on adhesive carbon tape</a:t>
                </a:r>
              </a:p>
              <a:p>
                <a:pPr marL="342900" indent="-342900" defTabSz="914400">
                  <a:lnSpc>
                    <a:spcPct val="90000"/>
                  </a:lnSpc>
                  <a:spcBef>
                    <a:spcPts val="1000"/>
                  </a:spcBef>
                  <a:buFont typeface="Arial" panose="020B0604020202020204" pitchFamily="34" charset="0"/>
                  <a:buChar char="•"/>
                </a:pPr>
                <a:r>
                  <a:rPr lang="en-US" sz="2600" dirty="0">
                    <a:solidFill>
                      <a:srgbClr val="003057"/>
                    </a:solidFill>
                    <a:latin typeface="+mj-lt"/>
                    <a:ea typeface="Roboto" panose="02000000000000000000" pitchFamily="2" charset="0"/>
                    <a:cs typeface="Roboto" panose="02000000000000000000" pitchFamily="2" charset="0"/>
                  </a:rPr>
                  <a:t>20nm layer of AuPd (60:40) for conductivity</a:t>
                </a:r>
              </a:p>
              <a:p>
                <a:pPr marL="342900" indent="-342900" defTabSz="914400">
                  <a:lnSpc>
                    <a:spcPct val="90000"/>
                  </a:lnSpc>
                  <a:spcBef>
                    <a:spcPts val="1000"/>
                  </a:spcBef>
                  <a:buFont typeface="Arial" panose="020B0604020202020204" pitchFamily="34" charset="0"/>
                  <a:buChar char="•"/>
                </a:pPr>
                <a:endParaRPr lang="en-US" sz="2600" dirty="0">
                  <a:solidFill>
                    <a:srgbClr val="003057"/>
                  </a:solidFill>
                  <a:latin typeface="+mj-lt"/>
                  <a:ea typeface="Roboto" panose="02000000000000000000" pitchFamily="2" charset="0"/>
                  <a:cs typeface="Roboto" panose="02000000000000000000" pitchFamily="2" charset="0"/>
                </a:endParaRPr>
              </a:p>
              <a:p>
                <a:pPr defTabSz="914400">
                  <a:lnSpc>
                    <a:spcPct val="90000"/>
                  </a:lnSpc>
                  <a:spcBef>
                    <a:spcPts val="1000"/>
                  </a:spcBef>
                </a:pPr>
                <a:r>
                  <a:rPr lang="en-US" sz="2600" b="1" dirty="0">
                    <a:solidFill>
                      <a:srgbClr val="003057"/>
                    </a:solidFill>
                    <a:ea typeface="Roboto" panose="02000000000000000000" pitchFamily="2" charset="0"/>
                    <a:cs typeface="Roboto" panose="02000000000000000000" pitchFamily="2" charset="0"/>
                  </a:rPr>
                  <a:t>SEM Settings </a:t>
                </a:r>
              </a:p>
              <a:p>
                <a:pPr marL="342900" indent="-342900" defTabSz="914400">
                  <a:lnSpc>
                    <a:spcPct val="90000"/>
                  </a:lnSpc>
                  <a:spcBef>
                    <a:spcPts val="1000"/>
                  </a:spcBef>
                  <a:buFont typeface="Arial" panose="020B0604020202020204" pitchFamily="34" charset="0"/>
                  <a:buChar char="•"/>
                </a:pPr>
                <a:r>
                  <a:rPr lang="en-US" sz="2600" dirty="0">
                    <a:solidFill>
                      <a:srgbClr val="003057"/>
                    </a:solidFill>
                    <a:ea typeface="Roboto" panose="02000000000000000000" pitchFamily="2" charset="0"/>
                    <a:cs typeface="Roboto" panose="02000000000000000000" pitchFamily="2" charset="0"/>
                  </a:rPr>
                  <a:t>Voltage: 10 kV </a:t>
                </a:r>
              </a:p>
              <a:p>
                <a:pPr marL="342900" indent="-342900" defTabSz="914400">
                  <a:lnSpc>
                    <a:spcPct val="90000"/>
                  </a:lnSpc>
                  <a:spcBef>
                    <a:spcPts val="1000"/>
                  </a:spcBef>
                  <a:buFont typeface="Arial" panose="020B0604020202020204" pitchFamily="34" charset="0"/>
                  <a:buChar char="•"/>
                </a:pPr>
                <a:r>
                  <a:rPr lang="en-US" sz="2600" dirty="0">
                    <a:solidFill>
                      <a:srgbClr val="003057"/>
                    </a:solidFill>
                    <a:ea typeface="Roboto" panose="02000000000000000000" pitchFamily="2" charset="0"/>
                    <a:cs typeface="Roboto" panose="02000000000000000000" pitchFamily="2" charset="0"/>
                  </a:rPr>
                  <a:t>Current: 30 </a:t>
                </a:r>
                <a14:m>
                  <m:oMath xmlns:m="http://schemas.openxmlformats.org/officeDocument/2006/math">
                    <m:r>
                      <m:rPr>
                        <m:sty m:val="p"/>
                      </m:rPr>
                      <a:rPr lang="en-US" sz="2600">
                        <a:solidFill>
                          <a:srgbClr val="003057"/>
                        </a:solidFill>
                        <a:latin typeface="Cambria Math" panose="02040503050406030204" pitchFamily="18" charset="0"/>
                        <a:ea typeface="Cambria Math" panose="02040503050406030204" pitchFamily="18" charset="0"/>
                        <a:cs typeface="Roboto" panose="02000000000000000000" pitchFamily="2" charset="0"/>
                      </a:rPr>
                      <m:t>μA</m:t>
                    </m:r>
                  </m:oMath>
                </a14:m>
                <a:endParaRPr lang="en-US" sz="2600" dirty="0">
                  <a:solidFill>
                    <a:srgbClr val="003057"/>
                  </a:solidFill>
                  <a:ea typeface="Roboto" panose="02000000000000000000" pitchFamily="2" charset="0"/>
                  <a:cs typeface="Roboto" panose="02000000000000000000" pitchFamily="2" charset="0"/>
                </a:endParaRPr>
              </a:p>
              <a:p>
                <a:pPr marL="342900" lvl="0" indent="-342900" defTabSz="914400">
                  <a:lnSpc>
                    <a:spcPct val="90000"/>
                  </a:lnSpc>
                  <a:spcBef>
                    <a:spcPts val="1000"/>
                  </a:spcBef>
                  <a:buFont typeface="Arial" panose="020B0604020202020204" pitchFamily="34" charset="0"/>
                  <a:buChar char="•"/>
                  <a:defRPr/>
                </a:pPr>
                <a:r>
                  <a:rPr lang="en-US" sz="2600" dirty="0">
                    <a:solidFill>
                      <a:srgbClr val="003057"/>
                    </a:solidFill>
                    <a:ea typeface="Roboto" panose="02000000000000000000" pitchFamily="2" charset="0"/>
                    <a:cs typeface="Roboto" panose="02000000000000000000" pitchFamily="2" charset="0"/>
                  </a:rPr>
                  <a:t>Spot size: typically, around 50 </a:t>
                </a:r>
                <a14:m>
                  <m:oMath xmlns:m="http://schemas.openxmlformats.org/officeDocument/2006/math">
                    <m:r>
                      <m:rPr>
                        <m:sty m:val="p"/>
                      </m:rPr>
                      <a:rPr lang="en-US" sz="2600">
                        <a:solidFill>
                          <a:srgbClr val="003057"/>
                        </a:solidFill>
                        <a:latin typeface="Cambria Math" panose="02040503050406030204" pitchFamily="18" charset="0"/>
                        <a:ea typeface="Cambria Math" panose="02040503050406030204" pitchFamily="18" charset="0"/>
                        <a:cs typeface="Roboto" panose="02000000000000000000" pitchFamily="2" charset="0"/>
                      </a:rPr>
                      <m:t>μm</m:t>
                    </m:r>
                  </m:oMath>
                </a14:m>
                <a:endParaRPr lang="en-US" sz="2600" dirty="0">
                  <a:solidFill>
                    <a:srgbClr val="003057"/>
                  </a:solidFill>
                  <a:ea typeface="Roboto" panose="02000000000000000000" pitchFamily="2" charset="0"/>
                  <a:cs typeface="Roboto" panose="02000000000000000000" pitchFamily="2" charset="0"/>
                </a:endParaRPr>
              </a:p>
              <a:p>
                <a:pPr marL="342900" indent="-342900" defTabSz="914400">
                  <a:lnSpc>
                    <a:spcPct val="90000"/>
                  </a:lnSpc>
                  <a:spcBef>
                    <a:spcPts val="1000"/>
                  </a:spcBef>
                  <a:buFont typeface="Arial" panose="020B0604020202020204" pitchFamily="34" charset="0"/>
                  <a:buChar char="•"/>
                </a:pPr>
                <a:endParaRPr lang="en-US" sz="2400" dirty="0">
                  <a:solidFill>
                    <a:srgbClr val="003057"/>
                  </a:solidFill>
                  <a:latin typeface="+mj-lt"/>
                  <a:ea typeface="Roboto" panose="02000000000000000000" pitchFamily="2" charset="0"/>
                  <a:cs typeface="Roboto" panose="02000000000000000000" pitchFamily="2" charset="0"/>
                </a:endParaRPr>
              </a:p>
            </p:txBody>
          </p:sp>
        </mc:Choice>
        <mc:Fallback xmlns="">
          <p:sp>
            <p:nvSpPr>
              <p:cNvPr id="5" name="TextBox 4">
                <a:extLst>
                  <a:ext uri="{FF2B5EF4-FFF2-40B4-BE49-F238E27FC236}">
                    <a16:creationId xmlns:a16="http://schemas.microsoft.com/office/drawing/2014/main" id="{C8D13B2A-0C05-F8ED-1BF4-8A44DBCEB5F5}"/>
                  </a:ext>
                </a:extLst>
              </p:cNvPr>
              <p:cNvSpPr txBox="1">
                <a:spLocks noRot="1" noChangeAspect="1" noMove="1" noResize="1" noEditPoints="1" noAdjustHandles="1" noChangeArrowheads="1" noChangeShapeType="1" noTextEdit="1"/>
              </p:cNvSpPr>
              <p:nvPr/>
            </p:nvSpPr>
            <p:spPr>
              <a:xfrm>
                <a:off x="607142" y="1578098"/>
                <a:ext cx="5617633" cy="4148847"/>
              </a:xfrm>
              <a:prstGeom prst="rect">
                <a:avLst/>
              </a:prstGeom>
              <a:blipFill>
                <a:blip r:embed="rId2"/>
                <a:stretch>
                  <a:fillRect l="-1954" t="-2353" b="-4706"/>
                </a:stretch>
              </a:blipFill>
            </p:spPr>
            <p:txBody>
              <a:bodyPr/>
              <a:lstStyle/>
              <a:p>
                <a:r>
                  <a:rPr lang="en-US">
                    <a:noFill/>
                  </a:rPr>
                  <a:t> </a:t>
                </a:r>
              </a:p>
            </p:txBody>
          </p:sp>
        </mc:Fallback>
      </mc:AlternateContent>
      <p:sp>
        <p:nvSpPr>
          <p:cNvPr id="11" name="Google Shape;610;p30">
            <a:extLst>
              <a:ext uri="{FF2B5EF4-FFF2-40B4-BE49-F238E27FC236}">
                <a16:creationId xmlns:a16="http://schemas.microsoft.com/office/drawing/2014/main" id="{3CD4ED02-6410-5186-21D1-8AE7D620DECB}"/>
              </a:ext>
            </a:extLst>
          </p:cNvPr>
          <p:cNvSpPr txBox="1">
            <a:spLocks noGrp="1"/>
          </p:cNvSpPr>
          <p:nvPr>
            <p:ph type="title"/>
          </p:nvPr>
        </p:nvSpPr>
        <p:spPr>
          <a:xfrm>
            <a:off x="381000" y="200722"/>
            <a:ext cx="11430000" cy="1014761"/>
          </a:xfrm>
        </p:spPr>
        <p:txBody>
          <a:bodyPr spcFirstLastPara="1" vert="horz" lIns="91440" tIns="45720" rIns="91440" bIns="45720" rtlCol="0" anchor="ctr" anchorCtr="0">
            <a:normAutofit/>
          </a:bodyPr>
          <a:lstStyle/>
          <a:p>
            <a:pPr marL="0" lvl="0" indent="0">
              <a:spcAft>
                <a:spcPts val="0"/>
              </a:spcAft>
            </a:pPr>
            <a:r>
              <a:rPr lang="en-US" b="1" i="0" kern="1200" baseline="0" dirty="0">
                <a:latin typeface="Roboto" panose="02000000000000000000" pitchFamily="2" charset="0"/>
                <a:ea typeface="Roboto" panose="02000000000000000000" pitchFamily="2" charset="0"/>
                <a:cs typeface="Roboto" panose="02000000000000000000" pitchFamily="2" charset="0"/>
              </a:rPr>
              <a:t>Context</a:t>
            </a:r>
          </a:p>
        </p:txBody>
      </p:sp>
      <p:pic>
        <p:nvPicPr>
          <p:cNvPr id="7" name="Picture 6" descr="A metal object with a black strip&#10;&#10;AI-generated content may be incorrect.">
            <a:extLst>
              <a:ext uri="{FF2B5EF4-FFF2-40B4-BE49-F238E27FC236}">
                <a16:creationId xmlns:a16="http://schemas.microsoft.com/office/drawing/2014/main" id="{765852E8-1F90-297A-890C-118A73FA9868}"/>
              </a:ext>
            </a:extLst>
          </p:cNvPr>
          <p:cNvPicPr>
            <a:picLocks noChangeAspect="1"/>
          </p:cNvPicPr>
          <p:nvPr/>
        </p:nvPicPr>
        <p:blipFill>
          <a:blip r:embed="rId3"/>
          <a:srcRect l="7132" t="9623" r="11777" b="14903"/>
          <a:stretch>
            <a:fillRect/>
          </a:stretch>
        </p:blipFill>
        <p:spPr>
          <a:xfrm>
            <a:off x="7484101" y="708102"/>
            <a:ext cx="2775760" cy="2583425"/>
          </a:xfrm>
          <a:prstGeom prst="rect">
            <a:avLst/>
          </a:prstGeom>
        </p:spPr>
      </p:pic>
      <p:pic>
        <p:nvPicPr>
          <p:cNvPr id="12" name="Picture 11">
            <a:extLst>
              <a:ext uri="{FF2B5EF4-FFF2-40B4-BE49-F238E27FC236}">
                <a16:creationId xmlns:a16="http://schemas.microsoft.com/office/drawing/2014/main" id="{259F0C85-0384-3942-D385-F310E3979640}"/>
              </a:ext>
            </a:extLst>
          </p:cNvPr>
          <p:cNvPicPr>
            <a:picLocks noChangeAspect="1"/>
          </p:cNvPicPr>
          <p:nvPr/>
        </p:nvPicPr>
        <p:blipFill>
          <a:blip r:embed="rId4"/>
          <a:srcRect/>
          <a:stretch/>
        </p:blipFill>
        <p:spPr>
          <a:xfrm>
            <a:off x="7157481" y="3291527"/>
            <a:ext cx="3429000" cy="3429000"/>
          </a:xfrm>
          <a:prstGeom prst="rect">
            <a:avLst/>
          </a:prstGeom>
        </p:spPr>
      </p:pic>
    </p:spTree>
    <p:extLst>
      <p:ext uri="{BB962C8B-B14F-4D97-AF65-F5344CB8AC3E}">
        <p14:creationId xmlns:p14="http://schemas.microsoft.com/office/powerpoint/2010/main" val="2392160777"/>
      </p:ext>
    </p:extLst>
  </p:cSld>
  <p:clrMapOvr>
    <a:masterClrMapping/>
  </p:clrMapOvr>
</p:sld>
</file>

<file path=ppt/theme/theme1.xml><?xml version="1.0" encoding="utf-8"?>
<a:theme xmlns:a="http://schemas.openxmlformats.org/drawingml/2006/main" name="Title Page">
  <a:themeElements>
    <a:clrScheme name="Custom 1">
      <a:dk1>
        <a:srgbClr val="003057"/>
      </a:dk1>
      <a:lt1>
        <a:srgbClr val="FFFFFF"/>
      </a:lt1>
      <a:dk2>
        <a:srgbClr val="545859"/>
      </a:dk2>
      <a:lt2>
        <a:srgbClr val="D6DBD3"/>
      </a:lt2>
      <a:accent1>
        <a:srgbClr val="B3A369"/>
      </a:accent1>
      <a:accent2>
        <a:srgbClr val="64CCC9"/>
      </a:accent2>
      <a:accent3>
        <a:srgbClr val="A3D233"/>
      </a:accent3>
      <a:accent4>
        <a:srgbClr val="EAAA00"/>
      </a:accent4>
      <a:accent5>
        <a:srgbClr val="008C95"/>
      </a:accent5>
      <a:accent6>
        <a:srgbClr val="7800F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2.xml><?xml version="1.0" encoding="utf-8"?>
<a:theme xmlns:a="http://schemas.openxmlformats.org/drawingml/2006/main" name="Dividers">
  <a:themeElements>
    <a:clrScheme name="GA Tech 2021">
      <a:dk1>
        <a:srgbClr val="003057"/>
      </a:dk1>
      <a:lt1>
        <a:srgbClr val="FFFFFF"/>
      </a:lt1>
      <a:dk2>
        <a:srgbClr val="545859"/>
      </a:dk2>
      <a:lt2>
        <a:srgbClr val="D6DBD3"/>
      </a:lt2>
      <a:accent1>
        <a:srgbClr val="EAAA00"/>
      </a:accent1>
      <a:accent2>
        <a:srgbClr val="64CCC9"/>
      </a:accent2>
      <a:accent3>
        <a:srgbClr val="A3D233"/>
      </a:accent3>
      <a:accent4>
        <a:srgbClr val="7800FF"/>
      </a:accent4>
      <a:accent5>
        <a:srgbClr val="008C95"/>
      </a:accent5>
      <a:accent6>
        <a:srgbClr val="E04F3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3.xml><?xml version="1.0" encoding="utf-8"?>
<a:theme xmlns:a="http://schemas.openxmlformats.org/drawingml/2006/main" name="Content Page">
  <a:themeElements>
    <a:clrScheme name="GT Theme">
      <a:dk1>
        <a:srgbClr val="003057"/>
      </a:dk1>
      <a:lt1>
        <a:srgbClr val="FFFFFF"/>
      </a:lt1>
      <a:dk2>
        <a:srgbClr val="545859"/>
      </a:dk2>
      <a:lt2>
        <a:srgbClr val="D6DBD3"/>
      </a:lt2>
      <a:accent1>
        <a:srgbClr val="B3A369"/>
      </a:accent1>
      <a:accent2>
        <a:srgbClr val="003057"/>
      </a:accent2>
      <a:accent3>
        <a:srgbClr val="54585A"/>
      </a:accent3>
      <a:accent4>
        <a:srgbClr val="D6DBD4"/>
      </a:accent4>
      <a:accent5>
        <a:srgbClr val="F9F6E5"/>
      </a:accent5>
      <a:accent6>
        <a:srgbClr val="EAAA0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Tech_PPTtemplate_2021_wide" id="{E85096BA-033B-D848-B268-A76C8AE5D2A4}" vid="{C86BDF43-62E5-5C4C-BBB8-C9F5484307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7eb5b99-1f86-49de-b1c7-d15bbec65b2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FCD294606D8040B46671F63F1E4978" ma:contentTypeVersion="9" ma:contentTypeDescription="Create a new document." ma:contentTypeScope="" ma:versionID="373a1e898c5b78af47748c789831e8c1">
  <xsd:schema xmlns:xsd="http://www.w3.org/2001/XMLSchema" xmlns:xs="http://www.w3.org/2001/XMLSchema" xmlns:p="http://schemas.microsoft.com/office/2006/metadata/properties" xmlns:ns3="27eb5b99-1f86-49de-b1c7-d15bbec65b2d" targetNamespace="http://schemas.microsoft.com/office/2006/metadata/properties" ma:root="true" ma:fieldsID="531e3da58a9c0f67d2d2e36c417dc5d1" ns3:_="">
    <xsd:import namespace="27eb5b99-1f86-49de-b1c7-d15bbec65b2d"/>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_activity"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eb5b99-1f86-49de-b1c7-d15bbec65b2d"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490D55-F3A4-4A15-9FE7-D63F0F252519}">
  <ds:schemaRefs>
    <ds:schemaRef ds:uri="http://www.w3.org/XML/1998/namespace"/>
    <ds:schemaRef ds:uri="http://schemas.microsoft.com/office/2006/metadata/properties"/>
    <ds:schemaRef ds:uri="http://schemas.microsoft.com/office/infopath/2007/PartnerControls"/>
    <ds:schemaRef ds:uri="http://purl.org/dc/terms/"/>
    <ds:schemaRef ds:uri="27eb5b99-1f86-49de-b1c7-d15bbec65b2d"/>
    <ds:schemaRef ds:uri="http://schemas.microsoft.com/office/2006/documentManagement/types"/>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209FB4EB-FD64-4A12-9E59-54B34EB3DF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eb5b99-1f86-49de-b1c7-d15bbec65b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6C66CF-94B1-4BC8-9400-C3A9B3DAD6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GATech_PPTtemplate_2021_wide</Template>
  <TotalTime>26216</TotalTime>
  <Words>723</Words>
  <Application>Microsoft Office PowerPoint</Application>
  <PresentationFormat>Widescreen</PresentationFormat>
  <Paragraphs>133</Paragraphs>
  <Slides>23</Slides>
  <Notes>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23</vt:i4>
      </vt:variant>
    </vt:vector>
  </HeadingPairs>
  <TitlesOfParts>
    <vt:vector size="30" baseType="lpstr">
      <vt:lpstr>Calibri</vt:lpstr>
      <vt:lpstr>Cambria Math</vt:lpstr>
      <vt:lpstr>Arial</vt:lpstr>
      <vt:lpstr>Roboto</vt:lpstr>
      <vt:lpstr>Title Page</vt:lpstr>
      <vt:lpstr>Dividers</vt:lpstr>
      <vt:lpstr>Content Page</vt:lpstr>
      <vt:lpstr>PowerPoint Presentation</vt:lpstr>
      <vt:lpstr>Context </vt:lpstr>
      <vt:lpstr>Context</vt:lpstr>
      <vt:lpstr>Context</vt:lpstr>
      <vt:lpstr>Context</vt:lpstr>
      <vt:lpstr>Context</vt:lpstr>
      <vt:lpstr>Cement Minerals</vt:lpstr>
      <vt:lpstr>Context</vt:lpstr>
      <vt:lpstr>Context</vt:lpstr>
      <vt:lpstr>Context</vt:lpstr>
      <vt:lpstr>PowerPoint Presentation</vt:lpstr>
      <vt:lpstr>PowerPoint Presentation</vt:lpstr>
      <vt:lpstr>Work Done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Acknowledgments:  Ms. Leslie O’Neill Dr. Mikkel Thomas Dr. Kimberly Kurtis Alan Wang Collins Twum</vt:lpstr>
    </vt:vector>
  </TitlesOfParts>
  <Company>Georgia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Shapes and Charts  Style Guide</dc:title>
  <dc:creator>Perez, Raul N</dc:creator>
  <cp:lastModifiedBy>O'Neill, Leslie A</cp:lastModifiedBy>
  <cp:revision>35</cp:revision>
  <dcterms:created xsi:type="dcterms:W3CDTF">2022-08-24T13:02:54Z</dcterms:created>
  <dcterms:modified xsi:type="dcterms:W3CDTF">2025-07-30T20:33:05Z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0x0101006FFCD294606D8040B46671F63F1E4978</vt:lpwstr>
  </property>
</Properties>
</file>