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2204720"/>
          </a:xfrm>
          <a:custGeom>
            <a:avLst/>
            <a:gdLst/>
            <a:ahLst/>
            <a:cxnLst/>
            <a:rect l="l" t="t" r="r" b="b"/>
            <a:pathLst>
              <a:path w="9144000" h="2204720">
                <a:moveTo>
                  <a:pt x="9143849" y="0"/>
                </a:moveTo>
                <a:lnTo>
                  <a:pt x="9143849" y="2204374"/>
                </a:lnTo>
                <a:lnTo>
                  <a:pt x="0" y="2204374"/>
                </a:lnTo>
                <a:lnTo>
                  <a:pt x="0" y="0"/>
                </a:lnTo>
                <a:lnTo>
                  <a:pt x="9143849" y="0"/>
                </a:lnTo>
                <a:close/>
              </a:path>
            </a:pathLst>
          </a:custGeom>
          <a:solidFill>
            <a:srgbClr val="A79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2204720"/>
          </a:xfrm>
          <a:custGeom>
            <a:avLst/>
            <a:gdLst/>
            <a:ahLst/>
            <a:cxnLst/>
            <a:rect l="l" t="t" r="r" b="b"/>
            <a:pathLst>
              <a:path w="9144000" h="2204720">
                <a:moveTo>
                  <a:pt x="9143849" y="0"/>
                </a:moveTo>
                <a:lnTo>
                  <a:pt x="9143849" y="2204374"/>
                </a:lnTo>
                <a:lnTo>
                  <a:pt x="0" y="2204374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32595" y="434432"/>
            <a:ext cx="5678808" cy="144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91880" y="2788180"/>
            <a:ext cx="3760239" cy="60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04299"/>
            <a:ext cx="9144000" cy="2315845"/>
          </a:xfrm>
          <a:custGeom>
            <a:avLst/>
            <a:gdLst/>
            <a:ahLst/>
            <a:cxnLst/>
            <a:rect l="l" t="t" r="r" b="b"/>
            <a:pathLst>
              <a:path w="9144000" h="2315845">
                <a:moveTo>
                  <a:pt x="9143999" y="2315699"/>
                </a:moveTo>
                <a:lnTo>
                  <a:pt x="0" y="23156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2315699"/>
                </a:lnTo>
                <a:close/>
              </a:path>
            </a:pathLst>
          </a:custGeom>
          <a:solidFill>
            <a:srgbClr val="A79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04299"/>
            <a:ext cx="9144000" cy="2315845"/>
          </a:xfrm>
          <a:custGeom>
            <a:avLst/>
            <a:gdLst/>
            <a:ahLst/>
            <a:cxnLst/>
            <a:rect l="l" t="t" r="r" b="b"/>
            <a:pathLst>
              <a:path w="9144000" h="2315845">
                <a:moveTo>
                  <a:pt x="0" y="0"/>
                </a:moveTo>
                <a:lnTo>
                  <a:pt x="9143999" y="0"/>
                </a:lnTo>
                <a:lnTo>
                  <a:pt x="9143999" y="2315699"/>
                </a:lnTo>
                <a:lnTo>
                  <a:pt x="0" y="2315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017905"/>
          </a:xfrm>
          <a:custGeom>
            <a:avLst/>
            <a:gdLst/>
            <a:ahLst/>
            <a:cxnLst/>
            <a:rect l="l" t="t" r="r" b="b"/>
            <a:pathLst>
              <a:path w="9144000" h="1017905">
                <a:moveTo>
                  <a:pt x="9143849" y="0"/>
                </a:moveTo>
                <a:lnTo>
                  <a:pt x="9143849" y="1017574"/>
                </a:lnTo>
                <a:lnTo>
                  <a:pt x="0" y="1017574"/>
                </a:lnTo>
                <a:lnTo>
                  <a:pt x="0" y="0"/>
                </a:lnTo>
                <a:lnTo>
                  <a:pt x="9143849" y="0"/>
                </a:lnTo>
                <a:close/>
              </a:path>
            </a:pathLst>
          </a:custGeom>
          <a:solidFill>
            <a:srgbClr val="A79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017905"/>
          </a:xfrm>
          <a:custGeom>
            <a:avLst/>
            <a:gdLst/>
            <a:ahLst/>
            <a:cxnLst/>
            <a:rect l="l" t="t" r="r" b="b"/>
            <a:pathLst>
              <a:path w="9144000" h="1017905">
                <a:moveTo>
                  <a:pt x="9143849" y="0"/>
                </a:moveTo>
                <a:lnTo>
                  <a:pt x="9143849" y="1017574"/>
                </a:lnTo>
                <a:lnTo>
                  <a:pt x="0" y="1017574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393488"/>
            <a:ext cx="680402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525" y="1216864"/>
            <a:ext cx="8268970" cy="2448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46990" rIns="0" bIns="0" rtlCol="0" vert="horz">
            <a:spAutoFit/>
          </a:bodyPr>
          <a:lstStyle/>
          <a:p>
            <a:pPr marL="932180" marR="5080" indent="-920115">
              <a:lnSpc>
                <a:spcPts val="2160"/>
              </a:lnSpc>
              <a:spcBef>
                <a:spcPts val="370"/>
              </a:spcBef>
            </a:pPr>
            <a:r>
              <a:rPr dirty="0" sz="2000"/>
              <a:t>Dr.</a:t>
            </a:r>
            <a:r>
              <a:rPr dirty="0" sz="2000" spc="-30"/>
              <a:t> </a:t>
            </a:r>
            <a:r>
              <a:rPr dirty="0" sz="2000"/>
              <a:t>Blair</a:t>
            </a:r>
            <a:r>
              <a:rPr dirty="0" sz="2000" spc="-30"/>
              <a:t> </a:t>
            </a:r>
            <a:r>
              <a:rPr dirty="0" sz="2000"/>
              <a:t>Brettmann</a:t>
            </a:r>
            <a:r>
              <a:rPr dirty="0" sz="2000" spc="-35"/>
              <a:t> </a:t>
            </a:r>
            <a:r>
              <a:rPr dirty="0" sz="2000"/>
              <a:t>&amp;</a:t>
            </a:r>
            <a:r>
              <a:rPr dirty="0" sz="2000" spc="-30"/>
              <a:t> </a:t>
            </a:r>
            <a:r>
              <a:rPr dirty="0" sz="2000"/>
              <a:t>Laurel</a:t>
            </a:r>
            <a:r>
              <a:rPr dirty="0" sz="2000" spc="-35"/>
              <a:t> </a:t>
            </a:r>
            <a:r>
              <a:rPr dirty="0" sz="2000" spc="-10"/>
              <a:t>Hilger </a:t>
            </a:r>
            <a:r>
              <a:rPr dirty="0" sz="2000"/>
              <a:t>Fernando </a:t>
            </a:r>
            <a:r>
              <a:rPr dirty="0" sz="2000" spc="-10"/>
              <a:t>Sisniega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823" y="2683274"/>
            <a:ext cx="1196001" cy="13424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825" y="2430525"/>
            <a:ext cx="1848000" cy="18479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3970" marR="5080">
              <a:lnSpc>
                <a:spcPct val="100000"/>
              </a:lnSpc>
              <a:spcBef>
                <a:spcPts val="100"/>
              </a:spcBef>
            </a:pPr>
            <a:r>
              <a:rPr dirty="0" sz="3100" spc="229"/>
              <a:t>3D</a:t>
            </a:r>
            <a:r>
              <a:rPr dirty="0" sz="3100" spc="10"/>
              <a:t> </a:t>
            </a:r>
            <a:r>
              <a:rPr dirty="0" sz="3100" spc="285"/>
              <a:t>Printing</a:t>
            </a:r>
            <a:r>
              <a:rPr dirty="0" sz="3100" spc="15"/>
              <a:t> </a:t>
            </a:r>
            <a:r>
              <a:rPr dirty="0" sz="3100" spc="185"/>
              <a:t>of</a:t>
            </a:r>
            <a:r>
              <a:rPr dirty="0" sz="3100" spc="15"/>
              <a:t> </a:t>
            </a:r>
            <a:r>
              <a:rPr dirty="0" sz="3100" spc="90"/>
              <a:t>Nanoparticle </a:t>
            </a:r>
            <a:r>
              <a:rPr dirty="0" sz="3100" spc="210"/>
              <a:t>Inks</a:t>
            </a:r>
            <a:r>
              <a:rPr dirty="0" sz="3100" spc="15"/>
              <a:t> </a:t>
            </a:r>
            <a:r>
              <a:rPr dirty="0" sz="3100" spc="229"/>
              <a:t>for</a:t>
            </a:r>
            <a:r>
              <a:rPr dirty="0" sz="3100" spc="15"/>
              <a:t> </a:t>
            </a:r>
            <a:r>
              <a:rPr dirty="0" sz="3100" spc="120"/>
              <a:t>Radio</a:t>
            </a:r>
            <a:r>
              <a:rPr dirty="0" sz="3100" spc="15"/>
              <a:t> </a:t>
            </a:r>
            <a:r>
              <a:rPr dirty="0" sz="3100" spc="114"/>
              <a:t>Frequency </a:t>
            </a:r>
            <a:r>
              <a:rPr dirty="0" sz="3100" spc="80"/>
              <a:t>Devices</a:t>
            </a:r>
            <a:endParaRPr sz="31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2650" y="3852275"/>
            <a:ext cx="1906699" cy="8187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0"/>
              <a:t>Hardware</a:t>
            </a:r>
            <a:r>
              <a:rPr dirty="0" spc="10"/>
              <a:t> </a:t>
            </a:r>
            <a:r>
              <a:rPr dirty="0" spc="130"/>
              <a:t>&amp;</a:t>
            </a:r>
            <a:r>
              <a:rPr dirty="0" spc="15"/>
              <a:t> </a:t>
            </a:r>
            <a:r>
              <a:rPr dirty="0" spc="175"/>
              <a:t>Software</a:t>
            </a:r>
            <a:r>
              <a:rPr dirty="0" spc="15"/>
              <a:t> </a:t>
            </a:r>
            <a:r>
              <a:rPr dirty="0" spc="140"/>
              <a:t>Integration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740" y="1295145"/>
            <a:ext cx="3813011" cy="320295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7750" y="1182900"/>
            <a:ext cx="3218069" cy="333107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92424" y="4596579"/>
            <a:ext cx="31349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Times New Roman"/>
                <a:cs typeface="Times New Roman"/>
              </a:rPr>
              <a:t>Arduino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Uno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and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Breadboard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Schematic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81842" y="4592154"/>
            <a:ext cx="20243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Times New Roman"/>
                <a:cs typeface="Times New Roman"/>
              </a:rPr>
              <a:t>Arduino</a:t>
            </a:r>
            <a:r>
              <a:rPr dirty="0" sz="1500" spc="-2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Uno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-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C</a:t>
            </a:r>
            <a:r>
              <a:rPr dirty="0" sz="1500" spc="-2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Program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40"/>
              <a:t>Extrusion</a:t>
            </a:r>
            <a:r>
              <a:rPr dirty="0" spc="10"/>
              <a:t> </a:t>
            </a:r>
            <a:r>
              <a:rPr dirty="0" spc="150"/>
              <a:t>Stepper</a:t>
            </a:r>
            <a:r>
              <a:rPr dirty="0" spc="15"/>
              <a:t> </a:t>
            </a:r>
            <a:r>
              <a:rPr dirty="0" spc="160"/>
              <a:t>Ratio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8525" y="1216355"/>
            <a:ext cx="1482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How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It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Works: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9049" y="1601927"/>
            <a:ext cx="4108450" cy="1918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marR="414655" indent="-367030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dirty="0" sz="1800">
                <a:latin typeface="Times New Roman"/>
                <a:cs typeface="Times New Roman"/>
              </a:rPr>
              <a:t>Each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stepper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motor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controls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one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ink </a:t>
            </a:r>
            <a:r>
              <a:rPr dirty="0" sz="1800" spc="-10">
                <a:latin typeface="Times New Roman"/>
                <a:cs typeface="Times New Roman"/>
              </a:rPr>
              <a:t>syringe.</a:t>
            </a:r>
            <a:endParaRPr sz="1800">
              <a:latin typeface="Times New Roman"/>
              <a:cs typeface="Times New Roman"/>
            </a:endParaRPr>
          </a:p>
          <a:p>
            <a:pPr marL="379095" marR="445770" indent="-367030">
              <a:lnSpc>
                <a:spcPct val="114999"/>
              </a:lnSpc>
              <a:buFont typeface="Arial"/>
              <a:buChar char="●"/>
              <a:tabLst>
                <a:tab pos="379095" algn="l"/>
              </a:tabLst>
            </a:pPr>
            <a:r>
              <a:rPr dirty="0" sz="1800">
                <a:latin typeface="Times New Roman"/>
                <a:cs typeface="Times New Roman"/>
              </a:rPr>
              <a:t>Motor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speed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ratio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(A:B)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determines composition.</a:t>
            </a:r>
            <a:endParaRPr sz="1800">
              <a:latin typeface="Times New Roman"/>
              <a:cs typeface="Times New Roman"/>
            </a:endParaRPr>
          </a:p>
          <a:p>
            <a:pPr marL="379095" marR="5080" indent="-367030">
              <a:lnSpc>
                <a:spcPct val="114999"/>
              </a:lnSpc>
              <a:buFont typeface="Arial"/>
              <a:buChar char="●"/>
              <a:tabLst>
                <a:tab pos="379095" algn="l"/>
              </a:tabLst>
            </a:pPr>
            <a:r>
              <a:rPr dirty="0" sz="1800" b="1">
                <a:latin typeface="Times New Roman"/>
                <a:cs typeface="Times New Roman"/>
              </a:rPr>
              <a:t>Switching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motor</a:t>
            </a:r>
            <a:r>
              <a:rPr dirty="0" sz="1800" spc="-6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ratio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during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printing creates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gradient.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3798" y="1329500"/>
            <a:ext cx="3860559" cy="323955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020430" y="4681712"/>
            <a:ext cx="1537335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>
                <a:latin typeface="Times New Roman"/>
                <a:cs typeface="Times New Roman"/>
              </a:rPr>
              <a:t>Extrusion </a:t>
            </a:r>
            <a:r>
              <a:rPr dirty="0" sz="1550" spc="-10">
                <a:latin typeface="Times New Roman"/>
                <a:cs typeface="Times New Roman"/>
              </a:rPr>
              <a:t>Diagram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04289" y="2693691"/>
            <a:ext cx="264160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50" b="1">
                <a:latin typeface="Times New Roman"/>
                <a:cs typeface="Times New Roman"/>
              </a:rPr>
              <a:t>A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252338" y="2676434"/>
            <a:ext cx="245745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50" b="1"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5271" y="1154345"/>
            <a:ext cx="3797303" cy="377142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-4762" y="-4762"/>
            <a:ext cx="9153525" cy="1027430"/>
            <a:chOff x="-4762" y="-4762"/>
            <a:chExt cx="9153525" cy="102743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1017905"/>
            </a:xfrm>
            <a:custGeom>
              <a:avLst/>
              <a:gdLst/>
              <a:ahLst/>
              <a:cxnLst/>
              <a:rect l="l" t="t" r="r" b="b"/>
              <a:pathLst>
                <a:path w="9144000" h="1017905">
                  <a:moveTo>
                    <a:pt x="9143849" y="0"/>
                  </a:moveTo>
                  <a:lnTo>
                    <a:pt x="9143849" y="1017574"/>
                  </a:lnTo>
                  <a:lnTo>
                    <a:pt x="0" y="1017574"/>
                  </a:lnTo>
                  <a:lnTo>
                    <a:pt x="0" y="0"/>
                  </a:lnTo>
                  <a:lnTo>
                    <a:pt x="9143849" y="0"/>
                  </a:lnTo>
                  <a:close/>
                </a:path>
              </a:pathLst>
            </a:custGeom>
            <a:solidFill>
              <a:srgbClr val="A79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9144000" cy="1017905"/>
            </a:xfrm>
            <a:custGeom>
              <a:avLst/>
              <a:gdLst/>
              <a:ahLst/>
              <a:cxnLst/>
              <a:rect l="l" t="t" r="r" b="b"/>
              <a:pathLst>
                <a:path w="9144000" h="1017905">
                  <a:moveTo>
                    <a:pt x="9143849" y="0"/>
                  </a:moveTo>
                  <a:lnTo>
                    <a:pt x="9143849" y="1017574"/>
                  </a:lnTo>
                  <a:lnTo>
                    <a:pt x="0" y="1017574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70"/>
              <a:t>Final</a:t>
            </a:r>
            <a:r>
              <a:rPr dirty="0" spc="15"/>
              <a:t> </a:t>
            </a:r>
            <a:r>
              <a:rPr dirty="0" spc="375"/>
              <a:t>DIW</a:t>
            </a:r>
            <a:r>
              <a:rPr dirty="0" spc="20"/>
              <a:t> </a:t>
            </a:r>
            <a:r>
              <a:rPr dirty="0" spc="250"/>
              <a:t>Printer</a:t>
            </a:r>
            <a:r>
              <a:rPr dirty="0" spc="20"/>
              <a:t> </a:t>
            </a:r>
            <a:r>
              <a:rPr dirty="0" spc="185"/>
              <a:t>Setup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08525" y="1216355"/>
            <a:ext cx="4032250" cy="3281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Hardware</a:t>
            </a:r>
            <a:r>
              <a:rPr dirty="0" sz="1800" spc="-1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469265" indent="-366395">
              <a:lnSpc>
                <a:spcPct val="100000"/>
              </a:lnSpc>
              <a:spcBef>
                <a:spcPts val="1525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800">
                <a:latin typeface="Times New Roman"/>
                <a:cs typeface="Times New Roman"/>
              </a:rPr>
              <a:t>Gantry: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Prusa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i3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MK3S+</a:t>
            </a:r>
            <a:endParaRPr sz="1800">
              <a:latin typeface="Times New Roman"/>
              <a:cs typeface="Times New Roman"/>
            </a:endParaRPr>
          </a:p>
          <a:p>
            <a:pPr marL="469265" indent="-366395">
              <a:lnSpc>
                <a:spcPct val="100000"/>
              </a:lnSpc>
              <a:spcBef>
                <a:spcPts val="32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800" spc="-10">
                <a:latin typeface="Times New Roman"/>
                <a:cs typeface="Times New Roman"/>
              </a:rPr>
              <a:t>Extruder: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35">
                <a:latin typeface="Times New Roman"/>
                <a:cs typeface="Times New Roman"/>
              </a:rPr>
              <a:t>ViscoTec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eco-</a:t>
            </a:r>
            <a:r>
              <a:rPr dirty="0" sz="1800">
                <a:latin typeface="Times New Roman"/>
                <a:cs typeface="Times New Roman"/>
              </a:rPr>
              <a:t>DUOMIX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450</a:t>
            </a:r>
            <a:endParaRPr sz="1800">
              <a:latin typeface="Times New Roman"/>
              <a:cs typeface="Times New Roman"/>
            </a:endParaRPr>
          </a:p>
          <a:p>
            <a:pPr marL="469900" marR="184150" indent="-367030">
              <a:lnSpc>
                <a:spcPct val="114999"/>
              </a:lnSpc>
              <a:buFont typeface="Arial"/>
              <a:buChar char="●"/>
              <a:tabLst>
                <a:tab pos="469900" algn="l"/>
              </a:tabLst>
            </a:pPr>
            <a:r>
              <a:rPr dirty="0" sz="1800" spc="-20">
                <a:latin typeface="Times New Roman"/>
                <a:cs typeface="Times New Roman"/>
              </a:rPr>
              <a:t>Electronics:</a:t>
            </a:r>
            <a:r>
              <a:rPr dirty="0" sz="1800" spc="-9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Arduino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Uno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+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geared </a:t>
            </a:r>
            <a:r>
              <a:rPr dirty="0" sz="1800">
                <a:latin typeface="Times New Roman"/>
                <a:cs typeface="Times New Roman"/>
              </a:rPr>
              <a:t>stepper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motors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800" spc="-10" b="1">
                <a:latin typeface="Times New Roman"/>
                <a:cs typeface="Times New Roman"/>
              </a:rPr>
              <a:t>Software</a:t>
            </a:r>
            <a:endParaRPr sz="1800">
              <a:latin typeface="Times New Roman"/>
              <a:cs typeface="Times New Roman"/>
            </a:endParaRPr>
          </a:p>
          <a:p>
            <a:pPr marL="469265" indent="-366395">
              <a:lnSpc>
                <a:spcPct val="100000"/>
              </a:lnSpc>
              <a:spcBef>
                <a:spcPts val="1525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800">
                <a:latin typeface="Times New Roman"/>
                <a:cs typeface="Times New Roman"/>
              </a:rPr>
              <a:t>Arduino </a:t>
            </a:r>
            <a:r>
              <a:rPr dirty="0" sz="1800" spc="-25">
                <a:latin typeface="Times New Roman"/>
                <a:cs typeface="Times New Roman"/>
              </a:rPr>
              <a:t>IDE</a:t>
            </a:r>
            <a:endParaRPr sz="1800">
              <a:latin typeface="Times New Roman"/>
              <a:cs typeface="Times New Roman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800" spc="-10">
                <a:latin typeface="Times New Roman"/>
                <a:cs typeface="Times New Roman"/>
              </a:rPr>
              <a:t>Pronterface</a:t>
            </a:r>
            <a:endParaRPr sz="1800">
              <a:latin typeface="Times New Roman"/>
              <a:cs typeface="Times New Roman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800" spc="-30">
                <a:latin typeface="Times New Roman"/>
                <a:cs typeface="Times New Roman"/>
              </a:rPr>
              <a:t>MATLAB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Post-</a:t>
            </a:r>
            <a:r>
              <a:rPr dirty="0" sz="1800" spc="-10">
                <a:latin typeface="Times New Roman"/>
                <a:cs typeface="Times New Roman"/>
              </a:rPr>
              <a:t>Processor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70"/>
              <a:t>Current</a:t>
            </a:r>
            <a:r>
              <a:rPr dirty="0" spc="5"/>
              <a:t> </a:t>
            </a:r>
            <a:r>
              <a:rPr dirty="0" spc="55"/>
              <a:t>Challenge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8525" y="1216864"/>
            <a:ext cx="5180965" cy="173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Times New Roman"/>
                <a:cs typeface="Times New Roman"/>
              </a:rPr>
              <a:t>The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printer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is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currently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unable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to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dispense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material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reliably.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1700">
              <a:latin typeface="Times New Roman"/>
              <a:cs typeface="Times New Roman"/>
            </a:endParaRPr>
          </a:p>
          <a:p>
            <a:pPr marL="469265" indent="-35877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dirty="0" sz="1700">
                <a:latin typeface="Times New Roman"/>
                <a:cs typeface="Times New Roman"/>
              </a:rPr>
              <a:t>The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stepper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motors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rotate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too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fast.</a:t>
            </a:r>
            <a:endParaRPr sz="1700">
              <a:latin typeface="Times New Roman"/>
              <a:cs typeface="Times New Roman"/>
            </a:endParaRPr>
          </a:p>
          <a:p>
            <a:pPr marL="469265" indent="-358775">
              <a:lnSpc>
                <a:spcPct val="100000"/>
              </a:lnSpc>
              <a:spcBef>
                <a:spcPts val="1019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700">
                <a:latin typeface="Times New Roman"/>
                <a:cs typeface="Times New Roman"/>
              </a:rPr>
              <a:t>The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ink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sticks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inside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the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rotor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assembly.</a:t>
            </a:r>
            <a:endParaRPr sz="1700">
              <a:latin typeface="Times New Roman"/>
              <a:cs typeface="Times New Roman"/>
            </a:endParaRPr>
          </a:p>
          <a:p>
            <a:pPr marL="469265" indent="-358775">
              <a:lnSpc>
                <a:spcPct val="100000"/>
              </a:lnSpc>
              <a:spcBef>
                <a:spcPts val="1019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700">
                <a:latin typeface="Times New Roman"/>
                <a:cs typeface="Times New Roman"/>
              </a:rPr>
              <a:t>Ink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gets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spilled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everywhere.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1450" y="1443299"/>
            <a:ext cx="3063449" cy="32212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4926" y="1550390"/>
            <a:ext cx="617537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155"/>
              <a:t>Nanocomposite</a:t>
            </a:r>
            <a:r>
              <a:rPr dirty="0" sz="4500" spc="25"/>
              <a:t> </a:t>
            </a:r>
            <a:r>
              <a:rPr dirty="0" sz="4500" spc="285"/>
              <a:t>Inks</a:t>
            </a:r>
            <a:endParaRPr sz="4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25"/>
              <a:t>What’s</a:t>
            </a:r>
            <a:r>
              <a:rPr dirty="0" spc="5"/>
              <a:t> </a:t>
            </a:r>
            <a:r>
              <a:rPr dirty="0" spc="210"/>
              <a:t>in</a:t>
            </a:r>
            <a:r>
              <a:rPr dirty="0" spc="10"/>
              <a:t> </a:t>
            </a:r>
            <a:r>
              <a:rPr dirty="0" spc="200"/>
              <a:t>the</a:t>
            </a:r>
            <a:r>
              <a:rPr dirty="0" spc="5"/>
              <a:t> </a:t>
            </a:r>
            <a:r>
              <a:rPr dirty="0" spc="150"/>
              <a:t>Inks?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4750" y="1212225"/>
            <a:ext cx="3333749" cy="333374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08525" y="1064464"/>
            <a:ext cx="8130540" cy="385127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1700" spc="-10" b="1">
                <a:latin typeface="Times New Roman"/>
                <a:cs typeface="Times New Roman"/>
              </a:rPr>
              <a:t>Nanoparticles:</a:t>
            </a:r>
            <a:endParaRPr sz="1700">
              <a:latin typeface="Times New Roman"/>
              <a:cs typeface="Times New Roman"/>
            </a:endParaRPr>
          </a:p>
          <a:p>
            <a:pPr marL="469265" indent="-300355">
              <a:lnSpc>
                <a:spcPct val="100000"/>
              </a:lnSpc>
              <a:spcBef>
                <a:spcPts val="1200"/>
              </a:spcBef>
              <a:buChar char="-"/>
              <a:tabLst>
                <a:tab pos="469265" algn="l"/>
              </a:tabLst>
            </a:pPr>
            <a:r>
              <a:rPr dirty="0" sz="1700">
                <a:latin typeface="Times New Roman"/>
                <a:cs typeface="Times New Roman"/>
              </a:rPr>
              <a:t>Add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dielectric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properties.</a:t>
            </a:r>
            <a:endParaRPr sz="1700">
              <a:latin typeface="Times New Roman"/>
              <a:cs typeface="Times New Roman"/>
            </a:endParaRPr>
          </a:p>
          <a:p>
            <a:pPr marL="469265" indent="-30035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1700">
                <a:latin typeface="Times New Roman"/>
                <a:cs typeface="Times New Roman"/>
              </a:rPr>
              <a:t>Control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signal</a:t>
            </a:r>
            <a:r>
              <a:rPr dirty="0" sz="1700" spc="-5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performance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in</a:t>
            </a:r>
            <a:r>
              <a:rPr dirty="0" sz="1700" spc="-4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RF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devices.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85"/>
              </a:spcBef>
              <a:buFont typeface="Times New Roman"/>
              <a:buChar char="-"/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700" b="1">
                <a:latin typeface="Times New Roman"/>
                <a:cs typeface="Times New Roman"/>
              </a:rPr>
              <a:t>Polymer</a:t>
            </a:r>
            <a:r>
              <a:rPr dirty="0" sz="1700" spc="-65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Matrix:</a:t>
            </a:r>
            <a:endParaRPr sz="1700">
              <a:latin typeface="Times New Roman"/>
              <a:cs typeface="Times New Roman"/>
            </a:endParaRPr>
          </a:p>
          <a:p>
            <a:pPr marL="469265" indent="-300355">
              <a:lnSpc>
                <a:spcPct val="100000"/>
              </a:lnSpc>
              <a:spcBef>
                <a:spcPts val="1200"/>
              </a:spcBef>
              <a:buChar char="-"/>
              <a:tabLst>
                <a:tab pos="469265" algn="l"/>
              </a:tabLst>
            </a:pPr>
            <a:r>
              <a:rPr dirty="0" sz="1700">
                <a:latin typeface="Times New Roman"/>
                <a:cs typeface="Times New Roman"/>
              </a:rPr>
              <a:t>Printable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base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for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the</a:t>
            </a:r>
            <a:r>
              <a:rPr dirty="0" sz="1700" spc="-20">
                <a:latin typeface="Times New Roman"/>
                <a:cs typeface="Times New Roman"/>
              </a:rPr>
              <a:t> ink.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3374390">
              <a:lnSpc>
                <a:spcPct val="100000"/>
              </a:lnSpc>
            </a:pPr>
            <a:r>
              <a:rPr dirty="0" sz="1700" b="1">
                <a:latin typeface="Times New Roman"/>
                <a:cs typeface="Times New Roman"/>
              </a:rPr>
              <a:t>Dielectric</a:t>
            </a:r>
            <a:r>
              <a:rPr dirty="0" sz="1700" spc="-20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Constant</a:t>
            </a:r>
            <a:r>
              <a:rPr dirty="0" sz="1700" spc="-15" b="1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(εᵣ)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-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Measures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how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well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material </a:t>
            </a:r>
            <a:r>
              <a:rPr dirty="0" sz="1700">
                <a:latin typeface="Times New Roman"/>
                <a:cs typeface="Times New Roman"/>
              </a:rPr>
              <a:t>stores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electrical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energy.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Times New Roman"/>
                <a:cs typeface="Times New Roman"/>
              </a:rPr>
              <a:t>Figure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from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Duncan</a:t>
            </a:r>
            <a:r>
              <a:rPr dirty="0" sz="1500" spc="-1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et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al.,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2023.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5"/>
              <a:t>Nanocomposite</a:t>
            </a:r>
            <a:r>
              <a:rPr dirty="0" spc="35"/>
              <a:t> </a:t>
            </a:r>
            <a:r>
              <a:rPr dirty="0" spc="170"/>
              <a:t>Inks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8525" y="1064464"/>
            <a:ext cx="5156200" cy="33782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1700" b="1">
                <a:latin typeface="Times New Roman"/>
                <a:cs typeface="Times New Roman"/>
              </a:rPr>
              <a:t>Nanoparticles</a:t>
            </a:r>
            <a:r>
              <a:rPr dirty="0" sz="1700" spc="-20" b="1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(60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vol%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of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ink):</a:t>
            </a:r>
            <a:endParaRPr sz="1700">
              <a:latin typeface="Times New Roman"/>
              <a:cs typeface="Times New Roman"/>
            </a:endParaRPr>
          </a:p>
          <a:p>
            <a:pPr marL="469265" indent="-358775">
              <a:lnSpc>
                <a:spcPct val="100000"/>
              </a:lnSpc>
              <a:spcBef>
                <a:spcPts val="120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700" b="1">
                <a:latin typeface="Times New Roman"/>
                <a:cs typeface="Times New Roman"/>
              </a:rPr>
              <a:t>Al</a:t>
            </a:r>
            <a:r>
              <a:rPr dirty="0" sz="1700" b="1">
                <a:latin typeface="Calibri"/>
                <a:cs typeface="Calibri"/>
              </a:rPr>
              <a:t>₂</a:t>
            </a:r>
            <a:r>
              <a:rPr dirty="0" sz="1700" b="1">
                <a:latin typeface="Times New Roman"/>
                <a:cs typeface="Times New Roman"/>
              </a:rPr>
              <a:t>O</a:t>
            </a:r>
            <a:r>
              <a:rPr dirty="0" sz="1700" b="1">
                <a:latin typeface="Calibri"/>
                <a:cs typeface="Calibri"/>
              </a:rPr>
              <a:t>₃</a:t>
            </a:r>
            <a:r>
              <a:rPr dirty="0" sz="1700" spc="-10" b="1">
                <a:latin typeface="Calibri"/>
                <a:cs typeface="Calibri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(Aluminum</a:t>
            </a:r>
            <a:r>
              <a:rPr dirty="0" sz="1700" spc="-9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Oxide)</a:t>
            </a:r>
            <a:endParaRPr sz="1700">
              <a:latin typeface="Times New Roman"/>
              <a:cs typeface="Times New Roman"/>
            </a:endParaRPr>
          </a:p>
          <a:p>
            <a:pPr marL="469265" indent="-35877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dirty="0" sz="1700" b="1">
                <a:latin typeface="Times New Roman"/>
                <a:cs typeface="Times New Roman"/>
              </a:rPr>
              <a:t>TiO</a:t>
            </a:r>
            <a:r>
              <a:rPr dirty="0" sz="1700" b="1">
                <a:latin typeface="Calibri"/>
                <a:cs typeface="Calibri"/>
              </a:rPr>
              <a:t>₂</a:t>
            </a:r>
            <a:r>
              <a:rPr dirty="0" sz="1700" spc="-45" b="1">
                <a:latin typeface="Calibri"/>
                <a:cs typeface="Calibri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(Titanium</a:t>
            </a:r>
            <a:r>
              <a:rPr dirty="0" sz="1700" spc="-9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Dioxide)</a:t>
            </a:r>
            <a:endParaRPr sz="1700">
              <a:latin typeface="Times New Roman"/>
              <a:cs typeface="Times New Roman"/>
            </a:endParaRPr>
          </a:p>
          <a:p>
            <a:pPr marL="469265" indent="-35877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dirty="0" sz="1700" spc="-10" b="1">
                <a:latin typeface="Times New Roman"/>
                <a:cs typeface="Times New Roman"/>
              </a:rPr>
              <a:t>SrTiO</a:t>
            </a:r>
            <a:r>
              <a:rPr dirty="0" sz="1700" spc="-10" b="1">
                <a:latin typeface="Calibri"/>
                <a:cs typeface="Calibri"/>
              </a:rPr>
              <a:t>₃</a:t>
            </a:r>
            <a:r>
              <a:rPr dirty="0" sz="1700" b="1">
                <a:latin typeface="Calibri"/>
                <a:cs typeface="Calibri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(Strontium</a:t>
            </a:r>
            <a:r>
              <a:rPr dirty="0" sz="1700" spc="-9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Titanate)</a:t>
            </a:r>
            <a:endParaRPr sz="1700">
              <a:latin typeface="Times New Roman"/>
              <a:cs typeface="Times New Roman"/>
            </a:endParaRPr>
          </a:p>
          <a:p>
            <a:pPr marL="469265" indent="-35877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dirty="0" sz="1700">
                <a:latin typeface="Times New Roman"/>
                <a:cs typeface="Times New Roman"/>
              </a:rPr>
              <a:t>Glass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Microparticles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●"/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0"/>
              </a:spcBef>
              <a:buFont typeface="Arial"/>
              <a:buChar char="●"/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700" b="1">
                <a:latin typeface="Times New Roman"/>
                <a:cs typeface="Times New Roman"/>
              </a:rPr>
              <a:t>Polymer</a:t>
            </a:r>
            <a:r>
              <a:rPr dirty="0" sz="1700" spc="-55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Binder</a:t>
            </a:r>
            <a:r>
              <a:rPr dirty="0" sz="1700" spc="-45" b="1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(40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vol%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of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ink):</a:t>
            </a:r>
            <a:endParaRPr sz="1700">
              <a:latin typeface="Times New Roman"/>
              <a:cs typeface="Times New Roman"/>
            </a:endParaRPr>
          </a:p>
          <a:p>
            <a:pPr marL="469265" indent="-358775">
              <a:lnSpc>
                <a:spcPct val="100000"/>
              </a:lnSpc>
              <a:spcBef>
                <a:spcPts val="120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700" b="1">
                <a:latin typeface="Times New Roman"/>
                <a:cs typeface="Times New Roman"/>
              </a:rPr>
              <a:t>SIS:</a:t>
            </a:r>
            <a:r>
              <a:rPr dirty="0" sz="1700" spc="-40" b="1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Provides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structure</a:t>
            </a:r>
            <a:endParaRPr sz="1700">
              <a:latin typeface="Times New Roman"/>
              <a:cs typeface="Times New Roman"/>
            </a:endParaRPr>
          </a:p>
          <a:p>
            <a:pPr marL="469265" indent="-35877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dirty="0" sz="1700" spc="-10" b="1">
                <a:latin typeface="Times New Roman"/>
                <a:cs typeface="Times New Roman"/>
              </a:rPr>
              <a:t>Maleic</a:t>
            </a:r>
            <a:r>
              <a:rPr dirty="0" sz="1700" spc="-100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Anhydride:</a:t>
            </a:r>
            <a:r>
              <a:rPr dirty="0" sz="1700" spc="-65" b="1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Enhances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nanoparticle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dispersion</a:t>
            </a:r>
            <a:endParaRPr sz="1700">
              <a:latin typeface="Times New Roman"/>
              <a:cs typeface="Times New Roman"/>
            </a:endParaRPr>
          </a:p>
          <a:p>
            <a:pPr marL="469265" indent="-35877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dirty="0" sz="1700" spc="-20" b="1">
                <a:latin typeface="Times New Roman"/>
                <a:cs typeface="Times New Roman"/>
              </a:rPr>
              <a:t>Toluene: </a:t>
            </a:r>
            <a:r>
              <a:rPr dirty="0" sz="1700" spc="-10">
                <a:latin typeface="Times New Roman"/>
                <a:cs typeface="Times New Roman"/>
              </a:rPr>
              <a:t>Solvent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7849" y="1806424"/>
            <a:ext cx="1619101" cy="171700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6200" y="1412750"/>
            <a:ext cx="2776100" cy="31115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28625" y="114524"/>
            <a:ext cx="4666615" cy="4921250"/>
            <a:chOff x="428625" y="114524"/>
            <a:chExt cx="4666615" cy="49212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625" y="114524"/>
              <a:ext cx="3457772" cy="24625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8874" y="2572649"/>
              <a:ext cx="3456124" cy="2462549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0124" y="114524"/>
            <a:ext cx="3456124" cy="24563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379223" y="2985822"/>
            <a:ext cx="32131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Times New Roman"/>
                <a:cs typeface="Times New Roman"/>
              </a:rPr>
              <a:t>SEM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images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nanoparticle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+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glass </a:t>
            </a:r>
            <a:r>
              <a:rPr dirty="0" sz="1600">
                <a:latin typeface="Times New Roman"/>
                <a:cs typeface="Times New Roman"/>
              </a:rPr>
              <a:t>mixture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showing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differences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particle </a:t>
            </a:r>
            <a:r>
              <a:rPr dirty="0" sz="1600">
                <a:latin typeface="Times New Roman"/>
                <a:cs typeface="Times New Roman"/>
              </a:rPr>
              <a:t>shape,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surface,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size.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6850" y="4306747"/>
            <a:ext cx="173926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Times New Roman"/>
                <a:cs typeface="Times New Roman"/>
              </a:rPr>
              <a:t>X-Ray</a:t>
            </a:r>
            <a:r>
              <a:rPr dirty="0" sz="1600" spc="-10">
                <a:latin typeface="Times New Roman"/>
                <a:cs typeface="Times New Roman"/>
              </a:rPr>
              <a:t> Generator: </a:t>
            </a:r>
            <a:r>
              <a:rPr dirty="0" sz="1600" spc="-25">
                <a:latin typeface="Times New Roman"/>
                <a:cs typeface="Times New Roman"/>
              </a:rPr>
              <a:t>40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60">
                <a:latin typeface="Times New Roman"/>
                <a:cs typeface="Times New Roman"/>
              </a:rPr>
              <a:t>kV,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15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mA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824" y="95238"/>
            <a:ext cx="3561149" cy="241266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1425" y="2678900"/>
            <a:ext cx="3561151" cy="23688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3874" y="97987"/>
            <a:ext cx="3561150" cy="240717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60"/>
              <a:t>XRD</a:t>
            </a:r>
            <a:r>
              <a:rPr dirty="0" spc="10"/>
              <a:t> </a:t>
            </a:r>
            <a:r>
              <a:rPr dirty="0" spc="114"/>
              <a:t>Analysis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8525" y="1216864"/>
            <a:ext cx="5370195" cy="2146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Times New Roman"/>
                <a:cs typeface="Times New Roman"/>
              </a:rPr>
              <a:t>XRD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confirms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crystalline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structure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and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high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purity.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700">
              <a:latin typeface="Times New Roman"/>
              <a:cs typeface="Times New Roman"/>
            </a:endParaRPr>
          </a:p>
          <a:p>
            <a:pPr marL="469900" marR="434340" indent="-359410">
              <a:lnSpc>
                <a:spcPct val="114999"/>
              </a:lnSpc>
              <a:spcBef>
                <a:spcPts val="5"/>
              </a:spcBef>
              <a:buFont typeface="Arial"/>
              <a:buChar char="●"/>
              <a:tabLst>
                <a:tab pos="469900" algn="l"/>
              </a:tabLst>
            </a:pPr>
            <a:r>
              <a:rPr dirty="0" sz="1700">
                <a:latin typeface="Times New Roman"/>
                <a:cs typeface="Times New Roman"/>
              </a:rPr>
              <a:t>Clear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peaks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in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the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graph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mean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the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nanoparticles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 spc="-25">
                <a:latin typeface="Times New Roman"/>
                <a:cs typeface="Times New Roman"/>
              </a:rPr>
              <a:t>are </a:t>
            </a:r>
            <a:r>
              <a:rPr dirty="0" sz="1700" spc="-10">
                <a:latin typeface="Times New Roman"/>
                <a:cs typeface="Times New Roman"/>
              </a:rPr>
              <a:t>crystalline.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0"/>
              </a:spcBef>
              <a:buFont typeface="Arial"/>
              <a:buChar char="●"/>
            </a:pPr>
            <a:endParaRPr sz="1700">
              <a:latin typeface="Times New Roman"/>
              <a:cs typeface="Times New Roman"/>
            </a:endParaRPr>
          </a:p>
          <a:p>
            <a:pPr marL="469900" marR="5080" indent="-359410">
              <a:lnSpc>
                <a:spcPct val="114999"/>
              </a:lnSpc>
              <a:buFont typeface="Arial"/>
              <a:buChar char="●"/>
              <a:tabLst>
                <a:tab pos="469900" algn="l"/>
              </a:tabLst>
            </a:pPr>
            <a:r>
              <a:rPr dirty="0" sz="1700" spc="-10">
                <a:latin typeface="Times New Roman"/>
                <a:cs typeface="Times New Roman"/>
              </a:rPr>
              <a:t>Crystalline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materials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have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stable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properties.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Ideal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for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 spc="-25">
                <a:latin typeface="Times New Roman"/>
                <a:cs typeface="Times New Roman"/>
              </a:rPr>
              <a:t>RF </a:t>
            </a:r>
            <a:r>
              <a:rPr dirty="0" sz="1700" spc="-10">
                <a:latin typeface="Times New Roman"/>
                <a:cs typeface="Times New Roman"/>
              </a:rPr>
              <a:t>devices.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1935" y="1421830"/>
            <a:ext cx="2476115" cy="300732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135304" y="4481879"/>
            <a:ext cx="23698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Times New Roman"/>
                <a:cs typeface="Times New Roman"/>
              </a:rPr>
              <a:t>Rigaku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Miniflex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Powder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 spc="-25">
                <a:latin typeface="Times New Roman"/>
                <a:cs typeface="Times New Roman"/>
              </a:rPr>
              <a:t>XRD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90"/>
              <a:t>What</a:t>
            </a:r>
            <a:r>
              <a:rPr dirty="0" spc="50"/>
              <a:t> </a:t>
            </a:r>
            <a:r>
              <a:rPr dirty="0"/>
              <a:t>are</a:t>
            </a:r>
            <a:r>
              <a:rPr dirty="0" spc="50"/>
              <a:t> </a:t>
            </a:r>
            <a:r>
              <a:rPr dirty="0" spc="125"/>
              <a:t>Radio-</a:t>
            </a:r>
            <a:r>
              <a:rPr dirty="0" spc="95"/>
              <a:t>Frequency</a:t>
            </a:r>
            <a:r>
              <a:rPr dirty="0" spc="50"/>
              <a:t> </a:t>
            </a:r>
            <a:r>
              <a:rPr dirty="0" spc="65"/>
              <a:t>Devices?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99049" y="1216355"/>
            <a:ext cx="587629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dirty="0" sz="1800">
                <a:latin typeface="Times New Roman"/>
                <a:cs typeface="Times New Roman"/>
              </a:rPr>
              <a:t>Devices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that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send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or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receive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info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via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radio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waves.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●"/>
            </a:pPr>
            <a:endParaRPr sz="1800">
              <a:latin typeface="Times New Roman"/>
              <a:cs typeface="Times New Roman"/>
            </a:endParaRPr>
          </a:p>
          <a:p>
            <a:pPr lvl="1" marL="836294" indent="-366395">
              <a:lnSpc>
                <a:spcPct val="100000"/>
              </a:lnSpc>
              <a:buFont typeface="Arial"/>
              <a:buChar char="○"/>
              <a:tabLst>
                <a:tab pos="836294" algn="l"/>
              </a:tabLst>
            </a:pPr>
            <a:r>
              <a:rPr dirty="0" sz="1800">
                <a:latin typeface="Times New Roman"/>
                <a:cs typeface="Times New Roman"/>
              </a:rPr>
              <a:t>Ex.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 spc="-40">
                <a:latin typeface="Times New Roman"/>
                <a:cs typeface="Times New Roman"/>
              </a:rPr>
              <a:t>Wi-</a:t>
            </a:r>
            <a:r>
              <a:rPr dirty="0" sz="1800">
                <a:latin typeface="Times New Roman"/>
                <a:cs typeface="Times New Roman"/>
              </a:rPr>
              <a:t>Fi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routers,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satellites,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antennas,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bluetooth,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radar.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575" y="2858389"/>
            <a:ext cx="2730500" cy="182032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700" y="2627287"/>
            <a:ext cx="2636999" cy="197774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65495" y="3113589"/>
            <a:ext cx="888969" cy="134242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611615" y="4715854"/>
            <a:ext cx="1676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Times New Roman"/>
                <a:cs typeface="Times New Roman"/>
              </a:rPr>
              <a:t>Common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RF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Devices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73701" y="2858401"/>
            <a:ext cx="1100104" cy="16780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0"/>
              <a:t>Rheology</a:t>
            </a:r>
            <a:r>
              <a:rPr dirty="0" spc="15"/>
              <a:t> </a:t>
            </a:r>
            <a:r>
              <a:rPr dirty="0" spc="200"/>
              <a:t>Testing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8525" y="1216355"/>
            <a:ext cx="759015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Measures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how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thick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how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easily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our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inks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flow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when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force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applied.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Why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test: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30">
                <a:latin typeface="Times New Roman"/>
                <a:cs typeface="Times New Roman"/>
              </a:rPr>
              <a:t>To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make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sure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material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can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flow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smoothly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through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printer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without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clogging.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4429" y="2681877"/>
            <a:ext cx="4388480" cy="183349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19" y="2498615"/>
            <a:ext cx="2569641" cy="241663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942507" y="4616630"/>
            <a:ext cx="252857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Times New Roman"/>
                <a:cs typeface="Times New Roman"/>
              </a:rPr>
              <a:t>Anton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Paar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MRC302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Rheometer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21369" y="4616630"/>
            <a:ext cx="12890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Times New Roman"/>
                <a:cs typeface="Times New Roman"/>
              </a:rPr>
              <a:t>Extrusion </a:t>
            </a:r>
            <a:r>
              <a:rPr dirty="0" sz="1500" spc="-10">
                <a:latin typeface="Times New Roman"/>
                <a:cs typeface="Times New Roman"/>
              </a:rPr>
              <a:t>Image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325" y="167575"/>
            <a:ext cx="3793624" cy="22789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225" y="2622300"/>
            <a:ext cx="3917151" cy="234595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9126" y="127325"/>
            <a:ext cx="3917150" cy="23594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885338" y="3101630"/>
            <a:ext cx="274129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83515" marR="17653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Times New Roman"/>
                <a:cs typeface="Times New Roman"/>
              </a:rPr>
              <a:t>Nanocomposite</a:t>
            </a:r>
            <a:r>
              <a:rPr dirty="0" sz="1500" spc="-3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inks</a:t>
            </a:r>
            <a:r>
              <a:rPr dirty="0" sz="1500" spc="-3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at</a:t>
            </a:r>
            <a:r>
              <a:rPr dirty="0" sz="1500" spc="-3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varying </a:t>
            </a:r>
            <a:r>
              <a:rPr dirty="0" sz="1500">
                <a:latin typeface="Times New Roman"/>
                <a:cs typeface="Times New Roman"/>
              </a:rPr>
              <a:t>nanoparticle</a:t>
            </a:r>
            <a:r>
              <a:rPr dirty="0" sz="1500" spc="-6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amounts.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Times New Roman"/>
              <a:cs typeface="Times New Roman"/>
            </a:endParaRPr>
          </a:p>
          <a:p>
            <a:pPr algn="ctr" marL="12700" marR="5080" indent="-1270">
              <a:lnSpc>
                <a:spcPct val="100000"/>
              </a:lnSpc>
            </a:pPr>
            <a:r>
              <a:rPr dirty="0" sz="1500">
                <a:latin typeface="Times New Roman"/>
                <a:cs typeface="Times New Roman"/>
              </a:rPr>
              <a:t>The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black</a:t>
            </a:r>
            <a:r>
              <a:rPr dirty="0" sz="1500" spc="-1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line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marks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the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highest </a:t>
            </a:r>
            <a:r>
              <a:rPr dirty="0" sz="1500">
                <a:latin typeface="Times New Roman"/>
                <a:cs typeface="Times New Roman"/>
              </a:rPr>
              <a:t>printable</a:t>
            </a:r>
            <a:r>
              <a:rPr dirty="0" sz="1500" spc="-5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viscosity.</a:t>
            </a:r>
            <a:r>
              <a:rPr dirty="0" sz="1500" spc="-8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Above</a:t>
            </a:r>
            <a:r>
              <a:rPr dirty="0" sz="1500" spc="-3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this,</a:t>
            </a:r>
            <a:r>
              <a:rPr dirty="0" sz="1500" spc="-25">
                <a:latin typeface="Times New Roman"/>
                <a:cs typeface="Times New Roman"/>
              </a:rPr>
              <a:t> </a:t>
            </a:r>
            <a:r>
              <a:rPr dirty="0" sz="1500" spc="-20">
                <a:latin typeface="Times New Roman"/>
                <a:cs typeface="Times New Roman"/>
              </a:rPr>
              <a:t>inks </a:t>
            </a:r>
            <a:r>
              <a:rPr dirty="0" sz="1500">
                <a:latin typeface="Times New Roman"/>
                <a:cs typeface="Times New Roman"/>
              </a:rPr>
              <a:t>were</a:t>
            </a:r>
            <a:r>
              <a:rPr dirty="0" sz="1500" spc="-1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too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thick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to </a:t>
            </a:r>
            <a:r>
              <a:rPr dirty="0" sz="1500" spc="-10">
                <a:latin typeface="Times New Roman"/>
                <a:cs typeface="Times New Roman"/>
              </a:rPr>
              <a:t>print.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0"/>
              <a:t>Rheology</a:t>
            </a:r>
            <a:r>
              <a:rPr dirty="0" spc="15"/>
              <a:t> </a:t>
            </a:r>
            <a:r>
              <a:rPr dirty="0" spc="65"/>
              <a:t>Takeaways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/>
              <a:t>All</a:t>
            </a:r>
            <a:r>
              <a:rPr dirty="0" sz="1700" spc="-30"/>
              <a:t> </a:t>
            </a:r>
            <a:r>
              <a:rPr dirty="0" sz="1700"/>
              <a:t>inks</a:t>
            </a:r>
            <a:r>
              <a:rPr dirty="0" sz="1700" spc="-30"/>
              <a:t> </a:t>
            </a:r>
            <a:r>
              <a:rPr dirty="0" sz="1700"/>
              <a:t>displayed</a:t>
            </a:r>
            <a:r>
              <a:rPr dirty="0" sz="1700" spc="-30"/>
              <a:t> </a:t>
            </a:r>
            <a:r>
              <a:rPr dirty="0" sz="1700" spc="-25" b="1">
                <a:latin typeface="Times New Roman"/>
                <a:cs typeface="Times New Roman"/>
              </a:rPr>
              <a:t>shear-</a:t>
            </a:r>
            <a:r>
              <a:rPr dirty="0" sz="1700" b="1">
                <a:latin typeface="Times New Roman"/>
                <a:cs typeface="Times New Roman"/>
              </a:rPr>
              <a:t>thinning</a:t>
            </a:r>
            <a:r>
              <a:rPr dirty="0" sz="1700" spc="-20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behavior</a:t>
            </a:r>
            <a:r>
              <a:rPr dirty="0" sz="1700"/>
              <a:t>,</a:t>
            </a:r>
            <a:r>
              <a:rPr dirty="0" sz="1700" spc="-25"/>
              <a:t> </a:t>
            </a:r>
            <a:r>
              <a:rPr dirty="0" sz="1700"/>
              <a:t>ideal</a:t>
            </a:r>
            <a:r>
              <a:rPr dirty="0" sz="1700" spc="-30"/>
              <a:t> </a:t>
            </a:r>
            <a:r>
              <a:rPr dirty="0" sz="1700"/>
              <a:t>for</a:t>
            </a:r>
            <a:r>
              <a:rPr dirty="0" sz="1700" spc="-25"/>
              <a:t> </a:t>
            </a:r>
            <a:r>
              <a:rPr dirty="0" sz="1700"/>
              <a:t>smooth</a:t>
            </a:r>
            <a:r>
              <a:rPr dirty="0" sz="1700" spc="-25"/>
              <a:t> </a:t>
            </a:r>
            <a:r>
              <a:rPr dirty="0" sz="1700"/>
              <a:t>extrusion</a:t>
            </a:r>
            <a:r>
              <a:rPr dirty="0" sz="1700" spc="-20"/>
              <a:t> </a:t>
            </a:r>
            <a:r>
              <a:rPr dirty="0" sz="1700"/>
              <a:t>and</a:t>
            </a:r>
            <a:r>
              <a:rPr dirty="0" sz="1700" spc="-25"/>
              <a:t> </a:t>
            </a:r>
            <a:r>
              <a:rPr dirty="0" sz="1700"/>
              <a:t>shape</a:t>
            </a:r>
            <a:r>
              <a:rPr dirty="0" sz="1700" spc="-30"/>
              <a:t> </a:t>
            </a:r>
            <a:r>
              <a:rPr dirty="0" sz="1700" spc="-10"/>
              <a:t>retention.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1700"/>
          </a:p>
          <a:p>
            <a:pPr marL="12700">
              <a:lnSpc>
                <a:spcPct val="100000"/>
              </a:lnSpc>
            </a:pPr>
            <a:r>
              <a:rPr dirty="0" sz="1700"/>
              <a:t>Maximum</a:t>
            </a:r>
            <a:r>
              <a:rPr dirty="0" sz="1700" spc="-75"/>
              <a:t> </a:t>
            </a:r>
            <a:r>
              <a:rPr dirty="0" sz="1700"/>
              <a:t>printable</a:t>
            </a:r>
            <a:r>
              <a:rPr dirty="0" sz="1700" spc="-70"/>
              <a:t> </a:t>
            </a:r>
            <a:r>
              <a:rPr dirty="0" sz="1700"/>
              <a:t>nanoparticle</a:t>
            </a:r>
            <a:r>
              <a:rPr dirty="0" sz="1700" spc="-70"/>
              <a:t> </a:t>
            </a:r>
            <a:r>
              <a:rPr dirty="0" sz="1700" spc="-10"/>
              <a:t>concentrations:</a:t>
            </a:r>
            <a:endParaRPr sz="1700"/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1851025" algn="l"/>
                <a:tab pos="2109470" algn="l"/>
                <a:tab pos="3702050" algn="l"/>
                <a:tab pos="3961129" algn="l"/>
              </a:tabLst>
            </a:pPr>
            <a:r>
              <a:rPr dirty="0" sz="1700"/>
              <a:t>–</a:t>
            </a:r>
            <a:r>
              <a:rPr dirty="0" sz="1700" spc="-25"/>
              <a:t> </a:t>
            </a:r>
            <a:r>
              <a:rPr dirty="0" sz="1700" spc="-10" b="1">
                <a:latin typeface="Times New Roman"/>
                <a:cs typeface="Times New Roman"/>
              </a:rPr>
              <a:t>Al</a:t>
            </a:r>
            <a:r>
              <a:rPr dirty="0" sz="1700" spc="-10" b="1">
                <a:latin typeface="Calibri"/>
                <a:cs typeface="Calibri"/>
              </a:rPr>
              <a:t>₂</a:t>
            </a:r>
            <a:r>
              <a:rPr dirty="0" sz="1700" spc="-10" b="1">
                <a:latin typeface="Times New Roman"/>
                <a:cs typeface="Times New Roman"/>
              </a:rPr>
              <a:t>O</a:t>
            </a:r>
            <a:r>
              <a:rPr dirty="0" sz="1700" spc="-10" b="1">
                <a:latin typeface="Calibri"/>
                <a:cs typeface="Calibri"/>
              </a:rPr>
              <a:t>₃</a:t>
            </a:r>
            <a:r>
              <a:rPr dirty="0" sz="1700" spc="-10" b="1">
                <a:latin typeface="Times New Roman"/>
                <a:cs typeface="Times New Roman"/>
              </a:rPr>
              <a:t>:</a:t>
            </a:r>
            <a:r>
              <a:rPr dirty="0" sz="1700" spc="-15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~24</a:t>
            </a:r>
            <a:r>
              <a:rPr dirty="0" sz="1700" spc="-95" b="1">
                <a:latin typeface="Times New Roman"/>
                <a:cs typeface="Times New Roman"/>
              </a:rPr>
              <a:t> </a:t>
            </a:r>
            <a:r>
              <a:rPr dirty="0" sz="1700" spc="-25" b="1">
                <a:latin typeface="Times New Roman"/>
                <a:cs typeface="Times New Roman"/>
              </a:rPr>
              <a:t>wt%</a:t>
            </a:r>
            <a:r>
              <a:rPr dirty="0" sz="1700" b="1">
                <a:latin typeface="Times New Roman"/>
                <a:cs typeface="Times New Roman"/>
              </a:rPr>
              <a:t>	</a:t>
            </a:r>
            <a:r>
              <a:rPr dirty="0" sz="1700" spc="-50"/>
              <a:t>|</a:t>
            </a:r>
            <a:r>
              <a:rPr dirty="0" sz="1700"/>
              <a:t>	</a:t>
            </a:r>
            <a:r>
              <a:rPr dirty="0" sz="1700" spc="-10" b="1">
                <a:latin typeface="Times New Roman"/>
                <a:cs typeface="Times New Roman"/>
              </a:rPr>
              <a:t>TiO</a:t>
            </a:r>
            <a:r>
              <a:rPr dirty="0" sz="1700" spc="-10" b="1">
                <a:latin typeface="Calibri"/>
                <a:cs typeface="Calibri"/>
              </a:rPr>
              <a:t>₂</a:t>
            </a:r>
            <a:r>
              <a:rPr dirty="0" sz="1700" spc="-10" b="1">
                <a:latin typeface="Times New Roman"/>
                <a:cs typeface="Times New Roman"/>
              </a:rPr>
              <a:t>:</a:t>
            </a:r>
            <a:r>
              <a:rPr dirty="0" sz="1700" spc="-50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~15</a:t>
            </a:r>
            <a:r>
              <a:rPr dirty="0" sz="1700" spc="-95" b="1">
                <a:latin typeface="Times New Roman"/>
                <a:cs typeface="Times New Roman"/>
              </a:rPr>
              <a:t> </a:t>
            </a:r>
            <a:r>
              <a:rPr dirty="0" sz="1700" spc="-25" b="1">
                <a:latin typeface="Times New Roman"/>
                <a:cs typeface="Times New Roman"/>
              </a:rPr>
              <a:t>wt%</a:t>
            </a:r>
            <a:r>
              <a:rPr dirty="0" sz="1700" b="1">
                <a:latin typeface="Times New Roman"/>
                <a:cs typeface="Times New Roman"/>
              </a:rPr>
              <a:t>	</a:t>
            </a:r>
            <a:r>
              <a:rPr dirty="0" sz="1700" spc="-50"/>
              <a:t>|</a:t>
            </a:r>
            <a:r>
              <a:rPr dirty="0" sz="1700"/>
              <a:t>	</a:t>
            </a:r>
            <a:r>
              <a:rPr dirty="0" sz="1700" spc="-10" b="1">
                <a:latin typeface="Times New Roman"/>
                <a:cs typeface="Times New Roman"/>
              </a:rPr>
              <a:t>SrTiO</a:t>
            </a:r>
            <a:r>
              <a:rPr dirty="0" sz="1700" spc="-10" b="1">
                <a:latin typeface="Calibri"/>
                <a:cs typeface="Calibri"/>
              </a:rPr>
              <a:t>₃</a:t>
            </a:r>
            <a:r>
              <a:rPr dirty="0" sz="1700" spc="-10" b="1">
                <a:latin typeface="Times New Roman"/>
                <a:cs typeface="Times New Roman"/>
              </a:rPr>
              <a:t>:</a:t>
            </a:r>
            <a:r>
              <a:rPr dirty="0" sz="1700" spc="-55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~15</a:t>
            </a:r>
            <a:r>
              <a:rPr dirty="0" sz="1700" spc="-95" b="1">
                <a:latin typeface="Times New Roman"/>
                <a:cs typeface="Times New Roman"/>
              </a:rPr>
              <a:t> </a:t>
            </a:r>
            <a:r>
              <a:rPr dirty="0" sz="1700" spc="-25" b="1">
                <a:latin typeface="Times New Roman"/>
                <a:cs typeface="Times New Roman"/>
              </a:rPr>
              <a:t>wt%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700"/>
              <a:t>Higher</a:t>
            </a:r>
            <a:r>
              <a:rPr dirty="0" sz="1700" spc="-35"/>
              <a:t> </a:t>
            </a:r>
            <a:r>
              <a:rPr dirty="0" sz="1700"/>
              <a:t>nanoparticle</a:t>
            </a:r>
            <a:r>
              <a:rPr dirty="0" sz="1700" spc="-35"/>
              <a:t> </a:t>
            </a:r>
            <a:r>
              <a:rPr dirty="0" sz="1700"/>
              <a:t>concentrations</a:t>
            </a:r>
            <a:r>
              <a:rPr dirty="0" sz="1700" spc="-35"/>
              <a:t> </a:t>
            </a:r>
            <a:r>
              <a:rPr dirty="0" sz="1700"/>
              <a:t>became</a:t>
            </a:r>
            <a:r>
              <a:rPr dirty="0" sz="1700" spc="-35"/>
              <a:t> </a:t>
            </a:r>
            <a:r>
              <a:rPr dirty="0" sz="1700"/>
              <a:t>too</a:t>
            </a:r>
            <a:r>
              <a:rPr dirty="0" sz="1700" spc="-30"/>
              <a:t> </a:t>
            </a:r>
            <a:r>
              <a:rPr dirty="0" sz="1700"/>
              <a:t>viscous</a:t>
            </a:r>
            <a:r>
              <a:rPr dirty="0" sz="1700" spc="-40"/>
              <a:t> </a:t>
            </a:r>
            <a:r>
              <a:rPr dirty="0" sz="1700"/>
              <a:t>or</a:t>
            </a:r>
            <a:r>
              <a:rPr dirty="0" sz="1700" spc="-30"/>
              <a:t> </a:t>
            </a:r>
            <a:r>
              <a:rPr dirty="0" sz="1700" spc="-10"/>
              <a:t>solid-</a:t>
            </a:r>
            <a:r>
              <a:rPr dirty="0" sz="1700"/>
              <a:t>like,</a:t>
            </a:r>
            <a:r>
              <a:rPr dirty="0" sz="1700" spc="-30"/>
              <a:t> </a:t>
            </a:r>
            <a:r>
              <a:rPr dirty="0" sz="1700"/>
              <a:t>making</a:t>
            </a:r>
            <a:r>
              <a:rPr dirty="0" sz="1700" spc="-30"/>
              <a:t> </a:t>
            </a:r>
            <a:r>
              <a:rPr dirty="0" sz="1700"/>
              <a:t>them</a:t>
            </a:r>
            <a:r>
              <a:rPr dirty="0" sz="1700" spc="-35"/>
              <a:t> </a:t>
            </a:r>
            <a:r>
              <a:rPr dirty="0" sz="1700"/>
              <a:t>unusable</a:t>
            </a:r>
            <a:r>
              <a:rPr dirty="0" sz="1700" spc="-40"/>
              <a:t> </a:t>
            </a:r>
            <a:r>
              <a:rPr dirty="0" sz="1700" spc="-25"/>
              <a:t>for </a:t>
            </a:r>
            <a:r>
              <a:rPr dirty="0" sz="1700" spc="-10"/>
              <a:t>printing.</a:t>
            </a:r>
            <a:endParaRPr sz="1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Conclusion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8525" y="1216864"/>
            <a:ext cx="8202930" cy="2814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45844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Times New Roman"/>
                <a:cs typeface="Times New Roman"/>
              </a:rPr>
              <a:t>A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custom</a:t>
            </a:r>
            <a:r>
              <a:rPr dirty="0" sz="1700" spc="-15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DIW</a:t>
            </a:r>
            <a:r>
              <a:rPr dirty="0" sz="1700" spc="-50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3D</a:t>
            </a:r>
            <a:r>
              <a:rPr dirty="0" sz="1700" spc="-25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printer</a:t>
            </a:r>
            <a:r>
              <a:rPr dirty="0" sz="1700" spc="-45" b="1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with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active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mixing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was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developed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to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fabricate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graded </a:t>
            </a:r>
            <a:r>
              <a:rPr dirty="0" sz="1700" b="1">
                <a:latin typeface="Times New Roman"/>
                <a:cs typeface="Times New Roman"/>
              </a:rPr>
              <a:t>nanocomposite</a:t>
            </a:r>
            <a:r>
              <a:rPr dirty="0" sz="1700" spc="-65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inks</a:t>
            </a:r>
            <a:r>
              <a:rPr dirty="0" sz="1700" spc="-1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700">
                <a:latin typeface="Times New Roman"/>
                <a:cs typeface="Times New Roman"/>
              </a:rPr>
              <a:t>Rheological</a:t>
            </a:r>
            <a:r>
              <a:rPr dirty="0" sz="1700" spc="-11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testing</a:t>
            </a:r>
            <a:r>
              <a:rPr dirty="0" sz="1700" spc="-6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identified</a:t>
            </a:r>
            <a:r>
              <a:rPr dirty="0" sz="1700" spc="-6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optimal</a:t>
            </a:r>
            <a:r>
              <a:rPr dirty="0" sz="1700" spc="-6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nanoparticle</a:t>
            </a:r>
            <a:r>
              <a:rPr dirty="0" sz="1700" spc="-6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ratios: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Al</a:t>
            </a:r>
            <a:r>
              <a:rPr dirty="0" sz="1700" b="1">
                <a:latin typeface="Calibri"/>
                <a:cs typeface="Calibri"/>
              </a:rPr>
              <a:t>₂</a:t>
            </a:r>
            <a:r>
              <a:rPr dirty="0" sz="1700" b="1">
                <a:latin typeface="Times New Roman"/>
                <a:cs typeface="Times New Roman"/>
              </a:rPr>
              <a:t>O</a:t>
            </a:r>
            <a:r>
              <a:rPr dirty="0" sz="1700" b="1">
                <a:latin typeface="Calibri"/>
                <a:cs typeface="Calibri"/>
              </a:rPr>
              <a:t>₃</a:t>
            </a:r>
            <a:r>
              <a:rPr dirty="0" sz="1700" spc="25" b="1">
                <a:latin typeface="Calibri"/>
                <a:cs typeface="Calibri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(~24</a:t>
            </a:r>
            <a:r>
              <a:rPr dirty="0" sz="1700" spc="-110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wt%)</a:t>
            </a:r>
            <a:r>
              <a:rPr dirty="0" sz="1700">
                <a:latin typeface="Times New Roman"/>
                <a:cs typeface="Times New Roman"/>
              </a:rPr>
              <a:t>,</a:t>
            </a:r>
            <a:r>
              <a:rPr dirty="0" sz="1700" spc="-60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TiO</a:t>
            </a:r>
            <a:r>
              <a:rPr dirty="0" sz="1700" b="1">
                <a:latin typeface="Calibri"/>
                <a:cs typeface="Calibri"/>
              </a:rPr>
              <a:t>₂</a:t>
            </a:r>
            <a:r>
              <a:rPr dirty="0" sz="1700" spc="25" b="1">
                <a:latin typeface="Calibri"/>
                <a:cs typeface="Calibri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(~15</a:t>
            </a:r>
            <a:r>
              <a:rPr dirty="0" sz="1700" spc="-105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wt%)</a:t>
            </a:r>
            <a:r>
              <a:rPr dirty="0" sz="1700" spc="-10">
                <a:latin typeface="Times New Roman"/>
                <a:cs typeface="Times New Roman"/>
              </a:rPr>
              <a:t>, </a:t>
            </a:r>
            <a:r>
              <a:rPr dirty="0" sz="1700">
                <a:latin typeface="Times New Roman"/>
                <a:cs typeface="Times New Roman"/>
              </a:rPr>
              <a:t>and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SrTiO</a:t>
            </a:r>
            <a:r>
              <a:rPr dirty="0" sz="1700" spc="-10" b="1">
                <a:latin typeface="Calibri"/>
                <a:cs typeface="Calibri"/>
              </a:rPr>
              <a:t>₃</a:t>
            </a:r>
            <a:r>
              <a:rPr dirty="0" sz="1700" spc="50" b="1">
                <a:latin typeface="Calibri"/>
                <a:cs typeface="Calibri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(~15</a:t>
            </a:r>
            <a:r>
              <a:rPr dirty="0" sz="1700" spc="-105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wt%)</a:t>
            </a:r>
            <a:r>
              <a:rPr dirty="0" sz="1700" spc="-35" b="1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to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ensure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smooth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extrusion.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700">
                <a:latin typeface="Times New Roman"/>
                <a:cs typeface="Times New Roman"/>
              </a:rPr>
              <a:t>Future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work</a:t>
            </a:r>
            <a:r>
              <a:rPr dirty="0" sz="1700" spc="-10">
                <a:latin typeface="Times New Roman"/>
                <a:cs typeface="Times New Roman"/>
              </a:rPr>
              <a:t> includes:</a:t>
            </a:r>
            <a:endParaRPr sz="1700">
              <a:latin typeface="Times New Roman"/>
              <a:cs typeface="Times New Roman"/>
            </a:endParaRPr>
          </a:p>
          <a:p>
            <a:pPr marL="469265" indent="-358775">
              <a:lnSpc>
                <a:spcPct val="100000"/>
              </a:lnSpc>
              <a:spcBef>
                <a:spcPts val="120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700">
                <a:latin typeface="Times New Roman"/>
                <a:cs typeface="Times New Roman"/>
              </a:rPr>
              <a:t>Measuring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dielectric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properties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using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a</a:t>
            </a:r>
            <a:r>
              <a:rPr dirty="0" sz="1700" spc="-60">
                <a:latin typeface="Times New Roman"/>
                <a:cs typeface="Times New Roman"/>
              </a:rPr>
              <a:t> </a:t>
            </a:r>
            <a:r>
              <a:rPr dirty="0" sz="1700" spc="-20">
                <a:latin typeface="Times New Roman"/>
                <a:cs typeface="Times New Roman"/>
              </a:rPr>
              <a:t>VNA.</a:t>
            </a:r>
            <a:endParaRPr sz="1700">
              <a:latin typeface="Times New Roman"/>
              <a:cs typeface="Times New Roman"/>
            </a:endParaRPr>
          </a:p>
          <a:p>
            <a:pPr marL="469265" indent="-35877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dirty="0" sz="1700">
                <a:latin typeface="Times New Roman"/>
                <a:cs typeface="Times New Roman"/>
              </a:rPr>
              <a:t>Printing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solid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test</a:t>
            </a:r>
            <a:r>
              <a:rPr dirty="0" sz="1700" spc="-4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structures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with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tunable</a:t>
            </a:r>
            <a:r>
              <a:rPr dirty="0" sz="1700" spc="-4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gradients.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Acknowledgements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14421" y="1180796"/>
            <a:ext cx="8026400" cy="1708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3855" marR="332105" indent="-351790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63855" algn="l"/>
              </a:tabLst>
            </a:pPr>
            <a:r>
              <a:rPr dirty="0" sz="1600">
                <a:latin typeface="Times New Roman"/>
                <a:cs typeface="Times New Roman"/>
              </a:rPr>
              <a:t>Special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thanks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Laurel</a:t>
            </a:r>
            <a:r>
              <a:rPr dirty="0" sz="1600" spc="-4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Hilger</a:t>
            </a:r>
            <a:r>
              <a:rPr dirty="0" sz="1600" spc="-35" b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her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guidance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throughout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process,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40" b="1">
                <a:latin typeface="Times New Roman"/>
                <a:cs typeface="Times New Roman"/>
              </a:rPr>
              <a:t>Dr. </a:t>
            </a:r>
            <a:r>
              <a:rPr dirty="0" sz="1600" spc="-10" b="1">
                <a:latin typeface="Times New Roman"/>
                <a:cs typeface="Times New Roman"/>
              </a:rPr>
              <a:t>Blair Brettmann</a:t>
            </a:r>
            <a:r>
              <a:rPr dirty="0" sz="1600" spc="-30" b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lab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opportunity.</a:t>
            </a:r>
            <a:endParaRPr sz="1600">
              <a:latin typeface="Times New Roman"/>
              <a:cs typeface="Times New Roman"/>
            </a:endParaRPr>
          </a:p>
          <a:p>
            <a:pPr marL="363855" indent="-351155">
              <a:lnSpc>
                <a:spcPct val="100000"/>
              </a:lnSpc>
              <a:spcBef>
                <a:spcPts val="285"/>
              </a:spcBef>
              <a:buFont typeface="Arial"/>
              <a:buChar char="●"/>
              <a:tabLst>
                <a:tab pos="363855" algn="l"/>
              </a:tabLst>
            </a:pPr>
            <a:r>
              <a:rPr dirty="0" sz="1600">
                <a:latin typeface="Times New Roman"/>
                <a:cs typeface="Times New Roman"/>
              </a:rPr>
              <a:t>Thank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you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40" b="1">
                <a:latin typeface="Times New Roman"/>
                <a:cs typeface="Times New Roman"/>
              </a:rPr>
              <a:t>Dr.</a:t>
            </a:r>
            <a:r>
              <a:rPr dirty="0" sz="1600" spc="-2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David</a:t>
            </a:r>
            <a:r>
              <a:rPr dirty="0" sz="1600" spc="-50" b="1">
                <a:latin typeface="Times New Roman"/>
                <a:cs typeface="Times New Roman"/>
              </a:rPr>
              <a:t> </a:t>
            </a:r>
            <a:r>
              <a:rPr dirty="0" sz="1600" spc="-20" b="1">
                <a:latin typeface="Times New Roman"/>
                <a:cs typeface="Times New Roman"/>
              </a:rPr>
              <a:t>Tavakoli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SEM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XRD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training.</a:t>
            </a:r>
            <a:endParaRPr sz="1600">
              <a:latin typeface="Times New Roman"/>
              <a:cs typeface="Times New Roman"/>
            </a:endParaRPr>
          </a:p>
          <a:p>
            <a:pPr marL="363855" indent="-351155">
              <a:lnSpc>
                <a:spcPct val="100000"/>
              </a:lnSpc>
              <a:spcBef>
                <a:spcPts val="290"/>
              </a:spcBef>
              <a:buFont typeface="Arial"/>
              <a:buChar char="●"/>
              <a:tabLst>
                <a:tab pos="363855" algn="l"/>
              </a:tabLst>
            </a:pPr>
            <a:r>
              <a:rPr dirty="0" sz="1600">
                <a:latin typeface="Times New Roman"/>
                <a:cs typeface="Times New Roman"/>
              </a:rPr>
              <a:t>Thank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you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Ms.</a:t>
            </a:r>
            <a:r>
              <a:rPr dirty="0" sz="1600" spc="-3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Leslie</a:t>
            </a:r>
            <a:r>
              <a:rPr dirty="0" sz="1600" spc="-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O’Neill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 spc="-40" b="1">
                <a:latin typeface="Times New Roman"/>
                <a:cs typeface="Times New Roman"/>
              </a:rPr>
              <a:t>Dr.</a:t>
            </a:r>
            <a:r>
              <a:rPr dirty="0" sz="1600" spc="-2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Mikkel</a:t>
            </a:r>
            <a:r>
              <a:rPr dirty="0" sz="1600" spc="-6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Thomas</a:t>
            </a:r>
            <a:r>
              <a:rPr dirty="0" sz="1600" spc="-20" b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their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support.</a:t>
            </a:r>
            <a:endParaRPr sz="1600">
              <a:latin typeface="Times New Roman"/>
              <a:cs typeface="Times New Roman"/>
            </a:endParaRPr>
          </a:p>
          <a:p>
            <a:pPr marL="363855" marR="5080" indent="-351790">
              <a:lnSpc>
                <a:spcPct val="114999"/>
              </a:lnSpc>
              <a:buFont typeface="Arial"/>
              <a:buChar char="●"/>
              <a:tabLst>
                <a:tab pos="363855" algn="l"/>
              </a:tabLst>
            </a:pPr>
            <a:r>
              <a:rPr dirty="0" sz="1600">
                <a:latin typeface="Times New Roman"/>
                <a:cs typeface="Times New Roman"/>
              </a:rPr>
              <a:t>This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work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was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supported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by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National</a:t>
            </a:r>
            <a:r>
              <a:rPr dirty="0" sz="1600" spc="-5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Science</a:t>
            </a:r>
            <a:r>
              <a:rPr dirty="0" sz="1600" spc="-5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Foundation</a:t>
            </a:r>
            <a:r>
              <a:rPr dirty="0" sz="1600" spc="-30" b="1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(Award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#2349519),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20" b="1">
                <a:latin typeface="Times New Roman"/>
                <a:cs typeface="Times New Roman"/>
              </a:rPr>
              <a:t>NNCI </a:t>
            </a:r>
            <a:r>
              <a:rPr dirty="0" sz="1600" b="1">
                <a:latin typeface="Times New Roman"/>
                <a:cs typeface="Times New Roman"/>
              </a:rPr>
              <a:t>program</a:t>
            </a:r>
            <a:r>
              <a:rPr dirty="0" sz="1600">
                <a:latin typeface="Times New Roman"/>
                <a:cs typeface="Times New Roman"/>
              </a:rPr>
              <a:t>,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Georgia</a:t>
            </a:r>
            <a:r>
              <a:rPr dirty="0" sz="1600" spc="-60" b="1">
                <a:latin typeface="Times New Roman"/>
                <a:cs typeface="Times New Roman"/>
              </a:rPr>
              <a:t> </a:t>
            </a:r>
            <a:r>
              <a:rPr dirty="0" sz="1600" spc="-25" b="1">
                <a:latin typeface="Times New Roman"/>
                <a:cs typeface="Times New Roman"/>
              </a:rPr>
              <a:t>Tech</a:t>
            </a:r>
            <a:r>
              <a:rPr dirty="0" sz="1600" spc="-4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Institute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for</a:t>
            </a:r>
            <a:r>
              <a:rPr dirty="0" sz="1600" spc="-7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Materials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and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Systems.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600" y="4090075"/>
            <a:ext cx="2859198" cy="88228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4225" y="3246312"/>
            <a:ext cx="2119249" cy="908249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683221" y="3293139"/>
            <a:ext cx="3721735" cy="1704339"/>
            <a:chOff x="2683221" y="3293139"/>
            <a:chExt cx="3721735" cy="1704339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3221" y="3293139"/>
              <a:ext cx="2634100" cy="6439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0625" y="3975349"/>
              <a:ext cx="1044099" cy="10219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5"/>
              <a:t>References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Duncan,</a:t>
            </a:r>
            <a:r>
              <a:rPr dirty="0" spc="-20"/>
              <a:t> </a:t>
            </a:r>
            <a:r>
              <a:rPr dirty="0"/>
              <a:t>B.,</a:t>
            </a:r>
            <a:r>
              <a:rPr dirty="0" spc="-40"/>
              <a:t> </a:t>
            </a:r>
            <a:r>
              <a:rPr dirty="0" spc="-20"/>
              <a:t>Weeks,</a:t>
            </a:r>
            <a:r>
              <a:rPr dirty="0" spc="-10"/>
              <a:t> </a:t>
            </a:r>
            <a:r>
              <a:rPr dirty="0"/>
              <a:t>R.</a:t>
            </a:r>
            <a:r>
              <a:rPr dirty="0" spc="-15"/>
              <a:t> </a:t>
            </a:r>
            <a:r>
              <a:rPr dirty="0"/>
              <a:t>D.,</a:t>
            </a:r>
            <a:r>
              <a:rPr dirty="0" spc="-15"/>
              <a:t> </a:t>
            </a:r>
            <a:r>
              <a:rPr dirty="0" spc="-10"/>
              <a:t>Barclay, </a:t>
            </a:r>
            <a:r>
              <a:rPr dirty="0"/>
              <a:t>B.,</a:t>
            </a:r>
            <a:r>
              <a:rPr dirty="0" spc="-15"/>
              <a:t> </a:t>
            </a:r>
            <a:r>
              <a:rPr dirty="0"/>
              <a:t>Beck,</a:t>
            </a:r>
            <a:r>
              <a:rPr dirty="0" spc="-15"/>
              <a:t> </a:t>
            </a:r>
            <a:r>
              <a:rPr dirty="0"/>
              <a:t>D.,</a:t>
            </a:r>
            <a:r>
              <a:rPr dirty="0" spc="-10"/>
              <a:t> </a:t>
            </a:r>
            <a:r>
              <a:rPr dirty="0"/>
              <a:t>Bluem,</a:t>
            </a:r>
            <a:r>
              <a:rPr dirty="0" spc="-15"/>
              <a:t> </a:t>
            </a:r>
            <a:r>
              <a:rPr dirty="0" spc="-30"/>
              <a:t>P.,</a:t>
            </a:r>
            <a:r>
              <a:rPr dirty="0" spc="-10"/>
              <a:t> </a:t>
            </a:r>
            <a:r>
              <a:rPr dirty="0"/>
              <a:t>Rojas,</a:t>
            </a:r>
            <a:r>
              <a:rPr dirty="0" spc="-15"/>
              <a:t> </a:t>
            </a:r>
            <a:r>
              <a:rPr dirty="0"/>
              <a:t>R.,</a:t>
            </a:r>
            <a:r>
              <a:rPr dirty="0" spc="-15"/>
              <a:t> </a:t>
            </a:r>
            <a:r>
              <a:rPr dirty="0"/>
              <a:t>Plaut,</a:t>
            </a:r>
            <a:r>
              <a:rPr dirty="0" spc="-10"/>
              <a:t> </a:t>
            </a:r>
            <a:r>
              <a:rPr dirty="0"/>
              <a:t>M.,</a:t>
            </a:r>
            <a:r>
              <a:rPr dirty="0" spc="-15"/>
              <a:t> </a:t>
            </a:r>
            <a:r>
              <a:rPr dirty="0"/>
              <a:t>Russo,</a:t>
            </a:r>
            <a:r>
              <a:rPr dirty="0" spc="-15"/>
              <a:t> </a:t>
            </a:r>
            <a:r>
              <a:rPr dirty="0"/>
              <a:t>J.,</a:t>
            </a:r>
            <a:r>
              <a:rPr dirty="0" spc="-10"/>
              <a:t> </a:t>
            </a:r>
            <a:r>
              <a:rPr dirty="0"/>
              <a:t>Uzel,</a:t>
            </a:r>
            <a:r>
              <a:rPr dirty="0" spc="-15"/>
              <a:t> </a:t>
            </a:r>
            <a:r>
              <a:rPr dirty="0"/>
              <a:t>S.</a:t>
            </a:r>
            <a:r>
              <a:rPr dirty="0" spc="-15"/>
              <a:t> </a:t>
            </a:r>
            <a:r>
              <a:rPr dirty="0"/>
              <a:t>G.</a:t>
            </a:r>
            <a:r>
              <a:rPr dirty="0" spc="-10"/>
              <a:t> </a:t>
            </a:r>
            <a:r>
              <a:rPr dirty="0"/>
              <a:t>M.,</a:t>
            </a:r>
            <a:r>
              <a:rPr dirty="0" spc="-15"/>
              <a:t> </a:t>
            </a:r>
            <a:r>
              <a:rPr dirty="0"/>
              <a:t>Lewis,</a:t>
            </a:r>
            <a:r>
              <a:rPr dirty="0" spc="-15"/>
              <a:t> </a:t>
            </a:r>
            <a:r>
              <a:rPr dirty="0"/>
              <a:t>J.</a:t>
            </a:r>
            <a:r>
              <a:rPr dirty="0" spc="-75"/>
              <a:t> </a:t>
            </a:r>
            <a:r>
              <a:rPr dirty="0"/>
              <a:t>A.,</a:t>
            </a:r>
            <a:r>
              <a:rPr dirty="0" spc="-10"/>
              <a:t> </a:t>
            </a:r>
            <a:r>
              <a:rPr dirty="0"/>
              <a:t>&amp;</a:t>
            </a:r>
            <a:r>
              <a:rPr dirty="0" spc="-20"/>
              <a:t> </a:t>
            </a:r>
            <a:r>
              <a:rPr dirty="0" spc="-10"/>
              <a:t>Fedynyshyn,</a:t>
            </a:r>
          </a:p>
          <a:p>
            <a:pPr marL="469900" marR="501015">
              <a:lnSpc>
                <a:spcPct val="100000"/>
              </a:lnSpc>
            </a:pPr>
            <a:r>
              <a:rPr dirty="0" spc="-30"/>
              <a:t>T.</a:t>
            </a:r>
            <a:r>
              <a:rPr dirty="0" spc="-25"/>
              <a:t> </a:t>
            </a:r>
            <a:r>
              <a:rPr dirty="0"/>
              <a:t>(2023).</a:t>
            </a:r>
            <a:r>
              <a:rPr dirty="0" spc="-25"/>
              <a:t> </a:t>
            </a:r>
            <a:r>
              <a:rPr dirty="0" spc="-10"/>
              <a:t>Low-</a:t>
            </a:r>
            <a:r>
              <a:rPr dirty="0"/>
              <a:t>loss</a:t>
            </a:r>
            <a:r>
              <a:rPr dirty="0" spc="-30"/>
              <a:t> </a:t>
            </a:r>
            <a:r>
              <a:rPr dirty="0"/>
              <a:t>graded</a:t>
            </a:r>
            <a:r>
              <a:rPr dirty="0" spc="-20"/>
              <a:t> </a:t>
            </a:r>
            <a:r>
              <a:rPr dirty="0" spc="-10"/>
              <a:t>dielectrics</a:t>
            </a:r>
            <a:r>
              <a:rPr dirty="0" spc="-30"/>
              <a:t> </a:t>
            </a:r>
            <a:r>
              <a:rPr dirty="0"/>
              <a:t>via</a:t>
            </a:r>
            <a:r>
              <a:rPr dirty="0" spc="-30"/>
              <a:t> </a:t>
            </a:r>
            <a:r>
              <a:rPr dirty="0"/>
              <a:t>active</a:t>
            </a:r>
            <a:r>
              <a:rPr dirty="0" spc="-25"/>
              <a:t> </a:t>
            </a:r>
            <a:r>
              <a:rPr dirty="0"/>
              <a:t>mixing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 spc="-10"/>
              <a:t>nanocomposite</a:t>
            </a:r>
            <a:r>
              <a:rPr dirty="0" spc="-30"/>
              <a:t> </a:t>
            </a:r>
            <a:r>
              <a:rPr dirty="0"/>
              <a:t>inks</a:t>
            </a:r>
            <a:r>
              <a:rPr dirty="0" spc="-25"/>
              <a:t> </a:t>
            </a:r>
            <a:r>
              <a:rPr dirty="0"/>
              <a:t>during</a:t>
            </a:r>
            <a:r>
              <a:rPr dirty="0" spc="-25"/>
              <a:t> </a:t>
            </a:r>
            <a:r>
              <a:rPr dirty="0"/>
              <a:t>3D</a:t>
            </a:r>
            <a:r>
              <a:rPr dirty="0" spc="-30"/>
              <a:t> </a:t>
            </a:r>
            <a:r>
              <a:rPr dirty="0"/>
              <a:t>printing. </a:t>
            </a:r>
            <a:r>
              <a:rPr dirty="0" i="1">
                <a:latin typeface="Times New Roman"/>
                <a:cs typeface="Times New Roman"/>
              </a:rPr>
              <a:t>Advanced</a:t>
            </a:r>
            <a:r>
              <a:rPr dirty="0" spc="-25" i="1">
                <a:latin typeface="Times New Roman"/>
                <a:cs typeface="Times New Roman"/>
              </a:rPr>
              <a:t> </a:t>
            </a:r>
            <a:r>
              <a:rPr dirty="0" spc="-10" i="1">
                <a:latin typeface="Times New Roman"/>
                <a:cs typeface="Times New Roman"/>
              </a:rPr>
              <a:t>Materials</a:t>
            </a:r>
            <a:r>
              <a:rPr dirty="0" spc="-10" i="1">
                <a:latin typeface="Times New Roman"/>
                <a:cs typeface="Times New Roman"/>
              </a:rPr>
              <a:t> Technologies</a:t>
            </a:r>
            <a:r>
              <a:rPr dirty="0" spc="-10"/>
              <a:t>.</a:t>
            </a:r>
          </a:p>
          <a:p>
            <a:pPr algn="r" marR="259079">
              <a:lnSpc>
                <a:spcPct val="100000"/>
              </a:lnSpc>
              <a:spcBef>
                <a:spcPts val="1200"/>
              </a:spcBef>
            </a:pPr>
            <a:r>
              <a:rPr dirty="0" spc="-10"/>
              <a:t>Muralidharan,</a:t>
            </a:r>
            <a:r>
              <a:rPr dirty="0" spc="-70"/>
              <a:t> </a:t>
            </a:r>
            <a:r>
              <a:rPr dirty="0"/>
              <a:t>A.,</a:t>
            </a:r>
            <a:r>
              <a:rPr dirty="0" spc="-40"/>
              <a:t> </a:t>
            </a:r>
            <a:r>
              <a:rPr dirty="0" spc="-10"/>
              <a:t>Rasheed,</a:t>
            </a:r>
            <a:r>
              <a:rPr dirty="0" spc="-70"/>
              <a:t> </a:t>
            </a:r>
            <a:r>
              <a:rPr dirty="0"/>
              <a:t>A.,</a:t>
            </a:r>
            <a:r>
              <a:rPr dirty="0" spc="-15"/>
              <a:t> </a:t>
            </a:r>
            <a:r>
              <a:rPr dirty="0"/>
              <a:t>&amp;</a:t>
            </a:r>
            <a:r>
              <a:rPr dirty="0" spc="-20"/>
              <a:t> </a:t>
            </a:r>
            <a:r>
              <a:rPr dirty="0" spc="-10"/>
              <a:t>Roy,</a:t>
            </a:r>
            <a:r>
              <a:rPr dirty="0" spc="-15"/>
              <a:t> </a:t>
            </a:r>
            <a:r>
              <a:rPr dirty="0"/>
              <a:t>U.</a:t>
            </a:r>
            <a:r>
              <a:rPr dirty="0" spc="-15"/>
              <a:t> </a:t>
            </a:r>
            <a:r>
              <a:rPr dirty="0"/>
              <a:t>(2021,</a:t>
            </a:r>
            <a:r>
              <a:rPr dirty="0" spc="-15"/>
              <a:t> </a:t>
            </a:r>
            <a:r>
              <a:rPr dirty="0"/>
              <a:t>May).</a:t>
            </a:r>
            <a:r>
              <a:rPr dirty="0" spc="-15"/>
              <a:t> </a:t>
            </a:r>
            <a:r>
              <a:rPr dirty="0"/>
              <a:t>Design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simulation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 spc="-10"/>
              <a:t>micro-</a:t>
            </a:r>
            <a:r>
              <a:rPr dirty="0"/>
              <a:t>ring</a:t>
            </a:r>
            <a:r>
              <a:rPr dirty="0" spc="-15"/>
              <a:t> </a:t>
            </a:r>
            <a:r>
              <a:rPr dirty="0"/>
              <a:t>resonator</a:t>
            </a:r>
            <a:r>
              <a:rPr dirty="0" spc="-15"/>
              <a:t> </a:t>
            </a:r>
            <a:r>
              <a:rPr dirty="0"/>
              <a:t>based</a:t>
            </a:r>
            <a:r>
              <a:rPr dirty="0" spc="-20"/>
              <a:t> </a:t>
            </a:r>
            <a:r>
              <a:rPr dirty="0"/>
              <a:t>optical</a:t>
            </a:r>
            <a:r>
              <a:rPr dirty="0" spc="-20"/>
              <a:t> </a:t>
            </a:r>
            <a:r>
              <a:rPr dirty="0" spc="-10"/>
              <a:t>comparator.</a:t>
            </a:r>
            <a:r>
              <a:rPr dirty="0" spc="-15"/>
              <a:t> </a:t>
            </a:r>
            <a:r>
              <a:rPr dirty="0" spc="-25"/>
              <a:t>In</a:t>
            </a:r>
          </a:p>
          <a:p>
            <a:pPr algn="r" marR="210820">
              <a:lnSpc>
                <a:spcPct val="100000"/>
              </a:lnSpc>
            </a:pPr>
            <a:r>
              <a:rPr dirty="0" i="1">
                <a:latin typeface="Times New Roman"/>
                <a:cs typeface="Times New Roman"/>
              </a:rPr>
              <a:t>2021</a:t>
            </a:r>
            <a:r>
              <a:rPr dirty="0" spc="-20" i="1">
                <a:latin typeface="Times New Roman"/>
                <a:cs typeface="Times New Roman"/>
              </a:rPr>
              <a:t> </a:t>
            </a:r>
            <a:r>
              <a:rPr dirty="0" spc="-10" i="1">
                <a:latin typeface="Times New Roman"/>
                <a:cs typeface="Times New Roman"/>
              </a:rPr>
              <a:t>International</a:t>
            </a:r>
            <a:r>
              <a:rPr dirty="0" spc="-25" i="1">
                <a:latin typeface="Times New Roman"/>
                <a:cs typeface="Times New Roman"/>
              </a:rPr>
              <a:t> </a:t>
            </a:r>
            <a:r>
              <a:rPr dirty="0" spc="-10" i="1">
                <a:latin typeface="Times New Roman"/>
                <a:cs typeface="Times New Roman"/>
              </a:rPr>
              <a:t>Conference</a:t>
            </a:r>
            <a:r>
              <a:rPr dirty="0" spc="-2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on</a:t>
            </a:r>
            <a:r>
              <a:rPr dirty="0" spc="-20" i="1">
                <a:latin typeface="Times New Roman"/>
                <a:cs typeface="Times New Roman"/>
              </a:rPr>
              <a:t> </a:t>
            </a:r>
            <a:r>
              <a:rPr dirty="0" spc="-10" i="1">
                <a:latin typeface="Times New Roman"/>
                <a:cs typeface="Times New Roman"/>
              </a:rPr>
              <a:t>Emerging</a:t>
            </a:r>
            <a:r>
              <a:rPr dirty="0" spc="-20" i="1">
                <a:latin typeface="Times New Roman"/>
                <a:cs typeface="Times New Roman"/>
              </a:rPr>
              <a:t> Trends</a:t>
            </a:r>
            <a:r>
              <a:rPr dirty="0" spc="-2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in</a:t>
            </a:r>
            <a:r>
              <a:rPr dirty="0" spc="-2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Information</a:t>
            </a:r>
            <a:r>
              <a:rPr dirty="0" spc="-20" i="1">
                <a:latin typeface="Times New Roman"/>
                <a:cs typeface="Times New Roman"/>
              </a:rPr>
              <a:t> Technology</a:t>
            </a:r>
            <a:r>
              <a:rPr dirty="0" spc="-2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and</a:t>
            </a:r>
            <a:r>
              <a:rPr dirty="0" spc="-2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Engineering</a:t>
            </a:r>
            <a:r>
              <a:rPr dirty="0" spc="-20" i="1">
                <a:latin typeface="Times New Roman"/>
                <a:cs typeface="Times New Roman"/>
              </a:rPr>
              <a:t> </a:t>
            </a:r>
            <a:r>
              <a:rPr dirty="0" spc="-10" i="1">
                <a:latin typeface="Times New Roman"/>
                <a:cs typeface="Times New Roman"/>
              </a:rPr>
              <a:t>(ic-</a:t>
            </a:r>
            <a:r>
              <a:rPr dirty="0" i="1">
                <a:latin typeface="Times New Roman"/>
                <a:cs typeface="Times New Roman"/>
              </a:rPr>
              <a:t>ETITE)</a:t>
            </a:r>
            <a:r>
              <a:rPr dirty="0" spc="5" i="1">
                <a:latin typeface="Times New Roman"/>
                <a:cs typeface="Times New Roman"/>
              </a:rPr>
              <a:t> </a:t>
            </a:r>
            <a:r>
              <a:rPr dirty="0"/>
              <a:t>(pp.</a:t>
            </a:r>
            <a:r>
              <a:rPr dirty="0" spc="-20"/>
              <a:t> </a:t>
            </a:r>
            <a:r>
              <a:rPr dirty="0"/>
              <a:t>1–4).</a:t>
            </a:r>
            <a:r>
              <a:rPr dirty="0" spc="-20"/>
              <a:t> </a:t>
            </a:r>
            <a:r>
              <a:rPr dirty="0" spc="-10"/>
              <a:t>IEEE.</a:t>
            </a:r>
          </a:p>
          <a:p>
            <a:pPr marL="469900" marR="106680" indent="-457200">
              <a:lnSpc>
                <a:spcPct val="100000"/>
              </a:lnSpc>
              <a:spcBef>
                <a:spcPts val="1200"/>
              </a:spcBef>
            </a:pPr>
            <a:r>
              <a:rPr dirty="0"/>
              <a:t>Rau,</a:t>
            </a:r>
            <a:r>
              <a:rPr dirty="0" spc="-45"/>
              <a:t> </a:t>
            </a:r>
            <a:r>
              <a:rPr dirty="0"/>
              <a:t>D.,</a:t>
            </a:r>
            <a:r>
              <a:rPr dirty="0" spc="-40"/>
              <a:t> </a:t>
            </a:r>
            <a:r>
              <a:rPr dirty="0" spc="-10"/>
              <a:t>Williams,</a:t>
            </a:r>
            <a:r>
              <a:rPr dirty="0" spc="-20"/>
              <a:t> </a:t>
            </a:r>
            <a:r>
              <a:rPr dirty="0"/>
              <a:t>C.,</a:t>
            </a:r>
            <a:r>
              <a:rPr dirty="0" spc="-20"/>
              <a:t> </a:t>
            </a:r>
            <a:r>
              <a:rPr dirty="0"/>
              <a:t>&amp;</a:t>
            </a:r>
            <a:r>
              <a:rPr dirty="0" spc="-20"/>
              <a:t> </a:t>
            </a:r>
            <a:r>
              <a:rPr dirty="0" spc="-10"/>
              <a:t>Bortner,</a:t>
            </a:r>
            <a:r>
              <a:rPr dirty="0" spc="-20"/>
              <a:t> </a:t>
            </a:r>
            <a:r>
              <a:rPr dirty="0"/>
              <a:t>M.</a:t>
            </a:r>
            <a:r>
              <a:rPr dirty="0" spc="-20"/>
              <a:t> </a:t>
            </a:r>
            <a:r>
              <a:rPr dirty="0"/>
              <a:t>(2023).</a:t>
            </a:r>
            <a:r>
              <a:rPr dirty="0" spc="-20"/>
              <a:t> </a:t>
            </a:r>
            <a:r>
              <a:rPr dirty="0"/>
              <a:t>Rheology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 spc="-10"/>
              <a:t>printability:</a:t>
            </a:r>
            <a:r>
              <a:rPr dirty="0" spc="-70"/>
              <a:t> </a:t>
            </a:r>
            <a:r>
              <a:rPr dirty="0"/>
              <a:t>A</a:t>
            </a:r>
            <a:r>
              <a:rPr dirty="0" spc="-75"/>
              <a:t> </a:t>
            </a:r>
            <a:r>
              <a:rPr dirty="0"/>
              <a:t>survey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critical</a:t>
            </a:r>
            <a:r>
              <a:rPr dirty="0" spc="-20"/>
              <a:t> </a:t>
            </a:r>
            <a:r>
              <a:rPr dirty="0" spc="-10"/>
              <a:t>relationships</a:t>
            </a:r>
            <a:r>
              <a:rPr dirty="0" spc="-25"/>
              <a:t> </a:t>
            </a:r>
            <a:r>
              <a:rPr dirty="0"/>
              <a:t>for</a:t>
            </a:r>
            <a:r>
              <a:rPr dirty="0" spc="-20"/>
              <a:t> </a:t>
            </a:r>
            <a:r>
              <a:rPr dirty="0"/>
              <a:t>direct</a:t>
            </a:r>
            <a:r>
              <a:rPr dirty="0" spc="-20"/>
              <a:t> </a:t>
            </a:r>
            <a:r>
              <a:rPr dirty="0"/>
              <a:t>ink</a:t>
            </a:r>
            <a:r>
              <a:rPr dirty="0" spc="-20"/>
              <a:t> </a:t>
            </a:r>
            <a:r>
              <a:rPr dirty="0"/>
              <a:t>write</a:t>
            </a:r>
            <a:r>
              <a:rPr dirty="0" spc="-25"/>
              <a:t> </a:t>
            </a:r>
            <a:r>
              <a:rPr dirty="0" spc="-10"/>
              <a:t>materials </a:t>
            </a:r>
            <a:r>
              <a:rPr dirty="0"/>
              <a:t>design.</a:t>
            </a:r>
            <a:r>
              <a:rPr dirty="0" spc="-20"/>
              <a:t> </a:t>
            </a:r>
            <a:r>
              <a:rPr dirty="0" spc="-10" i="1">
                <a:latin typeface="Times New Roman"/>
                <a:cs typeface="Times New Roman"/>
              </a:rPr>
              <a:t>Progress</a:t>
            </a:r>
            <a:r>
              <a:rPr dirty="0" spc="-2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in</a:t>
            </a:r>
            <a:r>
              <a:rPr dirty="0" spc="-20" i="1">
                <a:latin typeface="Times New Roman"/>
                <a:cs typeface="Times New Roman"/>
              </a:rPr>
              <a:t> </a:t>
            </a:r>
            <a:r>
              <a:rPr dirty="0" spc="-10" i="1">
                <a:latin typeface="Times New Roman"/>
                <a:cs typeface="Times New Roman"/>
              </a:rPr>
              <a:t>Materials</a:t>
            </a:r>
            <a:r>
              <a:rPr dirty="0" spc="-2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Science,</a:t>
            </a:r>
            <a:r>
              <a:rPr dirty="0" spc="-2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140</a:t>
            </a:r>
            <a:r>
              <a:rPr dirty="0"/>
              <a:t>,</a:t>
            </a:r>
            <a:r>
              <a:rPr dirty="0" spc="-20"/>
              <a:t> </a:t>
            </a:r>
            <a:r>
              <a:rPr dirty="0" spc="-10"/>
              <a:t>101188.</a:t>
            </a:r>
          </a:p>
          <a:p>
            <a:pPr marL="469900" marR="67310" indent="-457200">
              <a:lnSpc>
                <a:spcPct val="100000"/>
              </a:lnSpc>
              <a:spcBef>
                <a:spcPts val="1200"/>
              </a:spcBef>
            </a:pPr>
            <a:r>
              <a:rPr dirty="0"/>
              <a:t>Sevcik,</a:t>
            </a:r>
            <a:r>
              <a:rPr dirty="0" spc="-20"/>
              <a:t> </a:t>
            </a:r>
            <a:r>
              <a:rPr dirty="0"/>
              <a:t>M.</a:t>
            </a:r>
            <a:r>
              <a:rPr dirty="0" spc="-15"/>
              <a:t> </a:t>
            </a:r>
            <a:r>
              <a:rPr dirty="0"/>
              <a:t>J.,</a:t>
            </a:r>
            <a:r>
              <a:rPr dirty="0" spc="-15"/>
              <a:t> </a:t>
            </a:r>
            <a:r>
              <a:rPr dirty="0"/>
              <a:t>Golson,</a:t>
            </a:r>
            <a:r>
              <a:rPr dirty="0" spc="-15"/>
              <a:t> </a:t>
            </a:r>
            <a:r>
              <a:rPr dirty="0"/>
              <a:t>J.,</a:t>
            </a:r>
            <a:r>
              <a:rPr dirty="0" spc="-15"/>
              <a:t> </a:t>
            </a:r>
            <a:r>
              <a:rPr dirty="0"/>
              <a:t>Bjerke,</a:t>
            </a:r>
            <a:r>
              <a:rPr dirty="0" spc="-15"/>
              <a:t> </a:t>
            </a:r>
            <a:r>
              <a:rPr dirty="0"/>
              <a:t>G.,</a:t>
            </a:r>
            <a:r>
              <a:rPr dirty="0" spc="-15"/>
              <a:t> </a:t>
            </a:r>
            <a:r>
              <a:rPr dirty="0" spc="-10"/>
              <a:t>Snyder,</a:t>
            </a:r>
            <a:r>
              <a:rPr dirty="0" spc="-15"/>
              <a:t> </a:t>
            </a:r>
            <a:r>
              <a:rPr dirty="0"/>
              <a:t>I.,</a:t>
            </a:r>
            <a:r>
              <a:rPr dirty="0" spc="-35"/>
              <a:t> </a:t>
            </a:r>
            <a:r>
              <a:rPr dirty="0" spc="-20"/>
              <a:t>Taylor,</a:t>
            </a:r>
            <a:r>
              <a:rPr dirty="0" spc="-15"/>
              <a:t> </a:t>
            </a:r>
            <a:r>
              <a:rPr dirty="0"/>
              <a:t>G.,</a:t>
            </a:r>
            <a:r>
              <a:rPr dirty="0" spc="-40"/>
              <a:t> </a:t>
            </a:r>
            <a:r>
              <a:rPr dirty="0" spc="-10"/>
              <a:t>Wilson,</a:t>
            </a:r>
            <a:r>
              <a:rPr dirty="0" spc="-15"/>
              <a:t> </a:t>
            </a:r>
            <a:r>
              <a:rPr dirty="0" spc="-20"/>
              <a:t>F.,</a:t>
            </a:r>
            <a:r>
              <a:rPr dirty="0" spc="-15"/>
              <a:t> </a:t>
            </a:r>
            <a:r>
              <a:rPr dirty="0"/>
              <a:t>Rabinowitz,</a:t>
            </a:r>
            <a:r>
              <a:rPr dirty="0" spc="-15"/>
              <a:t> </a:t>
            </a:r>
            <a:r>
              <a:rPr dirty="0"/>
              <a:t>G.</a:t>
            </a:r>
            <a:r>
              <a:rPr dirty="0" spc="-15"/>
              <a:t> </a:t>
            </a:r>
            <a:r>
              <a:rPr dirty="0"/>
              <a:t>I.,</a:t>
            </a:r>
            <a:r>
              <a:rPr dirty="0" spc="-15"/>
              <a:t> </a:t>
            </a:r>
            <a:r>
              <a:rPr dirty="0"/>
              <a:t>Kline,</a:t>
            </a:r>
            <a:r>
              <a:rPr dirty="0" spc="-15"/>
              <a:t> </a:t>
            </a:r>
            <a:r>
              <a:rPr dirty="0"/>
              <a:t>D.</a:t>
            </a:r>
            <a:r>
              <a:rPr dirty="0" spc="-15"/>
              <a:t> </a:t>
            </a:r>
            <a:r>
              <a:rPr dirty="0"/>
              <a:t>J.,</a:t>
            </a:r>
            <a:r>
              <a:rPr dirty="0" spc="-15"/>
              <a:t> </a:t>
            </a:r>
            <a:r>
              <a:rPr dirty="0"/>
              <a:t>Grapes,</a:t>
            </a:r>
            <a:r>
              <a:rPr dirty="0" spc="-15"/>
              <a:t> </a:t>
            </a:r>
            <a:r>
              <a:rPr dirty="0"/>
              <a:t>M.</a:t>
            </a:r>
            <a:r>
              <a:rPr dirty="0" spc="-15"/>
              <a:t> </a:t>
            </a:r>
            <a:r>
              <a:rPr dirty="0"/>
              <a:t>D.,</a:t>
            </a:r>
            <a:r>
              <a:rPr dirty="0" spc="-15"/>
              <a:t> </a:t>
            </a:r>
            <a:r>
              <a:rPr dirty="0"/>
              <a:t>Sullivan,</a:t>
            </a:r>
            <a:r>
              <a:rPr dirty="0" spc="-15"/>
              <a:t> </a:t>
            </a:r>
            <a:r>
              <a:rPr dirty="0"/>
              <a:t>K.</a:t>
            </a:r>
            <a:r>
              <a:rPr dirty="0" spc="-40"/>
              <a:t> </a:t>
            </a:r>
            <a:r>
              <a:rPr dirty="0" spc="-25"/>
              <a:t>T., </a:t>
            </a:r>
            <a:r>
              <a:rPr dirty="0"/>
              <a:t>Belof,</a:t>
            </a:r>
            <a:r>
              <a:rPr dirty="0" spc="-55"/>
              <a:t> </a:t>
            </a:r>
            <a:r>
              <a:rPr dirty="0"/>
              <a:t>J.</a:t>
            </a:r>
            <a:r>
              <a:rPr dirty="0" spc="-30"/>
              <a:t> </a:t>
            </a:r>
            <a:r>
              <a:rPr dirty="0"/>
              <a:t>L.,</a:t>
            </a:r>
            <a:r>
              <a:rPr dirty="0" spc="-25"/>
              <a:t> </a:t>
            </a:r>
            <a:r>
              <a:rPr dirty="0"/>
              <a:t>&amp;</a:t>
            </a:r>
            <a:r>
              <a:rPr dirty="0" spc="-35"/>
              <a:t> </a:t>
            </a:r>
            <a:r>
              <a:rPr dirty="0"/>
              <a:t>Eliasson,</a:t>
            </a:r>
            <a:r>
              <a:rPr dirty="0" spc="-50"/>
              <a:t> </a:t>
            </a:r>
            <a:r>
              <a:rPr dirty="0" spc="-80"/>
              <a:t>V.</a:t>
            </a:r>
            <a:r>
              <a:rPr dirty="0"/>
              <a:t> (2024).</a:t>
            </a:r>
            <a:r>
              <a:rPr dirty="0" spc="-25"/>
              <a:t> </a:t>
            </a:r>
            <a:r>
              <a:rPr dirty="0"/>
              <a:t>Dual</a:t>
            </a:r>
            <a:r>
              <a:rPr dirty="0" spc="-30"/>
              <a:t> </a:t>
            </a:r>
            <a:r>
              <a:rPr dirty="0"/>
              <a:t>feed</a:t>
            </a:r>
            <a:r>
              <a:rPr dirty="0" spc="-30"/>
              <a:t> </a:t>
            </a:r>
            <a:r>
              <a:rPr dirty="0" spc="-10"/>
              <a:t>progressive</a:t>
            </a:r>
            <a:r>
              <a:rPr dirty="0" spc="-30"/>
              <a:t> </a:t>
            </a:r>
            <a:r>
              <a:rPr dirty="0"/>
              <a:t>cavity</a:t>
            </a:r>
            <a:r>
              <a:rPr dirty="0" spc="-30"/>
              <a:t> </a:t>
            </a:r>
            <a:r>
              <a:rPr dirty="0"/>
              <a:t>pump</a:t>
            </a:r>
            <a:r>
              <a:rPr dirty="0" spc="-25"/>
              <a:t> </a:t>
            </a:r>
            <a:r>
              <a:rPr dirty="0"/>
              <a:t>extrusion</a:t>
            </a:r>
            <a:r>
              <a:rPr dirty="0" spc="-30"/>
              <a:t> </a:t>
            </a:r>
            <a:r>
              <a:rPr dirty="0"/>
              <a:t>system</a:t>
            </a:r>
            <a:r>
              <a:rPr dirty="0" spc="-3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functionally</a:t>
            </a:r>
            <a:r>
              <a:rPr dirty="0" spc="-30"/>
              <a:t> </a:t>
            </a:r>
            <a:r>
              <a:rPr dirty="0"/>
              <a:t>graded</a:t>
            </a:r>
            <a:r>
              <a:rPr dirty="0" spc="-25"/>
              <a:t> </a:t>
            </a:r>
            <a:r>
              <a:rPr dirty="0"/>
              <a:t>direct</a:t>
            </a:r>
            <a:r>
              <a:rPr dirty="0" spc="-35"/>
              <a:t> </a:t>
            </a:r>
            <a:r>
              <a:rPr dirty="0"/>
              <a:t>ink</a:t>
            </a:r>
            <a:r>
              <a:rPr dirty="0" spc="-25"/>
              <a:t> </a:t>
            </a:r>
            <a:r>
              <a:rPr dirty="0" spc="-10"/>
              <a:t>write </a:t>
            </a:r>
            <a:r>
              <a:rPr dirty="0"/>
              <a:t>3D</a:t>
            </a:r>
            <a:r>
              <a:rPr dirty="0" spc="-25"/>
              <a:t> </a:t>
            </a:r>
            <a:r>
              <a:rPr dirty="0"/>
              <a:t>printing.</a:t>
            </a:r>
            <a:r>
              <a:rPr dirty="0" spc="-20"/>
              <a:t> </a:t>
            </a:r>
            <a:r>
              <a:rPr dirty="0" spc="-10" i="1">
                <a:latin typeface="Times New Roman"/>
                <a:cs typeface="Times New Roman"/>
              </a:rPr>
              <a:t>HardwareX,</a:t>
            </a:r>
            <a:r>
              <a:rPr dirty="0" spc="-2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17</a:t>
            </a:r>
            <a:r>
              <a:rPr dirty="0"/>
              <a:t>,</a:t>
            </a:r>
            <a:r>
              <a:rPr dirty="0" spc="-20"/>
              <a:t> </a:t>
            </a:r>
            <a:r>
              <a:rPr dirty="0" spc="-10"/>
              <a:t>e0051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5"/>
              <a:t>Background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8525" y="1216355"/>
            <a:ext cx="8260080" cy="1510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Radio-</a:t>
            </a:r>
            <a:r>
              <a:rPr dirty="0" sz="1800">
                <a:latin typeface="Times New Roman"/>
                <a:cs typeface="Times New Roman"/>
              </a:rPr>
              <a:t>frequency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devices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rely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on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smooth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signal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flow.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800" spc="-10" b="1">
                <a:latin typeface="Times New Roman"/>
                <a:cs typeface="Times New Roman"/>
              </a:rPr>
              <a:t>Problem</a:t>
            </a:r>
            <a:endParaRPr sz="1800">
              <a:latin typeface="Times New Roman"/>
              <a:cs typeface="Times New Roman"/>
            </a:endParaRPr>
          </a:p>
          <a:p>
            <a:pPr marL="469265" indent="-366395">
              <a:lnSpc>
                <a:spcPct val="100000"/>
              </a:lnSpc>
              <a:spcBef>
                <a:spcPts val="120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800" spc="-10">
                <a:latin typeface="Times New Roman"/>
                <a:cs typeface="Times New Roman"/>
              </a:rPr>
              <a:t>Commonly,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materials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inside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these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devices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often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have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abrupt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changes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in</a:t>
            </a:r>
            <a:r>
              <a:rPr dirty="0" sz="1800" spc="-4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properties.</a:t>
            </a:r>
            <a:endParaRPr sz="1800">
              <a:latin typeface="Times New Roman"/>
              <a:cs typeface="Times New Roman"/>
            </a:endParaRPr>
          </a:p>
          <a:p>
            <a:pPr marL="469265" indent="-366395">
              <a:lnSpc>
                <a:spcPct val="100000"/>
              </a:lnSpc>
              <a:spcBef>
                <a:spcPts val="32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800">
                <a:latin typeface="Times New Roman"/>
                <a:cs typeface="Times New Roman"/>
              </a:rPr>
              <a:t>These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changes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can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cause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signal</a:t>
            </a:r>
            <a:r>
              <a:rPr dirty="0" sz="1800" spc="-4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loss</a:t>
            </a:r>
            <a:r>
              <a:rPr dirty="0" sz="1800">
                <a:latin typeface="Times New Roman"/>
                <a:cs typeface="Times New Roman"/>
              </a:rPr>
              <a:t>,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distortion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or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interference</a:t>
            </a:r>
            <a:r>
              <a:rPr dirty="0" sz="1800" spc="-1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7571" y="3614927"/>
            <a:ext cx="1381503" cy="132633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353" y="3374100"/>
            <a:ext cx="883740" cy="141344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7236" y="3479249"/>
            <a:ext cx="2419436" cy="138474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02349" y="2955862"/>
            <a:ext cx="6339840" cy="310515"/>
          </a:xfrm>
          <a:prstGeom prst="rect">
            <a:avLst/>
          </a:prstGeom>
          <a:ln w="19049">
            <a:solidFill>
              <a:srgbClr val="A7934B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25"/>
              </a:spcBef>
            </a:pPr>
            <a:r>
              <a:rPr dirty="0" sz="1700">
                <a:latin typeface="Times New Roman"/>
                <a:cs typeface="Times New Roman"/>
              </a:rPr>
              <a:t>Idea:</a:t>
            </a:r>
            <a:r>
              <a:rPr dirty="0" sz="1700" spc="-75">
                <a:latin typeface="Times New Roman"/>
                <a:cs typeface="Times New Roman"/>
              </a:rPr>
              <a:t> </a:t>
            </a:r>
            <a:r>
              <a:rPr dirty="0" sz="1700" spc="-20">
                <a:latin typeface="Times New Roman"/>
                <a:cs typeface="Times New Roman"/>
              </a:rPr>
              <a:t>We’re</a:t>
            </a:r>
            <a:r>
              <a:rPr dirty="0" sz="1700" spc="-5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3D</a:t>
            </a:r>
            <a:r>
              <a:rPr dirty="0" sz="1700" spc="-5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printing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materials</a:t>
            </a:r>
            <a:r>
              <a:rPr dirty="0" sz="1700" spc="-5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with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gradually</a:t>
            </a:r>
            <a:r>
              <a:rPr dirty="0" sz="1700" spc="-45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changing</a:t>
            </a:r>
            <a:r>
              <a:rPr dirty="0" sz="1700" spc="-55" b="1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properties.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875" y="1272153"/>
            <a:ext cx="7369109" cy="25704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4275" y="766310"/>
            <a:ext cx="1790064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5">
                <a:solidFill>
                  <a:srgbClr val="000000"/>
                </a:solidFill>
                <a:latin typeface="Times New Roman"/>
                <a:cs typeface="Times New Roman"/>
              </a:rPr>
              <a:t>Material</a:t>
            </a:r>
            <a:r>
              <a:rPr dirty="0" sz="30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spc="-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619375" y="766310"/>
            <a:ext cx="179006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latin typeface="Times New Roman"/>
                <a:cs typeface="Times New Roman"/>
              </a:rPr>
              <a:t>Material</a:t>
            </a:r>
            <a:r>
              <a:rPr dirty="0" sz="3000" spc="-155" b="1">
                <a:latin typeface="Times New Roman"/>
                <a:cs typeface="Times New Roman"/>
              </a:rPr>
              <a:t> </a:t>
            </a:r>
            <a:r>
              <a:rPr dirty="0" sz="3000" spc="-50" b="1">
                <a:latin typeface="Times New Roman"/>
                <a:cs typeface="Times New Roman"/>
              </a:rPr>
              <a:t>B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92374" y="4105848"/>
            <a:ext cx="7277734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latin typeface="Times New Roman"/>
                <a:cs typeface="Times New Roman"/>
              </a:rPr>
              <a:t>Radio</a:t>
            </a:r>
            <a:r>
              <a:rPr dirty="0" sz="1900" spc="-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wave</a:t>
            </a:r>
            <a:r>
              <a:rPr dirty="0" sz="1900" spc="-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becomes</a:t>
            </a:r>
            <a:r>
              <a:rPr dirty="0" sz="1900" spc="-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distorted</a:t>
            </a:r>
            <a:r>
              <a:rPr dirty="0" sz="1900" spc="-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as</a:t>
            </a:r>
            <a:r>
              <a:rPr dirty="0" sz="1900" spc="-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it</a:t>
            </a:r>
            <a:r>
              <a:rPr dirty="0" sz="1900" spc="-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travels</a:t>
            </a:r>
            <a:r>
              <a:rPr dirty="0" sz="1900" spc="-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through</a:t>
            </a:r>
            <a:r>
              <a:rPr dirty="0" sz="1900" spc="-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abrupt</a:t>
            </a:r>
            <a:r>
              <a:rPr dirty="0" sz="1900" spc="-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material</a:t>
            </a:r>
            <a:r>
              <a:rPr dirty="0" sz="1900" spc="-25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change.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370" y="1449188"/>
            <a:ext cx="7684894" cy="2302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4275" y="766310"/>
            <a:ext cx="1790064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5">
                <a:solidFill>
                  <a:srgbClr val="000000"/>
                </a:solidFill>
                <a:latin typeface="Times New Roman"/>
                <a:cs typeface="Times New Roman"/>
              </a:rPr>
              <a:t>Material</a:t>
            </a:r>
            <a:r>
              <a:rPr dirty="0" sz="30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spc="-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619375" y="766310"/>
            <a:ext cx="179006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latin typeface="Times New Roman"/>
                <a:cs typeface="Times New Roman"/>
              </a:rPr>
              <a:t>Material</a:t>
            </a:r>
            <a:r>
              <a:rPr dirty="0" sz="3000" spc="-155" b="1">
                <a:latin typeface="Times New Roman"/>
                <a:cs typeface="Times New Roman"/>
              </a:rPr>
              <a:t> </a:t>
            </a:r>
            <a:r>
              <a:rPr dirty="0" sz="3000" spc="-50" b="1">
                <a:latin typeface="Times New Roman"/>
                <a:cs typeface="Times New Roman"/>
              </a:rPr>
              <a:t>B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30874" y="4105848"/>
            <a:ext cx="664146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latin typeface="Times New Roman"/>
                <a:cs typeface="Times New Roman"/>
              </a:rPr>
              <a:t>Radio</a:t>
            </a:r>
            <a:r>
              <a:rPr dirty="0" sz="1900" spc="-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wave</a:t>
            </a:r>
            <a:r>
              <a:rPr dirty="0" sz="1900" spc="-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passes</a:t>
            </a:r>
            <a:r>
              <a:rPr dirty="0" sz="1900" spc="-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through</a:t>
            </a:r>
            <a:r>
              <a:rPr dirty="0" sz="1900" spc="-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graded</a:t>
            </a:r>
            <a:r>
              <a:rPr dirty="0" sz="1900" spc="-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material</a:t>
            </a:r>
            <a:r>
              <a:rPr dirty="0" sz="1900" spc="-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without</a:t>
            </a:r>
            <a:r>
              <a:rPr dirty="0" sz="1900" spc="-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signal</a:t>
            </a:r>
            <a:r>
              <a:rPr dirty="0" sz="1900" spc="-25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distortion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5"/>
              <a:t>Project</a:t>
            </a:r>
            <a:r>
              <a:rPr dirty="0" spc="10"/>
              <a:t> </a:t>
            </a:r>
            <a:r>
              <a:rPr dirty="0" spc="110"/>
              <a:t>Overview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8525" y="1178002"/>
            <a:ext cx="8086725" cy="259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700">
                <a:latin typeface="Times New Roman"/>
                <a:cs typeface="Times New Roman"/>
              </a:rPr>
              <a:t>Use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Direct</a:t>
            </a:r>
            <a:r>
              <a:rPr dirty="0" sz="1700" spc="-30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Ink</a:t>
            </a:r>
            <a:r>
              <a:rPr dirty="0" sz="1700" spc="-65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Writing</a:t>
            </a:r>
            <a:r>
              <a:rPr dirty="0" sz="1700" spc="-35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(DIW)</a:t>
            </a:r>
            <a:r>
              <a:rPr dirty="0" sz="1700" spc="-35" b="1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with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active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mixing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to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create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graded</a:t>
            </a:r>
            <a:r>
              <a:rPr dirty="0" sz="1700" spc="-35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dielectric</a:t>
            </a:r>
            <a:r>
              <a:rPr dirty="0" sz="1700" spc="-40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materials</a:t>
            </a:r>
            <a:r>
              <a:rPr dirty="0" sz="1700" spc="-25" b="1">
                <a:latin typeface="Times New Roman"/>
                <a:cs typeface="Times New Roman"/>
              </a:rPr>
              <a:t> </a:t>
            </a:r>
            <a:r>
              <a:rPr dirty="0" sz="1700" spc="-25">
                <a:latin typeface="Times New Roman"/>
                <a:cs typeface="Times New Roman"/>
              </a:rPr>
              <a:t>for </a:t>
            </a:r>
            <a:r>
              <a:rPr dirty="0" sz="1700">
                <a:latin typeface="Times New Roman"/>
                <a:cs typeface="Times New Roman"/>
              </a:rPr>
              <a:t>RF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devices.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9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700">
                <a:latin typeface="Times New Roman"/>
                <a:cs typeface="Times New Roman"/>
              </a:rPr>
              <a:t>Steps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I’ve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been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working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 spc="-25">
                <a:latin typeface="Times New Roman"/>
                <a:cs typeface="Times New Roman"/>
              </a:rPr>
              <a:t>on:</a:t>
            </a:r>
            <a:endParaRPr sz="1700">
              <a:latin typeface="Times New Roman"/>
              <a:cs typeface="Times New Roman"/>
            </a:endParaRPr>
          </a:p>
          <a:p>
            <a:pPr marL="469265" indent="-358775">
              <a:lnSpc>
                <a:spcPct val="100000"/>
              </a:lnSpc>
              <a:spcBef>
                <a:spcPts val="1505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700">
                <a:latin typeface="Times New Roman"/>
                <a:cs typeface="Times New Roman"/>
              </a:rPr>
              <a:t>Building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and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configuring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a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custom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DIW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printer.</a:t>
            </a:r>
            <a:endParaRPr sz="1700">
              <a:latin typeface="Times New Roman"/>
              <a:cs typeface="Times New Roman"/>
            </a:endParaRPr>
          </a:p>
          <a:p>
            <a:pPr marL="469265" indent="-358775">
              <a:lnSpc>
                <a:spcPct val="100000"/>
              </a:lnSpc>
              <a:spcBef>
                <a:spcPts val="1019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700">
                <a:latin typeface="Times New Roman"/>
                <a:cs typeface="Times New Roman"/>
              </a:rPr>
              <a:t>Formulate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and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testing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inks.</a:t>
            </a:r>
            <a:endParaRPr sz="1700">
              <a:latin typeface="Times New Roman"/>
              <a:cs typeface="Times New Roman"/>
            </a:endParaRPr>
          </a:p>
          <a:p>
            <a:pPr marL="469265" indent="-358775">
              <a:lnSpc>
                <a:spcPct val="100000"/>
              </a:lnSpc>
              <a:spcBef>
                <a:spcPts val="1019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700">
                <a:latin typeface="Times New Roman"/>
                <a:cs typeface="Times New Roman"/>
              </a:rPr>
              <a:t>Print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materials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that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gradually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change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composition.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0075" y="1739949"/>
            <a:ext cx="2570599" cy="285622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635366" y="4661580"/>
            <a:ext cx="30867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Times New Roman"/>
                <a:cs typeface="Times New Roman"/>
              </a:rPr>
              <a:t>Figure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adapted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from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Sevcik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et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al.,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2024.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9885" y="1550390"/>
            <a:ext cx="454596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615"/>
              <a:t>DIW</a:t>
            </a:r>
            <a:r>
              <a:rPr dirty="0" sz="4500" spc="15"/>
              <a:t> </a:t>
            </a:r>
            <a:r>
              <a:rPr dirty="0" sz="4500" spc="340"/>
              <a:t>3D</a:t>
            </a:r>
            <a:r>
              <a:rPr dirty="0" sz="4500" spc="20"/>
              <a:t> </a:t>
            </a:r>
            <a:r>
              <a:rPr dirty="0" sz="4500" spc="390"/>
              <a:t>Printer</a:t>
            </a:r>
            <a:endParaRPr sz="4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90"/>
              <a:t>What</a:t>
            </a:r>
            <a:r>
              <a:rPr dirty="0" spc="10"/>
              <a:t> </a:t>
            </a:r>
            <a:r>
              <a:rPr dirty="0" spc="200"/>
              <a:t>is</a:t>
            </a:r>
            <a:r>
              <a:rPr dirty="0" spc="10"/>
              <a:t> </a:t>
            </a:r>
            <a:r>
              <a:rPr dirty="0" spc="210"/>
              <a:t>3D</a:t>
            </a:r>
            <a:r>
              <a:rPr dirty="0" spc="10"/>
              <a:t> </a:t>
            </a:r>
            <a:r>
              <a:rPr dirty="0" spc="235"/>
              <a:t>Printing?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6780" y="1087324"/>
            <a:ext cx="4136390" cy="802640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marL="371475" indent="-358775">
              <a:lnSpc>
                <a:spcPct val="100000"/>
              </a:lnSpc>
              <a:spcBef>
                <a:spcPts val="1120"/>
              </a:spcBef>
              <a:buFont typeface="Arial"/>
              <a:buChar char="●"/>
              <a:tabLst>
                <a:tab pos="371475" algn="l"/>
              </a:tabLst>
            </a:pPr>
            <a:r>
              <a:rPr dirty="0" sz="1700">
                <a:latin typeface="Times New Roman"/>
                <a:cs typeface="Times New Roman"/>
              </a:rPr>
              <a:t>A</a:t>
            </a:r>
            <a:r>
              <a:rPr dirty="0" sz="1700" spc="-11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process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that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builds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objects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layer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by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layer.</a:t>
            </a:r>
            <a:endParaRPr sz="1700">
              <a:latin typeface="Times New Roman"/>
              <a:cs typeface="Times New Roman"/>
            </a:endParaRPr>
          </a:p>
          <a:p>
            <a:pPr marL="371475" indent="-358775">
              <a:lnSpc>
                <a:spcPct val="100000"/>
              </a:lnSpc>
              <a:spcBef>
                <a:spcPts val="1019"/>
              </a:spcBef>
              <a:buFont typeface="Arial"/>
              <a:buChar char="●"/>
              <a:tabLst>
                <a:tab pos="371475" algn="l"/>
              </a:tabLst>
            </a:pPr>
            <a:r>
              <a:rPr dirty="0" sz="1700">
                <a:latin typeface="Times New Roman"/>
                <a:cs typeface="Times New Roman"/>
              </a:rPr>
              <a:t>Great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for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custom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shapes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and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testing.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519" y="2289949"/>
            <a:ext cx="2189530" cy="218077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99727" y="4612838"/>
            <a:ext cx="15963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Extrusion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Printing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0912" y="2289960"/>
            <a:ext cx="2262175" cy="218077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972166" y="4612838"/>
            <a:ext cx="10483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Resin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Printing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4701" y="2256851"/>
            <a:ext cx="2063150" cy="224697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857525" y="4612838"/>
            <a:ext cx="13373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Direct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Ink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Writing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65"/>
              <a:t>Direct</a:t>
            </a:r>
            <a:r>
              <a:rPr dirty="0" spc="10"/>
              <a:t> </a:t>
            </a:r>
            <a:r>
              <a:rPr dirty="0" spc="190"/>
              <a:t>Ink</a:t>
            </a:r>
            <a:r>
              <a:rPr dirty="0" spc="10"/>
              <a:t> </a:t>
            </a:r>
            <a:r>
              <a:rPr dirty="0" spc="280"/>
              <a:t>Writing</a:t>
            </a:r>
            <a:r>
              <a:rPr dirty="0" spc="10"/>
              <a:t> </a:t>
            </a:r>
            <a:r>
              <a:rPr dirty="0" spc="229"/>
              <a:t>Set</a:t>
            </a:r>
            <a:r>
              <a:rPr dirty="0" spc="10"/>
              <a:t> </a:t>
            </a:r>
            <a:r>
              <a:rPr dirty="0" spc="210"/>
              <a:t>Up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7975" y="1112874"/>
            <a:ext cx="4126949" cy="33673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08525" y="1216355"/>
            <a:ext cx="3812540" cy="292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Integrated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Prusa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MK3S+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gantry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a </a:t>
            </a:r>
            <a:r>
              <a:rPr dirty="0" sz="1800" spc="-20" b="1">
                <a:latin typeface="Times New Roman"/>
                <a:cs typeface="Times New Roman"/>
              </a:rPr>
              <a:t>eco-</a:t>
            </a:r>
            <a:r>
              <a:rPr dirty="0" sz="1800" b="1">
                <a:latin typeface="Times New Roman"/>
                <a:cs typeface="Times New Roman"/>
              </a:rPr>
              <a:t>DUOMIX</a:t>
            </a:r>
            <a:r>
              <a:rPr dirty="0" sz="1800" spc="-5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450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extruder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printing nanocomposite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inks.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20">
                <a:latin typeface="Times New Roman"/>
                <a:cs typeface="Times New Roman"/>
              </a:rPr>
              <a:t>Worked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on:</a:t>
            </a:r>
            <a:endParaRPr sz="1800">
              <a:latin typeface="Times New Roman"/>
              <a:cs typeface="Times New Roman"/>
            </a:endParaRPr>
          </a:p>
          <a:p>
            <a:pPr marL="469265" indent="-366395">
              <a:lnSpc>
                <a:spcPct val="100000"/>
              </a:lnSpc>
              <a:spcBef>
                <a:spcPts val="120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800" spc="-10">
                <a:latin typeface="Times New Roman"/>
                <a:cs typeface="Times New Roman"/>
              </a:rPr>
              <a:t>Wiring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electrical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set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up.</a:t>
            </a:r>
            <a:endParaRPr sz="1800">
              <a:latin typeface="Times New Roman"/>
              <a:cs typeface="Times New Roman"/>
            </a:endParaRPr>
          </a:p>
          <a:p>
            <a:pPr marL="469265" indent="-366395">
              <a:lnSpc>
                <a:spcPct val="100000"/>
              </a:lnSpc>
              <a:spcBef>
                <a:spcPts val="108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800">
                <a:latin typeface="Times New Roman"/>
                <a:cs typeface="Times New Roman"/>
              </a:rPr>
              <a:t>Arduino </a:t>
            </a:r>
            <a:r>
              <a:rPr dirty="0" sz="1800" spc="-10">
                <a:latin typeface="Times New Roman"/>
                <a:cs typeface="Times New Roman"/>
              </a:rPr>
              <a:t>programming.</a:t>
            </a:r>
            <a:endParaRPr sz="1800">
              <a:latin typeface="Times New Roman"/>
              <a:cs typeface="Times New Roman"/>
            </a:endParaRPr>
          </a:p>
          <a:p>
            <a:pPr marL="469265" indent="-366395">
              <a:lnSpc>
                <a:spcPct val="100000"/>
              </a:lnSpc>
              <a:spcBef>
                <a:spcPts val="108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800">
                <a:latin typeface="Times New Roman"/>
                <a:cs typeface="Times New Roman"/>
              </a:rPr>
              <a:t>Hardware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integration.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63415" y="4621805"/>
            <a:ext cx="30867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Times New Roman"/>
                <a:cs typeface="Times New Roman"/>
              </a:rPr>
              <a:t>Figure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adapted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from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Sevcik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et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al.,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2024.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Pres Version - NNCI -  Brettmann Lab</dc:title>
  <dcterms:created xsi:type="dcterms:W3CDTF">2025-08-02T17:44:51Z</dcterms:created>
  <dcterms:modified xsi:type="dcterms:W3CDTF">2025-08-02T17:44:51Z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2025-07-30T00:00:00Z</vt:filetime>
  </property>
  <property fmtid="{D5CDD505-2E9C-101B-9397-08002B2CF9AE}" pid="3" name="Creator">
    <vt:lpwstr>Google</vt:lpwstr>
  </property>
  <property fmtid="{D5CDD505-2E9C-101B-9397-08002B2CF9AE}" pid="4" name="LastSaved">
    <vt:filetime>2025-08-02T00:00:00Z</vt:filetime>
  </property>
</Properties>
</file>