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body"/>
          </p:nvPr>
        </p:nvSpPr>
        <p:spPr>
          <a:xfrm>
            <a:off x="838200" y="1033463"/>
            <a:ext cx="10515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3524250" y="-1652587"/>
            <a:ext cx="51435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sz="900"/>
              <a:t>	</a:t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86491" y="106941"/>
            <a:ext cx="655650" cy="6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8900" y="158425"/>
            <a:ext cx="2626150" cy="5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idx="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Acknowledgement: This material is based upon work primarily supported by the National Science Foundation  under award </a:t>
            </a:r>
            <a:r>
              <a:rPr lang="en-US" sz="900"/>
              <a:t>No.ECCS-2025490.									</a:t>
            </a: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92876"/>
            <a:ext cx="12192000" cy="407986"/>
          </a:xfrm>
          <a:prstGeom prst="rect">
            <a:avLst/>
          </a:prstGeom>
          <a:solidFill>
            <a:srgbClr val="FFA41D"/>
          </a:solidFill>
          <a:ln>
            <a:noFill/>
          </a:ln>
        </p:spPr>
        <p:txBody>
          <a:bodyPr anchorCtr="0" anchor="ctr" bIns="49200" lIns="98425" spcFirstLastPara="1" rIns="98425" wrap="square" tIns="4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033463"/>
            <a:ext cx="10515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Acknowledgement: This material is based upon work primarily supported by the National Science Foundation  under award </a:t>
            </a:r>
            <a:r>
              <a:rPr lang="en-US" sz="900"/>
              <a:t>No.ECCS-2025490.									</a:t>
            </a:r>
            <a:fld id="{00000000-1234-1234-1234-123412341234}" type="slidenum">
              <a:rPr lang="en-US" sz="1400"/>
              <a:t>‹#›</a:t>
            </a:fld>
            <a:endParaRPr sz="1400"/>
          </a:p>
        </p:txBody>
      </p:sp>
      <p:cxnSp>
        <p:nvCxnSpPr>
          <p:cNvPr id="14" name="Google Shape;14;p1"/>
          <p:cNvCxnSpPr/>
          <p:nvPr/>
        </p:nvCxnSpPr>
        <p:spPr>
          <a:xfrm>
            <a:off x="0" y="846750"/>
            <a:ext cx="12192000" cy="50187"/>
          </a:xfrm>
          <a:prstGeom prst="straightConnector1">
            <a:avLst/>
          </a:prstGeom>
          <a:noFill/>
          <a:ln cap="flat" cmpd="sng" w="31750">
            <a:solidFill>
              <a:srgbClr val="FFB31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" name="Google Shape;15;p1"/>
          <p:cNvCxnSpPr/>
          <p:nvPr/>
        </p:nvCxnSpPr>
        <p:spPr>
          <a:xfrm>
            <a:off x="0" y="914400"/>
            <a:ext cx="12192000" cy="48126"/>
          </a:xfrm>
          <a:prstGeom prst="straightConnector1">
            <a:avLst/>
          </a:prstGeom>
          <a:noFill/>
          <a:ln cap="flat" cmpd="sng" w="31750">
            <a:solidFill>
              <a:srgbClr val="AFA59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25" y="6540500"/>
            <a:ext cx="1698403" cy="2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28" y="109533"/>
            <a:ext cx="1300480" cy="63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4225" y="6578600"/>
            <a:ext cx="2196825" cy="2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6491" y="106941"/>
            <a:ext cx="655650" cy="6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8900" y="158425"/>
            <a:ext cx="2626150" cy="5526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Z_r5LIAr-OS3BxgacMBiVueJcb2pvtzL/view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5.jp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838200" y="1033463"/>
            <a:ext cx="10515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5800"/>
              <a:t>Automating the Fabrication of Thin Films for Energy Applications</a:t>
            </a:r>
            <a:endParaRPr sz="5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u="sng"/>
            </a:br>
            <a:r>
              <a:rPr lang="en-US" sz="3200" u="sng"/>
              <a:t>Rafael Sanchez, Phoenix College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Arkita Chakrabarti, Arizona State University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Mariana Bertoni, Arizona State University</a:t>
            </a:r>
            <a:endParaRPr sz="3200"/>
          </a:p>
        </p:txBody>
      </p:sp>
      <p:sp>
        <p:nvSpPr>
          <p:cNvPr id="77" name="Google Shape;77;p13"/>
          <p:cNvSpPr txBox="1"/>
          <p:nvPr/>
        </p:nvSpPr>
        <p:spPr>
          <a:xfrm>
            <a:off x="1180650" y="6496750"/>
            <a:ext cx="84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776489" y="6624255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Acknowledgement: This material is based upon work primarily supported by the National Science Foundation  under award 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No.ECCS-2025490.									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1499751" y="146850"/>
            <a:ext cx="7581904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Solar Cell Anatomy &amp; Making films</a:t>
            </a:r>
            <a:endParaRPr sz="3600"/>
          </a:p>
        </p:txBody>
      </p:sp>
      <p:sp>
        <p:nvSpPr>
          <p:cNvPr id="84" name="Google Shape;84;p14"/>
          <p:cNvSpPr txBox="1"/>
          <p:nvPr/>
        </p:nvSpPr>
        <p:spPr>
          <a:xfrm>
            <a:off x="816448" y="1552964"/>
            <a:ext cx="5454466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solar cell consists of several thin films of material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films have to get manufactured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our lab, we’ve been making these films by placing drops of solution onto spin coaters and annealing them</a:t>
            </a:r>
            <a:endParaRPr/>
          </a:p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1802466" y="659470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Acknowledgement: This material is based upon work primarily supported by the National Science Foundation  under award 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No.ECCS-2025490.									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pin Coating Techniques: Two Stage Spin to Prevent Corner Beads on Make a GIF"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233" y="3858841"/>
            <a:ext cx="3700896" cy="208175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1581531" y="5940595"/>
            <a:ext cx="370089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1 Example of </a:t>
            </a:r>
            <a:r>
              <a:rPr lang="en-US" sz="1000"/>
              <a:t>Spin Coating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7238468" y="5038951"/>
            <a:ext cx="42690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25" lIns="105450" spcFirstLastPara="1" rIns="105450" wrap="square" tIns="52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2 Example of layers of a solar cell. No</a:t>
            </a:r>
            <a:r>
              <a:rPr lang="en-US" sz="1000"/>
              <a:t>t all cells are like this one.</a:t>
            </a:r>
            <a:endParaRPr sz="1000"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6175" y="2074286"/>
            <a:ext cx="3849675" cy="291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1"/>
              <a:buFont typeface="Calibri"/>
              <a:buNone/>
            </a:pPr>
            <a:r>
              <a:rPr lang="en-US" sz="4100"/>
              <a:t>Quality Control Problems</a:t>
            </a:r>
            <a:endParaRPr/>
          </a:p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1000"/>
              <a:t>Acknowledgement: This material is based upon work primarily supported by the National Science Foundation  under award No.ECCS-2025490.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1499752" y="1928327"/>
            <a:ext cx="3325650" cy="3929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these films is a very sensitive and tedious process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error can lead to inconsistent results over time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inconsistencies make reproducibility very difficult</a:t>
            </a:r>
            <a:endParaRPr/>
          </a:p>
        </p:txBody>
      </p:sp>
      <p:pic>
        <p:nvPicPr>
          <p:cNvPr descr="confused scratching head emoji | Funny emoji faces, Emoticons emojis, New emoticons" id="97" name="Google Shape;97;p15"/>
          <p:cNvPicPr preferRelativeResize="0"/>
          <p:nvPr/>
        </p:nvPicPr>
        <p:blipFill rotWithShape="1">
          <a:blip r:embed="rId3">
            <a:alphaModFix/>
          </a:blip>
          <a:srcRect b="3" l="8592" r="9201" t="0"/>
          <a:stretch/>
        </p:blipFill>
        <p:spPr>
          <a:xfrm>
            <a:off x="6982513" y="2052966"/>
            <a:ext cx="3325650" cy="30846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The Solution: Robots</a:t>
            </a:r>
            <a:endParaRPr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1760902" y="6539400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Acknowledgement: This material is based upon work primarily supported by the National Science Foundation  under award 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No.ECCS-2025490.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T-2 Liquid Handler | Opentrons Lab Automation from $10,000 | Opentrons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699" y="2143669"/>
            <a:ext cx="3793956" cy="2558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4669955" y="4764302"/>
            <a:ext cx="3567147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4 Opentrons OT2 Liquid Handler Robot</a:t>
            </a:r>
            <a:endParaRPr sz="1300"/>
          </a:p>
        </p:txBody>
      </p:sp>
      <p:sp>
        <p:nvSpPr>
          <p:cNvPr id="106" name="Google Shape;106;p16"/>
          <p:cNvSpPr txBox="1"/>
          <p:nvPr/>
        </p:nvSpPr>
        <p:spPr>
          <a:xfrm>
            <a:off x="322450" y="4764289"/>
            <a:ext cx="39729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3 Homemade Python controlled spincoater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8611694" y="4764302"/>
            <a:ext cx="3049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5 AGILEX PiPER Robotic Arm</a:t>
            </a:r>
            <a:endParaRPr sz="130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15689" l="21266" r="23127" t="11440"/>
          <a:stretch/>
        </p:blipFill>
        <p:spPr>
          <a:xfrm>
            <a:off x="8611694" y="1870901"/>
            <a:ext cx="2348219" cy="2831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etal bowl on a table&#10;&#10;AI-generated content may be incorrect." id="109" name="Google Shape;1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129" y="2259148"/>
            <a:ext cx="3257923" cy="2443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4928064" y="1479188"/>
            <a:ext cx="2645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Robots in Question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How We Use These Robots</a:t>
            </a:r>
            <a:endParaRPr/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1000"/>
              <a:t>Acknowledgement: This material is based upon work primarily supported by the National Science Foundation  under award No.ECCS-2025490.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1224339" y="2407186"/>
            <a:ext cx="3873688" cy="2771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Python packages allow us to send commands to components using a python script</a:t>
            </a:r>
            <a:endParaRPr sz="1900"/>
          </a:p>
          <a:p>
            <a:pPr indent="-2794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Putting them in same script lets us easily synchronize them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Robotic consistency will ideally lead to reproducible results</a:t>
            </a:r>
            <a:endParaRPr sz="1900"/>
          </a:p>
        </p:txBody>
      </p:sp>
      <p:pic>
        <p:nvPicPr>
          <p:cNvPr descr="3D Python Programming Language Logo 12697295 PNG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0132" y="1710122"/>
            <a:ext cx="407670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8268021" y="5786825"/>
            <a:ext cx="735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6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Robotic Manufacturing Process</a:t>
            </a:r>
            <a:endParaRPr/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1734925" y="6537551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1000"/>
              <a:t>Acknowledgement: This material is based upon work primarily supported by the National Science Foundation  under award No.ECCS-2025490.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2770335" y="4140768"/>
            <a:ext cx="1856510" cy="1582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2: Liquid handler dispenses solution onto spincoater substrate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571497" y="4140768"/>
            <a:ext cx="1856510" cy="1378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1: Liquid handler mixes solution to be dispensed onto substrate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969173" y="4140768"/>
            <a:ext cx="1856510" cy="1687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3: Spincoater spins up, creates film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874858" y="4123604"/>
            <a:ext cx="1856510" cy="1201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5: Hotplate anneals substrate, film is finished!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7314446" y="4178874"/>
            <a:ext cx="1856510" cy="1649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4: Robotic arm grabs substrate, places onto hotplate</a:t>
            </a:r>
            <a:endParaRPr/>
          </a:p>
        </p:txBody>
      </p:sp>
      <p:pic>
        <p:nvPicPr>
          <p:cNvPr descr="A blue liquid being poured into a glass bottle&#10;&#10;AI-generated content may be incorrect." id="131" name="Google Shape;131;p18"/>
          <p:cNvPicPr preferRelativeResize="0"/>
          <p:nvPr/>
        </p:nvPicPr>
        <p:blipFill rotWithShape="1">
          <a:blip r:embed="rId3">
            <a:alphaModFix/>
          </a:blip>
          <a:srcRect b="2665" l="8243" r="13585" t="12804"/>
          <a:stretch/>
        </p:blipFill>
        <p:spPr>
          <a:xfrm>
            <a:off x="452332" y="1926572"/>
            <a:ext cx="1856510" cy="2007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a black triangle and a black triangle with a blue circle&#10;&#10;AI-generated content may be incorrect." id="132" name="Google Shape;132;p18"/>
          <p:cNvPicPr preferRelativeResize="0"/>
          <p:nvPr/>
        </p:nvPicPr>
        <p:blipFill rotWithShape="1">
          <a:blip r:embed="rId4">
            <a:alphaModFix/>
          </a:blip>
          <a:srcRect b="6705" l="18661" r="21158" t="14491"/>
          <a:stretch/>
        </p:blipFill>
        <p:spPr>
          <a:xfrm>
            <a:off x="2878820" y="1926572"/>
            <a:ext cx="1581509" cy="2070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arrows&#10;&#10;AI-generated content may be incorrect." id="133" name="Google Shape;133;p18"/>
          <p:cNvPicPr preferRelativeResize="0"/>
          <p:nvPr/>
        </p:nvPicPr>
        <p:blipFill rotWithShape="1">
          <a:blip r:embed="rId5">
            <a:alphaModFix/>
          </a:blip>
          <a:srcRect b="0" l="15851" r="15406" t="31386"/>
          <a:stretch/>
        </p:blipFill>
        <p:spPr>
          <a:xfrm>
            <a:off x="4911141" y="2172372"/>
            <a:ext cx="1972574" cy="1968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AI-generated content may be incorrect." id="134" name="Google Shape;134;p18"/>
          <p:cNvPicPr preferRelativeResize="0"/>
          <p:nvPr/>
        </p:nvPicPr>
        <p:blipFill rotWithShape="1">
          <a:blip r:embed="rId6">
            <a:alphaModFix/>
          </a:blip>
          <a:srcRect b="10040" l="4816" r="6261" t="0"/>
          <a:stretch/>
        </p:blipFill>
        <p:spPr>
          <a:xfrm>
            <a:off x="7050199" y="1759611"/>
            <a:ext cx="2293548" cy="2319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plate with smoke coming out of it&#10;&#10;AI-generated content may be incorrect." id="135" name="Google Shape;135;p18"/>
          <p:cNvPicPr preferRelativeResize="0"/>
          <p:nvPr/>
        </p:nvPicPr>
        <p:blipFill rotWithShape="1">
          <a:blip r:embed="rId7">
            <a:alphaModFix/>
          </a:blip>
          <a:srcRect b="8466" l="18100" r="21774" t="10670"/>
          <a:stretch/>
        </p:blipFill>
        <p:spPr>
          <a:xfrm>
            <a:off x="9874858" y="1730760"/>
            <a:ext cx="1725283" cy="231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In Practice</a:t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1828443" y="6539400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Acknowledgement: This material is based upon work primarily supported by the National Science Foundation under award 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No.ECCS-2025490.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9387617" y="2552486"/>
            <a:ext cx="2353882" cy="349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Spincoater and solenoid commands have been successfully integrated into the OT2 protocol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Steps 1-3 are taken care of ☺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9" title="IMG_655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237375"/>
            <a:ext cx="9082819" cy="510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1499752" y="146850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1828443" y="6539400"/>
            <a:ext cx="8069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Acknowledgement: This material is based upon work primarily supported by the National Science Foundation under award 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No.ECCS-2025490.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99394" y="2415209"/>
            <a:ext cx="4382328" cy="2475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 robotic arm into the process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time tracking feature in script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out how to improve film quality by controlling parameters</a:t>
            </a:r>
            <a:endParaRPr/>
          </a:p>
        </p:txBody>
      </p:sp>
      <p:pic>
        <p:nvPicPr>
          <p:cNvPr descr="A close-up of a staircase&#10;&#10;AI-generated content may be incorrect."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5189" y="1724373"/>
            <a:ext cx="6857417" cy="385729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8151826" y="5622775"/>
            <a:ext cx="851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7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630153" y="1157147"/>
            <a:ext cx="7032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1928888" y="6698700"/>
            <a:ext cx="80697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Acknowledgement: This material is based upon work primarily supported by the National Science Foundation  under award 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No.ECCS-2025490.									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574169" y="4555443"/>
            <a:ext cx="7873145" cy="1760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1: https://makeagif.com/gif/spin-coating-techniques-two-stage-spin-to-prevent-corner-beads-BZN-L-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2: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Cakan, D. N., Kumar, R. E., Oberholtz, E., Kodur, M., Palmer, J. R., Gupta, A., Kaushal, K., Vossler, H. M., &amp; Fenning, D. P. (2024). </a:t>
            </a:r>
            <a:r>
              <a:rPr b="0" i="1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PASCAL: The perovskite automated spin coat assembly line accelerates composition screening in triple‑halide perovskite alloys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Discovery, 3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(6), 1236–1246. https://doi.org/10.1039/D4DD00075G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4: Opentrons, https://opentrons.com/wp-content/uploads/2023/01/hero-14010ce8ebd017d4d6f8f4dd46efd240-1536x1036.png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5: AGILEX, https://global.agilex.ai/products/piper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6: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https://www.vecteezy.com/png/12697295-3d-python-programming-language-logo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7: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https://unsplash.com/photos/toddlers-standing-in-front-of-beige-concrete-stair-bJhT_8nbUA0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574169" y="1812947"/>
            <a:ext cx="7536349" cy="2088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would like to thank Arkita Chakrabarti and Mariana Bertoni for assisting and mentoring me throughout this project. I would also like to thank Jessica Hauer and Trevor Thornton of NCI-SW for their help throughout the program. Lastly, I would like to thank ASU, NCI-SW, the DEfECT lab, and the NSF for providing me with this opportunity.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elcome to the 2024 Arizona State Fair" id="161" name="Google Shape;161;p21"/>
          <p:cNvPicPr preferRelativeResize="0"/>
          <p:nvPr/>
        </p:nvPicPr>
        <p:blipFill rotWithShape="1">
          <a:blip r:embed="rId3">
            <a:alphaModFix/>
          </a:blip>
          <a:srcRect b="28255" l="0" r="0" t="37130"/>
          <a:stretch/>
        </p:blipFill>
        <p:spPr>
          <a:xfrm>
            <a:off x="5882776" y="67315"/>
            <a:ext cx="2564538" cy="77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630153" y="3900969"/>
            <a:ext cx="4909431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endParaRPr/>
          </a:p>
        </p:txBody>
      </p:sp>
      <p:pic>
        <p:nvPicPr>
          <p:cNvPr descr="A screenshot of a qr code&#10;&#10;AI-generated content may be incorrect." id="163" name="Google Shape;163;p21"/>
          <p:cNvPicPr preferRelativeResize="0"/>
          <p:nvPr/>
        </p:nvPicPr>
        <p:blipFill rotWithShape="1">
          <a:blip r:embed="rId4">
            <a:alphaModFix/>
          </a:blip>
          <a:srcRect b="9995" l="25993" r="25590" t="40020"/>
          <a:stretch/>
        </p:blipFill>
        <p:spPr>
          <a:xfrm flipH="1" rot="10800000">
            <a:off x="9297965" y="2920236"/>
            <a:ext cx="1678757" cy="1547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edin Logo PNG Images With Transparent Background" id="164" name="Google Shape;16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3227" y="1122928"/>
            <a:ext cx="1708235" cy="170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99050" y="4556750"/>
            <a:ext cx="1708225" cy="153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