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18"/>
  </p:notesMasterIdLst>
  <p:sldIdLst>
    <p:sldId id="279" r:id="rId5"/>
    <p:sldId id="289" r:id="rId6"/>
    <p:sldId id="284" r:id="rId7"/>
    <p:sldId id="260" r:id="rId8"/>
    <p:sldId id="258" r:id="rId9"/>
    <p:sldId id="263" r:id="rId10"/>
    <p:sldId id="282" r:id="rId11"/>
    <p:sldId id="286" r:id="rId12"/>
    <p:sldId id="287" r:id="rId13"/>
    <p:sldId id="288" r:id="rId14"/>
    <p:sldId id="257" r:id="rId15"/>
    <p:sldId id="283"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1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7D1E2-EE50-4362-8B66-617B2FDF47E6}"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2D379-66A5-42F9-AB88-EE4ECA027285}" type="slidenum">
              <a:rPr lang="en-US" smtClean="0"/>
              <a:t>‹#›</a:t>
            </a:fld>
            <a:endParaRPr lang="en-US"/>
          </a:p>
        </p:txBody>
      </p:sp>
    </p:spTree>
    <p:extLst>
      <p:ext uri="{BB962C8B-B14F-4D97-AF65-F5344CB8AC3E}">
        <p14:creationId xmlns:p14="http://schemas.microsoft.com/office/powerpoint/2010/main" val="105289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6F6D-9B73-DD1D-30DF-6B708CCF4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464531-8185-AD6C-2709-221FE637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2AC7E5-47B2-4013-BE10-7692DF8EB9A6}"/>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FF2DF8DF-DF3B-304D-7F71-BDC78F9BF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F1E08-E801-3C70-DCA1-BDB90131930A}"/>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262716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461-3EA7-BDC1-2287-20DA2745E6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325B8-73C1-99CE-4C9F-4146CF8A64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E5938-956E-52F3-ED5E-EA97D09D8765}"/>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FCE8ED6B-DA97-7FFB-3897-C33DE1C98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6D2DC-0873-EDC9-DC58-CF9AC9288609}"/>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10123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98B09-4B71-0213-083B-8F71F281E9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3C37FE-FE00-85FC-3ADA-CC6E515DE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179D6-C452-DF65-3057-A7F33FFBFEA1}"/>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5A8FEABD-0735-8F34-391F-4C20F1A81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43C31-F7FE-DBAE-74B4-19B5F378310A}"/>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24246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83BE-3BBF-AFD3-D7DA-C0958BE237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0ED3C-7E45-C7F1-F56B-A9AEE5C1D5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04C7D-B96D-E426-1B26-21092183769B}"/>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5E275F0B-65E1-A8BD-BA42-0ADBD3D7C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319F7-7F5F-57C7-F754-69B20A73530B}"/>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137756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96DC-9AB7-4871-7051-6C142BB696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C7061-57FC-EA31-811E-DCFDC91E73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A6BBF9-F5D0-DCF4-E72E-1EF94A3E07FD}"/>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B81FC9C5-A21D-B313-B721-50C49420F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2BB5C-812A-5FB1-55FF-C6B445BEA33E}"/>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34148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6A9B-0ACC-B81E-20B9-8D1384461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62EB9-37DB-B065-CCC7-25CEE1E49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27E84-A0AA-DD48-6EB3-AF2573E34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4E9D4-2C81-B94C-AC8E-E8990DA8BC16}"/>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6" name="Footer Placeholder 5">
            <a:extLst>
              <a:ext uri="{FF2B5EF4-FFF2-40B4-BE49-F238E27FC236}">
                <a16:creationId xmlns:a16="http://schemas.microsoft.com/office/drawing/2014/main" id="{89B69498-2573-C508-3E98-68998CCF4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39B7E-CD24-9299-35D7-B1FB6BCCB1BE}"/>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182266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D4F8-4168-F542-5FC3-FA6EB772D3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782EF3-EB1E-3C42-BCA8-E8D2B2E00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00836-5C16-F5FC-5146-0E94C98013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D777A2-7D96-5226-3B85-ED6B1241B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A42891-3D83-51F0-144A-367E2F6EFC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E9A798-D50E-D998-CAD1-37AD0AF27BA7}"/>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8" name="Footer Placeholder 7">
            <a:extLst>
              <a:ext uri="{FF2B5EF4-FFF2-40B4-BE49-F238E27FC236}">
                <a16:creationId xmlns:a16="http://schemas.microsoft.com/office/drawing/2014/main" id="{D6CB0583-752B-745E-98F3-667B2DEAF0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2E94F-B3CA-F374-DC8F-678FE3FF0D46}"/>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60855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417E-F899-081C-F617-D6C95F4EF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D7084F-5B23-36D9-99E4-0C858D258FD8}"/>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4" name="Footer Placeholder 3">
            <a:extLst>
              <a:ext uri="{FF2B5EF4-FFF2-40B4-BE49-F238E27FC236}">
                <a16:creationId xmlns:a16="http://schemas.microsoft.com/office/drawing/2014/main" id="{D430E0EF-717F-2796-7A90-C8CD3B4400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F5D9CA-971C-20F3-D1E6-41F82F34F978}"/>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218011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2CB26-EFA9-97D1-AE59-7858A3BA732D}"/>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3" name="Footer Placeholder 2">
            <a:extLst>
              <a:ext uri="{FF2B5EF4-FFF2-40B4-BE49-F238E27FC236}">
                <a16:creationId xmlns:a16="http://schemas.microsoft.com/office/drawing/2014/main" id="{EEFFB9BA-4E9A-DEA4-F8A1-29C0885F6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64398-1D0D-9553-821E-A9EB42D4A19B}"/>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351524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B607-3209-67B0-EBF8-47FC9AD26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26CF57-9DE5-F923-08FB-7B595971E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ACAD8-02FC-9071-27D1-4589271FC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80CEC-8D7A-0B71-32F5-47689C539843}"/>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6" name="Footer Placeholder 5">
            <a:extLst>
              <a:ext uri="{FF2B5EF4-FFF2-40B4-BE49-F238E27FC236}">
                <a16:creationId xmlns:a16="http://schemas.microsoft.com/office/drawing/2014/main" id="{4ED4544E-B2AF-FAED-F210-57B615C92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99831-25F4-D07C-0C8A-0B339169F9E8}"/>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414431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EC7C-1287-0576-BC08-DEAEEE6116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60BB65-1CD0-126A-A7E1-B5D15B4AE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2D504A-CD68-91A0-D337-E0816093E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CC74C1-B165-C89E-1AF6-2C825F39D43F}"/>
              </a:ext>
            </a:extLst>
          </p:cNvPr>
          <p:cNvSpPr>
            <a:spLocks noGrp="1"/>
          </p:cNvSpPr>
          <p:nvPr>
            <p:ph type="dt" sz="half" idx="10"/>
          </p:nvPr>
        </p:nvSpPr>
        <p:spPr/>
        <p:txBody>
          <a:bodyPr/>
          <a:lstStyle/>
          <a:p>
            <a:fld id="{05DAC9F4-F8E3-4009-A62E-8E3923EED9E2}" type="datetimeFigureOut">
              <a:rPr lang="en-US" smtClean="0"/>
              <a:t>7/31/2025</a:t>
            </a:fld>
            <a:endParaRPr lang="en-US"/>
          </a:p>
        </p:txBody>
      </p:sp>
      <p:sp>
        <p:nvSpPr>
          <p:cNvPr id="6" name="Footer Placeholder 5">
            <a:extLst>
              <a:ext uri="{FF2B5EF4-FFF2-40B4-BE49-F238E27FC236}">
                <a16:creationId xmlns:a16="http://schemas.microsoft.com/office/drawing/2014/main" id="{067910D6-58E2-9351-A5DB-5DF74CECD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34F120-56F2-63D3-0BA2-282A4F0D5FB2}"/>
              </a:ext>
            </a:extLst>
          </p:cNvPr>
          <p:cNvSpPr>
            <a:spLocks noGrp="1"/>
          </p:cNvSpPr>
          <p:nvPr>
            <p:ph type="sldNum" sz="quarter" idx="12"/>
          </p:nvPr>
        </p:nvSpPr>
        <p:spPr/>
        <p:txBody>
          <a:bodyPr/>
          <a:lstStyle/>
          <a:p>
            <a:fld id="{A8232092-95AD-4A3E-8A1B-A06596B6DE12}" type="slidenum">
              <a:rPr lang="en-US" smtClean="0"/>
              <a:t>‹#›</a:t>
            </a:fld>
            <a:endParaRPr lang="en-US"/>
          </a:p>
        </p:txBody>
      </p:sp>
    </p:spTree>
    <p:extLst>
      <p:ext uri="{BB962C8B-B14F-4D97-AF65-F5344CB8AC3E}">
        <p14:creationId xmlns:p14="http://schemas.microsoft.com/office/powerpoint/2010/main" val="25234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77D760-A291-2A76-91BC-32E5091BA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CFCE2A-40E7-5E0C-5467-82C8CA4A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BDFA7-D4F5-463D-6F36-71FC178C6A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DAC9F4-F8E3-4009-A62E-8E3923EED9E2}" type="datetimeFigureOut">
              <a:rPr lang="en-US" smtClean="0"/>
              <a:t>7/31/2025</a:t>
            </a:fld>
            <a:endParaRPr lang="en-US"/>
          </a:p>
        </p:txBody>
      </p:sp>
      <p:sp>
        <p:nvSpPr>
          <p:cNvPr id="5" name="Footer Placeholder 4">
            <a:extLst>
              <a:ext uri="{FF2B5EF4-FFF2-40B4-BE49-F238E27FC236}">
                <a16:creationId xmlns:a16="http://schemas.microsoft.com/office/drawing/2014/main" id="{183FD07B-DA08-BF7C-7DA0-4347EDF8A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A5E1A7-8AB8-8240-A367-4DA73D6DAF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232092-95AD-4A3E-8A1B-A06596B6DE12}" type="slidenum">
              <a:rPr lang="en-US" smtClean="0"/>
              <a:t>‹#›</a:t>
            </a:fld>
            <a:endParaRPr lang="en-US"/>
          </a:p>
        </p:txBody>
      </p:sp>
    </p:spTree>
    <p:extLst>
      <p:ext uri="{BB962C8B-B14F-4D97-AF65-F5344CB8AC3E}">
        <p14:creationId xmlns:p14="http://schemas.microsoft.com/office/powerpoint/2010/main" val="28261656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lickr.com/photos/opalsson/15163041049" TargetMode="External"/><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80/21870764.2022.2075618" TargetMode="External"/><Relationship Id="rId2" Type="http://schemas.openxmlformats.org/officeDocument/2006/relationships/hyperlink" Target="https://doi.org/10.1038/s41467-020-14917-6" TargetMode="External"/><Relationship Id="rId1" Type="http://schemas.openxmlformats.org/officeDocument/2006/relationships/slideLayout" Target="../slideLayouts/slideLayout2.xml"/><Relationship Id="rId4" Type="http://schemas.openxmlformats.org/officeDocument/2006/relationships/hyperlink" Target="https://doi.org/10.1021/acs.jpcc.4c02713.%20Accessed%2030%20July%20202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grpSp>
        <p:nvGrpSpPr>
          <p:cNvPr id="101" name="Google Shape;101;p1"/>
          <p:cNvGrpSpPr/>
          <p:nvPr/>
        </p:nvGrpSpPr>
        <p:grpSpPr>
          <a:xfrm>
            <a:off x="133216" y="5653647"/>
            <a:ext cx="11692357" cy="949234"/>
            <a:chOff x="133216" y="5653647"/>
            <a:chExt cx="11692357" cy="949234"/>
          </a:xfrm>
        </p:grpSpPr>
        <p:pic>
          <p:nvPicPr>
            <p:cNvPr id="102" name="Google Shape;102;p1" descr="A picture containing text, transport, wheel&#10;&#10;Description automatically generated"/>
            <p:cNvPicPr preferRelativeResize="0"/>
            <p:nvPr/>
          </p:nvPicPr>
          <p:blipFill rotWithShape="1">
            <a:blip r:embed="rId3">
              <a:alphaModFix/>
            </a:blip>
            <a:srcRect/>
            <a:stretch/>
          </p:blipFill>
          <p:spPr>
            <a:xfrm>
              <a:off x="133216" y="5653647"/>
              <a:ext cx="944299" cy="949234"/>
            </a:xfrm>
            <a:prstGeom prst="rect">
              <a:avLst/>
            </a:prstGeom>
            <a:noFill/>
            <a:ln>
              <a:noFill/>
            </a:ln>
          </p:spPr>
        </p:pic>
        <p:pic>
          <p:nvPicPr>
            <p:cNvPr id="103" name="Google Shape;103;p1" descr="A picture containing text&#10;&#10;Description automatically generated"/>
            <p:cNvPicPr preferRelativeResize="0"/>
            <p:nvPr/>
          </p:nvPicPr>
          <p:blipFill rotWithShape="1">
            <a:blip r:embed="rId4">
              <a:alphaModFix/>
            </a:blip>
            <a:srcRect/>
            <a:stretch/>
          </p:blipFill>
          <p:spPr>
            <a:xfrm>
              <a:off x="1942998" y="5826033"/>
              <a:ext cx="2875387" cy="604461"/>
            </a:xfrm>
            <a:prstGeom prst="rect">
              <a:avLst/>
            </a:prstGeom>
            <a:noFill/>
            <a:ln>
              <a:noFill/>
            </a:ln>
          </p:spPr>
        </p:pic>
        <p:pic>
          <p:nvPicPr>
            <p:cNvPr id="104" name="Google Shape;104;p1" descr="Text&#10;&#10;Description automatically generated"/>
            <p:cNvPicPr preferRelativeResize="0"/>
            <p:nvPr/>
          </p:nvPicPr>
          <p:blipFill rotWithShape="1">
            <a:blip r:embed="rId5">
              <a:alphaModFix/>
            </a:blip>
            <a:srcRect/>
            <a:stretch/>
          </p:blipFill>
          <p:spPr>
            <a:xfrm>
              <a:off x="5683869" y="5728105"/>
              <a:ext cx="2009687" cy="800318"/>
            </a:xfrm>
            <a:prstGeom prst="rect">
              <a:avLst/>
            </a:prstGeom>
            <a:noFill/>
            <a:ln>
              <a:noFill/>
            </a:ln>
          </p:spPr>
        </p:pic>
        <p:pic>
          <p:nvPicPr>
            <p:cNvPr id="105" name="Google Shape;105;p1" descr="Logo&#10;&#10;Description automatically generated"/>
            <p:cNvPicPr preferRelativeResize="0"/>
            <p:nvPr/>
          </p:nvPicPr>
          <p:blipFill rotWithShape="1">
            <a:blip r:embed="rId6">
              <a:alphaModFix/>
            </a:blip>
            <a:srcRect/>
            <a:stretch/>
          </p:blipFill>
          <p:spPr>
            <a:xfrm>
              <a:off x="8559040" y="5826033"/>
              <a:ext cx="3266533" cy="612826"/>
            </a:xfrm>
            <a:prstGeom prst="rect">
              <a:avLst/>
            </a:prstGeom>
            <a:noFill/>
            <a:ln>
              <a:noFill/>
            </a:ln>
          </p:spPr>
        </p:pic>
      </p:grpSp>
      <p:sp>
        <p:nvSpPr>
          <p:cNvPr id="106" name="Google Shape;106;p1"/>
          <p:cNvSpPr txBox="1"/>
          <p:nvPr/>
        </p:nvSpPr>
        <p:spPr>
          <a:xfrm>
            <a:off x="482338" y="2006148"/>
            <a:ext cx="11227324" cy="26776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E66914"/>
              </a:buClr>
              <a:buSzPts val="3600"/>
              <a:buFont typeface="Calibri"/>
              <a:buNone/>
              <a:tabLst/>
              <a:defRPr/>
            </a:pPr>
            <a:r>
              <a:rPr kumimoji="0" lang="en-US" sz="2800" b="1" i="0" u="none" strike="noStrike" kern="0" cap="none" spc="0" normalizeH="0" baseline="0" noProof="0" dirty="0">
                <a:ln>
                  <a:noFill/>
                </a:ln>
                <a:solidFill>
                  <a:srgbClr val="E66914"/>
                </a:solidFill>
                <a:effectLst/>
                <a:uLnTx/>
                <a:uFillTx/>
                <a:latin typeface="Calibri"/>
                <a:ea typeface="Calibri"/>
                <a:cs typeface="Calibri"/>
                <a:sym typeface="Calibri"/>
              </a:rPr>
              <a:t>Overcoming </a:t>
            </a:r>
            <a:r>
              <a:rPr kumimoji="0" lang="en-US" sz="2800" b="1" i="0" u="none" strike="noStrike" kern="0" cap="none" spc="0" normalizeH="0" baseline="0" noProof="0" dirty="0" err="1">
                <a:ln>
                  <a:noFill/>
                </a:ln>
                <a:solidFill>
                  <a:srgbClr val="E66914"/>
                </a:solidFill>
                <a:effectLst/>
                <a:uLnTx/>
                <a:uFillTx/>
                <a:latin typeface="Calibri"/>
                <a:ea typeface="Calibri"/>
                <a:cs typeface="Calibri"/>
                <a:sym typeface="Calibri"/>
              </a:rPr>
              <a:t>th</a:t>
            </a:r>
            <a:r>
              <a:rPr lang="en-US" sz="2800" b="1" kern="0" dirty="0">
                <a:solidFill>
                  <a:srgbClr val="E66914"/>
                </a:solidFill>
                <a:latin typeface="Calibri"/>
                <a:ea typeface="Calibri"/>
                <a:cs typeface="Calibri"/>
                <a:sym typeface="Calibri"/>
              </a:rPr>
              <a:t>e Sabatier Limit with Ferroelectric HZO</a:t>
            </a: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By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Sean Sims</a:t>
            </a: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lang="en-US" sz="1400" b="1" i="1" kern="0" dirty="0">
                <a:solidFill>
                  <a:srgbClr val="4472C4"/>
                </a:solidFill>
                <a:latin typeface="Calibri"/>
                <a:cs typeface="Calibri"/>
                <a:sym typeface="Calibri"/>
              </a:rPr>
              <a:t>University of Florida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San Diego Nanotechnology Infrastructure (SDNI)</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1400" b="1" i="1"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David Fenning, Nanoengineering Department, UC San Diego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lvl="0" algn="ctr">
              <a:buClr>
                <a:srgbClr val="4472C4"/>
              </a:buClr>
              <a:buSzPts val="2000"/>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Tejas </a:t>
            </a:r>
            <a:r>
              <a:rPr kumimoji="0" lang="en-US" sz="1400" b="1" i="1" u="none" strike="noStrike" kern="0" cap="none" spc="0" normalizeH="0" baseline="0" noProof="0" dirty="0" err="1">
                <a:ln>
                  <a:noFill/>
                </a:ln>
                <a:solidFill>
                  <a:srgbClr val="4472C4"/>
                </a:solidFill>
                <a:effectLst/>
                <a:uLnTx/>
                <a:uFillTx/>
                <a:latin typeface="Calibri"/>
                <a:ea typeface="Calibri"/>
                <a:cs typeface="Calibri"/>
                <a:sym typeface="Calibri"/>
              </a:rPr>
              <a:t>Nivarty</a:t>
            </a: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 </a:t>
            </a:r>
            <a:r>
              <a:rPr lang="en-US" sz="1400" b="1" i="1" kern="0" dirty="0">
                <a:solidFill>
                  <a:srgbClr val="4472C4"/>
                </a:solidFill>
                <a:latin typeface="Calibri"/>
                <a:ea typeface="Calibri"/>
                <a:cs typeface="Calibri"/>
                <a:sym typeface="Calibri"/>
              </a:rPr>
              <a:t>Nanoengineering Department</a:t>
            </a: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 UC San Diego</a:t>
            </a:r>
            <a:endParaRPr kumimoji="0" sz="1400" b="1" i="1"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1400" b="1" i="1"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Presented at the 2025 NNCI REU Convocation, University of California San Diego, CA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000"/>
              <a:buFont typeface="Calibri"/>
              <a:buNone/>
              <a:tabLst/>
              <a:defRPr/>
            </a:pPr>
            <a:r>
              <a:rPr kumimoji="0" lang="en-US" sz="1400" b="1" i="1" u="none" strike="noStrike" kern="0" cap="none" spc="0" normalizeH="0" baseline="0" noProof="0" dirty="0">
                <a:ln>
                  <a:noFill/>
                </a:ln>
                <a:solidFill>
                  <a:srgbClr val="4472C4"/>
                </a:solidFill>
                <a:effectLst/>
                <a:uLnTx/>
                <a:uFillTx/>
                <a:latin typeface="Calibri"/>
                <a:ea typeface="Calibri"/>
                <a:cs typeface="Calibri"/>
                <a:sym typeface="Calibri"/>
              </a:rPr>
              <a:t>August 4-5, 2025</a:t>
            </a:r>
            <a:endParaRPr kumimoji="0" sz="1400" b="1" i="1" u="none" strike="noStrike" kern="0" cap="none" spc="0" normalizeH="0" baseline="0" noProof="0" dirty="0">
              <a:ln>
                <a:noFill/>
              </a:ln>
              <a:solidFill>
                <a:srgbClr val="4472C4"/>
              </a:solidFill>
              <a:effectLst/>
              <a:uLnTx/>
              <a:uFillTx/>
              <a:latin typeface="Calibri"/>
              <a:ea typeface="Calibri"/>
              <a:cs typeface="Calibri"/>
              <a:sym typeface="Calibri"/>
            </a:endParaRPr>
          </a:p>
        </p:txBody>
      </p:sp>
      <p:grpSp>
        <p:nvGrpSpPr>
          <p:cNvPr id="2" name="Group 1">
            <a:extLst>
              <a:ext uri="{FF2B5EF4-FFF2-40B4-BE49-F238E27FC236}">
                <a16:creationId xmlns:a16="http://schemas.microsoft.com/office/drawing/2014/main" id="{70B8470B-C435-6B28-7463-B6E1D6199EB7}"/>
              </a:ext>
            </a:extLst>
          </p:cNvPr>
          <p:cNvGrpSpPr/>
          <p:nvPr/>
        </p:nvGrpSpPr>
        <p:grpSpPr>
          <a:xfrm>
            <a:off x="2503266" y="0"/>
            <a:ext cx="7185468" cy="1915886"/>
            <a:chOff x="2581507" y="0"/>
            <a:chExt cx="7185468" cy="1915886"/>
          </a:xfrm>
        </p:grpSpPr>
        <p:pic>
          <p:nvPicPr>
            <p:cNvPr id="3" name="Picture 2" descr="A picture containing building, roof&#10;&#10;Description automatically generated">
              <a:extLst>
                <a:ext uri="{FF2B5EF4-FFF2-40B4-BE49-F238E27FC236}">
                  <a16:creationId xmlns:a16="http://schemas.microsoft.com/office/drawing/2014/main" id="{9468A540-D190-E6FF-BB37-C62F016ADD1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81507" y="0"/>
              <a:ext cx="2878049" cy="1915886"/>
            </a:xfrm>
            <a:prstGeom prst="rect">
              <a:avLst/>
            </a:prstGeom>
          </p:spPr>
        </p:pic>
        <p:pic>
          <p:nvPicPr>
            <p:cNvPr id="4" name="Picture 2" descr="http://ucsdnews.ucsd.edu/news_uploads/atkinson-720.jpg">
              <a:extLst>
                <a:ext uri="{FF2B5EF4-FFF2-40B4-BE49-F238E27FC236}">
                  <a16:creationId xmlns:a16="http://schemas.microsoft.com/office/drawing/2014/main" id="{3DCD860E-5D07-248F-B67D-FB37D5DCBC2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459556" y="0"/>
              <a:ext cx="4307419" cy="1915886"/>
            </a:xfrm>
            <a:prstGeom prst="rect">
              <a:avLst/>
            </a:prstGeom>
            <a:solidFill>
              <a:srgbClr val="FFFFFF"/>
            </a:solid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AC229-5C4C-D7B0-CA3C-813BF1665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FAAC6F-E4C6-8DE8-3F97-DE6464AAE0D3}"/>
              </a:ext>
            </a:extLst>
          </p:cNvPr>
          <p:cNvSpPr>
            <a:spLocks noGrp="1"/>
          </p:cNvSpPr>
          <p:nvPr>
            <p:ph type="title"/>
          </p:nvPr>
        </p:nvSpPr>
        <p:spPr>
          <a:xfrm>
            <a:off x="421105" y="0"/>
            <a:ext cx="10515600" cy="1325563"/>
          </a:xfrm>
        </p:spPr>
        <p:txBody>
          <a:bodyPr/>
          <a:lstStyle/>
          <a:p>
            <a:r>
              <a:rPr lang="en-US" dirty="0"/>
              <a:t>Catalytic performance</a:t>
            </a:r>
          </a:p>
        </p:txBody>
      </p:sp>
      <p:sp>
        <p:nvSpPr>
          <p:cNvPr id="26" name="Rectangle 25">
            <a:extLst>
              <a:ext uri="{FF2B5EF4-FFF2-40B4-BE49-F238E27FC236}">
                <a16:creationId xmlns:a16="http://schemas.microsoft.com/office/drawing/2014/main" id="{6B1EED60-8236-A509-986A-178760BC6ECF}"/>
              </a:ext>
            </a:extLst>
          </p:cNvPr>
          <p:cNvSpPr/>
          <p:nvPr/>
        </p:nvSpPr>
        <p:spPr bwMode="auto">
          <a:xfrm>
            <a:off x="521801" y="1069032"/>
            <a:ext cx="11136148" cy="5331067"/>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55880" tIns="27940" rIns="55880" bIns="27940" numCol="1" rtlCol="0" anchor="t" anchorCtr="0" compatLnSpc="1">
            <a:prstTxWarp prst="textNoShape">
              <a:avLst/>
            </a:prstTxWarp>
          </a:bodyPr>
          <a:lstStyle/>
          <a:p>
            <a:pPr defTabSz="2874470"/>
            <a:endParaRPr lang="en-US" sz="2322">
              <a:latin typeface="Arial" charset="0"/>
            </a:endParaRPr>
          </a:p>
        </p:txBody>
      </p:sp>
      <p:sp>
        <p:nvSpPr>
          <p:cNvPr id="27" name="TextBox 26">
            <a:extLst>
              <a:ext uri="{FF2B5EF4-FFF2-40B4-BE49-F238E27FC236}">
                <a16:creationId xmlns:a16="http://schemas.microsoft.com/office/drawing/2014/main" id="{4EC9896D-AE45-35D1-DE89-096E6B573136}"/>
              </a:ext>
            </a:extLst>
          </p:cNvPr>
          <p:cNvSpPr txBox="1"/>
          <p:nvPr/>
        </p:nvSpPr>
        <p:spPr>
          <a:xfrm>
            <a:off x="534051" y="6399406"/>
            <a:ext cx="11136148" cy="506036"/>
          </a:xfrm>
          <a:prstGeom prst="rect">
            <a:avLst/>
          </a:prstGeom>
          <a:noFill/>
        </p:spPr>
        <p:txBody>
          <a:bodyPr wrap="square" rtlCol="0">
            <a:spAutoFit/>
          </a:bodyPr>
          <a:lstStyle/>
          <a:p>
            <a:r>
              <a:rPr lang="en-US" sz="1344" b="1" dirty="0">
                <a:latin typeface="Times New Roman" panose="02020603050405020304" pitchFamily="18" charset="0"/>
                <a:cs typeface="Times New Roman" panose="02020603050405020304" pitchFamily="18" charset="0"/>
              </a:rPr>
              <a:t>Fig. 7 </a:t>
            </a:r>
            <a:r>
              <a:rPr lang="en-US" sz="1344" i="1" dirty="0">
                <a:latin typeface="Times New Roman" panose="02020603050405020304" pitchFamily="18" charset="0"/>
                <a:cs typeface="Times New Roman" panose="02020603050405020304" pitchFamily="18" charset="0"/>
              </a:rPr>
              <a:t>Cyclic Voltammetry signatures of Zn </a:t>
            </a:r>
            <a:r>
              <a:rPr lang="en-US" sz="1344" b="1" dirty="0">
                <a:latin typeface="Times New Roman" panose="02020603050405020304" pitchFamily="18" charset="0"/>
                <a:cs typeface="Times New Roman" panose="02020603050405020304" pitchFamily="18" charset="0"/>
              </a:rPr>
              <a:t>(A)</a:t>
            </a:r>
            <a:r>
              <a:rPr lang="en-US" sz="1344" i="1" dirty="0">
                <a:latin typeface="Times New Roman" panose="02020603050405020304" pitchFamily="18" charset="0"/>
                <a:cs typeface="Times New Roman" panose="02020603050405020304" pitchFamily="18" charset="0"/>
              </a:rPr>
              <a:t>, Ni </a:t>
            </a:r>
            <a:r>
              <a:rPr lang="en-US" sz="1344" b="1" dirty="0">
                <a:latin typeface="Times New Roman" panose="02020603050405020304" pitchFamily="18" charset="0"/>
                <a:cs typeface="Times New Roman" panose="02020603050405020304" pitchFamily="18" charset="0"/>
              </a:rPr>
              <a:t>(B)</a:t>
            </a:r>
            <a:r>
              <a:rPr lang="en-US" sz="1344" i="1" dirty="0">
                <a:latin typeface="Times New Roman" panose="02020603050405020304" pitchFamily="18" charset="0"/>
                <a:cs typeface="Times New Roman" panose="02020603050405020304" pitchFamily="18" charset="0"/>
              </a:rPr>
              <a:t>, Fe </a:t>
            </a:r>
            <a:r>
              <a:rPr lang="en-US" sz="1344" b="1" dirty="0">
                <a:latin typeface="Times New Roman" panose="02020603050405020304" pitchFamily="18" charset="0"/>
                <a:cs typeface="Times New Roman" panose="02020603050405020304" pitchFamily="18" charset="0"/>
              </a:rPr>
              <a:t>(C)</a:t>
            </a:r>
            <a:r>
              <a:rPr lang="en-US" sz="1344" i="1" dirty="0">
                <a:latin typeface="Times New Roman" panose="02020603050405020304" pitchFamily="18" charset="0"/>
                <a:cs typeface="Times New Roman" panose="02020603050405020304" pitchFamily="18" charset="0"/>
              </a:rPr>
              <a:t>, and Co </a:t>
            </a:r>
            <a:r>
              <a:rPr lang="en-US" sz="1344" b="1" dirty="0">
                <a:latin typeface="Times New Roman" panose="02020603050405020304" pitchFamily="18" charset="0"/>
                <a:cs typeface="Times New Roman" panose="02020603050405020304" pitchFamily="18" charset="0"/>
              </a:rPr>
              <a:t>(D) </a:t>
            </a:r>
            <a:r>
              <a:rPr lang="en-US" sz="1344" i="1" dirty="0">
                <a:latin typeface="Times New Roman" panose="02020603050405020304" pitchFamily="18" charset="0"/>
                <a:cs typeface="Times New Roman" panose="02020603050405020304" pitchFamily="18" charset="0"/>
              </a:rPr>
              <a:t>depositions. Zn, Ni, and Fe depositions induce HER better than the control, and had CV signatures comparable before and after testing. Co induces some secondary reduction around 0.05V. </a:t>
            </a:r>
          </a:p>
        </p:txBody>
      </p:sp>
      <p:pic>
        <p:nvPicPr>
          <p:cNvPr id="28" name="Picture 27">
            <a:extLst>
              <a:ext uri="{FF2B5EF4-FFF2-40B4-BE49-F238E27FC236}">
                <a16:creationId xmlns:a16="http://schemas.microsoft.com/office/drawing/2014/main" id="{2FDE7D28-74E3-81C0-AD11-E0A2F8C0EE2F}"/>
              </a:ext>
            </a:extLst>
          </p:cNvPr>
          <p:cNvPicPr>
            <a:picLocks noChangeAspect="1"/>
          </p:cNvPicPr>
          <p:nvPr/>
        </p:nvPicPr>
        <p:blipFill>
          <a:blip r:embed="rId2"/>
          <a:stretch>
            <a:fillRect/>
          </a:stretch>
        </p:blipFill>
        <p:spPr>
          <a:xfrm>
            <a:off x="8228949" y="3720138"/>
            <a:ext cx="3429000" cy="2679268"/>
          </a:xfrm>
          <a:prstGeom prst="rect">
            <a:avLst/>
          </a:prstGeom>
          <a:ln>
            <a:solidFill>
              <a:schemeClr val="tx1"/>
            </a:solidFill>
          </a:ln>
        </p:spPr>
      </p:pic>
      <p:pic>
        <p:nvPicPr>
          <p:cNvPr id="29" name="Picture 28">
            <a:extLst>
              <a:ext uri="{FF2B5EF4-FFF2-40B4-BE49-F238E27FC236}">
                <a16:creationId xmlns:a16="http://schemas.microsoft.com/office/drawing/2014/main" id="{29F8D465-E89D-66B6-047F-3B4A90382DD0}"/>
              </a:ext>
            </a:extLst>
          </p:cNvPr>
          <p:cNvPicPr>
            <a:picLocks noChangeAspect="1"/>
          </p:cNvPicPr>
          <p:nvPr/>
        </p:nvPicPr>
        <p:blipFill>
          <a:blip r:embed="rId3"/>
          <a:stretch>
            <a:fillRect/>
          </a:stretch>
        </p:blipFill>
        <p:spPr>
          <a:xfrm>
            <a:off x="4468246" y="3734230"/>
            <a:ext cx="3429000" cy="2679270"/>
          </a:xfrm>
          <a:prstGeom prst="rect">
            <a:avLst/>
          </a:prstGeom>
          <a:ln>
            <a:solidFill>
              <a:schemeClr val="tx1"/>
            </a:solidFill>
          </a:ln>
        </p:spPr>
      </p:pic>
      <p:pic>
        <p:nvPicPr>
          <p:cNvPr id="30" name="Picture 29">
            <a:extLst>
              <a:ext uri="{FF2B5EF4-FFF2-40B4-BE49-F238E27FC236}">
                <a16:creationId xmlns:a16="http://schemas.microsoft.com/office/drawing/2014/main" id="{8CE98BB5-E56E-38B0-AEFB-1F45D517634F}"/>
              </a:ext>
            </a:extLst>
          </p:cNvPr>
          <p:cNvPicPr>
            <a:picLocks noChangeAspect="1"/>
          </p:cNvPicPr>
          <p:nvPr/>
        </p:nvPicPr>
        <p:blipFill>
          <a:blip r:embed="rId4"/>
          <a:stretch>
            <a:fillRect/>
          </a:stretch>
        </p:blipFill>
        <p:spPr>
          <a:xfrm>
            <a:off x="4468246" y="1096462"/>
            <a:ext cx="3429000" cy="2679269"/>
          </a:xfrm>
          <a:prstGeom prst="rect">
            <a:avLst/>
          </a:prstGeom>
          <a:ln>
            <a:solidFill>
              <a:schemeClr val="tx1"/>
            </a:solidFill>
          </a:ln>
        </p:spPr>
      </p:pic>
      <p:pic>
        <p:nvPicPr>
          <p:cNvPr id="31" name="Picture 30">
            <a:extLst>
              <a:ext uri="{FF2B5EF4-FFF2-40B4-BE49-F238E27FC236}">
                <a16:creationId xmlns:a16="http://schemas.microsoft.com/office/drawing/2014/main" id="{0D35E1BB-4813-B463-AFE9-BF03F40B9C29}"/>
              </a:ext>
            </a:extLst>
          </p:cNvPr>
          <p:cNvPicPr>
            <a:picLocks noChangeAspect="1"/>
          </p:cNvPicPr>
          <p:nvPr/>
        </p:nvPicPr>
        <p:blipFill>
          <a:blip r:embed="rId5"/>
          <a:stretch>
            <a:fillRect/>
          </a:stretch>
        </p:blipFill>
        <p:spPr>
          <a:xfrm>
            <a:off x="571988" y="1054960"/>
            <a:ext cx="3429000" cy="2679270"/>
          </a:xfrm>
          <a:prstGeom prst="rect">
            <a:avLst/>
          </a:prstGeom>
          <a:ln>
            <a:solidFill>
              <a:schemeClr val="tx1"/>
            </a:solidFill>
          </a:ln>
        </p:spPr>
      </p:pic>
      <p:sp>
        <p:nvSpPr>
          <p:cNvPr id="32" name="TextBox 31">
            <a:extLst>
              <a:ext uri="{FF2B5EF4-FFF2-40B4-BE49-F238E27FC236}">
                <a16:creationId xmlns:a16="http://schemas.microsoft.com/office/drawing/2014/main" id="{49E08015-D1B7-8DC5-0861-3932BAC70FF6}"/>
              </a:ext>
            </a:extLst>
          </p:cNvPr>
          <p:cNvSpPr txBox="1"/>
          <p:nvPr/>
        </p:nvSpPr>
        <p:spPr>
          <a:xfrm>
            <a:off x="525781" y="1321357"/>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A</a:t>
            </a:r>
          </a:p>
        </p:txBody>
      </p:sp>
      <p:sp>
        <p:nvSpPr>
          <p:cNvPr id="33" name="TextBox 32">
            <a:extLst>
              <a:ext uri="{FF2B5EF4-FFF2-40B4-BE49-F238E27FC236}">
                <a16:creationId xmlns:a16="http://schemas.microsoft.com/office/drawing/2014/main" id="{28083015-A0BB-6D81-AC01-DAA4BEAA771A}"/>
              </a:ext>
            </a:extLst>
          </p:cNvPr>
          <p:cNvSpPr txBox="1"/>
          <p:nvPr/>
        </p:nvSpPr>
        <p:spPr>
          <a:xfrm>
            <a:off x="4501127" y="1054960"/>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B</a:t>
            </a:r>
          </a:p>
        </p:txBody>
      </p:sp>
      <p:sp>
        <p:nvSpPr>
          <p:cNvPr id="34" name="TextBox 33">
            <a:extLst>
              <a:ext uri="{FF2B5EF4-FFF2-40B4-BE49-F238E27FC236}">
                <a16:creationId xmlns:a16="http://schemas.microsoft.com/office/drawing/2014/main" id="{F09B8E12-A4DE-7FFB-1FF1-4B6E59FBB9B4}"/>
              </a:ext>
            </a:extLst>
          </p:cNvPr>
          <p:cNvSpPr txBox="1"/>
          <p:nvPr/>
        </p:nvSpPr>
        <p:spPr>
          <a:xfrm>
            <a:off x="4455996" y="6043796"/>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C</a:t>
            </a:r>
          </a:p>
        </p:txBody>
      </p:sp>
      <p:sp>
        <p:nvSpPr>
          <p:cNvPr id="35" name="TextBox 34">
            <a:extLst>
              <a:ext uri="{FF2B5EF4-FFF2-40B4-BE49-F238E27FC236}">
                <a16:creationId xmlns:a16="http://schemas.microsoft.com/office/drawing/2014/main" id="{D19E885A-A874-CF81-3A80-69E98DCA7FFB}"/>
              </a:ext>
            </a:extLst>
          </p:cNvPr>
          <p:cNvSpPr txBox="1"/>
          <p:nvPr/>
        </p:nvSpPr>
        <p:spPr>
          <a:xfrm>
            <a:off x="8204326" y="6044489"/>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82290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88000">
              <a:schemeClr val="accent1">
                <a:lumMod val="5000"/>
                <a:lumOff val="95000"/>
              </a:schemeClr>
            </a:gs>
            <a:gs pos="100000">
              <a:schemeClr val="accent1">
                <a:lumMod val="45000"/>
                <a:lumOff val="55000"/>
              </a:schemeClr>
            </a:gs>
            <a:gs pos="100000">
              <a:schemeClr val="tx2">
                <a:lumMod val="10000"/>
                <a:lumOff val="9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C2F3-DA01-8413-A1FF-A2D1C606E3BD}"/>
              </a:ext>
            </a:extLst>
          </p:cNvPr>
          <p:cNvSpPr>
            <a:spLocks noGrp="1"/>
          </p:cNvSpPr>
          <p:nvPr>
            <p:ph type="title"/>
          </p:nvPr>
        </p:nvSpPr>
        <p:spPr>
          <a:xfrm>
            <a:off x="821713" y="0"/>
            <a:ext cx="8596668" cy="882316"/>
          </a:xfrm>
        </p:spPr>
        <p:txBody>
          <a:bodyPr/>
          <a:lstStyle/>
          <a:p>
            <a:r>
              <a:rPr lang="en-US" dirty="0"/>
              <a:t>Conclusion</a:t>
            </a:r>
          </a:p>
        </p:txBody>
      </p:sp>
      <p:sp>
        <p:nvSpPr>
          <p:cNvPr id="3" name="Content Placeholder 2">
            <a:extLst>
              <a:ext uri="{FF2B5EF4-FFF2-40B4-BE49-F238E27FC236}">
                <a16:creationId xmlns:a16="http://schemas.microsoft.com/office/drawing/2014/main" id="{4288424D-7260-9620-F7AC-EE42BDA0E807}"/>
              </a:ext>
            </a:extLst>
          </p:cNvPr>
          <p:cNvSpPr>
            <a:spLocks noGrp="1"/>
          </p:cNvSpPr>
          <p:nvPr>
            <p:ph idx="1"/>
          </p:nvPr>
        </p:nvSpPr>
        <p:spPr>
          <a:xfrm>
            <a:off x="0" y="882316"/>
            <a:ext cx="10555705" cy="4849811"/>
          </a:xfrm>
        </p:spPr>
        <p:txBody>
          <a:bodyPr>
            <a:noAutofit/>
          </a:bodyPr>
          <a:lstStyle/>
          <a:p>
            <a:pPr marL="454017" indent="-454017"/>
            <a:r>
              <a:rPr lang="en-US" sz="2000" b="1" dirty="0">
                <a:solidFill>
                  <a:sysClr val="windowText" lastClr="000000"/>
                </a:solidFill>
                <a:latin typeface="Times New Roman" panose="02020603050405020304" pitchFamily="18" charset="0"/>
                <a:cs typeface="Times New Roman" panose="02020603050405020304" pitchFamily="18" charset="0"/>
              </a:rPr>
              <a:t>HZO shows promise as a support structure for SAC dynamic catalysis </a:t>
            </a:r>
          </a:p>
          <a:p>
            <a:pPr marL="454017" indent="-454017"/>
            <a:r>
              <a:rPr lang="en-US" sz="2000" b="1" dirty="0">
                <a:solidFill>
                  <a:sysClr val="windowText" lastClr="000000"/>
                </a:solidFill>
                <a:latin typeface="Times New Roman" panose="02020603050405020304" pitchFamily="18" charset="0"/>
                <a:cs typeface="Times New Roman" panose="02020603050405020304" pitchFamily="18" charset="0"/>
              </a:rPr>
              <a:t>Electrodeposition successfully anchored catalysts to HZO, which showed static catalytic performance of HER </a:t>
            </a:r>
          </a:p>
          <a:p>
            <a:pPr marL="752915" lvl="1" indent="-454017"/>
            <a:r>
              <a:rPr lang="en-US" sz="2000" b="1" dirty="0">
                <a:solidFill>
                  <a:sysClr val="windowText" lastClr="000000"/>
                </a:solidFill>
                <a:latin typeface="Times New Roman" panose="02020603050405020304" pitchFamily="18" charset="0"/>
                <a:cs typeface="Times New Roman" panose="02020603050405020304" pitchFamily="18" charset="0"/>
              </a:rPr>
              <a:t>When transition metals successfully deposit onto HZO, they display durability under testing </a:t>
            </a:r>
          </a:p>
          <a:p>
            <a:pPr marL="752915" lvl="1" indent="-454017"/>
            <a:r>
              <a:rPr lang="en-US" sz="2000" b="1" dirty="0">
                <a:solidFill>
                  <a:sysClr val="windowText" lastClr="000000"/>
                </a:solidFill>
                <a:latin typeface="Times New Roman" panose="02020603050405020304" pitchFamily="18" charset="0"/>
                <a:cs typeface="Times New Roman" panose="02020603050405020304" pitchFamily="18" charset="0"/>
              </a:rPr>
              <a:t>Depositions passivate surface defects that otherwise induce degradation under electrochemistry</a:t>
            </a:r>
          </a:p>
          <a:p>
            <a:pPr marL="454017" indent="-454017"/>
            <a:r>
              <a:rPr lang="en-US" sz="2000" b="1" dirty="0">
                <a:solidFill>
                  <a:sysClr val="windowText" lastClr="000000"/>
                </a:solidFill>
                <a:latin typeface="Times New Roman" panose="02020603050405020304" pitchFamily="18" charset="0"/>
                <a:cs typeface="Times New Roman" panose="02020603050405020304" pitchFamily="18" charset="0"/>
              </a:rPr>
              <a:t>While Zn, Ni, and Fe are unideal static catalysts in this realm because they’re on a lower side of the Sabatier volcano plot, they may have exceptional performance as dynamic catalysts. </a:t>
            </a:r>
          </a:p>
          <a:p>
            <a:r>
              <a:rPr lang="en-US" sz="2000" b="1" u="sng" dirty="0">
                <a:solidFill>
                  <a:sysClr val="windowText" lastClr="000000"/>
                </a:solidFill>
                <a:latin typeface="Times New Roman" panose="02020603050405020304" pitchFamily="18" charset="0"/>
                <a:cs typeface="Times New Roman" panose="02020603050405020304" pitchFamily="18" charset="0"/>
              </a:rPr>
              <a:t>Next Steps:</a:t>
            </a:r>
            <a:r>
              <a:rPr lang="en-US" sz="2000" b="1" dirty="0">
                <a:solidFill>
                  <a:sysClr val="windowText" lastClr="000000"/>
                </a:solidFill>
                <a:latin typeface="Times New Roman" panose="02020603050405020304" pitchFamily="18" charset="0"/>
                <a:cs typeface="Times New Roman" panose="02020603050405020304" pitchFamily="18" charset="0"/>
              </a:rPr>
              <a:t> Run microscopy to characterize the catalytic surface. Anneal a HZO base to induce ferroelectric properties, deposit SACs, and run dynamic catalytic testing. Optimize the Oxygen Evolution Reaction – the rate-limiting step in water electrolysis. </a:t>
            </a:r>
          </a:p>
        </p:txBody>
      </p:sp>
    </p:spTree>
    <p:extLst>
      <p:ext uri="{BB962C8B-B14F-4D97-AF65-F5344CB8AC3E}">
        <p14:creationId xmlns:p14="http://schemas.microsoft.com/office/powerpoint/2010/main" val="1340696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67CDE-DB97-2BB9-FC77-47206C980C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6EC15-571A-D64E-3709-E35780789040}"/>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31E2B8EF-C03A-CBA0-5D22-2A934C8ECA76}"/>
              </a:ext>
            </a:extLst>
          </p:cNvPr>
          <p:cNvSpPr txBox="1"/>
          <p:nvPr/>
        </p:nvSpPr>
        <p:spPr>
          <a:xfrm>
            <a:off x="838200" y="1690688"/>
            <a:ext cx="11206316" cy="4801314"/>
          </a:xfrm>
          <a:prstGeom prst="rect">
            <a:avLst/>
          </a:prstGeom>
          <a:noFill/>
        </p:spPr>
        <p:txBody>
          <a:bodyPr wrap="square" rtlCol="0">
            <a:spAutoFit/>
          </a:bodyPr>
          <a:lstStyle/>
          <a:p>
            <a:r>
              <a:rPr lang="en-US" b="1" dirty="0">
                <a:solidFill>
                  <a:sysClr val="windowText" lastClr="000000"/>
                </a:solidFill>
                <a:latin typeface="Times New Roman" panose="02020603050405020304" pitchFamily="18" charset="0"/>
                <a:cs typeface="Times New Roman" panose="02020603050405020304" pitchFamily="18" charset="0"/>
              </a:rPr>
              <a:t>References:</a:t>
            </a:r>
          </a:p>
          <a:p>
            <a:r>
              <a:rPr lang="en-US" b="1" dirty="0">
                <a:solidFill>
                  <a:sysClr val="windowText" lastClr="000000"/>
                </a:solidFill>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Zhang, Z., Feng, C., Liu, C. </a:t>
            </a:r>
            <a:r>
              <a:rPr lang="en-US" b="1" i="1" dirty="0">
                <a:latin typeface="Times New Roman" panose="02020603050405020304" pitchFamily="18" charset="0"/>
                <a:cs typeface="Times New Roman" panose="02020603050405020304" pitchFamily="18" charset="0"/>
              </a:rPr>
              <a:t>et al.</a:t>
            </a:r>
            <a:r>
              <a:rPr lang="en-US" b="1" dirty="0">
                <a:latin typeface="Times New Roman" panose="02020603050405020304" pitchFamily="18" charset="0"/>
                <a:cs typeface="Times New Roman" panose="02020603050405020304" pitchFamily="18" charset="0"/>
              </a:rPr>
              <a:t> Electrochemical deposition as a universal route for fabricating single-atom catalysts. </a:t>
            </a:r>
            <a:r>
              <a:rPr lang="en-US" b="1" i="1" dirty="0">
                <a:latin typeface="Times New Roman" panose="02020603050405020304" pitchFamily="18" charset="0"/>
                <a:cs typeface="Times New Roman" panose="02020603050405020304" pitchFamily="18" charset="0"/>
              </a:rPr>
              <a:t>Nat Commun</a:t>
            </a:r>
            <a:r>
              <a:rPr lang="en-US" b="1" dirty="0">
                <a:latin typeface="Times New Roman" panose="02020603050405020304" pitchFamily="18" charset="0"/>
                <a:cs typeface="Times New Roman" panose="02020603050405020304" pitchFamily="18" charset="0"/>
              </a:rPr>
              <a:t> 11, 1215 (2020). </a:t>
            </a:r>
            <a:r>
              <a:rPr lang="en-US" b="1" dirty="0">
                <a:latin typeface="Times New Roman" panose="02020603050405020304" pitchFamily="18" charset="0"/>
                <a:cs typeface="Times New Roman" panose="02020603050405020304" pitchFamily="18" charset="0"/>
                <a:hlinkClick r:id="rId2"/>
              </a:rPr>
              <a:t>https://doi.org/10.1038/s41467-020-14917-6</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[2] Singh, A., Monga, S., Sharma, N., Sreenivas, K., &amp; Katiyar, R. S. (2022). Ferroelectric, Piezoelectric Mechanism and Applications. </a:t>
            </a:r>
            <a:r>
              <a:rPr lang="en-US" b="1" i="1" dirty="0">
                <a:latin typeface="Times New Roman" panose="02020603050405020304" pitchFamily="18" charset="0"/>
                <a:cs typeface="Times New Roman" panose="02020603050405020304" pitchFamily="18" charset="0"/>
              </a:rPr>
              <a:t>Journal of Asian Ceramic Societies</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10</a:t>
            </a:r>
            <a:r>
              <a:rPr lang="en-US" b="1" dirty="0">
                <a:latin typeface="Times New Roman" panose="02020603050405020304" pitchFamily="18" charset="0"/>
                <a:cs typeface="Times New Roman" panose="02020603050405020304" pitchFamily="18" charset="0"/>
              </a:rPr>
              <a:t>(2), 275–291. </a:t>
            </a:r>
            <a:r>
              <a:rPr lang="en-US" b="1" dirty="0">
                <a:latin typeface="Times New Roman" panose="02020603050405020304" pitchFamily="18" charset="0"/>
                <a:cs typeface="Times New Roman" panose="02020603050405020304" pitchFamily="18" charset="0"/>
                <a:hlinkClick r:id="rId3"/>
              </a:rPr>
              <a:t>https://doi.org/10.1080/21870764.2022.2075618</a:t>
            </a:r>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[3] </a:t>
            </a:r>
            <a:r>
              <a:rPr lang="en-US" altLang="en-US" b="1" dirty="0">
                <a:latin typeface="Times New Roman" panose="02020603050405020304" pitchFamily="18" charset="0"/>
                <a:cs typeface="Times New Roman" panose="02020603050405020304" pitchFamily="18" charset="0"/>
              </a:rPr>
              <a:t>Pankaj Jangid, et al. “Theoretical Understanding of Dynamic Catalysis.” </a:t>
            </a:r>
            <a:r>
              <a:rPr lang="en-US" altLang="en-US" b="1" i="1" dirty="0">
                <a:latin typeface="Times New Roman" panose="02020603050405020304" pitchFamily="18" charset="0"/>
                <a:cs typeface="Times New Roman" panose="02020603050405020304" pitchFamily="18" charset="0"/>
              </a:rPr>
              <a:t>The Journal of Physical Chemistry C</a:t>
            </a:r>
            <a:r>
              <a:rPr lang="en-US" altLang="en-US" b="1" dirty="0">
                <a:latin typeface="Times New Roman" panose="02020603050405020304" pitchFamily="18" charset="0"/>
                <a:cs typeface="Times New Roman" panose="02020603050405020304" pitchFamily="18" charset="0"/>
              </a:rPr>
              <a:t>, vol. 128, no. 22, 23 May 2024, pp. 9077–9089, </a:t>
            </a:r>
            <a:r>
              <a:rPr lang="en-US" altLang="en-US" b="1" dirty="0">
                <a:latin typeface="Times New Roman" panose="02020603050405020304" pitchFamily="18" charset="0"/>
                <a:cs typeface="Times New Roman" panose="02020603050405020304" pitchFamily="18" charset="0"/>
                <a:hlinkClick r:id="rId4"/>
              </a:rPr>
              <a:t>https://doi.org/10.1021/acs.jpcc.4c02713. Accessed 30 July 2025</a:t>
            </a:r>
            <a:r>
              <a:rPr lang="en-US" alt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[4] Singh, A., Monga, S., Sharma, N., Sreenivas, K., &amp; Katiyar, R. S. (2022). Ferroelectric, Piezoelectric Mechanism and Applications. </a:t>
            </a:r>
            <a:r>
              <a:rPr lang="en-US" b="1" i="1" dirty="0">
                <a:latin typeface="Times New Roman" panose="02020603050405020304" pitchFamily="18" charset="0"/>
                <a:cs typeface="Times New Roman" panose="02020603050405020304" pitchFamily="18" charset="0"/>
              </a:rPr>
              <a:t>Journal of Asian Ceramic Societies</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10</a:t>
            </a:r>
            <a:r>
              <a:rPr lang="en-US" b="1" dirty="0">
                <a:latin typeface="Times New Roman" panose="02020603050405020304" pitchFamily="18" charset="0"/>
                <a:cs typeface="Times New Roman" panose="02020603050405020304" pitchFamily="18" charset="0"/>
              </a:rPr>
              <a:t>(2), 275–291. https://doi.org/10.1080/21870764.2022.2075618</a:t>
            </a:r>
          </a:p>
          <a:p>
            <a:pPr lvl="0" eaLnBrk="0" hangingPunct="0"/>
            <a:r>
              <a:rPr lang="en-US" b="1"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Yang, </a:t>
            </a:r>
            <a:r>
              <a:rPr lang="en-US" altLang="en-US" b="1" dirty="0" err="1">
                <a:latin typeface="Times New Roman" panose="02020603050405020304" pitchFamily="18" charset="0"/>
                <a:cs typeface="Times New Roman" panose="02020603050405020304" pitchFamily="18" charset="0"/>
              </a:rPr>
              <a:t>Lixia</a:t>
            </a:r>
            <a:r>
              <a:rPr lang="en-US" altLang="en-US" b="1" dirty="0">
                <a:latin typeface="Times New Roman" panose="02020603050405020304" pitchFamily="18" charset="0"/>
                <a:cs typeface="Times New Roman" panose="02020603050405020304" pitchFamily="18" charset="0"/>
              </a:rPr>
              <a:t>, et al. “Fabrication and Characterization of Pt/C−TiO</a:t>
            </a:r>
            <a:r>
              <a:rPr lang="en-US" altLang="en-US" b="1" baseline="-30000" dirty="0">
                <a:latin typeface="Times New Roman" panose="02020603050405020304" pitchFamily="18" charset="0"/>
                <a:cs typeface="Times New Roman" panose="02020603050405020304" pitchFamily="18" charset="0"/>
              </a:rPr>
              <a:t>2</a:t>
            </a:r>
            <a:r>
              <a:rPr lang="en-US" altLang="en-US" b="1" dirty="0">
                <a:latin typeface="Times New Roman" panose="02020603050405020304" pitchFamily="18" charset="0"/>
                <a:cs typeface="Times New Roman" panose="02020603050405020304" pitchFamily="18" charset="0"/>
              </a:rPr>
              <a:t>Nanotube Arrays as Anode Materials for Methanol Electrocatalytic Oxidation.” </a:t>
            </a:r>
            <a:r>
              <a:rPr lang="en-US" altLang="en-US" b="1" i="1" dirty="0">
                <a:latin typeface="Times New Roman" panose="02020603050405020304" pitchFamily="18" charset="0"/>
                <a:cs typeface="Times New Roman" panose="02020603050405020304" pitchFamily="18" charset="0"/>
              </a:rPr>
              <a:t>Energy &amp; Fuels</a:t>
            </a:r>
            <a:r>
              <a:rPr lang="en-US" altLang="en-US" b="1" dirty="0">
                <a:latin typeface="Times New Roman" panose="02020603050405020304" pitchFamily="18" charset="0"/>
                <a:cs typeface="Times New Roman" panose="02020603050405020304" pitchFamily="18" charset="0"/>
              </a:rPr>
              <a:t>, vol. 23, no. 6, 7 May 2009, pp. 3134–3138, https://doi.org/10.1021/ef900039w. Accessed 30 July 2025.</a:t>
            </a:r>
            <a:endParaRPr lang="en-US" altLang="en-US" b="1" dirty="0">
              <a:latin typeface="Arial" panose="020B0604020202020204" pitchFamily="34" charset="0"/>
            </a:endParaRPr>
          </a:p>
          <a:p>
            <a:r>
              <a:rPr lang="en-US" b="1" dirty="0">
                <a:latin typeface="Times New Roman" panose="02020603050405020304" pitchFamily="18" charset="0"/>
                <a:cs typeface="Times New Roman" panose="02020603050405020304" pitchFamily="18" charset="0"/>
              </a:rPr>
              <a:t>[6] Ritchie, Hannah. “How Many People Does Synthetic Fertilizer Feed?” Our World in Data, Nov. 2017. ourworldindata.org, https://ourworldindata.org/how-many-people-does-synthetic-fertilizer-feed.</a:t>
            </a:r>
            <a:endParaRPr lang="en-US" sz="3600" b="1" dirty="0">
              <a:solidFill>
                <a:sysClr val="windowText" lastClr="000000"/>
              </a:solidFill>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209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10"/>
          <p:cNvGrpSpPr/>
          <p:nvPr/>
        </p:nvGrpSpPr>
        <p:grpSpPr>
          <a:xfrm>
            <a:off x="133216" y="5653647"/>
            <a:ext cx="11692357" cy="949234"/>
            <a:chOff x="133216" y="5653647"/>
            <a:chExt cx="11692357" cy="949234"/>
          </a:xfrm>
        </p:grpSpPr>
        <p:pic>
          <p:nvPicPr>
            <p:cNvPr id="244" name="Google Shape;244;p10" descr="A picture containing text, transport, wheel&#10;&#10;Description automatically generated"/>
            <p:cNvPicPr preferRelativeResize="0"/>
            <p:nvPr/>
          </p:nvPicPr>
          <p:blipFill rotWithShape="1">
            <a:blip r:embed="rId3">
              <a:alphaModFix/>
            </a:blip>
            <a:srcRect/>
            <a:stretch/>
          </p:blipFill>
          <p:spPr>
            <a:xfrm>
              <a:off x="133216" y="5653647"/>
              <a:ext cx="944299" cy="949234"/>
            </a:xfrm>
            <a:prstGeom prst="rect">
              <a:avLst/>
            </a:prstGeom>
            <a:noFill/>
            <a:ln>
              <a:noFill/>
            </a:ln>
          </p:spPr>
        </p:pic>
        <p:pic>
          <p:nvPicPr>
            <p:cNvPr id="245" name="Google Shape;245;p10" descr="A picture containing text&#10;&#10;Description automatically generated"/>
            <p:cNvPicPr preferRelativeResize="0"/>
            <p:nvPr/>
          </p:nvPicPr>
          <p:blipFill rotWithShape="1">
            <a:blip r:embed="rId4">
              <a:alphaModFix/>
            </a:blip>
            <a:srcRect/>
            <a:stretch/>
          </p:blipFill>
          <p:spPr>
            <a:xfrm>
              <a:off x="1942998" y="5826033"/>
              <a:ext cx="2875387" cy="604461"/>
            </a:xfrm>
            <a:prstGeom prst="rect">
              <a:avLst/>
            </a:prstGeom>
            <a:noFill/>
            <a:ln>
              <a:noFill/>
            </a:ln>
          </p:spPr>
        </p:pic>
        <p:pic>
          <p:nvPicPr>
            <p:cNvPr id="246" name="Google Shape;246;p10" descr="Text&#10;&#10;Description automatically generated"/>
            <p:cNvPicPr preferRelativeResize="0"/>
            <p:nvPr/>
          </p:nvPicPr>
          <p:blipFill rotWithShape="1">
            <a:blip r:embed="rId5">
              <a:alphaModFix/>
            </a:blip>
            <a:srcRect/>
            <a:stretch/>
          </p:blipFill>
          <p:spPr>
            <a:xfrm>
              <a:off x="5683869" y="5728105"/>
              <a:ext cx="2009687" cy="800318"/>
            </a:xfrm>
            <a:prstGeom prst="rect">
              <a:avLst/>
            </a:prstGeom>
            <a:noFill/>
            <a:ln>
              <a:noFill/>
            </a:ln>
          </p:spPr>
        </p:pic>
        <p:pic>
          <p:nvPicPr>
            <p:cNvPr id="247" name="Google Shape;247;p10" descr="Logo&#10;&#10;Description automatically generated"/>
            <p:cNvPicPr preferRelativeResize="0"/>
            <p:nvPr/>
          </p:nvPicPr>
          <p:blipFill rotWithShape="1">
            <a:blip r:embed="rId6">
              <a:alphaModFix/>
            </a:blip>
            <a:srcRect/>
            <a:stretch/>
          </p:blipFill>
          <p:spPr>
            <a:xfrm>
              <a:off x="8559040" y="5826033"/>
              <a:ext cx="3266533" cy="612826"/>
            </a:xfrm>
            <a:prstGeom prst="rect">
              <a:avLst/>
            </a:prstGeom>
            <a:noFill/>
            <a:ln>
              <a:noFill/>
            </a:ln>
          </p:spPr>
        </p:pic>
      </p:grpSp>
      <p:sp>
        <p:nvSpPr>
          <p:cNvPr id="248" name="Google Shape;248;p10"/>
          <p:cNvSpPr txBox="1"/>
          <p:nvPr/>
        </p:nvSpPr>
        <p:spPr>
          <a:xfrm>
            <a:off x="979714" y="427506"/>
            <a:ext cx="10232572" cy="581693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E66914"/>
              </a:buClr>
              <a:buSzPts val="3600"/>
              <a:buFont typeface="Calibri"/>
              <a:buNone/>
              <a:tabLst/>
              <a:defRPr/>
            </a:pPr>
            <a:r>
              <a:rPr kumimoji="0" lang="en-US" sz="3600" b="1" i="0" u="none" strike="noStrike" kern="0" cap="none" spc="0" normalizeH="0" baseline="0" noProof="0" dirty="0">
                <a:ln>
                  <a:noFill/>
                </a:ln>
                <a:solidFill>
                  <a:srgbClr val="E66914"/>
                </a:solidFill>
                <a:effectLst/>
                <a:uLnTx/>
                <a:uFillTx/>
                <a:latin typeface="Calibri"/>
                <a:ea typeface="Calibri"/>
                <a:cs typeface="Calibri"/>
                <a:sym typeface="Calibri"/>
              </a:rPr>
              <a:t>Acknowledgements</a:t>
            </a:r>
            <a:endParaRPr kumimoji="0" sz="2800" b="1" i="0" u="none" strike="noStrike" kern="0" cap="none" spc="0" normalizeH="0" baseline="0" noProof="0" dirty="0">
              <a:ln>
                <a:noFill/>
              </a:ln>
              <a:solidFill>
                <a:srgbClr val="ED7D3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I would like to sincerely thank:</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1" i="1"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The National Science Foundation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Our host, University of California San Diego</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San Diego Nanotechnology Infrastructure (SDNI)</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Dr. </a:t>
            </a:r>
            <a:r>
              <a:rPr lang="en-US" sz="2400" b="1" i="1" kern="0" dirty="0">
                <a:solidFill>
                  <a:srgbClr val="4472C4"/>
                </a:solidFill>
                <a:latin typeface="Calibri"/>
                <a:ea typeface="Calibri"/>
                <a:cs typeface="Calibri"/>
                <a:sym typeface="Calibri"/>
              </a:rPr>
              <a:t>David Fenning</a:t>
            </a: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 Faculty PI</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Yves Theriault, SDNI Executive Director, Education and Outreach</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Yuhwa Lo, SDNI Faculty Director</a:t>
            </a: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Thank you Tejas </a:t>
            </a:r>
            <a:r>
              <a:rPr kumimoji="0" lang="en-US" sz="2400" b="1" i="1" u="none" strike="noStrike" kern="0" cap="none" spc="0" normalizeH="0" baseline="0" noProof="0" dirty="0" err="1">
                <a:ln>
                  <a:noFill/>
                </a:ln>
                <a:solidFill>
                  <a:srgbClr val="4472C4"/>
                </a:solidFill>
                <a:effectLst/>
                <a:uLnTx/>
                <a:uFillTx/>
                <a:latin typeface="Calibri"/>
                <a:ea typeface="Calibri"/>
                <a:cs typeface="Calibri"/>
                <a:sym typeface="Calibri"/>
              </a:rPr>
              <a:t>Nivarty</a:t>
            </a: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 for vital support and guidance. Thank you Sean Lin for fabricating HZO against all odds. </a:t>
            </a:r>
          </a:p>
          <a:p>
            <a:pPr marL="0" marR="0" lvl="0" indent="0" algn="ctr" defTabSz="914400" rtl="0" eaLnBrk="1" fontAlgn="auto" latinLnBrk="0" hangingPunct="1">
              <a:lnSpc>
                <a:spcPct val="100000"/>
              </a:lnSpc>
              <a:spcBef>
                <a:spcPts val="0"/>
              </a:spcBef>
              <a:spcAft>
                <a:spcPts val="0"/>
              </a:spcAft>
              <a:buClr>
                <a:srgbClr val="000000"/>
              </a:buClr>
              <a:buSzPts val="1800"/>
              <a:buFont typeface="Lato"/>
              <a:buNone/>
              <a:tabLst/>
              <a:defRPr/>
            </a:pPr>
            <a:r>
              <a:rPr lang="en-US" sz="2400" b="1" i="1" kern="0" dirty="0">
                <a:solidFill>
                  <a:srgbClr val="4472C4"/>
                </a:solidFill>
                <a:latin typeface="Calibri"/>
                <a:cs typeface="Calibri"/>
                <a:sym typeface="Lato"/>
              </a:rPr>
              <a:t>The audience for listening and for their time!</a:t>
            </a:r>
          </a:p>
          <a:p>
            <a:pPr marL="0" marR="0" lvl="0" indent="0" algn="ctr" defTabSz="914400" rtl="0" eaLnBrk="1" fontAlgn="auto" latinLnBrk="0" hangingPunct="1">
              <a:lnSpc>
                <a:spcPct val="100000"/>
              </a:lnSpc>
              <a:spcBef>
                <a:spcPts val="0"/>
              </a:spcBef>
              <a:spcAft>
                <a:spcPts val="0"/>
              </a:spcAft>
              <a:buClr>
                <a:srgbClr val="000000"/>
              </a:buClr>
              <a:buSzPts val="1800"/>
              <a:buFont typeface="Lato"/>
              <a:buNone/>
              <a:tabLst/>
              <a:defRPr/>
            </a:pPr>
            <a:endParaRPr kumimoji="0" sz="2400" b="1" i="1" u="none" strike="noStrike" kern="0" cap="none" spc="0" normalizeH="0" baseline="0" noProof="0" dirty="0">
              <a:ln>
                <a:noFill/>
              </a:ln>
              <a:solidFill>
                <a:srgbClr val="4472C4"/>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4472C4"/>
              </a:buClr>
              <a:buSzPts val="2400"/>
              <a:buFont typeface="Calibri"/>
              <a:buNone/>
              <a:tabLst/>
              <a:defRPr/>
            </a:pPr>
            <a:r>
              <a:rPr kumimoji="0" lang="en-US" sz="2400" b="1" i="1" u="none" strike="noStrike" kern="0" cap="none" spc="0" normalizeH="0" baseline="0" noProof="0" dirty="0">
                <a:ln>
                  <a:noFill/>
                </a:ln>
                <a:solidFill>
                  <a:srgbClr val="4472C4"/>
                </a:solidFill>
                <a:effectLst/>
                <a:uLnTx/>
                <a:uFillTx/>
                <a:latin typeface="Calibri"/>
                <a:ea typeface="Calibri"/>
                <a:cs typeface="Calibri"/>
                <a:sym typeface="Calibri"/>
              </a:rPr>
              <a:t>This program was supported by NSF grant ECCS 2025752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endParaRPr kumimoji="0" sz="2400" b="1" i="1" u="none" strike="noStrike" kern="0" cap="none" spc="0" normalizeH="0" baseline="0" noProof="0" dirty="0">
              <a:ln>
                <a:noFill/>
              </a:ln>
              <a:solidFill>
                <a:srgbClr val="4472C4"/>
              </a:solidFill>
              <a:effectLst/>
              <a:uLnTx/>
              <a:uFillTx/>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DF82D-5D4B-8F10-21E2-1D0A8EBFD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B4DF2-D55D-3CF0-AC25-A00BFF9BD92D}"/>
              </a:ext>
            </a:extLst>
          </p:cNvPr>
          <p:cNvSpPr>
            <a:spLocks noGrp="1"/>
          </p:cNvSpPr>
          <p:nvPr>
            <p:ph type="title"/>
          </p:nvPr>
        </p:nvSpPr>
        <p:spPr>
          <a:xfrm>
            <a:off x="821713" y="0"/>
            <a:ext cx="8596668" cy="882316"/>
          </a:xfrm>
        </p:spPr>
        <p:txBody>
          <a:bodyPr/>
          <a:lstStyle/>
          <a:p>
            <a:r>
              <a:rPr lang="en-US" dirty="0"/>
              <a:t>Background</a:t>
            </a:r>
          </a:p>
        </p:txBody>
      </p:sp>
      <p:sp>
        <p:nvSpPr>
          <p:cNvPr id="3" name="Content Placeholder 2">
            <a:extLst>
              <a:ext uri="{FF2B5EF4-FFF2-40B4-BE49-F238E27FC236}">
                <a16:creationId xmlns:a16="http://schemas.microsoft.com/office/drawing/2014/main" id="{B8CFF49C-D933-451B-8568-AC39F89E1E0A}"/>
              </a:ext>
            </a:extLst>
          </p:cNvPr>
          <p:cNvSpPr>
            <a:spLocks noGrp="1"/>
          </p:cNvSpPr>
          <p:nvPr>
            <p:ph idx="1"/>
          </p:nvPr>
        </p:nvSpPr>
        <p:spPr>
          <a:xfrm>
            <a:off x="0" y="882316"/>
            <a:ext cx="10555705" cy="4849811"/>
          </a:xfrm>
        </p:spPr>
        <p:txBody>
          <a:bodyPr>
            <a:noAutofit/>
          </a:bodyPr>
          <a:lstStyle/>
          <a:p>
            <a:pPr marL="285750" indent="-285750"/>
            <a:r>
              <a:rPr lang="en-US" sz="1500" b="1" dirty="0">
                <a:latin typeface="Times New Roman" panose="02020603050405020304" pitchFamily="18" charset="0"/>
                <a:cs typeface="Times New Roman" panose="02020603050405020304" pitchFamily="18" charset="0"/>
              </a:rPr>
              <a:t>H2 gas is needed in the energy sector, and for the Haber Bosch process</a:t>
            </a:r>
          </a:p>
          <a:p>
            <a:pPr marL="0" indent="0">
              <a:buNone/>
            </a:pPr>
            <a:r>
              <a:rPr lang="en-US" sz="1500" b="1" dirty="0">
                <a:latin typeface="Times New Roman" panose="02020603050405020304" pitchFamily="18" charset="0"/>
                <a:cs typeface="Times New Roman" panose="02020603050405020304" pitchFamily="18" charset="0"/>
              </a:rPr>
              <a:t>    (which sustains ~3.5 billion people)[6]</a:t>
            </a:r>
          </a:p>
          <a:p>
            <a:pPr marL="285750" indent="-285750"/>
            <a:r>
              <a:rPr lang="en-US" sz="1500" b="1" dirty="0">
                <a:latin typeface="Times New Roman" panose="02020603050405020304" pitchFamily="18" charset="0"/>
                <a:cs typeface="Times New Roman" panose="02020603050405020304" pitchFamily="18" charset="0"/>
              </a:rPr>
              <a:t>Current H2 production via steam-methane reforming releases GHGs</a:t>
            </a:r>
          </a:p>
          <a:p>
            <a:pPr marL="285750" indent="-285750"/>
            <a:r>
              <a:rPr lang="en-US" sz="1500" b="1" dirty="0">
                <a:latin typeface="Times New Roman" panose="02020603050405020304" pitchFamily="18" charset="0"/>
                <a:cs typeface="Times New Roman" panose="02020603050405020304" pitchFamily="18" charset="0"/>
              </a:rPr>
              <a:t>Water electrolysis with catalysis is a cleaner method</a:t>
            </a:r>
          </a:p>
          <a:p>
            <a:pPr marL="285750" indent="-285750"/>
            <a:r>
              <a:rPr lang="en-US" sz="1500" b="1" dirty="0">
                <a:latin typeface="Times New Roman" panose="02020603050405020304" pitchFamily="18" charset="0"/>
                <a:cs typeface="Times New Roman" panose="02020603050405020304" pitchFamily="18" charset="0"/>
              </a:rPr>
              <a:t>Electrocatalytic process design in three stages: </a:t>
            </a:r>
          </a:p>
          <a:p>
            <a:pPr lvl="1"/>
            <a:r>
              <a:rPr lang="en-US" sz="1500" b="1" dirty="0">
                <a:latin typeface="Times New Roman" panose="02020603050405020304" pitchFamily="18" charset="0"/>
                <a:cs typeface="Times New Roman" panose="02020603050405020304" pitchFamily="18" charset="0"/>
              </a:rPr>
              <a:t>1. Reducing the process overpotential – historically limited by scaling relations</a:t>
            </a:r>
          </a:p>
          <a:p>
            <a:pPr lvl="1"/>
            <a:r>
              <a:rPr lang="en-US" sz="1500" b="1" dirty="0">
                <a:latin typeface="Times New Roman" panose="02020603050405020304" pitchFamily="18" charset="0"/>
                <a:cs typeface="Times New Roman" panose="02020603050405020304" pitchFamily="18" charset="0"/>
              </a:rPr>
              <a:t>2. Making the system durable: resistant to corrosion and decay</a:t>
            </a:r>
          </a:p>
          <a:p>
            <a:pPr lvl="1"/>
            <a:r>
              <a:rPr lang="en-US" sz="1500" b="1" dirty="0">
                <a:latin typeface="Times New Roman" panose="02020603050405020304" pitchFamily="18" charset="0"/>
                <a:cs typeface="Times New Roman" panose="02020603050405020304" pitchFamily="18" charset="0"/>
              </a:rPr>
              <a:t>3. Large scale economic feasibility </a:t>
            </a:r>
          </a:p>
          <a:p>
            <a:pPr marL="742950" lvl="1" indent="-285750"/>
            <a:endParaRPr lang="en-US" sz="1500" b="1" dirty="0">
              <a:latin typeface="Times New Roman" panose="02020603050405020304" pitchFamily="18" charset="0"/>
              <a:cs typeface="Times New Roman" panose="02020603050405020304" pitchFamily="18" charset="0"/>
            </a:endParaRPr>
          </a:p>
        </p:txBody>
      </p:sp>
      <p:pic>
        <p:nvPicPr>
          <p:cNvPr id="26" name="Picture 2" descr="Volcano plot illustrating the Sabatier principle. The exchange current density is plotted as function of ΔG H. If ΔG H is negative the activity will be governed by the rate of desorption of products and if ΔG H is positive the rate of the adsorption of reactant will">
            <a:extLst>
              <a:ext uri="{FF2B5EF4-FFF2-40B4-BE49-F238E27FC236}">
                <a16:creationId xmlns:a16="http://schemas.microsoft.com/office/drawing/2014/main" id="{95CE5822-35B5-B7E3-5490-7C0B2193B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773" y="3432023"/>
            <a:ext cx="3992608" cy="24705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CBE0159C-24FE-5809-EE87-CFF06A352081}"/>
              </a:ext>
            </a:extLst>
          </p:cNvPr>
          <p:cNvSpPr txBox="1"/>
          <p:nvPr/>
        </p:nvSpPr>
        <p:spPr>
          <a:xfrm>
            <a:off x="9098026" y="3584015"/>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A</a:t>
            </a:r>
          </a:p>
        </p:txBody>
      </p:sp>
      <p:sp>
        <p:nvSpPr>
          <p:cNvPr id="28" name="TextBox 27">
            <a:extLst>
              <a:ext uri="{FF2B5EF4-FFF2-40B4-BE49-F238E27FC236}">
                <a16:creationId xmlns:a16="http://schemas.microsoft.com/office/drawing/2014/main" id="{4D924930-ECCD-995F-B607-6A7AA1C0CF1B}"/>
              </a:ext>
            </a:extLst>
          </p:cNvPr>
          <p:cNvSpPr txBox="1"/>
          <p:nvPr/>
        </p:nvSpPr>
        <p:spPr>
          <a:xfrm>
            <a:off x="3049536" y="4055940"/>
            <a:ext cx="2533325" cy="208826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Zn, Fe, Ni, &amp; Co</a:t>
            </a:r>
          </a:p>
          <a:p>
            <a:endParaRPr lang="en-US" b="1" dirty="0">
              <a:latin typeface="Times New Roman" panose="02020603050405020304" pitchFamily="18" charset="0"/>
              <a:cs typeface="Times New Roman" panose="02020603050405020304" pitchFamily="18" charset="0"/>
            </a:endParaRPr>
          </a:p>
          <a:p>
            <a:r>
              <a:rPr lang="en-US" sz="1600" b="1" dirty="0">
                <a:latin typeface="Times New Roman" panose="02020603050405020304" pitchFamily="18" charset="0"/>
                <a:cs typeface="Times New Roman" panose="02020603050405020304" pitchFamily="18" charset="0"/>
              </a:rPr>
              <a:t>These metals are poor static catalysts in this realm, but may have exceptional dynamic catalytic behavior </a:t>
            </a:r>
          </a:p>
        </p:txBody>
      </p:sp>
      <p:sp>
        <p:nvSpPr>
          <p:cNvPr id="29" name="Arrow: Down 28">
            <a:extLst>
              <a:ext uri="{FF2B5EF4-FFF2-40B4-BE49-F238E27FC236}">
                <a16:creationId xmlns:a16="http://schemas.microsoft.com/office/drawing/2014/main" id="{B911D4BB-4434-BF5F-4585-3569F10E69E9}"/>
              </a:ext>
            </a:extLst>
          </p:cNvPr>
          <p:cNvSpPr/>
          <p:nvPr/>
        </p:nvSpPr>
        <p:spPr bwMode="auto">
          <a:xfrm rot="15589493">
            <a:off x="5518520" y="4322128"/>
            <a:ext cx="400908" cy="138900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7015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D30C4-B52F-5FE1-C606-4920C580D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41BF8-4E3C-C03F-B4B4-5329D5F7D9D0}"/>
              </a:ext>
            </a:extLst>
          </p:cNvPr>
          <p:cNvSpPr>
            <a:spLocks noGrp="1"/>
          </p:cNvSpPr>
          <p:nvPr>
            <p:ph type="title"/>
          </p:nvPr>
        </p:nvSpPr>
        <p:spPr>
          <a:xfrm>
            <a:off x="821713" y="0"/>
            <a:ext cx="8596668" cy="882316"/>
          </a:xfrm>
        </p:spPr>
        <p:txBody>
          <a:bodyPr/>
          <a:lstStyle/>
          <a:p>
            <a:r>
              <a:rPr lang="en-US" dirty="0"/>
              <a:t>Background</a:t>
            </a:r>
          </a:p>
        </p:txBody>
      </p:sp>
      <p:sp>
        <p:nvSpPr>
          <p:cNvPr id="3" name="Content Placeholder 2">
            <a:extLst>
              <a:ext uri="{FF2B5EF4-FFF2-40B4-BE49-F238E27FC236}">
                <a16:creationId xmlns:a16="http://schemas.microsoft.com/office/drawing/2014/main" id="{BBE41203-4CF2-D8FD-0A37-7E0C9A5E2AD3}"/>
              </a:ext>
            </a:extLst>
          </p:cNvPr>
          <p:cNvSpPr>
            <a:spLocks noGrp="1"/>
          </p:cNvSpPr>
          <p:nvPr>
            <p:ph idx="1"/>
          </p:nvPr>
        </p:nvSpPr>
        <p:spPr>
          <a:xfrm>
            <a:off x="0" y="882316"/>
            <a:ext cx="10555705" cy="4849811"/>
          </a:xfrm>
        </p:spPr>
        <p:txBody>
          <a:bodyPr>
            <a:noAutofit/>
          </a:bodyPr>
          <a:lstStyle/>
          <a:p>
            <a:pPr marL="285750" indent="-285750"/>
            <a:r>
              <a:rPr lang="en-US" sz="1500" b="1" dirty="0">
                <a:latin typeface="Times New Roman" panose="02020603050405020304" pitchFamily="18" charset="0"/>
                <a:cs typeface="Times New Roman" panose="02020603050405020304" pitchFamily="18" charset="0"/>
              </a:rPr>
              <a:t>Dynamic catalysis shows promise to significantly reduce the overpotential needed for H2 electrolysis, surpassing the Sabatier limit [3]</a:t>
            </a:r>
          </a:p>
          <a:p>
            <a:pPr marL="742950" lvl="1" indent="-285750"/>
            <a:r>
              <a:rPr lang="en-US" sz="1500" b="1" dirty="0">
                <a:latin typeface="Times New Roman" panose="02020603050405020304" pitchFamily="18" charset="0"/>
                <a:cs typeface="Times New Roman" panose="02020603050405020304" pitchFamily="18" charset="0"/>
              </a:rPr>
              <a:t>The catalyst’s binding energy oscillates – now it can optimize two reaction steps</a:t>
            </a:r>
          </a:p>
          <a:p>
            <a:pPr marL="742950" lvl="1" indent="-285750"/>
            <a:r>
              <a:rPr lang="en-US" sz="1500" b="1" dirty="0">
                <a:latin typeface="Times New Roman" panose="02020603050405020304" pitchFamily="18" charset="0"/>
                <a:cs typeface="Times New Roman" panose="02020603050405020304" pitchFamily="18" charset="0"/>
              </a:rPr>
              <a:t>An oscillating voltage applied to a ferroelectric base induces dipole changes to the catalysts anchored to its surface</a:t>
            </a:r>
          </a:p>
          <a:p>
            <a:pPr marL="742950" lvl="1" indent="-285750"/>
            <a:r>
              <a:rPr lang="en-US" sz="1500" b="1" dirty="0">
                <a:latin typeface="Times New Roman" panose="02020603050405020304" pitchFamily="18" charset="0"/>
                <a:cs typeface="Times New Roman" panose="02020603050405020304" pitchFamily="18" charset="0"/>
              </a:rPr>
              <a:t>This has promising early results on BaTiO3, but it’s hard to scale</a:t>
            </a:r>
          </a:p>
          <a:p>
            <a:pPr marL="742950" lvl="1" indent="-285750"/>
            <a:r>
              <a:rPr lang="en-US" sz="1500" b="1" dirty="0">
                <a:latin typeface="Times New Roman" panose="02020603050405020304" pitchFamily="18" charset="0"/>
                <a:cs typeface="Times New Roman" panose="02020603050405020304" pitchFamily="18" charset="0"/>
              </a:rPr>
              <a:t>HZO displays ferroelectric properties and is structurally &amp; chemically stable, but hasn’t been explored as a catalytic support material in electrolysis</a:t>
            </a:r>
          </a:p>
          <a:p>
            <a:pPr marL="742950" lvl="1" indent="-285750"/>
            <a:r>
              <a:rPr lang="en-US" sz="1500" b="1" dirty="0">
                <a:latin typeface="Times New Roman" panose="02020603050405020304" pitchFamily="18" charset="0"/>
                <a:cs typeface="Times New Roman" panose="02020603050405020304" pitchFamily="18" charset="0"/>
              </a:rPr>
              <a:t>This experiment tests HfZrO4 (HZO) as a single atom catalyst (SAC) support </a:t>
            </a:r>
          </a:p>
          <a:p>
            <a:pPr marL="742950" lvl="1" indent="-285750"/>
            <a:endParaRPr lang="en-US" sz="15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E0DDCF-18B8-C932-8435-310464AF3B00}"/>
              </a:ext>
            </a:extLst>
          </p:cNvPr>
          <p:cNvSpPr txBox="1"/>
          <p:nvPr/>
        </p:nvSpPr>
        <p:spPr>
          <a:xfrm>
            <a:off x="800866" y="4105501"/>
            <a:ext cx="328990"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B</a:t>
            </a:r>
          </a:p>
        </p:txBody>
      </p:sp>
      <p:pic>
        <p:nvPicPr>
          <p:cNvPr id="14" name="Picture 13">
            <a:extLst>
              <a:ext uri="{FF2B5EF4-FFF2-40B4-BE49-F238E27FC236}">
                <a16:creationId xmlns:a16="http://schemas.microsoft.com/office/drawing/2014/main" id="{B19EB2B6-C68D-C794-D5C6-4C235F0AA322}"/>
              </a:ext>
            </a:extLst>
          </p:cNvPr>
          <p:cNvPicPr>
            <a:picLocks noChangeAspect="1"/>
          </p:cNvPicPr>
          <p:nvPr/>
        </p:nvPicPr>
        <p:blipFill>
          <a:blip r:embed="rId2"/>
          <a:stretch>
            <a:fillRect/>
          </a:stretch>
        </p:blipFill>
        <p:spPr>
          <a:xfrm>
            <a:off x="9627476" y="4907973"/>
            <a:ext cx="2632784" cy="1908029"/>
          </a:xfrm>
          <a:prstGeom prst="rect">
            <a:avLst/>
          </a:prstGeom>
        </p:spPr>
      </p:pic>
      <p:sp>
        <p:nvSpPr>
          <p:cNvPr id="15" name="TextBox 14">
            <a:extLst>
              <a:ext uri="{FF2B5EF4-FFF2-40B4-BE49-F238E27FC236}">
                <a16:creationId xmlns:a16="http://schemas.microsoft.com/office/drawing/2014/main" id="{2ECD03B7-8919-1959-1A36-BE76A88A2AB2}"/>
              </a:ext>
            </a:extLst>
          </p:cNvPr>
          <p:cNvSpPr txBox="1"/>
          <p:nvPr/>
        </p:nvSpPr>
        <p:spPr>
          <a:xfrm>
            <a:off x="11135434" y="6363106"/>
            <a:ext cx="328990"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C</a:t>
            </a:r>
          </a:p>
        </p:txBody>
      </p:sp>
      <p:pic>
        <p:nvPicPr>
          <p:cNvPr id="23" name="Picture 4">
            <a:extLst>
              <a:ext uri="{FF2B5EF4-FFF2-40B4-BE49-F238E27FC236}">
                <a16:creationId xmlns:a16="http://schemas.microsoft.com/office/drawing/2014/main" id="{D3BF1765-60D0-D0DB-1088-534ABC580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78" y="3248844"/>
            <a:ext cx="4646188" cy="2508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CDCCD03-E90A-07D9-8033-B3F7AB5910D8}"/>
              </a:ext>
            </a:extLst>
          </p:cNvPr>
          <p:cNvSpPr txBox="1"/>
          <p:nvPr/>
        </p:nvSpPr>
        <p:spPr>
          <a:xfrm>
            <a:off x="171678" y="3248844"/>
            <a:ext cx="328990"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B</a:t>
            </a:r>
          </a:p>
        </p:txBody>
      </p:sp>
      <p:sp>
        <p:nvSpPr>
          <p:cNvPr id="25" name="TextBox 24">
            <a:extLst>
              <a:ext uri="{FF2B5EF4-FFF2-40B4-BE49-F238E27FC236}">
                <a16:creationId xmlns:a16="http://schemas.microsoft.com/office/drawing/2014/main" id="{B9B21F59-330A-D2F4-0815-752E716AA136}"/>
              </a:ext>
            </a:extLst>
          </p:cNvPr>
          <p:cNvSpPr txBox="1"/>
          <p:nvPr/>
        </p:nvSpPr>
        <p:spPr>
          <a:xfrm>
            <a:off x="171678" y="5887719"/>
            <a:ext cx="6858000" cy="830997"/>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Fig. 1  </a:t>
            </a:r>
            <a:r>
              <a:rPr lang="en-US" sz="1600" i="1" dirty="0">
                <a:latin typeface="Times New Roman" panose="02020603050405020304" pitchFamily="18" charset="0"/>
                <a:cs typeface="Times New Roman" panose="02020603050405020304" pitchFamily="18" charset="0"/>
              </a:rPr>
              <a:t>Sabatier Volcano plot. The peak is the performance limit of static catalysts </a:t>
            </a:r>
            <a:r>
              <a:rPr lang="en-US" sz="1600" b="1" dirty="0">
                <a:latin typeface="Times New Roman" panose="02020603050405020304" pitchFamily="18" charset="0"/>
                <a:cs typeface="Times New Roman" panose="02020603050405020304" pitchFamily="18" charset="0"/>
              </a:rPr>
              <a:t>(A) [2]</a:t>
            </a:r>
            <a:r>
              <a:rPr lang="en-US" sz="1600" i="1" dirty="0">
                <a:latin typeface="Times New Roman" panose="02020603050405020304" pitchFamily="18" charset="0"/>
                <a:cs typeface="Times New Roman" panose="02020603050405020304" pitchFamily="18" charset="0"/>
              </a:rPr>
              <a:t>, a model of dynamic catalysis breaking scaling relations </a:t>
            </a:r>
            <a:r>
              <a:rPr lang="en-US" sz="1600" b="1" dirty="0">
                <a:latin typeface="Times New Roman" panose="02020603050405020304" pitchFamily="18" charset="0"/>
                <a:cs typeface="Times New Roman" panose="02020603050405020304" pitchFamily="18" charset="0"/>
              </a:rPr>
              <a:t>(B) [3]</a:t>
            </a:r>
            <a:r>
              <a:rPr lang="en-US" sz="1600" i="1" dirty="0">
                <a:latin typeface="Times New Roman" panose="02020603050405020304" pitchFamily="18" charset="0"/>
                <a:cs typeface="Times New Roman" panose="02020603050405020304" pitchFamily="18" charset="0"/>
              </a:rPr>
              <a:t>, and a representation of voltage induced ferroelectric polarity switching </a:t>
            </a:r>
            <a:r>
              <a:rPr lang="en-US" sz="1600" b="1" dirty="0">
                <a:latin typeface="Times New Roman" panose="02020603050405020304" pitchFamily="18" charset="0"/>
                <a:cs typeface="Times New Roman" panose="02020603050405020304" pitchFamily="18" charset="0"/>
              </a:rPr>
              <a:t>(C) [4].</a:t>
            </a:r>
            <a:endParaRPr lang="en-US" sz="1600" i="1" dirty="0">
              <a:latin typeface="Times New Roman" panose="02020603050405020304" pitchFamily="18" charset="0"/>
              <a:cs typeface="Times New Roman" panose="02020603050405020304" pitchFamily="18" charset="0"/>
            </a:endParaRPr>
          </a:p>
        </p:txBody>
      </p:sp>
      <p:pic>
        <p:nvPicPr>
          <p:cNvPr id="26" name="Picture 2" descr="Volcano plot illustrating the Sabatier principle. The exchange current density is plotted as function of ΔG H. If ΔG H is negative the activity will be governed by the rate of desorption of products and if ΔG H is positive the rate of the adsorption of reactant will">
            <a:extLst>
              <a:ext uri="{FF2B5EF4-FFF2-40B4-BE49-F238E27FC236}">
                <a16:creationId xmlns:a16="http://schemas.microsoft.com/office/drawing/2014/main" id="{100E616F-A7B7-E16F-86AA-98C867293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039" y="2437452"/>
            <a:ext cx="3992608" cy="24705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C43FCC5-BF2E-DECB-E4B6-2210F7140318}"/>
              </a:ext>
            </a:extLst>
          </p:cNvPr>
          <p:cNvSpPr txBox="1"/>
          <p:nvPr/>
        </p:nvSpPr>
        <p:spPr>
          <a:xfrm>
            <a:off x="11758292" y="2589444"/>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2644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A8C2-6F44-8258-581F-83684FE167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B8997-B62B-8CDF-6EF4-4FE2B59D9749}"/>
              </a:ext>
            </a:extLst>
          </p:cNvPr>
          <p:cNvSpPr>
            <a:spLocks noGrp="1"/>
          </p:cNvSpPr>
          <p:nvPr>
            <p:ph type="title"/>
          </p:nvPr>
        </p:nvSpPr>
        <p:spPr>
          <a:xfrm>
            <a:off x="821713" y="0"/>
            <a:ext cx="8596668" cy="882316"/>
          </a:xfrm>
        </p:spPr>
        <p:txBody>
          <a:bodyPr/>
          <a:lstStyle/>
          <a:p>
            <a:r>
              <a:rPr lang="en-US" dirty="0"/>
              <a:t>HZO</a:t>
            </a:r>
          </a:p>
        </p:txBody>
      </p:sp>
      <p:sp>
        <p:nvSpPr>
          <p:cNvPr id="3" name="Content Placeholder 2">
            <a:extLst>
              <a:ext uri="{FF2B5EF4-FFF2-40B4-BE49-F238E27FC236}">
                <a16:creationId xmlns:a16="http://schemas.microsoft.com/office/drawing/2014/main" id="{0A918CA8-996E-B962-B9E5-EABEFA308765}"/>
              </a:ext>
            </a:extLst>
          </p:cNvPr>
          <p:cNvSpPr>
            <a:spLocks noGrp="1"/>
          </p:cNvSpPr>
          <p:nvPr>
            <p:ph idx="1"/>
          </p:nvPr>
        </p:nvSpPr>
        <p:spPr>
          <a:xfrm>
            <a:off x="0" y="882316"/>
            <a:ext cx="10555705" cy="4849811"/>
          </a:xfrm>
        </p:spPr>
        <p:txBody>
          <a:bodyPr>
            <a:noAutofit/>
          </a:bodyPr>
          <a:lstStyle/>
          <a:p>
            <a:pPr latinLnBrk="1"/>
            <a:r>
              <a:rPr lang="en-US" dirty="0"/>
              <a:t>Hafnium Zirconium Dioxide (HZO)</a:t>
            </a:r>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a:p>
            <a:pPr latinLnBrk="1"/>
            <a:endParaRPr lang="en-US" dirty="0"/>
          </a:p>
        </p:txBody>
      </p:sp>
      <p:sp>
        <p:nvSpPr>
          <p:cNvPr id="14" name="TextBox 13">
            <a:extLst>
              <a:ext uri="{FF2B5EF4-FFF2-40B4-BE49-F238E27FC236}">
                <a16:creationId xmlns:a16="http://schemas.microsoft.com/office/drawing/2014/main" id="{A638C38B-ED0B-5933-CDD4-0F942CDF953C}"/>
              </a:ext>
            </a:extLst>
          </p:cNvPr>
          <p:cNvSpPr txBox="1"/>
          <p:nvPr/>
        </p:nvSpPr>
        <p:spPr>
          <a:xfrm>
            <a:off x="274197" y="1400255"/>
            <a:ext cx="11741340" cy="1754326"/>
          </a:xfrm>
          <a:prstGeom prst="rect">
            <a:avLst/>
          </a:prstGeom>
          <a:noFill/>
        </p:spPr>
        <p:txBody>
          <a:bodyPr wrap="square" rtlCol="0">
            <a:spAutoFit/>
          </a:bodyPr>
          <a:lstStyle/>
          <a:p>
            <a:r>
              <a:rPr lang="en-US" dirty="0"/>
              <a:t>In our case, the single atom catalyst (SAC) is bonded to defects at the top of HZO</a:t>
            </a:r>
          </a:p>
          <a:p>
            <a:endParaRPr lang="en-US" dirty="0"/>
          </a:p>
          <a:p>
            <a:r>
              <a:rPr lang="en-US" dirty="0"/>
              <a:t>Ferroelectric behavior of HZO expected to change charge density, and  should induces dipole changes in the single atom catalyst. If the SAC clumps or forms a top layer, it is no longer as affected by the oscillating electric field &amp; does not have dynamic behavior</a:t>
            </a:r>
          </a:p>
          <a:p>
            <a:r>
              <a:rPr lang="en-US" dirty="0"/>
              <a:t> </a:t>
            </a:r>
          </a:p>
        </p:txBody>
      </p:sp>
      <p:sp>
        <p:nvSpPr>
          <p:cNvPr id="4" name="Rectangle 3">
            <a:extLst>
              <a:ext uri="{FF2B5EF4-FFF2-40B4-BE49-F238E27FC236}">
                <a16:creationId xmlns:a16="http://schemas.microsoft.com/office/drawing/2014/main" id="{F48EEE22-BFE0-1491-1139-FB1BA4C49D28}"/>
              </a:ext>
            </a:extLst>
          </p:cNvPr>
          <p:cNvSpPr/>
          <p:nvPr/>
        </p:nvSpPr>
        <p:spPr>
          <a:xfrm>
            <a:off x="821713" y="4175760"/>
            <a:ext cx="2851127" cy="2626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7817B7C-CE87-FD0B-8DA6-27620E73967E}"/>
              </a:ext>
            </a:extLst>
          </p:cNvPr>
          <p:cNvSpPr/>
          <p:nvPr/>
        </p:nvSpPr>
        <p:spPr>
          <a:xfrm>
            <a:off x="821712" y="4438412"/>
            <a:ext cx="2851127" cy="55589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52C980-3B4C-FA29-0602-0DBBD1D6EE85}"/>
              </a:ext>
            </a:extLst>
          </p:cNvPr>
          <p:cNvSpPr/>
          <p:nvPr/>
        </p:nvSpPr>
        <p:spPr>
          <a:xfrm>
            <a:off x="821711" y="4956351"/>
            <a:ext cx="2851127" cy="180838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D12155-9849-3C63-FD33-BFE704FE9B1A}"/>
              </a:ext>
            </a:extLst>
          </p:cNvPr>
          <p:cNvSpPr txBox="1"/>
          <p:nvPr/>
        </p:nvSpPr>
        <p:spPr>
          <a:xfrm>
            <a:off x="1643289" y="5361952"/>
            <a:ext cx="1630680" cy="369332"/>
          </a:xfrm>
          <a:prstGeom prst="rect">
            <a:avLst/>
          </a:prstGeom>
          <a:noFill/>
        </p:spPr>
        <p:txBody>
          <a:bodyPr wrap="square" rtlCol="0">
            <a:spAutoFit/>
          </a:bodyPr>
          <a:lstStyle/>
          <a:p>
            <a:r>
              <a:rPr lang="en-US" dirty="0"/>
              <a:t>P-Si</a:t>
            </a:r>
          </a:p>
        </p:txBody>
      </p:sp>
      <p:sp>
        <p:nvSpPr>
          <p:cNvPr id="10" name="TextBox 9">
            <a:extLst>
              <a:ext uri="{FF2B5EF4-FFF2-40B4-BE49-F238E27FC236}">
                <a16:creationId xmlns:a16="http://schemas.microsoft.com/office/drawing/2014/main" id="{0760CAF8-2015-94F6-2224-4F6A918EABA3}"/>
              </a:ext>
            </a:extLst>
          </p:cNvPr>
          <p:cNvSpPr txBox="1"/>
          <p:nvPr/>
        </p:nvSpPr>
        <p:spPr>
          <a:xfrm>
            <a:off x="1749969" y="4576184"/>
            <a:ext cx="1630680" cy="369332"/>
          </a:xfrm>
          <a:prstGeom prst="rect">
            <a:avLst/>
          </a:prstGeom>
          <a:noFill/>
        </p:spPr>
        <p:txBody>
          <a:bodyPr wrap="square" rtlCol="0">
            <a:spAutoFit/>
          </a:bodyPr>
          <a:lstStyle/>
          <a:p>
            <a:r>
              <a:rPr lang="en-US" dirty="0"/>
              <a:t>W</a:t>
            </a:r>
          </a:p>
        </p:txBody>
      </p:sp>
      <p:sp>
        <p:nvSpPr>
          <p:cNvPr id="12" name="TextBox 11">
            <a:extLst>
              <a:ext uri="{FF2B5EF4-FFF2-40B4-BE49-F238E27FC236}">
                <a16:creationId xmlns:a16="http://schemas.microsoft.com/office/drawing/2014/main" id="{CBECC572-2E5B-5B5D-C2CA-966194485709}"/>
              </a:ext>
            </a:extLst>
          </p:cNvPr>
          <p:cNvSpPr txBox="1"/>
          <p:nvPr/>
        </p:nvSpPr>
        <p:spPr>
          <a:xfrm>
            <a:off x="1636295" y="4143384"/>
            <a:ext cx="1630680" cy="369332"/>
          </a:xfrm>
          <a:prstGeom prst="rect">
            <a:avLst/>
          </a:prstGeom>
          <a:noFill/>
        </p:spPr>
        <p:txBody>
          <a:bodyPr wrap="square" rtlCol="0">
            <a:spAutoFit/>
          </a:bodyPr>
          <a:lstStyle/>
          <a:p>
            <a:r>
              <a:rPr lang="en-US" dirty="0"/>
              <a:t>HZO</a:t>
            </a:r>
          </a:p>
        </p:txBody>
      </p:sp>
      <p:sp>
        <p:nvSpPr>
          <p:cNvPr id="15" name="Hexagon 14">
            <a:extLst>
              <a:ext uri="{FF2B5EF4-FFF2-40B4-BE49-F238E27FC236}">
                <a16:creationId xmlns:a16="http://schemas.microsoft.com/office/drawing/2014/main" id="{A92F5058-174F-C1C7-BB6D-476117579647}"/>
              </a:ext>
            </a:extLst>
          </p:cNvPr>
          <p:cNvSpPr/>
          <p:nvPr/>
        </p:nvSpPr>
        <p:spPr>
          <a:xfrm>
            <a:off x="882539" y="4037988"/>
            <a:ext cx="228600" cy="225756"/>
          </a:xfrm>
          <a:prstGeom prst="hexagon">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1290E941-4F66-BD24-66B5-65E04E08967E}"/>
              </a:ext>
            </a:extLst>
          </p:cNvPr>
          <p:cNvSpPr/>
          <p:nvPr/>
        </p:nvSpPr>
        <p:spPr>
          <a:xfrm>
            <a:off x="1393081" y="4037988"/>
            <a:ext cx="228600" cy="225756"/>
          </a:xfrm>
          <a:prstGeom prst="hexagon">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21334CEC-1F5F-1EF2-CF10-B031CA784D3E}"/>
              </a:ext>
            </a:extLst>
          </p:cNvPr>
          <p:cNvSpPr/>
          <p:nvPr/>
        </p:nvSpPr>
        <p:spPr>
          <a:xfrm>
            <a:off x="3045369" y="4022148"/>
            <a:ext cx="228600" cy="225756"/>
          </a:xfrm>
          <a:prstGeom prst="hexagon">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C688FD4E-2257-FA44-392D-AF9EB3DB40E4}"/>
              </a:ext>
            </a:extLst>
          </p:cNvPr>
          <p:cNvSpPr/>
          <p:nvPr/>
        </p:nvSpPr>
        <p:spPr>
          <a:xfrm rot="3208201">
            <a:off x="3822011" y="2791890"/>
            <a:ext cx="215799" cy="14901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7514BA-7015-37A7-4D7C-E8AC193687C2}"/>
              </a:ext>
            </a:extLst>
          </p:cNvPr>
          <p:cNvSpPr txBox="1"/>
          <p:nvPr/>
        </p:nvSpPr>
        <p:spPr>
          <a:xfrm>
            <a:off x="4494549" y="6351964"/>
            <a:ext cx="6697981" cy="506036"/>
          </a:xfrm>
          <a:prstGeom prst="rect">
            <a:avLst/>
          </a:prstGeom>
          <a:noFill/>
        </p:spPr>
        <p:txBody>
          <a:bodyPr wrap="square" rtlCol="0">
            <a:spAutoFit/>
          </a:bodyPr>
          <a:lstStyle/>
          <a:p>
            <a:r>
              <a:rPr lang="en-US" sz="1344" b="1" dirty="0">
                <a:latin typeface="Times New Roman" panose="02020603050405020304" pitchFamily="18" charset="0"/>
                <a:cs typeface="Times New Roman" panose="02020603050405020304" pitchFamily="18" charset="0"/>
              </a:rPr>
              <a:t>Fig. 2  </a:t>
            </a:r>
            <a:r>
              <a:rPr lang="en-US" sz="1344" i="1" dirty="0">
                <a:latin typeface="Times New Roman" panose="02020603050405020304" pitchFamily="18" charset="0"/>
                <a:cs typeface="Times New Roman" panose="02020603050405020304" pitchFamily="18" charset="0"/>
              </a:rPr>
              <a:t>Phase structures of HZO </a:t>
            </a:r>
            <a:r>
              <a:rPr lang="en-US" sz="1344" b="1" dirty="0">
                <a:latin typeface="Times New Roman" panose="02020603050405020304" pitchFamily="18" charset="0"/>
                <a:cs typeface="Times New Roman" panose="02020603050405020304" pitchFamily="18" charset="0"/>
              </a:rPr>
              <a:t>(A) </a:t>
            </a:r>
            <a:r>
              <a:rPr lang="en-US" sz="1344" i="1" dirty="0">
                <a:latin typeface="Times New Roman" panose="02020603050405020304" pitchFamily="18" charset="0"/>
                <a:cs typeface="Times New Roman" panose="02020603050405020304" pitchFamily="18" charset="0"/>
              </a:rPr>
              <a:t>from </a:t>
            </a:r>
            <a:r>
              <a:rPr lang="en-US" sz="1340" i="1" dirty="0">
                <a:latin typeface="Times New Roman" panose="02020603050405020304" pitchFamily="18" charset="0"/>
                <a:cs typeface="Times New Roman" panose="02020603050405020304" pitchFamily="18" charset="0"/>
              </a:rPr>
              <a:t>Chen, J. et. al., EPL, 2022, </a:t>
            </a:r>
            <a:r>
              <a:rPr lang="en-US" sz="1344" i="1" dirty="0">
                <a:latin typeface="Times New Roman" panose="02020603050405020304" pitchFamily="18" charset="0"/>
                <a:cs typeface="Times New Roman" panose="02020603050405020304" pitchFamily="18" charset="0"/>
              </a:rPr>
              <a:t>Model of catalyst with base layers </a:t>
            </a:r>
            <a:r>
              <a:rPr lang="en-US" sz="1344" b="1" dirty="0">
                <a:latin typeface="Times New Roman" panose="02020603050405020304" pitchFamily="18" charset="0"/>
                <a:cs typeface="Times New Roman" panose="02020603050405020304" pitchFamily="18" charset="0"/>
              </a:rPr>
              <a:t>(B)</a:t>
            </a:r>
            <a:endParaRPr lang="en-US" sz="1344" i="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3144D2D-57AE-CA6C-42E0-29520CE3555C}"/>
              </a:ext>
            </a:extLst>
          </p:cNvPr>
          <p:cNvSpPr txBox="1"/>
          <p:nvPr/>
        </p:nvSpPr>
        <p:spPr>
          <a:xfrm>
            <a:off x="3343848" y="6419961"/>
            <a:ext cx="328990"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B</a:t>
            </a:r>
          </a:p>
        </p:txBody>
      </p:sp>
      <p:pic>
        <p:nvPicPr>
          <p:cNvPr id="11" name="Picture 10">
            <a:extLst>
              <a:ext uri="{FF2B5EF4-FFF2-40B4-BE49-F238E27FC236}">
                <a16:creationId xmlns:a16="http://schemas.microsoft.com/office/drawing/2014/main" id="{DFEB126F-BDDF-0C8C-6239-D17CE3E2DEE3}"/>
              </a:ext>
            </a:extLst>
          </p:cNvPr>
          <p:cNvPicPr>
            <a:picLocks noChangeAspect="1"/>
          </p:cNvPicPr>
          <p:nvPr/>
        </p:nvPicPr>
        <p:blipFill>
          <a:blip r:embed="rId2"/>
          <a:srcRect b="16562"/>
          <a:stretch>
            <a:fillRect/>
          </a:stretch>
        </p:blipFill>
        <p:spPr>
          <a:xfrm>
            <a:off x="7079997" y="3194090"/>
            <a:ext cx="3427405" cy="2881954"/>
          </a:xfrm>
          <a:prstGeom prst="rect">
            <a:avLst/>
          </a:prstGeom>
          <a:ln>
            <a:solidFill>
              <a:schemeClr val="tx1"/>
            </a:solidFill>
          </a:ln>
        </p:spPr>
      </p:pic>
      <p:sp>
        <p:nvSpPr>
          <p:cNvPr id="13" name="TextBox 12">
            <a:extLst>
              <a:ext uri="{FF2B5EF4-FFF2-40B4-BE49-F238E27FC236}">
                <a16:creationId xmlns:a16="http://schemas.microsoft.com/office/drawing/2014/main" id="{EF68A2AC-3DFB-7B3F-686A-D92CD9FE1109}"/>
              </a:ext>
            </a:extLst>
          </p:cNvPr>
          <p:cNvSpPr txBox="1"/>
          <p:nvPr/>
        </p:nvSpPr>
        <p:spPr>
          <a:xfrm>
            <a:off x="10194622" y="3853692"/>
            <a:ext cx="320355"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412992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BA94D-2B8F-52D1-E2FB-C59D31EB9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B805D-FFE7-00B5-DB8F-D4AFBAB05A16}"/>
              </a:ext>
            </a:extLst>
          </p:cNvPr>
          <p:cNvSpPr>
            <a:spLocks noGrp="1"/>
          </p:cNvSpPr>
          <p:nvPr>
            <p:ph type="title"/>
          </p:nvPr>
        </p:nvSpPr>
        <p:spPr>
          <a:xfrm>
            <a:off x="821713" y="0"/>
            <a:ext cx="8596668" cy="882316"/>
          </a:xfrm>
        </p:spPr>
        <p:txBody>
          <a:bodyPr/>
          <a:lstStyle/>
          <a:p>
            <a:r>
              <a:rPr lang="en-US" dirty="0"/>
              <a:t>Objectives</a:t>
            </a:r>
          </a:p>
        </p:txBody>
      </p:sp>
      <p:sp>
        <p:nvSpPr>
          <p:cNvPr id="3" name="Content Placeholder 2">
            <a:extLst>
              <a:ext uri="{FF2B5EF4-FFF2-40B4-BE49-F238E27FC236}">
                <a16:creationId xmlns:a16="http://schemas.microsoft.com/office/drawing/2014/main" id="{5DACC728-BC81-303F-68CF-9D7AD70E26B3}"/>
              </a:ext>
            </a:extLst>
          </p:cNvPr>
          <p:cNvSpPr>
            <a:spLocks noGrp="1"/>
          </p:cNvSpPr>
          <p:nvPr>
            <p:ph idx="1"/>
          </p:nvPr>
        </p:nvSpPr>
        <p:spPr>
          <a:xfrm>
            <a:off x="1" y="882316"/>
            <a:ext cx="5885974" cy="4849811"/>
          </a:xfrm>
        </p:spPr>
        <p:txBody>
          <a:bodyPr>
            <a:noAutofit/>
          </a:bodyPr>
          <a:lstStyle/>
          <a:p>
            <a:pPr>
              <a:spcBef>
                <a:spcPts val="0"/>
              </a:spcBef>
              <a:spcAft>
                <a:spcPts val="0"/>
              </a:spcAft>
            </a:pPr>
            <a:r>
              <a:rPr lang="en-US" sz="2400" b="1" dirty="0">
                <a:solidFill>
                  <a:srgbClr val="000000"/>
                </a:solidFill>
                <a:latin typeface="Times New Roman" panose="02020603050405020304" pitchFamily="18" charset="0"/>
                <a:cs typeface="Times New Roman" panose="02020603050405020304" pitchFamily="18" charset="0"/>
              </a:rPr>
              <a:t>Further dynamic catalysis of water from stage 1, towards stages 2 &amp; 3 – durability and cost optimization</a:t>
            </a:r>
          </a:p>
          <a:p>
            <a:pPr marL="648395" lvl="1" indent="-314319">
              <a:spcBef>
                <a:spcPts val="0"/>
              </a:spcBef>
              <a:spcAft>
                <a:spcPts val="0"/>
              </a:spcAft>
              <a:buFont typeface="+mj-lt"/>
              <a:buAutoNum type="arabicPeriod"/>
            </a:pPr>
            <a:r>
              <a:rPr lang="en-US" b="1" dirty="0">
                <a:solidFill>
                  <a:srgbClr val="000000"/>
                </a:solidFill>
                <a:latin typeface="Times New Roman" panose="02020603050405020304" pitchFamily="18" charset="0"/>
                <a:cs typeface="Times New Roman" panose="02020603050405020304" pitchFamily="18" charset="0"/>
              </a:rPr>
              <a:t>Anchoring transition metal single atom catalysts (SACs) to HZO</a:t>
            </a:r>
          </a:p>
          <a:p>
            <a:pPr marL="648395" lvl="1" indent="-314319">
              <a:spcBef>
                <a:spcPts val="0"/>
              </a:spcBef>
              <a:spcAft>
                <a:spcPts val="0"/>
              </a:spcAft>
              <a:buFont typeface="+mj-lt"/>
              <a:buAutoNum type="arabicPeriod"/>
            </a:pPr>
            <a:r>
              <a:rPr lang="en-US" b="1" dirty="0">
                <a:solidFill>
                  <a:srgbClr val="000000"/>
                </a:solidFill>
                <a:latin typeface="Times New Roman" panose="02020603050405020304" pitchFamily="18" charset="0"/>
                <a:cs typeface="Times New Roman" panose="02020603050405020304" pitchFamily="18" charset="0"/>
              </a:rPr>
              <a:t>Electric chemical testing</a:t>
            </a:r>
          </a:p>
          <a:p>
            <a:pPr marL="953902" lvl="2" indent="-285750">
              <a:spcBef>
                <a:spcPts val="0"/>
              </a:spcBef>
            </a:pPr>
            <a:r>
              <a:rPr lang="en-US" sz="2400" b="1" dirty="0">
                <a:solidFill>
                  <a:srgbClr val="000000"/>
                </a:solidFill>
                <a:latin typeface="Times New Roman" panose="02020603050405020304" pitchFamily="18" charset="0"/>
                <a:cs typeface="Times New Roman" panose="02020603050405020304" pitchFamily="18" charset="0"/>
              </a:rPr>
              <a:t>Characterizing device performance &amp; durability </a:t>
            </a:r>
          </a:p>
          <a:p>
            <a:pPr marL="953902" lvl="2" indent="-285750">
              <a:spcBef>
                <a:spcPts val="0"/>
              </a:spcBef>
            </a:pPr>
            <a:r>
              <a:rPr lang="en-US" sz="2400" b="1" dirty="0">
                <a:solidFill>
                  <a:srgbClr val="000000"/>
                </a:solidFill>
                <a:latin typeface="Times New Roman" panose="02020603050405020304" pitchFamily="18" charset="0"/>
                <a:cs typeface="Times New Roman" panose="02020603050405020304" pitchFamily="18" charset="0"/>
              </a:rPr>
              <a:t>Informing dynamic catalytic system design</a:t>
            </a:r>
          </a:p>
          <a:p>
            <a:pPr lvl="2">
              <a:spcBef>
                <a:spcPts val="0"/>
              </a:spcBef>
              <a:spcAft>
                <a:spcPts val="0"/>
              </a:spcAft>
            </a:pPr>
            <a:endParaRPr lang="en-US" sz="2400" b="1"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2AF08CA-AF1B-F9C0-9779-E5023F0C69B3}"/>
              </a:ext>
            </a:extLst>
          </p:cNvPr>
          <p:cNvPicPr>
            <a:picLocks noChangeAspect="1"/>
          </p:cNvPicPr>
          <p:nvPr/>
        </p:nvPicPr>
        <p:blipFill>
          <a:blip r:embed="rId2"/>
          <a:stretch>
            <a:fillRect/>
          </a:stretch>
        </p:blipFill>
        <p:spPr>
          <a:xfrm>
            <a:off x="6306027" y="1554286"/>
            <a:ext cx="4170947" cy="5226815"/>
          </a:xfrm>
          <a:prstGeom prst="rect">
            <a:avLst/>
          </a:prstGeom>
          <a:ln>
            <a:solidFill>
              <a:schemeClr val="tx1"/>
            </a:solidFill>
          </a:ln>
        </p:spPr>
      </p:pic>
      <p:sp>
        <p:nvSpPr>
          <p:cNvPr id="5" name="TextBox 4">
            <a:extLst>
              <a:ext uri="{FF2B5EF4-FFF2-40B4-BE49-F238E27FC236}">
                <a16:creationId xmlns:a16="http://schemas.microsoft.com/office/drawing/2014/main" id="{99CC67A3-C945-8207-D807-E71C91A5FC30}"/>
              </a:ext>
            </a:extLst>
          </p:cNvPr>
          <p:cNvSpPr txBox="1"/>
          <p:nvPr/>
        </p:nvSpPr>
        <p:spPr>
          <a:xfrm>
            <a:off x="10113478" y="1554286"/>
            <a:ext cx="363496" cy="354725"/>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8674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0382-67D4-BC5D-9B7B-8B87656FB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BF20B-5F18-DD26-934C-F3902749F37A}"/>
              </a:ext>
            </a:extLst>
          </p:cNvPr>
          <p:cNvSpPr>
            <a:spLocks noGrp="1"/>
          </p:cNvSpPr>
          <p:nvPr>
            <p:ph type="title"/>
          </p:nvPr>
        </p:nvSpPr>
        <p:spPr>
          <a:xfrm>
            <a:off x="821713" y="0"/>
            <a:ext cx="8596668" cy="882316"/>
          </a:xfrm>
        </p:spPr>
        <p:txBody>
          <a:bodyPr/>
          <a:lstStyle/>
          <a:p>
            <a:r>
              <a:rPr lang="en-US" dirty="0"/>
              <a:t>Methods</a:t>
            </a:r>
          </a:p>
        </p:txBody>
      </p:sp>
      <p:sp>
        <p:nvSpPr>
          <p:cNvPr id="3" name="Content Placeholder 2">
            <a:extLst>
              <a:ext uri="{FF2B5EF4-FFF2-40B4-BE49-F238E27FC236}">
                <a16:creationId xmlns:a16="http://schemas.microsoft.com/office/drawing/2014/main" id="{C8C27B42-44E5-748A-A72F-A40F3D475303}"/>
              </a:ext>
            </a:extLst>
          </p:cNvPr>
          <p:cNvSpPr>
            <a:spLocks noGrp="1"/>
          </p:cNvSpPr>
          <p:nvPr>
            <p:ph idx="1"/>
          </p:nvPr>
        </p:nvSpPr>
        <p:spPr>
          <a:xfrm>
            <a:off x="107927" y="882316"/>
            <a:ext cx="11262360" cy="4849811"/>
          </a:xfrm>
        </p:spPr>
        <p:txBody>
          <a:bodyPr>
            <a:noAutofit/>
          </a:bodyPr>
          <a:lstStyle/>
          <a:p>
            <a:pPr marL="285750" indent="-285750">
              <a:spcBef>
                <a:spcPts val="0"/>
              </a:spcBef>
            </a:pPr>
            <a:r>
              <a:rPr lang="en-US" sz="1600" b="1" dirty="0"/>
              <a:t>HZO is important to the semiconductor industry, so is a very well-developed atomic layer deposition processes. </a:t>
            </a:r>
          </a:p>
          <a:p>
            <a:pPr marL="285750" indent="-285750">
              <a:spcBef>
                <a:spcPts val="0"/>
              </a:spcBef>
            </a:pPr>
            <a:r>
              <a:rPr lang="en-US" sz="1600" b="1" dirty="0"/>
              <a:t>Deposit HZO onto a conductive Tungsten layer above a P-doped Silicon layer, via 30 cycle atomic layer deposition.</a:t>
            </a:r>
          </a:p>
          <a:p>
            <a:pPr marL="285750" indent="-285750">
              <a:spcBef>
                <a:spcPts val="0"/>
              </a:spcBef>
            </a:pPr>
            <a:r>
              <a:rPr lang="en-US" sz="1600" b="1" dirty="0"/>
              <a:t>Electrodeposition deposits single-atom metal catalysts onto surface defects (such as oxygen vacancies) of HZO using an electrolytic cell [1].</a:t>
            </a:r>
          </a:p>
          <a:p>
            <a:pPr marL="619826" lvl="1" indent="-285750">
              <a:spcBef>
                <a:spcPts val="0"/>
              </a:spcBef>
            </a:pPr>
            <a:r>
              <a:rPr lang="en-US" sz="1600" b="1" dirty="0"/>
              <a:t>Tune the energy system so that it’s thermodynamically favorable for the catalyst to reduce onto defects, but not form nanoclusters [1]</a:t>
            </a:r>
          </a:p>
        </p:txBody>
      </p:sp>
      <p:pic>
        <p:nvPicPr>
          <p:cNvPr id="4" name="Picture 3">
            <a:extLst>
              <a:ext uri="{FF2B5EF4-FFF2-40B4-BE49-F238E27FC236}">
                <a16:creationId xmlns:a16="http://schemas.microsoft.com/office/drawing/2014/main" id="{60BB7E8C-6040-C81D-BC0D-6D0C5FE52253}"/>
              </a:ext>
            </a:extLst>
          </p:cNvPr>
          <p:cNvPicPr>
            <a:picLocks noChangeAspect="1"/>
          </p:cNvPicPr>
          <p:nvPr/>
        </p:nvPicPr>
        <p:blipFill>
          <a:blip r:embed="rId2"/>
          <a:stretch>
            <a:fillRect/>
          </a:stretch>
        </p:blipFill>
        <p:spPr>
          <a:xfrm>
            <a:off x="543746" y="2497998"/>
            <a:ext cx="5042835" cy="3870717"/>
          </a:xfrm>
          <a:prstGeom prst="rect">
            <a:avLst/>
          </a:prstGeom>
        </p:spPr>
      </p:pic>
      <p:sp>
        <p:nvSpPr>
          <p:cNvPr id="5" name="TextBox 4">
            <a:extLst>
              <a:ext uri="{FF2B5EF4-FFF2-40B4-BE49-F238E27FC236}">
                <a16:creationId xmlns:a16="http://schemas.microsoft.com/office/drawing/2014/main" id="{96D52EE9-160A-8CB4-A5D8-012F5957E314}"/>
              </a:ext>
            </a:extLst>
          </p:cNvPr>
          <p:cNvSpPr txBox="1"/>
          <p:nvPr/>
        </p:nvSpPr>
        <p:spPr>
          <a:xfrm>
            <a:off x="4767437" y="2643381"/>
            <a:ext cx="404872" cy="355610"/>
          </a:xfrm>
          <a:prstGeom prst="rect">
            <a:avLst/>
          </a:prstGeom>
          <a:ln w="63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711" dirty="0">
                <a:latin typeface="Times New Roman" panose="02020603050405020304" pitchFamily="18" charset="0"/>
                <a:cs typeface="Times New Roman" panose="02020603050405020304" pitchFamily="18" charset="0"/>
              </a:rPr>
              <a:t>B</a:t>
            </a:r>
          </a:p>
        </p:txBody>
      </p:sp>
      <p:sp>
        <p:nvSpPr>
          <p:cNvPr id="6" name="TextBox 5">
            <a:extLst>
              <a:ext uri="{FF2B5EF4-FFF2-40B4-BE49-F238E27FC236}">
                <a16:creationId xmlns:a16="http://schemas.microsoft.com/office/drawing/2014/main" id="{EAD033B8-32EB-0A46-2930-13A3990762A5}"/>
              </a:ext>
            </a:extLst>
          </p:cNvPr>
          <p:cNvSpPr txBox="1"/>
          <p:nvPr/>
        </p:nvSpPr>
        <p:spPr>
          <a:xfrm>
            <a:off x="107927" y="6361425"/>
            <a:ext cx="7839458" cy="506036"/>
          </a:xfrm>
          <a:prstGeom prst="rect">
            <a:avLst/>
          </a:prstGeom>
          <a:noFill/>
        </p:spPr>
        <p:txBody>
          <a:bodyPr wrap="square" rtlCol="0">
            <a:spAutoFit/>
          </a:bodyPr>
          <a:lstStyle/>
          <a:p>
            <a:r>
              <a:rPr lang="en-US" sz="1344" b="1" dirty="0">
                <a:latin typeface="Times New Roman" panose="02020603050405020304" pitchFamily="18" charset="0"/>
                <a:cs typeface="Times New Roman" panose="02020603050405020304" pitchFamily="18" charset="0"/>
              </a:rPr>
              <a:t>Fig. 3 (A) </a:t>
            </a:r>
            <a:r>
              <a:rPr lang="en-US" sz="1344" i="1" dirty="0">
                <a:latin typeface="Times New Roman" panose="02020603050405020304" pitchFamily="18" charset="0"/>
                <a:cs typeface="Times New Roman" panose="02020603050405020304" pitchFamily="18" charset="0"/>
              </a:rPr>
              <a:t>The electrolytic setup, photo from Tejas </a:t>
            </a:r>
            <a:r>
              <a:rPr lang="en-US" sz="1344" i="1" dirty="0" err="1">
                <a:latin typeface="Times New Roman" panose="02020603050405020304" pitchFamily="18" charset="0"/>
                <a:cs typeface="Times New Roman" panose="02020603050405020304" pitchFamily="18" charset="0"/>
              </a:rPr>
              <a:t>Nivarty</a:t>
            </a:r>
            <a:r>
              <a:rPr lang="en-US" sz="1344" i="1" dirty="0">
                <a:latin typeface="Times New Roman" panose="02020603050405020304" pitchFamily="18" charset="0"/>
                <a:cs typeface="Times New Roman" panose="02020603050405020304" pitchFamily="18" charset="0"/>
              </a:rPr>
              <a:t>, and a representation of electrodeposition using this setup for SAC electrodeposition </a:t>
            </a:r>
            <a:r>
              <a:rPr lang="en-US" sz="1344" b="1" dirty="0">
                <a:latin typeface="Times New Roman" panose="02020603050405020304" pitchFamily="18" charset="0"/>
                <a:cs typeface="Times New Roman" panose="02020603050405020304" pitchFamily="18" charset="0"/>
              </a:rPr>
              <a:t>(B) </a:t>
            </a:r>
            <a:r>
              <a:rPr lang="en-US" sz="1344" dirty="0">
                <a:latin typeface="Times New Roman" panose="02020603050405020304" pitchFamily="18" charset="0"/>
                <a:cs typeface="Times New Roman" panose="02020603050405020304" pitchFamily="18" charset="0"/>
              </a:rPr>
              <a:t>(</a:t>
            </a:r>
            <a:r>
              <a:rPr lang="en-US" sz="1340" i="1" dirty="0">
                <a:latin typeface="Times New Roman" panose="02020603050405020304" pitchFamily="18" charset="0"/>
                <a:cs typeface="Times New Roman" panose="02020603050405020304" pitchFamily="18" charset="0"/>
              </a:rPr>
              <a:t>Mediterranean Journal of Chemistry 2019, 7(6), 433-451</a:t>
            </a:r>
            <a:r>
              <a:rPr lang="en-US" sz="1344" dirty="0">
                <a:latin typeface="Times New Roman" panose="02020603050405020304" pitchFamily="18" charset="0"/>
                <a:cs typeface="Times New Roman" panose="02020603050405020304" pitchFamily="18" charset="0"/>
              </a:rPr>
              <a:t>)</a:t>
            </a:r>
            <a:endParaRPr lang="en-US" sz="1344" i="1"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A2A5F529-4114-1201-C5F8-FB303E16C08B}"/>
              </a:ext>
            </a:extLst>
          </p:cNvPr>
          <p:cNvGraphicFramePr>
            <a:graphicFrameLocks noGrp="1"/>
          </p:cNvGraphicFramePr>
          <p:nvPr>
            <p:extLst>
              <p:ext uri="{D42A27DB-BD31-4B8C-83A1-F6EECF244321}">
                <p14:modId xmlns:p14="http://schemas.microsoft.com/office/powerpoint/2010/main" val="3601520871"/>
              </p:ext>
            </p:extLst>
          </p:nvPr>
        </p:nvGraphicFramePr>
        <p:xfrm>
          <a:off x="5560071" y="4278115"/>
          <a:ext cx="6631929" cy="1310640"/>
        </p:xfrm>
        <a:graphic>
          <a:graphicData uri="http://schemas.openxmlformats.org/drawingml/2006/table">
            <a:tbl>
              <a:tblPr firstRow="1" bandRow="1">
                <a:tableStyleId>{5C22544A-7EE6-4342-B048-85BDC9FD1C3A}</a:tableStyleId>
              </a:tblPr>
              <a:tblGrid>
                <a:gridCol w="2210643">
                  <a:extLst>
                    <a:ext uri="{9D8B030D-6E8A-4147-A177-3AD203B41FA5}">
                      <a16:colId xmlns:a16="http://schemas.microsoft.com/office/drawing/2014/main" val="3207274549"/>
                    </a:ext>
                  </a:extLst>
                </a:gridCol>
                <a:gridCol w="2210643">
                  <a:extLst>
                    <a:ext uri="{9D8B030D-6E8A-4147-A177-3AD203B41FA5}">
                      <a16:colId xmlns:a16="http://schemas.microsoft.com/office/drawing/2014/main" val="3558452604"/>
                    </a:ext>
                  </a:extLst>
                </a:gridCol>
                <a:gridCol w="2210643">
                  <a:extLst>
                    <a:ext uri="{9D8B030D-6E8A-4147-A177-3AD203B41FA5}">
                      <a16:colId xmlns:a16="http://schemas.microsoft.com/office/drawing/2014/main" val="3109175558"/>
                    </a:ext>
                  </a:extLst>
                </a:gridCol>
              </a:tblGrid>
              <a:tr h="0">
                <a:tc>
                  <a:txBody>
                    <a:bodyPr/>
                    <a:lstStyle/>
                    <a:p>
                      <a:pPr algn="ctr"/>
                      <a:r>
                        <a:rPr lang="en-US" sz="1600" dirty="0"/>
                        <a:t>Chronoamperometry (CA)</a:t>
                      </a:r>
                    </a:p>
                  </a:txBody>
                  <a:tcPr/>
                </a:tc>
                <a:tc>
                  <a:txBody>
                    <a:bodyPr/>
                    <a:lstStyle/>
                    <a:p>
                      <a:pPr algn="ctr"/>
                      <a:r>
                        <a:rPr lang="en-US" sz="1600" dirty="0"/>
                        <a:t>Cyclic Voltammetry (CV)</a:t>
                      </a:r>
                    </a:p>
                  </a:txBody>
                  <a:tcPr/>
                </a:tc>
                <a:tc>
                  <a:txBody>
                    <a:bodyPr/>
                    <a:lstStyle/>
                    <a:p>
                      <a:pPr algn="ctr"/>
                      <a:r>
                        <a:rPr lang="en-US" sz="1600" dirty="0"/>
                        <a:t>Electrical Impedance Spectroscopy (EIS)</a:t>
                      </a:r>
                    </a:p>
                  </a:txBody>
                  <a:tcPr/>
                </a:tc>
                <a:extLst>
                  <a:ext uri="{0D108BD9-81ED-4DB2-BD59-A6C34878D82A}">
                    <a16:rowId xmlns:a16="http://schemas.microsoft.com/office/drawing/2014/main" val="331180368"/>
                  </a:ext>
                </a:extLst>
              </a:tr>
              <a:tr h="181230">
                <a:tc>
                  <a:txBody>
                    <a:bodyPr/>
                    <a:lstStyle/>
                    <a:p>
                      <a:r>
                        <a:rPr lang="en-US" sz="1400" dirty="0">
                          <a:latin typeface="Times New Roman" panose="02020603050405020304" pitchFamily="18" charset="0"/>
                          <a:cs typeface="Times New Roman" panose="02020603050405020304" pitchFamily="18" charset="0"/>
                        </a:rPr>
                        <a:t>Current response to a sudden, constant voltage </a:t>
                      </a:r>
                    </a:p>
                  </a:txBody>
                  <a:tcPr/>
                </a:tc>
                <a:tc>
                  <a:txBody>
                    <a:bodyPr/>
                    <a:lstStyle/>
                    <a:p>
                      <a:r>
                        <a:rPr lang="en-US" sz="1400" dirty="0">
                          <a:latin typeface="Times New Roman" panose="02020603050405020304" pitchFamily="18" charset="0"/>
                          <a:cs typeface="Times New Roman" panose="02020603050405020304" pitchFamily="18" charset="0"/>
                        </a:rPr>
                        <a:t>Current response to a sweeping voltage</a:t>
                      </a:r>
                    </a:p>
                  </a:txBody>
                  <a:tcPr/>
                </a:tc>
                <a:tc>
                  <a:txBody>
                    <a:bodyPr/>
                    <a:lstStyle/>
                    <a:p>
                      <a:r>
                        <a:rPr lang="en-US" sz="1400" dirty="0">
                          <a:latin typeface="Times New Roman" panose="02020603050405020304" pitchFamily="18" charset="0"/>
                          <a:cs typeface="Times New Roman" panose="02020603050405020304" pitchFamily="18" charset="0"/>
                        </a:rPr>
                        <a:t>Characterizing system response to a range of AC frequencies</a:t>
                      </a:r>
                    </a:p>
                  </a:txBody>
                  <a:tcPr/>
                </a:tc>
                <a:extLst>
                  <a:ext uri="{0D108BD9-81ED-4DB2-BD59-A6C34878D82A}">
                    <a16:rowId xmlns:a16="http://schemas.microsoft.com/office/drawing/2014/main" val="2537280434"/>
                  </a:ext>
                </a:extLst>
              </a:tr>
            </a:tbl>
          </a:graphicData>
        </a:graphic>
      </p:graphicFrame>
      <p:sp>
        <p:nvSpPr>
          <p:cNvPr id="8" name="TextBox 7">
            <a:extLst>
              <a:ext uri="{FF2B5EF4-FFF2-40B4-BE49-F238E27FC236}">
                <a16:creationId xmlns:a16="http://schemas.microsoft.com/office/drawing/2014/main" id="{3F02ED1D-DC18-8C92-7C0A-DFA2DBB94D98}"/>
              </a:ext>
            </a:extLst>
          </p:cNvPr>
          <p:cNvSpPr txBox="1"/>
          <p:nvPr/>
        </p:nvSpPr>
        <p:spPr>
          <a:xfrm>
            <a:off x="7070643" y="3905062"/>
            <a:ext cx="658368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Table I: </a:t>
            </a:r>
            <a:r>
              <a:rPr lang="en-US" sz="1400" dirty="0">
                <a:latin typeface="Times New Roman" panose="02020603050405020304" pitchFamily="18" charset="0"/>
                <a:cs typeface="Times New Roman" panose="02020603050405020304" pitchFamily="18" charset="0"/>
              </a:rPr>
              <a:t>Three electro-chemical testing methods</a:t>
            </a:r>
          </a:p>
        </p:txBody>
      </p:sp>
    </p:spTree>
    <p:extLst>
      <p:ext uri="{BB962C8B-B14F-4D97-AF65-F5344CB8AC3E}">
        <p14:creationId xmlns:p14="http://schemas.microsoft.com/office/powerpoint/2010/main" val="302078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89578-78BD-96DF-6540-76814C02DF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44A418-C17C-4C09-AED7-ED139A2CDC73}"/>
              </a:ext>
            </a:extLst>
          </p:cNvPr>
          <p:cNvSpPr>
            <a:spLocks noGrp="1"/>
          </p:cNvSpPr>
          <p:nvPr>
            <p:ph type="title"/>
          </p:nvPr>
        </p:nvSpPr>
        <p:spPr>
          <a:xfrm>
            <a:off x="421105" y="0"/>
            <a:ext cx="10515600" cy="1325563"/>
          </a:xfrm>
        </p:spPr>
        <p:txBody>
          <a:bodyPr/>
          <a:lstStyle/>
          <a:p>
            <a:r>
              <a:rPr lang="en-US" dirty="0"/>
              <a:t>Catalytic performance</a:t>
            </a:r>
          </a:p>
        </p:txBody>
      </p:sp>
      <p:sp>
        <p:nvSpPr>
          <p:cNvPr id="5" name="Rectangle 4">
            <a:extLst>
              <a:ext uri="{FF2B5EF4-FFF2-40B4-BE49-F238E27FC236}">
                <a16:creationId xmlns:a16="http://schemas.microsoft.com/office/drawing/2014/main" id="{735573E4-3B9C-122E-85AB-6D7501AB7AB3}"/>
              </a:ext>
            </a:extLst>
          </p:cNvPr>
          <p:cNvSpPr/>
          <p:nvPr/>
        </p:nvSpPr>
        <p:spPr bwMode="auto">
          <a:xfrm>
            <a:off x="2678971" y="991963"/>
            <a:ext cx="6823302" cy="5466263"/>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55880" tIns="27940" rIns="55880" bIns="27940" numCol="1" rtlCol="0" anchor="t" anchorCtr="0" compatLnSpc="1">
            <a:prstTxWarp prst="textNoShape">
              <a:avLst/>
            </a:prstTxWarp>
          </a:bodyPr>
          <a:lstStyle/>
          <a:p>
            <a:pPr defTabSz="2874470"/>
            <a:endParaRPr lang="en-US" sz="2322">
              <a:latin typeface="Arial" charset="0"/>
            </a:endParaRPr>
          </a:p>
        </p:txBody>
      </p:sp>
      <p:sp>
        <p:nvSpPr>
          <p:cNvPr id="6" name="TextBox 5">
            <a:extLst>
              <a:ext uri="{FF2B5EF4-FFF2-40B4-BE49-F238E27FC236}">
                <a16:creationId xmlns:a16="http://schemas.microsoft.com/office/drawing/2014/main" id="{B49FFDC1-C9F5-C82D-A8A0-0671CF075ACD}"/>
              </a:ext>
            </a:extLst>
          </p:cNvPr>
          <p:cNvSpPr txBox="1"/>
          <p:nvPr/>
        </p:nvSpPr>
        <p:spPr>
          <a:xfrm>
            <a:off x="2672357" y="5744551"/>
            <a:ext cx="6519566" cy="600164"/>
          </a:xfrm>
          <a:prstGeom prst="rect">
            <a:avLst/>
          </a:prstGeom>
          <a:noFill/>
        </p:spPr>
        <p:txBody>
          <a:bodyPr wrap="square" rtlCol="0">
            <a:spAutoFit/>
          </a:bodyPr>
          <a:lstStyle/>
          <a:p>
            <a:r>
              <a:rPr lang="en-US" sz="1100" b="1" dirty="0">
                <a:solidFill>
                  <a:srgbClr val="000000"/>
                </a:solidFill>
                <a:latin typeface="Times New Roman" panose="02020603050405020304" pitchFamily="18" charset="0"/>
              </a:rPr>
              <a:t>Fig. 5 </a:t>
            </a:r>
            <a:r>
              <a:rPr lang="en-US" sz="1100" i="1" dirty="0">
                <a:solidFill>
                  <a:srgbClr val="000000"/>
                </a:solidFill>
                <a:latin typeface="Times New Roman" panose="02020603050405020304" pitchFamily="18" charset="0"/>
              </a:rPr>
              <a:t>Tafel plots comparing the performance of each catalyst tested, and the control – a HZO support. Ni, Fe, and Zn catalyst depositions perform better than the control. Co performs similarly to the control, indicating that deposition did not work for Co.  </a:t>
            </a:r>
            <a:endParaRPr lang="en-US" sz="1344" i="1" dirty="0">
              <a:latin typeface="Times New Roman" panose="02020603050405020304" pitchFamily="18" charset="0"/>
              <a:cs typeface="Times New Roman" panose="02020603050405020304" pitchFamily="18" charset="0"/>
            </a:endParaRPr>
          </a:p>
        </p:txBody>
      </p:sp>
      <p:pic>
        <p:nvPicPr>
          <p:cNvPr id="7" name="Picture 6" descr="A graph of a graph of a number of numbers and a number of numbers&#10;&#10;AI-generated content may be incorrect.">
            <a:extLst>
              <a:ext uri="{FF2B5EF4-FFF2-40B4-BE49-F238E27FC236}">
                <a16:creationId xmlns:a16="http://schemas.microsoft.com/office/drawing/2014/main" id="{20A8F649-4EE8-7A9F-1272-8F2CC8380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58" y="1069613"/>
            <a:ext cx="6687884" cy="4718773"/>
          </a:xfrm>
          <a:prstGeom prst="rect">
            <a:avLst/>
          </a:prstGeom>
          <a:ln>
            <a:solidFill>
              <a:schemeClr val="tx1"/>
            </a:solidFill>
          </a:ln>
        </p:spPr>
      </p:pic>
    </p:spTree>
    <p:extLst>
      <p:ext uri="{BB962C8B-B14F-4D97-AF65-F5344CB8AC3E}">
        <p14:creationId xmlns:p14="http://schemas.microsoft.com/office/powerpoint/2010/main" val="348780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0DC95-862E-56F1-AC6A-76F77F736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12159-16B9-6E24-FCF5-E74AF90DCA7F}"/>
              </a:ext>
            </a:extLst>
          </p:cNvPr>
          <p:cNvSpPr>
            <a:spLocks noGrp="1"/>
          </p:cNvSpPr>
          <p:nvPr>
            <p:ph type="title"/>
          </p:nvPr>
        </p:nvSpPr>
        <p:spPr>
          <a:xfrm>
            <a:off x="421105" y="0"/>
            <a:ext cx="10515600" cy="1325563"/>
          </a:xfrm>
        </p:spPr>
        <p:txBody>
          <a:bodyPr/>
          <a:lstStyle/>
          <a:p>
            <a:r>
              <a:rPr lang="en-US" dirty="0"/>
              <a:t>Catalytic performance</a:t>
            </a:r>
          </a:p>
        </p:txBody>
      </p:sp>
      <p:sp>
        <p:nvSpPr>
          <p:cNvPr id="12" name="Rectangle 11">
            <a:extLst>
              <a:ext uri="{FF2B5EF4-FFF2-40B4-BE49-F238E27FC236}">
                <a16:creationId xmlns:a16="http://schemas.microsoft.com/office/drawing/2014/main" id="{86DD73EE-4DA4-D71D-7AEC-8BD2C68EF6C7}"/>
              </a:ext>
            </a:extLst>
          </p:cNvPr>
          <p:cNvSpPr/>
          <p:nvPr/>
        </p:nvSpPr>
        <p:spPr bwMode="auto">
          <a:xfrm>
            <a:off x="2793269" y="1046775"/>
            <a:ext cx="6583680" cy="5538638"/>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55880" tIns="27940" rIns="55880" bIns="27940" numCol="1" rtlCol="0" anchor="t" anchorCtr="0" compatLnSpc="1">
            <a:prstTxWarp prst="textNoShape">
              <a:avLst/>
            </a:prstTxWarp>
          </a:bodyPr>
          <a:lstStyle/>
          <a:p>
            <a:pPr defTabSz="2874470"/>
            <a:endParaRPr lang="en-US" sz="2322">
              <a:latin typeface="Arial" charset="0"/>
            </a:endParaRPr>
          </a:p>
        </p:txBody>
      </p:sp>
      <p:sp>
        <p:nvSpPr>
          <p:cNvPr id="13" name="TextBox 12">
            <a:extLst>
              <a:ext uri="{FF2B5EF4-FFF2-40B4-BE49-F238E27FC236}">
                <a16:creationId xmlns:a16="http://schemas.microsoft.com/office/drawing/2014/main" id="{F68D086B-879A-8A91-2095-C64858EFAEB6}"/>
              </a:ext>
            </a:extLst>
          </p:cNvPr>
          <p:cNvSpPr txBox="1"/>
          <p:nvPr/>
        </p:nvSpPr>
        <p:spPr>
          <a:xfrm>
            <a:off x="2802463" y="5843176"/>
            <a:ext cx="6537668" cy="769441"/>
          </a:xfrm>
          <a:prstGeom prst="rect">
            <a:avLst/>
          </a:prstGeom>
          <a:noFill/>
        </p:spPr>
        <p:txBody>
          <a:bodyPr wrap="square" rtlCol="0">
            <a:spAutoFit/>
          </a:bodyPr>
          <a:lstStyle/>
          <a:p>
            <a:r>
              <a:rPr lang="en-US" sz="1100" b="1" dirty="0">
                <a:solidFill>
                  <a:srgbClr val="000000"/>
                </a:solidFill>
                <a:latin typeface="Times New Roman" panose="02020603050405020304" pitchFamily="18" charset="0"/>
              </a:rPr>
              <a:t>Fig. 6 </a:t>
            </a:r>
            <a:r>
              <a:rPr lang="en-US" sz="1100" b="1" i="1" dirty="0">
                <a:solidFill>
                  <a:srgbClr val="000000"/>
                </a:solidFill>
                <a:latin typeface="Times New Roman" panose="02020603050405020304" pitchFamily="18" charset="0"/>
              </a:rPr>
              <a:t>C</a:t>
            </a:r>
            <a:r>
              <a:rPr lang="en-US" sz="1100" i="1" dirty="0">
                <a:solidFill>
                  <a:srgbClr val="000000"/>
                </a:solidFill>
                <a:latin typeface="Times New Roman" panose="02020603050405020304" pitchFamily="18" charset="0"/>
              </a:rPr>
              <a:t>hange in Electric Double Layer Capacitance (EDLC). A change near 100% indicates a large change in surface area, and potential degradation. Zn, Ni, and Fe catalyst depositions passivated defects, likely increasing longevity. Co didn’t deposit as well, which is why its surface area changed more and is at higher risk of degradation.  </a:t>
            </a:r>
            <a:endParaRPr lang="en-US" sz="1344" i="1" dirty="0">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371A26CC-128F-5820-F351-DBFB16C3A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493" y="1087524"/>
            <a:ext cx="6511013" cy="4682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59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F2EAB-F6B8-F8DD-ED23-6E8350A5A1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7F1A7-F72F-D596-F401-2D8587150E2A}"/>
              </a:ext>
            </a:extLst>
          </p:cNvPr>
          <p:cNvSpPr>
            <a:spLocks noGrp="1"/>
          </p:cNvSpPr>
          <p:nvPr>
            <p:ph type="title"/>
          </p:nvPr>
        </p:nvSpPr>
        <p:spPr>
          <a:xfrm>
            <a:off x="421105" y="0"/>
            <a:ext cx="10515600" cy="1325563"/>
          </a:xfrm>
        </p:spPr>
        <p:txBody>
          <a:bodyPr/>
          <a:lstStyle/>
          <a:p>
            <a:r>
              <a:rPr lang="en-US" dirty="0"/>
              <a:t>Catalytic performance</a:t>
            </a:r>
          </a:p>
        </p:txBody>
      </p:sp>
      <p:pic>
        <p:nvPicPr>
          <p:cNvPr id="4" name="Picture 3">
            <a:extLst>
              <a:ext uri="{FF2B5EF4-FFF2-40B4-BE49-F238E27FC236}">
                <a16:creationId xmlns:a16="http://schemas.microsoft.com/office/drawing/2014/main" id="{B3E7BB13-719B-BA71-7671-358040FBEF03}"/>
              </a:ext>
            </a:extLst>
          </p:cNvPr>
          <p:cNvPicPr>
            <a:picLocks noChangeAspect="1"/>
          </p:cNvPicPr>
          <p:nvPr/>
        </p:nvPicPr>
        <p:blipFill>
          <a:blip r:embed="rId2"/>
          <a:stretch>
            <a:fillRect/>
          </a:stretch>
        </p:blipFill>
        <p:spPr>
          <a:xfrm>
            <a:off x="2138336" y="1508422"/>
            <a:ext cx="4794746" cy="3647490"/>
          </a:xfrm>
          <a:prstGeom prst="rect">
            <a:avLst/>
          </a:prstGeom>
        </p:spPr>
      </p:pic>
      <p:sp>
        <p:nvSpPr>
          <p:cNvPr id="5" name="TextBox 4">
            <a:extLst>
              <a:ext uri="{FF2B5EF4-FFF2-40B4-BE49-F238E27FC236}">
                <a16:creationId xmlns:a16="http://schemas.microsoft.com/office/drawing/2014/main" id="{3FEFA256-6C65-81C5-07EE-A83F4622C3A9}"/>
              </a:ext>
            </a:extLst>
          </p:cNvPr>
          <p:cNvSpPr txBox="1"/>
          <p:nvPr/>
        </p:nvSpPr>
        <p:spPr>
          <a:xfrm>
            <a:off x="1708092" y="5378877"/>
            <a:ext cx="5655234" cy="506036"/>
          </a:xfrm>
          <a:prstGeom prst="rect">
            <a:avLst/>
          </a:prstGeom>
          <a:noFill/>
        </p:spPr>
        <p:txBody>
          <a:bodyPr wrap="square" rtlCol="0">
            <a:spAutoFit/>
          </a:bodyPr>
          <a:lstStyle/>
          <a:p>
            <a:r>
              <a:rPr lang="en-US" sz="1344" b="1" dirty="0">
                <a:latin typeface="Times New Roman" panose="02020603050405020304" pitchFamily="18" charset="0"/>
                <a:cs typeface="Times New Roman" panose="02020603050405020304" pitchFamily="18" charset="0"/>
              </a:rPr>
              <a:t>Fig. 4 (A) </a:t>
            </a:r>
            <a:r>
              <a:rPr lang="en-US" sz="1344" b="1" i="1" dirty="0">
                <a:latin typeface="Times New Roman" panose="02020603050405020304" pitchFamily="18" charset="0"/>
                <a:cs typeface="Times New Roman" panose="02020603050405020304" pitchFamily="18" charset="0"/>
              </a:rPr>
              <a:t>CV testing in the hydrogen evolution reaction (HER) window on the control: a HZO base fully exposed to water</a:t>
            </a:r>
            <a:endParaRPr lang="en-US" sz="1344"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795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7a78eae-65b0-47a2-b997-fa4148c1d9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BDF1ACE2BFB4AB6760084FDD86517" ma:contentTypeVersion="13" ma:contentTypeDescription="Create a new document." ma:contentTypeScope="" ma:versionID="ddb5e6c43804cc3d4057bbf72253375a">
  <xsd:schema xmlns:xsd="http://www.w3.org/2001/XMLSchema" xmlns:xs="http://www.w3.org/2001/XMLSchema" xmlns:p="http://schemas.microsoft.com/office/2006/metadata/properties" xmlns:ns3="77a78eae-65b0-47a2-b997-fa4148c1d964" targetNamespace="http://schemas.microsoft.com/office/2006/metadata/properties" ma:root="true" ma:fieldsID="48cbf67aef215d3a28cbd313e887b0af" ns3:_="">
    <xsd:import namespace="77a78eae-65b0-47a2-b997-fa4148c1d9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ServiceSystem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78eae-65b0-47a2-b997-fa4148c1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BF188-E209-4A08-B998-980BA5C76AB7}">
  <ds:schemaRefs>
    <ds:schemaRef ds:uri="http://schemas.microsoft.com/sharepoint/v3/contenttype/forms"/>
  </ds:schemaRefs>
</ds:datastoreItem>
</file>

<file path=customXml/itemProps2.xml><?xml version="1.0" encoding="utf-8"?>
<ds:datastoreItem xmlns:ds="http://schemas.openxmlformats.org/officeDocument/2006/customXml" ds:itemID="{B7242B64-1237-44CA-9A36-9F9DA473CA96}">
  <ds:schemaRefs>
    <ds:schemaRef ds:uri="http://purl.org/dc/dcmitype/"/>
    <ds:schemaRef ds:uri="http://purl.org/dc/elements/1.1/"/>
    <ds:schemaRef ds:uri="http://schemas.microsoft.com/office/2006/documentManagement/types"/>
    <ds:schemaRef ds:uri="77a78eae-65b0-47a2-b997-fa4148c1d964"/>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6C6DD2-C426-477A-96FB-5C727887B4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78eae-65b0-47a2-b997-fa4148c1d9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5417</TotalTime>
  <Words>1396</Words>
  <Application>Microsoft Office PowerPoint</Application>
  <PresentationFormat>Widescreen</PresentationFormat>
  <Paragraphs>118</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Lato</vt:lpstr>
      <vt:lpstr>Times New Roman</vt:lpstr>
      <vt:lpstr>Office Theme</vt:lpstr>
      <vt:lpstr>PowerPoint Presentation</vt:lpstr>
      <vt:lpstr>Background</vt:lpstr>
      <vt:lpstr>Background</vt:lpstr>
      <vt:lpstr>HZO</vt:lpstr>
      <vt:lpstr>Objectives</vt:lpstr>
      <vt:lpstr>Methods</vt:lpstr>
      <vt:lpstr>Catalytic performance</vt:lpstr>
      <vt:lpstr>Catalytic performance</vt:lpstr>
      <vt:lpstr>Catalytic performance</vt:lpstr>
      <vt:lpstr>Catalytic performance</vt:lpstr>
      <vt:lpstr>Conclusion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Sims, Sean L.</dc:creator>
  <cp:lastModifiedBy>Sims, Sean L.</cp:lastModifiedBy>
  <cp:revision>7</cp:revision>
  <dcterms:created xsi:type="dcterms:W3CDTF">2025-07-02T19:01:14Z</dcterms:created>
  <dcterms:modified xsi:type="dcterms:W3CDTF">2025-08-03T07:16:53Z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0x0101008ACBDF1ACE2BFB4AB6760084FDD86517</vt:lpwstr>
  </property>
</Properties>
</file>