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Lora SemiBold"/>
      <p:regular r:id="rId18"/>
      <p:bold r:id="rId19"/>
      <p:italic r:id="rId20"/>
      <p:boldItalic r:id="rId21"/>
    </p:embeddedFont>
    <p:embeddedFont>
      <p:font typeface="Lora"/>
      <p:regular r:id="rId22"/>
      <p:bold r:id="rId23"/>
      <p:italic r:id="rId24"/>
      <p:boldItalic r:id="rId25"/>
    </p:embeddedFont>
    <p:embeddedFont>
      <p:font typeface="Sorts Mill Goudy"/>
      <p:regular r:id="rId26"/>
      <p: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gWKjveXkF637inlptlUfEHd0Gr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20" Type="http://schemas.openxmlformats.org/officeDocument/2006/relationships/font" Target="fonts/LoraSemiBold-italic.fntdata"/><Relationship Id="rId22" Type="http://schemas.openxmlformats.org/officeDocument/2006/relationships/font" Target="fonts/Lora-regular.fntdata"/><Relationship Id="rId21" Type="http://schemas.openxmlformats.org/officeDocument/2006/relationships/font" Target="fonts/LoraSemiBold-boldItalic.fntdata"/><Relationship Id="rId24" Type="http://schemas.openxmlformats.org/officeDocument/2006/relationships/font" Target="fonts/Lora-italic.fntdata"/><Relationship Id="rId23" Type="http://schemas.openxmlformats.org/officeDocument/2006/relationships/font" Target="fonts/Lora-bold.fntdata"/><Relationship Id="rId26" Type="http://schemas.openxmlformats.org/officeDocument/2006/relationships/font" Target="fonts/SortsMillGoudy-regular.fntdata"/><Relationship Id="rId25" Type="http://schemas.openxmlformats.org/officeDocument/2006/relationships/font" Target="fonts/Lora-boldItalic.fntdata"/><Relationship Id="rId28" Type="http://customschemas.google.com/relationships/presentationmetadata" Target="metadata"/><Relationship Id="rId27" Type="http://schemas.openxmlformats.org/officeDocument/2006/relationships/font" Target="fonts/SortsMillGoudy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LoraSemiBold-bold.fntdata"/><Relationship Id="rId18" Type="http://schemas.openxmlformats.org/officeDocument/2006/relationships/font" Target="fonts/Lora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" name="Google Shape;5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3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aligned horizontal layout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" name="Google Shape;20;p15"/>
          <p:cNvCxnSpPr/>
          <p:nvPr/>
        </p:nvCxnSpPr>
        <p:spPr>
          <a:xfrm rot="10800000">
            <a:off x="4" y="5143500"/>
            <a:ext cx="1219199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" name="Google Shape;21;p15"/>
          <p:cNvSpPr txBox="1"/>
          <p:nvPr>
            <p:ph idx="1" type="subTitle"/>
          </p:nvPr>
        </p:nvSpPr>
        <p:spPr>
          <a:xfrm>
            <a:off x="1257008" y="5521960"/>
            <a:ext cx="8816632" cy="944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5"/>
          <p:cNvSpPr txBox="1"/>
          <p:nvPr>
            <p:ph type="ctrTitle"/>
          </p:nvPr>
        </p:nvSpPr>
        <p:spPr>
          <a:xfrm>
            <a:off x="1257008" y="1122362"/>
            <a:ext cx="8816632" cy="3571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Photo 2" showMasterSp="0">
  <p:cSld name="Title, Photo 2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6" name="Google Shape;86;p24"/>
          <p:cNvCxnSpPr/>
          <p:nvPr/>
        </p:nvCxnSpPr>
        <p:spPr>
          <a:xfrm>
            <a:off x="5060487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" name="Google Shape;87;p24"/>
          <p:cNvSpPr/>
          <p:nvPr>
            <p:ph idx="2" type="pic"/>
          </p:nvPr>
        </p:nvSpPr>
        <p:spPr>
          <a:xfrm>
            <a:off x="841248" y="777259"/>
            <a:ext cx="3368679" cy="5242543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24"/>
          <p:cNvSpPr txBox="1"/>
          <p:nvPr>
            <p:ph idx="1" type="subTitle"/>
          </p:nvPr>
        </p:nvSpPr>
        <p:spPr>
          <a:xfrm>
            <a:off x="5843014" y="4956048"/>
            <a:ext cx="420624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p24"/>
          <p:cNvSpPr txBox="1"/>
          <p:nvPr>
            <p:ph type="ctrTitle"/>
          </p:nvPr>
        </p:nvSpPr>
        <p:spPr>
          <a:xfrm>
            <a:off x="5843016" y="777257"/>
            <a:ext cx="4361688" cy="3474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hoto 3" showMasterSp="0">
  <p:cSld name="Title Photo 3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/>
          <p:nvPr>
            <p:ph type="ctrTitle"/>
          </p:nvPr>
        </p:nvSpPr>
        <p:spPr>
          <a:xfrm>
            <a:off x="6858000" y="1097280"/>
            <a:ext cx="4654296" cy="3739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" type="subTitle"/>
          </p:nvPr>
        </p:nvSpPr>
        <p:spPr>
          <a:xfrm>
            <a:off x="6858000" y="4956048"/>
            <a:ext cx="4206240" cy="1380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93" name="Google Shape;93;p25"/>
          <p:cNvPicPr preferRelativeResize="0"/>
          <p:nvPr>
            <p:ph idx="2" type="pic"/>
          </p:nvPr>
        </p:nvPicPr>
        <p:blipFill/>
        <p:spPr>
          <a:xfrm>
            <a:off x="841248" y="777240"/>
            <a:ext cx="5403280" cy="5258929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94" name="Google Shape;94;p25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bg>
      <p:bgPr>
        <a:solidFill>
          <a:schemeClr val="l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6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26"/>
          <p:cNvSpPr txBox="1"/>
          <p:nvPr>
            <p:ph idx="1" type="subTitle"/>
          </p:nvPr>
        </p:nvSpPr>
        <p:spPr>
          <a:xfrm>
            <a:off x="3566160" y="5422392"/>
            <a:ext cx="77724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2" name="Google Shape;102;p26"/>
          <p:cNvSpPr txBox="1"/>
          <p:nvPr>
            <p:ph type="ctrTitle"/>
          </p:nvPr>
        </p:nvSpPr>
        <p:spPr>
          <a:xfrm>
            <a:off x="841248" y="859536"/>
            <a:ext cx="813816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" name="Google Shape;103;p26"/>
          <p:cNvCxnSpPr/>
          <p:nvPr/>
        </p:nvCxnSpPr>
        <p:spPr>
          <a:xfrm rot="10800000">
            <a:off x="4" y="5143500"/>
            <a:ext cx="1219199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/>
          <p:nvPr/>
        </p:nvSpPr>
        <p:spPr>
          <a:xfrm>
            <a:off x="1708652" y="491867"/>
            <a:ext cx="8774697" cy="5855793"/>
          </a:xfrm>
          <a:custGeom>
            <a:rect b="b" l="l" r="r" t="t"/>
            <a:pathLst>
              <a:path extrusionOk="0" h="5855793" w="8774697">
                <a:moveTo>
                  <a:pt x="4387350" y="0"/>
                </a:moveTo>
                <a:cubicBezTo>
                  <a:pt x="6810414" y="0"/>
                  <a:pt x="8774697" y="1964283"/>
                  <a:pt x="8774697" y="4387348"/>
                </a:cubicBezTo>
                <a:lnTo>
                  <a:pt x="8774697" y="5468251"/>
                </a:lnTo>
                <a:lnTo>
                  <a:pt x="8774697" y="5855793"/>
                </a:lnTo>
                <a:lnTo>
                  <a:pt x="0" y="5855793"/>
                </a:lnTo>
                <a:lnTo>
                  <a:pt x="0" y="5468251"/>
                </a:lnTo>
                <a:lnTo>
                  <a:pt x="0" y="4387348"/>
                </a:lnTo>
                <a:cubicBezTo>
                  <a:pt x="0" y="1964283"/>
                  <a:pt x="1964285" y="0"/>
                  <a:pt x="4387350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06" name="Google Shape;106;p27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7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27"/>
          <p:cNvSpPr txBox="1"/>
          <p:nvPr>
            <p:ph idx="1" type="body"/>
          </p:nvPr>
        </p:nvSpPr>
        <p:spPr>
          <a:xfrm>
            <a:off x="1862221" y="2552052"/>
            <a:ext cx="8467558" cy="3689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indent="-309880" lvl="1" marL="91440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 sz="1600">
                <a:solidFill>
                  <a:schemeClr val="dk1"/>
                </a:solidFill>
              </a:defRPr>
            </a:lvl2pPr>
            <a:lvl3pPr indent="-299719" lvl="2" marL="137160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>
                <a:solidFill>
                  <a:schemeClr val="dk1"/>
                </a:solidFill>
              </a:defRPr>
            </a:lvl3pPr>
            <a:lvl4pPr indent="-289560" lvl="3" marL="182880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 sz="1200">
                <a:solidFill>
                  <a:schemeClr val="dk1"/>
                </a:solidFill>
              </a:defRPr>
            </a:lvl4pPr>
            <a:lvl5pPr indent="-284479" lvl="4" marL="228600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80"/>
              <a:buChar char="•"/>
              <a:defRPr sz="11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7"/>
          <p:cNvSpPr txBox="1"/>
          <p:nvPr>
            <p:ph type="title"/>
          </p:nvPr>
        </p:nvSpPr>
        <p:spPr>
          <a:xfrm>
            <a:off x="1862221" y="968260"/>
            <a:ext cx="8467558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" showMasterSp="0">
  <p:cSld name="1_Agenda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8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28"/>
          <p:cNvSpPr txBox="1"/>
          <p:nvPr>
            <p:ph idx="1" type="body"/>
          </p:nvPr>
        </p:nvSpPr>
        <p:spPr>
          <a:xfrm>
            <a:off x="1523192" y="2533094"/>
            <a:ext cx="8012694" cy="3689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 sz="1600"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 sz="1200">
                <a:solidFill>
                  <a:schemeClr val="dk1"/>
                </a:solidFill>
              </a:defRPr>
            </a:lvl4pPr>
            <a:lvl5pPr indent="-284479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80"/>
              <a:buChar char="•"/>
              <a:defRPr sz="11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type="title"/>
          </p:nvPr>
        </p:nvSpPr>
        <p:spPr>
          <a:xfrm>
            <a:off x="1523192" y="921782"/>
            <a:ext cx="8012703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7" name="Google Shape;117;p28"/>
          <p:cNvCxnSpPr/>
          <p:nvPr/>
        </p:nvCxnSpPr>
        <p:spPr>
          <a:xfrm>
            <a:off x="10668807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2" showMasterSp="0">
  <p:cSld name="Agenda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9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p29"/>
          <p:cNvPicPr preferRelativeResize="0"/>
          <p:nvPr>
            <p:ph idx="2" type="pic"/>
          </p:nvPr>
        </p:nvPicPr>
        <p:blipFill/>
        <p:spPr>
          <a:xfrm>
            <a:off x="832104" y="777240"/>
            <a:ext cx="3074384" cy="5242544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123" name="Google Shape;123;p29"/>
          <p:cNvSpPr txBox="1"/>
          <p:nvPr>
            <p:ph idx="1" type="body"/>
          </p:nvPr>
        </p:nvSpPr>
        <p:spPr>
          <a:xfrm>
            <a:off x="4138592" y="2286000"/>
            <a:ext cx="7223760" cy="3689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indent="-309880" lvl="1" marL="91440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 sz="1600">
                <a:solidFill>
                  <a:schemeClr val="dk1"/>
                </a:solidFill>
              </a:defRPr>
            </a:lvl2pPr>
            <a:lvl3pPr indent="-299719" lvl="2" marL="137160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>
                <a:solidFill>
                  <a:schemeClr val="dk1"/>
                </a:solidFill>
              </a:defRPr>
            </a:lvl3pPr>
            <a:lvl4pPr indent="-289560" lvl="3" marL="182880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 sz="1200">
                <a:solidFill>
                  <a:schemeClr val="dk1"/>
                </a:solidFill>
              </a:defRPr>
            </a:lvl4pPr>
            <a:lvl5pPr indent="-284479" lvl="4" marL="228600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80"/>
              <a:buChar char="•"/>
              <a:defRPr sz="11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9"/>
          <p:cNvSpPr txBox="1"/>
          <p:nvPr>
            <p:ph type="title"/>
          </p:nvPr>
        </p:nvSpPr>
        <p:spPr>
          <a:xfrm>
            <a:off x="4142232" y="548640"/>
            <a:ext cx="722376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 (Max)" showMasterSp="0">
  <p:cSld name="Content Only (Max)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0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30"/>
          <p:cNvSpPr txBox="1"/>
          <p:nvPr>
            <p:ph idx="1" type="body"/>
          </p:nvPr>
        </p:nvSpPr>
        <p:spPr>
          <a:xfrm>
            <a:off x="746760" y="288758"/>
            <a:ext cx="1065276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 sz="1600"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 sz="1200"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12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type="title"/>
          </p:nvPr>
        </p:nvSpPr>
        <p:spPr>
          <a:xfrm>
            <a:off x="841248" y="-1325880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1">
  <p:cSld name="Title, Content 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31"/>
          <p:cNvSpPr txBox="1"/>
          <p:nvPr>
            <p:ph idx="1" type="body"/>
          </p:nvPr>
        </p:nvSpPr>
        <p:spPr>
          <a:xfrm>
            <a:off x="838200" y="2395728"/>
            <a:ext cx="10515600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 sz="1600"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 sz="1200"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12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type="title"/>
          </p:nvPr>
        </p:nvSpPr>
        <p:spPr>
          <a:xfrm>
            <a:off x="838200" y="365760"/>
            <a:ext cx="10515600" cy="11168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2" showMasterSp="0">
  <p:cSld name="Title, Content 2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2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2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32"/>
          <p:cNvSpPr txBox="1"/>
          <p:nvPr>
            <p:ph idx="1" type="body"/>
          </p:nvPr>
        </p:nvSpPr>
        <p:spPr>
          <a:xfrm>
            <a:off x="6535056" y="3102182"/>
            <a:ext cx="4325112" cy="24597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32"/>
          <p:cNvSpPr txBox="1"/>
          <p:nvPr>
            <p:ph type="title"/>
          </p:nvPr>
        </p:nvSpPr>
        <p:spPr>
          <a:xfrm>
            <a:off x="1285947" y="1296083"/>
            <a:ext cx="4353325" cy="426583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182875" spcFirstLastPara="1" rIns="182875" wrap="square" tIns="9144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3" showMasterSp="0">
  <p:cSld name="Title, Content 3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3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3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7" name="Google Shape;147;p33"/>
          <p:cNvCxnSpPr/>
          <p:nvPr/>
        </p:nvCxnSpPr>
        <p:spPr>
          <a:xfrm rot="10800000">
            <a:off x="5016203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8" name="Google Shape;148;p33"/>
          <p:cNvSpPr txBox="1"/>
          <p:nvPr>
            <p:ph idx="1" type="body"/>
          </p:nvPr>
        </p:nvSpPr>
        <p:spPr>
          <a:xfrm>
            <a:off x="5519738" y="841248"/>
            <a:ext cx="4956175" cy="35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33"/>
          <p:cNvSpPr txBox="1"/>
          <p:nvPr>
            <p:ph type="title"/>
          </p:nvPr>
        </p:nvSpPr>
        <p:spPr>
          <a:xfrm>
            <a:off x="786384" y="2615184"/>
            <a:ext cx="3813048" cy="35570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8" showMasterSp="0">
  <p:cSld name="Content Photo 8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6"/>
          <p:cNvPicPr preferRelativeResize="0"/>
          <p:nvPr>
            <p:ph idx="2" type="pic"/>
          </p:nvPr>
        </p:nvPicPr>
        <p:blipFill/>
        <p:spPr>
          <a:xfrm>
            <a:off x="5917720" y="0"/>
            <a:ext cx="6274279" cy="6858000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5" name="Google Shape;25;p16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16"/>
          <p:cNvCxnSpPr/>
          <p:nvPr/>
        </p:nvCxnSpPr>
        <p:spPr>
          <a:xfrm>
            <a:off x="590109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31520" y="1380744"/>
            <a:ext cx="4572000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type="title"/>
          </p:nvPr>
        </p:nvSpPr>
        <p:spPr>
          <a:xfrm>
            <a:off x="731520" y="320040"/>
            <a:ext cx="4572000" cy="9326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4" showMasterSp="0">
  <p:cSld name="Title, Content 4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4" name="Google Shape;154;p34"/>
          <p:cNvCxnSpPr/>
          <p:nvPr/>
        </p:nvCxnSpPr>
        <p:spPr>
          <a:xfrm rot="10800000">
            <a:off x="5250118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34"/>
          <p:cNvSpPr txBox="1"/>
          <p:nvPr>
            <p:ph idx="1" type="body"/>
          </p:nvPr>
        </p:nvSpPr>
        <p:spPr>
          <a:xfrm>
            <a:off x="5723954" y="841248"/>
            <a:ext cx="5681662" cy="481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4"/>
          <p:cNvSpPr txBox="1"/>
          <p:nvPr>
            <p:ph type="title"/>
          </p:nvPr>
        </p:nvSpPr>
        <p:spPr>
          <a:xfrm>
            <a:off x="731520" y="1358617"/>
            <a:ext cx="4145582" cy="48180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5" showMasterSp="0">
  <p:cSld name="Title, Content 5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35"/>
          <p:cNvSpPr txBox="1"/>
          <p:nvPr>
            <p:ph idx="1" type="body"/>
          </p:nvPr>
        </p:nvSpPr>
        <p:spPr>
          <a:xfrm>
            <a:off x="5486400" y="662561"/>
            <a:ext cx="5852160" cy="5390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type="title"/>
          </p:nvPr>
        </p:nvSpPr>
        <p:spPr>
          <a:xfrm>
            <a:off x="640080" y="804618"/>
            <a:ext cx="4195178" cy="524876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182875" spcFirstLastPara="1" rIns="182875" wrap="square" tIns="4572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6" showMasterSp="0">
  <p:cSld name="Title, Content 6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6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6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7" name="Google Shape;167;p36"/>
          <p:cNvCxnSpPr/>
          <p:nvPr/>
        </p:nvCxnSpPr>
        <p:spPr>
          <a:xfrm rot="10800000">
            <a:off x="418221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8" name="Google Shape;168;p36"/>
          <p:cNvSpPr txBox="1"/>
          <p:nvPr>
            <p:ph idx="1" type="body"/>
          </p:nvPr>
        </p:nvSpPr>
        <p:spPr>
          <a:xfrm>
            <a:off x="5001768" y="841248"/>
            <a:ext cx="5925312" cy="5184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type="title"/>
          </p:nvPr>
        </p:nvSpPr>
        <p:spPr>
          <a:xfrm>
            <a:off x="731520" y="841248"/>
            <a:ext cx="2999232" cy="5184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1" showMasterSp="0">
  <p:cSld name="Content Photo 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7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7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4" name="Google Shape;174;p37"/>
          <p:cNvPicPr preferRelativeResize="0"/>
          <p:nvPr>
            <p:ph idx="2" type="pic"/>
          </p:nvPr>
        </p:nvPicPr>
        <p:blipFill/>
        <p:spPr>
          <a:xfrm>
            <a:off x="0" y="1"/>
            <a:ext cx="4793885" cy="6858000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cxnSp>
        <p:nvCxnSpPr>
          <p:cNvPr id="175" name="Google Shape;175;p37"/>
          <p:cNvCxnSpPr/>
          <p:nvPr/>
        </p:nvCxnSpPr>
        <p:spPr>
          <a:xfrm>
            <a:off x="4807787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6" name="Google Shape;176;p37"/>
          <p:cNvSpPr txBox="1"/>
          <p:nvPr>
            <p:ph idx="1" type="body"/>
          </p:nvPr>
        </p:nvSpPr>
        <p:spPr>
          <a:xfrm>
            <a:off x="5303520" y="1828800"/>
            <a:ext cx="6071616" cy="448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37"/>
          <p:cNvSpPr txBox="1"/>
          <p:nvPr>
            <p:ph type="title"/>
          </p:nvPr>
        </p:nvSpPr>
        <p:spPr>
          <a:xfrm>
            <a:off x="5303520" y="548640"/>
            <a:ext cx="60932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2" showMasterSp="0">
  <p:cSld name="Content Photo 2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8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8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2" name="Google Shape;182;p38"/>
          <p:cNvPicPr preferRelativeResize="0"/>
          <p:nvPr>
            <p:ph idx="2" type="pic"/>
          </p:nvPr>
        </p:nvPicPr>
        <p:blipFill/>
        <p:spPr>
          <a:xfrm>
            <a:off x="7400544" y="0"/>
            <a:ext cx="4791456" cy="6858000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cxnSp>
        <p:nvCxnSpPr>
          <p:cNvPr id="183" name="Google Shape;183;p38"/>
          <p:cNvCxnSpPr/>
          <p:nvPr/>
        </p:nvCxnSpPr>
        <p:spPr>
          <a:xfrm>
            <a:off x="7382022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4" name="Google Shape;184;p38"/>
          <p:cNvSpPr txBox="1"/>
          <p:nvPr>
            <p:ph idx="1" type="body"/>
          </p:nvPr>
        </p:nvSpPr>
        <p:spPr>
          <a:xfrm>
            <a:off x="731520" y="1828800"/>
            <a:ext cx="6135624" cy="448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38"/>
          <p:cNvSpPr txBox="1"/>
          <p:nvPr>
            <p:ph type="title"/>
          </p:nvPr>
        </p:nvSpPr>
        <p:spPr>
          <a:xfrm>
            <a:off x="731520" y="548640"/>
            <a:ext cx="613562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3" showMasterSp="0">
  <p:cSld name="Content Photo 3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9"/>
          <p:cNvPicPr preferRelativeResize="0"/>
          <p:nvPr>
            <p:ph idx="2" type="pic"/>
          </p:nvPr>
        </p:nvPicPr>
        <p:blipFill/>
        <p:spPr>
          <a:xfrm>
            <a:off x="0" y="1"/>
            <a:ext cx="4023360" cy="6858000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188" name="Google Shape;188;p39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9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9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1" name="Google Shape;191;p39"/>
          <p:cNvCxnSpPr/>
          <p:nvPr/>
        </p:nvCxnSpPr>
        <p:spPr>
          <a:xfrm>
            <a:off x="4024653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2" name="Google Shape;192;p39"/>
          <p:cNvSpPr txBox="1"/>
          <p:nvPr>
            <p:ph idx="1" type="body"/>
          </p:nvPr>
        </p:nvSpPr>
        <p:spPr>
          <a:xfrm>
            <a:off x="4480560" y="1380744"/>
            <a:ext cx="6858000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39"/>
          <p:cNvSpPr txBox="1"/>
          <p:nvPr>
            <p:ph type="title"/>
          </p:nvPr>
        </p:nvSpPr>
        <p:spPr>
          <a:xfrm>
            <a:off x="4480560" y="320040"/>
            <a:ext cx="6858000" cy="9326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4" showMasterSp="0">
  <p:cSld name="Content Photo 4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0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0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" name="Google Shape;198;p40"/>
          <p:cNvPicPr preferRelativeResize="0"/>
          <p:nvPr>
            <p:ph idx="2" type="pic"/>
          </p:nvPr>
        </p:nvPicPr>
        <p:blipFill/>
        <p:spPr>
          <a:xfrm>
            <a:off x="8091732" y="0"/>
            <a:ext cx="4100267" cy="6858000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cxnSp>
        <p:nvCxnSpPr>
          <p:cNvPr id="199" name="Google Shape;199;p40"/>
          <p:cNvCxnSpPr/>
          <p:nvPr/>
        </p:nvCxnSpPr>
        <p:spPr>
          <a:xfrm>
            <a:off x="807776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0" name="Google Shape;200;p40"/>
          <p:cNvSpPr txBox="1"/>
          <p:nvPr>
            <p:ph idx="1" type="body"/>
          </p:nvPr>
        </p:nvSpPr>
        <p:spPr>
          <a:xfrm>
            <a:off x="731520" y="1380744"/>
            <a:ext cx="6858000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40"/>
          <p:cNvSpPr txBox="1"/>
          <p:nvPr>
            <p:ph type="title"/>
          </p:nvPr>
        </p:nvSpPr>
        <p:spPr>
          <a:xfrm>
            <a:off x="731520" y="320040"/>
            <a:ext cx="6858000" cy="9326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5" showMasterSp="0">
  <p:cSld name="Content Photo 5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41"/>
          <p:cNvPicPr preferRelativeResize="0"/>
          <p:nvPr>
            <p:ph idx="2" type="pic"/>
          </p:nvPr>
        </p:nvPicPr>
        <p:blipFill/>
        <p:spPr>
          <a:xfrm>
            <a:off x="0" y="0"/>
            <a:ext cx="6611509" cy="6858000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04" name="Google Shape;204;p41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1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1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7" name="Google Shape;207;p41"/>
          <p:cNvCxnSpPr/>
          <p:nvPr/>
        </p:nvCxnSpPr>
        <p:spPr>
          <a:xfrm>
            <a:off x="662665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8" name="Google Shape;208;p41"/>
          <p:cNvSpPr txBox="1"/>
          <p:nvPr>
            <p:ph idx="1" type="body"/>
          </p:nvPr>
        </p:nvSpPr>
        <p:spPr>
          <a:xfrm>
            <a:off x="7132320" y="2212975"/>
            <a:ext cx="4362450" cy="409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41"/>
          <p:cNvSpPr txBox="1"/>
          <p:nvPr>
            <p:ph type="title"/>
          </p:nvPr>
        </p:nvSpPr>
        <p:spPr>
          <a:xfrm>
            <a:off x="7132320" y="584339"/>
            <a:ext cx="4361688" cy="1527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6" showMasterSp="0">
  <p:cSld name="Content Photo 6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2"/>
          <p:cNvPicPr preferRelativeResize="0"/>
          <p:nvPr>
            <p:ph idx="2" type="pic"/>
          </p:nvPr>
        </p:nvPicPr>
        <p:blipFill/>
        <p:spPr>
          <a:xfrm>
            <a:off x="5745480" y="0"/>
            <a:ext cx="6446520" cy="6858000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12" name="Google Shape;212;p42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2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2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5" name="Google Shape;215;p42"/>
          <p:cNvCxnSpPr/>
          <p:nvPr/>
        </p:nvCxnSpPr>
        <p:spPr>
          <a:xfrm>
            <a:off x="5732126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6" name="Google Shape;216;p42"/>
          <p:cNvSpPr txBox="1"/>
          <p:nvPr>
            <p:ph idx="1" type="body"/>
          </p:nvPr>
        </p:nvSpPr>
        <p:spPr>
          <a:xfrm>
            <a:off x="731520" y="2212975"/>
            <a:ext cx="4360863" cy="409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p42"/>
          <p:cNvSpPr txBox="1"/>
          <p:nvPr>
            <p:ph type="title"/>
          </p:nvPr>
        </p:nvSpPr>
        <p:spPr>
          <a:xfrm>
            <a:off x="731520" y="583413"/>
            <a:ext cx="4361688" cy="1527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7" showMasterSp="0">
  <p:cSld name="Content Photo 7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3"/>
          <p:cNvPicPr preferRelativeResize="0"/>
          <p:nvPr>
            <p:ph idx="2" type="pic"/>
          </p:nvPr>
        </p:nvPicPr>
        <p:blipFill/>
        <p:spPr>
          <a:xfrm>
            <a:off x="1" y="0"/>
            <a:ext cx="6492240" cy="6858000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20" name="Google Shape;220;p43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3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3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3" name="Google Shape;223;p43"/>
          <p:cNvCxnSpPr/>
          <p:nvPr/>
        </p:nvCxnSpPr>
        <p:spPr>
          <a:xfrm>
            <a:off x="6507379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4" name="Google Shape;224;p43"/>
          <p:cNvSpPr txBox="1"/>
          <p:nvPr>
            <p:ph idx="1" type="body"/>
          </p:nvPr>
        </p:nvSpPr>
        <p:spPr>
          <a:xfrm>
            <a:off x="6949440" y="1380744"/>
            <a:ext cx="4512601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43"/>
          <p:cNvSpPr txBox="1"/>
          <p:nvPr>
            <p:ph type="title"/>
          </p:nvPr>
        </p:nvSpPr>
        <p:spPr>
          <a:xfrm>
            <a:off x="6949440" y="320040"/>
            <a:ext cx="4522936" cy="9326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5" name="Google Shape;35;p17"/>
          <p:cNvCxnSpPr/>
          <p:nvPr/>
        </p:nvCxnSpPr>
        <p:spPr>
          <a:xfrm>
            <a:off x="4575863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17"/>
          <p:cNvSpPr txBox="1"/>
          <p:nvPr>
            <p:ph idx="1" type="body"/>
          </p:nvPr>
        </p:nvSpPr>
        <p:spPr>
          <a:xfrm>
            <a:off x="4846320" y="553615"/>
            <a:ext cx="6440258" cy="5755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 sz="1600"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 sz="1200"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1200">
                <a:solidFill>
                  <a:schemeClr val="dk1"/>
                </a:solidFill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7" name="Google Shape;37;p17"/>
          <p:cNvSpPr txBox="1"/>
          <p:nvPr>
            <p:ph idx="2" type="body"/>
          </p:nvPr>
        </p:nvSpPr>
        <p:spPr>
          <a:xfrm>
            <a:off x="731520" y="2311121"/>
            <a:ext cx="3595634" cy="3993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17"/>
          <p:cNvSpPr txBox="1"/>
          <p:nvPr>
            <p:ph type="title"/>
          </p:nvPr>
        </p:nvSpPr>
        <p:spPr>
          <a:xfrm>
            <a:off x="731520" y="553616"/>
            <a:ext cx="3595634" cy="1757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9" showMasterSp="0">
  <p:cSld name="Content Photo 9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4"/>
          <p:cNvPicPr preferRelativeResize="0"/>
          <p:nvPr>
            <p:ph idx="2" type="pic"/>
          </p:nvPr>
        </p:nvPicPr>
        <p:blipFill/>
        <p:spPr>
          <a:xfrm>
            <a:off x="0" y="0"/>
            <a:ext cx="7584144" cy="6858000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28" name="Google Shape;228;p44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4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4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1" name="Google Shape;231;p44"/>
          <p:cNvCxnSpPr/>
          <p:nvPr/>
        </p:nvCxnSpPr>
        <p:spPr>
          <a:xfrm>
            <a:off x="7582129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2" name="Google Shape;232;p44"/>
          <p:cNvSpPr txBox="1"/>
          <p:nvPr>
            <p:ph idx="1" type="body"/>
          </p:nvPr>
        </p:nvSpPr>
        <p:spPr>
          <a:xfrm>
            <a:off x="8046720" y="2212975"/>
            <a:ext cx="3566160" cy="409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44"/>
          <p:cNvSpPr txBox="1"/>
          <p:nvPr>
            <p:ph type="title"/>
          </p:nvPr>
        </p:nvSpPr>
        <p:spPr>
          <a:xfrm>
            <a:off x="8046720" y="583413"/>
            <a:ext cx="3566160" cy="1527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11" showMasterSp="0">
  <p:cSld name="Content Photo 1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5"/>
          <p:cNvPicPr preferRelativeResize="0"/>
          <p:nvPr>
            <p:ph idx="2" type="pic"/>
          </p:nvPr>
        </p:nvPicPr>
        <p:blipFill/>
        <p:spPr>
          <a:xfrm>
            <a:off x="0" y="0"/>
            <a:ext cx="7781365" cy="6858000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36" name="Google Shape;236;p45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45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45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9" name="Google Shape;239;p45"/>
          <p:cNvCxnSpPr/>
          <p:nvPr/>
        </p:nvCxnSpPr>
        <p:spPr>
          <a:xfrm>
            <a:off x="7789794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0" name="Google Shape;240;p45"/>
          <p:cNvSpPr txBox="1"/>
          <p:nvPr>
            <p:ph idx="1" type="body"/>
          </p:nvPr>
        </p:nvSpPr>
        <p:spPr>
          <a:xfrm>
            <a:off x="8229600" y="3099816"/>
            <a:ext cx="3273552" cy="2953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80"/>
              <a:buNone/>
              <a:defRPr sz="11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45"/>
          <p:cNvSpPr txBox="1"/>
          <p:nvPr>
            <p:ph type="title"/>
          </p:nvPr>
        </p:nvSpPr>
        <p:spPr>
          <a:xfrm>
            <a:off x="8229600" y="1078992"/>
            <a:ext cx="3273552" cy="19427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12" showMasterSp="0">
  <p:cSld name="Content Photo 12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6"/>
          <p:cNvPicPr preferRelativeResize="0"/>
          <p:nvPr>
            <p:ph idx="2" type="pic"/>
          </p:nvPr>
        </p:nvPicPr>
        <p:blipFill/>
        <p:spPr>
          <a:xfrm>
            <a:off x="-1" y="0"/>
            <a:ext cx="12192000" cy="4635132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44" name="Google Shape;244;p46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46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46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7" name="Google Shape;247;p46"/>
          <p:cNvCxnSpPr/>
          <p:nvPr/>
        </p:nvCxnSpPr>
        <p:spPr>
          <a:xfrm rot="10800000">
            <a:off x="0" y="4648863"/>
            <a:ext cx="1219199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8" name="Google Shape;248;p46"/>
          <p:cNvSpPr txBox="1"/>
          <p:nvPr>
            <p:ph idx="1" type="body"/>
          </p:nvPr>
        </p:nvSpPr>
        <p:spPr>
          <a:xfrm>
            <a:off x="4846320" y="5012267"/>
            <a:ext cx="6400800" cy="1390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80"/>
              <a:buFont typeface="Arial"/>
              <a:buNone/>
              <a:defRPr sz="11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46"/>
          <p:cNvSpPr txBox="1"/>
          <p:nvPr>
            <p:ph type="title"/>
          </p:nvPr>
        </p:nvSpPr>
        <p:spPr>
          <a:xfrm>
            <a:off x="731520" y="5012268"/>
            <a:ext cx="3739896" cy="1390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13" showMasterSp="0">
  <p:cSld name="Content Photo 13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7"/>
          <p:cNvPicPr preferRelativeResize="0"/>
          <p:nvPr>
            <p:ph idx="2" type="pic"/>
          </p:nvPr>
        </p:nvPicPr>
        <p:blipFill/>
        <p:spPr>
          <a:xfrm>
            <a:off x="-1" y="0"/>
            <a:ext cx="12192000" cy="3778270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52" name="Google Shape;252;p47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47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7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5" name="Google Shape;255;p47"/>
          <p:cNvCxnSpPr/>
          <p:nvPr/>
        </p:nvCxnSpPr>
        <p:spPr>
          <a:xfrm rot="10800000">
            <a:off x="0" y="3801552"/>
            <a:ext cx="1219199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6" name="Google Shape;256;p47"/>
          <p:cNvSpPr txBox="1"/>
          <p:nvPr>
            <p:ph idx="1" type="body"/>
          </p:nvPr>
        </p:nvSpPr>
        <p:spPr>
          <a:xfrm>
            <a:off x="3840480" y="4162318"/>
            <a:ext cx="7589520" cy="2240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>
                <a:solidFill>
                  <a:schemeClr val="dk1"/>
                </a:solidFill>
              </a:defRPr>
            </a:lvl4pPr>
            <a:lvl5pPr indent="-284479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80"/>
              <a:buFont typeface="Arial"/>
              <a:buChar char="•"/>
              <a:defRPr sz="11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47"/>
          <p:cNvSpPr txBox="1"/>
          <p:nvPr>
            <p:ph type="title"/>
          </p:nvPr>
        </p:nvSpPr>
        <p:spPr>
          <a:xfrm>
            <a:off x="731520" y="4162318"/>
            <a:ext cx="2953618" cy="1892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14" showMasterSp="0">
  <p:cSld name="Content Photo 14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8"/>
          <p:cNvPicPr preferRelativeResize="0"/>
          <p:nvPr>
            <p:ph idx="2" type="pic"/>
          </p:nvPr>
        </p:nvPicPr>
        <p:blipFill/>
        <p:spPr>
          <a:xfrm>
            <a:off x="-1" y="3079730"/>
            <a:ext cx="12192000" cy="3778270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60" name="Google Shape;260;p48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48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48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3" name="Google Shape;263;p48"/>
          <p:cNvCxnSpPr/>
          <p:nvPr/>
        </p:nvCxnSpPr>
        <p:spPr>
          <a:xfrm rot="10800000">
            <a:off x="0" y="3061086"/>
            <a:ext cx="1219199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4" name="Google Shape;264;p48"/>
          <p:cNvSpPr txBox="1"/>
          <p:nvPr>
            <p:ph idx="1" type="body"/>
          </p:nvPr>
        </p:nvSpPr>
        <p:spPr>
          <a:xfrm>
            <a:off x="3977640" y="466175"/>
            <a:ext cx="7772400" cy="2240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sz="1400"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>
                <a:solidFill>
                  <a:schemeClr val="dk1"/>
                </a:solidFill>
              </a:defRPr>
            </a:lvl4pPr>
            <a:lvl5pPr indent="-284479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80"/>
              <a:buFont typeface="Arial"/>
              <a:buChar char="•"/>
              <a:defRPr sz="11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48"/>
          <p:cNvSpPr txBox="1"/>
          <p:nvPr>
            <p:ph type="title"/>
          </p:nvPr>
        </p:nvSpPr>
        <p:spPr>
          <a:xfrm>
            <a:off x="731520" y="813647"/>
            <a:ext cx="2953618" cy="1892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15" showMasterSp="0">
  <p:cSld name="Content Photo 15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9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49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9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0" name="Google Shape;270;p49"/>
          <p:cNvCxnSpPr/>
          <p:nvPr/>
        </p:nvCxnSpPr>
        <p:spPr>
          <a:xfrm rot="10800000">
            <a:off x="0" y="5212080"/>
            <a:ext cx="1219199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1" name="Google Shape;271;p49"/>
          <p:cNvPicPr preferRelativeResize="0"/>
          <p:nvPr>
            <p:ph idx="2" type="pic"/>
          </p:nvPr>
        </p:nvPicPr>
        <p:blipFill/>
        <p:spPr>
          <a:xfrm>
            <a:off x="640080" y="365760"/>
            <a:ext cx="6446520" cy="4425696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72" name="Google Shape;272;p49"/>
          <p:cNvSpPr txBox="1"/>
          <p:nvPr>
            <p:ph idx="1" type="body"/>
          </p:nvPr>
        </p:nvSpPr>
        <p:spPr>
          <a:xfrm>
            <a:off x="7498080" y="365760"/>
            <a:ext cx="4023360" cy="44288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49"/>
          <p:cNvSpPr txBox="1"/>
          <p:nvPr>
            <p:ph type="title"/>
          </p:nvPr>
        </p:nvSpPr>
        <p:spPr>
          <a:xfrm>
            <a:off x="640080" y="5577840"/>
            <a:ext cx="10972802" cy="970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16" showMasterSp="0">
  <p:cSld name="Content Photo 16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50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50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8" name="Google Shape;278;p50"/>
          <p:cNvPicPr preferRelativeResize="0"/>
          <p:nvPr>
            <p:ph idx="2" type="pic"/>
          </p:nvPr>
        </p:nvPicPr>
        <p:blipFill/>
        <p:spPr>
          <a:xfrm>
            <a:off x="635515" y="548640"/>
            <a:ext cx="4672571" cy="3919844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79" name="Google Shape;279;p50"/>
          <p:cNvSpPr txBox="1"/>
          <p:nvPr>
            <p:ph idx="1" type="body"/>
          </p:nvPr>
        </p:nvSpPr>
        <p:spPr>
          <a:xfrm>
            <a:off x="6126480" y="549275"/>
            <a:ext cx="5212080" cy="5783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" name="Google Shape;280;p50"/>
          <p:cNvSpPr txBox="1"/>
          <p:nvPr>
            <p:ph type="title"/>
          </p:nvPr>
        </p:nvSpPr>
        <p:spPr>
          <a:xfrm>
            <a:off x="548640" y="4878965"/>
            <a:ext cx="4846320" cy="1453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17" showMasterSp="0">
  <p:cSld name="Content Photo 17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51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51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5" name="Google Shape;285;p51"/>
          <p:cNvCxnSpPr/>
          <p:nvPr/>
        </p:nvCxnSpPr>
        <p:spPr>
          <a:xfrm>
            <a:off x="4646117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6" name="Google Shape;286;p51"/>
          <p:cNvPicPr preferRelativeResize="0"/>
          <p:nvPr>
            <p:ph idx="2" type="pic"/>
          </p:nvPr>
        </p:nvPicPr>
        <p:blipFill/>
        <p:spPr>
          <a:xfrm>
            <a:off x="731520" y="548642"/>
            <a:ext cx="3490175" cy="4041647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87" name="Google Shape;287;p51"/>
          <p:cNvSpPr txBox="1"/>
          <p:nvPr>
            <p:ph idx="1" type="body"/>
          </p:nvPr>
        </p:nvSpPr>
        <p:spPr>
          <a:xfrm>
            <a:off x="4937760" y="549275"/>
            <a:ext cx="6561138" cy="575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51"/>
          <p:cNvSpPr txBox="1"/>
          <p:nvPr>
            <p:ph type="title"/>
          </p:nvPr>
        </p:nvSpPr>
        <p:spPr>
          <a:xfrm>
            <a:off x="640080" y="4882896"/>
            <a:ext cx="3657603" cy="1453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 showMasterSp="0">
  <p:cSld name="Big Number 1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2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52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52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93" name="Google Shape;293;p52"/>
          <p:cNvCxnSpPr/>
          <p:nvPr/>
        </p:nvCxnSpPr>
        <p:spPr>
          <a:xfrm rot="10800000">
            <a:off x="13716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4" name="Google Shape;294;p52"/>
          <p:cNvSpPr txBox="1"/>
          <p:nvPr>
            <p:ph idx="1" type="subTitle"/>
          </p:nvPr>
        </p:nvSpPr>
        <p:spPr>
          <a:xfrm>
            <a:off x="2113327" y="4937760"/>
            <a:ext cx="6931613" cy="1353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800" cap="none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5" name="Google Shape;295;p52"/>
          <p:cNvSpPr txBox="1"/>
          <p:nvPr>
            <p:ph type="ctrTitle"/>
          </p:nvPr>
        </p:nvSpPr>
        <p:spPr>
          <a:xfrm>
            <a:off x="2057400" y="548640"/>
            <a:ext cx="9454890" cy="4334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0"/>
              <a:buFont typeface="Arial"/>
              <a:buNone/>
              <a:defRPr sz="2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2" showMasterSp="0">
  <p:cSld name="Big Number 2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3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53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53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0" name="Google Shape;300;p53"/>
          <p:cNvSpPr txBox="1"/>
          <p:nvPr>
            <p:ph idx="1" type="subTitle"/>
          </p:nvPr>
        </p:nvSpPr>
        <p:spPr>
          <a:xfrm>
            <a:off x="2333244" y="4846320"/>
            <a:ext cx="7525512" cy="1545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800" cap="none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1" name="Google Shape;301;p53"/>
          <p:cNvSpPr txBox="1"/>
          <p:nvPr>
            <p:ph type="ctrTitle"/>
          </p:nvPr>
        </p:nvSpPr>
        <p:spPr>
          <a:xfrm>
            <a:off x="824484" y="548640"/>
            <a:ext cx="10543032" cy="4206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0"/>
              <a:buFont typeface="Arial"/>
              <a:buNone/>
              <a:defRPr sz="2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10" showMasterSp="0">
  <p:cSld name="Content Photo 10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8"/>
          <p:cNvPicPr preferRelativeResize="0"/>
          <p:nvPr>
            <p:ph idx="2" type="pic"/>
          </p:nvPr>
        </p:nvPicPr>
        <p:blipFill/>
        <p:spPr>
          <a:xfrm>
            <a:off x="4761780" y="0"/>
            <a:ext cx="7430219" cy="6858000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41" name="Google Shape;41;p18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18"/>
          <p:cNvCxnSpPr/>
          <p:nvPr/>
        </p:nvCxnSpPr>
        <p:spPr>
          <a:xfrm>
            <a:off x="4748153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" name="Google Shape;45;p18"/>
          <p:cNvSpPr txBox="1"/>
          <p:nvPr>
            <p:ph idx="1" type="body"/>
          </p:nvPr>
        </p:nvSpPr>
        <p:spPr>
          <a:xfrm>
            <a:off x="731520" y="2212975"/>
            <a:ext cx="3401568" cy="409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type="title"/>
          </p:nvPr>
        </p:nvSpPr>
        <p:spPr>
          <a:xfrm>
            <a:off x="731520" y="583413"/>
            <a:ext cx="3401568" cy="1527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3" showMasterSp="0">
  <p:cSld name="Big Number 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54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54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6" name="Google Shape;306;p54"/>
          <p:cNvSpPr txBox="1"/>
          <p:nvPr>
            <p:ph idx="1" type="subTitle"/>
          </p:nvPr>
        </p:nvSpPr>
        <p:spPr>
          <a:xfrm>
            <a:off x="7223760" y="13716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800" cap="none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7" name="Google Shape;307;p54"/>
          <p:cNvSpPr txBox="1"/>
          <p:nvPr>
            <p:ph type="ctrTitle"/>
          </p:nvPr>
        </p:nvSpPr>
        <p:spPr>
          <a:xfrm>
            <a:off x="914400" y="353237"/>
            <a:ext cx="5937337" cy="6368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0"/>
              <a:buFont typeface="Arial"/>
              <a:buNone/>
              <a:defRPr sz="2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 showMasterSp="0">
  <p:cSld name="Statemen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5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55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55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2" name="Google Shape;312;p55"/>
          <p:cNvSpPr txBox="1"/>
          <p:nvPr>
            <p:ph idx="1" type="body"/>
          </p:nvPr>
        </p:nvSpPr>
        <p:spPr>
          <a:xfrm>
            <a:off x="1708652" y="528814"/>
            <a:ext cx="8774697" cy="585579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00" lIns="914400" spcFirstLastPara="1" rIns="914400" wrap="square" tIns="13716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None/>
              <a:defRPr b="0" sz="4400">
                <a:solidFill>
                  <a:schemeClr val="dk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0" sz="4000">
                <a:solidFill>
                  <a:schemeClr val="dk1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b="0" sz="3600">
                <a:solidFill>
                  <a:schemeClr val="dk1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60"/>
              <a:buNone/>
              <a:defRPr b="0" sz="3200">
                <a:solidFill>
                  <a:schemeClr val="dk1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0" sz="2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3" name="Google Shape;313;p55"/>
          <p:cNvSpPr txBox="1"/>
          <p:nvPr>
            <p:ph type="title"/>
          </p:nvPr>
        </p:nvSpPr>
        <p:spPr>
          <a:xfrm>
            <a:off x="612648" y="-1133856"/>
            <a:ext cx="10652760" cy="11338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2">
  <p:cSld name="Statement 2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6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56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56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8" name="Google Shape;318;p56"/>
          <p:cNvSpPr txBox="1"/>
          <p:nvPr>
            <p:ph idx="1" type="body"/>
          </p:nvPr>
        </p:nvSpPr>
        <p:spPr>
          <a:xfrm>
            <a:off x="914400" y="2194560"/>
            <a:ext cx="8266176" cy="4142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None/>
              <a:defRPr b="0"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0" sz="4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b="0" sz="36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60"/>
              <a:buNone/>
              <a:defRPr b="0" sz="3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0" sz="2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9" name="Google Shape;319;p56"/>
          <p:cNvSpPr txBox="1"/>
          <p:nvPr>
            <p:ph type="title"/>
          </p:nvPr>
        </p:nvSpPr>
        <p:spPr>
          <a:xfrm>
            <a:off x="612648" y="-1133856"/>
            <a:ext cx="10652760" cy="11338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3" showMasterSp="0">
  <p:cSld name="Statement 3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7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57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57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4" name="Google Shape;324;p57"/>
          <p:cNvCxnSpPr/>
          <p:nvPr/>
        </p:nvCxnSpPr>
        <p:spPr>
          <a:xfrm rot="10800000">
            <a:off x="13716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5" name="Google Shape;325;p57"/>
          <p:cNvSpPr txBox="1"/>
          <p:nvPr>
            <p:ph idx="1" type="body"/>
          </p:nvPr>
        </p:nvSpPr>
        <p:spPr>
          <a:xfrm>
            <a:off x="2057400" y="914400"/>
            <a:ext cx="8266176" cy="560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0" sz="6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840"/>
              <a:buNone/>
              <a:defRPr b="0" sz="48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20"/>
              <a:buNone/>
              <a:defRPr b="0" sz="44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0" sz="4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  <a:defRPr b="0" sz="36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6" name="Google Shape;326;p57"/>
          <p:cNvSpPr txBox="1"/>
          <p:nvPr>
            <p:ph type="title"/>
          </p:nvPr>
        </p:nvSpPr>
        <p:spPr>
          <a:xfrm>
            <a:off x="612648" y="-1133856"/>
            <a:ext cx="10652760" cy="11338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 showMasterSp="0">
  <p:cSld name="Quote 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8"/>
          <p:cNvSpPr/>
          <p:nvPr/>
        </p:nvSpPr>
        <p:spPr>
          <a:xfrm rot="-5400000">
            <a:off x="2811380" y="-1681974"/>
            <a:ext cx="6569242" cy="10510705"/>
          </a:xfrm>
          <a:custGeom>
            <a:rect b="b" l="l" r="r" t="t"/>
            <a:pathLst>
              <a:path extrusionOk="0" h="5429563" w="3139529">
                <a:moveTo>
                  <a:pt x="4110" y="41"/>
                </a:moveTo>
                <a:lnTo>
                  <a:pt x="424748" y="0"/>
                </a:lnTo>
                <a:cubicBezTo>
                  <a:pt x="1924080" y="0"/>
                  <a:pt x="3139529" y="1215450"/>
                  <a:pt x="3139529" y="2714782"/>
                </a:cubicBezTo>
                <a:cubicBezTo>
                  <a:pt x="3139529" y="4214114"/>
                  <a:pt x="1924080" y="5429563"/>
                  <a:pt x="424748" y="5429563"/>
                </a:cubicBezTo>
                <a:lnTo>
                  <a:pt x="0" y="5429563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329" name="Google Shape;329;p58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58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58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2" name="Google Shape;332;p58"/>
          <p:cNvSpPr txBox="1"/>
          <p:nvPr>
            <p:ph idx="1" type="subTitle"/>
          </p:nvPr>
        </p:nvSpPr>
        <p:spPr>
          <a:xfrm>
            <a:off x="2940168" y="5669280"/>
            <a:ext cx="6311664" cy="46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0" sz="22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3" name="Google Shape;333;p58"/>
          <p:cNvSpPr txBox="1"/>
          <p:nvPr>
            <p:ph type="ctrTitle"/>
          </p:nvPr>
        </p:nvSpPr>
        <p:spPr>
          <a:xfrm>
            <a:off x="2940168" y="1744578"/>
            <a:ext cx="6311664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2" showMasterSp="0">
  <p:cSld name="Quote 2">
    <p:bg>
      <p:bgPr>
        <a:solidFill>
          <a:schemeClr val="lt2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9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59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59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38" name="Google Shape;338;p59"/>
          <p:cNvCxnSpPr/>
          <p:nvPr/>
        </p:nvCxnSpPr>
        <p:spPr>
          <a:xfrm rot="10800000">
            <a:off x="13716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9" name="Google Shape;339;p59"/>
          <p:cNvSpPr txBox="1"/>
          <p:nvPr>
            <p:ph idx="1" type="subTitle"/>
          </p:nvPr>
        </p:nvSpPr>
        <p:spPr>
          <a:xfrm>
            <a:off x="2057400" y="5349240"/>
            <a:ext cx="9052560" cy="46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0" sz="22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40" name="Google Shape;340;p59"/>
          <p:cNvSpPr txBox="1"/>
          <p:nvPr>
            <p:ph type="ctrTitle"/>
          </p:nvPr>
        </p:nvSpPr>
        <p:spPr>
          <a:xfrm>
            <a:off x="2057400" y="1344168"/>
            <a:ext cx="905256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3">
  <p:cSld name="Quote 3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0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60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60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5" name="Google Shape;345;p60"/>
          <p:cNvSpPr txBox="1"/>
          <p:nvPr>
            <p:ph idx="1" type="subTitle"/>
          </p:nvPr>
        </p:nvSpPr>
        <p:spPr>
          <a:xfrm>
            <a:off x="914400" y="1005840"/>
            <a:ext cx="8961120" cy="46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0" sz="22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46" name="Google Shape;346;p60"/>
          <p:cNvSpPr txBox="1"/>
          <p:nvPr>
            <p:ph type="ctrTitle"/>
          </p:nvPr>
        </p:nvSpPr>
        <p:spPr>
          <a:xfrm>
            <a:off x="914400" y="2194560"/>
            <a:ext cx="8961120" cy="3169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1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61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61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1" name="Google Shape;351;p61"/>
          <p:cNvSpPr txBox="1"/>
          <p:nvPr>
            <p:ph idx="1" type="body"/>
          </p:nvPr>
        </p:nvSpPr>
        <p:spPr>
          <a:xfrm>
            <a:off x="731520" y="2103120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61"/>
          <p:cNvSpPr txBox="1"/>
          <p:nvPr>
            <p:ph idx="2" type="body"/>
          </p:nvPr>
        </p:nvSpPr>
        <p:spPr>
          <a:xfrm>
            <a:off x="6291072" y="2103120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61"/>
          <p:cNvSpPr txBox="1"/>
          <p:nvPr>
            <p:ph type="title"/>
          </p:nvPr>
        </p:nvSpPr>
        <p:spPr>
          <a:xfrm>
            <a:off x="731520" y="365760"/>
            <a:ext cx="10741152" cy="11322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2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62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62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8" name="Google Shape;358;p62"/>
          <p:cNvSpPr txBox="1"/>
          <p:nvPr>
            <p:ph idx="1" type="body"/>
          </p:nvPr>
        </p:nvSpPr>
        <p:spPr>
          <a:xfrm>
            <a:off x="6309360" y="2743200"/>
            <a:ext cx="5183188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9" name="Google Shape;359;p62"/>
          <p:cNvSpPr txBox="1"/>
          <p:nvPr>
            <p:ph idx="2" type="body"/>
          </p:nvPr>
        </p:nvSpPr>
        <p:spPr>
          <a:xfrm>
            <a:off x="731520" y="2743200"/>
            <a:ext cx="5157788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0" name="Google Shape;360;p62"/>
          <p:cNvSpPr txBox="1"/>
          <p:nvPr>
            <p:ph idx="3" type="body"/>
          </p:nvPr>
        </p:nvSpPr>
        <p:spPr>
          <a:xfrm>
            <a:off x="6309360" y="2103120"/>
            <a:ext cx="5183188" cy="559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1" name="Google Shape;361;p62"/>
          <p:cNvSpPr txBox="1"/>
          <p:nvPr>
            <p:ph idx="4" type="body"/>
          </p:nvPr>
        </p:nvSpPr>
        <p:spPr>
          <a:xfrm>
            <a:off x="731520" y="2103120"/>
            <a:ext cx="5157787" cy="559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2" name="Google Shape;362;p62"/>
          <p:cNvSpPr txBox="1"/>
          <p:nvPr>
            <p:ph type="title"/>
          </p:nvPr>
        </p:nvSpPr>
        <p:spPr>
          <a:xfrm>
            <a:off x="731520" y="365760"/>
            <a:ext cx="10745788" cy="11432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" type="titleOnly">
  <p:cSld name="TITLE_ONLY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3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63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63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7" name="Google Shape;367;p63"/>
          <p:cNvSpPr txBox="1"/>
          <p:nvPr>
            <p:ph type="title"/>
          </p:nvPr>
        </p:nvSpPr>
        <p:spPr>
          <a:xfrm>
            <a:off x="731520" y="365759"/>
            <a:ext cx="10744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1 (Max)" showMasterSp="0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9"/>
          <p:cNvSpPr txBox="1"/>
          <p:nvPr>
            <p:ph idx="1" type="body"/>
          </p:nvPr>
        </p:nvSpPr>
        <p:spPr>
          <a:xfrm>
            <a:off x="769620" y="1565752"/>
            <a:ext cx="10652760" cy="5017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 sz="1600"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 sz="1200"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 sz="12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type="title"/>
          </p:nvPr>
        </p:nvSpPr>
        <p:spPr>
          <a:xfrm>
            <a:off x="769620" y="151598"/>
            <a:ext cx="1065276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4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64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64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5"/>
          <p:cNvSpPr/>
          <p:nvPr/>
        </p:nvSpPr>
        <p:spPr>
          <a:xfrm>
            <a:off x="736544" y="535380"/>
            <a:ext cx="3585586" cy="5725395"/>
          </a:xfrm>
          <a:custGeom>
            <a:rect b="b" l="l" r="r" t="t"/>
            <a:pathLst>
              <a:path extrusionOk="0" h="5725395" w="3585586">
                <a:moveTo>
                  <a:pt x="1793755" y="0"/>
                </a:moveTo>
                <a:cubicBezTo>
                  <a:pt x="2783356" y="0"/>
                  <a:pt x="3585586" y="802231"/>
                  <a:pt x="3585586" y="1791833"/>
                </a:cubicBezTo>
                <a:lnTo>
                  <a:pt x="3585584" y="2561789"/>
                </a:lnTo>
                <a:cubicBezTo>
                  <a:pt x="3585585" y="2561799"/>
                  <a:pt x="3585585" y="2561809"/>
                  <a:pt x="3585586" y="2561819"/>
                </a:cubicBezTo>
                <a:lnTo>
                  <a:pt x="3585581" y="4815530"/>
                </a:lnTo>
                <a:lnTo>
                  <a:pt x="3585586" y="4815530"/>
                </a:lnTo>
                <a:lnTo>
                  <a:pt x="3585586" y="5725395"/>
                </a:lnTo>
                <a:lnTo>
                  <a:pt x="0" y="5725395"/>
                </a:lnTo>
                <a:lnTo>
                  <a:pt x="0" y="4815530"/>
                </a:lnTo>
                <a:lnTo>
                  <a:pt x="1920" y="4815530"/>
                </a:lnTo>
                <a:lnTo>
                  <a:pt x="1921" y="1791833"/>
                </a:lnTo>
                <a:cubicBezTo>
                  <a:pt x="1921" y="802231"/>
                  <a:pt x="804152" y="0"/>
                  <a:pt x="1793755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374" name="Google Shape;374;p65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65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65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65"/>
          <p:cNvSpPr/>
          <p:nvPr/>
        </p:nvSpPr>
        <p:spPr>
          <a:xfrm>
            <a:off x="736544" y="535380"/>
            <a:ext cx="3585586" cy="5725395"/>
          </a:xfrm>
          <a:custGeom>
            <a:rect b="b" l="l" r="r" t="t"/>
            <a:pathLst>
              <a:path extrusionOk="0" h="5725395" w="3585586">
                <a:moveTo>
                  <a:pt x="1793755" y="0"/>
                </a:moveTo>
                <a:cubicBezTo>
                  <a:pt x="2783356" y="0"/>
                  <a:pt x="3585586" y="802231"/>
                  <a:pt x="3585586" y="1791833"/>
                </a:cubicBezTo>
                <a:lnTo>
                  <a:pt x="3585584" y="2561789"/>
                </a:lnTo>
                <a:cubicBezTo>
                  <a:pt x="3585585" y="2561799"/>
                  <a:pt x="3585585" y="2561809"/>
                  <a:pt x="3585586" y="2561819"/>
                </a:cubicBezTo>
                <a:lnTo>
                  <a:pt x="3585581" y="4815530"/>
                </a:lnTo>
                <a:lnTo>
                  <a:pt x="3585586" y="4815530"/>
                </a:lnTo>
                <a:lnTo>
                  <a:pt x="3585586" y="5725395"/>
                </a:lnTo>
                <a:lnTo>
                  <a:pt x="0" y="5725395"/>
                </a:lnTo>
                <a:lnTo>
                  <a:pt x="0" y="4815530"/>
                </a:lnTo>
                <a:lnTo>
                  <a:pt x="1920" y="4815530"/>
                </a:lnTo>
                <a:lnTo>
                  <a:pt x="1921" y="1791833"/>
                </a:lnTo>
                <a:cubicBezTo>
                  <a:pt x="1921" y="802231"/>
                  <a:pt x="804152" y="0"/>
                  <a:pt x="1793755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pic>
        <p:nvPicPr>
          <p:cNvPr id="378" name="Google Shape;378;p65"/>
          <p:cNvPicPr preferRelativeResize="0"/>
          <p:nvPr>
            <p:ph idx="2" type="pic"/>
          </p:nvPr>
        </p:nvPicPr>
        <p:blipFill/>
        <p:spPr>
          <a:xfrm>
            <a:off x="5086474" y="581825"/>
            <a:ext cx="6309360" cy="5779007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379" name="Google Shape;379;p65"/>
          <p:cNvSpPr txBox="1"/>
          <p:nvPr>
            <p:ph idx="1" type="body"/>
          </p:nvPr>
        </p:nvSpPr>
        <p:spPr>
          <a:xfrm>
            <a:off x="736544" y="2826137"/>
            <a:ext cx="3585586" cy="343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182875" wrap="square" tIns="182875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0" name="Google Shape;380;p65"/>
          <p:cNvSpPr txBox="1"/>
          <p:nvPr>
            <p:ph type="title"/>
          </p:nvPr>
        </p:nvSpPr>
        <p:spPr>
          <a:xfrm>
            <a:off x="731520" y="557784"/>
            <a:ext cx="3595634" cy="2212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82875" spcFirstLastPara="1" rIns="18287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lusion">
  <p:cSld name="Conclusion">
    <p:bg>
      <p:bgPr>
        <a:solidFill>
          <a:schemeClr val="l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383" name="Google Shape;383;p66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66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66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p66"/>
          <p:cNvSpPr txBox="1"/>
          <p:nvPr>
            <p:ph idx="1" type="body"/>
          </p:nvPr>
        </p:nvSpPr>
        <p:spPr>
          <a:xfrm>
            <a:off x="841248" y="2057400"/>
            <a:ext cx="1042416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7" name="Google Shape;387;p66"/>
          <p:cNvSpPr txBox="1"/>
          <p:nvPr>
            <p:ph type="title"/>
          </p:nvPr>
        </p:nvSpPr>
        <p:spPr>
          <a:xfrm>
            <a:off x="841248" y="457200"/>
            <a:ext cx="7342307" cy="11338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lusion 2" showMasterSp="0">
  <p:cSld name="Conclusion 2">
    <p:bg>
      <p:bgPr>
        <a:solidFill>
          <a:schemeClr val="lt1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390" name="Google Shape;390;p67"/>
          <p:cNvSpPr/>
          <p:nvPr/>
        </p:nvSpPr>
        <p:spPr>
          <a:xfrm rot="-5400000">
            <a:off x="3057205" y="-1430380"/>
            <a:ext cx="6077590" cy="10510705"/>
          </a:xfrm>
          <a:custGeom>
            <a:rect b="b" l="l" r="r" t="t"/>
            <a:pathLst>
              <a:path extrusionOk="0" h="5429563" w="3139529">
                <a:moveTo>
                  <a:pt x="4110" y="41"/>
                </a:moveTo>
                <a:lnTo>
                  <a:pt x="424748" y="0"/>
                </a:lnTo>
                <a:cubicBezTo>
                  <a:pt x="1924080" y="0"/>
                  <a:pt x="3139529" y="1215450"/>
                  <a:pt x="3139529" y="2714782"/>
                </a:cubicBezTo>
                <a:cubicBezTo>
                  <a:pt x="3139529" y="4214114"/>
                  <a:pt x="1924080" y="5429563"/>
                  <a:pt x="424748" y="5429563"/>
                </a:cubicBezTo>
                <a:lnTo>
                  <a:pt x="0" y="5429563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391" name="Google Shape;391;p67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67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67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4" name="Google Shape;394;p67"/>
          <p:cNvSpPr txBox="1"/>
          <p:nvPr>
            <p:ph idx="1" type="body"/>
          </p:nvPr>
        </p:nvSpPr>
        <p:spPr>
          <a:xfrm>
            <a:off x="1880681" y="4952707"/>
            <a:ext cx="8430639" cy="1279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>
                <a:solidFill>
                  <a:schemeClr val="dk1"/>
                </a:solidFill>
              </a:defRPr>
            </a:lvl2pPr>
            <a:lvl3pPr indent="-228600" lvl="2" marL="137160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>
                <a:solidFill>
                  <a:schemeClr val="dk1"/>
                </a:solidFill>
              </a:defRPr>
            </a:lvl3pPr>
            <a:lvl4pPr indent="-228600" lvl="3" marL="182880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400">
                <a:solidFill>
                  <a:schemeClr val="dk1"/>
                </a:solidFill>
              </a:defRPr>
            </a:lvl4pPr>
            <a:lvl5pPr indent="-228600" lvl="4" marL="228600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 sz="12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5" name="Google Shape;395;p67"/>
          <p:cNvSpPr txBox="1"/>
          <p:nvPr>
            <p:ph type="title"/>
          </p:nvPr>
        </p:nvSpPr>
        <p:spPr>
          <a:xfrm>
            <a:off x="1880617" y="2957351"/>
            <a:ext cx="8430767" cy="18420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rizontal layout with small arch image" showMasterSp="0">
  <p:cSld name="Horizontal layout with small arch image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8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68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68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0" name="Google Shape;400;p68"/>
          <p:cNvCxnSpPr/>
          <p:nvPr/>
        </p:nvCxnSpPr>
        <p:spPr>
          <a:xfrm rot="10800000">
            <a:off x="4" y="5143500"/>
            <a:ext cx="1219199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1" name="Google Shape;401;p68"/>
          <p:cNvPicPr preferRelativeResize="0"/>
          <p:nvPr>
            <p:ph idx="2" type="pic"/>
          </p:nvPr>
        </p:nvPicPr>
        <p:blipFill/>
        <p:spPr>
          <a:xfrm>
            <a:off x="841248" y="621792"/>
            <a:ext cx="4122381" cy="4043605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402" name="Google Shape;402;p68"/>
          <p:cNvSpPr txBox="1"/>
          <p:nvPr>
            <p:ph idx="1" type="subTitle"/>
          </p:nvPr>
        </p:nvSpPr>
        <p:spPr>
          <a:xfrm>
            <a:off x="1499616" y="5568696"/>
            <a:ext cx="9848088" cy="7589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03" name="Google Shape;403;p68"/>
          <p:cNvSpPr txBox="1"/>
          <p:nvPr>
            <p:ph type="ctrTitle"/>
          </p:nvPr>
        </p:nvSpPr>
        <p:spPr>
          <a:xfrm>
            <a:off x="5687568" y="1124711"/>
            <a:ext cx="5248656" cy="3675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layout with arch" showMasterSp="0">
  <p:cSld name="Centered layout with arch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9"/>
          <p:cNvSpPr/>
          <p:nvPr/>
        </p:nvSpPr>
        <p:spPr>
          <a:xfrm rot="-5400000">
            <a:off x="3013448" y="189999"/>
            <a:ext cx="6147312" cy="7167155"/>
          </a:xfrm>
          <a:custGeom>
            <a:rect b="b" l="l" r="r" t="t"/>
            <a:pathLst>
              <a:path extrusionOk="0" h="5429563" w="4656969">
                <a:moveTo>
                  <a:pt x="0" y="0"/>
                </a:moveTo>
                <a:lnTo>
                  <a:pt x="1942188" y="0"/>
                </a:lnTo>
                <a:cubicBezTo>
                  <a:pt x="3441520" y="0"/>
                  <a:pt x="4656969" y="1215450"/>
                  <a:pt x="4656969" y="2714782"/>
                </a:cubicBezTo>
                <a:cubicBezTo>
                  <a:pt x="4656969" y="4214114"/>
                  <a:pt x="3441520" y="5429563"/>
                  <a:pt x="1942188" y="5429563"/>
                </a:cubicBezTo>
                <a:lnTo>
                  <a:pt x="0" y="5429563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406" name="Google Shape;406;p69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69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69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9" name="Google Shape;409;p69"/>
          <p:cNvSpPr txBox="1"/>
          <p:nvPr>
            <p:ph idx="1" type="subTitle"/>
          </p:nvPr>
        </p:nvSpPr>
        <p:spPr>
          <a:xfrm>
            <a:off x="3297936" y="5202936"/>
            <a:ext cx="5596128" cy="1124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10" name="Google Shape;410;p69"/>
          <p:cNvSpPr txBox="1"/>
          <p:nvPr>
            <p:ph type="ctrTitle"/>
          </p:nvPr>
        </p:nvSpPr>
        <p:spPr>
          <a:xfrm>
            <a:off x="3246120" y="2048256"/>
            <a:ext cx="5696712" cy="2880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 slide" showMasterSp="0">
  <p:cSld name="3 Image slide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70"/>
          <p:cNvPicPr preferRelativeResize="0"/>
          <p:nvPr>
            <p:ph idx="2" type="pic"/>
          </p:nvPr>
        </p:nvPicPr>
        <p:blipFill/>
        <p:spPr>
          <a:xfrm>
            <a:off x="9672327" y="3262281"/>
            <a:ext cx="2519673" cy="3595719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413" name="Google Shape;413;p70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70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70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6" name="Google Shape;416;p70"/>
          <p:cNvPicPr preferRelativeResize="0"/>
          <p:nvPr>
            <p:ph idx="3" type="pic"/>
          </p:nvPr>
        </p:nvPicPr>
        <p:blipFill/>
        <p:spPr>
          <a:xfrm>
            <a:off x="832104" y="777240"/>
            <a:ext cx="3074384" cy="5242544"/>
          </a:xfrm>
          <a:prstGeom prst="rect">
            <a:avLst/>
          </a:prstGeom>
          <a:blipFill rotWithShape="1">
            <a:blip r:embed="rId3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417" name="Google Shape;417;p70"/>
          <p:cNvPicPr preferRelativeResize="0"/>
          <p:nvPr>
            <p:ph idx="4" type="pic"/>
          </p:nvPr>
        </p:nvPicPr>
        <p:blipFill/>
        <p:spPr>
          <a:xfrm>
            <a:off x="9672326" y="0"/>
            <a:ext cx="2519673" cy="3262281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cxnSp>
        <p:nvCxnSpPr>
          <p:cNvPr id="418" name="Google Shape;418;p70"/>
          <p:cNvCxnSpPr/>
          <p:nvPr/>
        </p:nvCxnSpPr>
        <p:spPr>
          <a:xfrm>
            <a:off x="9672327" y="-9592"/>
            <a:ext cx="0" cy="687718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9" name="Google Shape;419;p70"/>
          <p:cNvSpPr txBox="1"/>
          <p:nvPr>
            <p:ph idx="1" type="subTitle"/>
          </p:nvPr>
        </p:nvSpPr>
        <p:spPr>
          <a:xfrm>
            <a:off x="4645152" y="4956048"/>
            <a:ext cx="4297680" cy="1063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0" name="Google Shape;420;p70"/>
          <p:cNvSpPr txBox="1"/>
          <p:nvPr>
            <p:ph type="ctrTitle"/>
          </p:nvPr>
        </p:nvSpPr>
        <p:spPr>
          <a:xfrm>
            <a:off x="4645152" y="1517904"/>
            <a:ext cx="4297680" cy="30998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, centered " showMasterSp="0">
  <p:cSld name="Large image, centered 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71"/>
          <p:cNvPicPr preferRelativeResize="0"/>
          <p:nvPr>
            <p:ph idx="2" type="pic"/>
          </p:nvPr>
        </p:nvPicPr>
        <p:blipFill/>
        <p:spPr>
          <a:xfrm>
            <a:off x="0" y="1"/>
            <a:ext cx="12192000" cy="3882069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423" name="Google Shape;423;p71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71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p71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26" name="Google Shape;426;p71"/>
          <p:cNvCxnSpPr/>
          <p:nvPr/>
        </p:nvCxnSpPr>
        <p:spPr>
          <a:xfrm rot="10800000">
            <a:off x="4" y="3882076"/>
            <a:ext cx="1219199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7" name="Google Shape;427;p71"/>
          <p:cNvSpPr txBox="1"/>
          <p:nvPr>
            <p:ph idx="1" type="subTitle"/>
          </p:nvPr>
        </p:nvSpPr>
        <p:spPr>
          <a:xfrm>
            <a:off x="1940052" y="5870448"/>
            <a:ext cx="8311896" cy="694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8" name="Google Shape;428;p71"/>
          <p:cNvSpPr txBox="1"/>
          <p:nvPr>
            <p:ph type="ctrTitle"/>
          </p:nvPr>
        </p:nvSpPr>
        <p:spPr>
          <a:xfrm>
            <a:off x="1252728" y="4297680"/>
            <a:ext cx="969264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ched image, centered" showMasterSp="0">
  <p:cSld name="Arched image, centered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2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72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72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3" name="Google Shape;433;p72"/>
          <p:cNvPicPr preferRelativeResize="0"/>
          <p:nvPr>
            <p:ph idx="2" type="pic"/>
          </p:nvPr>
        </p:nvPicPr>
        <p:blipFill/>
        <p:spPr>
          <a:xfrm>
            <a:off x="3424139" y="786384"/>
            <a:ext cx="5343722" cy="4357473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434" name="Google Shape;434;p72"/>
          <p:cNvSpPr txBox="1"/>
          <p:nvPr>
            <p:ph idx="1" type="subTitle"/>
          </p:nvPr>
        </p:nvSpPr>
        <p:spPr>
          <a:xfrm>
            <a:off x="1578864" y="5440680"/>
            <a:ext cx="9034272" cy="8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35" name="Google Shape;435;p72"/>
          <p:cNvSpPr txBox="1"/>
          <p:nvPr>
            <p:ph type="ctrTitle"/>
          </p:nvPr>
        </p:nvSpPr>
        <p:spPr>
          <a:xfrm>
            <a:off x="1725168" y="1527048"/>
            <a:ext cx="8741664" cy="3227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arched image with horizontal text" showMasterSp="0">
  <p:cSld name="Small arched image with horizontal text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3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73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9" name="Google Shape;439;p73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0" name="Google Shape;440;p73"/>
          <p:cNvPicPr preferRelativeResize="0"/>
          <p:nvPr>
            <p:ph idx="2" type="pic"/>
          </p:nvPr>
        </p:nvPicPr>
        <p:blipFill/>
        <p:spPr>
          <a:xfrm>
            <a:off x="859536" y="738512"/>
            <a:ext cx="3451512" cy="2690488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441" name="Google Shape;441;p73"/>
          <p:cNvSpPr txBox="1"/>
          <p:nvPr>
            <p:ph idx="1" type="subTitle"/>
          </p:nvPr>
        </p:nvSpPr>
        <p:spPr>
          <a:xfrm>
            <a:off x="6117336" y="841248"/>
            <a:ext cx="5230368" cy="1124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42" name="Google Shape;442;p73"/>
          <p:cNvSpPr txBox="1"/>
          <p:nvPr>
            <p:ph type="ctrTitle"/>
          </p:nvPr>
        </p:nvSpPr>
        <p:spPr>
          <a:xfrm>
            <a:off x="868680" y="4206240"/>
            <a:ext cx="10222992" cy="2048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 showMasterSp="0">
  <p:cSld name="Title 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20"/>
          <p:cNvCxnSpPr/>
          <p:nvPr/>
        </p:nvCxnSpPr>
        <p:spPr>
          <a:xfrm rot="10800000">
            <a:off x="4" y="5143500"/>
            <a:ext cx="1219199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" name="Google Shape;55;p20"/>
          <p:cNvSpPr txBox="1"/>
          <p:nvPr>
            <p:ph idx="1" type="subTitle"/>
          </p:nvPr>
        </p:nvSpPr>
        <p:spPr>
          <a:xfrm>
            <a:off x="4693339" y="5225353"/>
            <a:ext cx="6655522" cy="1545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6" name="Google Shape;56;p20"/>
          <p:cNvSpPr txBox="1"/>
          <p:nvPr>
            <p:ph type="ctrTitle"/>
          </p:nvPr>
        </p:nvSpPr>
        <p:spPr>
          <a:xfrm>
            <a:off x="841248" y="859536"/>
            <a:ext cx="7478991" cy="363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Content" showMasterSp="0">
  <p:cSld name="Basic Content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4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74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74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7" name="Google Shape;447;p74"/>
          <p:cNvSpPr txBox="1"/>
          <p:nvPr>
            <p:ph idx="1" type="body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8" name="Google Shape;448;p74"/>
          <p:cNvSpPr txBox="1"/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ered arched image and text" showMasterSp="0">
  <p:cSld name="Layered arched image and text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5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75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75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3" name="Google Shape;453;p75"/>
          <p:cNvPicPr preferRelativeResize="0"/>
          <p:nvPr>
            <p:ph idx="2" type="pic"/>
          </p:nvPr>
        </p:nvPicPr>
        <p:blipFill/>
        <p:spPr>
          <a:xfrm>
            <a:off x="2039112" y="777240"/>
            <a:ext cx="3074384" cy="5242544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454" name="Google Shape;454;p75"/>
          <p:cNvSpPr txBox="1"/>
          <p:nvPr>
            <p:ph idx="1" type="body"/>
          </p:nvPr>
        </p:nvSpPr>
        <p:spPr>
          <a:xfrm>
            <a:off x="7488936" y="777240"/>
            <a:ext cx="3867912" cy="5340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5" name="Google Shape;455;p75"/>
          <p:cNvSpPr txBox="1"/>
          <p:nvPr>
            <p:ph type="title"/>
          </p:nvPr>
        </p:nvSpPr>
        <p:spPr>
          <a:xfrm>
            <a:off x="676656" y="1572768"/>
            <a:ext cx="578815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cked arch image and text" showMasterSp="0">
  <p:cSld name="Stacked arch image and text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6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76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76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0" name="Google Shape;460;p76"/>
          <p:cNvCxnSpPr/>
          <p:nvPr/>
        </p:nvCxnSpPr>
        <p:spPr>
          <a:xfrm>
            <a:off x="6297086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1" name="Google Shape;461;p76"/>
          <p:cNvPicPr preferRelativeResize="0"/>
          <p:nvPr>
            <p:ph idx="2" type="pic"/>
          </p:nvPr>
        </p:nvPicPr>
        <p:blipFill/>
        <p:spPr>
          <a:xfrm>
            <a:off x="1257301" y="1097280"/>
            <a:ext cx="3776470" cy="3168100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462" name="Google Shape;462;p76"/>
          <p:cNvSpPr txBox="1"/>
          <p:nvPr>
            <p:ph idx="1" type="body"/>
          </p:nvPr>
        </p:nvSpPr>
        <p:spPr>
          <a:xfrm>
            <a:off x="7141464" y="841248"/>
            <a:ext cx="4215384" cy="5330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3" name="Google Shape;463;p76"/>
          <p:cNvSpPr txBox="1"/>
          <p:nvPr>
            <p:ph type="title"/>
          </p:nvPr>
        </p:nvSpPr>
        <p:spPr>
          <a:xfrm>
            <a:off x="1060704" y="4608576"/>
            <a:ext cx="4169664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lanced left and right" showMasterSp="0">
  <p:cSld name="Balanced left and right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7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77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77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8" name="Google Shape;468;p77"/>
          <p:cNvCxnSpPr/>
          <p:nvPr/>
        </p:nvCxnSpPr>
        <p:spPr>
          <a:xfrm rot="10800000">
            <a:off x="0" y="2590800"/>
            <a:ext cx="1217597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9" name="Google Shape;469;p77"/>
          <p:cNvSpPr txBox="1"/>
          <p:nvPr>
            <p:ph idx="1" type="body"/>
          </p:nvPr>
        </p:nvSpPr>
        <p:spPr>
          <a:xfrm>
            <a:off x="5029200" y="3118104"/>
            <a:ext cx="6318504" cy="2898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0" name="Google Shape;470;p77"/>
          <p:cNvSpPr txBox="1"/>
          <p:nvPr>
            <p:ph type="title"/>
          </p:nvPr>
        </p:nvSpPr>
        <p:spPr>
          <a:xfrm>
            <a:off x="768096" y="365760"/>
            <a:ext cx="9345168" cy="1700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cked small arched image and text" showMasterSp="0">
  <p:cSld name="Stacked small arched image and text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8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78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78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5" name="Google Shape;475;p78"/>
          <p:cNvCxnSpPr/>
          <p:nvPr/>
        </p:nvCxnSpPr>
        <p:spPr>
          <a:xfrm>
            <a:off x="5023488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6" name="Google Shape;476;p78"/>
          <p:cNvPicPr preferRelativeResize="0"/>
          <p:nvPr>
            <p:ph idx="2" type="pic"/>
          </p:nvPr>
        </p:nvPicPr>
        <p:blipFill/>
        <p:spPr>
          <a:xfrm>
            <a:off x="1471121" y="1298448"/>
            <a:ext cx="2132678" cy="2132678"/>
          </a:xfrm>
          <a:prstGeom prst="rect">
            <a:avLst/>
          </a:prstGeom>
          <a:blipFill rotWithShape="1">
            <a:blip r:embed="rId2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477" name="Google Shape;477;p78"/>
          <p:cNvSpPr txBox="1"/>
          <p:nvPr>
            <p:ph idx="1" type="body"/>
          </p:nvPr>
        </p:nvSpPr>
        <p:spPr>
          <a:xfrm>
            <a:off x="5861304" y="841248"/>
            <a:ext cx="5486400" cy="5340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>
                <a:solidFill>
                  <a:schemeClr val="dk1"/>
                </a:solidFill>
              </a:defRPr>
            </a:lvl1pPr>
            <a:lvl2pPr indent="-30988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8956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–"/>
              <a:defRPr>
                <a:solidFill>
                  <a:schemeClr val="dk1"/>
                </a:solidFill>
              </a:defRPr>
            </a:lvl4pPr>
            <a:lvl5pPr indent="-28956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8" name="Google Shape;478;p78"/>
          <p:cNvSpPr txBox="1"/>
          <p:nvPr>
            <p:ph type="title"/>
          </p:nvPr>
        </p:nvSpPr>
        <p:spPr>
          <a:xfrm>
            <a:off x="557784" y="3813048"/>
            <a:ext cx="3959352" cy="2157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 Header 2">
    <p:bg>
      <p:bgPr>
        <a:solidFill>
          <a:schemeClr val="lt2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9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1" name="Google Shape;481;p79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p79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3" name="Google Shape;483;p79"/>
          <p:cNvSpPr txBox="1"/>
          <p:nvPr>
            <p:ph idx="1" type="subTitle"/>
          </p:nvPr>
        </p:nvSpPr>
        <p:spPr>
          <a:xfrm>
            <a:off x="3566160" y="859536"/>
            <a:ext cx="77724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84" name="Google Shape;484;p79"/>
          <p:cNvSpPr txBox="1"/>
          <p:nvPr>
            <p:ph type="ctrTitle"/>
          </p:nvPr>
        </p:nvSpPr>
        <p:spPr>
          <a:xfrm>
            <a:off x="841248" y="1836564"/>
            <a:ext cx="813816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" showMasterSp="0">
  <p:cSld name="Title 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21"/>
          <p:cNvCxnSpPr/>
          <p:nvPr/>
        </p:nvCxnSpPr>
        <p:spPr>
          <a:xfrm rot="10800000">
            <a:off x="4" y="1714500"/>
            <a:ext cx="1219199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" name="Google Shape;62;p21"/>
          <p:cNvSpPr txBox="1"/>
          <p:nvPr>
            <p:ph idx="1" type="subTitle"/>
          </p:nvPr>
        </p:nvSpPr>
        <p:spPr>
          <a:xfrm>
            <a:off x="3988217" y="367654"/>
            <a:ext cx="7375466" cy="1014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21"/>
          <p:cNvSpPr txBox="1"/>
          <p:nvPr>
            <p:ph type="ctrTitle"/>
          </p:nvPr>
        </p:nvSpPr>
        <p:spPr>
          <a:xfrm>
            <a:off x="841248" y="2578608"/>
            <a:ext cx="7876287" cy="35926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3" showMasterSp="0">
  <p:cSld name="Title 3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/>
          <p:nvPr/>
        </p:nvSpPr>
        <p:spPr>
          <a:xfrm rot="-5400000">
            <a:off x="3057205" y="-1430380"/>
            <a:ext cx="6077590" cy="10510705"/>
          </a:xfrm>
          <a:custGeom>
            <a:rect b="b" l="l" r="r" t="t"/>
            <a:pathLst>
              <a:path extrusionOk="0" h="5429563" w="3139529">
                <a:moveTo>
                  <a:pt x="4110" y="41"/>
                </a:moveTo>
                <a:lnTo>
                  <a:pt x="424748" y="0"/>
                </a:lnTo>
                <a:cubicBezTo>
                  <a:pt x="1924080" y="0"/>
                  <a:pt x="3139529" y="1215450"/>
                  <a:pt x="3139529" y="2714782"/>
                </a:cubicBezTo>
                <a:cubicBezTo>
                  <a:pt x="3139529" y="4214114"/>
                  <a:pt x="1924080" y="5429563"/>
                  <a:pt x="424748" y="5429563"/>
                </a:cubicBezTo>
                <a:lnTo>
                  <a:pt x="0" y="5429563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69" name="Google Shape;69;p22"/>
          <p:cNvSpPr txBox="1"/>
          <p:nvPr>
            <p:ph idx="1" type="subTitle"/>
          </p:nvPr>
        </p:nvSpPr>
        <p:spPr>
          <a:xfrm>
            <a:off x="2301923" y="5443909"/>
            <a:ext cx="7588155" cy="141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0" name="Google Shape;70;p22"/>
          <p:cNvSpPr txBox="1"/>
          <p:nvPr>
            <p:ph type="ctrTitle"/>
          </p:nvPr>
        </p:nvSpPr>
        <p:spPr>
          <a:xfrm>
            <a:off x="1981200" y="2787213"/>
            <a:ext cx="8229600" cy="2621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Photo 1" showMasterSp="0">
  <p:cSld name="Title, Photo 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23"/>
          <p:cNvCxnSpPr/>
          <p:nvPr/>
        </p:nvCxnSpPr>
        <p:spPr>
          <a:xfrm rot="10800000">
            <a:off x="4" y="4989940"/>
            <a:ext cx="1219199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" name="Google Shape;76;p23"/>
          <p:cNvSpPr/>
          <p:nvPr>
            <p:ph idx="2" type="pic"/>
          </p:nvPr>
        </p:nvSpPr>
        <p:spPr>
          <a:xfrm>
            <a:off x="0" y="0"/>
            <a:ext cx="12191999" cy="49864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3"/>
          <p:cNvSpPr txBox="1"/>
          <p:nvPr>
            <p:ph idx="1" type="subTitle"/>
          </p:nvPr>
        </p:nvSpPr>
        <p:spPr>
          <a:xfrm>
            <a:off x="609600" y="5972629"/>
            <a:ext cx="10972800" cy="480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8" name="Google Shape;78;p23"/>
          <p:cNvSpPr txBox="1"/>
          <p:nvPr>
            <p:ph type="ctrTitle"/>
          </p:nvPr>
        </p:nvSpPr>
        <p:spPr>
          <a:xfrm>
            <a:off x="609600" y="5218032"/>
            <a:ext cx="10972800" cy="7863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theme" Target="../theme/theme2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idx="10" type="dt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1" type="ftr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4"/>
          <p:cNvCxnSpPr/>
          <p:nvPr/>
        </p:nvCxnSpPr>
        <p:spPr>
          <a:xfrm rot="10800000">
            <a:off x="4" y="1824111"/>
            <a:ext cx="1219199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" name="Google Shape;14;p14"/>
          <p:cNvSpPr txBox="1"/>
          <p:nvPr>
            <p:ph idx="1" type="body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0988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Sorts Mill Goudy"/>
              <a:buChar char="–"/>
              <a:defRPr b="0" i="1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99719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8956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Sorts Mill Goudy"/>
              <a:buChar char="–"/>
              <a:defRPr b="0" i="1" sz="1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8956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528">
          <p15:clr>
            <a:srgbClr val="F26B43"/>
          </p15:clr>
        </p15:guide>
        <p15:guide id="2" pos="528">
          <p15:clr>
            <a:srgbClr val="F26B43"/>
          </p15:clr>
        </p15:guide>
        <p15:guide id="3" orient="horz" pos="3792">
          <p15:clr>
            <a:srgbClr val="F26B43"/>
          </p15:clr>
        </p15:guide>
        <p15:guide id="4" pos="7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Relationship Id="rId5" Type="http://schemas.openxmlformats.org/officeDocument/2006/relationships/image" Target="../media/image11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38.png"/><Relationship Id="rId5" Type="http://schemas.openxmlformats.org/officeDocument/2006/relationships/image" Target="../media/image20.png"/><Relationship Id="rId6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"/>
          <p:cNvSpPr txBox="1"/>
          <p:nvPr>
            <p:ph idx="1" type="subTitle"/>
          </p:nvPr>
        </p:nvSpPr>
        <p:spPr>
          <a:xfrm>
            <a:off x="1257008" y="5521960"/>
            <a:ext cx="8816632" cy="944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5"/>
              <a:buNone/>
            </a:pPr>
            <a:r>
              <a:rPr lang="en-US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Mihir Gutti, University of San Francisco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5"/>
              <a:buNone/>
            </a:pPr>
            <a:r>
              <a:rPr lang="en-US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Dr. Shamus McNamara, University of Louisville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91" name="Google Shape;491;p1"/>
          <p:cNvSpPr txBox="1"/>
          <p:nvPr>
            <p:ph type="ctrTitle"/>
          </p:nvPr>
        </p:nvSpPr>
        <p:spPr>
          <a:xfrm>
            <a:off x="1257008" y="1122362"/>
            <a:ext cx="8816632" cy="3571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ora"/>
              <a:buNone/>
            </a:pPr>
            <a:br>
              <a:rPr b="1" lang="en-US">
                <a:latin typeface="Lora"/>
                <a:ea typeface="Lora"/>
                <a:cs typeface="Lora"/>
                <a:sym typeface="Lora"/>
              </a:rPr>
            </a:br>
            <a:r>
              <a:rPr b="1" lang="en-US">
                <a:latin typeface="Lora"/>
                <a:ea typeface="Lora"/>
                <a:cs typeface="Lora"/>
                <a:sym typeface="Lora"/>
              </a:rPr>
              <a:t>Nonvolatile Computer Memory with Bistable Beams</a:t>
            </a:r>
            <a:endParaRPr/>
          </a:p>
        </p:txBody>
      </p:sp>
      <p:pic>
        <p:nvPicPr>
          <p:cNvPr id="492" name="Google Shape;4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2095" y="128838"/>
            <a:ext cx="2990249" cy="6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32531" y="-16"/>
            <a:ext cx="659469" cy="66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994399"/>
            <a:ext cx="2641751" cy="47022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1"/>
          <p:cNvSpPr txBox="1"/>
          <p:nvPr/>
        </p:nvSpPr>
        <p:spPr>
          <a:xfrm>
            <a:off x="-65314" y="6465078"/>
            <a:ext cx="30690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ora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NSF REU Award ID #2348869</a:t>
            </a:r>
            <a:endParaRPr b="1" i="0" sz="1500" u="none" cap="none" strike="noStrike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496" name="Google Shape;49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52726" y="5904899"/>
            <a:ext cx="2939274" cy="55972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1"/>
          <p:cNvSpPr txBox="1"/>
          <p:nvPr/>
        </p:nvSpPr>
        <p:spPr>
          <a:xfrm>
            <a:off x="9319982" y="6465078"/>
            <a:ext cx="35301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ora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NSF REU Award ID #2025075</a:t>
            </a:r>
            <a:endParaRPr b="0" i="0" sz="1500" u="none" cap="none" strike="noStrike">
              <a:solidFill>
                <a:schemeClr val="dk1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pic>
        <p:nvPicPr>
          <p:cNvPr descr="Marketing Communications - Resources ..." id="498" name="Google Shape;49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-16"/>
            <a:ext cx="659469" cy="659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mputer screen shot of a circuit board&#10;&#10;AI-generated content may be incorrect." id="578" name="Google Shape;578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2702" y="431469"/>
            <a:ext cx="6446950" cy="5995061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10"/>
          <p:cNvSpPr txBox="1"/>
          <p:nvPr>
            <p:ph idx="2" type="body"/>
          </p:nvPr>
        </p:nvSpPr>
        <p:spPr>
          <a:xfrm>
            <a:off x="461394" y="1585519"/>
            <a:ext cx="3865760" cy="4718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Designed the photomask for fabrication using 0.25μm NMOS/PMOS process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Mask includes layers for: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i="0" lang="en-US" sz="1800">
                <a:latin typeface="Lora"/>
                <a:ea typeface="Lora"/>
                <a:cs typeface="Lora"/>
                <a:sym typeface="Lora"/>
              </a:rPr>
              <a:t>Active (transistor regions)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i="0" lang="en-US" sz="1800">
                <a:latin typeface="Lora"/>
                <a:ea typeface="Lora"/>
                <a:cs typeface="Lora"/>
                <a:sym typeface="Lora"/>
              </a:rPr>
              <a:t>Poly (gate)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i="0" lang="en-US" sz="1800">
                <a:latin typeface="Lora"/>
                <a:ea typeface="Lora"/>
                <a:cs typeface="Lora"/>
                <a:sym typeface="Lora"/>
              </a:rPr>
              <a:t>Metals (wiring)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i="0" lang="en-US" sz="1800">
                <a:latin typeface="Lora"/>
                <a:ea typeface="Lora"/>
                <a:cs typeface="Lora"/>
                <a:sym typeface="Lora"/>
              </a:rPr>
              <a:t>Contact (connections)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Followed design rules for spacing, minimum width, and alignment</a:t>
            </a:r>
            <a:endParaRPr/>
          </a:p>
        </p:txBody>
      </p:sp>
      <p:sp>
        <p:nvSpPr>
          <p:cNvPr id="580" name="Google Shape;580;p10"/>
          <p:cNvSpPr txBox="1"/>
          <p:nvPr>
            <p:ph type="title"/>
          </p:nvPr>
        </p:nvSpPr>
        <p:spPr>
          <a:xfrm>
            <a:off x="461394" y="553616"/>
            <a:ext cx="3865760" cy="1031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Photomask &amp; Design Layout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1"/>
          <p:cNvSpPr txBox="1"/>
          <p:nvPr>
            <p:ph idx="2" type="body"/>
          </p:nvPr>
        </p:nvSpPr>
        <p:spPr>
          <a:xfrm>
            <a:off x="360727" y="1602297"/>
            <a:ext cx="3966427" cy="4976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85775" lvl="0" marL="2857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•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Designed and simulated a clocked current comparator for reading MEMS beam memory cell</a:t>
            </a:r>
            <a:endParaRPr/>
          </a:p>
          <a:p>
            <a:pPr indent="-285775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•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Circuit reliably detects small current differences</a:t>
            </a:r>
            <a:r>
              <a:rPr lang="en-US" sz="2400">
                <a:latin typeface="Lora"/>
                <a:ea typeface="Lora"/>
                <a:cs typeface="Lora"/>
                <a:sym typeface="Lora"/>
              </a:rPr>
              <a:t> → </a:t>
            </a:r>
            <a:r>
              <a:rPr lang="en-US" sz="2100">
                <a:latin typeface="Lora"/>
                <a:ea typeface="Lora"/>
                <a:cs typeface="Lora"/>
                <a:sym typeface="Lora"/>
              </a:rPr>
              <a:t>enabling fast, accurate nonvolatile memory readout</a:t>
            </a:r>
            <a:endParaRPr/>
          </a:p>
          <a:p>
            <a:pPr indent="-285775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•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Completed layout for standard 0.25 μm CMOS process</a:t>
            </a:r>
            <a:endParaRPr/>
          </a:p>
          <a:p>
            <a:pPr indent="-285775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•"/>
            </a:pPr>
            <a:r>
              <a:rPr lang="en-US" sz="2100">
                <a:latin typeface="Lora"/>
                <a:ea typeface="Lora"/>
                <a:cs typeface="Lora"/>
                <a:sym typeface="Lora"/>
              </a:rPr>
              <a:t>Next steps:</a:t>
            </a:r>
            <a:endParaRPr/>
          </a:p>
          <a:p>
            <a:pPr indent="-285775" lvl="1" marL="74295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•"/>
            </a:pPr>
            <a:r>
              <a:rPr i="0" lang="en-US" sz="2100">
                <a:latin typeface="Lora"/>
                <a:ea typeface="Lora"/>
                <a:cs typeface="Lora"/>
                <a:sym typeface="Lora"/>
              </a:rPr>
              <a:t>Get lower output to 0V</a:t>
            </a:r>
            <a:endParaRPr/>
          </a:p>
          <a:p>
            <a:pPr indent="-285775" lvl="1" marL="74295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•"/>
            </a:pPr>
            <a:r>
              <a:rPr i="0" lang="en-US" sz="2100">
                <a:latin typeface="Lora"/>
                <a:ea typeface="Lora"/>
                <a:cs typeface="Lora"/>
                <a:sym typeface="Lora"/>
              </a:rPr>
              <a:t>Finalize complete photomask layout in L-Edit</a:t>
            </a:r>
            <a:endParaRPr/>
          </a:p>
          <a:p>
            <a:pPr indent="-285775" lvl="1" marL="74295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•"/>
            </a:pPr>
            <a:r>
              <a:rPr i="0" lang="en-US" sz="2100">
                <a:latin typeface="Lora"/>
                <a:ea typeface="Lora"/>
                <a:cs typeface="Lora"/>
                <a:sym typeface="Lora"/>
              </a:rPr>
              <a:t>Manufacture the photomask for fabrication</a:t>
            </a:r>
            <a:endParaRPr/>
          </a:p>
          <a:p>
            <a:pPr indent="-285775" lvl="1" marL="74295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•"/>
            </a:pPr>
            <a:r>
              <a:rPr i="0" lang="en-US" sz="2100">
                <a:latin typeface="Lora"/>
                <a:ea typeface="Lora"/>
                <a:cs typeface="Lora"/>
                <a:sym typeface="Lora"/>
              </a:rPr>
              <a:t>Connect fabricated circuit to real MEMS beam for testing and validation</a:t>
            </a:r>
            <a:endParaRPr/>
          </a:p>
        </p:txBody>
      </p:sp>
      <p:sp>
        <p:nvSpPr>
          <p:cNvPr id="586" name="Google Shape;586;p11"/>
          <p:cNvSpPr txBox="1"/>
          <p:nvPr>
            <p:ph type="title"/>
          </p:nvPr>
        </p:nvSpPr>
        <p:spPr>
          <a:xfrm>
            <a:off x="360727" y="553616"/>
            <a:ext cx="3966427" cy="1048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Conclusion &amp; Future Work</a:t>
            </a:r>
            <a:endParaRPr/>
          </a:p>
        </p:txBody>
      </p:sp>
      <p:pic>
        <p:nvPicPr>
          <p:cNvPr descr="A computer screen shot of a circuit board&#10;&#10;AI-generated content may be incorrect." id="587" name="Google Shape;5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2702" y="431469"/>
            <a:ext cx="6446950" cy="5995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2"/>
          <p:cNvSpPr txBox="1"/>
          <p:nvPr>
            <p:ph idx="1" type="body"/>
          </p:nvPr>
        </p:nvSpPr>
        <p:spPr>
          <a:xfrm>
            <a:off x="769620" y="1565752"/>
            <a:ext cx="10652760" cy="5017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Dr. Shamus McNamara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National Science Foundation: </a:t>
            </a:r>
            <a:r>
              <a:rPr lang="en-US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NSF REU Award ID #2348869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Ana Galiano Sanchez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</a:pPr>
            <a:r>
              <a:t/>
            </a:r>
            <a:endParaRPr/>
          </a:p>
        </p:txBody>
      </p:sp>
      <p:sp>
        <p:nvSpPr>
          <p:cNvPr id="593" name="Google Shape;593;p12"/>
          <p:cNvSpPr txBox="1"/>
          <p:nvPr>
            <p:ph type="title"/>
          </p:nvPr>
        </p:nvSpPr>
        <p:spPr>
          <a:xfrm>
            <a:off x="769620" y="151598"/>
            <a:ext cx="1065276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Acknowledgements</a:t>
            </a:r>
            <a:endParaRPr/>
          </a:p>
        </p:txBody>
      </p:sp>
      <p:pic>
        <p:nvPicPr>
          <p:cNvPr id="594" name="Google Shape;59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2801" y="3356516"/>
            <a:ext cx="1581234" cy="163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009" y="3911163"/>
            <a:ext cx="4041158" cy="81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566" y="5683227"/>
            <a:ext cx="3595816" cy="656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60094" y="5590551"/>
            <a:ext cx="4629665" cy="84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keting Communications - Resources ..." id="598" name="Google Shape;598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98831" y="3266273"/>
            <a:ext cx="1815508" cy="181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3"/>
          <p:cNvSpPr txBox="1"/>
          <p:nvPr>
            <p:ph type="title"/>
          </p:nvPr>
        </p:nvSpPr>
        <p:spPr>
          <a:xfrm>
            <a:off x="624506" y="3991500"/>
            <a:ext cx="8837546" cy="18704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ora"/>
              <a:buNone/>
            </a:pPr>
            <a:r>
              <a:rPr b="1" lang="en-US" sz="6000">
                <a:latin typeface="Lora"/>
                <a:ea typeface="Lora"/>
                <a:cs typeface="Lora"/>
                <a:sym typeface="Lora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"/>
          <p:cNvSpPr txBox="1"/>
          <p:nvPr>
            <p:ph idx="1" type="body"/>
          </p:nvPr>
        </p:nvSpPr>
        <p:spPr>
          <a:xfrm>
            <a:off x="731520" y="1380744"/>
            <a:ext cx="4572000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DRAM is fast but volatile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SSD (Flash) is non-volatile and low cost, but slow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Constant data movement between DRAM and SSD → slow and power hungry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Combine RAM &amp; SSD into one unified layer → no copyback delays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Data stored in one place → simpler, faster, cheaper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Mechanical: Stores data as position not charge</a:t>
            </a:r>
            <a:endParaRPr/>
          </a:p>
        </p:txBody>
      </p:sp>
      <p:sp>
        <p:nvSpPr>
          <p:cNvPr id="505" name="Google Shape;505;p2"/>
          <p:cNvSpPr txBox="1"/>
          <p:nvPr>
            <p:ph type="title"/>
          </p:nvPr>
        </p:nvSpPr>
        <p:spPr>
          <a:xfrm>
            <a:off x="731520" y="320040"/>
            <a:ext cx="4572000" cy="9326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"/>
              <a:buNone/>
            </a:pPr>
            <a:r>
              <a:rPr b="1" lang="en-US" sz="3000">
                <a:latin typeface="Lora"/>
                <a:ea typeface="Lora"/>
                <a:cs typeface="Lora"/>
                <a:sym typeface="Lora"/>
              </a:rPr>
              <a:t>The Need for a Better Memory</a:t>
            </a:r>
            <a:endParaRPr/>
          </a:p>
        </p:txBody>
      </p:sp>
      <p:sp>
        <p:nvSpPr>
          <p:cNvPr descr="Lightbox" id="506" name="Google Shape;506;p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pic>
        <p:nvPicPr>
          <p:cNvPr descr="A diagram of a triangle&#10;&#10;AI-generated content may be incorrect." id="507" name="Google Shape;507;p2"/>
          <p:cNvPicPr preferRelativeResize="0"/>
          <p:nvPr/>
        </p:nvPicPr>
        <p:blipFill rotWithShape="1">
          <a:blip r:embed="rId3">
            <a:alphaModFix/>
          </a:blip>
          <a:srcRect b="27332" l="37294" r="37726" t="27474"/>
          <a:stretch/>
        </p:blipFill>
        <p:spPr>
          <a:xfrm>
            <a:off x="6338455" y="541296"/>
            <a:ext cx="5375565" cy="5470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"/>
          <p:cNvSpPr txBox="1"/>
          <p:nvPr>
            <p:ph idx="2" type="body"/>
          </p:nvPr>
        </p:nvSpPr>
        <p:spPr>
          <a:xfrm>
            <a:off x="452612" y="1604445"/>
            <a:ext cx="3874542" cy="5080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2000">
                <a:latin typeface="Lora"/>
                <a:ea typeface="Lora"/>
                <a:cs typeface="Lora"/>
                <a:sym typeface="Lora"/>
              </a:rPr>
              <a:t>MEMS Beam:</a:t>
            </a:r>
            <a:r>
              <a:rPr lang="en-US" sz="2000">
                <a:latin typeface="Lora"/>
                <a:ea typeface="Lora"/>
                <a:cs typeface="Lora"/>
                <a:sym typeface="Lora"/>
              </a:rPr>
              <a:t> Ti-W alloy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2000">
                <a:latin typeface="Lora"/>
                <a:ea typeface="Lora"/>
                <a:cs typeface="Lora"/>
                <a:sym typeface="Lora"/>
              </a:rPr>
              <a:t>Substrate: </a:t>
            </a:r>
            <a:r>
              <a:rPr lang="en-US" sz="2000">
                <a:latin typeface="Lora"/>
                <a:ea typeface="Lora"/>
                <a:cs typeface="Lora"/>
                <a:sym typeface="Lora"/>
              </a:rPr>
              <a:t>Silicon wafer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2000">
                <a:latin typeface="Lora"/>
                <a:ea typeface="Lora"/>
                <a:cs typeface="Lora"/>
                <a:sym typeface="Lora"/>
              </a:rPr>
              <a:t>Air Gap Formation: </a:t>
            </a:r>
            <a:r>
              <a:rPr lang="en-US" sz="2000">
                <a:latin typeface="Lora"/>
                <a:ea typeface="Lora"/>
                <a:cs typeface="Lora"/>
                <a:sym typeface="Lora"/>
              </a:rPr>
              <a:t>Sacrificial SiO₂ layer sets the spacing between the beam and wafer. Creates air gap below the beam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2000">
                <a:latin typeface="Lora"/>
                <a:ea typeface="Lora"/>
                <a:cs typeface="Lora"/>
                <a:sym typeface="Lora"/>
              </a:rPr>
              <a:t>Bistable: </a:t>
            </a:r>
            <a:r>
              <a:rPr lang="en-US" sz="2000">
                <a:latin typeface="Lora"/>
                <a:ea typeface="Lora"/>
                <a:cs typeface="Lora"/>
                <a:sym typeface="Lora"/>
              </a:rPr>
              <a:t>Beam can bend up or down representing ‘0’ or ‘1’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2000">
                <a:latin typeface="Lora"/>
                <a:ea typeface="Lora"/>
                <a:cs typeface="Lora"/>
                <a:sym typeface="Lora"/>
              </a:rPr>
              <a:t>Nonvolatile: </a:t>
            </a:r>
            <a:r>
              <a:rPr lang="en-US" sz="2000">
                <a:latin typeface="Lora"/>
                <a:ea typeface="Lora"/>
                <a:cs typeface="Lora"/>
                <a:sym typeface="Lora"/>
              </a:rPr>
              <a:t>Holds position without power.</a:t>
            </a:r>
            <a:endParaRPr/>
          </a:p>
          <a:p>
            <a:pPr indent="-1841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14" name="Google Shape;514;p3"/>
          <p:cNvSpPr txBox="1"/>
          <p:nvPr>
            <p:ph type="title"/>
          </p:nvPr>
        </p:nvSpPr>
        <p:spPr>
          <a:xfrm>
            <a:off x="452612" y="585571"/>
            <a:ext cx="3595634" cy="101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How the MEMS Beam is Made</a:t>
            </a:r>
            <a:endParaRPr/>
          </a:p>
        </p:txBody>
      </p:sp>
      <p:pic>
        <p:nvPicPr>
          <p:cNvPr descr="A close-up of a white square&#10;&#10;AI-generated content may be incorrect." id="515" name="Google Shape;515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5373" y="3118251"/>
            <a:ext cx="4276055" cy="3207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screen&#10;&#10;AI-generated content may be incorrect." id="516" name="Google Shape;516;p3"/>
          <p:cNvPicPr preferRelativeResize="0"/>
          <p:nvPr/>
        </p:nvPicPr>
        <p:blipFill rotWithShape="1">
          <a:blip r:embed="rId4">
            <a:alphaModFix/>
          </a:blip>
          <a:srcRect b="42955" l="36711" r="36765" t="43286"/>
          <a:stretch/>
        </p:blipFill>
        <p:spPr>
          <a:xfrm>
            <a:off x="5163408" y="823017"/>
            <a:ext cx="6459986" cy="1884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"/>
          <p:cNvSpPr txBox="1"/>
          <p:nvPr>
            <p:ph idx="2" type="body"/>
          </p:nvPr>
        </p:nvSpPr>
        <p:spPr>
          <a:xfrm>
            <a:off x="372717" y="1228550"/>
            <a:ext cx="3954437" cy="50758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7" r="0" t="-4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523" name="Google Shape;523;p4"/>
          <p:cNvSpPr txBox="1"/>
          <p:nvPr>
            <p:ph type="title"/>
          </p:nvPr>
        </p:nvSpPr>
        <p:spPr>
          <a:xfrm>
            <a:off x="372717" y="553614"/>
            <a:ext cx="3595634" cy="674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How it Works?</a:t>
            </a:r>
            <a:endParaRPr/>
          </a:p>
        </p:txBody>
      </p:sp>
      <p:pic>
        <p:nvPicPr>
          <p:cNvPr id="524" name="Google Shape;5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0161" y="2020767"/>
            <a:ext cx="7319880" cy="1903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circuit&#10;&#10;AI-generated content may be incorrect." id="525" name="Google Shape;525;p4"/>
          <p:cNvPicPr preferRelativeResize="0"/>
          <p:nvPr/>
        </p:nvPicPr>
        <p:blipFill rotWithShape="1">
          <a:blip r:embed="rId5">
            <a:alphaModFix/>
          </a:blip>
          <a:srcRect b="64948" l="3884" r="48064" t="8789"/>
          <a:stretch/>
        </p:blipFill>
        <p:spPr>
          <a:xfrm>
            <a:off x="4700160" y="3923935"/>
            <a:ext cx="7319880" cy="2500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68006" y="54536"/>
            <a:ext cx="2584189" cy="1966231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"/>
          <p:cNvSpPr txBox="1"/>
          <p:nvPr/>
        </p:nvSpPr>
        <p:spPr>
          <a:xfrm>
            <a:off x="5276432" y="6464029"/>
            <a:ext cx="61673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Xie, K., &amp; McNamara, S. (2022, July). Simulating a buckled-beam MEMS memory cell.</a:t>
            </a:r>
            <a:endParaRPr sz="12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diagram of a circuit&#10;&#10;AI-generated content may be incorrect." id="533" name="Google Shape;533;p5"/>
          <p:cNvPicPr preferRelativeResize="0"/>
          <p:nvPr/>
        </p:nvPicPr>
        <p:blipFill rotWithShape="1">
          <a:blip r:embed="rId3">
            <a:alphaModFix/>
          </a:blip>
          <a:srcRect b="54035" l="55538" r="0" t="0"/>
          <a:stretch/>
        </p:blipFill>
        <p:spPr>
          <a:xfrm>
            <a:off x="5608761" y="0"/>
            <a:ext cx="5909666" cy="3818313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"/>
          <p:cNvSpPr txBox="1"/>
          <p:nvPr>
            <p:ph idx="1" type="body"/>
          </p:nvPr>
        </p:nvSpPr>
        <p:spPr>
          <a:xfrm>
            <a:off x="365760" y="1543878"/>
            <a:ext cx="3767328" cy="4764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Researched dynamic comparators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Developed initial current comparator design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Two stage design:</a:t>
            </a:r>
            <a:endParaRPr/>
          </a:p>
          <a:p>
            <a:pPr indent="-285750" lvl="1" marL="78867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i="0" lang="en-US" sz="1800">
                <a:latin typeface="Lora"/>
                <a:ea typeface="Lora"/>
                <a:cs typeface="Lora"/>
                <a:sym typeface="Lora"/>
              </a:rPr>
              <a:t>Stage 1 converts current input to voltage</a:t>
            </a:r>
            <a:endParaRPr/>
          </a:p>
          <a:p>
            <a:pPr indent="-285750" lvl="1" marL="78867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i="0" lang="en-US" sz="1800">
                <a:latin typeface="Lora"/>
                <a:ea typeface="Lora"/>
                <a:cs typeface="Lora"/>
                <a:sym typeface="Lora"/>
              </a:rPr>
              <a:t>Stage 2 amplifies voltage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Issue: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Outputs did not reach full digital levels</a:t>
            </a:r>
            <a:endParaRPr/>
          </a:p>
          <a:p>
            <a:pPr indent="-285750" lvl="1" marL="78867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i="0" lang="en-US" sz="1800">
                <a:latin typeface="Lora"/>
                <a:ea typeface="Lora"/>
                <a:cs typeface="Lora"/>
                <a:sym typeface="Lora"/>
              </a:rPr>
              <a:t>High voltage = 5V</a:t>
            </a:r>
            <a:endParaRPr/>
          </a:p>
          <a:p>
            <a:pPr indent="-285750" lvl="1" marL="78867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i="0" lang="en-US" sz="1800">
                <a:latin typeface="Lora"/>
                <a:ea typeface="Lora"/>
                <a:cs typeface="Lora"/>
                <a:sym typeface="Lora"/>
              </a:rPr>
              <a:t>Low voltage = ~4.3V</a:t>
            </a:r>
            <a:endParaRPr/>
          </a:p>
        </p:txBody>
      </p:sp>
      <p:sp>
        <p:nvSpPr>
          <p:cNvPr id="535" name="Google Shape;535;p5"/>
          <p:cNvSpPr txBox="1"/>
          <p:nvPr>
            <p:ph type="title"/>
          </p:nvPr>
        </p:nvSpPr>
        <p:spPr>
          <a:xfrm>
            <a:off x="365760" y="464739"/>
            <a:ext cx="4133088" cy="6683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First Design</a:t>
            </a:r>
            <a:endParaRPr/>
          </a:p>
        </p:txBody>
      </p:sp>
      <p:pic>
        <p:nvPicPr>
          <p:cNvPr descr="A graph with green and red lines&#10;&#10;AI-generated content may be incorrect." id="536" name="Google Shape;53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2107" y="4077001"/>
            <a:ext cx="6131966" cy="2780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5"/>
          <p:cNvSpPr txBox="1"/>
          <p:nvPr/>
        </p:nvSpPr>
        <p:spPr>
          <a:xfrm>
            <a:off x="5927131" y="3818313"/>
            <a:ext cx="54662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Based on: Taghizadeh et al., Int. J. Electron. Commun., 81, 163–170 (2017)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38" name="Google Shape;538;p5"/>
          <p:cNvSpPr txBox="1"/>
          <p:nvPr/>
        </p:nvSpPr>
        <p:spPr>
          <a:xfrm>
            <a:off x="7355568" y="6124059"/>
            <a:ext cx="20857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Output Voltage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"/>
          <p:cNvSpPr txBox="1"/>
          <p:nvPr>
            <p:ph idx="2" type="body"/>
          </p:nvPr>
        </p:nvSpPr>
        <p:spPr>
          <a:xfrm>
            <a:off x="333025" y="1234440"/>
            <a:ext cx="4171863" cy="5426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999"/>
              <a:buNone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Input Differential Pair (M1, M2):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Connected to Input (In-, In+)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Function: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Senses and compares two input voltages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Operation: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Higher input → corresponding transistor conducts more current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None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Cross-Coupled Pair: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M3, M4 (NMOS) &amp; M5, M6 (PMOS)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Function: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Provides positive feedback amplification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Result: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Converts small differences into full rail-to-rail outputs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None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M7 (Tail Current):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Clock-controlled switch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None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M8: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Output control and load isolation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None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M9, M10: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Pre-charge transistors for reset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None/>
            </a:pPr>
            <a:r>
              <a:t/>
            </a:r>
            <a:endParaRPr/>
          </a:p>
        </p:txBody>
      </p:sp>
      <p:sp>
        <p:nvSpPr>
          <p:cNvPr id="545" name="Google Shape;545;p6"/>
          <p:cNvSpPr txBox="1"/>
          <p:nvPr>
            <p:ph type="title"/>
          </p:nvPr>
        </p:nvSpPr>
        <p:spPr>
          <a:xfrm>
            <a:off x="360727" y="285225"/>
            <a:ext cx="4019897" cy="949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ora"/>
              <a:buNone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StrongARM Latch Architecture</a:t>
            </a:r>
            <a:br>
              <a:rPr lang="en-US"/>
            </a:b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descr="A diagram of a circuit&#10;&#10;AI-generated content may be incorrect." id="546" name="Google Shape;546;p6"/>
          <p:cNvPicPr preferRelativeResize="0"/>
          <p:nvPr/>
        </p:nvPicPr>
        <p:blipFill rotWithShape="1">
          <a:blip r:embed="rId3">
            <a:alphaModFix/>
          </a:blip>
          <a:srcRect b="38997" l="0" r="55358" t="0"/>
          <a:stretch/>
        </p:blipFill>
        <p:spPr>
          <a:xfrm>
            <a:off x="4707992" y="0"/>
            <a:ext cx="7430219" cy="634584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6"/>
          <p:cNvSpPr txBox="1"/>
          <p:nvPr/>
        </p:nvSpPr>
        <p:spPr>
          <a:xfrm>
            <a:off x="6445360" y="6461445"/>
            <a:ext cx="39554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Schematic adapted from Razavi, IEEE SSCS Mag., 2015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"/>
          <p:cNvSpPr txBox="1"/>
          <p:nvPr>
            <p:ph idx="1" type="body"/>
          </p:nvPr>
        </p:nvSpPr>
        <p:spPr>
          <a:xfrm>
            <a:off x="389356" y="1631577"/>
            <a:ext cx="3743731" cy="4677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999"/>
              <a:buNone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Three-Phase Operation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None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Phase 1: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Reset (CLK = </a:t>
            </a:r>
            <a:r>
              <a:rPr b="1" lang="en-US">
                <a:latin typeface="Lora"/>
                <a:ea typeface="Lora"/>
                <a:cs typeface="Lora"/>
                <a:sym typeface="Lora"/>
              </a:rPr>
              <a:t>LOW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)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M7 (Tail):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OFF → No current path, zero static power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Recharge switches: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ON</a:t>
            </a:r>
            <a:r>
              <a:rPr b="1" lang="en-US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→ All nodes charged to VDD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Purpose: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Initialize circuit, eliminate memory effects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None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Phase 2: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Amplification (CLK = </a:t>
            </a:r>
            <a:r>
              <a:rPr b="1" lang="en-US">
                <a:latin typeface="Lora"/>
                <a:ea typeface="Lora"/>
                <a:cs typeface="Lora"/>
                <a:sym typeface="Lora"/>
              </a:rPr>
              <a:t>HIGH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)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M7 (Tail):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ON → Enables current flow through differential pair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Arial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M1, M2: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Active sensing based on input voltage difference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9999"/>
              <a:buNone/>
            </a:pPr>
            <a:r>
              <a:t/>
            </a:r>
            <a:endParaRPr b="1"/>
          </a:p>
        </p:txBody>
      </p:sp>
      <p:sp>
        <p:nvSpPr>
          <p:cNvPr id="553" name="Google Shape;553;p7"/>
          <p:cNvSpPr txBox="1"/>
          <p:nvPr>
            <p:ph type="title"/>
          </p:nvPr>
        </p:nvSpPr>
        <p:spPr>
          <a:xfrm>
            <a:off x="389355" y="312666"/>
            <a:ext cx="3916637" cy="13189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StrongARM Operation Details</a:t>
            </a:r>
            <a:br>
              <a:rPr lang="en-US" sz="2900"/>
            </a:br>
            <a:endParaRPr sz="2900"/>
          </a:p>
        </p:txBody>
      </p:sp>
      <p:pic>
        <p:nvPicPr>
          <p:cNvPr descr="A diagram of a circuit&#10;&#10;AI-generated content may be incorrect." id="554" name="Google Shape;554;p7"/>
          <p:cNvPicPr preferRelativeResize="0"/>
          <p:nvPr/>
        </p:nvPicPr>
        <p:blipFill rotWithShape="1">
          <a:blip r:embed="rId3">
            <a:alphaModFix/>
          </a:blip>
          <a:srcRect b="38997" l="0" r="55358" t="0"/>
          <a:stretch/>
        </p:blipFill>
        <p:spPr>
          <a:xfrm>
            <a:off x="4761781" y="0"/>
            <a:ext cx="7430219" cy="634584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7"/>
          <p:cNvSpPr txBox="1"/>
          <p:nvPr/>
        </p:nvSpPr>
        <p:spPr>
          <a:xfrm>
            <a:off x="6420971" y="6383860"/>
            <a:ext cx="39554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Schematic adapted from Razavi, IEEE SSCS Mag., 2015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diagram of a circuit&#10;&#10;AI-generated content may be incorrect." id="560" name="Google Shape;560;p8"/>
          <p:cNvPicPr preferRelativeResize="0"/>
          <p:nvPr/>
        </p:nvPicPr>
        <p:blipFill rotWithShape="1">
          <a:blip r:embed="rId3">
            <a:alphaModFix/>
          </a:blip>
          <a:srcRect b="38997" l="0" r="55358" t="0"/>
          <a:stretch/>
        </p:blipFill>
        <p:spPr>
          <a:xfrm>
            <a:off x="4761781" y="0"/>
            <a:ext cx="7430219" cy="634584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"/>
          <p:cNvSpPr txBox="1"/>
          <p:nvPr>
            <p:ph idx="1" type="body"/>
          </p:nvPr>
        </p:nvSpPr>
        <p:spPr>
          <a:xfrm>
            <a:off x="200578" y="1291959"/>
            <a:ext cx="3932510" cy="5016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Phase 3: 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Regeneration (CLK = </a:t>
            </a:r>
            <a:r>
              <a:rPr b="1" lang="en-US">
                <a:latin typeface="Lora"/>
                <a:ea typeface="Lora"/>
                <a:cs typeface="Lora"/>
                <a:sym typeface="Lora"/>
              </a:rPr>
              <a:t>HIGH</a:t>
            </a:r>
            <a:r>
              <a:rPr lang="en-US">
                <a:latin typeface="Lora"/>
                <a:ea typeface="Lora"/>
                <a:cs typeface="Lora"/>
                <a:sym typeface="Lora"/>
              </a:rPr>
              <a:t>)</a:t>
            </a:r>
            <a:endParaRPr/>
          </a:p>
          <a:p>
            <a:pPr indent="-285750" lvl="1" marL="78867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1" i="0" lang="en-US" sz="1800">
                <a:latin typeface="Lora"/>
                <a:ea typeface="Lora"/>
                <a:cs typeface="Lora"/>
                <a:sym typeface="Lora"/>
              </a:rPr>
              <a:t>Cross coupled action: </a:t>
            </a:r>
            <a:r>
              <a:rPr i="0" lang="en-US" sz="1800">
                <a:latin typeface="Lora"/>
                <a:ea typeface="Lora"/>
                <a:cs typeface="Lora"/>
                <a:sym typeface="Lora"/>
              </a:rPr>
              <a:t>M3-M6 create exponential positive feedback</a:t>
            </a:r>
            <a:endParaRPr/>
          </a:p>
          <a:p>
            <a:pPr indent="-285750" lvl="1" marL="78867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1" i="0" lang="en-US" sz="1800">
                <a:latin typeface="Lora"/>
                <a:ea typeface="Lora"/>
                <a:cs typeface="Lora"/>
                <a:sym typeface="Lora"/>
              </a:rPr>
              <a:t>Decision process: </a:t>
            </a:r>
            <a:r>
              <a:rPr i="0" lang="en-US" sz="1800">
                <a:latin typeface="Lora"/>
                <a:ea typeface="Lora"/>
                <a:cs typeface="Lora"/>
                <a:sym typeface="Lora"/>
              </a:rPr>
              <a:t>One output → 0V, other output → VDD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Advantages: </a:t>
            </a:r>
            <a:endParaRPr/>
          </a:p>
          <a:p>
            <a:pPr indent="-285750" lvl="1" marL="78867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i="0" lang="en-US" sz="1800">
                <a:latin typeface="Lora"/>
                <a:ea typeface="Lora"/>
                <a:cs typeface="Lora"/>
                <a:sym typeface="Lora"/>
              </a:rPr>
              <a:t>Zero static power</a:t>
            </a:r>
            <a:endParaRPr/>
          </a:p>
          <a:p>
            <a:pPr indent="-285750" lvl="1" marL="78867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i="0" lang="en-US" sz="1800">
                <a:latin typeface="Lora"/>
                <a:ea typeface="Lora"/>
                <a:cs typeface="Lora"/>
                <a:sym typeface="Lora"/>
              </a:rPr>
              <a:t>High speed</a:t>
            </a:r>
            <a:endParaRPr/>
          </a:p>
          <a:p>
            <a:pPr indent="-285750" lvl="1" marL="78867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i="0" lang="en-US" sz="1800">
                <a:latin typeface="Lora"/>
                <a:ea typeface="Lora"/>
                <a:cs typeface="Lora"/>
                <a:sym typeface="Lora"/>
              </a:rPr>
              <a:t>Rail to rail outputs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</a:pPr>
            <a:r>
              <a:t/>
            </a:r>
            <a:endParaRPr/>
          </a:p>
        </p:txBody>
      </p:sp>
      <p:sp>
        <p:nvSpPr>
          <p:cNvPr id="562" name="Google Shape;562;p8"/>
          <p:cNvSpPr txBox="1"/>
          <p:nvPr>
            <p:ph type="title"/>
          </p:nvPr>
        </p:nvSpPr>
        <p:spPr>
          <a:xfrm>
            <a:off x="200577" y="176982"/>
            <a:ext cx="4105415" cy="11149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StrongARM Output &amp; Advantages</a:t>
            </a:r>
            <a:endParaRPr/>
          </a:p>
        </p:txBody>
      </p:sp>
      <p:sp>
        <p:nvSpPr>
          <p:cNvPr id="563" name="Google Shape;563;p8"/>
          <p:cNvSpPr txBox="1"/>
          <p:nvPr/>
        </p:nvSpPr>
        <p:spPr>
          <a:xfrm>
            <a:off x="6420971" y="6383860"/>
            <a:ext cx="39554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Schematic adapted from Razavi, IEEE SSCS Mag., 2015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"/>
          <p:cNvSpPr txBox="1"/>
          <p:nvPr>
            <p:ph idx="2" type="body"/>
          </p:nvPr>
        </p:nvSpPr>
        <p:spPr>
          <a:xfrm>
            <a:off x="352338" y="1726791"/>
            <a:ext cx="3974816" cy="4577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Circuit amplifies input current differences from MEMS cell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Outputs are ~ digital: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i="0" lang="en-US" sz="1800">
                <a:latin typeface="Lora"/>
                <a:ea typeface="Lora"/>
                <a:cs typeface="Lora"/>
                <a:sym typeface="Lora"/>
              </a:rPr>
              <a:t>Out+ goes to 5V (HIGH)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i="0" lang="en-US" sz="1800">
                <a:latin typeface="Lora"/>
                <a:ea typeface="Lora"/>
                <a:cs typeface="Lora"/>
                <a:sym typeface="Lora"/>
              </a:rPr>
              <a:t>Out- to 1V (LOW)—Not ideal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Fast, reliable decision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Voltage gap allows clear memory state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en-US">
                <a:latin typeface="Lora"/>
                <a:ea typeface="Lora"/>
                <a:cs typeface="Lora"/>
                <a:sym typeface="Lora"/>
              </a:rPr>
              <a:t>Output levels can be further optimized for full CMOS compatibility</a:t>
            </a:r>
            <a:endParaRPr/>
          </a:p>
        </p:txBody>
      </p:sp>
      <p:sp>
        <p:nvSpPr>
          <p:cNvPr id="569" name="Google Shape;569;p9"/>
          <p:cNvSpPr txBox="1"/>
          <p:nvPr>
            <p:ph type="title"/>
          </p:nvPr>
        </p:nvSpPr>
        <p:spPr>
          <a:xfrm>
            <a:off x="412738" y="518718"/>
            <a:ext cx="3595634" cy="120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ra"/>
              <a:buNone/>
            </a:pPr>
            <a:r>
              <a:rPr b="1" lang="en-US">
                <a:latin typeface="Lora"/>
                <a:ea typeface="Lora"/>
                <a:cs typeface="Lora"/>
                <a:sym typeface="Lora"/>
              </a:rPr>
              <a:t>Simulation Results</a:t>
            </a:r>
            <a:endParaRPr/>
          </a:p>
        </p:txBody>
      </p:sp>
      <p:pic>
        <p:nvPicPr>
          <p:cNvPr descr="A graph showing a green line&#10;&#10;AI-generated content may be incorrect." id="570" name="Google Shape;5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7020" y="3404419"/>
            <a:ext cx="7513199" cy="3406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with a green line&#10;&#10;AI-generated content may be incorrect." id="571" name="Google Shape;57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7020" y="0"/>
            <a:ext cx="7513199" cy="3404419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9"/>
          <p:cNvSpPr txBox="1"/>
          <p:nvPr/>
        </p:nvSpPr>
        <p:spPr>
          <a:xfrm>
            <a:off x="5032187" y="2715648"/>
            <a:ext cx="19184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Input Current</a:t>
            </a:r>
            <a:endParaRPr/>
          </a:p>
        </p:txBody>
      </p:sp>
      <p:sp>
        <p:nvSpPr>
          <p:cNvPr id="573" name="Google Shape;573;p9"/>
          <p:cNvSpPr txBox="1"/>
          <p:nvPr/>
        </p:nvSpPr>
        <p:spPr>
          <a:xfrm>
            <a:off x="5032187" y="6150273"/>
            <a:ext cx="20857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Output Voltage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rchway Showcase">
  <a:themeElements>
    <a:clrScheme name="Archway">
      <a:dk1>
        <a:srgbClr val="000000"/>
      </a:dk1>
      <a:lt1>
        <a:srgbClr val="FFFFFF"/>
      </a:lt1>
      <a:dk2>
        <a:srgbClr val="424C4E"/>
      </a:dk2>
      <a:lt2>
        <a:srgbClr val="EDE9E7"/>
      </a:lt2>
      <a:accent1>
        <a:srgbClr val="9FA597"/>
      </a:accent1>
      <a:accent2>
        <a:srgbClr val="AEA67E"/>
      </a:accent2>
      <a:accent3>
        <a:srgbClr val="957D71"/>
      </a:accent3>
      <a:accent4>
        <a:srgbClr val="C88769"/>
      </a:accent4>
      <a:accent5>
        <a:srgbClr val="97A4AA"/>
      </a:accent5>
      <a:accent6>
        <a:srgbClr val="9FA4A5"/>
      </a:accent6>
      <a:hlink>
        <a:srgbClr val="8C9484"/>
      </a:hlink>
      <a:folHlink>
        <a:srgbClr val="C1795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2025-06-10T13:36:36Z</dcterms:created>
  <dc:creator>Mihir Gutti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