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65" r:id="rId4"/>
    <p:sldId id="269" r:id="rId5"/>
    <p:sldId id="268" r:id="rId6"/>
    <p:sldId id="279" r:id="rId7"/>
    <p:sldId id="270" r:id="rId8"/>
    <p:sldId id="271" r:id="rId9"/>
    <p:sldId id="273" r:id="rId10"/>
    <p:sldId id="283" r:id="rId11"/>
    <p:sldId id="264" r:id="rId12"/>
    <p:sldId id="275" r:id="rId13"/>
    <p:sldId id="274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1"/>
    <a:srgbClr val="C8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FEE307-3E3B-4CB3-A673-3225D60C228C}" v="648" dt="2025-07-30T17:44:09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5388" autoAdjust="0"/>
  </p:normalViewPr>
  <p:slideViewPr>
    <p:cSldViewPr snapToGrid="0">
      <p:cViewPr varScale="1">
        <p:scale>
          <a:sx n="109" d="100"/>
          <a:sy n="109" d="100"/>
        </p:scale>
        <p:origin x="63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Temperature Tests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34399606299214"/>
          <c:y val="6.9923521904622726E-2"/>
          <c:w val="0.83921850393700792"/>
          <c:h val="0.6779912845723865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175</c:v>
                </c:pt>
                <c:pt idx="1">
                  <c:v>145</c:v>
                </c:pt>
                <c:pt idx="2">
                  <c:v>140</c:v>
                </c:pt>
                <c:pt idx="3">
                  <c:v>135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E7-4C58-8826-BBEB83FB7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6448895"/>
        <c:axId val="1516449375"/>
      </c:lineChart>
      <c:catAx>
        <c:axId val="15164488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Temperature (°C)</a:t>
                </a:r>
              </a:p>
            </c:rich>
          </c:tx>
          <c:layout>
            <c:manualLayout>
              <c:xMode val="edge"/>
              <c:yMode val="edge"/>
              <c:x val="0.40656643700787404"/>
              <c:y val="0.841065339501393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6449375"/>
        <c:crosses val="autoZero"/>
        <c:auto val="1"/>
        <c:lblAlgn val="ctr"/>
        <c:lblOffset val="100"/>
        <c:noMultiLvlLbl val="0"/>
      </c:catAx>
      <c:valAx>
        <c:axId val="1516449375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Scale</a:t>
                </a:r>
              </a:p>
            </c:rich>
          </c:tx>
          <c:layout>
            <c:manualLayout>
              <c:xMode val="edge"/>
              <c:yMode val="edge"/>
              <c:x val="3.2075787401574803E-2"/>
              <c:y val="0.352015172735287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6448895"/>
        <c:crosses val="autoZero"/>
        <c:crossBetween val="between"/>
        <c:majorUnit val="1"/>
        <c:min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0.71936</cdr:x>
      <cdr:y>0.60765</cdr:y>
    </cdr:from>
    <cdr:to>
      <cdr:x>0.72843</cdr:x>
      <cdr:y>0.62497</cdr:y>
    </cdr:to>
    <cdr:sp macro="" textlink="">
      <cdr:nvSpPr>
        <cdr:cNvPr id="2" name="Flowchart: Connector 1">
          <a:extLst xmlns:a="http://schemas.openxmlformats.org/drawingml/2006/main">
            <a:ext uri="{FF2B5EF4-FFF2-40B4-BE49-F238E27FC236}">
              <a16:creationId xmlns:a16="http://schemas.microsoft.com/office/drawing/2014/main" id="{CF38F3ED-95E1-A5AE-1E2A-6893D47C6539}"/>
            </a:ext>
          </a:extLst>
        </cdr:cNvPr>
        <cdr:cNvSpPr/>
      </cdr:nvSpPr>
      <cdr:spPr>
        <a:xfrm xmlns:a="http://schemas.openxmlformats.org/drawingml/2006/main">
          <a:off x="5970455" y="2874643"/>
          <a:ext cx="75304" cy="81969"/>
        </a:xfrm>
        <a:prstGeom xmlns:a="http://schemas.openxmlformats.org/drawingml/2006/main" prst="flowChartConnector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B06A6-519A-4B29-8D20-FB9D3A81B02F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5417C-4D68-4B99-B708-E7279CEC5B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5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redo this slide</a:t>
            </a:r>
          </a:p>
          <a:p>
            <a:endParaRPr lang="en-US" dirty="0"/>
          </a:p>
          <a:p>
            <a:r>
              <a:rPr lang="en-US" dirty="0"/>
              <a:t>Why do we need low temp bonding for microelectronics</a:t>
            </a:r>
          </a:p>
          <a:p>
            <a:endParaRPr lang="en-US" dirty="0"/>
          </a:p>
          <a:p>
            <a:r>
              <a:rPr lang="en-US" dirty="0"/>
              <a:t>what is microelectronic bonding: chip attach, interconnects</a:t>
            </a:r>
          </a:p>
          <a:p>
            <a:endParaRPr lang="en-US" dirty="0"/>
          </a:p>
          <a:p>
            <a:r>
              <a:rPr lang="en-US" dirty="0"/>
              <a:t>why do people care about do this at low temperature</a:t>
            </a:r>
          </a:p>
          <a:p>
            <a:endParaRPr lang="en-US" dirty="0"/>
          </a:p>
          <a:p>
            <a:r>
              <a:rPr lang="en-US" dirty="0"/>
              <a:t> This is why I need to solve this issue and why we’re doing this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51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activation seems to work at these temperatures and pressure seems to play a much larger role at bonding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explain it better that pressure is a major factor in the sintering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38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N, S</a:t>
            </a:r>
          </a:p>
          <a:p>
            <a:r>
              <a:rPr lang="en-US" dirty="0"/>
              <a:t>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83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7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Combined with sintering slide, removing surface diffusion/grain boundary melding for clarity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previous slide</a:t>
            </a:r>
          </a:p>
          <a:p>
            <a:endParaRPr lang="en-US" dirty="0"/>
          </a:p>
          <a:p>
            <a:r>
              <a:rPr lang="en-US" dirty="0"/>
              <a:t>200-250 C done today</a:t>
            </a:r>
          </a:p>
          <a:p>
            <a:endParaRPr lang="en-US" dirty="0"/>
          </a:p>
          <a:p>
            <a:r>
              <a:rPr lang="en-US" dirty="0"/>
              <a:t>how do I make this work at low temperatures</a:t>
            </a:r>
          </a:p>
          <a:p>
            <a:endParaRPr lang="en-US" dirty="0"/>
          </a:p>
          <a:p>
            <a:r>
              <a:rPr lang="en-US" dirty="0"/>
              <a:t>attractive option</a:t>
            </a:r>
          </a:p>
          <a:p>
            <a:endParaRPr lang="en-US" dirty="0"/>
          </a:p>
          <a:p>
            <a:r>
              <a:rPr lang="en-US" dirty="0"/>
              <a:t>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copper melts at 1000C; sintering + pressure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64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I’ll introduce the carboxylic acids as surface treatment + the original research with the aldehydes such as OPA and our polymer (PPA)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a reducing agent?</a:t>
            </a:r>
          </a:p>
          <a:p>
            <a:endParaRPr lang="en-US" dirty="0"/>
          </a:p>
          <a:p>
            <a:r>
              <a:rPr lang="en-US" dirty="0"/>
              <a:t>Why reducing agent?</a:t>
            </a:r>
          </a:p>
          <a:p>
            <a:r>
              <a:rPr lang="en-US" dirty="0"/>
              <a:t>reducing agent will remain on surface and help with the metal-metal bonding</a:t>
            </a:r>
          </a:p>
          <a:p>
            <a:endParaRPr lang="en-US" dirty="0"/>
          </a:p>
          <a:p>
            <a:r>
              <a:rPr lang="en-US" dirty="0"/>
              <a:t>external pressure will be added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explain this is what what happening and what I’m looking for </a:t>
            </a:r>
          </a:p>
          <a:p>
            <a:endParaRPr lang="en-US" dirty="0"/>
          </a:p>
          <a:p>
            <a:r>
              <a:rPr lang="en-US" dirty="0"/>
              <a:t>reducing</a:t>
            </a:r>
          </a:p>
          <a:p>
            <a:endParaRPr lang="en-US" dirty="0"/>
          </a:p>
          <a:p>
            <a:r>
              <a:rPr lang="en-US" dirty="0"/>
              <a:t>a and 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6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Mixed reducing agent with the copper 3 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9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Capitalize 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38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of all the different reducing agents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formic acid works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trying different conditions and finding where these things don’t work</a:t>
            </a:r>
          </a:p>
          <a:p>
            <a:endParaRPr lang="en-US" dirty="0"/>
          </a:p>
          <a:p>
            <a:r>
              <a:rPr lang="en-US" dirty="0"/>
              <a:t>red</a:t>
            </a:r>
          </a:p>
          <a:p>
            <a:endParaRPr lang="en-US" dirty="0"/>
          </a:p>
          <a:p>
            <a:r>
              <a:rPr lang="en-US" dirty="0"/>
              <a:t>results most important </a:t>
            </a:r>
          </a:p>
          <a:p>
            <a:endParaRPr lang="en-US" dirty="0"/>
          </a:p>
          <a:p>
            <a:r>
              <a:rPr lang="en-US" dirty="0"/>
              <a:t>what conditions used</a:t>
            </a:r>
          </a:p>
          <a:p>
            <a:r>
              <a:rPr lang="en-US" dirty="0"/>
              <a:t>Switch OPA and Oxalic </a:t>
            </a:r>
          </a:p>
          <a:p>
            <a:endParaRPr lang="en-US" dirty="0"/>
          </a:p>
          <a:p>
            <a:r>
              <a:rPr lang="en-US" dirty="0"/>
              <a:t>what a 5 and 2 means based on a microhardness scale &amp; SEM (next slide)</a:t>
            </a:r>
          </a:p>
          <a:p>
            <a:endParaRPr lang="en-US" dirty="0"/>
          </a:p>
          <a:p>
            <a:r>
              <a:rPr lang="en-US" dirty="0"/>
              <a:t>why would I care whether it’s…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8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I’ll show the results of the different reducing agents and the original research before pivot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81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EDS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04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Temperature tests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Graph as temp decreases, strength decreases</a:t>
            </a:r>
          </a:p>
          <a:p>
            <a:endParaRPr lang="en-US" dirty="0"/>
          </a:p>
          <a:p>
            <a:r>
              <a:rPr lang="en-US" dirty="0"/>
              <a:t>changing pressure (control of pressure)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5417C-4D68-4B99-B708-E7279CEC5B4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7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BD14-2D79-4FD7-6C69-393272E99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C084F-6B4A-F121-7134-39B711A0A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254B3-000C-3556-F17F-A160EEF8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B54F2-8DCD-4AF3-BB11-E08B6EABC722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F0D5C-958B-3617-D615-8749C5FB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B9589-BDD3-76BE-7138-A41A819F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7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3EE41-66EC-A9B9-7FDE-6CEB19D3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5EEFB-769E-C0A1-D2EC-F04CE4667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738A5-65E1-05E3-D488-565AD6C9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338F-7C16-4663-B7A8-99A0DA039697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AE876-D54F-36E2-F74D-680F8C026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29F0A-44BD-9A9D-8D7D-92A05FFB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17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53604-A202-6CD4-4C2B-68EE7E4E0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28B33-56F3-2834-B852-BF8742E6D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86AA1-0A22-458B-D1D6-F5BFBDAA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106D-251B-4E01-BC84-881176AE648A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A2588-1DD1-0079-C599-3FEA7174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4EE1-6CD2-6A1D-125C-05A1C264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1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9009-6130-669F-84BC-720C7AD0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33317-25CC-52D7-8E0D-310EC55F1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4F5B-AFD5-77EB-7B61-83EB4C18C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8585-5E8B-4814-8DAA-F8BDC8E88D8E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190DC-6D4C-900B-C866-3D56FC05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6FB41-A7F3-7D61-FB1D-E30A0D2B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3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D8622-8C13-B5A8-9C60-FDBF6D15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196B8-909F-4C86-1189-0F918DD86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0B8D4-C5B3-7900-AADF-79B8B394B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33F8-3BA9-4C37-97A8-D7BFCDBF3889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B65F8-9D68-C64B-F258-96EFD9DE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628DB-794D-472F-A1DD-CB99DF6E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0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CE3ED-1425-A5BF-E5E5-68F7A4B4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8891E-386E-9C3A-3535-8138A9996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201A6-D8EF-88A8-2AB5-6727D2406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CA8D4-651E-1C26-298D-1754C8F5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93E4-98E0-4CDA-91E2-8C7A4FB7DECF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871B3-FCC1-3FF4-9406-72ED001F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5DCFF-FFE2-A318-D033-6DF4D0BE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2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F0CC9-9178-F011-4C4F-FEC443C8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42E08-6867-51A7-09A6-0BA36C90C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BD954-A441-A5B7-83D1-F172DA166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99262D-30A6-6AB3-3B7F-6215B827C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09FDBA-3F7C-812F-499A-4480BE96A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C73AB5-067A-A6E7-0816-C0A6B26F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3D7C-4493-4ACC-8317-6CF5ACC7337D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9B69F2-E8F7-7D62-FE0C-FDB138C0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491F-B856-9391-A07C-A11505A6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C7BD6-9829-D183-7C0E-9527738C9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7D160-27FB-F4DA-03A9-48B187A4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2548-9996-48C4-ABCE-7F83520A4344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DFB57-6D83-CBB7-D49B-BB1AF14A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08775-1A1A-8303-F870-93D37F663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0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83BD1-A1BB-06FB-B5A4-3EAD1F88A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9C2F-28FD-40F1-BEB8-52D5C90C9EA3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913F0-45D7-702A-5347-732E2D18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24764-6018-65B5-D74D-9F1CEEAB9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1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0D430-6418-FA67-E820-9A8131BF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843EF-9289-F0E4-45DE-D94E51666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5C6FE-437C-459F-9B35-8BEABF85C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AE0EF-7A2D-044E-2D09-E64CE5F7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B986-05CB-4006-9D3E-442ECC2345AD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7A4F3-05B6-CBB5-5660-276F0CB60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E8A83-7C0C-19C3-F5AA-2B357F68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9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5B997-C78B-FAFB-159B-A19571F28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070840-1E70-28B6-185E-8BACC44DB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1E49E-F91B-BC7D-2F91-C3E7F0D2B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31DF3-CF27-12F9-4CAF-B4A39B88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3D9A-75ED-4328-BE2F-63FE215A649A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141A9-A200-FC01-A6DB-90BD547D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FCC67-5E0B-3459-80DB-D230B4DE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4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B3A6C-0358-FFC4-9FCF-95E9AB34A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BD7C4-5627-3A3A-C762-CA4D0278E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F4702-2C67-5649-16AF-11ECE5D4F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C9FE50-18AB-49BD-A64E-4747B041F79E}" type="datetime1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0DB57-2EBD-9E44-7E20-B8934598F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89B91-DF09-CEFC-CCB2-DC24081B9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5B54C0-4F03-413E-A118-D20BA6E42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0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8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7.wdp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A8EF-BECE-BA05-7D99-C55327B3B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2059" y="370956"/>
            <a:ext cx="12559552" cy="2033954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rade Gothic Next Cond" panose="020B0506040303020004" pitchFamily="34" charset="0"/>
              </a:rPr>
              <a:t>Low Temperature Fusion of Surface-Activated Copper Micro Particles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ED62D0-A1D5-64A1-7274-3CA381C06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9162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Omarion Hixson</a:t>
            </a:r>
          </a:p>
          <a:p>
            <a:endParaRPr lang="en-US" dirty="0"/>
          </a:p>
          <a:p>
            <a:r>
              <a:rPr lang="en-US" dirty="0"/>
              <a:t>PI: Dr. Paul Kohl</a:t>
            </a:r>
          </a:p>
          <a:p>
            <a:r>
              <a:rPr lang="en-US" dirty="0"/>
              <a:t>Mentors: Jose Lopez, Kaijun Feng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171C0D-73A7-9951-6B0F-E3A49BA5FBD8}"/>
              </a:ext>
            </a:extLst>
          </p:cNvPr>
          <p:cNvCxnSpPr>
            <a:cxnSpLocks/>
          </p:cNvCxnSpPr>
          <p:nvPr/>
        </p:nvCxnSpPr>
        <p:spPr>
          <a:xfrm>
            <a:off x="3810000" y="2898818"/>
            <a:ext cx="471543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red triangle with a circle in the middle&#10;&#10;AI-generated content may be incorrect.">
            <a:extLst>
              <a:ext uri="{FF2B5EF4-FFF2-40B4-BE49-F238E27FC236}">
                <a16:creationId xmlns:a16="http://schemas.microsoft.com/office/drawing/2014/main" id="{C2AE7577-BF83-678F-1A6B-51D5247DF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12" y="5605964"/>
            <a:ext cx="838419" cy="1069450"/>
          </a:xfrm>
          <a:prstGeom prst="rect">
            <a:avLst/>
          </a:prstGeom>
        </p:spPr>
      </p:pic>
      <p:pic>
        <p:nvPicPr>
          <p:cNvPr id="4" name="Picture 3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1CB7536E-BA81-2DD2-5681-3A1569072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6" y="5835199"/>
            <a:ext cx="1649506" cy="708337"/>
          </a:xfrm>
          <a:prstGeom prst="rect">
            <a:avLst/>
          </a:prstGeom>
        </p:spPr>
      </p:pic>
      <p:pic>
        <p:nvPicPr>
          <p:cNvPr id="7" name="Picture 6" descr="A logo of a globe with a gold cogwheel&#10;&#10;AI-generated content may be incorrect.">
            <a:extLst>
              <a:ext uri="{FF2B5EF4-FFF2-40B4-BE49-F238E27FC236}">
                <a16:creationId xmlns:a16="http://schemas.microsoft.com/office/drawing/2014/main" id="{9BF7ECA7-00D0-984D-A469-2A4E039E7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401" y="5489416"/>
            <a:ext cx="2224291" cy="1302546"/>
          </a:xfrm>
          <a:prstGeom prst="rect">
            <a:avLst/>
          </a:prstGeom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92A9050E-E01B-8545-5FEF-740127210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89885" l="396" r="98499">
                        <a14:foregroundMark x1="20851" y1="52071" x2="44078" y2="57570"/>
                        <a14:foregroundMark x1="44078" y1="57570" x2="61239" y2="52614"/>
                        <a14:foregroundMark x1="75146" y1="39783" x2="88261" y2="56008"/>
                        <a14:foregroundMark x1="73582" y1="69450" x2="73478" y2="35913"/>
                        <a14:foregroundMark x1="73478" y1="35913" x2="86447" y2="38968"/>
                        <a14:foregroundMark x1="86447" y1="38968" x2="83632" y2="70604"/>
                        <a14:foregroundMark x1="83632" y1="70604" x2="74083" y2="58792"/>
                        <a14:foregroundMark x1="74083" y1="58792" x2="74562" y2="50984"/>
                        <a14:foregroundMark x1="72435" y1="33605" x2="88803" y2="34691"/>
                        <a14:foregroundMark x1="88803" y1="34691" x2="93682" y2="62729"/>
                        <a14:foregroundMark x1="87490" y1="35845" x2="98499" y2="39172"/>
                        <a14:foregroundMark x1="98499" y1="39172" x2="98311" y2="39172"/>
                        <a14:foregroundMark x1="90596" y1="47047" x2="96580" y2="45350"/>
                        <a14:foregroundMark x1="20079" y1="37475" x2="64366" y2="43924"/>
                        <a14:foregroundMark x1="64366" y1="43924" x2="75334" y2="42023"/>
                        <a14:foregroundMark x1="21643" y1="34691" x2="65284" y2="36931"/>
                        <a14:foregroundMark x1="65284" y1="36931" x2="71852" y2="35845"/>
                        <a14:foregroundMark x1="87302" y1="48744" x2="90784" y2="68364"/>
                        <a14:foregroundMark x1="84800" y1="67753" x2="95225" y2="59946"/>
                        <a14:foregroundMark x1="94829" y1="41412" x2="96184" y2="62186"/>
                        <a14:foregroundMark x1="73207" y1="67753" x2="86155" y2="71690"/>
                        <a14:foregroundMark x1="73791" y1="64426" x2="75917" y2="68907"/>
                        <a14:foregroundMark x1="74562" y1="42566" x2="73394" y2="72845"/>
                        <a14:foregroundMark x1="73394" y1="72845" x2="73394" y2="72845"/>
                        <a14:foregroundMark x1="72623" y1="49287" x2="72039" y2="71690"/>
                        <a14:foregroundMark x1="88261" y1="32451" x2="94829" y2="34148"/>
                        <a14:foregroundMark x1="21059" y1="35234" x2="50188" y2="38289"/>
                        <a14:foregroundMark x1="50188" y1="38289" x2="70684" y2="32994"/>
                        <a14:foregroundMark x1="68578" y1="29667" x2="22415" y2="31908"/>
                        <a14:foregroundMark x1="22018" y1="30210" x2="20517" y2="61168"/>
                        <a14:foregroundMark x1="20517" y1="61168" x2="54733" y2="67753"/>
                        <a14:foregroundMark x1="54733" y1="67753" x2="68536" y2="67210"/>
                        <a14:foregroundMark x1="68536" y1="67210" x2="71268" y2="30754"/>
                        <a14:foregroundMark x1="71268" y1="30754" x2="61301" y2="20774"/>
                        <a14:foregroundMark x1="61301" y1="20774" x2="22018" y2="30210"/>
                        <a14:foregroundMark x1="22602" y1="27427" x2="23916" y2="67481"/>
                        <a14:foregroundMark x1="23916" y1="67481" x2="42577" y2="70672"/>
                        <a14:foregroundMark x1="42577" y1="70672" x2="60071" y2="68907"/>
                        <a14:foregroundMark x1="60071" y1="68907" x2="60071" y2="68364"/>
                        <a14:foregroundMark x1="22018" y1="25730" x2="21643" y2="62865"/>
                        <a14:foregroundMark x1="21643" y1="62865" x2="34383" y2="60692"/>
                        <a14:foregroundMark x1="34383" y1="60692" x2="21539" y2="28785"/>
                        <a14:foregroundMark x1="21539" y1="28785" x2="21247" y2="29124"/>
                        <a14:foregroundMark x1="21059" y1="29124" x2="15638" y2="60489"/>
                        <a14:foregroundMark x1="22415" y1="71690" x2="14491" y2="52614"/>
                        <a14:foregroundMark x1="22018" y1="26884" x2="13720" y2="42566"/>
                        <a14:foregroundMark x1="95601" y1="43652" x2="95809" y2="45350"/>
                        <a14:foregroundMark x1="16410" y1="24644" x2="4108" y2="59946"/>
                        <a14:foregroundMark x1="4108" y1="59946" x2="4441" y2="61032"/>
                        <a14:foregroundMark x1="13136" y1="77868" x2="1960" y2="23489"/>
                        <a14:foregroundMark x1="1960" y1="23489" x2="16681" y2="27631"/>
                        <a14:foregroundMark x1="16681" y1="27631" x2="19516" y2="26884"/>
                        <a14:foregroundMark x1="16034" y1="82349" x2="897" y2="58995"/>
                        <a14:foregroundMark x1="897" y1="58995" x2="396" y2="56551"/>
                        <a14:foregroundMark x1="10822" y1="22335" x2="16618" y2="15071"/>
                        <a14:foregroundMark x1="96956" y1="46504" x2="95809" y2="64969"/>
                        <a14:foregroundMark x1="74354" y1="69993" x2="79962" y2="69450"/>
                        <a14:backgroundMark x1="99270" y1="34691" x2="99479" y2="73388"/>
                        <a14:backgroundMark x1="98895" y1="35845" x2="99666" y2="61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75" y="5479542"/>
            <a:ext cx="4108269" cy="1415225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33B49E83-B0CE-93CF-19D9-35E2C2B94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89744" l="1092" r="94540">
                        <a14:foregroundMark x1="17785" y1="17949" x2="3276" y2="29915"/>
                        <a14:foregroundMark x1="3276" y1="29915" x2="2652" y2="52991"/>
                        <a14:foregroundMark x1="34321" y1="17949" x2="33697" y2="72650"/>
                        <a14:foregroundMark x1="35101" y1="7692" x2="35257" y2="68376"/>
                        <a14:foregroundMark x1="35257" y1="68376" x2="34321" y2="80342"/>
                        <a14:foregroundMark x1="38066" y1="38462" x2="49766" y2="41880"/>
                        <a14:foregroundMark x1="49766" y1="41880" x2="82995" y2="35897"/>
                        <a14:foregroundMark x1="41654" y1="72650" x2="74103" y2="74359"/>
                        <a14:foregroundMark x1="40406" y1="14530" x2="55226" y2="18803"/>
                        <a14:foregroundMark x1="38846" y1="14530" x2="49142" y2="13675"/>
                        <a14:foregroundMark x1="49142" y1="13675" x2="57254" y2="14530"/>
                        <a14:foregroundMark x1="42902" y1="40171" x2="81123" y2="30769"/>
                        <a14:foregroundMark x1="81123" y1="30769" x2="87988" y2="32479"/>
                        <a14:foregroundMark x1="91264" y1="42735" x2="69267" y2="38462"/>
                        <a14:foregroundMark x1="69267" y1="38462" x2="69267" y2="38462"/>
                        <a14:foregroundMark x1="55226" y1="36752" x2="94540" y2="23932"/>
                        <a14:foregroundMark x1="42590" y1="85470" x2="77847" y2="68376"/>
                        <a14:foregroundMark x1="77847" y1="68376" x2="77379" y2="52137"/>
                        <a14:foregroundMark x1="73167" y1="56410" x2="85335" y2="47863"/>
                        <a14:foregroundMark x1="90952" y1="54701" x2="83619" y2="61538"/>
                        <a14:foregroundMark x1="34477" y1="10256" x2="34321" y2="23932"/>
                        <a14:foregroundMark x1="1248" y1="31624" x2="2496" y2="52991"/>
                        <a14:foregroundMark x1="2340" y1="22222" x2="1560" y2="34188"/>
                        <a14:foregroundMark x1="6396" y1="12821" x2="4056" y2="10256"/>
                        <a14:foregroundMark x1="6396" y1="9402" x2="13729" y2="12821"/>
                        <a14:foregroundMark x1="9204" y1="4274" x2="19345" y2="8547"/>
                        <a14:foregroundMark x1="15445" y1="14530" x2="20281" y2="1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03" y="5944509"/>
            <a:ext cx="3281847" cy="59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515A-E98A-69CB-38FD-CFA278669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816" y="0"/>
            <a:ext cx="7428958" cy="496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BA173-8D5D-DD6B-A302-410E2892B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21" y="-1"/>
            <a:ext cx="7602573" cy="49695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66F0E-80AE-45C5-2800-DA756CDBB50E}"/>
              </a:ext>
            </a:extLst>
          </p:cNvPr>
          <p:cNvSpPr txBox="1"/>
          <p:nvPr/>
        </p:nvSpPr>
        <p:spPr>
          <a:xfrm>
            <a:off x="0" y="4851369"/>
            <a:ext cx="4751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Formulation:</a:t>
            </a:r>
          </a:p>
          <a:p>
            <a:endParaRPr lang="en-US" dirty="0"/>
          </a:p>
          <a:p>
            <a:r>
              <a:rPr lang="en-US" dirty="0"/>
              <a:t>1g Cu</a:t>
            </a:r>
          </a:p>
          <a:p>
            <a:r>
              <a:rPr lang="en-US" dirty="0"/>
              <a:t>10wt% o-Phthalaldehyde (OPA), </a:t>
            </a:r>
          </a:p>
          <a:p>
            <a:r>
              <a:rPr lang="en-US" dirty="0"/>
              <a:t>10wt% Formic acid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08E15-8FD9-171D-6E6B-B072C6BC1B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14" y="4851369"/>
            <a:ext cx="2139870" cy="2042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3D940-CF0A-40FB-EB05-BAAA68A77E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48" y="4851369"/>
            <a:ext cx="2139869" cy="204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7E6D47-1425-9F7D-0A67-F08952BD68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81" y="4851369"/>
            <a:ext cx="2139869" cy="204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65E0FA-CA82-AEE4-DE56-32EB0C93B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6284" y="259705"/>
            <a:ext cx="2467776" cy="134714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87439-1BD3-D7FF-A75F-04F6B95B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9084" y="6598295"/>
            <a:ext cx="2743200" cy="365125"/>
          </a:xfrm>
        </p:spPr>
        <p:txBody>
          <a:bodyPr/>
          <a:lstStyle/>
          <a:p>
            <a:fld id="{DD5B54C0-4F03-413E-A118-D20BA6E42DD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4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460082-F73A-A5E8-773E-0D614B0596B1}"/>
              </a:ext>
            </a:extLst>
          </p:cNvPr>
          <p:cNvSpPr txBox="1"/>
          <p:nvPr/>
        </p:nvSpPr>
        <p:spPr>
          <a:xfrm>
            <a:off x="0" y="-55185"/>
            <a:ext cx="705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Temperature Tests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6585B8-A051-D215-96A3-072334684117}"/>
              </a:ext>
            </a:extLst>
          </p:cNvPr>
          <p:cNvCxnSpPr/>
          <p:nvPr/>
        </p:nvCxnSpPr>
        <p:spPr>
          <a:xfrm>
            <a:off x="50241" y="492174"/>
            <a:ext cx="3406391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1D7FF5D-2048-4B4E-1D1F-B64F9131C431}"/>
              </a:ext>
            </a:extLst>
          </p:cNvPr>
          <p:cNvSpPr txBox="1"/>
          <p:nvPr/>
        </p:nvSpPr>
        <p:spPr>
          <a:xfrm>
            <a:off x="10120380" y="960418"/>
            <a:ext cx="3537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Formulation: </a:t>
            </a:r>
          </a:p>
          <a:p>
            <a:r>
              <a:rPr lang="en-US" dirty="0"/>
              <a:t>1g Cu</a:t>
            </a:r>
          </a:p>
          <a:p>
            <a:r>
              <a:rPr lang="en-US" dirty="0"/>
              <a:t>10wt% Formic acid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4C0063-BDBB-4724-C884-92FC96C5C61D}"/>
              </a:ext>
            </a:extLst>
          </p:cNvPr>
          <p:cNvGrpSpPr/>
          <p:nvPr/>
        </p:nvGrpSpPr>
        <p:grpSpPr>
          <a:xfrm>
            <a:off x="50241" y="1180542"/>
            <a:ext cx="10599171" cy="4730785"/>
            <a:chOff x="50241" y="1180542"/>
            <a:chExt cx="10599171" cy="4730785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E3966743-7F90-CE93-7560-CE3B4801E8A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20776292"/>
                </p:ext>
              </p:extLst>
            </p:nvPr>
          </p:nvGraphicFramePr>
          <p:xfrm>
            <a:off x="50241" y="1180542"/>
            <a:ext cx="8299683" cy="47307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4B8484-E934-26DE-5A08-9C2C5FC0F098}"/>
                </a:ext>
              </a:extLst>
            </p:cNvPr>
            <p:cNvSpPr txBox="1"/>
            <p:nvPr/>
          </p:nvSpPr>
          <p:spPr>
            <a:xfrm>
              <a:off x="4361447" y="3930633"/>
              <a:ext cx="1826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highlight>
                    <a:srgbClr val="00FF00"/>
                  </a:highlight>
                </a:rPr>
                <a:t>(No formic acid)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81C487-B069-D9D0-D544-80251E062422}"/>
                </a:ext>
              </a:extLst>
            </p:cNvPr>
            <p:cNvSpPr txBox="1"/>
            <p:nvPr/>
          </p:nvSpPr>
          <p:spPr>
            <a:xfrm>
              <a:off x="6740800" y="1180542"/>
              <a:ext cx="3908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Conditions: </a:t>
              </a:r>
            </a:p>
            <a:p>
              <a:r>
                <a:rPr lang="en-US" dirty="0">
                  <a:highlight>
                    <a:srgbClr val="FFFF00"/>
                  </a:highlight>
                </a:rPr>
                <a:t>10 MPa</a:t>
              </a:r>
            </a:p>
            <a:p>
              <a:r>
                <a:rPr lang="en-US" dirty="0">
                  <a:highlight>
                    <a:srgbClr val="FFFF00"/>
                  </a:highlight>
                </a:rPr>
                <a:t>10 min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FF428-2570-304F-4EFE-1B42F906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540A9-52A3-F3FF-5087-0623D5608354}"/>
              </a:ext>
            </a:extLst>
          </p:cNvPr>
          <p:cNvSpPr txBox="1"/>
          <p:nvPr/>
        </p:nvSpPr>
        <p:spPr>
          <a:xfrm>
            <a:off x="8339198" y="2593591"/>
            <a:ext cx="3842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temperature decreased, the plate strength decreased with 135°C showing a significant difference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135°C processing just copper resulted in no plate forming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9D631F-3E27-EBFB-A256-948E1A8427A3}"/>
              </a:ext>
            </a:extLst>
          </p:cNvPr>
          <p:cNvGrpSpPr/>
          <p:nvPr/>
        </p:nvGrpSpPr>
        <p:grpSpPr>
          <a:xfrm>
            <a:off x="253219" y="631288"/>
            <a:ext cx="3391054" cy="439192"/>
            <a:chOff x="6670328" y="969630"/>
            <a:chExt cx="4365698" cy="4391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76AC05-61B7-68FC-4694-F52D0DDDAF94}"/>
                </a:ext>
              </a:extLst>
            </p:cNvPr>
            <p:cNvGrpSpPr/>
            <p:nvPr/>
          </p:nvGrpSpPr>
          <p:grpSpPr>
            <a:xfrm>
              <a:off x="6670328" y="969630"/>
              <a:ext cx="4247307" cy="439191"/>
              <a:chOff x="6486946" y="1285593"/>
              <a:chExt cx="4247307" cy="43919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3BFEB16-9AA6-DC94-B6D6-3591F20CDCAA}"/>
                  </a:ext>
                </a:extLst>
              </p:cNvPr>
              <p:cNvSpPr/>
              <p:nvPr/>
            </p:nvSpPr>
            <p:spPr>
              <a:xfrm rot="16200000">
                <a:off x="6908120" y="972782"/>
                <a:ext cx="227297" cy="1069645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4FEBF2D-4D30-81B3-21A5-D2C58497C270}"/>
                  </a:ext>
                </a:extLst>
              </p:cNvPr>
              <p:cNvSpPr/>
              <p:nvPr/>
            </p:nvSpPr>
            <p:spPr>
              <a:xfrm rot="16200000">
                <a:off x="7935340" y="1015207"/>
                <a:ext cx="227297" cy="98479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8F0123C-3421-FBE8-A240-AB74791C122B}"/>
                  </a:ext>
                </a:extLst>
              </p:cNvPr>
              <p:cNvSpPr/>
              <p:nvPr/>
            </p:nvSpPr>
            <p:spPr>
              <a:xfrm rot="16200000">
                <a:off x="8880111" y="1055231"/>
                <a:ext cx="227297" cy="90474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B39596-1B22-1EEA-07C9-CBF24AAA47BA}"/>
                  </a:ext>
                </a:extLst>
              </p:cNvPr>
              <p:cNvSpPr/>
              <p:nvPr/>
            </p:nvSpPr>
            <p:spPr>
              <a:xfrm rot="16200000">
                <a:off x="9834299" y="1005789"/>
                <a:ext cx="227297" cy="100362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517D2656-3A1E-0058-21B7-53C7D92E8B46}"/>
                  </a:ext>
                </a:extLst>
              </p:cNvPr>
              <p:cNvSpPr/>
              <p:nvPr/>
            </p:nvSpPr>
            <p:spPr>
              <a:xfrm rot="5400000">
                <a:off x="10372417" y="1362948"/>
                <a:ext cx="439191" cy="284481"/>
              </a:xfrm>
              <a:prstGeom prst="triangl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36481F-B786-C994-8BF3-57F52E57ED0E}"/>
                  </a:ext>
                </a:extLst>
              </p:cNvPr>
              <p:cNvSpPr txBox="1"/>
              <p:nvPr/>
            </p:nvSpPr>
            <p:spPr>
              <a:xfrm>
                <a:off x="6862203" y="1330324"/>
                <a:ext cx="3759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DE86C5-6129-A750-6F05-DD0179FDFDA2}"/>
                  </a:ext>
                </a:extLst>
              </p:cNvPr>
              <p:cNvSpPr txBox="1"/>
              <p:nvPr/>
            </p:nvSpPr>
            <p:spPr>
              <a:xfrm>
                <a:off x="7874998" y="1320522"/>
                <a:ext cx="464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9DE06A-7931-4E43-50E5-A0A1DA67AB13}"/>
                  </a:ext>
                </a:extLst>
              </p:cNvPr>
              <p:cNvSpPr txBox="1"/>
              <p:nvPr/>
            </p:nvSpPr>
            <p:spPr>
              <a:xfrm>
                <a:off x="8820333" y="1337994"/>
                <a:ext cx="45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02C7CC-4C11-EB79-F96D-01C1C29941C6}"/>
                </a:ext>
              </a:extLst>
            </p:cNvPr>
            <p:cNvSpPr txBox="1"/>
            <p:nvPr/>
          </p:nvSpPr>
          <p:spPr>
            <a:xfrm>
              <a:off x="9986118" y="1025504"/>
              <a:ext cx="54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952912-18D6-6EAC-98BA-8C89F9E4F145}"/>
                </a:ext>
              </a:extLst>
            </p:cNvPr>
            <p:cNvSpPr txBox="1"/>
            <p:nvPr/>
          </p:nvSpPr>
          <p:spPr>
            <a:xfrm>
              <a:off x="10555092" y="1002620"/>
              <a:ext cx="480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76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DF88AC-2CA2-7746-D714-A246139AB22F}"/>
              </a:ext>
            </a:extLst>
          </p:cNvPr>
          <p:cNvSpPr txBox="1"/>
          <p:nvPr/>
        </p:nvSpPr>
        <p:spPr>
          <a:xfrm>
            <a:off x="150724" y="-36799"/>
            <a:ext cx="7496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Pressure Tests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C6BD52-B85F-43BD-D80D-F8F095F2A369}"/>
              </a:ext>
            </a:extLst>
          </p:cNvPr>
          <p:cNvCxnSpPr/>
          <p:nvPr/>
        </p:nvCxnSpPr>
        <p:spPr>
          <a:xfrm>
            <a:off x="150725" y="385633"/>
            <a:ext cx="3165231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795EB3E-9790-D97C-EA2D-75E5E22DA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726119"/>
              </p:ext>
            </p:extLst>
          </p:nvPr>
        </p:nvGraphicFramePr>
        <p:xfrm>
          <a:off x="838200" y="949495"/>
          <a:ext cx="9937045" cy="569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09">
                  <a:extLst>
                    <a:ext uri="{9D8B030D-6E8A-4147-A177-3AD203B41FA5}">
                      <a16:colId xmlns:a16="http://schemas.microsoft.com/office/drawing/2014/main" val="3759599198"/>
                    </a:ext>
                  </a:extLst>
                </a:gridCol>
                <a:gridCol w="1987409">
                  <a:extLst>
                    <a:ext uri="{9D8B030D-6E8A-4147-A177-3AD203B41FA5}">
                      <a16:colId xmlns:a16="http://schemas.microsoft.com/office/drawing/2014/main" val="3135125434"/>
                    </a:ext>
                  </a:extLst>
                </a:gridCol>
                <a:gridCol w="1987409">
                  <a:extLst>
                    <a:ext uri="{9D8B030D-6E8A-4147-A177-3AD203B41FA5}">
                      <a16:colId xmlns:a16="http://schemas.microsoft.com/office/drawing/2014/main" val="735629224"/>
                    </a:ext>
                  </a:extLst>
                </a:gridCol>
                <a:gridCol w="1987409">
                  <a:extLst>
                    <a:ext uri="{9D8B030D-6E8A-4147-A177-3AD203B41FA5}">
                      <a16:colId xmlns:a16="http://schemas.microsoft.com/office/drawing/2014/main" val="3523594409"/>
                    </a:ext>
                  </a:extLst>
                </a:gridCol>
                <a:gridCol w="1987409">
                  <a:extLst>
                    <a:ext uri="{9D8B030D-6E8A-4147-A177-3AD203B41FA5}">
                      <a16:colId xmlns:a16="http://schemas.microsoft.com/office/drawing/2014/main" val="1283641262"/>
                    </a:ext>
                  </a:extLst>
                </a:gridCol>
              </a:tblGrid>
              <a:tr h="406920">
                <a:tc>
                  <a:txBody>
                    <a:bodyPr/>
                    <a:lstStyle/>
                    <a:p>
                      <a:r>
                        <a:rPr lang="en-US" dirty="0"/>
                        <a:t>Sample ID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Temperature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Pressure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Scale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110494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7283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dirty="0"/>
                        <a:t>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39140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dirty="0"/>
                        <a:t>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962595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dirty="0"/>
                        <a:t>P4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135°C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069058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dirty="0"/>
                        <a:t>P5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53723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dirty="0"/>
                        <a:t>P6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978850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b="0" dirty="0"/>
                        <a:t>P7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743843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b="0" dirty="0"/>
                        <a:t>P8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097840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b="0" dirty="0"/>
                        <a:t>P9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13888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b="1" dirty="0"/>
                        <a:t>P10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30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742809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b="0" dirty="0"/>
                        <a:t>P11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868613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b="0" dirty="0"/>
                        <a:t>P12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302324"/>
                  </a:ext>
                </a:extLst>
              </a:tr>
              <a:tr h="406920">
                <a:tc>
                  <a:txBody>
                    <a:bodyPr/>
                    <a:lstStyle/>
                    <a:p>
                      <a:r>
                        <a:rPr lang="en-US" b="0" dirty="0"/>
                        <a:t>P13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49537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92AAD58-44AE-06F2-204F-83EE3F664913}"/>
              </a:ext>
            </a:extLst>
          </p:cNvPr>
          <p:cNvSpPr txBox="1"/>
          <p:nvPr/>
        </p:nvSpPr>
        <p:spPr>
          <a:xfrm>
            <a:off x="4019340" y="303164"/>
            <a:ext cx="2924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Formulation: 1g Cu, </a:t>
            </a:r>
            <a:r>
              <a:rPr lang="en-US" dirty="0">
                <a:highlight>
                  <a:srgbClr val="00FF00"/>
                </a:highlight>
              </a:rPr>
              <a:t>10 wt% Formic acid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8A8D97A-65B4-34D3-EC8F-2FDFAA77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017137DF-EB19-A27D-AC5C-87922693FF6C}"/>
              </a:ext>
            </a:extLst>
          </p:cNvPr>
          <p:cNvSpPr/>
          <p:nvPr/>
        </p:nvSpPr>
        <p:spPr>
          <a:xfrm>
            <a:off x="838200" y="1366221"/>
            <a:ext cx="9937045" cy="1624405"/>
          </a:xfrm>
          <a:prstGeom prst="flowChartProcess">
            <a:avLst/>
          </a:prstGeom>
          <a:noFill/>
          <a:ln>
            <a:solidFill>
              <a:srgbClr val="21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66CA5A40-F365-F33A-D15A-23AC0EC5B7DC}"/>
              </a:ext>
            </a:extLst>
          </p:cNvPr>
          <p:cNvSpPr/>
          <p:nvPr/>
        </p:nvSpPr>
        <p:spPr>
          <a:xfrm>
            <a:off x="838200" y="2990627"/>
            <a:ext cx="9937045" cy="1226372"/>
          </a:xfrm>
          <a:prstGeom prst="flowChartProcess">
            <a:avLst/>
          </a:prstGeom>
          <a:noFill/>
          <a:ln>
            <a:solidFill>
              <a:srgbClr val="21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A2349F3A-CE3C-B639-9A24-0780460E3158}"/>
              </a:ext>
            </a:extLst>
          </p:cNvPr>
          <p:cNvSpPr/>
          <p:nvPr/>
        </p:nvSpPr>
        <p:spPr>
          <a:xfrm>
            <a:off x="838200" y="4205315"/>
            <a:ext cx="9937045" cy="1226372"/>
          </a:xfrm>
          <a:prstGeom prst="flowChartProcess">
            <a:avLst/>
          </a:prstGeom>
          <a:noFill/>
          <a:ln>
            <a:solidFill>
              <a:srgbClr val="21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8D32F6A6-62C0-97A4-C51D-7F47CE99F1BD}"/>
              </a:ext>
            </a:extLst>
          </p:cNvPr>
          <p:cNvSpPr/>
          <p:nvPr/>
        </p:nvSpPr>
        <p:spPr>
          <a:xfrm>
            <a:off x="838199" y="5425845"/>
            <a:ext cx="9937045" cy="1226372"/>
          </a:xfrm>
          <a:prstGeom prst="flowChartProcess">
            <a:avLst/>
          </a:prstGeom>
          <a:noFill/>
          <a:ln>
            <a:solidFill>
              <a:srgbClr val="21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7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132213-9D90-27F8-9FBD-9166A990DC53}"/>
              </a:ext>
            </a:extLst>
          </p:cNvPr>
          <p:cNvSpPr txBox="1"/>
          <p:nvPr/>
        </p:nvSpPr>
        <p:spPr>
          <a:xfrm>
            <a:off x="0" y="0"/>
            <a:ext cx="4509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Conclusion and Next Steps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BCF16A-48E1-DC26-EA80-7153AFE69C5F}"/>
              </a:ext>
            </a:extLst>
          </p:cNvPr>
          <p:cNvCxnSpPr>
            <a:cxnSpLocks/>
          </p:cNvCxnSpPr>
          <p:nvPr/>
        </p:nvCxnSpPr>
        <p:spPr>
          <a:xfrm>
            <a:off x="98612" y="523220"/>
            <a:ext cx="44922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650987-643E-BCA6-3E9A-D3DFF2B1EBC3}"/>
              </a:ext>
            </a:extLst>
          </p:cNvPr>
          <p:cNvSpPr txBox="1"/>
          <p:nvPr/>
        </p:nvSpPr>
        <p:spPr>
          <a:xfrm>
            <a:off x="564777" y="523220"/>
            <a:ext cx="87585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Organic acids can dissolve and reduce the metal oxide resulting in better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Of those organic acids used, </a:t>
            </a:r>
            <a:r>
              <a:rPr lang="en-US" sz="2400" b="1" dirty="0"/>
              <a:t>formic acid</a:t>
            </a:r>
            <a:r>
              <a:rPr lang="en-US" sz="2400" dirty="0"/>
              <a:t> facilitates superior plate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pressure allows for strong plate formation at temperatures as a low as 100°C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E2F03-6C30-46A9-E1C1-C804D4FE5565}"/>
              </a:ext>
            </a:extLst>
          </p:cNvPr>
          <p:cNvSpPr txBox="1"/>
          <p:nvPr/>
        </p:nvSpPr>
        <p:spPr>
          <a:xfrm>
            <a:off x="98612" y="4009172"/>
            <a:ext cx="5208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Further 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D01707-77B8-648D-C4A9-B3A854AE8525}"/>
              </a:ext>
            </a:extLst>
          </p:cNvPr>
          <p:cNvSpPr txBox="1"/>
          <p:nvPr/>
        </p:nvSpPr>
        <p:spPr>
          <a:xfrm>
            <a:off x="564777" y="4734939"/>
            <a:ext cx="9188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more systematic study of pressure</a:t>
            </a:r>
          </a:p>
          <a:p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Added copper ions could increase the amount of copper metal formed by the reducing agent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E3DD41-E89F-058D-2F59-A9BC67A7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25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CCDCC7-5257-8F2A-9459-5886FE37EE17}"/>
              </a:ext>
            </a:extLst>
          </p:cNvPr>
          <p:cNvSpPr txBox="1"/>
          <p:nvPr/>
        </p:nvSpPr>
        <p:spPr>
          <a:xfrm>
            <a:off x="0" y="66346"/>
            <a:ext cx="547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Acknowledgements</a:t>
            </a:r>
          </a:p>
        </p:txBody>
      </p:sp>
      <p:pic>
        <p:nvPicPr>
          <p:cNvPr id="5" name="Picture 4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99E3AF0E-C64B-EEB4-A73E-F9A727515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5617213"/>
            <a:ext cx="2142565" cy="920068"/>
          </a:xfrm>
          <a:prstGeom prst="rect">
            <a:avLst/>
          </a:prstGeom>
        </p:spPr>
      </p:pic>
      <p:pic>
        <p:nvPicPr>
          <p:cNvPr id="7" name="Picture 6" descr="A logo of a globe with a gold cogwheel&#10;&#10;AI-generated content may be incorrect.">
            <a:extLst>
              <a:ext uri="{FF2B5EF4-FFF2-40B4-BE49-F238E27FC236}">
                <a16:creationId xmlns:a16="http://schemas.microsoft.com/office/drawing/2014/main" id="{E09D1A9C-549A-5D55-A2E9-F169F1EEE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061" y="5223861"/>
            <a:ext cx="2743201" cy="1606420"/>
          </a:xfrm>
          <a:prstGeom prst="rect">
            <a:avLst/>
          </a:prstGeom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7F651DAF-51BA-6080-FF04-0A990E1E7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89885" l="396" r="98499">
                        <a14:foregroundMark x1="20851" y1="52071" x2="44078" y2="57570"/>
                        <a14:foregroundMark x1="44078" y1="57570" x2="61239" y2="52614"/>
                        <a14:foregroundMark x1="75146" y1="39783" x2="88261" y2="56008"/>
                        <a14:foregroundMark x1="73582" y1="69450" x2="73478" y2="35913"/>
                        <a14:foregroundMark x1="73478" y1="35913" x2="86447" y2="38968"/>
                        <a14:foregroundMark x1="86447" y1="38968" x2="83632" y2="70604"/>
                        <a14:foregroundMark x1="83632" y1="70604" x2="74083" y2="58792"/>
                        <a14:foregroundMark x1="74083" y1="58792" x2="74562" y2="50984"/>
                        <a14:foregroundMark x1="72435" y1="33605" x2="88803" y2="34691"/>
                        <a14:foregroundMark x1="88803" y1="34691" x2="93682" y2="62729"/>
                        <a14:foregroundMark x1="87490" y1="35845" x2="98499" y2="39172"/>
                        <a14:foregroundMark x1="98499" y1="39172" x2="98311" y2="39172"/>
                        <a14:foregroundMark x1="90596" y1="47047" x2="96580" y2="45350"/>
                        <a14:foregroundMark x1="20079" y1="37475" x2="64366" y2="43924"/>
                        <a14:foregroundMark x1="64366" y1="43924" x2="75334" y2="42023"/>
                        <a14:foregroundMark x1="21643" y1="34691" x2="65284" y2="36931"/>
                        <a14:foregroundMark x1="65284" y1="36931" x2="71852" y2="35845"/>
                        <a14:foregroundMark x1="87302" y1="48744" x2="90784" y2="68364"/>
                        <a14:foregroundMark x1="84800" y1="67753" x2="95225" y2="59946"/>
                        <a14:foregroundMark x1="94829" y1="41412" x2="96184" y2="62186"/>
                        <a14:foregroundMark x1="73207" y1="67753" x2="86155" y2="71690"/>
                        <a14:foregroundMark x1="73791" y1="64426" x2="75917" y2="68907"/>
                        <a14:foregroundMark x1="74562" y1="42566" x2="73394" y2="72845"/>
                        <a14:foregroundMark x1="73394" y1="72845" x2="73394" y2="72845"/>
                        <a14:foregroundMark x1="72623" y1="49287" x2="72039" y2="71690"/>
                        <a14:foregroundMark x1="88261" y1="32451" x2="94829" y2="34148"/>
                        <a14:foregroundMark x1="21059" y1="35234" x2="50188" y2="38289"/>
                        <a14:foregroundMark x1="50188" y1="38289" x2="70684" y2="32994"/>
                        <a14:foregroundMark x1="68578" y1="29667" x2="22415" y2="31908"/>
                        <a14:foregroundMark x1="22018" y1="30210" x2="20517" y2="61168"/>
                        <a14:foregroundMark x1="20517" y1="61168" x2="54733" y2="67753"/>
                        <a14:foregroundMark x1="54733" y1="67753" x2="68536" y2="67210"/>
                        <a14:foregroundMark x1="68536" y1="67210" x2="71268" y2="30754"/>
                        <a14:foregroundMark x1="71268" y1="30754" x2="61301" y2="20774"/>
                        <a14:foregroundMark x1="61301" y1="20774" x2="22018" y2="30210"/>
                        <a14:foregroundMark x1="22602" y1="27427" x2="23916" y2="67481"/>
                        <a14:foregroundMark x1="23916" y1="67481" x2="42577" y2="70672"/>
                        <a14:foregroundMark x1="42577" y1="70672" x2="60071" y2="68907"/>
                        <a14:foregroundMark x1="60071" y1="68907" x2="60071" y2="68364"/>
                        <a14:foregroundMark x1="22018" y1="25730" x2="21643" y2="62865"/>
                        <a14:foregroundMark x1="21643" y1="62865" x2="34383" y2="60692"/>
                        <a14:foregroundMark x1="34383" y1="60692" x2="21539" y2="28785"/>
                        <a14:foregroundMark x1="21539" y1="28785" x2="21247" y2="29124"/>
                        <a14:foregroundMark x1="21059" y1="29124" x2="15638" y2="60489"/>
                        <a14:foregroundMark x1="22415" y1="71690" x2="14491" y2="52614"/>
                        <a14:foregroundMark x1="22018" y1="26884" x2="13720" y2="42566"/>
                        <a14:foregroundMark x1="95601" y1="43652" x2="95809" y2="45350"/>
                        <a14:foregroundMark x1="16410" y1="24644" x2="4108" y2="59946"/>
                        <a14:foregroundMark x1="4108" y1="59946" x2="4441" y2="61032"/>
                        <a14:foregroundMark x1="13136" y1="77868" x2="1960" y2="23489"/>
                        <a14:foregroundMark x1="1960" y1="23489" x2="16681" y2="27631"/>
                        <a14:foregroundMark x1="16681" y1="27631" x2="19516" y2="26884"/>
                        <a14:foregroundMark x1="16034" y1="82349" x2="897" y2="58995"/>
                        <a14:foregroundMark x1="897" y1="58995" x2="396" y2="56551"/>
                        <a14:foregroundMark x1="10822" y1="22335" x2="16618" y2="15071"/>
                        <a14:foregroundMark x1="96956" y1="46504" x2="95809" y2="64969"/>
                        <a14:foregroundMark x1="74354" y1="69993" x2="79962" y2="69450"/>
                        <a14:backgroundMark x1="99270" y1="34691" x2="99479" y2="73388"/>
                        <a14:backgroundMark x1="98895" y1="35845" x2="99666" y2="61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44" y="5277824"/>
            <a:ext cx="4641304" cy="1598846"/>
          </a:xfrm>
          <a:prstGeom prst="rect">
            <a:avLst/>
          </a:prstGeom>
        </p:spPr>
      </p:pic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C46090D0-8E05-7821-8076-34FDD8AC7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89744" l="1092" r="94540">
                        <a14:foregroundMark x1="17785" y1="17949" x2="3276" y2="29915"/>
                        <a14:foregroundMark x1="3276" y1="29915" x2="2652" y2="52991"/>
                        <a14:foregroundMark x1="34321" y1="17949" x2="33697" y2="72650"/>
                        <a14:foregroundMark x1="35101" y1="7692" x2="35257" y2="68376"/>
                        <a14:foregroundMark x1="35257" y1="68376" x2="34321" y2="80342"/>
                        <a14:foregroundMark x1="38066" y1="38462" x2="49766" y2="41880"/>
                        <a14:foregroundMark x1="49766" y1="41880" x2="82995" y2="35897"/>
                        <a14:foregroundMark x1="41654" y1="72650" x2="74103" y2="74359"/>
                        <a14:foregroundMark x1="40406" y1="14530" x2="55226" y2="18803"/>
                        <a14:foregroundMark x1="38846" y1="14530" x2="49142" y2="13675"/>
                        <a14:foregroundMark x1="49142" y1="13675" x2="57254" y2="14530"/>
                        <a14:foregroundMark x1="42902" y1="40171" x2="81123" y2="30769"/>
                        <a14:foregroundMark x1="81123" y1="30769" x2="87988" y2="32479"/>
                        <a14:foregroundMark x1="91264" y1="42735" x2="69267" y2="38462"/>
                        <a14:foregroundMark x1="69267" y1="38462" x2="69267" y2="38462"/>
                        <a14:foregroundMark x1="55226" y1="36752" x2="94540" y2="23932"/>
                        <a14:foregroundMark x1="42590" y1="85470" x2="77847" y2="68376"/>
                        <a14:foregroundMark x1="77847" y1="68376" x2="77379" y2="52137"/>
                        <a14:foregroundMark x1="73167" y1="56410" x2="85335" y2="47863"/>
                        <a14:foregroundMark x1="90952" y1="54701" x2="83619" y2="61538"/>
                        <a14:foregroundMark x1="34477" y1="10256" x2="34321" y2="23932"/>
                        <a14:foregroundMark x1="1248" y1="31624" x2="2496" y2="52991"/>
                        <a14:foregroundMark x1="2340" y1="22222" x2="1560" y2="34188"/>
                        <a14:foregroundMark x1="6396" y1="12821" x2="4056" y2="10256"/>
                        <a14:foregroundMark x1="6396" y1="9402" x2="13729" y2="12821"/>
                        <a14:foregroundMark x1="9204" y1="4274" x2="19345" y2="8547"/>
                        <a14:foregroundMark x1="15445" y1="14530" x2="20281" y2="1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21" y="5835199"/>
            <a:ext cx="3728394" cy="680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2B2D3D-90CA-2892-F80A-3CB13310F0B9}"/>
              </a:ext>
            </a:extLst>
          </p:cNvPr>
          <p:cNvSpPr txBox="1"/>
          <p:nvPr/>
        </p:nvSpPr>
        <p:spPr>
          <a:xfrm>
            <a:off x="1160929" y="1060813"/>
            <a:ext cx="82206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special thank you to: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Dr. Paul Kohl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Jose Lopez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Kaijun Feng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Dr. Mikkel Thomas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Leslie O’Neill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27FFE-799F-BFC6-8B10-A5DA9F3E025E}"/>
              </a:ext>
            </a:extLst>
          </p:cNvPr>
          <p:cNvSpPr txBox="1"/>
          <p:nvPr/>
        </p:nvSpPr>
        <p:spPr>
          <a:xfrm>
            <a:off x="6129104" y="1038941"/>
            <a:ext cx="4641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Questions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864206-C0EC-FD11-782B-47856426A798}"/>
              </a:ext>
            </a:extLst>
          </p:cNvPr>
          <p:cNvSpPr txBox="1"/>
          <p:nvPr/>
        </p:nvSpPr>
        <p:spPr>
          <a:xfrm>
            <a:off x="7754472" y="1894908"/>
            <a:ext cx="856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88800"/>
                </a:solidFill>
              </a:rPr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DD4CA0-53BC-AD14-E7A4-F07549CE3041}"/>
              </a:ext>
            </a:extLst>
          </p:cNvPr>
          <p:cNvCxnSpPr/>
          <p:nvPr/>
        </p:nvCxnSpPr>
        <p:spPr>
          <a:xfrm>
            <a:off x="89647" y="528011"/>
            <a:ext cx="33707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94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228366-FE18-0526-38EE-E73C86C6EC8A}"/>
              </a:ext>
            </a:extLst>
          </p:cNvPr>
          <p:cNvSpPr txBox="1"/>
          <p:nvPr/>
        </p:nvSpPr>
        <p:spPr>
          <a:xfrm>
            <a:off x="261257" y="142746"/>
            <a:ext cx="58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Background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81C05D-3A90-FF9D-4AAD-FF23251F1165}"/>
              </a:ext>
            </a:extLst>
          </p:cNvPr>
          <p:cNvCxnSpPr/>
          <p:nvPr/>
        </p:nvCxnSpPr>
        <p:spPr>
          <a:xfrm>
            <a:off x="261257" y="813916"/>
            <a:ext cx="412987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5A4839B-42A4-C490-AD97-D38B803C8732}"/>
              </a:ext>
            </a:extLst>
          </p:cNvPr>
          <p:cNvSpPr txBox="1"/>
          <p:nvPr/>
        </p:nvSpPr>
        <p:spPr>
          <a:xfrm>
            <a:off x="422031" y="1225899"/>
            <a:ext cx="101990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microelectronics, interconnects and chip bonding ensure electrical signals and power to the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These processes, especially in printable electronics such as Printed Circuit Boards (PCBs) and flexible screens, rely on low thermal interaction as high temperature causes polymer degradation  at  &gt; 200°C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88395E7E-EC01-1838-7288-AB3122556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2" y="3962735"/>
            <a:ext cx="2963206" cy="2322076"/>
          </a:xfrm>
          <a:prstGeom prst="rect">
            <a:avLst/>
          </a:prstGeom>
        </p:spPr>
      </p:pic>
      <p:pic>
        <p:nvPicPr>
          <p:cNvPr id="10" name="Picture 9" descr="A black curved device with a screen&#10;&#10;AI-generated content may be incorrect.">
            <a:extLst>
              <a:ext uri="{FF2B5EF4-FFF2-40B4-BE49-F238E27FC236}">
                <a16:creationId xmlns:a16="http://schemas.microsoft.com/office/drawing/2014/main" id="{FEDDB2E4-163A-EBCD-CE87-3132BC860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476" y="3793280"/>
            <a:ext cx="4386222" cy="2491531"/>
          </a:xfrm>
          <a:prstGeom prst="rect">
            <a:avLst/>
          </a:prstGeom>
        </p:spPr>
      </p:pic>
      <p:pic>
        <p:nvPicPr>
          <p:cNvPr id="12" name="Picture 11" descr="A green circuit board with many small black chips&#10;&#10;AI-generated content may be incorrect.">
            <a:extLst>
              <a:ext uri="{FF2B5EF4-FFF2-40B4-BE49-F238E27FC236}">
                <a16:creationId xmlns:a16="http://schemas.microsoft.com/office/drawing/2014/main" id="{9EA5D9B7-4A6D-0577-8C97-C7FB3E44B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3905" y="3220092"/>
            <a:ext cx="4147897" cy="3495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FF05D2-6ABA-01DE-E673-8FFB10ADF57E}"/>
              </a:ext>
            </a:extLst>
          </p:cNvPr>
          <p:cNvSpPr txBox="1"/>
          <p:nvPr/>
        </p:nvSpPr>
        <p:spPr>
          <a:xfrm>
            <a:off x="5050016" y="6315588"/>
            <a:ext cx="1739130" cy="271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of a PCB, chat GPT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A8DCB-73DA-B261-E924-EA2033F98F86}"/>
              </a:ext>
            </a:extLst>
          </p:cNvPr>
          <p:cNvSpPr txBox="1"/>
          <p:nvPr/>
        </p:nvSpPr>
        <p:spPr>
          <a:xfrm>
            <a:off x="422031" y="6315588"/>
            <a:ext cx="4147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conductive silver ink patterns, Google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84986-0A0E-246A-CFAF-815AA63E2D64}"/>
              </a:ext>
            </a:extLst>
          </p:cNvPr>
          <p:cNvSpPr txBox="1"/>
          <p:nvPr/>
        </p:nvSpPr>
        <p:spPr>
          <a:xfrm>
            <a:off x="9135406" y="6315588"/>
            <a:ext cx="1597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flexible display, Google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8AA4323-CB3A-7AF1-F9C7-39B0CAFAF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80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B4C80-2EB5-9FFF-FD97-01CA000B7B30}"/>
              </a:ext>
            </a:extLst>
          </p:cNvPr>
          <p:cNvSpPr txBox="1"/>
          <p:nvPr/>
        </p:nvSpPr>
        <p:spPr>
          <a:xfrm>
            <a:off x="0" y="0"/>
            <a:ext cx="5476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12121"/>
                </a:solidFill>
                <a:latin typeface="+mj-lt"/>
              </a:rPr>
              <a:t>What is Sintering?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E81ADC-B133-238E-FE79-2DDBC06C5793}"/>
              </a:ext>
            </a:extLst>
          </p:cNvPr>
          <p:cNvCxnSpPr>
            <a:cxnSpLocks/>
          </p:cNvCxnSpPr>
          <p:nvPr/>
        </p:nvCxnSpPr>
        <p:spPr>
          <a:xfrm>
            <a:off x="80387" y="584775"/>
            <a:ext cx="359731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F19677-A48C-F694-908B-400B6C13FFFC}"/>
              </a:ext>
            </a:extLst>
          </p:cNvPr>
          <p:cNvSpPr txBox="1"/>
          <p:nvPr/>
        </p:nvSpPr>
        <p:spPr>
          <a:xfrm>
            <a:off x="80387" y="897346"/>
            <a:ext cx="10777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Compacting and forming a solid mass of material by heat and/or pressure without melting.</a:t>
            </a:r>
          </a:p>
          <a:p>
            <a:endParaRPr lang="en-US" sz="2400" dirty="0">
              <a:solidFill>
                <a:srgbClr val="2121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12121"/>
                </a:solidFill>
              </a:rPr>
              <a:t>The goal is to fuse the copper particles to give strength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645082-DC4A-AE8B-1FA8-B2BEE93FADF1}"/>
              </a:ext>
            </a:extLst>
          </p:cNvPr>
          <p:cNvGrpSpPr/>
          <p:nvPr/>
        </p:nvGrpSpPr>
        <p:grpSpPr>
          <a:xfrm>
            <a:off x="361857" y="3017597"/>
            <a:ext cx="8458399" cy="3045734"/>
            <a:chOff x="1559808" y="3781783"/>
            <a:chExt cx="7182258" cy="2579908"/>
          </a:xfrm>
        </p:grpSpPr>
        <p:pic>
          <p:nvPicPr>
            <p:cNvPr id="9" name="Picture 8" descr="A black arrow pointing to the right&#10;&#10;AI-generated content may be incorrect.">
              <a:extLst>
                <a:ext uri="{FF2B5EF4-FFF2-40B4-BE49-F238E27FC236}">
                  <a16:creationId xmlns:a16="http://schemas.microsoft.com/office/drawing/2014/main" id="{8CB5781E-9F7B-F87C-808E-68CA614BE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808" y="4137954"/>
              <a:ext cx="7182258" cy="22237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772308-66E0-4F2B-5411-7FA71AC1A74C}"/>
                </a:ext>
              </a:extLst>
            </p:cNvPr>
            <p:cNvSpPr txBox="1"/>
            <p:nvPr/>
          </p:nvSpPr>
          <p:spPr>
            <a:xfrm>
              <a:off x="4136572" y="4490468"/>
              <a:ext cx="1959428" cy="547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Temperature, Pressure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A87EF7-86DD-82DF-077E-FB360FCCB4AC}"/>
                </a:ext>
              </a:extLst>
            </p:cNvPr>
            <p:cNvSpPr txBox="1"/>
            <p:nvPr/>
          </p:nvSpPr>
          <p:spPr>
            <a:xfrm>
              <a:off x="2082323" y="3781783"/>
              <a:ext cx="1708220" cy="31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12121"/>
                  </a:solidFill>
                </a:rPr>
                <a:t>Powder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C25B5C-8986-3F9C-5640-F0E9246CDDAA}"/>
                </a:ext>
              </a:extLst>
            </p:cNvPr>
            <p:cNvSpPr txBox="1"/>
            <p:nvPr/>
          </p:nvSpPr>
          <p:spPr>
            <a:xfrm>
              <a:off x="6754043" y="3847206"/>
              <a:ext cx="1457011" cy="31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12121"/>
                  </a:solidFill>
                </a:rPr>
                <a:t>Solid Mass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DCFB7F-2F69-6541-C28A-A259E858224D}"/>
                </a:ext>
              </a:extLst>
            </p:cNvPr>
            <p:cNvSpPr/>
            <p:nvPr/>
          </p:nvSpPr>
          <p:spPr>
            <a:xfrm>
              <a:off x="1559808" y="4216538"/>
              <a:ext cx="1959428" cy="18384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487CE2-7E34-F7B6-F40E-11B379B3CAE5}"/>
                </a:ext>
              </a:extLst>
            </p:cNvPr>
            <p:cNvSpPr/>
            <p:nvPr/>
          </p:nvSpPr>
          <p:spPr>
            <a:xfrm>
              <a:off x="6380703" y="4216538"/>
              <a:ext cx="1959428" cy="18384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0674A3E-DBE0-57C6-8120-4B04D7534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031" y="1569786"/>
            <a:ext cx="2372182" cy="42623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85CE63-4D5A-D874-B315-5C59C6DA15E2}"/>
              </a:ext>
            </a:extLst>
          </p:cNvPr>
          <p:cNvSpPr txBox="1"/>
          <p:nvPr/>
        </p:nvSpPr>
        <p:spPr>
          <a:xfrm>
            <a:off x="8921584" y="5894054"/>
            <a:ext cx="3169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low temperature sintering process, Low-temperature copper sinter-joining technology for power electronics packaging: A review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BF4A877-DC7E-FB4D-D796-318918A8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6DCF09-C9B6-E802-E71D-C545898D0D3F}"/>
              </a:ext>
            </a:extLst>
          </p:cNvPr>
          <p:cNvSpPr txBox="1"/>
          <p:nvPr/>
        </p:nvSpPr>
        <p:spPr>
          <a:xfrm>
            <a:off x="0" y="84676"/>
            <a:ext cx="893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Surface Activation using Additives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15B9B2-80D0-4A19-8355-32A325CD802C}"/>
              </a:ext>
            </a:extLst>
          </p:cNvPr>
          <p:cNvCxnSpPr/>
          <p:nvPr/>
        </p:nvCxnSpPr>
        <p:spPr>
          <a:xfrm>
            <a:off x="90435" y="731007"/>
            <a:ext cx="445141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molecule model of a chemical compound&#10;&#10;AI-generated content may be incorrect.">
            <a:extLst>
              <a:ext uri="{FF2B5EF4-FFF2-40B4-BE49-F238E27FC236}">
                <a16:creationId xmlns:a16="http://schemas.microsoft.com/office/drawing/2014/main" id="{8D73E1A9-0B9F-1501-9ADC-A79FBE20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62" y="3751525"/>
            <a:ext cx="3090704" cy="2404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7849D3-3CA7-CD17-3FD4-550626EAFAC4}"/>
              </a:ext>
            </a:extLst>
          </p:cNvPr>
          <p:cNvSpPr txBox="1"/>
          <p:nvPr/>
        </p:nvSpPr>
        <p:spPr>
          <a:xfrm>
            <a:off x="76221" y="925841"/>
            <a:ext cx="10400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Chemical effect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Reducing agent is oxidized, while the copper oxide is reduced to copper metal. </a:t>
            </a:r>
          </a:p>
          <a:p>
            <a:endParaRPr lang="en-US" sz="2400" dirty="0"/>
          </a:p>
          <a:p>
            <a:r>
              <a:rPr lang="en-US" sz="2400" dirty="0"/>
              <a:t>Physical Effect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Acids like sulfuric and hydrochloric work to dissolve copper oxide.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DC690-51A8-D5C6-E337-5BEBCFFDB7CB}"/>
              </a:ext>
            </a:extLst>
          </p:cNvPr>
          <p:cNvSpPr txBox="1"/>
          <p:nvPr/>
        </p:nvSpPr>
        <p:spPr>
          <a:xfrm>
            <a:off x="6756679" y="6223967"/>
            <a:ext cx="3818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Carboxylic acid structure, Google</a:t>
            </a:r>
          </a:p>
        </p:txBody>
      </p:sp>
      <p:pic>
        <p:nvPicPr>
          <p:cNvPr id="12" name="Picture 11" descr="A molecule model with white and red balls&#10;&#10;AI-generated content may be incorrect.">
            <a:extLst>
              <a:ext uri="{FF2B5EF4-FFF2-40B4-BE49-F238E27FC236}">
                <a16:creationId xmlns:a16="http://schemas.microsoft.com/office/drawing/2014/main" id="{2292813B-2611-1151-E7B1-35C41A27C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45" y="3429000"/>
            <a:ext cx="2960098" cy="2888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01893E-F8AF-A50E-9179-B87D21C31D3B}"/>
              </a:ext>
            </a:extLst>
          </p:cNvPr>
          <p:cNvSpPr txBox="1"/>
          <p:nvPr/>
        </p:nvSpPr>
        <p:spPr>
          <a:xfrm>
            <a:off x="2580332" y="6260543"/>
            <a:ext cx="2514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o-Phthalaldehyde, made in MolView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AFC398-FFCC-A80B-80F0-068E9EC1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4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842A02-4ACD-5760-34A5-5624C25A02AA}"/>
              </a:ext>
            </a:extLst>
          </p:cNvPr>
          <p:cNvSpPr txBox="1"/>
          <p:nvPr/>
        </p:nvSpPr>
        <p:spPr>
          <a:xfrm>
            <a:off x="241160" y="76591"/>
            <a:ext cx="626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Experiment</a:t>
            </a:r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857A8F-6F65-8DE3-9966-5BA0F8E43609}"/>
              </a:ext>
            </a:extLst>
          </p:cNvPr>
          <p:cNvCxnSpPr/>
          <p:nvPr/>
        </p:nvCxnSpPr>
        <p:spPr>
          <a:xfrm>
            <a:off x="241160" y="599811"/>
            <a:ext cx="32657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5D0EF-C22E-219E-CE07-D71A56B69292}"/>
              </a:ext>
            </a:extLst>
          </p:cNvPr>
          <p:cNvGrpSpPr/>
          <p:nvPr/>
        </p:nvGrpSpPr>
        <p:grpSpPr>
          <a:xfrm>
            <a:off x="152511" y="499497"/>
            <a:ext cx="12102875" cy="6022203"/>
            <a:chOff x="152511" y="499497"/>
            <a:chExt cx="12102875" cy="6022203"/>
          </a:xfrm>
        </p:grpSpPr>
        <p:pic>
          <p:nvPicPr>
            <p:cNvPr id="15" name="Picture 14" descr="A black and white drawing of a cup and a black arrow&#10;&#10;AI-generated content may be incorrect.">
              <a:extLst>
                <a:ext uri="{FF2B5EF4-FFF2-40B4-BE49-F238E27FC236}">
                  <a16:creationId xmlns:a16="http://schemas.microsoft.com/office/drawing/2014/main" id="{E11B6FAF-64A6-F0D2-185C-DEEE6A21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500" y="4365159"/>
              <a:ext cx="9179000" cy="215654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FDF534D-48E4-2FE0-CF68-BBBD97162B56}"/>
                </a:ext>
              </a:extLst>
            </p:cNvPr>
            <p:cNvGrpSpPr/>
            <p:nvPr/>
          </p:nvGrpSpPr>
          <p:grpSpPr>
            <a:xfrm>
              <a:off x="6325551" y="499497"/>
              <a:ext cx="3777966" cy="3471891"/>
              <a:chOff x="6096000" y="315730"/>
              <a:chExt cx="3968760" cy="364957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BCC8A6A-5D5B-4616-35A8-FE8E1A63CCEC}"/>
                  </a:ext>
                </a:extLst>
              </p:cNvPr>
              <p:cNvGrpSpPr/>
              <p:nvPr/>
            </p:nvGrpSpPr>
            <p:grpSpPr>
              <a:xfrm>
                <a:off x="6096000" y="999668"/>
                <a:ext cx="3968760" cy="2965634"/>
                <a:chOff x="6096000" y="999668"/>
                <a:chExt cx="3968760" cy="2965634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919CF4B0-1B5B-BBD7-1D63-8AC3EE7F6744}"/>
                    </a:ext>
                  </a:extLst>
                </p:cNvPr>
                <p:cNvGrpSpPr/>
                <p:nvPr/>
              </p:nvGrpSpPr>
              <p:grpSpPr>
                <a:xfrm>
                  <a:off x="6501283" y="1304042"/>
                  <a:ext cx="2994020" cy="2273575"/>
                  <a:chOff x="119186" y="2826620"/>
                  <a:chExt cx="4667826" cy="3666253"/>
                </a:xfrm>
              </p:grpSpPr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2CF50859-F529-0AD8-765B-21B773E6BFF1}"/>
                      </a:ext>
                    </a:extLst>
                  </p:cNvPr>
                  <p:cNvGrpSpPr/>
                  <p:nvPr/>
                </p:nvGrpSpPr>
                <p:grpSpPr>
                  <a:xfrm>
                    <a:off x="119186" y="2826620"/>
                    <a:ext cx="4667826" cy="3666253"/>
                    <a:chOff x="83127" y="2642350"/>
                    <a:chExt cx="4667826" cy="3666253"/>
                  </a:xfrm>
                </p:grpSpPr>
                <p:pic>
                  <p:nvPicPr>
                    <p:cNvPr id="10" name="Picture 2" descr="A machine with a pressure gauge&#10;&#10;Description automatically generated">
                      <a:extLst>
                        <a:ext uri="{FF2B5EF4-FFF2-40B4-BE49-F238E27FC236}">
                          <a16:creationId xmlns:a16="http://schemas.microsoft.com/office/drawing/2014/main" id="{02F0D6E0-9D65-1744-A99F-F88EF892E4A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 bwMode="auto">
                    <a:xfrm>
                      <a:off x="83127" y="2831073"/>
                      <a:ext cx="4667826" cy="347753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</p:spPr>
                </p:pic>
                <p:cxnSp>
                  <p:nvCxnSpPr>
                    <p:cNvPr id="11" name="Straight Connector 10">
                      <a:extLst>
                        <a:ext uri="{FF2B5EF4-FFF2-40B4-BE49-F238E27FC236}">
                          <a16:creationId xmlns:a16="http://schemas.microsoft.com/office/drawing/2014/main" id="{206FEBB7-3725-F9FD-A2EA-193B3BD139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351128" y="4412544"/>
                      <a:ext cx="573204" cy="624334"/>
                    </a:xfrm>
                    <a:prstGeom prst="line">
                      <a:avLst/>
                    </a:prstGeom>
                    <a:ln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22A0ABB0-849A-B6A9-DEE2-767B8A6BC3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523" y="3582593"/>
                      <a:ext cx="1848441" cy="99123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Digital controller</a:t>
                      </a:r>
                    </a:p>
                  </p:txBody>
                </p:sp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EA54673C-68EC-008E-02A7-EC25D09E62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7161" y="2642350"/>
                      <a:ext cx="647934" cy="33855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/>
                        <a:t>Press</a:t>
                      </a:r>
                    </a:p>
                  </p:txBody>
                </p:sp>
                <p:cxnSp>
                  <p:nvCxnSpPr>
                    <p:cNvPr id="14" name="Straight Connector 13">
                      <a:extLst>
                        <a:ext uri="{FF2B5EF4-FFF2-40B4-BE49-F238E27FC236}">
                          <a16:creationId xmlns:a16="http://schemas.microsoft.com/office/drawing/2014/main" id="{D5FA5C62-59E9-A07D-AAEE-F4CCD8B100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953873" y="3144685"/>
                      <a:ext cx="765334" cy="266055"/>
                    </a:xfrm>
                    <a:prstGeom prst="line">
                      <a:avLst/>
                    </a:prstGeom>
                    <a:ln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" name="Down Arrow 55">
                    <a:extLst>
                      <a:ext uri="{FF2B5EF4-FFF2-40B4-BE49-F238E27FC236}">
                        <a16:creationId xmlns:a16="http://schemas.microsoft.com/office/drawing/2014/main" id="{29303FFA-D51E-247B-598C-C860999759DE}"/>
                      </a:ext>
                    </a:extLst>
                  </p:cNvPr>
                  <p:cNvSpPr/>
                  <p:nvPr/>
                </p:nvSpPr>
                <p:spPr>
                  <a:xfrm>
                    <a:off x="3133282" y="4105495"/>
                    <a:ext cx="438556" cy="491319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6" name="Speech Bubble: Oval 15">
                  <a:extLst>
                    <a:ext uri="{FF2B5EF4-FFF2-40B4-BE49-F238E27FC236}">
                      <a16:creationId xmlns:a16="http://schemas.microsoft.com/office/drawing/2014/main" id="{8D9DD3FA-53D3-99D5-729A-CEFD275FF11B}"/>
                    </a:ext>
                  </a:extLst>
                </p:cNvPr>
                <p:cNvSpPr/>
                <p:nvPr/>
              </p:nvSpPr>
              <p:spPr>
                <a:xfrm>
                  <a:off x="6096000" y="999668"/>
                  <a:ext cx="3968760" cy="2965634"/>
                </a:xfrm>
                <a:prstGeom prst="wedgeEllipseCallou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BBE9F7-1260-7163-7898-0B7BB2E0C973}"/>
                  </a:ext>
                </a:extLst>
              </p:cNvPr>
              <p:cNvSpPr txBox="1"/>
              <p:nvPr/>
            </p:nvSpPr>
            <p:spPr>
              <a:xfrm>
                <a:off x="7584989" y="315730"/>
                <a:ext cx="1894220" cy="388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Processing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DF412-1B3D-CDCD-DAA7-3A5F7BEEFB3C}"/>
                </a:ext>
              </a:extLst>
            </p:cNvPr>
            <p:cNvGrpSpPr/>
            <p:nvPr/>
          </p:nvGrpSpPr>
          <p:grpSpPr>
            <a:xfrm>
              <a:off x="9737306" y="2772825"/>
              <a:ext cx="2518080" cy="2822200"/>
              <a:chOff x="9531415" y="2772825"/>
              <a:chExt cx="2518080" cy="2822200"/>
            </a:xfrm>
          </p:grpSpPr>
          <p:sp>
            <p:nvSpPr>
              <p:cNvPr id="19" name="Speech Bubble: Oval 18">
                <a:extLst>
                  <a:ext uri="{FF2B5EF4-FFF2-40B4-BE49-F238E27FC236}">
                    <a16:creationId xmlns:a16="http://schemas.microsoft.com/office/drawing/2014/main" id="{59873F2E-923A-3D4D-36B5-C5409D327AD4}"/>
                  </a:ext>
                </a:extLst>
              </p:cNvPr>
              <p:cNvSpPr/>
              <p:nvPr/>
            </p:nvSpPr>
            <p:spPr>
              <a:xfrm rot="1422008">
                <a:off x="9531415" y="3289610"/>
                <a:ext cx="2518080" cy="2305415"/>
              </a:xfrm>
              <a:prstGeom prst="wedgeEllipseCallou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E4F48B-8771-66FD-0509-71B8C4616498}"/>
                  </a:ext>
                </a:extLst>
              </p:cNvPr>
              <p:cNvSpPr txBox="1"/>
              <p:nvPr/>
            </p:nvSpPr>
            <p:spPr>
              <a:xfrm>
                <a:off x="10479609" y="2772825"/>
                <a:ext cx="7024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Plate</a:t>
                </a:r>
              </a:p>
            </p:txBody>
          </p:sp>
          <p:pic>
            <p:nvPicPr>
              <p:cNvPr id="26" name="Picture 25" descr="A close-up of a round orange substance&#10;&#10;AI-generated content may be incorrect.">
                <a:extLst>
                  <a:ext uri="{FF2B5EF4-FFF2-40B4-BE49-F238E27FC236}">
                    <a16:creationId xmlns:a16="http://schemas.microsoft.com/office/drawing/2014/main" id="{5D376AF5-2085-C632-FADA-8EC7E53E1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703993" y="3303065"/>
                <a:ext cx="2172923" cy="2278504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AC54A37-3AE7-9B7B-E610-266A3DD7A5B4}"/>
                </a:ext>
              </a:extLst>
            </p:cNvPr>
            <p:cNvGrpSpPr/>
            <p:nvPr/>
          </p:nvGrpSpPr>
          <p:grpSpPr>
            <a:xfrm>
              <a:off x="3503768" y="2113153"/>
              <a:ext cx="2566851" cy="2832156"/>
              <a:chOff x="3320512" y="2113153"/>
              <a:chExt cx="2566851" cy="2832156"/>
            </a:xfrm>
          </p:grpSpPr>
          <p:pic>
            <p:nvPicPr>
              <p:cNvPr id="31" name="Picture 30" descr="A blue and silver digital scale&#10;&#10;AI-generated content may be incorrect.">
                <a:extLst>
                  <a:ext uri="{FF2B5EF4-FFF2-40B4-BE49-F238E27FC236}">
                    <a16:creationId xmlns:a16="http://schemas.microsoft.com/office/drawing/2014/main" id="{52BA7662-B885-8B49-8830-887A1CB49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0512" y="2675982"/>
                <a:ext cx="2566851" cy="2248352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32" name="Speech Bubble: Oval 31">
                <a:extLst>
                  <a:ext uri="{FF2B5EF4-FFF2-40B4-BE49-F238E27FC236}">
                    <a16:creationId xmlns:a16="http://schemas.microsoft.com/office/drawing/2014/main" id="{3ED15D09-7E68-6CB8-0B5C-AD3C7E5AF113}"/>
                  </a:ext>
                </a:extLst>
              </p:cNvPr>
              <p:cNvSpPr/>
              <p:nvPr/>
            </p:nvSpPr>
            <p:spPr>
              <a:xfrm>
                <a:off x="3320512" y="2675983"/>
                <a:ext cx="2566851" cy="2269326"/>
              </a:xfrm>
              <a:prstGeom prst="wedgeEllipseCallou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7A070AF-63F7-E840-3B6A-8B75F585802F}"/>
                  </a:ext>
                </a:extLst>
              </p:cNvPr>
              <p:cNvSpPr txBox="1"/>
              <p:nvPr/>
            </p:nvSpPr>
            <p:spPr>
              <a:xfrm>
                <a:off x="4042314" y="2113153"/>
                <a:ext cx="140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Drying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13EB489-398A-3254-FD7B-511775F56BC3}"/>
                </a:ext>
              </a:extLst>
            </p:cNvPr>
            <p:cNvGrpSpPr/>
            <p:nvPr/>
          </p:nvGrpSpPr>
          <p:grpSpPr>
            <a:xfrm>
              <a:off x="152511" y="1200071"/>
              <a:ext cx="2839174" cy="2987356"/>
              <a:chOff x="22635" y="1200071"/>
              <a:chExt cx="2839174" cy="2987356"/>
            </a:xfrm>
          </p:grpSpPr>
          <p:pic>
            <p:nvPicPr>
              <p:cNvPr id="28" name="Picture 27" descr="A hand in blue gloves holding a small container&#10;&#10;AI-generated content may be incorrect.">
                <a:extLst>
                  <a:ext uri="{FF2B5EF4-FFF2-40B4-BE49-F238E27FC236}">
                    <a16:creationId xmlns:a16="http://schemas.microsoft.com/office/drawing/2014/main" id="{CD26D7D2-CE86-30ED-1641-A11C54413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48966" y="1573175"/>
                <a:ext cx="2430827" cy="2646048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sp>
            <p:nvSpPr>
              <p:cNvPr id="29" name="Speech Bubble: Oval 28">
                <a:extLst>
                  <a:ext uri="{FF2B5EF4-FFF2-40B4-BE49-F238E27FC236}">
                    <a16:creationId xmlns:a16="http://schemas.microsoft.com/office/drawing/2014/main" id="{C2A94D37-6927-B0AB-3C7A-8834D9392C08}"/>
                  </a:ext>
                </a:extLst>
              </p:cNvPr>
              <p:cNvSpPr/>
              <p:nvPr/>
            </p:nvSpPr>
            <p:spPr>
              <a:xfrm flipH="1">
                <a:off x="22635" y="1609115"/>
                <a:ext cx="2839174" cy="2578312"/>
              </a:xfrm>
              <a:prstGeom prst="wedgeEllipseCallou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CDD1EF9-52BC-C5FE-B703-21397474EDF4}"/>
                  </a:ext>
                </a:extLst>
              </p:cNvPr>
              <p:cNvSpPr txBox="1"/>
              <p:nvPr/>
            </p:nvSpPr>
            <p:spPr>
              <a:xfrm>
                <a:off x="737525" y="1200071"/>
                <a:ext cx="140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Formulation</a:t>
                </a:r>
              </a:p>
            </p:txBody>
          </p:sp>
        </p:grp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0F020E-8478-DE04-1419-7CB390E7AF9B}"/>
              </a:ext>
            </a:extLst>
          </p:cNvPr>
          <p:cNvCxnSpPr/>
          <p:nvPr/>
        </p:nvCxnSpPr>
        <p:spPr>
          <a:xfrm flipV="1">
            <a:off x="1376624" y="1609115"/>
            <a:ext cx="1597688" cy="10668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0F975A-2D76-4EB3-9699-DB39A7B10D2A}"/>
              </a:ext>
            </a:extLst>
          </p:cNvPr>
          <p:cNvSpPr txBox="1"/>
          <p:nvPr/>
        </p:nvSpPr>
        <p:spPr>
          <a:xfrm>
            <a:off x="2951777" y="868829"/>
            <a:ext cx="2290601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Cu 3-um particles mixed with additives</a:t>
            </a:r>
          </a:p>
          <a:p>
            <a:endParaRPr lang="en-US" sz="140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0FDE867-4C21-1A83-DAAD-38AFF02C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4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00A326-EB7A-AAB2-D183-548844C25FB5}"/>
              </a:ext>
            </a:extLst>
          </p:cNvPr>
          <p:cNvSpPr txBox="1"/>
          <p:nvPr/>
        </p:nvSpPr>
        <p:spPr>
          <a:xfrm>
            <a:off x="100484" y="19391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Sample Scale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E1556A-3C1E-BAFA-6B4B-EB72DF97148F}"/>
              </a:ext>
            </a:extLst>
          </p:cNvPr>
          <p:cNvSpPr txBox="1"/>
          <p:nvPr/>
        </p:nvSpPr>
        <p:spPr>
          <a:xfrm>
            <a:off x="6867924" y="1634057"/>
            <a:ext cx="5092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Survey of Additives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Pressure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Time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FF5A73-52D0-7CF0-A98E-5C190E1500B0}"/>
              </a:ext>
            </a:extLst>
          </p:cNvPr>
          <p:cNvCxnSpPr/>
          <p:nvPr/>
        </p:nvCxnSpPr>
        <p:spPr>
          <a:xfrm>
            <a:off x="100484" y="542611"/>
            <a:ext cx="418011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EC1CCB-F352-37BE-2AD6-C4DF90410243}"/>
              </a:ext>
            </a:extLst>
          </p:cNvPr>
          <p:cNvCxnSpPr/>
          <p:nvPr/>
        </p:nvCxnSpPr>
        <p:spPr>
          <a:xfrm>
            <a:off x="6963508" y="1412219"/>
            <a:ext cx="410977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5ECA22-656C-82B6-A918-11DEE966654D}"/>
              </a:ext>
            </a:extLst>
          </p:cNvPr>
          <p:cNvSpPr txBox="1"/>
          <p:nvPr/>
        </p:nvSpPr>
        <p:spPr>
          <a:xfrm>
            <a:off x="6963508" y="832142"/>
            <a:ext cx="3949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Overview of Results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DFAF71-7691-1C3F-B8E0-F0F00EE7F6DF}"/>
              </a:ext>
            </a:extLst>
          </p:cNvPr>
          <p:cNvSpPr/>
          <p:nvPr/>
        </p:nvSpPr>
        <p:spPr>
          <a:xfrm>
            <a:off x="231112" y="1457011"/>
            <a:ext cx="4963886" cy="42473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70D73-B31A-F551-41B5-3CE3ED637107}"/>
              </a:ext>
            </a:extLst>
          </p:cNvPr>
          <p:cNvSpPr txBox="1"/>
          <p:nvPr/>
        </p:nvSpPr>
        <p:spPr>
          <a:xfrm>
            <a:off x="229564" y="1457011"/>
            <a:ext cx="50945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No plate formed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Plate barely formed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Plate formed and takes some force to break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Plate formed and takes more force to break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Plate formed and takes significantly more force to break </a:t>
            </a:r>
            <a:r>
              <a:rPr lang="en-US" sz="2000" b="1" dirty="0"/>
              <a:t>tool required to measure hardness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5C83EC-4144-D138-042D-B2701D0DB8BD}"/>
              </a:ext>
            </a:extLst>
          </p:cNvPr>
          <p:cNvGrpSpPr/>
          <p:nvPr/>
        </p:nvGrpSpPr>
        <p:grpSpPr>
          <a:xfrm>
            <a:off x="5692231" y="1457011"/>
            <a:ext cx="556587" cy="4247305"/>
            <a:chOff x="4524530" y="1457011"/>
            <a:chExt cx="556587" cy="42473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A1E830-0F01-F70A-9DDF-A6129A520928}"/>
                </a:ext>
              </a:extLst>
            </p:cNvPr>
            <p:cNvSpPr/>
            <p:nvPr/>
          </p:nvSpPr>
          <p:spPr>
            <a:xfrm>
              <a:off x="4655736" y="1457011"/>
              <a:ext cx="288053" cy="106964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72AC0AE-1E07-26CC-A819-5F0E81B9A95C}"/>
                </a:ext>
              </a:extLst>
            </p:cNvPr>
            <p:cNvSpPr/>
            <p:nvPr/>
          </p:nvSpPr>
          <p:spPr>
            <a:xfrm>
              <a:off x="4655736" y="2526656"/>
              <a:ext cx="288053" cy="98479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AEACB1-9556-F377-D3D8-86CEE09D908C}"/>
                </a:ext>
              </a:extLst>
            </p:cNvPr>
            <p:cNvSpPr/>
            <p:nvPr/>
          </p:nvSpPr>
          <p:spPr>
            <a:xfrm>
              <a:off x="4655736" y="3511450"/>
              <a:ext cx="288053" cy="90474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3B83672-A33B-B557-27C9-1F884A7DDEDB}"/>
                </a:ext>
              </a:extLst>
            </p:cNvPr>
            <p:cNvSpPr/>
            <p:nvPr/>
          </p:nvSpPr>
          <p:spPr>
            <a:xfrm>
              <a:off x="4655736" y="4416196"/>
              <a:ext cx="288053" cy="100362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6750113-374E-4C3E-23E6-F60184B0B371}"/>
                </a:ext>
              </a:extLst>
            </p:cNvPr>
            <p:cNvSpPr/>
            <p:nvPr/>
          </p:nvSpPr>
          <p:spPr>
            <a:xfrm rot="10800000">
              <a:off x="4524530" y="5419835"/>
              <a:ext cx="556587" cy="284481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7B33921-F723-259A-DAD8-9C47BA3CA0B3}"/>
              </a:ext>
            </a:extLst>
          </p:cNvPr>
          <p:cNvSpPr txBox="1"/>
          <p:nvPr/>
        </p:nvSpPr>
        <p:spPr>
          <a:xfrm>
            <a:off x="5439924" y="888999"/>
            <a:ext cx="1055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Terrible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E9230F-D5F0-BDA2-8EBB-C06E876837CF}"/>
              </a:ext>
            </a:extLst>
          </p:cNvPr>
          <p:cNvSpPr txBox="1"/>
          <p:nvPr/>
        </p:nvSpPr>
        <p:spPr>
          <a:xfrm>
            <a:off x="5283758" y="5738487"/>
            <a:ext cx="167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C2903-462D-CA9D-8D99-42C17A85F841}"/>
              </a:ext>
            </a:extLst>
          </p:cNvPr>
          <p:cNvSpPr txBox="1"/>
          <p:nvPr/>
        </p:nvSpPr>
        <p:spPr>
          <a:xfrm>
            <a:off x="5807405" y="1796835"/>
            <a:ext cx="28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37FED-5D7D-F7A6-BDF3-32170D9351B9}"/>
              </a:ext>
            </a:extLst>
          </p:cNvPr>
          <p:cNvSpPr txBox="1"/>
          <p:nvPr/>
        </p:nvSpPr>
        <p:spPr>
          <a:xfrm>
            <a:off x="5832000" y="2824965"/>
            <a:ext cx="14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20010-2737-CC6E-DA31-CC53F6C96BFD}"/>
              </a:ext>
            </a:extLst>
          </p:cNvPr>
          <p:cNvSpPr txBox="1"/>
          <p:nvPr/>
        </p:nvSpPr>
        <p:spPr>
          <a:xfrm>
            <a:off x="5835118" y="3768174"/>
            <a:ext cx="16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E2616B-6E41-4FFD-BD06-490091E6DB24}"/>
              </a:ext>
            </a:extLst>
          </p:cNvPr>
          <p:cNvSpPr txBox="1"/>
          <p:nvPr/>
        </p:nvSpPr>
        <p:spPr>
          <a:xfrm>
            <a:off x="5815698" y="4670209"/>
            <a:ext cx="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0A45B7-DFC5-06E0-45B0-74A26038B2F5}"/>
              </a:ext>
            </a:extLst>
          </p:cNvPr>
          <p:cNvSpPr txBox="1"/>
          <p:nvPr/>
        </p:nvSpPr>
        <p:spPr>
          <a:xfrm>
            <a:off x="5815698" y="5365773"/>
            <a:ext cx="28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E37FCE2-A66D-03ED-1FBE-63451400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19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F66943-90CD-447B-2F7A-69A853040E9D}"/>
              </a:ext>
            </a:extLst>
          </p:cNvPr>
          <p:cNvSpPr txBox="1"/>
          <p:nvPr/>
        </p:nvSpPr>
        <p:spPr>
          <a:xfrm>
            <a:off x="0" y="0"/>
            <a:ext cx="6290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Survey of Additives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EB914E-74BA-C168-A654-55E016063BA0}"/>
              </a:ext>
            </a:extLst>
          </p:cNvPr>
          <p:cNvCxnSpPr/>
          <p:nvPr/>
        </p:nvCxnSpPr>
        <p:spPr>
          <a:xfrm>
            <a:off x="70338" y="584775"/>
            <a:ext cx="664196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F4A96-EFFF-D09F-FBE9-0BDDA506BE7F}"/>
              </a:ext>
            </a:extLst>
          </p:cNvPr>
          <p:cNvGrpSpPr/>
          <p:nvPr/>
        </p:nvGrpSpPr>
        <p:grpSpPr>
          <a:xfrm>
            <a:off x="70339" y="698705"/>
            <a:ext cx="3391054" cy="439192"/>
            <a:chOff x="6670328" y="969630"/>
            <a:chExt cx="4365698" cy="43919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62F6257-C30A-971D-A0D7-9567715F5B73}"/>
                </a:ext>
              </a:extLst>
            </p:cNvPr>
            <p:cNvGrpSpPr/>
            <p:nvPr/>
          </p:nvGrpSpPr>
          <p:grpSpPr>
            <a:xfrm>
              <a:off x="6670328" y="969630"/>
              <a:ext cx="4247307" cy="439191"/>
              <a:chOff x="6486946" y="1285593"/>
              <a:chExt cx="4247307" cy="43919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8B1A01-5613-51D3-585C-2BE97C14CD2C}"/>
                  </a:ext>
                </a:extLst>
              </p:cNvPr>
              <p:cNvSpPr/>
              <p:nvPr/>
            </p:nvSpPr>
            <p:spPr>
              <a:xfrm rot="16200000">
                <a:off x="6908120" y="972782"/>
                <a:ext cx="227297" cy="1069645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9A72F4-64EC-88F3-8CD6-FAC91E0AE45E}"/>
                  </a:ext>
                </a:extLst>
              </p:cNvPr>
              <p:cNvSpPr/>
              <p:nvPr/>
            </p:nvSpPr>
            <p:spPr>
              <a:xfrm rot="16200000">
                <a:off x="7935340" y="1015207"/>
                <a:ext cx="227297" cy="98479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A0A5A4-E936-6193-88B8-D8D8F3C855DA}"/>
                  </a:ext>
                </a:extLst>
              </p:cNvPr>
              <p:cNvSpPr/>
              <p:nvPr/>
            </p:nvSpPr>
            <p:spPr>
              <a:xfrm rot="16200000">
                <a:off x="8880111" y="1055231"/>
                <a:ext cx="227297" cy="90474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FF09D88-444E-9227-614A-3CD94EE4D2A7}"/>
                  </a:ext>
                </a:extLst>
              </p:cNvPr>
              <p:cNvSpPr/>
              <p:nvPr/>
            </p:nvSpPr>
            <p:spPr>
              <a:xfrm rot="16200000">
                <a:off x="9834299" y="1005789"/>
                <a:ext cx="227297" cy="100362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F81B0992-3E3D-7D6C-37C1-B660EB6490F7}"/>
                  </a:ext>
                </a:extLst>
              </p:cNvPr>
              <p:cNvSpPr/>
              <p:nvPr/>
            </p:nvSpPr>
            <p:spPr>
              <a:xfrm rot="5400000">
                <a:off x="10372417" y="1362948"/>
                <a:ext cx="439191" cy="284481"/>
              </a:xfrm>
              <a:prstGeom prst="triangl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3C70F9-8BDB-A183-642F-9AC89C0FBD63}"/>
                  </a:ext>
                </a:extLst>
              </p:cNvPr>
              <p:cNvSpPr txBox="1"/>
              <p:nvPr/>
            </p:nvSpPr>
            <p:spPr>
              <a:xfrm>
                <a:off x="6862203" y="1330324"/>
                <a:ext cx="3759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A957E5-9193-F38B-CFE7-B2F1ADD7CF58}"/>
                  </a:ext>
                </a:extLst>
              </p:cNvPr>
              <p:cNvSpPr txBox="1"/>
              <p:nvPr/>
            </p:nvSpPr>
            <p:spPr>
              <a:xfrm>
                <a:off x="7874998" y="1320522"/>
                <a:ext cx="464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C18996-1D01-579E-DCF4-52829F121B0F}"/>
                  </a:ext>
                </a:extLst>
              </p:cNvPr>
              <p:cNvSpPr txBox="1"/>
              <p:nvPr/>
            </p:nvSpPr>
            <p:spPr>
              <a:xfrm>
                <a:off x="8820333" y="1337994"/>
                <a:ext cx="450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B7B682-BF79-CA2A-B79E-CBEA90E345F2}"/>
                </a:ext>
              </a:extLst>
            </p:cNvPr>
            <p:cNvSpPr txBox="1"/>
            <p:nvPr/>
          </p:nvSpPr>
          <p:spPr>
            <a:xfrm>
              <a:off x="9986118" y="1025504"/>
              <a:ext cx="54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052F90-F65E-B9EC-D2B7-48AEBE705F30}"/>
                </a:ext>
              </a:extLst>
            </p:cNvPr>
            <p:cNvSpPr txBox="1"/>
            <p:nvPr/>
          </p:nvSpPr>
          <p:spPr>
            <a:xfrm>
              <a:off x="10555092" y="1002620"/>
              <a:ext cx="480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DA1BB24-A687-7F44-4B32-B5D2AAA83E8F}"/>
              </a:ext>
            </a:extLst>
          </p:cNvPr>
          <p:cNvSpPr txBox="1"/>
          <p:nvPr/>
        </p:nvSpPr>
        <p:spPr>
          <a:xfrm>
            <a:off x="0" y="4881545"/>
            <a:ext cx="8316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Formic acid and formic acid with OPA showed the best overall results in terms of plate strength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Acetic acid worked well after soaking copper for &gt;= 30min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Pure copper has Vickers hardness values ranging  from 70-100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00AE96C-D630-1FBE-934B-43D1DCA9D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582183"/>
              </p:ext>
            </p:extLst>
          </p:nvPr>
        </p:nvGraphicFramePr>
        <p:xfrm>
          <a:off x="70338" y="1134017"/>
          <a:ext cx="10105265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576">
                  <a:extLst>
                    <a:ext uri="{9D8B030D-6E8A-4147-A177-3AD203B41FA5}">
                      <a16:colId xmlns:a16="http://schemas.microsoft.com/office/drawing/2014/main" val="1466214595"/>
                    </a:ext>
                  </a:extLst>
                </a:gridCol>
                <a:gridCol w="1895222">
                  <a:extLst>
                    <a:ext uri="{9D8B030D-6E8A-4147-A177-3AD203B41FA5}">
                      <a16:colId xmlns:a16="http://schemas.microsoft.com/office/drawing/2014/main" val="127809215"/>
                    </a:ext>
                  </a:extLst>
                </a:gridCol>
                <a:gridCol w="2119059">
                  <a:extLst>
                    <a:ext uri="{9D8B030D-6E8A-4147-A177-3AD203B41FA5}">
                      <a16:colId xmlns:a16="http://schemas.microsoft.com/office/drawing/2014/main" val="3991676622"/>
                    </a:ext>
                  </a:extLst>
                </a:gridCol>
                <a:gridCol w="1739704">
                  <a:extLst>
                    <a:ext uri="{9D8B030D-6E8A-4147-A177-3AD203B41FA5}">
                      <a16:colId xmlns:a16="http://schemas.microsoft.com/office/drawing/2014/main" val="2138815208"/>
                    </a:ext>
                  </a:extLst>
                </a:gridCol>
                <a:gridCol w="1739704">
                  <a:extLst>
                    <a:ext uri="{9D8B030D-6E8A-4147-A177-3AD203B41FA5}">
                      <a16:colId xmlns:a16="http://schemas.microsoft.com/office/drawing/2014/main" val="3056205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Reducing Agent 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Dissolution Agent 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Both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Scale</a:t>
                      </a:r>
                    </a:p>
                  </a:txBody>
                  <a:tcPr>
                    <a:solidFill>
                      <a:srgbClr val="C88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246873"/>
                  </a:ext>
                </a:extLst>
              </a:tr>
              <a:tr h="190284">
                <a:tc>
                  <a:txBody>
                    <a:bodyPr/>
                    <a:lstStyle/>
                    <a:p>
                      <a:r>
                        <a:rPr lang="en-US" dirty="0"/>
                        <a:t>Formic acid (FA)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73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Acetic acid (AA)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741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Formic acid w/ 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498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Oxalic acid (OA)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82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O-Phthalaldehyde (OPA)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31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Formaldehyde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2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Benzaldehyde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53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Sulfuric acid (SA)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513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Hydrochloric acid (HCL)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172097"/>
                  </a:ext>
                </a:extLst>
              </a:tr>
            </a:tbl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46293593-1833-50CC-EEAD-0703ED883924}"/>
              </a:ext>
            </a:extLst>
          </p:cNvPr>
          <p:cNvGrpSpPr/>
          <p:nvPr/>
        </p:nvGrpSpPr>
        <p:grpSpPr>
          <a:xfrm>
            <a:off x="7242430" y="1628546"/>
            <a:ext cx="301658" cy="226244"/>
            <a:chOff x="3553906" y="1555423"/>
            <a:chExt cx="301658" cy="226244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2F5F02E-9FD9-C170-CDB4-A7290334C2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1" y="1555423"/>
              <a:ext cx="197963" cy="22624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90DCD66-C8E8-8274-C94A-32559170A9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3906" y="1677972"/>
              <a:ext cx="103695" cy="10369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7EBC67A-F006-9DBA-F525-50DD49FDA0F6}"/>
              </a:ext>
            </a:extLst>
          </p:cNvPr>
          <p:cNvGrpSpPr/>
          <p:nvPr/>
        </p:nvGrpSpPr>
        <p:grpSpPr>
          <a:xfrm>
            <a:off x="7242430" y="2006861"/>
            <a:ext cx="301658" cy="226244"/>
            <a:chOff x="3553906" y="1555423"/>
            <a:chExt cx="301658" cy="22624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747ECE2-6F8E-95AF-2968-5B32651C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1" y="1555423"/>
              <a:ext cx="197963" cy="22624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A161F8F-B173-04BA-D6EC-C54BE6D60F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3906" y="1677972"/>
              <a:ext cx="103695" cy="10369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737223-319C-84BC-5D5B-356C7E8E5229}"/>
              </a:ext>
            </a:extLst>
          </p:cNvPr>
          <p:cNvGrpSpPr/>
          <p:nvPr/>
        </p:nvGrpSpPr>
        <p:grpSpPr>
          <a:xfrm>
            <a:off x="7242430" y="2314074"/>
            <a:ext cx="301658" cy="226244"/>
            <a:chOff x="3553906" y="1555423"/>
            <a:chExt cx="301658" cy="22624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4C49161-A55A-6CB9-6C53-6C6880574D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1" y="1555423"/>
              <a:ext cx="197963" cy="22624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07C786A-B5D3-67E2-2C08-FF0E0EF012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3906" y="1677972"/>
              <a:ext cx="103695" cy="10369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2C957E-7E86-F747-FC11-1FDAAF81CB51}"/>
              </a:ext>
            </a:extLst>
          </p:cNvPr>
          <p:cNvGrpSpPr/>
          <p:nvPr/>
        </p:nvGrpSpPr>
        <p:grpSpPr>
          <a:xfrm>
            <a:off x="3454860" y="3064974"/>
            <a:ext cx="301658" cy="226244"/>
            <a:chOff x="3553906" y="1555423"/>
            <a:chExt cx="301658" cy="226244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24B468F-1D91-FDA9-4582-AA890A1303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1" y="1555423"/>
              <a:ext cx="197963" cy="22624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C208D03-F60D-C98E-7B5D-1DD8CC0C17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3906" y="1677972"/>
              <a:ext cx="103695" cy="10369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E2FA7C-2596-89D3-B117-B1D8F144EFE4}"/>
              </a:ext>
            </a:extLst>
          </p:cNvPr>
          <p:cNvGrpSpPr/>
          <p:nvPr/>
        </p:nvGrpSpPr>
        <p:grpSpPr>
          <a:xfrm>
            <a:off x="3471661" y="3430074"/>
            <a:ext cx="301658" cy="226244"/>
            <a:chOff x="3553906" y="1555423"/>
            <a:chExt cx="301658" cy="226244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A3875F0-4E66-0B8C-BA0A-493B145565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1" y="1555423"/>
              <a:ext cx="197963" cy="22624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856F502-E00F-58F9-B1B4-873054526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3906" y="1677972"/>
              <a:ext cx="103695" cy="10369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54B336C-EE9F-9EBB-4231-9BF670E841EC}"/>
              </a:ext>
            </a:extLst>
          </p:cNvPr>
          <p:cNvGrpSpPr/>
          <p:nvPr/>
        </p:nvGrpSpPr>
        <p:grpSpPr>
          <a:xfrm>
            <a:off x="3501994" y="3785747"/>
            <a:ext cx="301658" cy="226244"/>
            <a:chOff x="3553906" y="1555423"/>
            <a:chExt cx="301658" cy="22624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0DB880B-6A8D-887D-3A32-D08FE76D81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1" y="1555423"/>
              <a:ext cx="197963" cy="22624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C27D742-DE37-BA6E-09F9-840ED58901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3906" y="1677972"/>
              <a:ext cx="103695" cy="10369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274C0C-2EC0-E6A9-4EB2-2CAC7EF18BD2}"/>
              </a:ext>
            </a:extLst>
          </p:cNvPr>
          <p:cNvGrpSpPr/>
          <p:nvPr/>
        </p:nvGrpSpPr>
        <p:grpSpPr>
          <a:xfrm>
            <a:off x="5478545" y="4174865"/>
            <a:ext cx="301658" cy="226244"/>
            <a:chOff x="3553906" y="1555423"/>
            <a:chExt cx="301658" cy="226244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63562FD-716A-5146-EC06-7616A5D1B4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1" y="1555423"/>
              <a:ext cx="197963" cy="22624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1C821FD-9101-DB6D-0279-08D257A806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3906" y="1677972"/>
              <a:ext cx="103695" cy="10369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00BD351-BB7C-76C1-1BBB-3007BDAA3190}"/>
              </a:ext>
            </a:extLst>
          </p:cNvPr>
          <p:cNvGrpSpPr/>
          <p:nvPr/>
        </p:nvGrpSpPr>
        <p:grpSpPr>
          <a:xfrm>
            <a:off x="5478545" y="4574333"/>
            <a:ext cx="301658" cy="226244"/>
            <a:chOff x="3553906" y="1555423"/>
            <a:chExt cx="301658" cy="226244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FBD004C-BC5B-C2B8-5148-76DD779236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1" y="1555423"/>
              <a:ext cx="197963" cy="22624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19D8B1D-2492-69C6-E705-B023E6E1CC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3906" y="1677972"/>
              <a:ext cx="103695" cy="10369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F53CCC0-556A-88CA-51A7-2F51D8C3F428}"/>
              </a:ext>
            </a:extLst>
          </p:cNvPr>
          <p:cNvSpPr txBox="1"/>
          <p:nvPr/>
        </p:nvSpPr>
        <p:spPr>
          <a:xfrm>
            <a:off x="6869192" y="498558"/>
            <a:ext cx="505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Conditions: 10 MPa with temperatures ranging from </a:t>
            </a:r>
            <a:r>
              <a:rPr lang="en-US" dirty="0">
                <a:highlight>
                  <a:srgbClr val="00FF00"/>
                </a:highlight>
              </a:rPr>
              <a:t>200-175°C</a:t>
            </a:r>
            <a:r>
              <a:rPr lang="en-US" dirty="0"/>
              <a:t> at 10 minutes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F9E16A-76C7-C475-7DA2-8DEEFAC4572D}"/>
              </a:ext>
            </a:extLst>
          </p:cNvPr>
          <p:cNvSpPr txBox="1"/>
          <p:nvPr/>
        </p:nvSpPr>
        <p:spPr>
          <a:xfrm>
            <a:off x="70338" y="4995140"/>
            <a:ext cx="877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5" name="Slide Number Placeholder 84">
            <a:extLst>
              <a:ext uri="{FF2B5EF4-FFF2-40B4-BE49-F238E27FC236}">
                <a16:creationId xmlns:a16="http://schemas.microsoft.com/office/drawing/2014/main" id="{B4331C3E-A6EE-9A3C-DAA0-E72B826B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BD54E4-8CCA-0580-EA9D-A27D3EAB6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50634"/>
              </p:ext>
            </p:extLst>
          </p:nvPr>
        </p:nvGraphicFramePr>
        <p:xfrm>
          <a:off x="10175603" y="1120439"/>
          <a:ext cx="2016397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397">
                  <a:extLst>
                    <a:ext uri="{9D8B030D-6E8A-4147-A177-3AD203B41FA5}">
                      <a16:colId xmlns:a16="http://schemas.microsoft.com/office/drawing/2014/main" val="877432757"/>
                    </a:ext>
                  </a:extLst>
                </a:gridCol>
              </a:tblGrid>
              <a:tr h="351708">
                <a:tc>
                  <a:txBody>
                    <a:bodyPr/>
                    <a:lstStyle/>
                    <a:p>
                      <a:r>
                        <a:rPr lang="en-US" dirty="0"/>
                        <a:t>Vickers Hardness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575840"/>
                  </a:ext>
                </a:extLst>
              </a:tr>
              <a:tr h="329442">
                <a:tc>
                  <a:txBody>
                    <a:bodyPr/>
                    <a:lstStyle/>
                    <a:p>
                      <a:r>
                        <a:rPr lang="en-US" dirty="0"/>
                        <a:t>34.0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169186"/>
                  </a:ext>
                </a:extLst>
              </a:tr>
              <a:tr h="329442">
                <a:tc>
                  <a:txBody>
                    <a:bodyPr/>
                    <a:lstStyle/>
                    <a:p>
                      <a:r>
                        <a:rPr lang="en-US" dirty="0"/>
                        <a:t>40.3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005237"/>
                  </a:ext>
                </a:extLst>
              </a:tr>
              <a:tr h="329442">
                <a:tc>
                  <a:txBody>
                    <a:bodyPr/>
                    <a:lstStyle/>
                    <a:p>
                      <a:r>
                        <a:rPr lang="en-US" dirty="0"/>
                        <a:t>25.5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58366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7B372AF-CA1F-00B5-8FE3-E16CF507283D}"/>
              </a:ext>
            </a:extLst>
          </p:cNvPr>
          <p:cNvGrpSpPr/>
          <p:nvPr/>
        </p:nvGrpSpPr>
        <p:grpSpPr>
          <a:xfrm>
            <a:off x="7213134" y="2703201"/>
            <a:ext cx="301658" cy="226244"/>
            <a:chOff x="3553906" y="1555423"/>
            <a:chExt cx="301658" cy="22624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75058FE-D89C-4088-B9B7-9A11E9890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1" y="1555423"/>
              <a:ext cx="197963" cy="22624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F3D04FB-45E5-D7F5-0F5D-39F4F3E439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3906" y="1677972"/>
              <a:ext cx="103695" cy="10369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922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F79CF2-C7A5-7C5A-CE09-9F551FB033C9}"/>
              </a:ext>
            </a:extLst>
          </p:cNvPr>
          <p:cNvGrpSpPr/>
          <p:nvPr/>
        </p:nvGrpSpPr>
        <p:grpSpPr>
          <a:xfrm>
            <a:off x="0" y="741126"/>
            <a:ext cx="5794202" cy="3970722"/>
            <a:chOff x="0" y="741126"/>
            <a:chExt cx="5794202" cy="3970722"/>
          </a:xfrm>
        </p:grpSpPr>
        <p:pic>
          <p:nvPicPr>
            <p:cNvPr id="3" name="Picture 2" descr="A close-up of a grey rock&#10;&#10;AI-generated content may be incorrect.">
              <a:extLst>
                <a:ext uri="{FF2B5EF4-FFF2-40B4-BE49-F238E27FC236}">
                  <a16:creationId xmlns:a16="http://schemas.microsoft.com/office/drawing/2014/main" id="{3381D957-9BC3-0CBB-9A1A-B778D732B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1126"/>
              <a:ext cx="5794202" cy="397072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0687E6-DEE6-A138-D0AC-4721E9E7DD24}"/>
                </a:ext>
              </a:extLst>
            </p:cNvPr>
            <p:cNvSpPr txBox="1"/>
            <p:nvPr/>
          </p:nvSpPr>
          <p:spPr>
            <a:xfrm>
              <a:off x="0" y="741126"/>
              <a:ext cx="11848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10wt% FA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ABEAA-FDF3-D6FA-98D9-4C1F67D60B0F}"/>
              </a:ext>
            </a:extLst>
          </p:cNvPr>
          <p:cNvGrpSpPr/>
          <p:nvPr/>
        </p:nvGrpSpPr>
        <p:grpSpPr>
          <a:xfrm>
            <a:off x="5927464" y="741127"/>
            <a:ext cx="6264536" cy="3970724"/>
            <a:chOff x="5927464" y="741127"/>
            <a:chExt cx="6264536" cy="3970724"/>
          </a:xfrm>
        </p:grpSpPr>
        <p:pic>
          <p:nvPicPr>
            <p:cNvPr id="9" name="Picture 8" descr="A close-up of a grey surface&#10;&#10;AI-generated content may be incorrect.">
              <a:extLst>
                <a:ext uri="{FF2B5EF4-FFF2-40B4-BE49-F238E27FC236}">
                  <a16:creationId xmlns:a16="http://schemas.microsoft.com/office/drawing/2014/main" id="{39DC6C74-56EB-2E7D-51D3-AFC92A12E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464" y="741128"/>
              <a:ext cx="6264536" cy="397072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441E76-96F1-4C42-7102-777A4045F0ED}"/>
                </a:ext>
              </a:extLst>
            </p:cNvPr>
            <p:cNvSpPr txBox="1"/>
            <p:nvPr/>
          </p:nvSpPr>
          <p:spPr>
            <a:xfrm>
              <a:off x="5927464" y="741127"/>
              <a:ext cx="244198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10wt% OPA, 10wt% FA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49E04E-08C5-A406-AB1B-91350C5F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54C0-4F03-413E-A118-D20BA6E42DDD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744BA-E718-3B93-803F-E1E93CFD6867}"/>
              </a:ext>
            </a:extLst>
          </p:cNvPr>
          <p:cNvSpPr txBox="1"/>
          <p:nvPr/>
        </p:nvSpPr>
        <p:spPr>
          <a:xfrm>
            <a:off x="0" y="565767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 = Formic acid</a:t>
            </a:r>
          </a:p>
          <a:p>
            <a:r>
              <a:rPr lang="en-US" sz="2400" dirty="0"/>
              <a:t>OPA = o-Phthalaldehyde</a:t>
            </a:r>
          </a:p>
        </p:txBody>
      </p:sp>
    </p:spTree>
    <p:extLst>
      <p:ext uri="{BB962C8B-B14F-4D97-AF65-F5344CB8AC3E}">
        <p14:creationId xmlns:p14="http://schemas.microsoft.com/office/powerpoint/2010/main" val="89113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7FBD3-C4DC-82F1-159A-D6EAF25B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827" y="14699"/>
            <a:ext cx="7412070" cy="484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EAB2C9-74C5-9D13-475D-D822AE6236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97" y="14701"/>
            <a:ext cx="7672928" cy="485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D27648-E445-A60F-DDA0-FD97DAA4D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98" y="4874534"/>
            <a:ext cx="2077662" cy="198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2484C-704C-627A-B8D0-B995733A2D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537" y="4874533"/>
            <a:ext cx="2077663" cy="198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A7B750-8B92-2CB8-4094-D5F4254679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977" y="4874532"/>
            <a:ext cx="2077664" cy="198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0BC1A7CB-4A99-F036-EA81-78BA7F7C48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3707"/>
            <a:ext cx="2155441" cy="1383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79CF04-44F4-8142-06E3-4EF7C2091D40}"/>
              </a:ext>
            </a:extLst>
          </p:cNvPr>
          <p:cNvSpPr txBox="1"/>
          <p:nvPr/>
        </p:nvSpPr>
        <p:spPr>
          <a:xfrm>
            <a:off x="77778" y="4859831"/>
            <a:ext cx="3215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Formulation:</a:t>
            </a:r>
          </a:p>
          <a:p>
            <a:endParaRPr lang="en-US" dirty="0"/>
          </a:p>
          <a:p>
            <a:r>
              <a:rPr lang="en-US" dirty="0"/>
              <a:t>1g Cu</a:t>
            </a:r>
          </a:p>
          <a:p>
            <a:r>
              <a:rPr lang="en-US" dirty="0">
                <a:highlight>
                  <a:srgbClr val="00FF00"/>
                </a:highlight>
              </a:rPr>
              <a:t>10wt% Formic acid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DC5D6-92AA-178F-38BA-CB3FD188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500" y="6624294"/>
            <a:ext cx="2743200" cy="365125"/>
          </a:xfrm>
        </p:spPr>
        <p:txBody>
          <a:bodyPr/>
          <a:lstStyle/>
          <a:p>
            <a:fld id="{DD5B54C0-4F03-413E-A118-D20BA6E42DD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22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8592</TotalTime>
  <Words>1023</Words>
  <Application>Microsoft Office PowerPoint</Application>
  <PresentationFormat>Widescreen</PresentationFormat>
  <Paragraphs>330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Trade Gothic Next Cond</vt:lpstr>
      <vt:lpstr>Office Theme</vt:lpstr>
      <vt:lpstr>Low Temperature Fusion of Surface-Activated Copper Micro Particles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Temperature Fusion of Surface-Activated Copper Micro Particles</dc:title>
  <dc:creator>Omarion Hixson</dc:creator>
  <cp:lastModifiedBy>O'Neill, Leslie A</cp:lastModifiedBy>
  <cp:revision>2</cp:revision>
  <dcterms:created xsi:type="dcterms:W3CDTF">2025-07-09T18:50:52Z</dcterms:created>
  <dcterms:modified xsi:type="dcterms:W3CDTF">2025-07-30T20:30:17Z</dcterms:modified>
</cp:coreProperties>
</file>