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7" r:id="rId3"/>
    <p:sldId id="259" r:id="rId4"/>
    <p:sldId id="268" r:id="rId5"/>
    <p:sldId id="265" r:id="rId6"/>
    <p:sldId id="263" r:id="rId7"/>
    <p:sldId id="267" r:id="rId8"/>
    <p:sldId id="264" r:id="rId9"/>
    <p:sldId id="261"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E1B"/>
    <a:srgbClr val="FFEEC2"/>
    <a:srgbClr val="A2AAAD"/>
    <a:srgbClr val="FFCCE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93" autoAdjust="0"/>
    <p:restoredTop sz="94404" autoAdjust="0"/>
  </p:normalViewPr>
  <p:slideViewPr>
    <p:cSldViewPr snapToGrid="0">
      <p:cViewPr>
        <p:scale>
          <a:sx n="67" d="100"/>
          <a:sy n="67" d="100"/>
        </p:scale>
        <p:origin x="568" y="112"/>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059431-A675-4A7A-BD10-33C2AA9F2614}" type="datetimeFigureOut">
              <a:rPr lang="en-US" smtClean="0"/>
              <a:t>7/29/2026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7529A6-B9A4-4F95-9B24-96CD4F87FDA9}" type="slidenum">
              <a:rPr lang="en-US" smtClean="0"/>
              <a:t>‹#›</a:t>
            </a:fld>
            <a:endParaRPr lang="en-US"/>
          </a:p>
        </p:txBody>
      </p:sp>
    </p:spTree>
    <p:extLst>
      <p:ext uri="{BB962C8B-B14F-4D97-AF65-F5344CB8AC3E}">
        <p14:creationId xmlns:p14="http://schemas.microsoft.com/office/powerpoint/2010/main" val="33500660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effectLst/>
              </a:rPr>
              <a:t>Recently, materials with spins have been studied for spintronic applications, where the spin degree of freedom is used to store data. One challenge is that the electrons lose their spin orientation too quickly to be useful through spin relaxation mechanisms like the </a:t>
            </a:r>
            <a:r>
              <a:rPr lang="en-US" b="0" i="0" dirty="0" err="1">
                <a:effectLst/>
              </a:rPr>
              <a:t>Dyakonov</a:t>
            </a:r>
            <a:r>
              <a:rPr lang="en-US" b="0" i="0" dirty="0">
                <a:effectLst/>
              </a:rPr>
              <a:t>-Perel spin relaxation mechanism. In this mechanism, the electron spins lose their polarization </a:t>
            </a:r>
            <a:r>
              <a:rPr lang="en-US" dirty="0"/>
              <a:t>due to the precession of electrons around a momentum-dependent effective magnetic field. In addition, the equation modeling the </a:t>
            </a:r>
            <a:r>
              <a:rPr lang="en-US" dirty="0" err="1"/>
              <a:t>Dyakonov</a:t>
            </a:r>
            <a:r>
              <a:rPr lang="en-US" dirty="0"/>
              <a:t>-Perel mechanism shows that </a:t>
            </a:r>
            <a:r>
              <a:rPr lang="en-US" b="0" i="0" dirty="0">
                <a:effectLst/>
              </a:rPr>
              <a:t>the spin lifetime is inversely related to the exciton binding energy. </a:t>
            </a:r>
          </a:p>
          <a:p>
            <a:endParaRPr lang="en-US" b="0" i="0" dirty="0">
              <a:effectLst/>
            </a:endParaRPr>
          </a:p>
          <a:p>
            <a:r>
              <a:rPr lang="en-US" b="0" i="0" dirty="0">
                <a:effectLst/>
              </a:rPr>
              <a:t>Hybrid halide perovskites have the general formula ABX3, where A is an organic monovalent cation, B is typically a divalent metal, and X is a halide. Chiral perovskites, in specific, exhibit inversion symmetry breaking and spin splitting, which help prolong the spin lifetime. 2D phase perovskites are desired due to their quantum well-like structures and tunable band gaps.</a:t>
            </a:r>
          </a:p>
          <a:p>
            <a:endParaRPr lang="en-US" b="0" i="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effectLst/>
              </a:rPr>
              <a:t>Previous studies found that 2D perovskites with a –OH group lead to a small exciton binding energy and a long spin lifetime. </a:t>
            </a:r>
            <a:r>
              <a:rPr lang="en-US" sz="1200" b="0" i="0" u="none" strike="noStrike" kern="1200" dirty="0">
                <a:solidFill>
                  <a:schemeClr val="tx1"/>
                </a:solidFill>
                <a:effectLst/>
                <a:latin typeface="+mn-lt"/>
                <a:ea typeface="+mn-ea"/>
                <a:cs typeface="+mn-cs"/>
              </a:rPr>
              <a:t>The highly polar hydroxyl group raises the dielectric constant of the organic layer, providing a dielectric screening effect on the inorganic framework, thus weakening the binding energy between the electron and hole within the exciton. </a:t>
            </a:r>
            <a:endParaRPr lang="en-US" b="0" i="0" dirty="0">
              <a:effectLst/>
            </a:endParaRPr>
          </a:p>
          <a:p>
            <a:endParaRPr lang="en-US" b="0" i="0" dirty="0">
              <a:effectLst/>
            </a:endParaRPr>
          </a:p>
          <a:p>
            <a:pPr rtl="0" fontAlgn="base"/>
            <a:r>
              <a:rPr lang="en-US" b="0" i="0" dirty="0">
                <a:effectLst/>
              </a:rPr>
              <a:t>However, studies using a single chiral cation with a –OH didn’t form the 2D phase. It was found that </a:t>
            </a:r>
            <a:r>
              <a:rPr lang="en-US" sz="1200" b="0" i="0" u="none" strike="noStrike" kern="1200" dirty="0">
                <a:solidFill>
                  <a:schemeClr val="tx1"/>
                </a:solidFill>
                <a:effectLst/>
                <a:latin typeface="+mn-lt"/>
                <a:ea typeface="+mn-ea"/>
                <a:cs typeface="+mn-cs"/>
              </a:rPr>
              <a:t>the </a:t>
            </a:r>
            <a:r>
              <a:rPr lang="en-US" b="0" i="0" dirty="0">
                <a:effectLst/>
              </a:rPr>
              <a:t>–</a:t>
            </a:r>
            <a:r>
              <a:rPr lang="en-US" sz="1200" b="0" i="0" u="none" strike="noStrike" kern="1200" dirty="0">
                <a:solidFill>
                  <a:schemeClr val="tx1"/>
                </a:solidFill>
                <a:effectLst/>
                <a:latin typeface="+mn-lt"/>
                <a:ea typeface="+mn-ea"/>
                <a:cs typeface="+mn-cs"/>
              </a:rPr>
              <a:t>OH forms hydrogen bonds with the inorganic framework, distorting the structure. In addition, chiral molecules with side chains increase the conformational restrictions. </a:t>
            </a:r>
            <a:r>
              <a:rPr lang="en-US" b="0" i="0" dirty="0">
                <a:effectLst/>
              </a:rPr>
              <a:t>This necessitates the exploration of mixed-cation systems, </a:t>
            </a:r>
            <a:r>
              <a:rPr lang="en-US" sz="1200" b="0" i="0" u="none" strike="noStrike" kern="1200" dirty="0">
                <a:solidFill>
                  <a:schemeClr val="tx1"/>
                </a:solidFill>
                <a:effectLst/>
                <a:latin typeface="+mn-lt"/>
                <a:ea typeface="+mn-ea"/>
                <a:cs typeface="+mn-cs"/>
              </a:rPr>
              <a:t>one with an achiral </a:t>
            </a:r>
            <a:r>
              <a:rPr lang="en-US" b="0" i="0" dirty="0">
                <a:effectLst/>
              </a:rPr>
              <a:t>–</a:t>
            </a:r>
            <a:r>
              <a:rPr lang="en-US" sz="1200" b="0" i="0" u="none" strike="noStrike" kern="1200" dirty="0">
                <a:solidFill>
                  <a:schemeClr val="tx1"/>
                </a:solidFill>
                <a:effectLst/>
                <a:latin typeface="+mn-lt"/>
                <a:ea typeface="+mn-ea"/>
                <a:cs typeface="+mn-cs"/>
              </a:rPr>
              <a:t>OH and another with a chiral amine.</a:t>
            </a:r>
            <a:endParaRPr lang="en-US" dirty="0"/>
          </a:p>
        </p:txBody>
      </p:sp>
      <p:sp>
        <p:nvSpPr>
          <p:cNvPr id="4" name="Slide Number Placeholder 3"/>
          <p:cNvSpPr>
            <a:spLocks noGrp="1"/>
          </p:cNvSpPr>
          <p:nvPr>
            <p:ph type="sldNum" sz="quarter" idx="5"/>
          </p:nvPr>
        </p:nvSpPr>
        <p:spPr/>
        <p:txBody>
          <a:bodyPr/>
          <a:lstStyle/>
          <a:p>
            <a:fld id="{997529A6-B9A4-4F95-9B24-96CD4F87FDA9}" type="slidenum">
              <a:rPr lang="en-US" smtClean="0"/>
              <a:t>2</a:t>
            </a:fld>
            <a:endParaRPr lang="en-US"/>
          </a:p>
        </p:txBody>
      </p:sp>
    </p:spTree>
    <p:extLst>
      <p:ext uri="{BB962C8B-B14F-4D97-AF65-F5344CB8AC3E}">
        <p14:creationId xmlns:p14="http://schemas.microsoft.com/office/powerpoint/2010/main" val="16802643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7529A6-B9A4-4F95-9B24-96CD4F87FDA9}" type="slidenum">
              <a:rPr lang="en-US" smtClean="0"/>
              <a:t>3</a:t>
            </a:fld>
            <a:endParaRPr lang="en-US"/>
          </a:p>
        </p:txBody>
      </p:sp>
    </p:spTree>
    <p:extLst>
      <p:ext uri="{BB962C8B-B14F-4D97-AF65-F5344CB8AC3E}">
        <p14:creationId xmlns:p14="http://schemas.microsoft.com/office/powerpoint/2010/main" val="9639431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C10052-9085-B18C-5A88-DB51FE517007}"/>
              </a:ext>
            </a:extLst>
          </p:cNvPr>
          <p:cNvSpPr>
            <a:spLocks noGrp="1"/>
          </p:cNvSpPr>
          <p:nvPr>
            <p:ph type="ctrTitle"/>
          </p:nvPr>
        </p:nvSpPr>
        <p:spPr>
          <a:xfrm>
            <a:off x="1524000" y="1122363"/>
            <a:ext cx="9144000" cy="2387600"/>
          </a:xfrm>
        </p:spPr>
        <p:txBody>
          <a:bodyPr anchor="b"/>
          <a:lstStyle>
            <a:lvl1pPr algn="ctr">
              <a:defRPr sz="4400">
                <a:solidFill>
                  <a:schemeClr val="tx1"/>
                </a:solidFill>
              </a:defRPr>
            </a:lvl1pPr>
          </a:lstStyle>
          <a:p>
            <a:r>
              <a:rPr lang="en-US" dirty="0"/>
              <a:t>Click to edit Master title style</a:t>
            </a:r>
          </a:p>
        </p:txBody>
      </p:sp>
      <p:sp>
        <p:nvSpPr>
          <p:cNvPr id="3" name="Subtitle 2">
            <a:extLst>
              <a:ext uri="{FF2B5EF4-FFF2-40B4-BE49-F238E27FC236}">
                <a16:creationId xmlns:a16="http://schemas.microsoft.com/office/drawing/2014/main" id="{35B2E022-ADF0-705F-30A1-5DE1AE628E6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5" name="Footer Placeholder 4">
            <a:extLst>
              <a:ext uri="{FF2B5EF4-FFF2-40B4-BE49-F238E27FC236}">
                <a16:creationId xmlns:a16="http://schemas.microsoft.com/office/drawing/2014/main" id="{DF1469AF-4AF6-4B07-EA17-9F9E8436C48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06CFBDA-0CC6-F9BA-DA8D-B916489C107D}"/>
              </a:ext>
            </a:extLst>
          </p:cNvPr>
          <p:cNvSpPr>
            <a:spLocks noGrp="1"/>
          </p:cNvSpPr>
          <p:nvPr>
            <p:ph type="sldNum" sz="quarter" idx="12"/>
          </p:nvPr>
        </p:nvSpPr>
        <p:spPr/>
        <p:txBody>
          <a:bodyPr/>
          <a:lstStyle/>
          <a:p>
            <a:fld id="{0A885B08-ED83-4E80-81DD-27C80F4EAFCA}" type="slidenum">
              <a:rPr lang="en-US" smtClean="0"/>
              <a:t>‹#›</a:t>
            </a:fld>
            <a:endParaRPr lang="en-US"/>
          </a:p>
        </p:txBody>
      </p:sp>
    </p:spTree>
    <p:extLst>
      <p:ext uri="{BB962C8B-B14F-4D97-AF65-F5344CB8AC3E}">
        <p14:creationId xmlns:p14="http://schemas.microsoft.com/office/powerpoint/2010/main" val="12714993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C6ADB-38C8-E25A-E0B5-3D77FBEEEDC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BCA254D-6674-B108-A489-3B8041DDAD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A993D3-0D7E-B287-4E25-1CAC4B51F025}"/>
              </a:ext>
            </a:extLst>
          </p:cNvPr>
          <p:cNvSpPr>
            <a:spLocks noGrp="1"/>
          </p:cNvSpPr>
          <p:nvPr>
            <p:ph type="dt" sz="half" idx="10"/>
          </p:nvPr>
        </p:nvSpPr>
        <p:spPr>
          <a:xfrm>
            <a:off x="838200" y="6356350"/>
            <a:ext cx="2743200" cy="365125"/>
          </a:xfrm>
          <a:prstGeom prst="rect">
            <a:avLst/>
          </a:prstGeom>
        </p:spPr>
        <p:txBody>
          <a:bodyPr/>
          <a:lstStyle/>
          <a:p>
            <a:fld id="{88C9EB58-D06A-4E5F-B111-D7EE5A5AD438}" type="datetime1">
              <a:rPr lang="en-US" smtClean="0"/>
              <a:t>7/29/2026</a:t>
            </a:fld>
            <a:endParaRPr lang="en-US"/>
          </a:p>
        </p:txBody>
      </p:sp>
      <p:sp>
        <p:nvSpPr>
          <p:cNvPr id="5" name="Footer Placeholder 4">
            <a:extLst>
              <a:ext uri="{FF2B5EF4-FFF2-40B4-BE49-F238E27FC236}">
                <a16:creationId xmlns:a16="http://schemas.microsoft.com/office/drawing/2014/main" id="{DAD62498-1687-5691-7E03-924F644AD0C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7D5C904-D62B-2AEF-F3E7-B3456ABC0508}"/>
              </a:ext>
            </a:extLst>
          </p:cNvPr>
          <p:cNvSpPr>
            <a:spLocks noGrp="1"/>
          </p:cNvSpPr>
          <p:nvPr>
            <p:ph type="sldNum" sz="quarter" idx="12"/>
          </p:nvPr>
        </p:nvSpPr>
        <p:spPr/>
        <p:txBody>
          <a:bodyPr/>
          <a:lstStyle/>
          <a:p>
            <a:fld id="{0A885B08-ED83-4E80-81DD-27C80F4EAFCA}" type="slidenum">
              <a:rPr lang="en-US" smtClean="0"/>
              <a:t>‹#›</a:t>
            </a:fld>
            <a:endParaRPr lang="en-US"/>
          </a:p>
        </p:txBody>
      </p:sp>
    </p:spTree>
    <p:extLst>
      <p:ext uri="{BB962C8B-B14F-4D97-AF65-F5344CB8AC3E}">
        <p14:creationId xmlns:p14="http://schemas.microsoft.com/office/powerpoint/2010/main" val="4103564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F214FAE-7639-DD22-D87F-C26607EBAEB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16468F6-1DE2-0375-4987-873332D9D64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40C88E-F655-BEBA-A3C1-3F4431364E49}"/>
              </a:ext>
            </a:extLst>
          </p:cNvPr>
          <p:cNvSpPr>
            <a:spLocks noGrp="1"/>
          </p:cNvSpPr>
          <p:nvPr>
            <p:ph type="dt" sz="half" idx="10"/>
          </p:nvPr>
        </p:nvSpPr>
        <p:spPr>
          <a:xfrm>
            <a:off x="838200" y="6356350"/>
            <a:ext cx="2743200" cy="365125"/>
          </a:xfrm>
          <a:prstGeom prst="rect">
            <a:avLst/>
          </a:prstGeom>
        </p:spPr>
        <p:txBody>
          <a:bodyPr/>
          <a:lstStyle/>
          <a:p>
            <a:fld id="{CFFBA3F2-7DED-4D98-B3B4-5236AE342093}" type="datetime1">
              <a:rPr lang="en-US" smtClean="0"/>
              <a:t>7/29/2026</a:t>
            </a:fld>
            <a:endParaRPr lang="en-US"/>
          </a:p>
        </p:txBody>
      </p:sp>
      <p:sp>
        <p:nvSpPr>
          <p:cNvPr id="5" name="Footer Placeholder 4">
            <a:extLst>
              <a:ext uri="{FF2B5EF4-FFF2-40B4-BE49-F238E27FC236}">
                <a16:creationId xmlns:a16="http://schemas.microsoft.com/office/drawing/2014/main" id="{38B42B0E-2989-78D5-BEEC-7251D487140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C5D9E3C-E535-365E-ED39-DEDC457A80A1}"/>
              </a:ext>
            </a:extLst>
          </p:cNvPr>
          <p:cNvSpPr>
            <a:spLocks noGrp="1"/>
          </p:cNvSpPr>
          <p:nvPr>
            <p:ph type="sldNum" sz="quarter" idx="12"/>
          </p:nvPr>
        </p:nvSpPr>
        <p:spPr/>
        <p:txBody>
          <a:bodyPr/>
          <a:lstStyle/>
          <a:p>
            <a:fld id="{0A885B08-ED83-4E80-81DD-27C80F4EAFCA}" type="slidenum">
              <a:rPr lang="en-US" smtClean="0"/>
              <a:t>‹#›</a:t>
            </a:fld>
            <a:endParaRPr lang="en-US"/>
          </a:p>
        </p:txBody>
      </p:sp>
    </p:spTree>
    <p:extLst>
      <p:ext uri="{BB962C8B-B14F-4D97-AF65-F5344CB8AC3E}">
        <p14:creationId xmlns:p14="http://schemas.microsoft.com/office/powerpoint/2010/main" val="17187229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A781D3-37CD-8284-B19C-6B2C12FC5B0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BC6B943-A98F-7D8F-B97D-EA2272473A5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53D040-4BF3-36CD-3F3C-A89C649980A2}"/>
              </a:ext>
            </a:extLst>
          </p:cNvPr>
          <p:cNvSpPr>
            <a:spLocks noGrp="1"/>
          </p:cNvSpPr>
          <p:nvPr>
            <p:ph type="dt" sz="half" idx="10"/>
          </p:nvPr>
        </p:nvSpPr>
        <p:spPr>
          <a:xfrm>
            <a:off x="838200" y="6356350"/>
            <a:ext cx="2743200" cy="365125"/>
          </a:xfrm>
          <a:prstGeom prst="rect">
            <a:avLst/>
          </a:prstGeom>
        </p:spPr>
        <p:txBody>
          <a:bodyPr/>
          <a:lstStyle/>
          <a:p>
            <a:fld id="{D58304D7-C4DE-4928-8574-BF170DB914B2}" type="datetime1">
              <a:rPr lang="en-US" smtClean="0"/>
              <a:t>7/29/2026</a:t>
            </a:fld>
            <a:endParaRPr lang="en-US"/>
          </a:p>
        </p:txBody>
      </p:sp>
      <p:sp>
        <p:nvSpPr>
          <p:cNvPr id="5" name="Footer Placeholder 4">
            <a:extLst>
              <a:ext uri="{FF2B5EF4-FFF2-40B4-BE49-F238E27FC236}">
                <a16:creationId xmlns:a16="http://schemas.microsoft.com/office/drawing/2014/main" id="{3E83D480-3E19-5D6B-8A34-18DA155DEA5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4D6CACF-EC18-7FDA-E52A-5BAA14AF7793}"/>
              </a:ext>
            </a:extLst>
          </p:cNvPr>
          <p:cNvSpPr>
            <a:spLocks noGrp="1"/>
          </p:cNvSpPr>
          <p:nvPr>
            <p:ph type="sldNum" sz="quarter" idx="12"/>
          </p:nvPr>
        </p:nvSpPr>
        <p:spPr/>
        <p:txBody>
          <a:bodyPr/>
          <a:lstStyle/>
          <a:p>
            <a:fld id="{0A885B08-ED83-4E80-81DD-27C80F4EAFCA}" type="slidenum">
              <a:rPr lang="en-US" smtClean="0"/>
              <a:t>‹#›</a:t>
            </a:fld>
            <a:endParaRPr lang="en-US"/>
          </a:p>
        </p:txBody>
      </p:sp>
    </p:spTree>
    <p:extLst>
      <p:ext uri="{BB962C8B-B14F-4D97-AF65-F5344CB8AC3E}">
        <p14:creationId xmlns:p14="http://schemas.microsoft.com/office/powerpoint/2010/main" val="9483067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6FC7B-A2E1-4428-EB74-B19671BF805A}"/>
              </a:ext>
            </a:extLst>
          </p:cNvPr>
          <p:cNvSpPr>
            <a:spLocks noGrp="1"/>
          </p:cNvSpPr>
          <p:nvPr>
            <p:ph type="title"/>
          </p:nvPr>
        </p:nvSpPr>
        <p:spPr>
          <a:xfrm>
            <a:off x="831850" y="1709738"/>
            <a:ext cx="10515600" cy="2852737"/>
          </a:xfrm>
        </p:spPr>
        <p:txBody>
          <a:bodyPr anchor="b"/>
          <a:lstStyle>
            <a:lvl1pPr>
              <a:defRPr sz="6000">
                <a:solidFill>
                  <a:schemeClr val="tx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A9921C8F-2DD4-D37C-61BE-4632616DB7F1}"/>
              </a:ext>
            </a:extLst>
          </p:cNvPr>
          <p:cNvSpPr>
            <a:spLocks noGrp="1"/>
          </p:cNvSpPr>
          <p:nvPr>
            <p:ph type="body" idx="1"/>
          </p:nvPr>
        </p:nvSpPr>
        <p:spPr>
          <a:xfrm>
            <a:off x="831850" y="4589463"/>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75AF0762-19AB-E42B-B694-951F9A999B05}"/>
              </a:ext>
            </a:extLst>
          </p:cNvPr>
          <p:cNvSpPr>
            <a:spLocks noGrp="1"/>
          </p:cNvSpPr>
          <p:nvPr>
            <p:ph type="dt" sz="half" idx="10"/>
          </p:nvPr>
        </p:nvSpPr>
        <p:spPr>
          <a:xfrm>
            <a:off x="838200" y="6356350"/>
            <a:ext cx="2743200" cy="365125"/>
          </a:xfrm>
          <a:prstGeom prst="rect">
            <a:avLst/>
          </a:prstGeom>
        </p:spPr>
        <p:txBody>
          <a:bodyPr/>
          <a:lstStyle>
            <a:lvl1pPr>
              <a:defRPr>
                <a:solidFill>
                  <a:schemeClr val="tx1"/>
                </a:solidFill>
              </a:defRPr>
            </a:lvl1pPr>
          </a:lstStyle>
          <a:p>
            <a:fld id="{A1039255-359C-4877-9FEC-7EA4EDBB1B14}" type="datetime1">
              <a:rPr lang="en-US" smtClean="0"/>
              <a:t>7/29/2026</a:t>
            </a:fld>
            <a:endParaRPr lang="en-US"/>
          </a:p>
        </p:txBody>
      </p:sp>
      <p:sp>
        <p:nvSpPr>
          <p:cNvPr id="5" name="Footer Placeholder 4">
            <a:extLst>
              <a:ext uri="{FF2B5EF4-FFF2-40B4-BE49-F238E27FC236}">
                <a16:creationId xmlns:a16="http://schemas.microsoft.com/office/drawing/2014/main" id="{C23A73FA-0DA4-8A21-FC2B-AE7DB0D2BC30}"/>
              </a:ext>
            </a:extLst>
          </p:cNvPr>
          <p:cNvSpPr>
            <a:spLocks noGrp="1"/>
          </p:cNvSpPr>
          <p:nvPr>
            <p:ph type="ftr" sz="quarter" idx="11"/>
          </p:nvPr>
        </p:nvSpPr>
        <p:spPr>
          <a:xfrm>
            <a:off x="4038600" y="6356350"/>
            <a:ext cx="4114800" cy="365125"/>
          </a:xfrm>
          <a:prstGeom prst="rect">
            <a:avLst/>
          </a:prstGeom>
        </p:spPr>
        <p:txBody>
          <a:bodyPr/>
          <a:lstStyle>
            <a:lvl1pPr>
              <a:defRPr>
                <a:solidFill>
                  <a:schemeClr val="tx1"/>
                </a:solidFill>
              </a:defRPr>
            </a:lvl1pPr>
          </a:lstStyle>
          <a:p>
            <a:endParaRPr lang="en-US"/>
          </a:p>
        </p:txBody>
      </p:sp>
      <p:sp>
        <p:nvSpPr>
          <p:cNvPr id="6" name="Slide Number Placeholder 5">
            <a:extLst>
              <a:ext uri="{FF2B5EF4-FFF2-40B4-BE49-F238E27FC236}">
                <a16:creationId xmlns:a16="http://schemas.microsoft.com/office/drawing/2014/main" id="{9D71EFCE-7A60-0B84-68EA-9C3B776CCF76}"/>
              </a:ext>
            </a:extLst>
          </p:cNvPr>
          <p:cNvSpPr>
            <a:spLocks noGrp="1"/>
          </p:cNvSpPr>
          <p:nvPr>
            <p:ph type="sldNum" sz="quarter" idx="12"/>
          </p:nvPr>
        </p:nvSpPr>
        <p:spPr/>
        <p:txBody>
          <a:bodyPr/>
          <a:lstStyle>
            <a:lvl1pPr>
              <a:defRPr>
                <a:solidFill>
                  <a:schemeClr val="tx1"/>
                </a:solidFill>
              </a:defRPr>
            </a:lvl1pPr>
          </a:lstStyle>
          <a:p>
            <a:fld id="{0A885B08-ED83-4E80-81DD-27C80F4EAFCA}" type="slidenum">
              <a:rPr lang="en-US" smtClean="0"/>
              <a:pPr/>
              <a:t>‹#›</a:t>
            </a:fld>
            <a:endParaRPr lang="en-US"/>
          </a:p>
        </p:txBody>
      </p:sp>
    </p:spTree>
    <p:extLst>
      <p:ext uri="{BB962C8B-B14F-4D97-AF65-F5344CB8AC3E}">
        <p14:creationId xmlns:p14="http://schemas.microsoft.com/office/powerpoint/2010/main" val="4471189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D483D-AD06-C731-8502-09CC24E2D7A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9029609-270D-CFFF-A4AB-B26DDC44E25D}"/>
              </a:ext>
            </a:extLst>
          </p:cNvPr>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D25E19FB-CD7B-B877-BDC9-76E389387E7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843ED73-576D-B2C8-C52C-FF78830B2492}"/>
              </a:ext>
            </a:extLst>
          </p:cNvPr>
          <p:cNvSpPr>
            <a:spLocks noGrp="1"/>
          </p:cNvSpPr>
          <p:nvPr>
            <p:ph type="dt" sz="half" idx="10"/>
          </p:nvPr>
        </p:nvSpPr>
        <p:spPr>
          <a:xfrm>
            <a:off x="838200" y="6356350"/>
            <a:ext cx="2743200" cy="365125"/>
          </a:xfrm>
          <a:prstGeom prst="rect">
            <a:avLst/>
          </a:prstGeom>
        </p:spPr>
        <p:txBody>
          <a:bodyPr/>
          <a:lstStyle/>
          <a:p>
            <a:fld id="{A5C9F329-BA17-4A36-B606-E1377A5900D7}" type="datetime1">
              <a:rPr lang="en-US" smtClean="0"/>
              <a:t>7/29/2026</a:t>
            </a:fld>
            <a:endParaRPr lang="en-US"/>
          </a:p>
        </p:txBody>
      </p:sp>
      <p:sp>
        <p:nvSpPr>
          <p:cNvPr id="6" name="Footer Placeholder 5">
            <a:extLst>
              <a:ext uri="{FF2B5EF4-FFF2-40B4-BE49-F238E27FC236}">
                <a16:creationId xmlns:a16="http://schemas.microsoft.com/office/drawing/2014/main" id="{2451D81D-715E-20D2-864D-7CF8378219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2B0117B-BABC-ECA7-218A-7D730827943F}"/>
              </a:ext>
            </a:extLst>
          </p:cNvPr>
          <p:cNvSpPr>
            <a:spLocks noGrp="1"/>
          </p:cNvSpPr>
          <p:nvPr>
            <p:ph type="sldNum" sz="quarter" idx="12"/>
          </p:nvPr>
        </p:nvSpPr>
        <p:spPr/>
        <p:txBody>
          <a:bodyPr/>
          <a:lstStyle/>
          <a:p>
            <a:fld id="{0A885B08-ED83-4E80-81DD-27C80F4EAFCA}" type="slidenum">
              <a:rPr lang="en-US" smtClean="0"/>
              <a:t>‹#›</a:t>
            </a:fld>
            <a:endParaRPr lang="en-US"/>
          </a:p>
        </p:txBody>
      </p:sp>
    </p:spTree>
    <p:extLst>
      <p:ext uri="{BB962C8B-B14F-4D97-AF65-F5344CB8AC3E}">
        <p14:creationId xmlns:p14="http://schemas.microsoft.com/office/powerpoint/2010/main" val="1463085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EF21C5-6E25-A6CB-CF98-78DFFB091D3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750D8DC-E80D-9026-E860-03283AD3970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3616683D-8071-C9D6-5F86-E8BC715C0709}"/>
              </a:ext>
            </a:extLst>
          </p:cNvPr>
          <p:cNvSpPr>
            <a:spLocks noGrp="1"/>
          </p:cNvSpPr>
          <p:nvPr>
            <p:ph sz="half" idx="2"/>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F35DCDEA-1F5A-7529-78CA-5C4A7686DF8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506A7E5E-1AF2-5E2A-E442-CE723B41793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EFBEDB5-A02D-522B-C5D6-023BF896C3EC}"/>
              </a:ext>
            </a:extLst>
          </p:cNvPr>
          <p:cNvSpPr>
            <a:spLocks noGrp="1"/>
          </p:cNvSpPr>
          <p:nvPr>
            <p:ph type="dt" sz="half" idx="10"/>
          </p:nvPr>
        </p:nvSpPr>
        <p:spPr>
          <a:xfrm>
            <a:off x="838200" y="6356350"/>
            <a:ext cx="2743200" cy="365125"/>
          </a:xfrm>
          <a:prstGeom prst="rect">
            <a:avLst/>
          </a:prstGeom>
        </p:spPr>
        <p:txBody>
          <a:bodyPr/>
          <a:lstStyle/>
          <a:p>
            <a:fld id="{D62DE0EE-46B3-41A1-90DB-41AF58F05963}" type="datetime1">
              <a:rPr lang="en-US" smtClean="0"/>
              <a:t>7/29/2026</a:t>
            </a:fld>
            <a:endParaRPr lang="en-US"/>
          </a:p>
        </p:txBody>
      </p:sp>
      <p:sp>
        <p:nvSpPr>
          <p:cNvPr id="8" name="Footer Placeholder 7">
            <a:extLst>
              <a:ext uri="{FF2B5EF4-FFF2-40B4-BE49-F238E27FC236}">
                <a16:creationId xmlns:a16="http://schemas.microsoft.com/office/drawing/2014/main" id="{7CA87522-AFA6-7F3D-840C-E0BCD806589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2223E10F-BFFD-B3F5-161B-2AFA5C194A72}"/>
              </a:ext>
            </a:extLst>
          </p:cNvPr>
          <p:cNvSpPr>
            <a:spLocks noGrp="1"/>
          </p:cNvSpPr>
          <p:nvPr>
            <p:ph type="sldNum" sz="quarter" idx="12"/>
          </p:nvPr>
        </p:nvSpPr>
        <p:spPr/>
        <p:txBody>
          <a:bodyPr/>
          <a:lstStyle/>
          <a:p>
            <a:fld id="{0A885B08-ED83-4E80-81DD-27C80F4EAFCA}" type="slidenum">
              <a:rPr lang="en-US" smtClean="0"/>
              <a:t>‹#›</a:t>
            </a:fld>
            <a:endParaRPr lang="en-US"/>
          </a:p>
        </p:txBody>
      </p:sp>
    </p:spTree>
    <p:extLst>
      <p:ext uri="{BB962C8B-B14F-4D97-AF65-F5344CB8AC3E}">
        <p14:creationId xmlns:p14="http://schemas.microsoft.com/office/powerpoint/2010/main" val="3967504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62F751-647A-A2A9-0C39-F35708A2D68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AD0141A-4256-A20B-E1BF-5453636F256A}"/>
              </a:ext>
            </a:extLst>
          </p:cNvPr>
          <p:cNvSpPr>
            <a:spLocks noGrp="1"/>
          </p:cNvSpPr>
          <p:nvPr>
            <p:ph type="dt" sz="half" idx="10"/>
          </p:nvPr>
        </p:nvSpPr>
        <p:spPr>
          <a:xfrm>
            <a:off x="838200" y="6356350"/>
            <a:ext cx="2743200" cy="365125"/>
          </a:xfrm>
          <a:prstGeom prst="rect">
            <a:avLst/>
          </a:prstGeom>
        </p:spPr>
        <p:txBody>
          <a:bodyPr/>
          <a:lstStyle/>
          <a:p>
            <a:fld id="{6C58C2EA-EE0A-4723-991C-8428793C3879}" type="datetime1">
              <a:rPr lang="en-US" smtClean="0"/>
              <a:t>7/29/2026</a:t>
            </a:fld>
            <a:endParaRPr lang="en-US"/>
          </a:p>
        </p:txBody>
      </p:sp>
      <p:sp>
        <p:nvSpPr>
          <p:cNvPr id="4" name="Footer Placeholder 3">
            <a:extLst>
              <a:ext uri="{FF2B5EF4-FFF2-40B4-BE49-F238E27FC236}">
                <a16:creationId xmlns:a16="http://schemas.microsoft.com/office/drawing/2014/main" id="{D58A381B-1C57-CBDF-1C1C-6C88DD85619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F1DD4090-B35D-40AD-3040-EE77ED0FEE83}"/>
              </a:ext>
            </a:extLst>
          </p:cNvPr>
          <p:cNvSpPr>
            <a:spLocks noGrp="1"/>
          </p:cNvSpPr>
          <p:nvPr>
            <p:ph type="sldNum" sz="quarter" idx="12"/>
          </p:nvPr>
        </p:nvSpPr>
        <p:spPr/>
        <p:txBody>
          <a:bodyPr/>
          <a:lstStyle/>
          <a:p>
            <a:fld id="{0A885B08-ED83-4E80-81DD-27C80F4EAFCA}" type="slidenum">
              <a:rPr lang="en-US" smtClean="0"/>
              <a:t>‹#›</a:t>
            </a:fld>
            <a:endParaRPr lang="en-US"/>
          </a:p>
        </p:txBody>
      </p:sp>
    </p:spTree>
    <p:extLst>
      <p:ext uri="{BB962C8B-B14F-4D97-AF65-F5344CB8AC3E}">
        <p14:creationId xmlns:p14="http://schemas.microsoft.com/office/powerpoint/2010/main" val="11440945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A9C9ABE-EEC9-6361-6D18-E03829D81571}"/>
              </a:ext>
            </a:extLst>
          </p:cNvPr>
          <p:cNvSpPr>
            <a:spLocks noGrp="1"/>
          </p:cNvSpPr>
          <p:nvPr>
            <p:ph type="dt" sz="half" idx="10"/>
          </p:nvPr>
        </p:nvSpPr>
        <p:spPr>
          <a:xfrm>
            <a:off x="838200" y="6356350"/>
            <a:ext cx="2743200" cy="365125"/>
          </a:xfrm>
          <a:prstGeom prst="rect">
            <a:avLst/>
          </a:prstGeom>
        </p:spPr>
        <p:txBody>
          <a:bodyPr/>
          <a:lstStyle/>
          <a:p>
            <a:fld id="{742517F0-4AB1-46B6-821C-8B318D682948}" type="datetime1">
              <a:rPr lang="en-US" smtClean="0"/>
              <a:t>7/29/2026</a:t>
            </a:fld>
            <a:endParaRPr lang="en-US"/>
          </a:p>
        </p:txBody>
      </p:sp>
      <p:sp>
        <p:nvSpPr>
          <p:cNvPr id="3" name="Footer Placeholder 2">
            <a:extLst>
              <a:ext uri="{FF2B5EF4-FFF2-40B4-BE49-F238E27FC236}">
                <a16:creationId xmlns:a16="http://schemas.microsoft.com/office/drawing/2014/main" id="{ADCB056B-30B7-2F58-EBC7-35FC47091F0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626E2F1-EAFF-9784-37AB-D99F9F87D70F}"/>
              </a:ext>
            </a:extLst>
          </p:cNvPr>
          <p:cNvSpPr>
            <a:spLocks noGrp="1"/>
          </p:cNvSpPr>
          <p:nvPr>
            <p:ph type="sldNum" sz="quarter" idx="12"/>
          </p:nvPr>
        </p:nvSpPr>
        <p:spPr/>
        <p:txBody>
          <a:bodyPr/>
          <a:lstStyle/>
          <a:p>
            <a:fld id="{0A885B08-ED83-4E80-81DD-27C80F4EAFCA}" type="slidenum">
              <a:rPr lang="en-US" smtClean="0"/>
              <a:t>‹#›</a:t>
            </a:fld>
            <a:endParaRPr lang="en-US"/>
          </a:p>
        </p:txBody>
      </p:sp>
    </p:spTree>
    <p:extLst>
      <p:ext uri="{BB962C8B-B14F-4D97-AF65-F5344CB8AC3E}">
        <p14:creationId xmlns:p14="http://schemas.microsoft.com/office/powerpoint/2010/main" val="15266231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E636A7-B777-F4AB-D311-EECAB539BF8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BF15A73-5414-289B-D731-DFD5DD83B26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539F273-6AD5-6BC5-CC5F-CC0CBC757E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632D0BF-EBFF-B542-50D8-76B35EC5C61C}"/>
              </a:ext>
            </a:extLst>
          </p:cNvPr>
          <p:cNvSpPr>
            <a:spLocks noGrp="1"/>
          </p:cNvSpPr>
          <p:nvPr>
            <p:ph type="dt" sz="half" idx="10"/>
          </p:nvPr>
        </p:nvSpPr>
        <p:spPr>
          <a:xfrm>
            <a:off x="838200" y="6356350"/>
            <a:ext cx="2743200" cy="365125"/>
          </a:xfrm>
          <a:prstGeom prst="rect">
            <a:avLst/>
          </a:prstGeom>
        </p:spPr>
        <p:txBody>
          <a:bodyPr/>
          <a:lstStyle/>
          <a:p>
            <a:fld id="{6C50116D-4A66-4027-93E6-FCCB23B45B43}" type="datetime1">
              <a:rPr lang="en-US" smtClean="0"/>
              <a:t>7/29/2026</a:t>
            </a:fld>
            <a:endParaRPr lang="en-US"/>
          </a:p>
        </p:txBody>
      </p:sp>
      <p:sp>
        <p:nvSpPr>
          <p:cNvPr id="6" name="Footer Placeholder 5">
            <a:extLst>
              <a:ext uri="{FF2B5EF4-FFF2-40B4-BE49-F238E27FC236}">
                <a16:creationId xmlns:a16="http://schemas.microsoft.com/office/drawing/2014/main" id="{E41F4A80-30FF-14B6-ED98-970DADD2348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7A52254-61F5-803E-0C8D-394846EAFCF3}"/>
              </a:ext>
            </a:extLst>
          </p:cNvPr>
          <p:cNvSpPr>
            <a:spLocks noGrp="1"/>
          </p:cNvSpPr>
          <p:nvPr>
            <p:ph type="sldNum" sz="quarter" idx="12"/>
          </p:nvPr>
        </p:nvSpPr>
        <p:spPr/>
        <p:txBody>
          <a:bodyPr/>
          <a:lstStyle/>
          <a:p>
            <a:fld id="{0A885B08-ED83-4E80-81DD-27C80F4EAFCA}" type="slidenum">
              <a:rPr lang="en-US" smtClean="0"/>
              <a:t>‹#›</a:t>
            </a:fld>
            <a:endParaRPr lang="en-US"/>
          </a:p>
        </p:txBody>
      </p:sp>
    </p:spTree>
    <p:extLst>
      <p:ext uri="{BB962C8B-B14F-4D97-AF65-F5344CB8AC3E}">
        <p14:creationId xmlns:p14="http://schemas.microsoft.com/office/powerpoint/2010/main" val="41872748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ED0F2-51CE-ECFF-BB1A-C8FB4FBCB5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4024AB6-D5DC-863D-C66E-838BDC4CADD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6D57011-8576-6161-06C8-FD558AF0D5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24925A-18D6-23E6-C9E9-EAB77C2670B5}"/>
              </a:ext>
            </a:extLst>
          </p:cNvPr>
          <p:cNvSpPr>
            <a:spLocks noGrp="1"/>
          </p:cNvSpPr>
          <p:nvPr>
            <p:ph type="dt" sz="half" idx="10"/>
          </p:nvPr>
        </p:nvSpPr>
        <p:spPr>
          <a:xfrm>
            <a:off x="838200" y="6356350"/>
            <a:ext cx="2743200" cy="365125"/>
          </a:xfrm>
          <a:prstGeom prst="rect">
            <a:avLst/>
          </a:prstGeom>
        </p:spPr>
        <p:txBody>
          <a:bodyPr/>
          <a:lstStyle/>
          <a:p>
            <a:fld id="{363FBA3A-5FD0-4F9B-8D40-34A187F1B197}" type="datetime1">
              <a:rPr lang="en-US" smtClean="0"/>
              <a:t>7/29/2026</a:t>
            </a:fld>
            <a:endParaRPr lang="en-US"/>
          </a:p>
        </p:txBody>
      </p:sp>
      <p:sp>
        <p:nvSpPr>
          <p:cNvPr id="6" name="Footer Placeholder 5">
            <a:extLst>
              <a:ext uri="{FF2B5EF4-FFF2-40B4-BE49-F238E27FC236}">
                <a16:creationId xmlns:a16="http://schemas.microsoft.com/office/drawing/2014/main" id="{9FC8B29D-5CB2-0EF1-BCD1-18FE0058B6D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7B6D070-84E4-AF47-CCB8-EAE5E21EEA36}"/>
              </a:ext>
            </a:extLst>
          </p:cNvPr>
          <p:cNvSpPr>
            <a:spLocks noGrp="1"/>
          </p:cNvSpPr>
          <p:nvPr>
            <p:ph type="sldNum" sz="quarter" idx="12"/>
          </p:nvPr>
        </p:nvSpPr>
        <p:spPr/>
        <p:txBody>
          <a:bodyPr/>
          <a:lstStyle/>
          <a:p>
            <a:fld id="{0A885B08-ED83-4E80-81DD-27C80F4EAFCA}" type="slidenum">
              <a:rPr lang="en-US" smtClean="0"/>
              <a:t>‹#›</a:t>
            </a:fld>
            <a:endParaRPr lang="en-US"/>
          </a:p>
        </p:txBody>
      </p:sp>
    </p:spTree>
    <p:extLst>
      <p:ext uri="{BB962C8B-B14F-4D97-AF65-F5344CB8AC3E}">
        <p14:creationId xmlns:p14="http://schemas.microsoft.com/office/powerpoint/2010/main" val="11416662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9B1EEBE-DFE7-06A7-0CD1-47D7768364DB}"/>
              </a:ext>
            </a:extLst>
          </p:cNvPr>
          <p:cNvSpPr/>
          <p:nvPr userDrawn="1"/>
        </p:nvSpPr>
        <p:spPr>
          <a:xfrm>
            <a:off x="1" y="0"/>
            <a:ext cx="12192000" cy="887702"/>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CD1F6682-554F-9DFE-0F0F-2B7D5F544EAF}"/>
              </a:ext>
            </a:extLst>
          </p:cNvPr>
          <p:cNvSpPr>
            <a:spLocks noGrp="1"/>
          </p:cNvSpPr>
          <p:nvPr>
            <p:ph type="title"/>
          </p:nvPr>
        </p:nvSpPr>
        <p:spPr>
          <a:xfrm>
            <a:off x="107715" y="219338"/>
            <a:ext cx="9410054" cy="449025"/>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a:extLst>
              <a:ext uri="{FF2B5EF4-FFF2-40B4-BE49-F238E27FC236}">
                <a16:creationId xmlns:a16="http://schemas.microsoft.com/office/drawing/2014/main" id="{6FE366C2-4DC7-6E82-DD8B-9E648067E2CC}"/>
              </a:ext>
            </a:extLst>
          </p:cNvPr>
          <p:cNvSpPr>
            <a:spLocks noGrp="1"/>
          </p:cNvSpPr>
          <p:nvPr>
            <p:ph type="body" idx="1"/>
          </p:nvPr>
        </p:nvSpPr>
        <p:spPr>
          <a:xfrm>
            <a:off x="157406" y="991318"/>
            <a:ext cx="11729794" cy="48822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5555EF4C-3992-5B48-D8FD-2447FC159545}"/>
              </a:ext>
            </a:extLst>
          </p:cNvPr>
          <p:cNvSpPr>
            <a:spLocks noGrp="1"/>
          </p:cNvSpPr>
          <p:nvPr>
            <p:ph type="sldNum" sz="quarter" idx="4"/>
          </p:nvPr>
        </p:nvSpPr>
        <p:spPr>
          <a:xfrm>
            <a:off x="11527221" y="6409998"/>
            <a:ext cx="664779" cy="406400"/>
          </a:xfrm>
          <a:prstGeom prst="rect">
            <a:avLst/>
          </a:prstGeom>
        </p:spPr>
        <p:txBody>
          <a:bodyPr vert="horz" lIns="91440" tIns="45720" rIns="91440" bIns="45720" rtlCol="0" anchor="ctr"/>
          <a:lstStyle>
            <a:lvl1pPr algn="r">
              <a:defRPr sz="1200">
                <a:solidFill>
                  <a:schemeClr val="tx1">
                    <a:tint val="75000"/>
                  </a:schemeClr>
                </a:solidFill>
              </a:defRPr>
            </a:lvl1pPr>
          </a:lstStyle>
          <a:p>
            <a:fld id="{0A885B08-ED83-4E80-81DD-27C80F4EAFCA}" type="slidenum">
              <a:rPr lang="en-US" smtClean="0"/>
              <a:t>‹#›</a:t>
            </a:fld>
            <a:endParaRPr lang="en-US"/>
          </a:p>
        </p:txBody>
      </p:sp>
      <p:pic>
        <p:nvPicPr>
          <p:cNvPr id="8" name="Picture 7">
            <a:extLst>
              <a:ext uri="{FF2B5EF4-FFF2-40B4-BE49-F238E27FC236}">
                <a16:creationId xmlns:a16="http://schemas.microsoft.com/office/drawing/2014/main" id="{3443D678-2681-46F9-B842-636BFB1AA85F}"/>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0673814" y="6184591"/>
            <a:ext cx="780774" cy="557696"/>
          </a:xfrm>
          <a:prstGeom prst="rect">
            <a:avLst/>
          </a:prstGeom>
          <a:noFill/>
          <a:ln>
            <a:noFill/>
          </a:ln>
        </p:spPr>
      </p:pic>
      <p:pic>
        <p:nvPicPr>
          <p:cNvPr id="13" name="Picture 12" descr="A picture containing text, transport, wheel&#10;&#10;Description automatically generated">
            <a:extLst>
              <a:ext uri="{FF2B5EF4-FFF2-40B4-BE49-F238E27FC236}">
                <a16:creationId xmlns:a16="http://schemas.microsoft.com/office/drawing/2014/main" id="{0FD1EB1A-E71E-9A41-4074-0DEC23E43858}"/>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366708" y="6061250"/>
            <a:ext cx="677496" cy="681037"/>
          </a:xfrm>
          <a:prstGeom prst="rect">
            <a:avLst/>
          </a:prstGeom>
        </p:spPr>
      </p:pic>
      <p:pic>
        <p:nvPicPr>
          <p:cNvPr id="14" name="Picture 13" descr="Text, logo&#10;&#10;Description automatically generated">
            <a:extLst>
              <a:ext uri="{FF2B5EF4-FFF2-40B4-BE49-F238E27FC236}">
                <a16:creationId xmlns:a16="http://schemas.microsoft.com/office/drawing/2014/main" id="{CB96F0FF-FF44-CBFA-E06B-87A9783D4288}"/>
              </a:ext>
            </a:extLst>
          </p:cNvPr>
          <p:cNvPicPr>
            <a:picLocks noChangeAspect="1"/>
          </p:cNvPicPr>
          <p:nvPr userDrawn="1"/>
        </p:nvPicPr>
        <p:blipFill>
          <a:blip r:embed="rId15" cstate="print">
            <a:extLst>
              <a:ext uri="{28A0092B-C50C-407E-A947-70E740481C1C}">
                <a14:useLocalDpi xmlns:a14="http://schemas.microsoft.com/office/drawing/2010/main"/>
              </a:ext>
            </a:extLst>
          </a:blip>
          <a:stretch>
            <a:fillRect/>
          </a:stretch>
        </p:blipFill>
        <p:spPr>
          <a:xfrm>
            <a:off x="2058309" y="6109843"/>
            <a:ext cx="1397082" cy="672212"/>
          </a:xfrm>
          <a:prstGeom prst="rect">
            <a:avLst/>
          </a:prstGeom>
        </p:spPr>
      </p:pic>
      <p:pic>
        <p:nvPicPr>
          <p:cNvPr id="16" name="Picture 15" descr="A picture containing text&#10;&#10;Description automatically generated">
            <a:extLst>
              <a:ext uri="{FF2B5EF4-FFF2-40B4-BE49-F238E27FC236}">
                <a16:creationId xmlns:a16="http://schemas.microsoft.com/office/drawing/2014/main" id="{0019AC9F-4ADC-3215-ADFB-0C7E341C8F7A}"/>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8210737" y="6146504"/>
            <a:ext cx="1205043" cy="526987"/>
          </a:xfrm>
          <a:prstGeom prst="rect">
            <a:avLst/>
          </a:prstGeom>
        </p:spPr>
      </p:pic>
      <p:pic>
        <p:nvPicPr>
          <p:cNvPr id="18" name="Picture 17" descr="The horizontal and vertical variations of the University of North Carolina at Chapel Hill signature.">
            <a:extLst>
              <a:ext uri="{FF2B5EF4-FFF2-40B4-BE49-F238E27FC236}">
                <a16:creationId xmlns:a16="http://schemas.microsoft.com/office/drawing/2014/main" id="{2A528713-BD7A-43A8-4056-37A1873F2889}"/>
              </a:ext>
            </a:extLst>
          </p:cNvPr>
          <p:cNvPicPr>
            <a:picLocks noChangeAspect="1"/>
          </p:cNvPicPr>
          <p:nvPr userDrawn="1"/>
        </p:nvPicPr>
        <p:blipFill>
          <a:blip r:embed="rId17"/>
          <a:srcRect l="13407" t="37112" r="51922" b="37296"/>
          <a:stretch>
            <a:fillRect/>
          </a:stretch>
        </p:blipFill>
        <p:spPr>
          <a:xfrm>
            <a:off x="4850375" y="6109843"/>
            <a:ext cx="2102328" cy="635269"/>
          </a:xfrm>
          <a:prstGeom prst="rect">
            <a:avLst/>
          </a:prstGeom>
        </p:spPr>
      </p:pic>
    </p:spTree>
    <p:extLst>
      <p:ext uri="{BB962C8B-B14F-4D97-AF65-F5344CB8AC3E}">
        <p14:creationId xmlns:p14="http://schemas.microsoft.com/office/powerpoint/2010/main" val="36745876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320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DE4EC9-BBC9-7A9C-FD11-620AA4C4084E}"/>
              </a:ext>
            </a:extLst>
          </p:cNvPr>
          <p:cNvSpPr>
            <a:spLocks noGrp="1"/>
          </p:cNvSpPr>
          <p:nvPr>
            <p:ph type="ctrTitle"/>
          </p:nvPr>
        </p:nvSpPr>
        <p:spPr/>
        <p:txBody>
          <a:bodyPr/>
          <a:lstStyle/>
          <a:p>
            <a:r>
              <a:rPr lang="en-US" dirty="0"/>
              <a:t>Mixed-Cation Chiral 2D Perovskites Targeting Long Spin Lifetime</a:t>
            </a:r>
          </a:p>
        </p:txBody>
      </p:sp>
      <p:sp>
        <p:nvSpPr>
          <p:cNvPr id="3" name="Subtitle 2">
            <a:extLst>
              <a:ext uri="{FF2B5EF4-FFF2-40B4-BE49-F238E27FC236}">
                <a16:creationId xmlns:a16="http://schemas.microsoft.com/office/drawing/2014/main" id="{60A6E1DD-170C-C30A-7164-9E61E46CD579}"/>
              </a:ext>
            </a:extLst>
          </p:cNvPr>
          <p:cNvSpPr>
            <a:spLocks noGrp="1"/>
          </p:cNvSpPr>
          <p:nvPr>
            <p:ph type="subTitle" idx="1"/>
          </p:nvPr>
        </p:nvSpPr>
        <p:spPr>
          <a:xfrm>
            <a:off x="1524000" y="3602037"/>
            <a:ext cx="9144000" cy="923781"/>
          </a:xfrm>
        </p:spPr>
        <p:txBody>
          <a:bodyPr/>
          <a:lstStyle/>
          <a:p>
            <a:r>
              <a:rPr lang="en-US" dirty="0"/>
              <a:t>Rebecca Guan</a:t>
            </a:r>
            <a:r>
              <a:rPr lang="en-US" baseline="30000" dirty="0"/>
              <a:t>1,2</a:t>
            </a:r>
            <a:r>
              <a:rPr lang="en-US" dirty="0"/>
              <a:t>, </a:t>
            </a:r>
            <a:r>
              <a:rPr lang="en-US" dirty="0" err="1"/>
              <a:t>Ruitao</a:t>
            </a:r>
            <a:r>
              <a:rPr lang="en-US" dirty="0"/>
              <a:t> Wen</a:t>
            </a:r>
            <a:r>
              <a:rPr lang="en-US" baseline="30000" dirty="0"/>
              <a:t>2</a:t>
            </a:r>
            <a:r>
              <a:rPr lang="en-US" dirty="0"/>
              <a:t>, Lina Quan</a:t>
            </a:r>
            <a:r>
              <a:rPr lang="en-US" baseline="30000" dirty="0"/>
              <a:t>2</a:t>
            </a:r>
            <a:endParaRPr lang="en-US" dirty="0"/>
          </a:p>
          <a:p>
            <a:r>
              <a:rPr lang="en-US" sz="2000" i="1" baseline="30000" dirty="0"/>
              <a:t>1</a:t>
            </a:r>
            <a:r>
              <a:rPr lang="en-US" sz="2000" i="1" dirty="0"/>
              <a:t>Cornell University, </a:t>
            </a:r>
            <a:r>
              <a:rPr lang="en-US" sz="2000" i="1" baseline="30000" dirty="0"/>
              <a:t>2</a:t>
            </a:r>
            <a:r>
              <a:rPr lang="en-US" sz="2000" i="1" dirty="0"/>
              <a:t>University of North Carolina at Chapel Hill</a:t>
            </a:r>
          </a:p>
        </p:txBody>
      </p:sp>
      <p:sp>
        <p:nvSpPr>
          <p:cNvPr id="4" name="Slide Number Placeholder 3">
            <a:extLst>
              <a:ext uri="{FF2B5EF4-FFF2-40B4-BE49-F238E27FC236}">
                <a16:creationId xmlns:a16="http://schemas.microsoft.com/office/drawing/2014/main" id="{F7B77A93-7CA0-5C7B-B3CC-78B581D8D181}"/>
              </a:ext>
            </a:extLst>
          </p:cNvPr>
          <p:cNvSpPr>
            <a:spLocks noGrp="1"/>
          </p:cNvSpPr>
          <p:nvPr>
            <p:ph type="sldNum" sz="quarter" idx="12"/>
          </p:nvPr>
        </p:nvSpPr>
        <p:spPr/>
        <p:txBody>
          <a:bodyPr/>
          <a:lstStyle/>
          <a:p>
            <a:fld id="{0A885B08-ED83-4E80-81DD-27C80F4EAFCA}" type="slidenum">
              <a:rPr lang="en-US" smtClean="0"/>
              <a:t>1</a:t>
            </a:fld>
            <a:endParaRPr lang="en-US"/>
          </a:p>
        </p:txBody>
      </p:sp>
    </p:spTree>
    <p:extLst>
      <p:ext uri="{BB962C8B-B14F-4D97-AF65-F5344CB8AC3E}">
        <p14:creationId xmlns:p14="http://schemas.microsoft.com/office/powerpoint/2010/main" val="25941723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227952-3404-8942-F54B-2F2EF5A6D960}"/>
              </a:ext>
            </a:extLst>
          </p:cNvPr>
          <p:cNvSpPr>
            <a:spLocks noGrp="1"/>
          </p:cNvSpPr>
          <p:nvPr>
            <p:ph type="title"/>
          </p:nvPr>
        </p:nvSpPr>
        <p:spPr/>
        <p:txBody>
          <a:bodyPr/>
          <a:lstStyle/>
          <a:p>
            <a:r>
              <a:rPr lang="en-US" dirty="0"/>
              <a:t>Background</a:t>
            </a:r>
          </a:p>
        </p:txBody>
      </p:sp>
      <p:sp>
        <p:nvSpPr>
          <p:cNvPr id="4" name="Slide Number Placeholder 3">
            <a:extLst>
              <a:ext uri="{FF2B5EF4-FFF2-40B4-BE49-F238E27FC236}">
                <a16:creationId xmlns:a16="http://schemas.microsoft.com/office/drawing/2014/main" id="{6D35E2D7-4917-AB75-6654-BDF9B88BDA74}"/>
              </a:ext>
            </a:extLst>
          </p:cNvPr>
          <p:cNvSpPr>
            <a:spLocks noGrp="1"/>
          </p:cNvSpPr>
          <p:nvPr>
            <p:ph type="sldNum" sz="quarter" idx="12"/>
          </p:nvPr>
        </p:nvSpPr>
        <p:spPr/>
        <p:txBody>
          <a:bodyPr/>
          <a:lstStyle/>
          <a:p>
            <a:fld id="{0A885B08-ED83-4E80-81DD-27C80F4EAFCA}" type="slidenum">
              <a:rPr lang="en-US" smtClean="0"/>
              <a:t>2</a:t>
            </a:fld>
            <a:endParaRPr lang="en-US"/>
          </a:p>
        </p:txBody>
      </p:sp>
      <p:sp>
        <p:nvSpPr>
          <p:cNvPr id="8" name="TextBox 7">
            <a:extLst>
              <a:ext uri="{FF2B5EF4-FFF2-40B4-BE49-F238E27FC236}">
                <a16:creationId xmlns:a16="http://schemas.microsoft.com/office/drawing/2014/main" id="{1FE30C5B-2D20-6028-56DE-938EDBDEB96F}"/>
              </a:ext>
            </a:extLst>
          </p:cNvPr>
          <p:cNvSpPr txBox="1"/>
          <p:nvPr/>
        </p:nvSpPr>
        <p:spPr>
          <a:xfrm>
            <a:off x="157406" y="875704"/>
            <a:ext cx="11877188" cy="1077218"/>
          </a:xfrm>
          <a:prstGeom prst="rect">
            <a:avLst/>
          </a:prstGeom>
        </p:spPr>
        <p:txBody>
          <a:bodyPr wrap="square">
            <a:spAutoFit/>
          </a:bodyPr>
          <a:lstStyle/>
          <a:p>
            <a:r>
              <a:rPr lang="en-US" sz="2800" b="0" i="0" dirty="0">
                <a:solidFill>
                  <a:srgbClr val="000000"/>
                </a:solidFill>
                <a:effectLst/>
              </a:rPr>
              <a:t>Spin Lifetime</a:t>
            </a:r>
          </a:p>
          <a:p>
            <a:pPr marL="342900" indent="-342900">
              <a:buFont typeface="Arial" panose="020B0604020202020204" pitchFamily="34" charset="0"/>
              <a:buChar char="•"/>
            </a:pPr>
            <a:r>
              <a:rPr lang="en-US" b="0" i="0" dirty="0" err="1">
                <a:solidFill>
                  <a:srgbClr val="000000"/>
                </a:solidFill>
                <a:effectLst/>
              </a:rPr>
              <a:t>Dyakonov</a:t>
            </a:r>
            <a:r>
              <a:rPr lang="en-US" b="0" i="0" dirty="0">
                <a:solidFill>
                  <a:srgbClr val="000000"/>
                </a:solidFill>
                <a:effectLst/>
              </a:rPr>
              <a:t>-Perel (DP) spin relaxation mechanism: </a:t>
            </a:r>
            <a:r>
              <a:rPr lang="en-US" dirty="0"/>
              <a:t>the loss of the polarization of electron spins due to the precession of electrons around a momentum-dependent effective magnetic field</a:t>
            </a:r>
          </a:p>
        </p:txBody>
      </p:sp>
      <p:pic>
        <p:nvPicPr>
          <p:cNvPr id="9" name="Picture 8" descr="A mathematical equation with a circle and a number of square and square&#10;&#10;AI-generated content may be incorrect.">
            <a:extLst>
              <a:ext uri="{FF2B5EF4-FFF2-40B4-BE49-F238E27FC236}">
                <a16:creationId xmlns:a16="http://schemas.microsoft.com/office/drawing/2014/main" id="{4A679E7D-0796-E3D2-4761-24E959A19CBA}"/>
              </a:ext>
            </a:extLst>
          </p:cNvPr>
          <p:cNvPicPr>
            <a:picLocks noChangeAspect="1"/>
          </p:cNvPicPr>
          <p:nvPr/>
        </p:nvPicPr>
        <p:blipFill>
          <a:blip r:embed="rId3"/>
          <a:srcRect l="2509" t="10359" r="10599" b="14852"/>
          <a:stretch>
            <a:fillRect/>
          </a:stretch>
        </p:blipFill>
        <p:spPr>
          <a:xfrm>
            <a:off x="4012790" y="1952922"/>
            <a:ext cx="4166419" cy="1040914"/>
          </a:xfrm>
          <a:prstGeom prst="rect">
            <a:avLst/>
          </a:prstGeom>
        </p:spPr>
      </p:pic>
      <p:sp>
        <p:nvSpPr>
          <p:cNvPr id="10" name="TextBox 9">
            <a:extLst>
              <a:ext uri="{FF2B5EF4-FFF2-40B4-BE49-F238E27FC236}">
                <a16:creationId xmlns:a16="http://schemas.microsoft.com/office/drawing/2014/main" id="{A616E374-EBBA-8044-405D-99726EF69585}"/>
              </a:ext>
            </a:extLst>
          </p:cNvPr>
          <p:cNvSpPr txBox="1"/>
          <p:nvPr/>
        </p:nvSpPr>
        <p:spPr>
          <a:xfrm>
            <a:off x="107715" y="4499700"/>
            <a:ext cx="11877188" cy="1354217"/>
          </a:xfrm>
          <a:prstGeom prst="rect">
            <a:avLst/>
          </a:prstGeom>
          <a:noFill/>
        </p:spPr>
        <p:txBody>
          <a:bodyPr wrap="square" rtlCol="0">
            <a:spAutoFit/>
          </a:bodyPr>
          <a:lstStyle/>
          <a:p>
            <a:r>
              <a:rPr lang="en-US" sz="2800" dirty="0"/>
              <a:t>Cation Mixing</a:t>
            </a:r>
          </a:p>
          <a:p>
            <a:pPr marL="285750" indent="-285750">
              <a:buFont typeface="Arial" panose="020B0604020202020204" pitchFamily="34" charset="0"/>
              <a:buChar char="•"/>
            </a:pPr>
            <a:r>
              <a:rPr lang="en-US" dirty="0"/>
              <a:t>Previous studies have found that the incorporation of an achiral –OH into 2D perovskite structures leads to a small exciton binding energy and, thus, a relatively long spin lifetime</a:t>
            </a:r>
            <a:r>
              <a:rPr lang="en-US" baseline="30000" dirty="0"/>
              <a:t>1</a:t>
            </a:r>
          </a:p>
          <a:p>
            <a:pPr marL="285750" indent="-285750">
              <a:buFont typeface="Arial" panose="020B0604020202020204" pitchFamily="34" charset="0"/>
              <a:buChar char="•"/>
            </a:pPr>
            <a:r>
              <a:rPr lang="en-US" dirty="0"/>
              <a:t>However, studies using a single chiral cation with a –OH didn’t form the 2D phase</a:t>
            </a:r>
            <a:r>
              <a:rPr lang="en-US" baseline="30000" dirty="0"/>
              <a:t>2</a:t>
            </a:r>
            <a:endParaRPr lang="en-US" baseline="30000" dirty="0">
              <a:solidFill>
                <a:srgbClr val="000000"/>
              </a:solidFill>
            </a:endParaRPr>
          </a:p>
        </p:txBody>
      </p:sp>
      <p:sp>
        <p:nvSpPr>
          <p:cNvPr id="12" name="TextBox 11">
            <a:extLst>
              <a:ext uri="{FF2B5EF4-FFF2-40B4-BE49-F238E27FC236}">
                <a16:creationId xmlns:a16="http://schemas.microsoft.com/office/drawing/2014/main" id="{23E9EB87-6A57-8690-7EB0-54216B0E0BFF}"/>
              </a:ext>
            </a:extLst>
          </p:cNvPr>
          <p:cNvSpPr txBox="1"/>
          <p:nvPr/>
        </p:nvSpPr>
        <p:spPr>
          <a:xfrm>
            <a:off x="157406" y="2888148"/>
            <a:ext cx="11877188" cy="1631216"/>
          </a:xfrm>
          <a:prstGeom prst="rect">
            <a:avLst/>
          </a:prstGeom>
          <a:noFill/>
        </p:spPr>
        <p:txBody>
          <a:bodyPr wrap="square" rtlCol="0">
            <a:spAutoFit/>
          </a:bodyPr>
          <a:lstStyle/>
          <a:p>
            <a:r>
              <a:rPr lang="en-US" sz="2800" dirty="0"/>
              <a:t>2D Chiral Hybrid Halide Perovskites</a:t>
            </a:r>
          </a:p>
          <a:p>
            <a:pPr marL="342900" indent="-342900">
              <a:buFont typeface="Arial" panose="020B0604020202020204" pitchFamily="34" charset="0"/>
              <a:buChar char="•"/>
            </a:pPr>
            <a:r>
              <a:rPr lang="en-US" dirty="0"/>
              <a:t>Hybrid halide perovskites have the general formula ABX</a:t>
            </a:r>
            <a:r>
              <a:rPr lang="en-US" baseline="-25000" dirty="0"/>
              <a:t>3</a:t>
            </a:r>
            <a:r>
              <a:rPr lang="en-US" dirty="0"/>
              <a:t>, where A is an organic monovalent cation, B is typically a divalent metal, and X is a halide</a:t>
            </a:r>
          </a:p>
          <a:p>
            <a:pPr marL="342900" indent="-342900">
              <a:buFont typeface="Arial" panose="020B0604020202020204" pitchFamily="34" charset="0"/>
              <a:buChar char="•"/>
            </a:pPr>
            <a:r>
              <a:rPr lang="en-US" dirty="0"/>
              <a:t>The inversion symmetry breaking and spin splitting in chiral perovskites help prolong τ</a:t>
            </a:r>
            <a:r>
              <a:rPr lang="en-US" baseline="-25000" dirty="0"/>
              <a:t>1/2</a:t>
            </a:r>
          </a:p>
          <a:p>
            <a:pPr marL="342900" indent="-342900">
              <a:buFont typeface="Arial" panose="020B0604020202020204" pitchFamily="34" charset="0"/>
              <a:buChar char="•"/>
            </a:pPr>
            <a:r>
              <a:rPr lang="en-US" dirty="0"/>
              <a:t>2D phase perovskites are desired due to their quantum well-like structures</a:t>
            </a:r>
          </a:p>
        </p:txBody>
      </p:sp>
    </p:spTree>
    <p:extLst>
      <p:ext uri="{BB962C8B-B14F-4D97-AF65-F5344CB8AC3E}">
        <p14:creationId xmlns:p14="http://schemas.microsoft.com/office/powerpoint/2010/main" val="9712054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Flowchart: Delay 49">
            <a:extLst>
              <a:ext uri="{FF2B5EF4-FFF2-40B4-BE49-F238E27FC236}">
                <a16:creationId xmlns:a16="http://schemas.microsoft.com/office/drawing/2014/main" id="{302A2EA5-AC39-9360-7888-D446A6BBE6C4}"/>
              </a:ext>
            </a:extLst>
          </p:cNvPr>
          <p:cNvSpPr/>
          <p:nvPr/>
        </p:nvSpPr>
        <p:spPr>
          <a:xfrm rot="5400000">
            <a:off x="2768921" y="5063669"/>
            <a:ext cx="308908" cy="145475"/>
          </a:xfrm>
          <a:prstGeom prst="flowChartDelay">
            <a:avLst/>
          </a:prstGeom>
          <a:solidFill>
            <a:srgbClr val="FF9E1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E4FB1D2-356D-8D98-2EF6-8E285BAB88B4}"/>
              </a:ext>
            </a:extLst>
          </p:cNvPr>
          <p:cNvSpPr>
            <a:spLocks noGrp="1"/>
          </p:cNvSpPr>
          <p:nvPr>
            <p:ph type="title"/>
          </p:nvPr>
        </p:nvSpPr>
        <p:spPr/>
        <p:txBody>
          <a:bodyPr/>
          <a:lstStyle/>
          <a:p>
            <a:r>
              <a:rPr lang="en-US" dirty="0"/>
              <a:t>Materials and Methods</a:t>
            </a:r>
          </a:p>
        </p:txBody>
      </p:sp>
      <p:sp>
        <p:nvSpPr>
          <p:cNvPr id="4" name="Slide Number Placeholder 3">
            <a:extLst>
              <a:ext uri="{FF2B5EF4-FFF2-40B4-BE49-F238E27FC236}">
                <a16:creationId xmlns:a16="http://schemas.microsoft.com/office/drawing/2014/main" id="{F42CF163-B272-9310-2E47-2E21DAE9BF26}"/>
              </a:ext>
            </a:extLst>
          </p:cNvPr>
          <p:cNvSpPr>
            <a:spLocks noGrp="1"/>
          </p:cNvSpPr>
          <p:nvPr>
            <p:ph type="sldNum" sz="quarter" idx="12"/>
          </p:nvPr>
        </p:nvSpPr>
        <p:spPr/>
        <p:txBody>
          <a:bodyPr/>
          <a:lstStyle/>
          <a:p>
            <a:fld id="{0A885B08-ED83-4E80-81DD-27C80F4EAFCA}" type="slidenum">
              <a:rPr lang="en-US" smtClean="0"/>
              <a:t>3</a:t>
            </a:fld>
            <a:endParaRPr lang="en-US"/>
          </a:p>
        </p:txBody>
      </p:sp>
      <p:sp>
        <p:nvSpPr>
          <p:cNvPr id="5" name="TextBox 4">
            <a:extLst>
              <a:ext uri="{FF2B5EF4-FFF2-40B4-BE49-F238E27FC236}">
                <a16:creationId xmlns:a16="http://schemas.microsoft.com/office/drawing/2014/main" id="{169DD714-910B-6C63-4B30-7523C99905FF}"/>
              </a:ext>
            </a:extLst>
          </p:cNvPr>
          <p:cNvSpPr txBox="1"/>
          <p:nvPr/>
        </p:nvSpPr>
        <p:spPr>
          <a:xfrm>
            <a:off x="157406" y="923856"/>
            <a:ext cx="11877188" cy="369332"/>
          </a:xfrm>
          <a:prstGeom prst="rect">
            <a:avLst/>
          </a:prstGeom>
          <a:noFill/>
        </p:spPr>
        <p:txBody>
          <a:bodyPr wrap="square">
            <a:spAutoFit/>
          </a:bodyPr>
          <a:lstStyle/>
          <a:p>
            <a:pPr algn="l" rtl="0">
              <a:buNone/>
            </a:pPr>
            <a:r>
              <a:rPr lang="en-US" b="0" i="0" dirty="0">
                <a:solidFill>
                  <a:srgbClr val="000000"/>
                </a:solidFill>
                <a:effectLst/>
              </a:rPr>
              <a:t>Solutions were made by mixing the following materials and then sonicating the solution at 50°C until the solute dissolved:</a:t>
            </a:r>
            <a:endParaRPr lang="en-US" dirty="0">
              <a:effectLst/>
            </a:endParaRPr>
          </a:p>
        </p:txBody>
      </p:sp>
      <p:sp>
        <p:nvSpPr>
          <p:cNvPr id="9" name="TextBox 8">
            <a:extLst>
              <a:ext uri="{FF2B5EF4-FFF2-40B4-BE49-F238E27FC236}">
                <a16:creationId xmlns:a16="http://schemas.microsoft.com/office/drawing/2014/main" id="{1A01FA02-0298-BE6E-A25C-046B2951CD60}"/>
              </a:ext>
            </a:extLst>
          </p:cNvPr>
          <p:cNvSpPr txBox="1"/>
          <p:nvPr/>
        </p:nvSpPr>
        <p:spPr>
          <a:xfrm>
            <a:off x="334579" y="1331770"/>
            <a:ext cx="1280159" cy="923330"/>
          </a:xfrm>
          <a:prstGeom prst="rect">
            <a:avLst/>
          </a:prstGeom>
          <a:noFill/>
        </p:spPr>
        <p:txBody>
          <a:bodyPr wrap="square">
            <a:spAutoFit/>
          </a:bodyPr>
          <a:lstStyle/>
          <a:p>
            <a:pPr algn="ctr" rtl="0">
              <a:buNone/>
            </a:pPr>
            <a:r>
              <a:rPr lang="en-US" b="0" i="0" dirty="0">
                <a:solidFill>
                  <a:srgbClr val="000000"/>
                </a:solidFill>
                <a:effectLst/>
              </a:rPr>
              <a:t>PbI</a:t>
            </a:r>
            <a:r>
              <a:rPr lang="en-US" b="0" i="0" baseline="-25000" dirty="0">
                <a:solidFill>
                  <a:srgbClr val="000000"/>
                </a:solidFill>
                <a:effectLst/>
              </a:rPr>
              <a:t>2</a:t>
            </a:r>
            <a:endParaRPr lang="en-US" dirty="0">
              <a:effectLst/>
            </a:endParaRPr>
          </a:p>
          <a:p>
            <a:pPr algn="ctr" rtl="0">
              <a:buNone/>
            </a:pPr>
            <a:r>
              <a:rPr lang="en-US" b="0" i="0" dirty="0">
                <a:solidFill>
                  <a:srgbClr val="000000"/>
                </a:solidFill>
                <a:effectLst/>
              </a:rPr>
              <a:t>HI</a:t>
            </a:r>
            <a:endParaRPr lang="en-US" dirty="0">
              <a:effectLst/>
            </a:endParaRPr>
          </a:p>
          <a:p>
            <a:pPr algn="ctr" rtl="0">
              <a:buNone/>
            </a:pPr>
            <a:r>
              <a:rPr lang="en-US" b="0" i="0" dirty="0">
                <a:solidFill>
                  <a:srgbClr val="000000"/>
                </a:solidFill>
                <a:effectLst/>
              </a:rPr>
              <a:t>methanol </a:t>
            </a:r>
          </a:p>
        </p:txBody>
      </p:sp>
      <p:pic>
        <p:nvPicPr>
          <p:cNvPr id="19" name="Picture 18">
            <a:extLst>
              <a:ext uri="{FF2B5EF4-FFF2-40B4-BE49-F238E27FC236}">
                <a16:creationId xmlns:a16="http://schemas.microsoft.com/office/drawing/2014/main" id="{DFC26DC5-22FD-E656-2F51-6F0A92CCE63B}"/>
              </a:ext>
            </a:extLst>
          </p:cNvPr>
          <p:cNvPicPr>
            <a:picLocks noChangeAspect="1"/>
          </p:cNvPicPr>
          <p:nvPr/>
        </p:nvPicPr>
        <p:blipFill>
          <a:blip r:embed="rId3">
            <a:extLst>
              <a:ext uri="{28A0092B-C50C-407E-A947-70E740481C1C}">
                <a14:useLocalDpi xmlns:a14="http://schemas.microsoft.com/office/drawing/2010/main" val="0"/>
              </a:ext>
            </a:extLst>
          </a:blip>
          <a:srcRect l="6576" t="5978" r="5780" b="7026"/>
          <a:stretch>
            <a:fillRect/>
          </a:stretch>
        </p:blipFill>
        <p:spPr>
          <a:xfrm>
            <a:off x="10732423" y="2422019"/>
            <a:ext cx="959563" cy="510807"/>
          </a:xfrm>
          <a:prstGeom prst="rect">
            <a:avLst/>
          </a:prstGeom>
        </p:spPr>
      </p:pic>
      <p:pic>
        <p:nvPicPr>
          <p:cNvPr id="21" name="Picture 20">
            <a:extLst>
              <a:ext uri="{FF2B5EF4-FFF2-40B4-BE49-F238E27FC236}">
                <a16:creationId xmlns:a16="http://schemas.microsoft.com/office/drawing/2014/main" id="{D8769B44-99A3-ABE6-DBAD-90EA8BA8BC66}"/>
              </a:ext>
            </a:extLst>
          </p:cNvPr>
          <p:cNvPicPr>
            <a:picLocks noChangeAspect="1"/>
          </p:cNvPicPr>
          <p:nvPr/>
        </p:nvPicPr>
        <p:blipFill>
          <a:blip r:embed="rId4">
            <a:extLst>
              <a:ext uri="{28A0092B-C50C-407E-A947-70E740481C1C}">
                <a14:useLocalDpi xmlns:a14="http://schemas.microsoft.com/office/drawing/2010/main" val="0"/>
              </a:ext>
            </a:extLst>
          </a:blip>
          <a:srcRect l="1447" t="4905" r="1237" b="3151"/>
          <a:stretch>
            <a:fillRect/>
          </a:stretch>
        </p:blipFill>
        <p:spPr>
          <a:xfrm>
            <a:off x="8325234" y="1914693"/>
            <a:ext cx="1407924" cy="1014653"/>
          </a:xfrm>
          <a:prstGeom prst="rect">
            <a:avLst/>
          </a:prstGeom>
        </p:spPr>
      </p:pic>
      <p:pic>
        <p:nvPicPr>
          <p:cNvPr id="23" name="Picture 22">
            <a:extLst>
              <a:ext uri="{FF2B5EF4-FFF2-40B4-BE49-F238E27FC236}">
                <a16:creationId xmlns:a16="http://schemas.microsoft.com/office/drawing/2014/main" id="{15123D71-0C6B-B4AA-71F9-744BAE206766}"/>
              </a:ext>
            </a:extLst>
          </p:cNvPr>
          <p:cNvPicPr>
            <a:picLocks noChangeAspect="1"/>
          </p:cNvPicPr>
          <p:nvPr/>
        </p:nvPicPr>
        <p:blipFill>
          <a:blip r:embed="rId5">
            <a:extLst>
              <a:ext uri="{28A0092B-C50C-407E-A947-70E740481C1C}">
                <a14:useLocalDpi xmlns:a14="http://schemas.microsoft.com/office/drawing/2010/main" val="0"/>
              </a:ext>
            </a:extLst>
          </a:blip>
          <a:srcRect l="12516" t="4083" r="8821" b="4855"/>
          <a:stretch>
            <a:fillRect/>
          </a:stretch>
        </p:blipFill>
        <p:spPr>
          <a:xfrm>
            <a:off x="5604637" y="1748941"/>
            <a:ext cx="1250690" cy="1126547"/>
          </a:xfrm>
          <a:prstGeom prst="rect">
            <a:avLst/>
          </a:prstGeom>
        </p:spPr>
      </p:pic>
      <p:pic>
        <p:nvPicPr>
          <p:cNvPr id="25" name="Picture 24">
            <a:extLst>
              <a:ext uri="{FF2B5EF4-FFF2-40B4-BE49-F238E27FC236}">
                <a16:creationId xmlns:a16="http://schemas.microsoft.com/office/drawing/2014/main" id="{069DD8BE-6FD5-BED1-0B99-7AEF20F48863}"/>
              </a:ext>
            </a:extLst>
          </p:cNvPr>
          <p:cNvPicPr>
            <a:picLocks noChangeAspect="1"/>
          </p:cNvPicPr>
          <p:nvPr/>
        </p:nvPicPr>
        <p:blipFill>
          <a:blip r:embed="rId6">
            <a:extLst>
              <a:ext uri="{28A0092B-C50C-407E-A947-70E740481C1C}">
                <a14:useLocalDpi xmlns:a14="http://schemas.microsoft.com/office/drawing/2010/main" val="0"/>
              </a:ext>
            </a:extLst>
          </a:blip>
          <a:srcRect l="13074" t="2896" r="6322" b="3694"/>
          <a:stretch>
            <a:fillRect/>
          </a:stretch>
        </p:blipFill>
        <p:spPr>
          <a:xfrm>
            <a:off x="3177295" y="1876666"/>
            <a:ext cx="1112721" cy="999193"/>
          </a:xfrm>
          <a:prstGeom prst="rect">
            <a:avLst/>
          </a:prstGeom>
        </p:spPr>
      </p:pic>
      <p:pic>
        <p:nvPicPr>
          <p:cNvPr id="27" name="Picture 26">
            <a:extLst>
              <a:ext uri="{FF2B5EF4-FFF2-40B4-BE49-F238E27FC236}">
                <a16:creationId xmlns:a16="http://schemas.microsoft.com/office/drawing/2014/main" id="{D007A337-EDAF-66CC-8218-B41EE3C68B24}"/>
              </a:ext>
            </a:extLst>
          </p:cNvPr>
          <p:cNvPicPr>
            <a:picLocks noChangeAspect="1"/>
          </p:cNvPicPr>
          <p:nvPr/>
        </p:nvPicPr>
        <p:blipFill>
          <a:blip r:embed="rId7">
            <a:extLst>
              <a:ext uri="{28A0092B-C50C-407E-A947-70E740481C1C}">
                <a14:useLocalDpi xmlns:a14="http://schemas.microsoft.com/office/drawing/2010/main" val="0"/>
              </a:ext>
            </a:extLst>
          </a:blip>
          <a:srcRect l="17978" t="8714" r="12574" b="8621"/>
          <a:stretch>
            <a:fillRect/>
          </a:stretch>
        </p:blipFill>
        <p:spPr>
          <a:xfrm>
            <a:off x="758433" y="2283550"/>
            <a:ext cx="485721" cy="861404"/>
          </a:xfrm>
          <a:prstGeom prst="rect">
            <a:avLst/>
          </a:prstGeom>
        </p:spPr>
      </p:pic>
      <p:sp>
        <p:nvSpPr>
          <p:cNvPr id="29" name="TextBox 28">
            <a:extLst>
              <a:ext uri="{FF2B5EF4-FFF2-40B4-BE49-F238E27FC236}">
                <a16:creationId xmlns:a16="http://schemas.microsoft.com/office/drawing/2014/main" id="{6DD53F6F-5B33-FE99-7B60-36698E5FEA7E}"/>
              </a:ext>
            </a:extLst>
          </p:cNvPr>
          <p:cNvSpPr txBox="1"/>
          <p:nvPr/>
        </p:nvSpPr>
        <p:spPr>
          <a:xfrm>
            <a:off x="219904" y="3116272"/>
            <a:ext cx="1562780" cy="646331"/>
          </a:xfrm>
          <a:prstGeom prst="rect">
            <a:avLst/>
          </a:prstGeom>
          <a:noFill/>
        </p:spPr>
        <p:txBody>
          <a:bodyPr wrap="square">
            <a:spAutoFit/>
          </a:bodyPr>
          <a:lstStyle/>
          <a:p>
            <a:pPr algn="ctr" rtl="0">
              <a:buNone/>
            </a:pPr>
            <a:r>
              <a:rPr lang="en-US" b="0" i="0" u="none" strike="noStrike" dirty="0">
                <a:solidFill>
                  <a:srgbClr val="000000"/>
                </a:solidFill>
                <a:effectLst/>
              </a:rPr>
              <a:t>ethanolamine </a:t>
            </a:r>
            <a:endParaRPr lang="en-US" b="0" dirty="0">
              <a:effectLst/>
            </a:endParaRPr>
          </a:p>
          <a:p>
            <a:pPr algn="ctr" rtl="0">
              <a:buNone/>
            </a:pPr>
            <a:r>
              <a:rPr lang="en-US" b="0" i="0" u="none" strike="noStrike" dirty="0">
                <a:solidFill>
                  <a:srgbClr val="000000"/>
                </a:solidFill>
                <a:effectLst/>
              </a:rPr>
              <a:t>(EOA)</a:t>
            </a:r>
            <a:endParaRPr lang="en-US" b="0" dirty="0">
              <a:effectLst/>
            </a:endParaRPr>
          </a:p>
        </p:txBody>
      </p:sp>
      <p:sp>
        <p:nvSpPr>
          <p:cNvPr id="31" name="TextBox 30">
            <a:extLst>
              <a:ext uri="{FF2B5EF4-FFF2-40B4-BE49-F238E27FC236}">
                <a16:creationId xmlns:a16="http://schemas.microsoft.com/office/drawing/2014/main" id="{A5010A4B-4A92-C299-32B7-B28612A0AFFC}"/>
              </a:ext>
            </a:extLst>
          </p:cNvPr>
          <p:cNvSpPr txBox="1"/>
          <p:nvPr/>
        </p:nvSpPr>
        <p:spPr>
          <a:xfrm>
            <a:off x="2631520" y="2929347"/>
            <a:ext cx="2204272" cy="646331"/>
          </a:xfrm>
          <a:prstGeom prst="rect">
            <a:avLst/>
          </a:prstGeom>
          <a:noFill/>
        </p:spPr>
        <p:txBody>
          <a:bodyPr wrap="square">
            <a:spAutoFit/>
          </a:bodyPr>
          <a:lstStyle/>
          <a:p>
            <a:pPr algn="ctr" rtl="0">
              <a:buNone/>
            </a:pPr>
            <a:r>
              <a:rPr lang="en-US" b="0" i="0" u="none" strike="noStrike" dirty="0">
                <a:solidFill>
                  <a:srgbClr val="000000"/>
                </a:solidFill>
                <a:effectLst/>
              </a:rPr>
              <a:t>R-methylbenzylamine</a:t>
            </a:r>
            <a:endParaRPr lang="en-US" b="0" dirty="0">
              <a:effectLst/>
            </a:endParaRPr>
          </a:p>
          <a:p>
            <a:pPr algn="ctr" rtl="0">
              <a:buNone/>
            </a:pPr>
            <a:r>
              <a:rPr lang="en-US" b="0" i="0" u="none" strike="noStrike" dirty="0">
                <a:solidFill>
                  <a:srgbClr val="000000"/>
                </a:solidFill>
                <a:effectLst/>
              </a:rPr>
              <a:t>(R-MBA)</a:t>
            </a:r>
            <a:endParaRPr lang="en-US" b="0" dirty="0">
              <a:effectLst/>
            </a:endParaRPr>
          </a:p>
        </p:txBody>
      </p:sp>
      <p:sp>
        <p:nvSpPr>
          <p:cNvPr id="33" name="TextBox 32">
            <a:extLst>
              <a:ext uri="{FF2B5EF4-FFF2-40B4-BE49-F238E27FC236}">
                <a16:creationId xmlns:a16="http://schemas.microsoft.com/office/drawing/2014/main" id="{52CF2E8B-BAC0-A095-0933-4EE8C294ECE3}"/>
              </a:ext>
            </a:extLst>
          </p:cNvPr>
          <p:cNvSpPr txBox="1"/>
          <p:nvPr/>
        </p:nvSpPr>
        <p:spPr>
          <a:xfrm>
            <a:off x="7541931" y="2929346"/>
            <a:ext cx="2974531" cy="646331"/>
          </a:xfrm>
          <a:prstGeom prst="rect">
            <a:avLst/>
          </a:prstGeom>
          <a:noFill/>
        </p:spPr>
        <p:txBody>
          <a:bodyPr wrap="square">
            <a:spAutoFit/>
          </a:bodyPr>
          <a:lstStyle/>
          <a:p>
            <a:pPr algn="ctr"/>
            <a:r>
              <a:rPr lang="en-US" dirty="0"/>
              <a:t>R-chloro-methylbenzylamine</a:t>
            </a:r>
          </a:p>
          <a:p>
            <a:pPr algn="ctr"/>
            <a:r>
              <a:rPr lang="en-US" dirty="0"/>
              <a:t>(R-Cl-MBA)</a:t>
            </a:r>
            <a:endParaRPr lang="en-US" b="0" dirty="0">
              <a:effectLst/>
            </a:endParaRPr>
          </a:p>
        </p:txBody>
      </p:sp>
      <p:sp>
        <p:nvSpPr>
          <p:cNvPr id="35" name="TextBox 34">
            <a:extLst>
              <a:ext uri="{FF2B5EF4-FFF2-40B4-BE49-F238E27FC236}">
                <a16:creationId xmlns:a16="http://schemas.microsoft.com/office/drawing/2014/main" id="{0BB3392B-EE8D-B4BE-94EF-153D4C19B448}"/>
              </a:ext>
            </a:extLst>
          </p:cNvPr>
          <p:cNvSpPr txBox="1"/>
          <p:nvPr/>
        </p:nvSpPr>
        <p:spPr>
          <a:xfrm>
            <a:off x="4845255" y="2929346"/>
            <a:ext cx="2769455" cy="646331"/>
          </a:xfrm>
          <a:prstGeom prst="rect">
            <a:avLst/>
          </a:prstGeom>
          <a:noFill/>
        </p:spPr>
        <p:txBody>
          <a:bodyPr wrap="square">
            <a:spAutoFit/>
          </a:bodyPr>
          <a:lstStyle/>
          <a:p>
            <a:pPr algn="ctr" rtl="0">
              <a:buNone/>
            </a:pPr>
            <a:r>
              <a:rPr lang="en-US" b="0" i="0" u="none" strike="noStrike" dirty="0">
                <a:solidFill>
                  <a:srgbClr val="000000"/>
                </a:solidFill>
                <a:effectLst/>
              </a:rPr>
              <a:t>R-</a:t>
            </a:r>
            <a:r>
              <a:rPr lang="en-US" b="0" i="0" u="none" strike="noStrike" dirty="0" err="1">
                <a:solidFill>
                  <a:srgbClr val="000000"/>
                </a:solidFill>
                <a:effectLst/>
              </a:rPr>
              <a:t>methylphenylethylamine</a:t>
            </a:r>
            <a:r>
              <a:rPr lang="en-US" b="0" i="0" u="none" strike="noStrike" dirty="0">
                <a:solidFill>
                  <a:srgbClr val="000000"/>
                </a:solidFill>
                <a:effectLst/>
              </a:rPr>
              <a:t> </a:t>
            </a:r>
            <a:endParaRPr lang="en-US" b="0" dirty="0">
              <a:effectLst/>
            </a:endParaRPr>
          </a:p>
          <a:p>
            <a:pPr algn="ctr" rtl="0">
              <a:buNone/>
            </a:pPr>
            <a:r>
              <a:rPr lang="en-US" b="0" i="0" u="none" strike="noStrike" dirty="0">
                <a:solidFill>
                  <a:srgbClr val="000000"/>
                </a:solidFill>
                <a:effectLst/>
              </a:rPr>
              <a:t>(R-</a:t>
            </a:r>
            <a:r>
              <a:rPr lang="en-US" b="0" i="0" u="none" strike="noStrike" dirty="0" err="1">
                <a:solidFill>
                  <a:srgbClr val="000000"/>
                </a:solidFill>
                <a:effectLst/>
              </a:rPr>
              <a:t>MePEA</a:t>
            </a:r>
            <a:r>
              <a:rPr lang="en-US" dirty="0">
                <a:solidFill>
                  <a:srgbClr val="000000"/>
                </a:solidFill>
              </a:rPr>
              <a:t>)</a:t>
            </a:r>
            <a:endParaRPr lang="en-US" dirty="0"/>
          </a:p>
        </p:txBody>
      </p:sp>
      <p:sp>
        <p:nvSpPr>
          <p:cNvPr id="37" name="TextBox 36">
            <a:extLst>
              <a:ext uri="{FF2B5EF4-FFF2-40B4-BE49-F238E27FC236}">
                <a16:creationId xmlns:a16="http://schemas.microsoft.com/office/drawing/2014/main" id="{0CDE51ED-62F2-DB8F-EF0F-FC6F12528A07}"/>
              </a:ext>
            </a:extLst>
          </p:cNvPr>
          <p:cNvSpPr txBox="1"/>
          <p:nvPr/>
        </p:nvSpPr>
        <p:spPr>
          <a:xfrm>
            <a:off x="10477252" y="2929346"/>
            <a:ext cx="1480183" cy="646331"/>
          </a:xfrm>
          <a:prstGeom prst="rect">
            <a:avLst/>
          </a:prstGeom>
          <a:noFill/>
        </p:spPr>
        <p:txBody>
          <a:bodyPr wrap="square">
            <a:spAutoFit/>
          </a:bodyPr>
          <a:lstStyle/>
          <a:p>
            <a:pPr algn="ctr" rtl="0">
              <a:buNone/>
            </a:pPr>
            <a:r>
              <a:rPr lang="en-US" b="0" i="0" u="none" strike="noStrike" dirty="0">
                <a:solidFill>
                  <a:srgbClr val="000000"/>
                </a:solidFill>
                <a:effectLst/>
              </a:rPr>
              <a:t>R-butylamine</a:t>
            </a:r>
            <a:endParaRPr lang="en-US" b="0" dirty="0">
              <a:effectLst/>
            </a:endParaRPr>
          </a:p>
          <a:p>
            <a:pPr algn="ctr" rtl="0">
              <a:buNone/>
            </a:pPr>
            <a:r>
              <a:rPr lang="en-US" b="0" i="0" u="none" strike="noStrike" dirty="0">
                <a:solidFill>
                  <a:srgbClr val="000000"/>
                </a:solidFill>
                <a:effectLst/>
              </a:rPr>
              <a:t>(R-BA)</a:t>
            </a:r>
            <a:endParaRPr lang="en-US" b="0" dirty="0">
              <a:effectLst/>
            </a:endParaRPr>
          </a:p>
        </p:txBody>
      </p:sp>
      <p:sp>
        <p:nvSpPr>
          <p:cNvPr id="42" name="Rectangle 41">
            <a:extLst>
              <a:ext uri="{FF2B5EF4-FFF2-40B4-BE49-F238E27FC236}">
                <a16:creationId xmlns:a16="http://schemas.microsoft.com/office/drawing/2014/main" id="{A6D3C82A-3A10-AC1F-5112-6A90B7CDCED7}"/>
              </a:ext>
            </a:extLst>
          </p:cNvPr>
          <p:cNvSpPr/>
          <p:nvPr/>
        </p:nvSpPr>
        <p:spPr>
          <a:xfrm>
            <a:off x="2564252" y="1568391"/>
            <a:ext cx="9455577" cy="2007287"/>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4" name="Rectangle 43">
            <a:extLst>
              <a:ext uri="{FF2B5EF4-FFF2-40B4-BE49-F238E27FC236}">
                <a16:creationId xmlns:a16="http://schemas.microsoft.com/office/drawing/2014/main" id="{58AEBACC-0716-F106-0B47-3721076E5174}"/>
              </a:ext>
            </a:extLst>
          </p:cNvPr>
          <p:cNvSpPr/>
          <p:nvPr/>
        </p:nvSpPr>
        <p:spPr>
          <a:xfrm>
            <a:off x="176013" y="1329785"/>
            <a:ext cx="1562780" cy="24328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5" name="Plus Sign 44">
            <a:extLst>
              <a:ext uri="{FF2B5EF4-FFF2-40B4-BE49-F238E27FC236}">
                <a16:creationId xmlns:a16="http://schemas.microsoft.com/office/drawing/2014/main" id="{E2D6A1CB-3515-7347-7D27-D1E496E7525E}"/>
              </a:ext>
            </a:extLst>
          </p:cNvPr>
          <p:cNvSpPr/>
          <p:nvPr/>
        </p:nvSpPr>
        <p:spPr>
          <a:xfrm>
            <a:off x="1995597" y="2430250"/>
            <a:ext cx="301650" cy="289680"/>
          </a:xfrm>
          <a:prstGeom prst="mathPlus">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lowchart: Delay 47">
            <a:extLst>
              <a:ext uri="{FF2B5EF4-FFF2-40B4-BE49-F238E27FC236}">
                <a16:creationId xmlns:a16="http://schemas.microsoft.com/office/drawing/2014/main" id="{4209E01B-2997-21D3-AEE6-C34E3A7BA436}"/>
              </a:ext>
            </a:extLst>
          </p:cNvPr>
          <p:cNvSpPr/>
          <p:nvPr/>
        </p:nvSpPr>
        <p:spPr>
          <a:xfrm rot="5400000">
            <a:off x="2677294" y="4969704"/>
            <a:ext cx="491067" cy="154195"/>
          </a:xfrm>
          <a:prstGeom prst="flowChartDelay">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75BA096E-9E0E-6B65-D5E2-34E703B5582C}"/>
              </a:ext>
            </a:extLst>
          </p:cNvPr>
          <p:cNvSpPr/>
          <p:nvPr/>
        </p:nvSpPr>
        <p:spPr>
          <a:xfrm flipV="1">
            <a:off x="2838685" y="4771602"/>
            <a:ext cx="168283" cy="45719"/>
          </a:xfrm>
          <a:prstGeom prst="rect">
            <a:avLst/>
          </a:prstGeom>
          <a:solidFill>
            <a:srgbClr val="FFEE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Arrow: Pentagon 53">
            <a:extLst>
              <a:ext uri="{FF2B5EF4-FFF2-40B4-BE49-F238E27FC236}">
                <a16:creationId xmlns:a16="http://schemas.microsoft.com/office/drawing/2014/main" id="{76764670-9761-EFA3-359E-837B4B107259}"/>
              </a:ext>
            </a:extLst>
          </p:cNvPr>
          <p:cNvSpPr/>
          <p:nvPr/>
        </p:nvSpPr>
        <p:spPr>
          <a:xfrm rot="5400000" flipV="1">
            <a:off x="2742448" y="4854530"/>
            <a:ext cx="361204" cy="45721"/>
          </a:xfrm>
          <a:prstGeom prst="homePlate">
            <a:avLst/>
          </a:prstGeom>
          <a:solidFill>
            <a:srgbClr val="A2AAA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Isosceles Triangle 54">
            <a:extLst>
              <a:ext uri="{FF2B5EF4-FFF2-40B4-BE49-F238E27FC236}">
                <a16:creationId xmlns:a16="http://schemas.microsoft.com/office/drawing/2014/main" id="{1B1B8800-6207-3B52-D626-F9015931E3C1}"/>
              </a:ext>
            </a:extLst>
          </p:cNvPr>
          <p:cNvSpPr/>
          <p:nvPr/>
        </p:nvSpPr>
        <p:spPr>
          <a:xfrm rot="10800000">
            <a:off x="2900189" y="5035622"/>
            <a:ext cx="45719" cy="58516"/>
          </a:xfrm>
          <a:prstGeom prst="triangle">
            <a:avLst/>
          </a:prstGeom>
          <a:solidFill>
            <a:srgbClr val="A2AAA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Flowchart: Delay 66">
            <a:extLst>
              <a:ext uri="{FF2B5EF4-FFF2-40B4-BE49-F238E27FC236}">
                <a16:creationId xmlns:a16="http://schemas.microsoft.com/office/drawing/2014/main" id="{771B6333-34A4-C575-43B0-8FEDB57BACE0}"/>
              </a:ext>
            </a:extLst>
          </p:cNvPr>
          <p:cNvSpPr/>
          <p:nvPr/>
        </p:nvSpPr>
        <p:spPr>
          <a:xfrm rot="5400000">
            <a:off x="944879" y="5058410"/>
            <a:ext cx="308908" cy="145475"/>
          </a:xfrm>
          <a:prstGeom prst="flowChartDelay">
            <a:avLst/>
          </a:prstGeom>
          <a:solidFill>
            <a:srgbClr val="FF9E1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Flowchart: Delay 68">
            <a:extLst>
              <a:ext uri="{FF2B5EF4-FFF2-40B4-BE49-F238E27FC236}">
                <a16:creationId xmlns:a16="http://schemas.microsoft.com/office/drawing/2014/main" id="{7870C8CE-9B77-AD0D-C35F-20FB42ABF650}"/>
              </a:ext>
            </a:extLst>
          </p:cNvPr>
          <p:cNvSpPr/>
          <p:nvPr/>
        </p:nvSpPr>
        <p:spPr>
          <a:xfrm rot="5400000">
            <a:off x="853252" y="4964445"/>
            <a:ext cx="491067" cy="154195"/>
          </a:xfrm>
          <a:prstGeom prst="flowChartDelay">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a:extLst>
              <a:ext uri="{FF2B5EF4-FFF2-40B4-BE49-F238E27FC236}">
                <a16:creationId xmlns:a16="http://schemas.microsoft.com/office/drawing/2014/main" id="{36B2CFA2-46E0-1CFE-6722-5A58AE882157}"/>
              </a:ext>
            </a:extLst>
          </p:cNvPr>
          <p:cNvSpPr/>
          <p:nvPr/>
        </p:nvSpPr>
        <p:spPr>
          <a:xfrm flipV="1">
            <a:off x="1014643" y="4766343"/>
            <a:ext cx="168283" cy="45719"/>
          </a:xfrm>
          <a:prstGeom prst="rect">
            <a:avLst/>
          </a:prstGeom>
          <a:solidFill>
            <a:srgbClr val="FFEE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7" name="Straight Arrow Connector 76">
            <a:extLst>
              <a:ext uri="{FF2B5EF4-FFF2-40B4-BE49-F238E27FC236}">
                <a16:creationId xmlns:a16="http://schemas.microsoft.com/office/drawing/2014/main" id="{C8FB841F-159F-FD53-CDDF-C0ED5B528F9C}"/>
              </a:ext>
            </a:extLst>
          </p:cNvPr>
          <p:cNvCxnSpPr/>
          <p:nvPr/>
        </p:nvCxnSpPr>
        <p:spPr>
          <a:xfrm>
            <a:off x="1831374" y="5187342"/>
            <a:ext cx="352378"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8" name="Straight Arrow Connector 77">
            <a:extLst>
              <a:ext uri="{FF2B5EF4-FFF2-40B4-BE49-F238E27FC236}">
                <a16:creationId xmlns:a16="http://schemas.microsoft.com/office/drawing/2014/main" id="{73629046-BA98-7078-55E4-332C2604A46A}"/>
              </a:ext>
            </a:extLst>
          </p:cNvPr>
          <p:cNvCxnSpPr/>
          <p:nvPr/>
        </p:nvCxnSpPr>
        <p:spPr>
          <a:xfrm>
            <a:off x="3661507" y="5185842"/>
            <a:ext cx="352378"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3" name="Flowchart: Delay 92">
            <a:extLst>
              <a:ext uri="{FF2B5EF4-FFF2-40B4-BE49-F238E27FC236}">
                <a16:creationId xmlns:a16="http://schemas.microsoft.com/office/drawing/2014/main" id="{E46570B6-11ED-A1C6-DEEA-D00AFA8FE818}"/>
              </a:ext>
            </a:extLst>
          </p:cNvPr>
          <p:cNvSpPr/>
          <p:nvPr/>
        </p:nvSpPr>
        <p:spPr>
          <a:xfrm rot="5400000">
            <a:off x="5158647" y="4983324"/>
            <a:ext cx="214975" cy="120328"/>
          </a:xfrm>
          <a:prstGeom prst="flowChartDelay">
            <a:avLst/>
          </a:prstGeom>
          <a:solidFill>
            <a:srgbClr val="FF9E1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 name="Flowchart: Delay 94">
            <a:extLst>
              <a:ext uri="{FF2B5EF4-FFF2-40B4-BE49-F238E27FC236}">
                <a16:creationId xmlns:a16="http://schemas.microsoft.com/office/drawing/2014/main" id="{8DA3BC47-AF65-4FC9-BE99-836F316FA40F}"/>
              </a:ext>
            </a:extLst>
          </p:cNvPr>
          <p:cNvSpPr/>
          <p:nvPr/>
        </p:nvSpPr>
        <p:spPr>
          <a:xfrm rot="5400000">
            <a:off x="5078033" y="4896353"/>
            <a:ext cx="376623" cy="132618"/>
          </a:xfrm>
          <a:prstGeom prst="flowChartDelay">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angle 96">
            <a:extLst>
              <a:ext uri="{FF2B5EF4-FFF2-40B4-BE49-F238E27FC236}">
                <a16:creationId xmlns:a16="http://schemas.microsoft.com/office/drawing/2014/main" id="{E622AD6E-C2D9-3A9B-7F6A-5C7D52663839}"/>
              </a:ext>
            </a:extLst>
          </p:cNvPr>
          <p:cNvSpPr/>
          <p:nvPr/>
        </p:nvSpPr>
        <p:spPr>
          <a:xfrm flipV="1">
            <a:off x="5191596" y="4754479"/>
            <a:ext cx="148995" cy="45719"/>
          </a:xfrm>
          <a:prstGeom prst="rect">
            <a:avLst/>
          </a:prstGeom>
          <a:solidFill>
            <a:srgbClr val="FFEE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Rectangle: Rounded Corners 97">
            <a:extLst>
              <a:ext uri="{FF2B5EF4-FFF2-40B4-BE49-F238E27FC236}">
                <a16:creationId xmlns:a16="http://schemas.microsoft.com/office/drawing/2014/main" id="{D01B1632-FCC1-DAB5-A860-7D85B9EA7DE2}"/>
              </a:ext>
            </a:extLst>
          </p:cNvPr>
          <p:cNvSpPr/>
          <p:nvPr/>
        </p:nvSpPr>
        <p:spPr>
          <a:xfrm>
            <a:off x="4681028" y="4617296"/>
            <a:ext cx="1167161" cy="673565"/>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TextBox 99">
            <a:extLst>
              <a:ext uri="{FF2B5EF4-FFF2-40B4-BE49-F238E27FC236}">
                <a16:creationId xmlns:a16="http://schemas.microsoft.com/office/drawing/2014/main" id="{66E7A4AD-8D39-ED26-BD00-87A5C5F44683}"/>
              </a:ext>
            </a:extLst>
          </p:cNvPr>
          <p:cNvSpPr txBox="1"/>
          <p:nvPr/>
        </p:nvSpPr>
        <p:spPr>
          <a:xfrm>
            <a:off x="225450" y="5295849"/>
            <a:ext cx="1744895" cy="646331"/>
          </a:xfrm>
          <a:prstGeom prst="rect">
            <a:avLst/>
          </a:prstGeom>
          <a:noFill/>
        </p:spPr>
        <p:txBody>
          <a:bodyPr wrap="square">
            <a:spAutoFit/>
          </a:bodyPr>
          <a:lstStyle/>
          <a:p>
            <a:pPr algn="ctr" rtl="0">
              <a:buNone/>
            </a:pPr>
            <a:r>
              <a:rPr lang="en-US" b="0" i="0" dirty="0">
                <a:solidFill>
                  <a:srgbClr val="000000"/>
                </a:solidFill>
                <a:effectLst/>
              </a:rPr>
              <a:t>Seal solution vial with parafilm </a:t>
            </a:r>
            <a:endParaRPr lang="en-US" dirty="0">
              <a:effectLst/>
            </a:endParaRPr>
          </a:p>
        </p:txBody>
      </p:sp>
      <p:sp>
        <p:nvSpPr>
          <p:cNvPr id="102" name="TextBox 101">
            <a:extLst>
              <a:ext uri="{FF2B5EF4-FFF2-40B4-BE49-F238E27FC236}">
                <a16:creationId xmlns:a16="http://schemas.microsoft.com/office/drawing/2014/main" id="{F1445B32-E9EB-84DC-F9EB-D7B431AE339C}"/>
              </a:ext>
            </a:extLst>
          </p:cNvPr>
          <p:cNvSpPr txBox="1"/>
          <p:nvPr/>
        </p:nvSpPr>
        <p:spPr>
          <a:xfrm>
            <a:off x="1802208" y="5300485"/>
            <a:ext cx="2244742" cy="646331"/>
          </a:xfrm>
          <a:prstGeom prst="rect">
            <a:avLst/>
          </a:prstGeom>
          <a:noFill/>
        </p:spPr>
        <p:txBody>
          <a:bodyPr wrap="square">
            <a:spAutoFit/>
          </a:bodyPr>
          <a:lstStyle/>
          <a:p>
            <a:pPr algn="ctr"/>
            <a:r>
              <a:rPr lang="en-US" b="0" i="0" dirty="0">
                <a:effectLst/>
              </a:rPr>
              <a:t>Poke hole in </a:t>
            </a:r>
          </a:p>
          <a:p>
            <a:pPr algn="ctr"/>
            <a:r>
              <a:rPr lang="en-US" b="0" i="0" dirty="0">
                <a:effectLst/>
              </a:rPr>
              <a:t>parafilm using needle</a:t>
            </a:r>
            <a:endParaRPr lang="en-US" dirty="0"/>
          </a:p>
        </p:txBody>
      </p:sp>
      <p:sp>
        <p:nvSpPr>
          <p:cNvPr id="104" name="TextBox 103">
            <a:extLst>
              <a:ext uri="{FF2B5EF4-FFF2-40B4-BE49-F238E27FC236}">
                <a16:creationId xmlns:a16="http://schemas.microsoft.com/office/drawing/2014/main" id="{44A405E8-E674-E69B-83B1-89566ACDE65D}"/>
              </a:ext>
            </a:extLst>
          </p:cNvPr>
          <p:cNvSpPr txBox="1"/>
          <p:nvPr/>
        </p:nvSpPr>
        <p:spPr>
          <a:xfrm>
            <a:off x="4124490" y="5298494"/>
            <a:ext cx="2287443" cy="646331"/>
          </a:xfrm>
          <a:prstGeom prst="rect">
            <a:avLst/>
          </a:prstGeom>
          <a:noFill/>
        </p:spPr>
        <p:txBody>
          <a:bodyPr wrap="square">
            <a:spAutoFit/>
          </a:bodyPr>
          <a:lstStyle/>
          <a:p>
            <a:pPr algn="ctr" rtl="0">
              <a:buNone/>
            </a:pPr>
            <a:r>
              <a:rPr lang="en-US" b="0" i="0" dirty="0">
                <a:solidFill>
                  <a:srgbClr val="000000"/>
                </a:solidFill>
                <a:effectLst/>
              </a:rPr>
              <a:t>Store vial in glove box for slow evaporation</a:t>
            </a:r>
            <a:endParaRPr lang="en-US" dirty="0">
              <a:effectLst/>
            </a:endParaRPr>
          </a:p>
        </p:txBody>
      </p:sp>
      <p:sp>
        <p:nvSpPr>
          <p:cNvPr id="106" name="TextBox 105">
            <a:extLst>
              <a:ext uri="{FF2B5EF4-FFF2-40B4-BE49-F238E27FC236}">
                <a16:creationId xmlns:a16="http://schemas.microsoft.com/office/drawing/2014/main" id="{28E53CF4-0D37-CDFE-2CF5-87436A832F88}"/>
              </a:ext>
            </a:extLst>
          </p:cNvPr>
          <p:cNvSpPr txBox="1"/>
          <p:nvPr/>
        </p:nvSpPr>
        <p:spPr>
          <a:xfrm>
            <a:off x="1946541" y="4026828"/>
            <a:ext cx="2702379" cy="523220"/>
          </a:xfrm>
          <a:prstGeom prst="rect">
            <a:avLst/>
          </a:prstGeom>
          <a:noFill/>
        </p:spPr>
        <p:txBody>
          <a:bodyPr wrap="square">
            <a:spAutoFit/>
          </a:bodyPr>
          <a:lstStyle/>
          <a:p>
            <a:pPr>
              <a:buNone/>
            </a:pPr>
            <a:r>
              <a:rPr lang="en-US" sz="2800" dirty="0"/>
              <a:t>Slow Evaporation</a:t>
            </a:r>
          </a:p>
        </p:txBody>
      </p:sp>
      <p:sp>
        <p:nvSpPr>
          <p:cNvPr id="108" name="TextBox 107">
            <a:extLst>
              <a:ext uri="{FF2B5EF4-FFF2-40B4-BE49-F238E27FC236}">
                <a16:creationId xmlns:a16="http://schemas.microsoft.com/office/drawing/2014/main" id="{34C3B4D0-CC6B-9F22-BA4C-51FDCB89F0E7}"/>
              </a:ext>
            </a:extLst>
          </p:cNvPr>
          <p:cNvSpPr txBox="1"/>
          <p:nvPr/>
        </p:nvSpPr>
        <p:spPr>
          <a:xfrm>
            <a:off x="8368313" y="4016807"/>
            <a:ext cx="2054408" cy="523220"/>
          </a:xfrm>
          <a:prstGeom prst="rect">
            <a:avLst/>
          </a:prstGeom>
          <a:noFill/>
        </p:spPr>
        <p:txBody>
          <a:bodyPr wrap="square">
            <a:spAutoFit/>
          </a:bodyPr>
          <a:lstStyle/>
          <a:p>
            <a:pPr>
              <a:buNone/>
            </a:pPr>
            <a:r>
              <a:rPr lang="en-US" sz="2800" dirty="0"/>
              <a:t>Spin Coating</a:t>
            </a:r>
          </a:p>
        </p:txBody>
      </p:sp>
      <p:cxnSp>
        <p:nvCxnSpPr>
          <p:cNvPr id="117" name="Straight Arrow Connector 116">
            <a:extLst>
              <a:ext uri="{FF2B5EF4-FFF2-40B4-BE49-F238E27FC236}">
                <a16:creationId xmlns:a16="http://schemas.microsoft.com/office/drawing/2014/main" id="{A0C4CC3C-151C-D536-7178-9C392E892FE5}"/>
              </a:ext>
            </a:extLst>
          </p:cNvPr>
          <p:cNvCxnSpPr/>
          <p:nvPr/>
        </p:nvCxnSpPr>
        <p:spPr>
          <a:xfrm>
            <a:off x="8055763" y="5191903"/>
            <a:ext cx="352378"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8" name="Straight Arrow Connector 117">
            <a:extLst>
              <a:ext uri="{FF2B5EF4-FFF2-40B4-BE49-F238E27FC236}">
                <a16:creationId xmlns:a16="http://schemas.microsoft.com/office/drawing/2014/main" id="{33CD777C-8510-8273-2383-49E72CE22CFF}"/>
              </a:ext>
            </a:extLst>
          </p:cNvPr>
          <p:cNvCxnSpPr/>
          <p:nvPr/>
        </p:nvCxnSpPr>
        <p:spPr>
          <a:xfrm>
            <a:off x="10032417" y="5191903"/>
            <a:ext cx="352378"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3" name="TextBox 122">
            <a:extLst>
              <a:ext uri="{FF2B5EF4-FFF2-40B4-BE49-F238E27FC236}">
                <a16:creationId xmlns:a16="http://schemas.microsoft.com/office/drawing/2014/main" id="{BB78C07A-ACF9-AD5F-90E7-E6821EC2A552}"/>
              </a:ext>
            </a:extLst>
          </p:cNvPr>
          <p:cNvSpPr txBox="1"/>
          <p:nvPr/>
        </p:nvSpPr>
        <p:spPr>
          <a:xfrm>
            <a:off x="6796655" y="5296200"/>
            <a:ext cx="1469907" cy="646331"/>
          </a:xfrm>
          <a:prstGeom prst="rect">
            <a:avLst/>
          </a:prstGeom>
          <a:noFill/>
        </p:spPr>
        <p:txBody>
          <a:bodyPr wrap="square">
            <a:spAutoFit/>
          </a:bodyPr>
          <a:lstStyle/>
          <a:p>
            <a:pPr algn="ctr"/>
            <a:r>
              <a:rPr lang="en-US" dirty="0"/>
              <a:t>Filter solution using needle</a:t>
            </a:r>
            <a:endParaRPr lang="en-US" dirty="0">
              <a:effectLst/>
            </a:endParaRPr>
          </a:p>
        </p:txBody>
      </p:sp>
      <p:sp>
        <p:nvSpPr>
          <p:cNvPr id="124" name="TextBox 123">
            <a:extLst>
              <a:ext uri="{FF2B5EF4-FFF2-40B4-BE49-F238E27FC236}">
                <a16:creationId xmlns:a16="http://schemas.microsoft.com/office/drawing/2014/main" id="{6BF9F7C2-77FE-ADF2-C84D-B821BB0B19A9}"/>
              </a:ext>
            </a:extLst>
          </p:cNvPr>
          <p:cNvSpPr txBox="1"/>
          <p:nvPr/>
        </p:nvSpPr>
        <p:spPr>
          <a:xfrm>
            <a:off x="8291501" y="5293032"/>
            <a:ext cx="1874131" cy="646331"/>
          </a:xfrm>
          <a:prstGeom prst="rect">
            <a:avLst/>
          </a:prstGeom>
          <a:noFill/>
        </p:spPr>
        <p:txBody>
          <a:bodyPr wrap="square">
            <a:spAutoFit/>
          </a:bodyPr>
          <a:lstStyle/>
          <a:p>
            <a:pPr algn="ctr"/>
            <a:r>
              <a:rPr lang="en-US" dirty="0"/>
              <a:t>Spin coat at 2000 rpm for 60 sec</a:t>
            </a:r>
          </a:p>
        </p:txBody>
      </p:sp>
      <p:sp>
        <p:nvSpPr>
          <p:cNvPr id="125" name="TextBox 124">
            <a:extLst>
              <a:ext uri="{FF2B5EF4-FFF2-40B4-BE49-F238E27FC236}">
                <a16:creationId xmlns:a16="http://schemas.microsoft.com/office/drawing/2014/main" id="{D38DB9D6-F2E6-5DBB-0231-D73C58A0751D}"/>
              </a:ext>
            </a:extLst>
          </p:cNvPr>
          <p:cNvSpPr txBox="1"/>
          <p:nvPr/>
        </p:nvSpPr>
        <p:spPr>
          <a:xfrm>
            <a:off x="10320895" y="5293039"/>
            <a:ext cx="1675389" cy="646331"/>
          </a:xfrm>
          <a:prstGeom prst="rect">
            <a:avLst/>
          </a:prstGeom>
          <a:noFill/>
        </p:spPr>
        <p:txBody>
          <a:bodyPr wrap="square">
            <a:spAutoFit/>
          </a:bodyPr>
          <a:lstStyle/>
          <a:p>
            <a:pPr algn="ctr"/>
            <a:r>
              <a:rPr lang="en-US" dirty="0"/>
              <a:t>Anneal on hot </a:t>
            </a:r>
          </a:p>
          <a:p>
            <a:pPr algn="ctr"/>
            <a:r>
              <a:rPr lang="en-US" dirty="0"/>
              <a:t>plate for 10 min</a:t>
            </a:r>
          </a:p>
        </p:txBody>
      </p:sp>
      <p:sp>
        <p:nvSpPr>
          <p:cNvPr id="127" name="Flowchart: Delay 126">
            <a:extLst>
              <a:ext uri="{FF2B5EF4-FFF2-40B4-BE49-F238E27FC236}">
                <a16:creationId xmlns:a16="http://schemas.microsoft.com/office/drawing/2014/main" id="{43326681-1988-B12C-8F2F-2041C067B182}"/>
              </a:ext>
            </a:extLst>
          </p:cNvPr>
          <p:cNvSpPr/>
          <p:nvPr/>
        </p:nvSpPr>
        <p:spPr>
          <a:xfrm rot="5400000">
            <a:off x="7377863" y="5071277"/>
            <a:ext cx="308908" cy="145475"/>
          </a:xfrm>
          <a:prstGeom prst="flowChartDelay">
            <a:avLst/>
          </a:prstGeom>
          <a:solidFill>
            <a:srgbClr val="FF9E1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9" name="Flowchart: Delay 128">
            <a:extLst>
              <a:ext uri="{FF2B5EF4-FFF2-40B4-BE49-F238E27FC236}">
                <a16:creationId xmlns:a16="http://schemas.microsoft.com/office/drawing/2014/main" id="{C04A0382-3CD8-C833-4AB0-69BE1B46E67E}"/>
              </a:ext>
            </a:extLst>
          </p:cNvPr>
          <p:cNvSpPr/>
          <p:nvPr/>
        </p:nvSpPr>
        <p:spPr>
          <a:xfrm rot="5400000">
            <a:off x="7286236" y="4977312"/>
            <a:ext cx="491067" cy="154195"/>
          </a:xfrm>
          <a:prstGeom prst="flowChartDelay">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Rectangle 130">
            <a:extLst>
              <a:ext uri="{FF2B5EF4-FFF2-40B4-BE49-F238E27FC236}">
                <a16:creationId xmlns:a16="http://schemas.microsoft.com/office/drawing/2014/main" id="{3F092C82-3723-C122-68EE-A27290F6AE33}"/>
              </a:ext>
            </a:extLst>
          </p:cNvPr>
          <p:cNvSpPr/>
          <p:nvPr/>
        </p:nvSpPr>
        <p:spPr>
          <a:xfrm flipV="1">
            <a:off x="7447627" y="4779210"/>
            <a:ext cx="168283" cy="45719"/>
          </a:xfrm>
          <a:prstGeom prst="rect">
            <a:avLst/>
          </a:prstGeom>
          <a:solidFill>
            <a:srgbClr val="FFEE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Arrow: Pentagon 132">
            <a:extLst>
              <a:ext uri="{FF2B5EF4-FFF2-40B4-BE49-F238E27FC236}">
                <a16:creationId xmlns:a16="http://schemas.microsoft.com/office/drawing/2014/main" id="{0BE5917D-B3FD-CC62-FD99-F574F8080E51}"/>
              </a:ext>
            </a:extLst>
          </p:cNvPr>
          <p:cNvSpPr/>
          <p:nvPr/>
        </p:nvSpPr>
        <p:spPr>
          <a:xfrm rot="5400000" flipV="1">
            <a:off x="7352419" y="4862139"/>
            <a:ext cx="361204" cy="45719"/>
          </a:xfrm>
          <a:prstGeom prst="homePlate">
            <a:avLst/>
          </a:prstGeom>
          <a:solidFill>
            <a:srgbClr val="A2AAA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Isosceles Triangle 134">
            <a:extLst>
              <a:ext uri="{FF2B5EF4-FFF2-40B4-BE49-F238E27FC236}">
                <a16:creationId xmlns:a16="http://schemas.microsoft.com/office/drawing/2014/main" id="{030A6471-0B14-B05F-3C08-75491F5E0A6A}"/>
              </a:ext>
            </a:extLst>
          </p:cNvPr>
          <p:cNvSpPr/>
          <p:nvPr/>
        </p:nvSpPr>
        <p:spPr>
          <a:xfrm rot="10800000">
            <a:off x="7510161" y="5043230"/>
            <a:ext cx="45719" cy="58516"/>
          </a:xfrm>
          <a:prstGeom prst="triangle">
            <a:avLst/>
          </a:prstGeom>
          <a:solidFill>
            <a:srgbClr val="A2AAA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6" name="Rectangle 135">
            <a:extLst>
              <a:ext uri="{FF2B5EF4-FFF2-40B4-BE49-F238E27FC236}">
                <a16:creationId xmlns:a16="http://schemas.microsoft.com/office/drawing/2014/main" id="{8029BCCC-6B60-FF66-AC3B-B48B05EE80EA}"/>
              </a:ext>
            </a:extLst>
          </p:cNvPr>
          <p:cNvSpPr/>
          <p:nvPr/>
        </p:nvSpPr>
        <p:spPr>
          <a:xfrm>
            <a:off x="8851787" y="5236439"/>
            <a:ext cx="742566" cy="60483"/>
          </a:xfrm>
          <a:prstGeom prst="rect">
            <a:avLst/>
          </a:prstGeom>
          <a:solidFill>
            <a:srgbClr val="A2AAA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Rectangle 137">
            <a:extLst>
              <a:ext uri="{FF2B5EF4-FFF2-40B4-BE49-F238E27FC236}">
                <a16:creationId xmlns:a16="http://schemas.microsoft.com/office/drawing/2014/main" id="{349CAB02-6440-C1B6-7B7F-03EF2987D786}"/>
              </a:ext>
            </a:extLst>
          </p:cNvPr>
          <p:cNvSpPr/>
          <p:nvPr/>
        </p:nvSpPr>
        <p:spPr>
          <a:xfrm>
            <a:off x="8851787" y="5195207"/>
            <a:ext cx="742566" cy="45719"/>
          </a:xfrm>
          <a:prstGeom prst="rect">
            <a:avLst/>
          </a:prstGeom>
          <a:solidFill>
            <a:srgbClr val="FFEE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Rectangle 139">
            <a:extLst>
              <a:ext uri="{FF2B5EF4-FFF2-40B4-BE49-F238E27FC236}">
                <a16:creationId xmlns:a16="http://schemas.microsoft.com/office/drawing/2014/main" id="{379739D7-AA09-9FD8-6969-AFFDF347B71B}"/>
              </a:ext>
            </a:extLst>
          </p:cNvPr>
          <p:cNvSpPr/>
          <p:nvPr/>
        </p:nvSpPr>
        <p:spPr>
          <a:xfrm>
            <a:off x="8851787" y="5150299"/>
            <a:ext cx="742566" cy="45719"/>
          </a:xfrm>
          <a:prstGeom prst="rect">
            <a:avLst/>
          </a:prstGeom>
          <a:solidFill>
            <a:srgbClr val="FF9E1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Parallelogram 140">
            <a:extLst>
              <a:ext uri="{FF2B5EF4-FFF2-40B4-BE49-F238E27FC236}">
                <a16:creationId xmlns:a16="http://schemas.microsoft.com/office/drawing/2014/main" id="{D2510AD7-58F2-67D5-94FB-B3A8F0BD14C7}"/>
              </a:ext>
            </a:extLst>
          </p:cNvPr>
          <p:cNvSpPr/>
          <p:nvPr/>
        </p:nvSpPr>
        <p:spPr>
          <a:xfrm>
            <a:off x="10826796" y="4942907"/>
            <a:ext cx="629968" cy="357600"/>
          </a:xfrm>
          <a:prstGeom prst="parallelogram">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Rectangle 142">
            <a:extLst>
              <a:ext uri="{FF2B5EF4-FFF2-40B4-BE49-F238E27FC236}">
                <a16:creationId xmlns:a16="http://schemas.microsoft.com/office/drawing/2014/main" id="{2F790708-DC46-24D3-8CF7-1AD44104C8B4}"/>
              </a:ext>
            </a:extLst>
          </p:cNvPr>
          <p:cNvSpPr/>
          <p:nvPr/>
        </p:nvSpPr>
        <p:spPr>
          <a:xfrm>
            <a:off x="11052344" y="5108032"/>
            <a:ext cx="178873" cy="53436"/>
          </a:xfrm>
          <a:prstGeom prst="rect">
            <a:avLst/>
          </a:prstGeom>
          <a:solidFill>
            <a:srgbClr val="FFEE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Rectangle 144">
            <a:extLst>
              <a:ext uri="{FF2B5EF4-FFF2-40B4-BE49-F238E27FC236}">
                <a16:creationId xmlns:a16="http://schemas.microsoft.com/office/drawing/2014/main" id="{A60211CA-AEA8-792A-3738-7EE3C9E64734}"/>
              </a:ext>
            </a:extLst>
          </p:cNvPr>
          <p:cNvSpPr/>
          <p:nvPr/>
        </p:nvSpPr>
        <p:spPr>
          <a:xfrm>
            <a:off x="11052344" y="5079004"/>
            <a:ext cx="178873" cy="53436"/>
          </a:xfrm>
          <a:prstGeom prst="rect">
            <a:avLst/>
          </a:prstGeom>
          <a:solidFill>
            <a:srgbClr val="FF9E1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Rectangle 145">
            <a:extLst>
              <a:ext uri="{FF2B5EF4-FFF2-40B4-BE49-F238E27FC236}">
                <a16:creationId xmlns:a16="http://schemas.microsoft.com/office/drawing/2014/main" id="{C5A153B3-4536-5126-B0DD-B7033B55554D}"/>
              </a:ext>
            </a:extLst>
          </p:cNvPr>
          <p:cNvSpPr/>
          <p:nvPr/>
        </p:nvSpPr>
        <p:spPr>
          <a:xfrm>
            <a:off x="11052344" y="5052640"/>
            <a:ext cx="178873" cy="5343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TextBox 147">
            <a:extLst>
              <a:ext uri="{FF2B5EF4-FFF2-40B4-BE49-F238E27FC236}">
                <a16:creationId xmlns:a16="http://schemas.microsoft.com/office/drawing/2014/main" id="{B261BABC-39D0-0178-1798-5C700B94E1A8}"/>
              </a:ext>
            </a:extLst>
          </p:cNvPr>
          <p:cNvSpPr txBox="1"/>
          <p:nvPr/>
        </p:nvSpPr>
        <p:spPr>
          <a:xfrm>
            <a:off x="2582105" y="1565665"/>
            <a:ext cx="456544" cy="369332"/>
          </a:xfrm>
          <a:prstGeom prst="rect">
            <a:avLst/>
          </a:prstGeom>
          <a:noFill/>
        </p:spPr>
        <p:txBody>
          <a:bodyPr wrap="square">
            <a:spAutoFit/>
          </a:bodyPr>
          <a:lstStyle/>
          <a:p>
            <a:pPr algn="ctr" rtl="0">
              <a:buNone/>
            </a:pPr>
            <a:r>
              <a:rPr lang="en-US" b="0" i="0" u="none" strike="noStrike" dirty="0">
                <a:solidFill>
                  <a:srgbClr val="000000"/>
                </a:solidFill>
                <a:effectLst/>
              </a:rPr>
              <a:t>1.</a:t>
            </a:r>
            <a:endParaRPr lang="en-US" b="0" dirty="0">
              <a:effectLst/>
            </a:endParaRPr>
          </a:p>
        </p:txBody>
      </p:sp>
      <p:sp>
        <p:nvSpPr>
          <p:cNvPr id="150" name="TextBox 149">
            <a:extLst>
              <a:ext uri="{FF2B5EF4-FFF2-40B4-BE49-F238E27FC236}">
                <a16:creationId xmlns:a16="http://schemas.microsoft.com/office/drawing/2014/main" id="{95DA7134-6B22-3208-D911-38D798CCB6F6}"/>
              </a:ext>
            </a:extLst>
          </p:cNvPr>
          <p:cNvSpPr txBox="1"/>
          <p:nvPr/>
        </p:nvSpPr>
        <p:spPr>
          <a:xfrm>
            <a:off x="4814847" y="1569883"/>
            <a:ext cx="456544" cy="369332"/>
          </a:xfrm>
          <a:prstGeom prst="rect">
            <a:avLst/>
          </a:prstGeom>
          <a:noFill/>
        </p:spPr>
        <p:txBody>
          <a:bodyPr wrap="square">
            <a:spAutoFit/>
          </a:bodyPr>
          <a:lstStyle/>
          <a:p>
            <a:pPr algn="ctr" rtl="0">
              <a:buNone/>
            </a:pPr>
            <a:r>
              <a:rPr lang="en-US" dirty="0">
                <a:solidFill>
                  <a:srgbClr val="000000"/>
                </a:solidFill>
              </a:rPr>
              <a:t>2</a:t>
            </a:r>
            <a:r>
              <a:rPr lang="en-US" b="0" i="0" u="none" strike="noStrike" dirty="0">
                <a:solidFill>
                  <a:srgbClr val="000000"/>
                </a:solidFill>
                <a:effectLst/>
              </a:rPr>
              <a:t>.</a:t>
            </a:r>
            <a:endParaRPr lang="en-US" b="0" dirty="0">
              <a:effectLst/>
            </a:endParaRPr>
          </a:p>
        </p:txBody>
      </p:sp>
      <p:sp>
        <p:nvSpPr>
          <p:cNvPr id="152" name="TextBox 151">
            <a:extLst>
              <a:ext uri="{FF2B5EF4-FFF2-40B4-BE49-F238E27FC236}">
                <a16:creationId xmlns:a16="http://schemas.microsoft.com/office/drawing/2014/main" id="{EEBFD634-A811-6701-067F-6850CF50BA89}"/>
              </a:ext>
            </a:extLst>
          </p:cNvPr>
          <p:cNvSpPr txBox="1"/>
          <p:nvPr/>
        </p:nvSpPr>
        <p:spPr>
          <a:xfrm>
            <a:off x="7557318" y="1565685"/>
            <a:ext cx="456544" cy="369332"/>
          </a:xfrm>
          <a:prstGeom prst="rect">
            <a:avLst/>
          </a:prstGeom>
          <a:noFill/>
        </p:spPr>
        <p:txBody>
          <a:bodyPr wrap="square">
            <a:spAutoFit/>
          </a:bodyPr>
          <a:lstStyle/>
          <a:p>
            <a:pPr algn="ctr" rtl="0">
              <a:buNone/>
            </a:pPr>
            <a:r>
              <a:rPr lang="en-US" b="0" i="0" u="none" strike="noStrike" dirty="0">
                <a:solidFill>
                  <a:srgbClr val="000000"/>
                </a:solidFill>
                <a:effectLst/>
              </a:rPr>
              <a:t>3.</a:t>
            </a:r>
            <a:endParaRPr lang="en-US" b="0" dirty="0">
              <a:effectLst/>
            </a:endParaRPr>
          </a:p>
        </p:txBody>
      </p:sp>
      <p:sp>
        <p:nvSpPr>
          <p:cNvPr id="154" name="TextBox 153">
            <a:extLst>
              <a:ext uri="{FF2B5EF4-FFF2-40B4-BE49-F238E27FC236}">
                <a16:creationId xmlns:a16="http://schemas.microsoft.com/office/drawing/2014/main" id="{A2377E12-85F6-8429-4290-9A0B084D179C}"/>
              </a:ext>
            </a:extLst>
          </p:cNvPr>
          <p:cNvSpPr txBox="1"/>
          <p:nvPr/>
        </p:nvSpPr>
        <p:spPr>
          <a:xfrm>
            <a:off x="10469691" y="1568391"/>
            <a:ext cx="456544" cy="369332"/>
          </a:xfrm>
          <a:prstGeom prst="rect">
            <a:avLst/>
          </a:prstGeom>
          <a:noFill/>
        </p:spPr>
        <p:txBody>
          <a:bodyPr wrap="square">
            <a:spAutoFit/>
          </a:bodyPr>
          <a:lstStyle/>
          <a:p>
            <a:pPr algn="ctr" rtl="0">
              <a:buNone/>
            </a:pPr>
            <a:r>
              <a:rPr lang="en-US" dirty="0">
                <a:solidFill>
                  <a:srgbClr val="000000"/>
                </a:solidFill>
              </a:rPr>
              <a:t>4</a:t>
            </a:r>
            <a:r>
              <a:rPr lang="en-US" b="0" i="0" u="none" strike="noStrike" dirty="0">
                <a:solidFill>
                  <a:srgbClr val="000000"/>
                </a:solidFill>
                <a:effectLst/>
              </a:rPr>
              <a:t>.</a:t>
            </a:r>
            <a:endParaRPr lang="en-US" b="0" dirty="0">
              <a:effectLst/>
            </a:endParaRPr>
          </a:p>
        </p:txBody>
      </p:sp>
      <p:sp>
        <p:nvSpPr>
          <p:cNvPr id="169" name="Rectangle 168">
            <a:extLst>
              <a:ext uri="{FF2B5EF4-FFF2-40B4-BE49-F238E27FC236}">
                <a16:creationId xmlns:a16="http://schemas.microsoft.com/office/drawing/2014/main" id="{A9CDF199-7C75-A24C-7CBF-3E38831B4FB5}"/>
              </a:ext>
            </a:extLst>
          </p:cNvPr>
          <p:cNvSpPr/>
          <p:nvPr/>
        </p:nvSpPr>
        <p:spPr>
          <a:xfrm>
            <a:off x="6766066" y="4535051"/>
            <a:ext cx="5258903" cy="1420733"/>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71" name="Rectangle 170">
            <a:extLst>
              <a:ext uri="{FF2B5EF4-FFF2-40B4-BE49-F238E27FC236}">
                <a16:creationId xmlns:a16="http://schemas.microsoft.com/office/drawing/2014/main" id="{260E7B34-E6BB-3680-074D-8394D11E5F57}"/>
              </a:ext>
            </a:extLst>
          </p:cNvPr>
          <p:cNvSpPr/>
          <p:nvPr/>
        </p:nvSpPr>
        <p:spPr>
          <a:xfrm>
            <a:off x="183532" y="4534876"/>
            <a:ext cx="6228399" cy="1420733"/>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6434816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573836-EFB0-6310-290B-E39F8A3E37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C28D2C-5185-A970-D5F8-550809D85349}"/>
              </a:ext>
            </a:extLst>
          </p:cNvPr>
          <p:cNvSpPr>
            <a:spLocks noGrp="1"/>
          </p:cNvSpPr>
          <p:nvPr>
            <p:ph type="title"/>
          </p:nvPr>
        </p:nvSpPr>
        <p:spPr/>
        <p:txBody>
          <a:bodyPr/>
          <a:lstStyle/>
          <a:p>
            <a:r>
              <a:rPr lang="en-US" dirty="0"/>
              <a:t>Results: Crystals From Slow Evaporation</a:t>
            </a:r>
          </a:p>
        </p:txBody>
      </p:sp>
      <p:sp>
        <p:nvSpPr>
          <p:cNvPr id="4" name="Slide Number Placeholder 3">
            <a:extLst>
              <a:ext uri="{FF2B5EF4-FFF2-40B4-BE49-F238E27FC236}">
                <a16:creationId xmlns:a16="http://schemas.microsoft.com/office/drawing/2014/main" id="{DA33CA29-0DEE-79F2-CACC-B5A90809ECF5}"/>
              </a:ext>
            </a:extLst>
          </p:cNvPr>
          <p:cNvSpPr>
            <a:spLocks noGrp="1"/>
          </p:cNvSpPr>
          <p:nvPr>
            <p:ph type="sldNum" sz="quarter" idx="12"/>
          </p:nvPr>
        </p:nvSpPr>
        <p:spPr/>
        <p:txBody>
          <a:bodyPr/>
          <a:lstStyle/>
          <a:p>
            <a:fld id="{0A885B08-ED83-4E80-81DD-27C80F4EAFCA}" type="slidenum">
              <a:rPr lang="en-US" smtClean="0"/>
              <a:t>4</a:t>
            </a:fld>
            <a:endParaRPr lang="en-US"/>
          </a:p>
        </p:txBody>
      </p:sp>
      <p:sp>
        <p:nvSpPr>
          <p:cNvPr id="6" name="TextBox 5">
            <a:extLst>
              <a:ext uri="{FF2B5EF4-FFF2-40B4-BE49-F238E27FC236}">
                <a16:creationId xmlns:a16="http://schemas.microsoft.com/office/drawing/2014/main" id="{4C57BDBF-7D12-1F22-5D3D-AF878EDA82F1}"/>
              </a:ext>
            </a:extLst>
          </p:cNvPr>
          <p:cNvSpPr txBox="1"/>
          <p:nvPr/>
        </p:nvSpPr>
        <p:spPr>
          <a:xfrm>
            <a:off x="63079" y="923856"/>
            <a:ext cx="1315794" cy="369332"/>
          </a:xfrm>
          <a:prstGeom prst="rect">
            <a:avLst/>
          </a:prstGeom>
          <a:noFill/>
        </p:spPr>
        <p:txBody>
          <a:bodyPr wrap="square">
            <a:spAutoFit/>
          </a:bodyPr>
          <a:lstStyle/>
          <a:p>
            <a:pPr algn="l" rtl="0">
              <a:buNone/>
            </a:pPr>
            <a:r>
              <a:rPr lang="en-US" b="0" i="0" dirty="0">
                <a:solidFill>
                  <a:srgbClr val="000000"/>
                </a:solidFill>
                <a:effectLst/>
              </a:rPr>
              <a:t>Crystals:</a:t>
            </a:r>
            <a:endParaRPr lang="en-US" dirty="0">
              <a:effectLst/>
            </a:endParaRPr>
          </a:p>
        </p:txBody>
      </p:sp>
      <p:pic>
        <p:nvPicPr>
          <p:cNvPr id="63" name="Picture 62">
            <a:extLst>
              <a:ext uri="{FF2B5EF4-FFF2-40B4-BE49-F238E27FC236}">
                <a16:creationId xmlns:a16="http://schemas.microsoft.com/office/drawing/2014/main" id="{4F4A4404-5D23-AA4D-BA5C-8C3B6FF4BB8D}"/>
              </a:ext>
            </a:extLst>
          </p:cNvPr>
          <p:cNvPicPr>
            <a:picLocks noChangeAspect="1"/>
          </p:cNvPicPr>
          <p:nvPr/>
        </p:nvPicPr>
        <p:blipFill>
          <a:blip r:embed="rId2"/>
          <a:srcRect l="15195" t="24832" r="20411" b="15229"/>
          <a:stretch>
            <a:fillRect/>
          </a:stretch>
        </p:blipFill>
        <p:spPr>
          <a:xfrm>
            <a:off x="157405" y="1293187"/>
            <a:ext cx="4987639" cy="3475151"/>
          </a:xfrm>
          <a:prstGeom prst="rect">
            <a:avLst/>
          </a:prstGeom>
        </p:spPr>
      </p:pic>
      <p:sp>
        <p:nvSpPr>
          <p:cNvPr id="17" name="TextBox 16">
            <a:extLst>
              <a:ext uri="{FF2B5EF4-FFF2-40B4-BE49-F238E27FC236}">
                <a16:creationId xmlns:a16="http://schemas.microsoft.com/office/drawing/2014/main" id="{A844A056-1D00-DA6C-E737-FCAEB7D47651}"/>
              </a:ext>
            </a:extLst>
          </p:cNvPr>
          <p:cNvSpPr txBox="1"/>
          <p:nvPr/>
        </p:nvSpPr>
        <p:spPr>
          <a:xfrm>
            <a:off x="157407" y="4990570"/>
            <a:ext cx="5671311" cy="923330"/>
          </a:xfrm>
          <a:prstGeom prst="rect">
            <a:avLst/>
          </a:prstGeom>
          <a:noFill/>
        </p:spPr>
        <p:txBody>
          <a:bodyPr wrap="square">
            <a:spAutoFit/>
          </a:bodyPr>
          <a:lstStyle/>
          <a:p>
            <a:pPr marL="285750" indent="-285750">
              <a:buFont typeface="Arial" panose="020B0604020202020204" pitchFamily="34" charset="0"/>
              <a:buChar char="•"/>
            </a:pPr>
            <a:r>
              <a:rPr lang="en-US" b="0" i="0" dirty="0">
                <a:effectLst/>
              </a:rPr>
              <a:t>EOA + R-</a:t>
            </a:r>
            <a:r>
              <a:rPr lang="en-US" b="0" i="0" dirty="0" err="1">
                <a:effectLst/>
              </a:rPr>
              <a:t>MePEA</a:t>
            </a:r>
            <a:r>
              <a:rPr lang="en-US" b="0" i="0" dirty="0">
                <a:effectLst/>
              </a:rPr>
              <a:t> and EOA + R-Cl-MBA solutions started crystallizing almost immediately</a:t>
            </a:r>
          </a:p>
          <a:p>
            <a:pPr marL="285750" indent="-285750">
              <a:buFont typeface="Arial" panose="020B0604020202020204" pitchFamily="34" charset="0"/>
              <a:buChar char="•"/>
            </a:pPr>
            <a:r>
              <a:rPr lang="en-US" dirty="0"/>
              <a:t>EOA + R-BA solution never crystallized</a:t>
            </a:r>
          </a:p>
        </p:txBody>
      </p:sp>
      <p:sp>
        <p:nvSpPr>
          <p:cNvPr id="3" name="TextBox 2">
            <a:extLst>
              <a:ext uri="{FF2B5EF4-FFF2-40B4-BE49-F238E27FC236}">
                <a16:creationId xmlns:a16="http://schemas.microsoft.com/office/drawing/2014/main" id="{BF6736A8-BCEE-E30F-32BB-7E83CAF90530}"/>
              </a:ext>
            </a:extLst>
          </p:cNvPr>
          <p:cNvSpPr txBox="1"/>
          <p:nvPr/>
        </p:nvSpPr>
        <p:spPr>
          <a:xfrm>
            <a:off x="6458086" y="919733"/>
            <a:ext cx="2538223" cy="369332"/>
          </a:xfrm>
          <a:prstGeom prst="rect">
            <a:avLst/>
          </a:prstGeom>
          <a:noFill/>
        </p:spPr>
        <p:txBody>
          <a:bodyPr wrap="square">
            <a:spAutoFit/>
          </a:bodyPr>
          <a:lstStyle/>
          <a:p>
            <a:pPr algn="l" rtl="0">
              <a:buNone/>
            </a:pPr>
            <a:r>
              <a:rPr lang="en-US" b="0" i="0" dirty="0">
                <a:solidFill>
                  <a:srgbClr val="000000"/>
                </a:solidFill>
                <a:effectLst/>
              </a:rPr>
              <a:t>Absorbance Data:</a:t>
            </a:r>
            <a:endParaRPr lang="en-US" dirty="0">
              <a:effectLst/>
            </a:endParaRPr>
          </a:p>
        </p:txBody>
      </p:sp>
      <p:pic>
        <p:nvPicPr>
          <p:cNvPr id="5" name="Picture 4">
            <a:extLst>
              <a:ext uri="{FF2B5EF4-FFF2-40B4-BE49-F238E27FC236}">
                <a16:creationId xmlns:a16="http://schemas.microsoft.com/office/drawing/2014/main" id="{BB15D7DD-D8A8-FEBB-82CA-72B4C0E57407}"/>
              </a:ext>
            </a:extLst>
          </p:cNvPr>
          <p:cNvPicPr>
            <a:picLocks noChangeAspect="1"/>
          </p:cNvPicPr>
          <p:nvPr/>
        </p:nvPicPr>
        <p:blipFill>
          <a:blip r:embed="rId3"/>
          <a:srcRect l="3258"/>
          <a:stretch>
            <a:fillRect/>
          </a:stretch>
        </p:blipFill>
        <p:spPr>
          <a:xfrm>
            <a:off x="6260431" y="1032935"/>
            <a:ext cx="5812829" cy="4247889"/>
          </a:xfrm>
          <a:prstGeom prst="rect">
            <a:avLst/>
          </a:prstGeom>
        </p:spPr>
      </p:pic>
      <p:cxnSp>
        <p:nvCxnSpPr>
          <p:cNvPr id="7" name="Straight Arrow Connector 6">
            <a:extLst>
              <a:ext uri="{FF2B5EF4-FFF2-40B4-BE49-F238E27FC236}">
                <a16:creationId xmlns:a16="http://schemas.microsoft.com/office/drawing/2014/main" id="{FDF9F9F8-DE36-D15A-191E-293DC2F416C9}"/>
              </a:ext>
            </a:extLst>
          </p:cNvPr>
          <p:cNvCxnSpPr>
            <a:cxnSpLocks/>
          </p:cNvCxnSpPr>
          <p:nvPr/>
        </p:nvCxnSpPr>
        <p:spPr>
          <a:xfrm flipH="1" flipV="1">
            <a:off x="9182822" y="2333301"/>
            <a:ext cx="669894" cy="246759"/>
          </a:xfrm>
          <a:prstGeom prst="straightConnector1">
            <a:avLst/>
          </a:prstGeom>
          <a:ln>
            <a:tailEnd type="triangle"/>
          </a:ln>
        </p:spPr>
        <p:style>
          <a:lnRef idx="1">
            <a:schemeClr val="accent5"/>
          </a:lnRef>
          <a:fillRef idx="0">
            <a:schemeClr val="accent5"/>
          </a:fillRef>
          <a:effectRef idx="0">
            <a:schemeClr val="accent5"/>
          </a:effectRef>
          <a:fontRef idx="minor">
            <a:schemeClr val="tx1"/>
          </a:fontRef>
        </p:style>
      </p:cxnSp>
      <p:sp>
        <p:nvSpPr>
          <p:cNvPr id="8" name="TextBox 7">
            <a:extLst>
              <a:ext uri="{FF2B5EF4-FFF2-40B4-BE49-F238E27FC236}">
                <a16:creationId xmlns:a16="http://schemas.microsoft.com/office/drawing/2014/main" id="{50EE8422-6867-9B01-4F13-A081303DC6D3}"/>
              </a:ext>
            </a:extLst>
          </p:cNvPr>
          <p:cNvSpPr txBox="1"/>
          <p:nvPr/>
        </p:nvSpPr>
        <p:spPr>
          <a:xfrm>
            <a:off x="9852716" y="2245932"/>
            <a:ext cx="1516798" cy="784830"/>
          </a:xfrm>
          <a:prstGeom prst="rect">
            <a:avLst/>
          </a:prstGeom>
          <a:noFill/>
        </p:spPr>
        <p:txBody>
          <a:bodyPr wrap="square">
            <a:spAutoFit/>
          </a:bodyPr>
          <a:lstStyle/>
          <a:p>
            <a:pPr algn="ctr" rtl="0">
              <a:buNone/>
            </a:pPr>
            <a:r>
              <a:rPr lang="en-US" sz="1500" b="0" i="0" u="none" strike="noStrike" dirty="0">
                <a:solidFill>
                  <a:srgbClr val="000000"/>
                </a:solidFill>
                <a:effectLst/>
                <a:latin typeface="Calibri" panose="020F0502020204030204" pitchFamily="34" charset="0"/>
              </a:rPr>
              <a:t>Broad excitonic absorption features</a:t>
            </a:r>
            <a:endParaRPr lang="en-US" sz="1500" dirty="0"/>
          </a:p>
        </p:txBody>
      </p:sp>
      <p:sp>
        <p:nvSpPr>
          <p:cNvPr id="9" name="TextBox 8">
            <a:extLst>
              <a:ext uri="{FF2B5EF4-FFF2-40B4-BE49-F238E27FC236}">
                <a16:creationId xmlns:a16="http://schemas.microsoft.com/office/drawing/2014/main" id="{40D4440D-5D96-C217-2142-AE7DD8FC8C94}"/>
              </a:ext>
            </a:extLst>
          </p:cNvPr>
          <p:cNvSpPr txBox="1"/>
          <p:nvPr/>
        </p:nvSpPr>
        <p:spPr>
          <a:xfrm>
            <a:off x="6096000" y="5267569"/>
            <a:ext cx="5812828" cy="646331"/>
          </a:xfrm>
          <a:prstGeom prst="rect">
            <a:avLst/>
          </a:prstGeom>
          <a:noFill/>
        </p:spPr>
        <p:txBody>
          <a:bodyPr wrap="square">
            <a:spAutoFit/>
          </a:bodyPr>
          <a:lstStyle/>
          <a:p>
            <a:pPr marL="285750" indent="-285750">
              <a:buFont typeface="Arial" panose="020B0604020202020204" pitchFamily="34" charset="0"/>
              <a:buChar char="•"/>
            </a:pPr>
            <a:r>
              <a:rPr lang="en-US" b="0" i="0" dirty="0">
                <a:effectLst/>
              </a:rPr>
              <a:t>The broad excitonic absorption features suggest that the crystals have a relatively long spin lifetime</a:t>
            </a:r>
            <a:endParaRPr lang="en-US" dirty="0"/>
          </a:p>
        </p:txBody>
      </p:sp>
    </p:spTree>
    <p:extLst>
      <p:ext uri="{BB962C8B-B14F-4D97-AF65-F5344CB8AC3E}">
        <p14:creationId xmlns:p14="http://schemas.microsoft.com/office/powerpoint/2010/main" val="24940471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DD16F1-FAA6-DEE3-3152-C40CD9BDBC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BD291A-8E8F-E6A8-95F0-A34077E1C1F3}"/>
              </a:ext>
            </a:extLst>
          </p:cNvPr>
          <p:cNvSpPr>
            <a:spLocks noGrp="1"/>
          </p:cNvSpPr>
          <p:nvPr>
            <p:ph type="title"/>
          </p:nvPr>
        </p:nvSpPr>
        <p:spPr/>
        <p:txBody>
          <a:bodyPr/>
          <a:lstStyle/>
          <a:p>
            <a:r>
              <a:rPr lang="en-US" dirty="0"/>
              <a:t>Results: Crystals From Slow Evaporation</a:t>
            </a:r>
          </a:p>
        </p:txBody>
      </p:sp>
      <p:sp>
        <p:nvSpPr>
          <p:cNvPr id="4" name="Slide Number Placeholder 3">
            <a:extLst>
              <a:ext uri="{FF2B5EF4-FFF2-40B4-BE49-F238E27FC236}">
                <a16:creationId xmlns:a16="http://schemas.microsoft.com/office/drawing/2014/main" id="{9AB26F82-487D-41C6-4DC7-FFA9790E4F09}"/>
              </a:ext>
            </a:extLst>
          </p:cNvPr>
          <p:cNvSpPr>
            <a:spLocks noGrp="1"/>
          </p:cNvSpPr>
          <p:nvPr>
            <p:ph type="sldNum" sz="quarter" idx="12"/>
          </p:nvPr>
        </p:nvSpPr>
        <p:spPr/>
        <p:txBody>
          <a:bodyPr/>
          <a:lstStyle/>
          <a:p>
            <a:fld id="{0A885B08-ED83-4E80-81DD-27C80F4EAFCA}" type="slidenum">
              <a:rPr lang="en-US" smtClean="0"/>
              <a:t>5</a:t>
            </a:fld>
            <a:endParaRPr lang="en-US"/>
          </a:p>
        </p:txBody>
      </p:sp>
      <p:pic>
        <p:nvPicPr>
          <p:cNvPr id="12" name="Picture 11">
            <a:extLst>
              <a:ext uri="{FF2B5EF4-FFF2-40B4-BE49-F238E27FC236}">
                <a16:creationId xmlns:a16="http://schemas.microsoft.com/office/drawing/2014/main" id="{3CED0F8E-0417-97A9-4BF7-2E8C747FAE15}"/>
              </a:ext>
            </a:extLst>
          </p:cNvPr>
          <p:cNvPicPr>
            <a:picLocks noChangeAspect="1"/>
          </p:cNvPicPr>
          <p:nvPr/>
        </p:nvPicPr>
        <p:blipFill>
          <a:blip r:embed="rId2">
            <a:extLst>
              <a:ext uri="{28A0092B-C50C-407E-A947-70E740481C1C}">
                <a14:useLocalDpi xmlns:a14="http://schemas.microsoft.com/office/drawing/2010/main" val="0"/>
              </a:ext>
            </a:extLst>
          </a:blip>
          <a:srcRect r="1248"/>
          <a:stretch>
            <a:fillRect/>
          </a:stretch>
        </p:blipFill>
        <p:spPr>
          <a:xfrm>
            <a:off x="6047514" y="1194528"/>
            <a:ext cx="5953786" cy="3596084"/>
          </a:xfrm>
          <a:prstGeom prst="rect">
            <a:avLst/>
          </a:prstGeom>
        </p:spPr>
      </p:pic>
      <p:sp>
        <p:nvSpPr>
          <p:cNvPr id="54" name="TextBox 53">
            <a:extLst>
              <a:ext uri="{FF2B5EF4-FFF2-40B4-BE49-F238E27FC236}">
                <a16:creationId xmlns:a16="http://schemas.microsoft.com/office/drawing/2014/main" id="{712D97A5-031C-5B51-683B-89F33E9803A0}"/>
              </a:ext>
            </a:extLst>
          </p:cNvPr>
          <p:cNvSpPr txBox="1"/>
          <p:nvPr/>
        </p:nvSpPr>
        <p:spPr>
          <a:xfrm>
            <a:off x="5996301" y="4885628"/>
            <a:ext cx="5995765" cy="646331"/>
          </a:xfrm>
          <a:prstGeom prst="rect">
            <a:avLst/>
          </a:prstGeom>
          <a:noFill/>
        </p:spPr>
        <p:txBody>
          <a:bodyPr wrap="square">
            <a:spAutoFit/>
          </a:bodyPr>
          <a:lstStyle/>
          <a:p>
            <a:pPr marL="285750" indent="-285750">
              <a:buFont typeface="Arial" panose="020B0604020202020204" pitchFamily="34" charset="0"/>
              <a:buChar char="•"/>
            </a:pPr>
            <a:r>
              <a:rPr lang="en-US" b="0" i="0" dirty="0">
                <a:effectLst/>
              </a:rPr>
              <a:t>NMR data show that the overall structure may have ~7% EOA</a:t>
            </a:r>
            <a:endParaRPr lang="en-US" dirty="0"/>
          </a:p>
        </p:txBody>
      </p:sp>
      <p:sp>
        <p:nvSpPr>
          <p:cNvPr id="58" name="TextBox 57">
            <a:extLst>
              <a:ext uri="{FF2B5EF4-FFF2-40B4-BE49-F238E27FC236}">
                <a16:creationId xmlns:a16="http://schemas.microsoft.com/office/drawing/2014/main" id="{6DE26233-8E0E-11B1-E07A-823502C721B9}"/>
              </a:ext>
            </a:extLst>
          </p:cNvPr>
          <p:cNvSpPr txBox="1"/>
          <p:nvPr/>
        </p:nvSpPr>
        <p:spPr>
          <a:xfrm>
            <a:off x="5996301" y="923856"/>
            <a:ext cx="2784889" cy="369332"/>
          </a:xfrm>
          <a:prstGeom prst="rect">
            <a:avLst/>
          </a:prstGeom>
          <a:noFill/>
        </p:spPr>
        <p:txBody>
          <a:bodyPr wrap="square">
            <a:spAutoFit/>
          </a:bodyPr>
          <a:lstStyle/>
          <a:p>
            <a:pPr algn="l" rtl="0">
              <a:buNone/>
            </a:pPr>
            <a:r>
              <a:rPr lang="en-US" b="0" i="0" dirty="0">
                <a:solidFill>
                  <a:srgbClr val="000000"/>
                </a:solidFill>
                <a:effectLst/>
              </a:rPr>
              <a:t>NMR of Single Crystal Data:</a:t>
            </a:r>
            <a:endParaRPr lang="en-US" dirty="0">
              <a:effectLst/>
            </a:endParaRPr>
          </a:p>
        </p:txBody>
      </p:sp>
      <p:pic>
        <p:nvPicPr>
          <p:cNvPr id="5" name="Picture 4">
            <a:extLst>
              <a:ext uri="{FF2B5EF4-FFF2-40B4-BE49-F238E27FC236}">
                <a16:creationId xmlns:a16="http://schemas.microsoft.com/office/drawing/2014/main" id="{E352E80C-C628-FDAB-58CE-0887EF556375}"/>
              </a:ext>
            </a:extLst>
          </p:cNvPr>
          <p:cNvPicPr>
            <a:picLocks noChangeAspect="1"/>
          </p:cNvPicPr>
          <p:nvPr/>
        </p:nvPicPr>
        <p:blipFill>
          <a:blip r:embed="rId3"/>
          <a:stretch>
            <a:fillRect/>
          </a:stretch>
        </p:blipFill>
        <p:spPr>
          <a:xfrm>
            <a:off x="190700" y="1238103"/>
            <a:ext cx="5102059" cy="3647525"/>
          </a:xfrm>
          <a:prstGeom prst="rect">
            <a:avLst/>
          </a:prstGeom>
        </p:spPr>
      </p:pic>
      <p:sp>
        <p:nvSpPr>
          <p:cNvPr id="8" name="TextBox 7">
            <a:extLst>
              <a:ext uri="{FF2B5EF4-FFF2-40B4-BE49-F238E27FC236}">
                <a16:creationId xmlns:a16="http://schemas.microsoft.com/office/drawing/2014/main" id="{F1939954-E885-ACE6-2B1A-A2770DF7608D}"/>
              </a:ext>
            </a:extLst>
          </p:cNvPr>
          <p:cNvSpPr txBox="1"/>
          <p:nvPr/>
        </p:nvSpPr>
        <p:spPr>
          <a:xfrm>
            <a:off x="425586" y="923856"/>
            <a:ext cx="1315795" cy="369332"/>
          </a:xfrm>
          <a:prstGeom prst="rect">
            <a:avLst/>
          </a:prstGeom>
          <a:noFill/>
        </p:spPr>
        <p:txBody>
          <a:bodyPr wrap="square">
            <a:spAutoFit/>
          </a:bodyPr>
          <a:lstStyle/>
          <a:p>
            <a:pPr algn="l" rtl="0">
              <a:buNone/>
            </a:pPr>
            <a:r>
              <a:rPr lang="en-US" b="0" i="0" dirty="0">
                <a:solidFill>
                  <a:srgbClr val="000000"/>
                </a:solidFill>
                <a:effectLst/>
              </a:rPr>
              <a:t>P-XRD Data:</a:t>
            </a:r>
            <a:endParaRPr lang="en-US" dirty="0">
              <a:effectLst/>
            </a:endParaRPr>
          </a:p>
        </p:txBody>
      </p:sp>
      <p:sp>
        <p:nvSpPr>
          <p:cNvPr id="10" name="TextBox 9">
            <a:extLst>
              <a:ext uri="{FF2B5EF4-FFF2-40B4-BE49-F238E27FC236}">
                <a16:creationId xmlns:a16="http://schemas.microsoft.com/office/drawing/2014/main" id="{F49C8F0E-390F-EBC6-A6C6-A02CC9098F5C}"/>
              </a:ext>
            </a:extLst>
          </p:cNvPr>
          <p:cNvSpPr txBox="1"/>
          <p:nvPr/>
        </p:nvSpPr>
        <p:spPr>
          <a:xfrm>
            <a:off x="190699" y="4885628"/>
            <a:ext cx="5671311" cy="646331"/>
          </a:xfrm>
          <a:prstGeom prst="rect">
            <a:avLst/>
          </a:prstGeom>
          <a:noFill/>
        </p:spPr>
        <p:txBody>
          <a:bodyPr wrap="square">
            <a:spAutoFit/>
          </a:bodyPr>
          <a:lstStyle/>
          <a:p>
            <a:pPr marL="285750" indent="-285750">
              <a:buFont typeface="Arial" panose="020B0604020202020204" pitchFamily="34" charset="0"/>
              <a:buChar char="•"/>
            </a:pPr>
            <a:r>
              <a:rPr lang="en-US" b="0" i="0" dirty="0">
                <a:effectLst/>
              </a:rPr>
              <a:t>XRD data show that the crystals’ interlayer spacing resembles that of the amine</a:t>
            </a:r>
            <a:endParaRPr lang="en-US" dirty="0"/>
          </a:p>
        </p:txBody>
      </p:sp>
    </p:spTree>
    <p:extLst>
      <p:ext uri="{BB962C8B-B14F-4D97-AF65-F5344CB8AC3E}">
        <p14:creationId xmlns:p14="http://schemas.microsoft.com/office/powerpoint/2010/main" val="4046655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3BFF18-B5C5-0FF3-D854-279A1A0BBA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AF25CC-7486-7860-CD41-A533EC07DB2B}"/>
              </a:ext>
            </a:extLst>
          </p:cNvPr>
          <p:cNvSpPr>
            <a:spLocks noGrp="1"/>
          </p:cNvSpPr>
          <p:nvPr>
            <p:ph type="title"/>
          </p:nvPr>
        </p:nvSpPr>
        <p:spPr/>
        <p:txBody>
          <a:bodyPr/>
          <a:lstStyle/>
          <a:p>
            <a:r>
              <a:rPr lang="en-US" dirty="0"/>
              <a:t>Results: Thin Films From Spin Coating</a:t>
            </a:r>
          </a:p>
        </p:txBody>
      </p:sp>
      <p:sp>
        <p:nvSpPr>
          <p:cNvPr id="4" name="Slide Number Placeholder 3">
            <a:extLst>
              <a:ext uri="{FF2B5EF4-FFF2-40B4-BE49-F238E27FC236}">
                <a16:creationId xmlns:a16="http://schemas.microsoft.com/office/drawing/2014/main" id="{1A932526-677A-7A69-C460-C9FDB0D33C41}"/>
              </a:ext>
            </a:extLst>
          </p:cNvPr>
          <p:cNvSpPr>
            <a:spLocks noGrp="1"/>
          </p:cNvSpPr>
          <p:nvPr>
            <p:ph type="sldNum" sz="quarter" idx="12"/>
          </p:nvPr>
        </p:nvSpPr>
        <p:spPr/>
        <p:txBody>
          <a:bodyPr/>
          <a:lstStyle/>
          <a:p>
            <a:fld id="{0A885B08-ED83-4E80-81DD-27C80F4EAFCA}" type="slidenum">
              <a:rPr lang="en-US" smtClean="0"/>
              <a:t>6</a:t>
            </a:fld>
            <a:endParaRPr lang="en-US"/>
          </a:p>
        </p:txBody>
      </p:sp>
      <p:sp>
        <p:nvSpPr>
          <p:cNvPr id="6" name="TextBox 5">
            <a:extLst>
              <a:ext uri="{FF2B5EF4-FFF2-40B4-BE49-F238E27FC236}">
                <a16:creationId xmlns:a16="http://schemas.microsoft.com/office/drawing/2014/main" id="{98E9D4C9-3B23-7CA1-5896-6E5971ADAECC}"/>
              </a:ext>
            </a:extLst>
          </p:cNvPr>
          <p:cNvSpPr txBox="1"/>
          <p:nvPr/>
        </p:nvSpPr>
        <p:spPr>
          <a:xfrm>
            <a:off x="2744357" y="923856"/>
            <a:ext cx="1886079" cy="369332"/>
          </a:xfrm>
          <a:prstGeom prst="rect">
            <a:avLst/>
          </a:prstGeom>
          <a:noFill/>
        </p:spPr>
        <p:txBody>
          <a:bodyPr wrap="square">
            <a:spAutoFit/>
          </a:bodyPr>
          <a:lstStyle/>
          <a:p>
            <a:pPr algn="l" rtl="0">
              <a:buNone/>
            </a:pPr>
            <a:r>
              <a:rPr lang="en-US" b="0" i="0" dirty="0">
                <a:solidFill>
                  <a:srgbClr val="000000"/>
                </a:solidFill>
                <a:effectLst/>
              </a:rPr>
              <a:t>Absorbance Data:</a:t>
            </a:r>
            <a:endParaRPr lang="en-US" dirty="0">
              <a:effectLst/>
            </a:endParaRPr>
          </a:p>
        </p:txBody>
      </p:sp>
      <p:pic>
        <p:nvPicPr>
          <p:cNvPr id="10" name="Picture 9">
            <a:extLst>
              <a:ext uri="{FF2B5EF4-FFF2-40B4-BE49-F238E27FC236}">
                <a16:creationId xmlns:a16="http://schemas.microsoft.com/office/drawing/2014/main" id="{7CA02A28-98A3-3168-AF58-1A0865E7A2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42094" y="1219635"/>
            <a:ext cx="4692499" cy="3449785"/>
          </a:xfrm>
          <a:prstGeom prst="rect">
            <a:avLst/>
          </a:prstGeom>
        </p:spPr>
      </p:pic>
      <p:pic>
        <p:nvPicPr>
          <p:cNvPr id="22" name="Picture 21">
            <a:extLst>
              <a:ext uri="{FF2B5EF4-FFF2-40B4-BE49-F238E27FC236}">
                <a16:creationId xmlns:a16="http://schemas.microsoft.com/office/drawing/2014/main" id="{8DF10B20-AAE7-3A1B-8EA2-B773895900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1014" y="1219635"/>
            <a:ext cx="4971140" cy="3403608"/>
          </a:xfrm>
          <a:prstGeom prst="rect">
            <a:avLst/>
          </a:prstGeom>
        </p:spPr>
      </p:pic>
      <p:pic>
        <p:nvPicPr>
          <p:cNvPr id="36" name="Picture 35">
            <a:extLst>
              <a:ext uri="{FF2B5EF4-FFF2-40B4-BE49-F238E27FC236}">
                <a16:creationId xmlns:a16="http://schemas.microsoft.com/office/drawing/2014/main" id="{F62FC5A3-2A2A-05EC-8DD1-51B7B8D0377A}"/>
              </a:ext>
            </a:extLst>
          </p:cNvPr>
          <p:cNvPicPr>
            <a:picLocks noChangeAspect="1"/>
          </p:cNvPicPr>
          <p:nvPr/>
        </p:nvPicPr>
        <p:blipFill>
          <a:blip r:embed="rId4">
            <a:extLst>
              <a:ext uri="{28A0092B-C50C-407E-A947-70E740481C1C}">
                <a14:useLocalDpi xmlns:a14="http://schemas.microsoft.com/office/drawing/2010/main" val="0"/>
              </a:ext>
            </a:extLst>
          </a:blip>
          <a:srcRect l="49246" t="21981" r="20236" b="35352"/>
          <a:stretch>
            <a:fillRect/>
          </a:stretch>
        </p:blipFill>
        <p:spPr>
          <a:xfrm rot="5400000">
            <a:off x="209431" y="1247710"/>
            <a:ext cx="1873735" cy="1964692"/>
          </a:xfrm>
          <a:prstGeom prst="rect">
            <a:avLst/>
          </a:prstGeom>
        </p:spPr>
      </p:pic>
      <p:sp>
        <p:nvSpPr>
          <p:cNvPr id="13" name="TextBox 12">
            <a:extLst>
              <a:ext uri="{FF2B5EF4-FFF2-40B4-BE49-F238E27FC236}">
                <a16:creationId xmlns:a16="http://schemas.microsoft.com/office/drawing/2014/main" id="{119E7C6F-88DA-9BC6-DBD8-A016EB01BF71}"/>
              </a:ext>
            </a:extLst>
          </p:cNvPr>
          <p:cNvSpPr txBox="1"/>
          <p:nvPr/>
        </p:nvSpPr>
        <p:spPr>
          <a:xfrm>
            <a:off x="163952" y="4756348"/>
            <a:ext cx="11870641" cy="646331"/>
          </a:xfrm>
          <a:prstGeom prst="rect">
            <a:avLst/>
          </a:prstGeom>
          <a:noFill/>
        </p:spPr>
        <p:txBody>
          <a:bodyPr wrap="square">
            <a:spAutoFit/>
          </a:bodyPr>
          <a:lstStyle/>
          <a:p>
            <a:pPr marL="285750" indent="-285750">
              <a:buFont typeface="Arial" panose="020B0604020202020204" pitchFamily="34" charset="0"/>
              <a:buChar char="•"/>
            </a:pPr>
            <a:r>
              <a:rPr lang="en-US" b="0" i="0" dirty="0">
                <a:effectLst/>
              </a:rPr>
              <a:t>The absorbance and XRD data suggest phase segregation into EOA and R-MBA-based 2D structures</a:t>
            </a:r>
            <a:endParaRPr lang="en-US" dirty="0"/>
          </a:p>
          <a:p>
            <a:pPr marL="285750" indent="-285750">
              <a:buFont typeface="Arial" panose="020B0604020202020204" pitchFamily="34" charset="0"/>
              <a:buChar char="•"/>
            </a:pPr>
            <a:r>
              <a:rPr lang="en-US" b="0" i="0" dirty="0">
                <a:effectLst/>
              </a:rPr>
              <a:t>Might be due to moisture-induced EOA recrystallization</a:t>
            </a:r>
            <a:endParaRPr lang="en-US" dirty="0"/>
          </a:p>
        </p:txBody>
      </p:sp>
      <p:sp>
        <p:nvSpPr>
          <p:cNvPr id="21" name="TextBox 20">
            <a:extLst>
              <a:ext uri="{FF2B5EF4-FFF2-40B4-BE49-F238E27FC236}">
                <a16:creationId xmlns:a16="http://schemas.microsoft.com/office/drawing/2014/main" id="{21D3DA1D-953A-3680-6762-A7AE2B4FC1C7}"/>
              </a:ext>
            </a:extLst>
          </p:cNvPr>
          <p:cNvSpPr txBox="1"/>
          <p:nvPr/>
        </p:nvSpPr>
        <p:spPr>
          <a:xfrm>
            <a:off x="7494795" y="923856"/>
            <a:ext cx="1886079" cy="369332"/>
          </a:xfrm>
          <a:prstGeom prst="rect">
            <a:avLst/>
          </a:prstGeom>
          <a:noFill/>
        </p:spPr>
        <p:txBody>
          <a:bodyPr wrap="square">
            <a:spAutoFit/>
          </a:bodyPr>
          <a:lstStyle/>
          <a:p>
            <a:pPr algn="l" rtl="0">
              <a:buNone/>
            </a:pPr>
            <a:r>
              <a:rPr lang="en-US" b="0" i="0" dirty="0">
                <a:solidFill>
                  <a:srgbClr val="000000"/>
                </a:solidFill>
                <a:effectLst/>
              </a:rPr>
              <a:t>P-XRD Data:</a:t>
            </a:r>
            <a:endParaRPr lang="en-US" dirty="0">
              <a:effectLst/>
            </a:endParaRPr>
          </a:p>
        </p:txBody>
      </p:sp>
      <p:sp>
        <p:nvSpPr>
          <p:cNvPr id="16" name="TextBox 15">
            <a:extLst>
              <a:ext uri="{FF2B5EF4-FFF2-40B4-BE49-F238E27FC236}">
                <a16:creationId xmlns:a16="http://schemas.microsoft.com/office/drawing/2014/main" id="{DB7772BA-BBE6-3F98-DFE2-659DFEEDA636}"/>
              </a:ext>
            </a:extLst>
          </p:cNvPr>
          <p:cNvSpPr txBox="1"/>
          <p:nvPr/>
        </p:nvSpPr>
        <p:spPr>
          <a:xfrm>
            <a:off x="107715" y="923856"/>
            <a:ext cx="1590113" cy="369332"/>
          </a:xfrm>
          <a:prstGeom prst="rect">
            <a:avLst/>
          </a:prstGeom>
          <a:noFill/>
        </p:spPr>
        <p:txBody>
          <a:bodyPr wrap="square">
            <a:spAutoFit/>
          </a:bodyPr>
          <a:lstStyle/>
          <a:p>
            <a:r>
              <a:rPr lang="en-US" dirty="0"/>
              <a:t>R-MBA film:</a:t>
            </a:r>
          </a:p>
        </p:txBody>
      </p:sp>
    </p:spTree>
    <p:extLst>
      <p:ext uri="{BB962C8B-B14F-4D97-AF65-F5344CB8AC3E}">
        <p14:creationId xmlns:p14="http://schemas.microsoft.com/office/powerpoint/2010/main" val="4663631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653B70-C0A1-A194-2FBE-F0AE782D3F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CC3BE5-5CCB-B9C5-4396-501B21E865DF}"/>
              </a:ext>
            </a:extLst>
          </p:cNvPr>
          <p:cNvSpPr>
            <a:spLocks noGrp="1"/>
          </p:cNvSpPr>
          <p:nvPr>
            <p:ph type="title"/>
          </p:nvPr>
        </p:nvSpPr>
        <p:spPr/>
        <p:txBody>
          <a:bodyPr/>
          <a:lstStyle/>
          <a:p>
            <a:r>
              <a:rPr lang="en-US" dirty="0"/>
              <a:t>Results: Thin Films From Coating</a:t>
            </a:r>
          </a:p>
        </p:txBody>
      </p:sp>
      <p:sp>
        <p:nvSpPr>
          <p:cNvPr id="4" name="Slide Number Placeholder 3">
            <a:extLst>
              <a:ext uri="{FF2B5EF4-FFF2-40B4-BE49-F238E27FC236}">
                <a16:creationId xmlns:a16="http://schemas.microsoft.com/office/drawing/2014/main" id="{B9DA6618-2648-C072-0D0E-3AC90A9366D7}"/>
              </a:ext>
            </a:extLst>
          </p:cNvPr>
          <p:cNvSpPr>
            <a:spLocks noGrp="1"/>
          </p:cNvSpPr>
          <p:nvPr>
            <p:ph type="sldNum" sz="quarter" idx="12"/>
          </p:nvPr>
        </p:nvSpPr>
        <p:spPr/>
        <p:txBody>
          <a:bodyPr/>
          <a:lstStyle/>
          <a:p>
            <a:fld id="{0A885B08-ED83-4E80-81DD-27C80F4EAFCA}" type="slidenum">
              <a:rPr lang="en-US" smtClean="0"/>
              <a:t>7</a:t>
            </a:fld>
            <a:endParaRPr lang="en-US"/>
          </a:p>
        </p:txBody>
      </p:sp>
      <p:pic>
        <p:nvPicPr>
          <p:cNvPr id="5" name="Picture 4">
            <a:extLst>
              <a:ext uri="{FF2B5EF4-FFF2-40B4-BE49-F238E27FC236}">
                <a16:creationId xmlns:a16="http://schemas.microsoft.com/office/drawing/2014/main" id="{870826C1-EB59-E9EF-3E4C-35B310027A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29006" y="1219285"/>
            <a:ext cx="6505589" cy="3996669"/>
          </a:xfrm>
          <a:prstGeom prst="rect">
            <a:avLst/>
          </a:prstGeom>
        </p:spPr>
      </p:pic>
      <p:pic>
        <p:nvPicPr>
          <p:cNvPr id="9" name="Picture 8">
            <a:extLst>
              <a:ext uri="{FF2B5EF4-FFF2-40B4-BE49-F238E27FC236}">
                <a16:creationId xmlns:a16="http://schemas.microsoft.com/office/drawing/2014/main" id="{34C44E58-81E7-2CAD-5EA4-6E3FA4C524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406" y="1249298"/>
            <a:ext cx="5198166" cy="3923751"/>
          </a:xfrm>
          <a:prstGeom prst="rect">
            <a:avLst/>
          </a:prstGeom>
        </p:spPr>
      </p:pic>
      <p:sp>
        <p:nvSpPr>
          <p:cNvPr id="17" name="TextBox 16">
            <a:extLst>
              <a:ext uri="{FF2B5EF4-FFF2-40B4-BE49-F238E27FC236}">
                <a16:creationId xmlns:a16="http://schemas.microsoft.com/office/drawing/2014/main" id="{BB936F66-3EF1-E7C4-A573-97B515872CA7}"/>
              </a:ext>
            </a:extLst>
          </p:cNvPr>
          <p:cNvSpPr txBox="1"/>
          <p:nvPr/>
        </p:nvSpPr>
        <p:spPr>
          <a:xfrm>
            <a:off x="107715" y="5164145"/>
            <a:ext cx="11926879" cy="646331"/>
          </a:xfrm>
          <a:prstGeom prst="rect">
            <a:avLst/>
          </a:prstGeom>
          <a:noFill/>
        </p:spPr>
        <p:txBody>
          <a:bodyPr wrap="square">
            <a:spAutoFit/>
          </a:bodyPr>
          <a:lstStyle/>
          <a:p>
            <a:pPr marL="285750" indent="-285750">
              <a:buFont typeface="Arial" panose="020B0604020202020204" pitchFamily="34" charset="0"/>
              <a:buChar char="•"/>
            </a:pPr>
            <a:r>
              <a:rPr lang="en-US" b="0" i="0" dirty="0">
                <a:effectLst/>
              </a:rPr>
              <a:t>By encapsulating the sample inside a glove box, we ensure there is no phase segregation</a:t>
            </a:r>
            <a:r>
              <a:rPr lang="en-US" dirty="0"/>
              <a:t> </a:t>
            </a:r>
            <a:r>
              <a:rPr lang="en-US" dirty="0">
                <a:sym typeface="Wingdings" panose="05000000000000000000" pitchFamily="2" charset="2"/>
              </a:rPr>
              <a:t> </a:t>
            </a:r>
            <a:r>
              <a:rPr lang="en-US" b="0" i="0" dirty="0">
                <a:effectLst/>
              </a:rPr>
              <a:t>signal suggests a pure phase</a:t>
            </a:r>
            <a:endParaRPr lang="en-US" dirty="0"/>
          </a:p>
          <a:p>
            <a:pPr marL="285750" indent="-285750">
              <a:buFont typeface="Arial" panose="020B0604020202020204" pitchFamily="34" charset="0"/>
              <a:buChar char="•"/>
            </a:pPr>
            <a:r>
              <a:rPr lang="en-US" b="0" i="0" dirty="0">
                <a:effectLst/>
              </a:rPr>
              <a:t>The right plot shows a spin lifetime of ~10 picoseconds</a:t>
            </a:r>
            <a:endParaRPr lang="en-US" dirty="0"/>
          </a:p>
        </p:txBody>
      </p:sp>
      <p:sp>
        <p:nvSpPr>
          <p:cNvPr id="25" name="TextBox 24">
            <a:extLst>
              <a:ext uri="{FF2B5EF4-FFF2-40B4-BE49-F238E27FC236}">
                <a16:creationId xmlns:a16="http://schemas.microsoft.com/office/drawing/2014/main" id="{E19A0D54-43FF-66D4-9223-9351CEF19760}"/>
              </a:ext>
            </a:extLst>
          </p:cNvPr>
          <p:cNvSpPr txBox="1"/>
          <p:nvPr/>
        </p:nvSpPr>
        <p:spPr>
          <a:xfrm>
            <a:off x="854998" y="923856"/>
            <a:ext cx="1886079" cy="369332"/>
          </a:xfrm>
          <a:prstGeom prst="rect">
            <a:avLst/>
          </a:prstGeom>
          <a:noFill/>
        </p:spPr>
        <p:txBody>
          <a:bodyPr wrap="square">
            <a:spAutoFit/>
          </a:bodyPr>
          <a:lstStyle/>
          <a:p>
            <a:pPr algn="l" rtl="0">
              <a:buNone/>
            </a:pPr>
            <a:r>
              <a:rPr lang="en-US" b="0" i="0" dirty="0">
                <a:solidFill>
                  <a:srgbClr val="000000"/>
                </a:solidFill>
                <a:effectLst/>
              </a:rPr>
              <a:t>TAS Data:</a:t>
            </a:r>
            <a:endParaRPr lang="en-US" dirty="0">
              <a:effectLst/>
            </a:endParaRPr>
          </a:p>
        </p:txBody>
      </p:sp>
    </p:spTree>
    <p:extLst>
      <p:ext uri="{BB962C8B-B14F-4D97-AF65-F5344CB8AC3E}">
        <p14:creationId xmlns:p14="http://schemas.microsoft.com/office/powerpoint/2010/main" val="3471283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F6EAAD-0836-6ED9-440D-88F40D1E81AD}"/>
              </a:ext>
            </a:extLst>
          </p:cNvPr>
          <p:cNvSpPr>
            <a:spLocks noGrp="1"/>
          </p:cNvSpPr>
          <p:nvPr>
            <p:ph type="title"/>
          </p:nvPr>
        </p:nvSpPr>
        <p:spPr/>
        <p:txBody>
          <a:bodyPr/>
          <a:lstStyle/>
          <a:p>
            <a:r>
              <a:rPr lang="en-US" dirty="0"/>
              <a:t>Conclusions and Future Directions</a:t>
            </a:r>
          </a:p>
        </p:txBody>
      </p:sp>
      <p:sp>
        <p:nvSpPr>
          <p:cNvPr id="4" name="Slide Number Placeholder 3">
            <a:extLst>
              <a:ext uri="{FF2B5EF4-FFF2-40B4-BE49-F238E27FC236}">
                <a16:creationId xmlns:a16="http://schemas.microsoft.com/office/drawing/2014/main" id="{F66FEDA8-7330-2A7E-F5EB-ECADC751A9B3}"/>
              </a:ext>
            </a:extLst>
          </p:cNvPr>
          <p:cNvSpPr>
            <a:spLocks noGrp="1"/>
          </p:cNvSpPr>
          <p:nvPr>
            <p:ph type="sldNum" sz="quarter" idx="12"/>
          </p:nvPr>
        </p:nvSpPr>
        <p:spPr/>
        <p:txBody>
          <a:bodyPr/>
          <a:lstStyle/>
          <a:p>
            <a:fld id="{0A885B08-ED83-4E80-81DD-27C80F4EAFCA}" type="slidenum">
              <a:rPr lang="en-US" smtClean="0"/>
              <a:t>8</a:t>
            </a:fld>
            <a:endParaRPr lang="en-US"/>
          </a:p>
        </p:txBody>
      </p:sp>
      <p:sp>
        <p:nvSpPr>
          <p:cNvPr id="6" name="TextBox 5">
            <a:extLst>
              <a:ext uri="{FF2B5EF4-FFF2-40B4-BE49-F238E27FC236}">
                <a16:creationId xmlns:a16="http://schemas.microsoft.com/office/drawing/2014/main" id="{F09CB04A-8005-4F15-3925-7F350840241B}"/>
              </a:ext>
            </a:extLst>
          </p:cNvPr>
          <p:cNvSpPr txBox="1"/>
          <p:nvPr/>
        </p:nvSpPr>
        <p:spPr>
          <a:xfrm>
            <a:off x="157405" y="892687"/>
            <a:ext cx="11877187" cy="1908215"/>
          </a:xfrm>
          <a:prstGeom prst="rect">
            <a:avLst/>
          </a:prstGeom>
          <a:noFill/>
        </p:spPr>
        <p:txBody>
          <a:bodyPr wrap="square">
            <a:spAutoFit/>
          </a:bodyPr>
          <a:lstStyle/>
          <a:p>
            <a:pPr>
              <a:buNone/>
            </a:pPr>
            <a:r>
              <a:rPr lang="en-US" sz="2800" b="0" i="0" dirty="0">
                <a:effectLst/>
              </a:rPr>
              <a:t>Conclusions</a:t>
            </a:r>
          </a:p>
          <a:p>
            <a:pPr marL="285750" indent="-285750">
              <a:buFont typeface="Arial" panose="020B0604020202020204" pitchFamily="34" charset="0"/>
              <a:buChar char="•"/>
            </a:pPr>
            <a:r>
              <a:rPr lang="en-US" b="0" i="0" dirty="0">
                <a:effectLst/>
              </a:rPr>
              <a:t>We attempte</a:t>
            </a:r>
            <a:r>
              <a:rPr lang="en-US" dirty="0"/>
              <a:t>d to incorporate EOA and R-MBA to form a chiral 2D lead iodide perovskite</a:t>
            </a:r>
          </a:p>
          <a:p>
            <a:pPr marL="285750" indent="-285750">
              <a:buFont typeface="Arial" panose="020B0604020202020204" pitchFamily="34" charset="0"/>
              <a:buChar char="•"/>
            </a:pPr>
            <a:r>
              <a:rPr lang="en-US" dirty="0"/>
              <a:t>XRD and NMR measurements indicate that EOA is incorporated at ~7%</a:t>
            </a:r>
          </a:p>
          <a:p>
            <a:pPr marL="285750" indent="-285750">
              <a:buFont typeface="Arial" panose="020B0604020202020204" pitchFamily="34" charset="0"/>
              <a:buChar char="•"/>
            </a:pPr>
            <a:r>
              <a:rPr lang="en-US" dirty="0"/>
              <a:t>Encapsulation during sample preparation eliminated the phase segregation observed under ambient conditions, suggesting formation of a pure mixed-cation phase</a:t>
            </a:r>
          </a:p>
          <a:p>
            <a:pPr marL="285750" indent="-285750">
              <a:buFont typeface="Arial" panose="020B0604020202020204" pitchFamily="34" charset="0"/>
              <a:buChar char="•"/>
            </a:pPr>
            <a:r>
              <a:rPr lang="en-US" dirty="0"/>
              <a:t>Transient absorption spectroscopy indicates a spin lifetime of ~10 picoseconds</a:t>
            </a:r>
          </a:p>
        </p:txBody>
      </p:sp>
      <p:sp>
        <p:nvSpPr>
          <p:cNvPr id="10" name="TextBox 9">
            <a:extLst>
              <a:ext uri="{FF2B5EF4-FFF2-40B4-BE49-F238E27FC236}">
                <a16:creationId xmlns:a16="http://schemas.microsoft.com/office/drawing/2014/main" id="{A43A857C-1636-A554-115B-08A6296F9467}"/>
              </a:ext>
            </a:extLst>
          </p:cNvPr>
          <p:cNvSpPr txBox="1"/>
          <p:nvPr/>
        </p:nvSpPr>
        <p:spPr>
          <a:xfrm>
            <a:off x="157406" y="2800902"/>
            <a:ext cx="11644070" cy="2185214"/>
          </a:xfrm>
          <a:prstGeom prst="rect">
            <a:avLst/>
          </a:prstGeom>
          <a:noFill/>
        </p:spPr>
        <p:txBody>
          <a:bodyPr wrap="square">
            <a:spAutoFit/>
          </a:bodyPr>
          <a:lstStyle/>
          <a:p>
            <a:pPr>
              <a:buNone/>
            </a:pPr>
            <a:r>
              <a:rPr lang="en-US" sz="2800" b="0" i="0" dirty="0">
                <a:effectLst/>
              </a:rPr>
              <a:t>Future Directions</a:t>
            </a:r>
          </a:p>
          <a:p>
            <a:pPr>
              <a:buNone/>
            </a:pPr>
            <a:r>
              <a:rPr lang="en-US" sz="1800" b="0" i="0" dirty="0">
                <a:effectLst/>
              </a:rPr>
              <a:t>Potential future directions include:</a:t>
            </a:r>
            <a:endParaRPr lang="en-US" sz="1800" dirty="0">
              <a:effectLst/>
            </a:endParaRPr>
          </a:p>
          <a:p>
            <a:pPr marL="285750" indent="-285750">
              <a:buFont typeface="Arial" panose="020B0604020202020204" pitchFamily="34" charset="0"/>
              <a:buChar char="•"/>
            </a:pPr>
            <a:r>
              <a:rPr lang="en-US" dirty="0"/>
              <a:t>Synthesize</a:t>
            </a:r>
            <a:r>
              <a:rPr lang="en-US" sz="1800" b="0" i="0" dirty="0">
                <a:effectLst/>
              </a:rPr>
              <a:t> 2D EOA lead iodide perovskite and 2D R-MBA lead iodide perovskite to compare the spin lifetimes</a:t>
            </a:r>
          </a:p>
          <a:p>
            <a:pPr marL="285750" indent="-285750">
              <a:buFont typeface="Arial" panose="020B0604020202020204" pitchFamily="34" charset="0"/>
              <a:buChar char="•"/>
            </a:pPr>
            <a:r>
              <a:rPr lang="en-US" sz="1800" b="0" i="0" dirty="0">
                <a:effectLst/>
              </a:rPr>
              <a:t>Taking spin lifetime measurements for the other synthesized samples that crystallized (EOA + R-</a:t>
            </a:r>
            <a:r>
              <a:rPr lang="en-US" sz="1800" b="0" i="0" dirty="0" err="1">
                <a:effectLst/>
              </a:rPr>
              <a:t>MePEA</a:t>
            </a:r>
            <a:r>
              <a:rPr lang="en-US" sz="1800" b="0" i="0" dirty="0">
                <a:effectLst/>
              </a:rPr>
              <a:t> + PBI</a:t>
            </a:r>
            <a:r>
              <a:rPr lang="en-US" sz="1800" b="0" i="0" baseline="-25000" dirty="0">
                <a:effectLst/>
              </a:rPr>
              <a:t>4</a:t>
            </a:r>
            <a:r>
              <a:rPr lang="en-US" sz="1800" b="0" i="0" dirty="0">
                <a:effectLst/>
              </a:rPr>
              <a:t> and EOA + R-Cl-MBA + PbI</a:t>
            </a:r>
            <a:r>
              <a:rPr lang="en-US" sz="1800" b="0" i="0" baseline="-25000" dirty="0">
                <a:effectLst/>
              </a:rPr>
              <a:t>4</a:t>
            </a:r>
            <a:r>
              <a:rPr lang="en-US" sz="1800" b="0" i="0" dirty="0">
                <a:effectLst/>
              </a:rPr>
              <a:t>)</a:t>
            </a:r>
            <a:endParaRPr lang="en-US" sz="1800" dirty="0"/>
          </a:p>
          <a:p>
            <a:pPr marL="285750" indent="-285750">
              <a:buFont typeface="Arial" panose="020B0604020202020204" pitchFamily="34" charset="0"/>
              <a:buChar char="•"/>
            </a:pPr>
            <a:r>
              <a:rPr lang="en-US" sz="1800" b="0" i="0" dirty="0">
                <a:effectLst/>
              </a:rPr>
              <a:t>Solving the single crystal structure of the above-mentioned single crystals </a:t>
            </a:r>
            <a:endParaRPr lang="en-US" sz="1800" dirty="0"/>
          </a:p>
          <a:p>
            <a:pPr marL="285750" indent="-285750">
              <a:buFont typeface="Arial" panose="020B0604020202020204" pitchFamily="34" charset="0"/>
              <a:buChar char="•"/>
            </a:pPr>
            <a:r>
              <a:rPr lang="en-US" sz="1800" b="0" i="0" dirty="0">
                <a:effectLst/>
              </a:rPr>
              <a:t>Exploring the structures formed from different mixed cation ratios</a:t>
            </a:r>
            <a:endParaRPr lang="en-US" sz="1800" dirty="0"/>
          </a:p>
        </p:txBody>
      </p:sp>
    </p:spTree>
    <p:extLst>
      <p:ext uri="{BB962C8B-B14F-4D97-AF65-F5344CB8AC3E}">
        <p14:creationId xmlns:p14="http://schemas.microsoft.com/office/powerpoint/2010/main" val="16323536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BB0A2-DC3A-7DD1-BC3A-12073307D937}"/>
              </a:ext>
            </a:extLst>
          </p:cNvPr>
          <p:cNvSpPr>
            <a:spLocks noGrp="1"/>
          </p:cNvSpPr>
          <p:nvPr>
            <p:ph type="title"/>
          </p:nvPr>
        </p:nvSpPr>
        <p:spPr/>
        <p:txBody>
          <a:bodyPr/>
          <a:lstStyle/>
          <a:p>
            <a:r>
              <a:rPr lang="en-US" dirty="0"/>
              <a:t>Thank You!</a:t>
            </a:r>
          </a:p>
        </p:txBody>
      </p:sp>
      <p:sp>
        <p:nvSpPr>
          <p:cNvPr id="4" name="Slide Number Placeholder 3">
            <a:extLst>
              <a:ext uri="{FF2B5EF4-FFF2-40B4-BE49-F238E27FC236}">
                <a16:creationId xmlns:a16="http://schemas.microsoft.com/office/drawing/2014/main" id="{CE4B4096-86FC-64F5-08E1-4E685C22AD54}"/>
              </a:ext>
            </a:extLst>
          </p:cNvPr>
          <p:cNvSpPr>
            <a:spLocks noGrp="1"/>
          </p:cNvSpPr>
          <p:nvPr>
            <p:ph type="sldNum" sz="quarter" idx="12"/>
          </p:nvPr>
        </p:nvSpPr>
        <p:spPr/>
        <p:txBody>
          <a:bodyPr/>
          <a:lstStyle/>
          <a:p>
            <a:fld id="{0A885B08-ED83-4E80-81DD-27C80F4EAFCA}" type="slidenum">
              <a:rPr lang="en-US" smtClean="0"/>
              <a:t>9</a:t>
            </a:fld>
            <a:endParaRPr lang="en-US"/>
          </a:p>
        </p:txBody>
      </p:sp>
      <p:sp>
        <p:nvSpPr>
          <p:cNvPr id="8" name="TextBox 7">
            <a:extLst>
              <a:ext uri="{FF2B5EF4-FFF2-40B4-BE49-F238E27FC236}">
                <a16:creationId xmlns:a16="http://schemas.microsoft.com/office/drawing/2014/main" id="{922A6467-51E7-DBB6-0D60-F26DA49558A2}"/>
              </a:ext>
            </a:extLst>
          </p:cNvPr>
          <p:cNvSpPr txBox="1"/>
          <p:nvPr/>
        </p:nvSpPr>
        <p:spPr>
          <a:xfrm>
            <a:off x="157406" y="3122163"/>
            <a:ext cx="11877187" cy="1077218"/>
          </a:xfrm>
          <a:prstGeom prst="rect">
            <a:avLst/>
          </a:prstGeom>
          <a:noFill/>
        </p:spPr>
        <p:txBody>
          <a:bodyPr wrap="square">
            <a:spAutoFit/>
          </a:bodyPr>
          <a:lstStyle/>
          <a:p>
            <a:pPr>
              <a:buNone/>
            </a:pPr>
            <a:r>
              <a:rPr lang="en-US" sz="2800" b="0" i="0" dirty="0">
                <a:effectLst/>
              </a:rPr>
              <a:t>References</a:t>
            </a:r>
          </a:p>
          <a:p>
            <a:pPr>
              <a:buNone/>
            </a:pPr>
            <a:r>
              <a:rPr lang="en-US" baseline="30000" dirty="0"/>
              <a:t>1</a:t>
            </a:r>
            <a:r>
              <a:rPr lang="en-US" dirty="0"/>
              <a:t>Beard et al., J. Am. Chem. Soc. 2021, 143, 46, 19438–19445 </a:t>
            </a:r>
          </a:p>
          <a:p>
            <a:pPr>
              <a:buNone/>
            </a:pPr>
            <a:r>
              <a:rPr lang="en-US" baseline="30000" dirty="0"/>
              <a:t>2</a:t>
            </a:r>
            <a:r>
              <a:rPr lang="en-US" dirty="0"/>
              <a:t>Coccia et al., ACS Mater Lett. 2025 Jul 18;7(8):2980–2987</a:t>
            </a:r>
          </a:p>
        </p:txBody>
      </p:sp>
      <p:sp>
        <p:nvSpPr>
          <p:cNvPr id="9" name="TextBox 8">
            <a:extLst>
              <a:ext uri="{FF2B5EF4-FFF2-40B4-BE49-F238E27FC236}">
                <a16:creationId xmlns:a16="http://schemas.microsoft.com/office/drawing/2014/main" id="{17824905-6E4C-841E-72E8-FD9BDF1D37DB}"/>
              </a:ext>
            </a:extLst>
          </p:cNvPr>
          <p:cNvSpPr txBox="1"/>
          <p:nvPr/>
        </p:nvSpPr>
        <p:spPr>
          <a:xfrm>
            <a:off x="157406" y="876623"/>
            <a:ext cx="11877186" cy="2462213"/>
          </a:xfrm>
          <a:prstGeom prst="rect">
            <a:avLst/>
          </a:prstGeom>
          <a:noFill/>
        </p:spPr>
        <p:txBody>
          <a:bodyPr wrap="square" rtlCol="0">
            <a:spAutoFit/>
          </a:bodyPr>
          <a:lstStyle/>
          <a:p>
            <a:r>
              <a:rPr lang="en-US" sz="2800" dirty="0"/>
              <a:t>Acknowledgements</a:t>
            </a:r>
          </a:p>
          <a:p>
            <a:r>
              <a:rPr lang="en-US" dirty="0">
                <a:ea typeface="+mn-lt"/>
                <a:cs typeface="Arial" panose="020B0604020202020204" pitchFamily="34" charset="0"/>
              </a:rPr>
              <a:t>This material is based upon work which is supported by the National Science Foundation (award numbers 2447827, 2447828, 2447829 and ECCS-2025064). Any opinions, findings, and conclusions or recommendations expressed in this material are those of the author(s) and do not necessarily reflect the views of the National Science Foundation. In addition, t</a:t>
            </a:r>
            <a:r>
              <a:rPr lang="en-US" dirty="0"/>
              <a:t>he author thanks their mentor and PI for the support given during research. </a:t>
            </a:r>
          </a:p>
          <a:p>
            <a:endParaRPr lang="en-US" dirty="0">
              <a:cs typeface="Arial" panose="020B0604020202020204" pitchFamily="34" charset="0"/>
            </a:endParaRPr>
          </a:p>
          <a:p>
            <a:r>
              <a:rPr lang="en-US" dirty="0">
                <a:cs typeface="Arial" panose="020B0604020202020204" pitchFamily="34" charset="0"/>
              </a:rPr>
              <a:t>Contact for any questions: rzg5@cornell.edu</a:t>
            </a:r>
          </a:p>
          <a:p>
            <a:endParaRPr lang="en-US" dirty="0"/>
          </a:p>
        </p:txBody>
      </p:sp>
    </p:spTree>
    <p:extLst>
      <p:ext uri="{BB962C8B-B14F-4D97-AF65-F5344CB8AC3E}">
        <p14:creationId xmlns:p14="http://schemas.microsoft.com/office/powerpoint/2010/main" val="36626616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4907</TotalTime>
  <Words>994</Words>
  <Application>Microsoft Office PowerPoint</Application>
  <PresentationFormat>Widescreen</PresentationFormat>
  <Paragraphs>102</Paragraphs>
  <Slides>9</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Wingdings</vt:lpstr>
      <vt:lpstr>Office Theme</vt:lpstr>
      <vt:lpstr>Mixed-Cation Chiral 2D Perovskites Targeting Long Spin Lifetime</vt:lpstr>
      <vt:lpstr>Background</vt:lpstr>
      <vt:lpstr>Materials and Methods</vt:lpstr>
      <vt:lpstr>Results: Crystals From Slow Evaporation</vt:lpstr>
      <vt:lpstr>Results: Crystals From Slow Evaporation</vt:lpstr>
      <vt:lpstr>Results: Thin Films From Spin Coating</vt:lpstr>
      <vt:lpstr>Results: Thin Films From Coating</vt:lpstr>
      <vt:lpstr>Conclusions and Future Directions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Phillip M Strader</dc:creator>
  <cp:lastModifiedBy>Rebecca Zhou Guan</cp:lastModifiedBy>
  <cp:revision>13</cp:revision>
  <dcterms:created xsi:type="dcterms:W3CDTF">2022-05-16T14:38:37Z</dcterms:created>
  <dcterms:modified xsi:type="dcterms:W3CDTF">2026-07-29T08:20:29Z</dcterms:modified>
</cp:coreProperties>
</file>