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3" roundtripDataSignature="AMtx7mgYBS4TRU+s2sVx5EnNa2uJteUGu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customschemas.google.com/relationships/presentationmetadata" Target="metadata"/><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mc.ncbi.nlm.nih.gov/articles/PMC7140666/" TargetMode="Externa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rPr lang="en-US"/>
              <a:t>Hello, my name is Aashi Venkat, an undergraduate student in the Bioengineering department at UCSD. I am working under the supervision of Dr. Jahed’s lab and mentorship of a PhD student, Hamed. </a:t>
            </a:r>
            <a:br>
              <a:rPr lang="en-US"/>
            </a:br>
            <a:r>
              <a:rPr lang="en-US"/>
              <a:t>The goal of this project is to study the kinetics of nanotopography-induced transient nuclear membrane rupture and repair. using live cell imaging. </a:t>
            </a:r>
            <a:br>
              <a:rPr lang="en-US"/>
            </a:br>
            <a:br>
              <a:rPr lang="en-US"/>
            </a:br>
            <a:r>
              <a:rPr lang="en-US"/>
              <a:t>transition: To understand the project, I will first intrudyce nuclear envelope rupture, explain why it matters, and then show how we use nanopillars and NLS-GFP reporter to observe these events. </a:t>
            </a:r>
            <a:br>
              <a:rPr lang="en-US"/>
            </a:br>
            <a:br>
              <a:rPr lang="en-US"/>
            </a:br>
            <a:endParaRPr/>
          </a:p>
        </p:txBody>
      </p:sp>
      <p:sp>
        <p:nvSpPr>
          <p:cNvPr id="95" name="Google Shape;9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3f94abba2c9_0_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 name="Google Shape;224;g3f94abba2c9_0_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In this experiment, we chose to use NLS-GFP as a reporter of rupture. This is a green fluorescent protein that is localized to the cellular nucleus, but mislocalizes to the cytoplasm during rupture and relocalizes after repair. Thus, by tracking its intensity, we are able to analyze which cells have experienced NER and repair.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We use U2OS cells in this experiment, which do not naturally produce NLS-GFP, nor exhibit puromycin resistance. Then, we use lentiviral transduction of an NLS-GFP expressing plasmid to genetically modify the U2OS cells to express NLS-GFP. This plasmid is also resistant to puromycin, meaning that successfully transduced U2OS cells will also express puromycin resistance. Therefore, to maximize the number of U2OS NLS-GFP expressing cells in the sample, we added 1 microgram/mL of puromycin to the sample, which kills U2OS that were not successfully transduced. </a:t>
            </a:r>
            <a:endParaRPr/>
          </a:p>
        </p:txBody>
      </p:sp>
      <p:sp>
        <p:nvSpPr>
          <p:cNvPr id="225" name="Google Shape;225;g3f94abba2c9_0_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3f605cc8c4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5" name="Google Shape;245;g3f605cc8c48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6" name="Google Shape;246;g3f605cc8c48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3f5ef23f956_0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1" name="Google Shape;271;g3f5ef23f956_0_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2" name="Google Shape;272;g3f5ef23f956_0_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3f605cc8c48_1_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9" name="Google Shape;279;g3f605cc8c48_1_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0" name="Google Shape;280;g3f605cc8c48_1_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3f5ef23f956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g3f5ef23f956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293" name="Google Shape;293;g3f5ef23f956_1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3f605cc8c48_0_2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1" name="Google Shape;301;g3f605cc8c48_0_2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The live NER imaging </a:t>
            </a:r>
            <a:r>
              <a:rPr lang="en-US"/>
              <a:t>shows</a:t>
            </a:r>
            <a:r>
              <a:rPr lang="en-US"/>
              <a:t> different NER dynamics with a cell showing one NER event with duration ~40 min. We see cells with multiple NER events, and also an NER event where the nucleus does not fully repair and undergo another NER event.</a:t>
            </a:r>
            <a:endParaRPr/>
          </a:p>
          <a:p>
            <a:pPr indent="0" lvl="0" marL="0" rtl="0" algn="l">
              <a:lnSpc>
                <a:spcPct val="100000"/>
              </a:lnSpc>
              <a:spcBef>
                <a:spcPts val="0"/>
              </a:spcBef>
              <a:spcAft>
                <a:spcPts val="0"/>
              </a:spcAft>
              <a:buSzPts val="1400"/>
              <a:buNone/>
            </a:pPr>
            <a:br>
              <a:rPr lang="en-US"/>
            </a:br>
            <a:r>
              <a:rPr lang="en-US"/>
              <a:t>Control Cell: For cells with no nuclear poration, no peak is detected.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302" name="Google Shape;302;g3f605cc8c48_0_2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f933d02748_0_1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 name="Google Shape;309;g3f933d02748_0_1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sz="2800"/>
              <a:t>Complete kinetic analysis</a:t>
            </a:r>
            <a:endParaRPr sz="2800"/>
          </a:p>
          <a:p>
            <a:pPr indent="0" lvl="0" marL="0" rtl="0" algn="l">
              <a:lnSpc>
                <a:spcPct val="90000"/>
              </a:lnSpc>
              <a:spcBef>
                <a:spcPts val="1000"/>
              </a:spcBef>
              <a:spcAft>
                <a:spcPts val="0"/>
              </a:spcAft>
              <a:buClr>
                <a:schemeClr val="dk1"/>
              </a:buClr>
              <a:buSzPts val="1100"/>
              <a:buFont typeface="Arial"/>
              <a:buNone/>
            </a:pPr>
            <a:r>
              <a:rPr lang="en-US" sz="2800"/>
              <a:t>Automated image analysis</a:t>
            </a:r>
            <a:endParaRPr sz="2800"/>
          </a:p>
          <a:p>
            <a:pPr indent="0" lvl="0" marL="0" rtl="0" algn="l">
              <a:lnSpc>
                <a:spcPct val="90000"/>
              </a:lnSpc>
              <a:spcBef>
                <a:spcPts val="1000"/>
              </a:spcBef>
              <a:spcAft>
                <a:spcPts val="0"/>
              </a:spcAft>
              <a:buClr>
                <a:schemeClr val="dk1"/>
              </a:buClr>
              <a:buSzPts val="1100"/>
              <a:buFont typeface="Arial"/>
              <a:buNone/>
            </a:pPr>
            <a:r>
              <a:rPr lang="en-US" sz="2800"/>
              <a:t>Dual Reporter to capture exact timing of rupture and repair</a:t>
            </a:r>
            <a:endParaRPr sz="2800"/>
          </a:p>
          <a:p>
            <a:pPr indent="0" lvl="0" marL="0" rtl="0" algn="l">
              <a:lnSpc>
                <a:spcPct val="90000"/>
              </a:lnSpc>
              <a:spcBef>
                <a:spcPts val="1000"/>
              </a:spcBef>
              <a:spcAft>
                <a:spcPts val="0"/>
              </a:spcAft>
              <a:buClr>
                <a:schemeClr val="dk1"/>
              </a:buClr>
              <a:buSzPts val="1100"/>
              <a:buFont typeface="Arial"/>
              <a:buNone/>
            </a:pPr>
            <a:r>
              <a:rPr lang="en-US" sz="2800"/>
              <a:t>Extension to other cell lines</a:t>
            </a:r>
            <a:endParaRPr sz="2800"/>
          </a:p>
          <a:p>
            <a:pPr indent="0" lvl="0" marL="0" rtl="0" algn="l">
              <a:lnSpc>
                <a:spcPct val="100000"/>
              </a:lnSpc>
              <a:spcBef>
                <a:spcPts val="0"/>
              </a:spcBef>
              <a:spcAft>
                <a:spcPts val="0"/>
              </a:spcAft>
              <a:buSzPts val="1400"/>
              <a:buNone/>
            </a:pPr>
            <a:r>
              <a:t/>
            </a:r>
            <a:endParaRPr/>
          </a:p>
        </p:txBody>
      </p:sp>
      <p:sp>
        <p:nvSpPr>
          <p:cNvPr id="310" name="Google Shape;310;g3f933d02748_0_1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319" name="Google Shape;3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3f605cc8c48_0_3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9" name="Google Shape;329;g3f605cc8c48_0_3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0" name="Google Shape;330;g3f605cc8c48_0_3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3f605cc8c48_1_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6" name="Google Shape;336;g3f605cc8c48_1_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7" name="Google Shape;337;g3f605cc8c48_1_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f953fe889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g3f953fe8897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Just to provide an overview before getting started, we investigate if nanoscale surface curvatures can deform the nucleus and if this curvature can induce nuclear envelope rupture. We use live cell imaging to track the nuclear envelope stability over time rather than observing only fixed time points. This helps us to determine when rupture happens, and if the cell repairs it, or if we can see more rupture events in a single cell. </a:t>
            </a:r>
            <a:br>
              <a:rPr lang="en-US"/>
            </a:br>
            <a:r>
              <a:rPr lang="en-US"/>
              <a:t>Establishing a workflow provides us a platform for future studies of proteins and pathways involved in nuclear envelope repair. </a:t>
            </a:r>
            <a:endParaRPr/>
          </a:p>
        </p:txBody>
      </p:sp>
      <p:sp>
        <p:nvSpPr>
          <p:cNvPr id="106" name="Google Shape;106;g3f953fe8897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3f953fe8897_0_1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2" name="Google Shape;342;g3f953fe8897_0_1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100">
              <a:latin typeface="Arial"/>
              <a:ea typeface="Arial"/>
              <a:cs typeface="Arial"/>
              <a:sym typeface="Arial"/>
            </a:endParaRPr>
          </a:p>
        </p:txBody>
      </p:sp>
      <p:sp>
        <p:nvSpPr>
          <p:cNvPr id="343" name="Google Shape;343;g3f953fe8897_0_1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f605cc8c48_0_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2" name="Google Shape;352;g3f605cc8c48_0_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sz="1100">
                <a:latin typeface="Arial"/>
                <a:ea typeface="Arial"/>
                <a:cs typeface="Arial"/>
                <a:sym typeface="Arial"/>
              </a:rPr>
              <a:t>In this experiment, we have chosen to use nanopillars, inducing NER via curvature of the nucleus. As imaged above, the cells and their nucleus warp around the nanopillars, which allows the nanopillars to induce localized stress in the cells. This results in the weakening and eventual rupture of the nuclear membrane. </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sz="1100">
                <a:latin typeface="Arial"/>
                <a:ea typeface="Arial"/>
                <a:cs typeface="Arial"/>
                <a:sym typeface="Arial"/>
              </a:rPr>
              <a:t>Nanopillar-induced rupture is analyzed in the bottom right image, which monitors nuclear and cytoplasmic levels of Ku80 (a DNA repair factor, localized in the nucleus). Nuclear levels of Ku80 are shown in green, whereas cytoplasmic levels are in red. As seen in the first four breached cells on the bottom of the figure, cytoplasmic levels of Ku80 increase due to nuclear breach (aka rupture), which is proof that the nanopillar-induced curvature is successful in inducing rupture of epithelial cells and cardiomyocytes. </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sz="1100">
                <a:latin typeface="Arial"/>
                <a:ea typeface="Arial"/>
                <a:cs typeface="Arial"/>
                <a:sym typeface="Arial"/>
              </a:rPr>
              <a:t> </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sz="1100">
                <a:latin typeface="Arial"/>
                <a:ea typeface="Arial"/>
                <a:cs typeface="Arial"/>
                <a:sym typeface="Arial"/>
              </a:rPr>
              <a:t>versatile among various cell types (epithelial, stem cells, fibroblast cells) </a:t>
            </a:r>
            <a:endParaRPr sz="1100">
              <a:latin typeface="Arial"/>
              <a:ea typeface="Arial"/>
              <a:cs typeface="Arial"/>
              <a:sym typeface="Arial"/>
            </a:endParaRPr>
          </a:p>
          <a:p>
            <a:pPr indent="0" lvl="0" marL="0" rtl="0" algn="just">
              <a:lnSpc>
                <a:spcPct val="90000"/>
              </a:lnSpc>
              <a:spcBef>
                <a:spcPts val="1000"/>
              </a:spcBef>
              <a:spcAft>
                <a:spcPts val="0"/>
              </a:spcAft>
              <a:buClr>
                <a:schemeClr val="dk1"/>
              </a:buClr>
              <a:buSzPts val="1100"/>
              <a:buFont typeface="Arial"/>
              <a:buNone/>
            </a:pPr>
            <a:r>
              <a:rPr lang="en-US" sz="2000"/>
              <a:t>Non-migratory cell types such as cardiomyocytes and neurons cannot be studied with migration based methods, a curvature controlled platform can democratize NER research across cell types</a:t>
            </a:r>
            <a:endParaRPr sz="1100">
              <a:latin typeface="Arial"/>
              <a:ea typeface="Arial"/>
              <a:cs typeface="Arial"/>
              <a:sym typeface="Arial"/>
            </a:endParaRPr>
          </a:p>
        </p:txBody>
      </p:sp>
      <p:sp>
        <p:nvSpPr>
          <p:cNvPr id="353" name="Google Shape;353;g3f605cc8c48_0_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3f541f39ece_0_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3" name="Google Shape;363;g3f541f39ece_0_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To prepare the nanopillar chips for cell seeding, we first use strong acids (sulfuric and hydrochloric) and then a sonicator to clean large chunks of organic matter from the chips. Then, we use UVO to bombard the chips with ultraviolet light and ozone, which aids in the cleaning of organic matter and leaves a layer of oxygen radicals on the chip. Poly L Lysine (PLL)  is then added onto the chips, which binds to the oxygen radicals, leaving a layer of amine groups. The PLL is removed and the chip is washed, then Glutaraldehyde is added and washed – the glutaraldehyde is able to bind to the amine groups, and leaves behind free aldehyde groups. Finally, gelatin is added, which binds to the aldehyde groups. The gelatin serves as a material for cells to seed onto, and is functionally similar to the ECM. The gelatin is then washed, and the chip is ready to be seeded with cells. </a:t>
            </a:r>
            <a:endParaRPr/>
          </a:p>
        </p:txBody>
      </p:sp>
      <p:sp>
        <p:nvSpPr>
          <p:cNvPr id="364" name="Google Shape;364;g3f541f39ece_0_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3f541f39ece_0_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0" name="Google Shape;370;g3f541f39ece_0_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This is an example of a nanopillar chip, which consists of two glass regions and two nanopillar regions of varying distance between each nanopillar. This helps us with analyzing how different degrees of curvature can have a different effect on NER, and the glass is a control to assess NER of cells on a flat surface</a:t>
            </a:r>
            <a:endParaRPr/>
          </a:p>
        </p:txBody>
      </p:sp>
      <p:sp>
        <p:nvSpPr>
          <p:cNvPr id="371" name="Google Shape;371;g3f541f39ece_0_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3f605cc8c48_1_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1" name="Google Shape;381;g3f605cc8c48_1_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This is an example of a nanopillar chip, which consists of two glass regions and two nanopillar regions of varying distance between each nanopillar. This helps us with analyzing how different degrees of curvature can have a different effect on NER, and the glass is a control to assess NER of cells on a flat surface</a:t>
            </a:r>
            <a:endParaRPr/>
          </a:p>
        </p:txBody>
      </p:sp>
      <p:sp>
        <p:nvSpPr>
          <p:cNvPr id="382" name="Google Shape;382;g3f605cc8c48_1_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3f605cc8c48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3" name="Google Shape;393;g3f605cc8c48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sz="1100">
                <a:latin typeface="Arial"/>
                <a:ea typeface="Arial"/>
                <a:cs typeface="Arial"/>
                <a:sym typeface="Arial"/>
              </a:rPr>
              <a:t>What happens if the repair process fails? This can result in chromatin herniation, which exposes DNA to the cytoplasm. This often leads to DNA damage due to cytoplasmic nucleases breaking down the exposed DNA, and this increases the development of cancerous mutations. </a:t>
            </a:r>
            <a:endParaRPr/>
          </a:p>
        </p:txBody>
      </p:sp>
      <p:sp>
        <p:nvSpPr>
          <p:cNvPr id="394" name="Google Shape;394;g3f605cc8c48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3f95dfdad77_0_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0" name="Google Shape;410;g3f95dfdad77_0_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sz="1100">
                <a:latin typeface="Arial"/>
                <a:ea typeface="Arial"/>
                <a:cs typeface="Arial"/>
                <a:sym typeface="Arial"/>
              </a:rPr>
              <a:t>Additionally, mutated or defective lamin A/C can increase the likelihood of nuclear rupture. This occurs due to defective Lamin A/C resulting in the weakening of the nuclear lamina, which reduces the mechanical stress required to induce rupture and therefore increases the likelihood of NER occurring. This pattern is frequently seen in laminopathies, and even in cardiomyopathies, where the overload of pressure and weakened lamina makes NER more frequent, thus increasing inflammatory events as a result. </a:t>
            </a:r>
            <a:endParaRPr/>
          </a:p>
        </p:txBody>
      </p:sp>
      <p:sp>
        <p:nvSpPr>
          <p:cNvPr id="411" name="Google Shape;411;g3f95dfdad77_0_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3f953fe8897_0_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3" name="Google Shape;423;g3f953fe8897_0_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sz="1100" u="sng">
                <a:solidFill>
                  <a:srgbClr val="1155CC"/>
                </a:solidFill>
                <a:latin typeface="Arial"/>
                <a:ea typeface="Arial"/>
                <a:cs typeface="Arial"/>
                <a:sym typeface="Arial"/>
                <a:hlinkClick r:id="rId2">
                  <a:extLst>
                    <a:ext uri="{A12FA001-AC4F-418D-AE19-62706E023703}">
                      <ahyp:hlinkClr val="tx"/>
                    </a:ext>
                  </a:extLst>
                </a:hlinkClick>
              </a:rPr>
              <a:t>https://pmc.ncbi.nlm.nih.gov/articles/PMC7140666/</a:t>
            </a:r>
            <a:r>
              <a:rPr lang="en-US" sz="1100">
                <a:latin typeface="Arial"/>
                <a:ea typeface="Arial"/>
                <a:cs typeface="Arial"/>
                <a:sym typeface="Arial"/>
              </a:rPr>
              <a:t> (nuclear lamina degradation during rupture, and how this leads to inflammation and aging) → No rupture in the paper. </a:t>
            </a:r>
            <a:endParaRPr sz="1100">
              <a:latin typeface="Arial"/>
              <a:ea typeface="Arial"/>
              <a:cs typeface="Arial"/>
              <a:sym typeface="Arial"/>
            </a:endParaRPr>
          </a:p>
          <a:p>
            <a:pPr indent="0" lvl="0" marL="0" rtl="0" algn="l">
              <a:lnSpc>
                <a:spcPct val="100000"/>
              </a:lnSpc>
              <a:spcBef>
                <a:spcPts val="0"/>
              </a:spcBef>
              <a:spcAft>
                <a:spcPts val="0"/>
              </a:spcAft>
              <a:buSzPts val="1400"/>
              <a:buNone/>
            </a:pPr>
            <a:r>
              <a:t/>
            </a:r>
            <a:endParaRPr/>
          </a:p>
        </p:txBody>
      </p:sp>
      <p:sp>
        <p:nvSpPr>
          <p:cNvPr id="424" name="Google Shape;424;g3f953fe8897_0_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3f5ef23f956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5" name="Google Shape;435;g3f5ef23f956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For uppermost graph: Nuclear poration detected ~ 40 min time point, and complete repair ~90 min. Duration of this poration ~50 min.</a:t>
            </a:r>
            <a:br>
              <a:rPr lang="en-US"/>
            </a:br>
            <a:r>
              <a:rPr lang="en-US"/>
              <a:t>Control Cell: For cells with no nuclear poration, no peak is detected.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436" name="Google Shape;436;g3f5ef23f956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f605cc8c48_0_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g3f605cc8c48_0_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The nucleus stores and protects the genetic information of the cells. The nucleus is protected by nuclear envelope, that is two double layer phospholipid bilayer, and a lamin filament meshwork that provides mechanical stability.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In eukaryotic cells, genetic information is stored within the nucleus in the form of chromatin. This nucleus is surrounded by the nuclear envelope, consisting of the ONM, INM, and perinuclear region. Spanning this envelope are nuclear pores, which allow for nucleocytoplasmic transport. In addition to this, the nucleus also has a lamina, which is a mesh framework of protein filaments (lamins) that provides the nucleus with structural support and rigidity.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116" name="Google Shape;116;g3f605cc8c48_0_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f605cc8c48_0_1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 name="Google Shape;130;g3f605cc8c48_0_1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sz="1100">
                <a:latin typeface="Arial"/>
                <a:ea typeface="Arial"/>
                <a:cs typeface="Arial"/>
                <a:sym typeface="Arial"/>
              </a:rPr>
              <a:t>However, the nuclear envelope can rupture, which typically occurs due to mechanical stress being applied to the lamina. This results in weakening of the lamina and the NE as a whole, eventually resulting in nuclear decompartmentalization and rupture. During this rupture period, DNA and nuclear proteins can exit into the cytoplasm, just as cytoplasmic nucleases and other proteins can enter the nucleus. However, the rupture event also results in the recruitment of repair proteins and machinery that aid in the relocalization of mislocalized proteins/DNA, in addition to repairing the ruptured envelope and gaps in the lamina. While the cell will rarely die from a single rupture, it is important to note that repeated rupture or unrepaired ruptures can result in irreparable DNA damage, triggering an inflammatory response. </a:t>
            </a:r>
            <a:endParaRPr/>
          </a:p>
        </p:txBody>
      </p:sp>
      <p:sp>
        <p:nvSpPr>
          <p:cNvPr id="131" name="Google Shape;131;g3f605cc8c48_0_1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f605cc8c48_1_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g3f605cc8c48_1_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sz="1100">
                <a:latin typeface="Arial"/>
                <a:ea typeface="Arial"/>
                <a:cs typeface="Arial"/>
                <a:sym typeface="Arial"/>
              </a:rPr>
              <a:t>However, the nuclear envelope can rupture, which typically occurs due to mechanical stress being applied to the lamina. This results in weakening of the lamina and the NE as a whole, eventually resulting in nuclear decompartmentalization and rupture. During this rupture period, DNA and nuclear proteins can exit into the cytoplasm, just as cytoplasmic nucleases and other proteins can enter the nucleus. However, the rupture event also results in the recruitment of repair proteins and machinery that aid in the relocalization of mislocalized proteins/DNA, in addition to repairing the ruptured envelope and gaps in the lamina. While the cell will rarely die from a single rupture, it is important to note that repeated rupture or unrepaired ruptures can result in irreparable DNA damage, triggering an inflammatory response. </a:t>
            </a:r>
            <a:endParaRPr/>
          </a:p>
        </p:txBody>
      </p:sp>
      <p:sp>
        <p:nvSpPr>
          <p:cNvPr id="142" name="Google Shape;142;g3f605cc8c48_1_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f605cc8c48_0_2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g3f605cc8c48_0_2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sz="1100">
                <a:latin typeface="Arial"/>
                <a:ea typeface="Arial"/>
                <a:cs typeface="Arial"/>
                <a:sym typeface="Arial"/>
              </a:rPr>
              <a:t>What happens if the repair process fails? This can result in chromatin herniation, which exposes DNA to the cytoplasm. This often leads to DNA damage due to cytoplasmic nucleases breaking down the exposed DNA, and this increases the development of cancerous mutations. In addition, mutated lamina makes it easier for the NE to rupture, which is why laminopathy disorders contribute to an increase of NER and thereby an increase in inflammatory response due to trigger of the cGAS-STING pathway. </a:t>
            </a:r>
            <a:endParaRPr/>
          </a:p>
        </p:txBody>
      </p:sp>
      <p:sp>
        <p:nvSpPr>
          <p:cNvPr id="156" name="Google Shape;156;g3f605cc8c48_0_2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f94abba2c9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g3f94abba2c9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sz="1100">
                <a:latin typeface="Arial"/>
                <a:ea typeface="Arial"/>
                <a:cs typeface="Arial"/>
                <a:sym typeface="Arial"/>
              </a:rPr>
              <a:t>People want to study NER to find cures to the previously mentioned diseases and disorders. These are existing methods that have been used to study NER. </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sz="1100">
                <a:latin typeface="Arial"/>
                <a:ea typeface="Arial"/>
                <a:cs typeface="Arial"/>
                <a:sym typeface="Arial"/>
              </a:rPr>
              <a:t>Throughout the years, different ways to scientifically induce NER have arisen. One example is Atomic Force Microscopy (or AFM), where a probe is applied onto the cell at a constant pressure, eventually leading to rupture. This is beneficial because scientists are able to directly apply the force that results in rupture, but is inefficient due to how only one cell can be ruptured at a time. Additionally, a skilled technician is required to ensure proper nuclear rupture. Another common example is Laser Induced Rupture, where a laser is focused at a specific region of the nuclear envelope, weakening the NE to eventually result in rupture. This method is beneficial because scientists are able to control exactly where on the nucleus rupture occurs, but is inefficient due to low throughput and harmful due to the laser having phototoxic side effects on the sample. Yet another commonly used method is constrained migration, where cells are forced to migrate through a tight space, leading to rupture of the nucleus. This method is beneficial due to its physiological relevance – it is able to mimic how cells in the body often experience NER when attempting to migrate through tight interstitial spaces. However, this method is limited in only studying migratory cells, and therefore cannot be applied to all cell lines. </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400"/>
              <a:buFont typeface="Arial"/>
              <a:buNone/>
            </a:pPr>
            <a:r>
              <a:rPr lang="en-US"/>
              <a:t>Creating NER events in a controlled setting can provide us with better understanding of how cancerous mutations and laminopathy disorders develop or worsen as a result of NER and improper repair. This can also provide a platform for drug screening and therapeutic development. </a:t>
            </a:r>
            <a:endParaRPr sz="1100">
              <a:latin typeface="Arial"/>
              <a:ea typeface="Arial"/>
              <a:cs typeface="Arial"/>
              <a:sym typeface="Arial"/>
            </a:endParaRPr>
          </a:p>
        </p:txBody>
      </p:sp>
      <p:sp>
        <p:nvSpPr>
          <p:cNvPr id="172" name="Google Shape;172;g3f94abba2c9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3f933d02748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g3f933d02748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sz="1100">
                <a:latin typeface="Arial"/>
                <a:ea typeface="Arial"/>
                <a:cs typeface="Arial"/>
                <a:sym typeface="Arial"/>
              </a:rPr>
              <a:t>In this experiment, we have chosen to use nanopillars, inducing NER via curvature of the nucleus. As imaged above, the cells and their nucleus warp around the nanopillars, which allows the nanopillars to induce localized stress in the cells. This results in the weakening and eventual rupture of the nuclear membrane. </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sz="1100">
                <a:latin typeface="Arial"/>
                <a:ea typeface="Arial"/>
                <a:cs typeface="Arial"/>
                <a:sym typeface="Arial"/>
              </a:rPr>
              <a:t>Nanopillar-induced rupture is analyzed in the bottom right image, which monitors nuclear and cytoplasmic levels of Ku80 (a DNA repair factor, localized in the nucleus). Nuclear levels of Ku80 are shown in green, whereas cytoplasmic levels are in red. As seen in the first four breached cells on the bottom of the figure, cytoplasmic levels of Ku80 increase due to nuclear breach (aka rupture), which is proof that the nanopillar-induced curvature is successful in inducing rupture of epithelial cells and cardiomyocytes. </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sz="1100">
                <a:latin typeface="Arial"/>
                <a:ea typeface="Arial"/>
                <a:cs typeface="Arial"/>
                <a:sym typeface="Arial"/>
              </a:rPr>
              <a:t> </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sz="1100">
                <a:latin typeface="Arial"/>
                <a:ea typeface="Arial"/>
                <a:cs typeface="Arial"/>
                <a:sym typeface="Arial"/>
              </a:rPr>
              <a:t>versatile among various cell types (epithelial, stem cells, fibroblast cells) </a:t>
            </a:r>
            <a:endParaRPr sz="1100">
              <a:latin typeface="Arial"/>
              <a:ea typeface="Arial"/>
              <a:cs typeface="Arial"/>
              <a:sym typeface="Arial"/>
            </a:endParaRPr>
          </a:p>
          <a:p>
            <a:pPr indent="0" lvl="0" marL="0" rtl="0" algn="just">
              <a:lnSpc>
                <a:spcPct val="90000"/>
              </a:lnSpc>
              <a:spcBef>
                <a:spcPts val="1000"/>
              </a:spcBef>
              <a:spcAft>
                <a:spcPts val="0"/>
              </a:spcAft>
              <a:buClr>
                <a:schemeClr val="dk1"/>
              </a:buClr>
              <a:buSzPts val="1100"/>
              <a:buFont typeface="Arial"/>
              <a:buNone/>
            </a:pPr>
            <a:r>
              <a:rPr lang="en-US" sz="2000"/>
              <a:t>Non-migratory cell types such as cardiomyocytes and neurons cannot be studied with migration based methods, a curvature controlled platform can democratize NER research across cell types</a:t>
            </a:r>
            <a:endParaRPr sz="1100">
              <a:latin typeface="Arial"/>
              <a:ea typeface="Arial"/>
              <a:cs typeface="Arial"/>
              <a:sym typeface="Arial"/>
            </a:endParaRPr>
          </a:p>
        </p:txBody>
      </p:sp>
      <p:sp>
        <p:nvSpPr>
          <p:cNvPr id="203" name="Google Shape;203;g3f933d02748_0_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f605cc8c48_0_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3f605cc8c48_0_6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In this experiment, our 3 aims were to successfully culture and transduce the analyzed cell line with NLS-GFP, optimize the live imaging microscopy process to capture the dynamic event of rupture and repair, and quantify rupture kinetics across different geometries. </a:t>
            </a:r>
            <a:endParaRPr/>
          </a:p>
        </p:txBody>
      </p:sp>
      <p:sp>
        <p:nvSpPr>
          <p:cNvPr id="216" name="Google Shape;216;g3f605cc8c48_0_6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p:txBody>
      </p:sp>
      <p:sp>
        <p:nvSpPr>
          <p:cNvPr id="19" name="Google Shape;19;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p:txBody>
      </p:sp>
      <p:sp>
        <p:nvSpPr>
          <p:cNvPr id="20" name="Google Shape;20;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1" name="Shape 81"/>
        <p:cNvGrpSpPr/>
        <p:nvPr/>
      </p:nvGrpSpPr>
      <p:grpSpPr>
        <a:xfrm>
          <a:off x="0" y="0"/>
          <a:ext cx="0" cy="0"/>
          <a:chOff x="0" y="0"/>
          <a:chExt cx="0" cy="0"/>
        </a:xfrm>
      </p:grpSpPr>
      <p:sp>
        <p:nvSpPr>
          <p:cNvPr id="82" name="Google Shape;82;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1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 name="Google Shape;84;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p:txBody>
      </p:sp>
      <p:sp>
        <p:nvSpPr>
          <p:cNvPr id="85" name="Google Shape;85;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p:txBody>
      </p:sp>
      <p:sp>
        <p:nvSpPr>
          <p:cNvPr id="86" name="Google Shape;86;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7" name="Shape 87"/>
        <p:cNvGrpSpPr/>
        <p:nvPr/>
      </p:nvGrpSpPr>
      <p:grpSpPr>
        <a:xfrm>
          <a:off x="0" y="0"/>
          <a:ext cx="0" cy="0"/>
          <a:chOff x="0" y="0"/>
          <a:chExt cx="0" cy="0"/>
        </a:xfrm>
      </p:grpSpPr>
      <p:sp>
        <p:nvSpPr>
          <p:cNvPr id="88" name="Google Shape;88;p1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1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 name="Google Shape;90;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p:txBody>
      </p:sp>
      <p:sp>
        <p:nvSpPr>
          <p:cNvPr id="91" name="Google Shape;91;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p:txBody>
      </p:sp>
      <p:sp>
        <p:nvSpPr>
          <p:cNvPr id="92" name="Google Shape;92;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p:txBody>
      </p:sp>
      <p:sp>
        <p:nvSpPr>
          <p:cNvPr id="25" name="Google Shape;25;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p:txBody>
      </p:sp>
      <p:sp>
        <p:nvSpPr>
          <p:cNvPr id="26" name="Google Shape;26;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p:txBody>
      </p:sp>
      <p:sp>
        <p:nvSpPr>
          <p:cNvPr id="30" name="Google Shape;30;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p:txBody>
      </p:sp>
      <p:sp>
        <p:nvSpPr>
          <p:cNvPr id="31" name="Google Shape;31;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Agenda">
  <p:cSld name="2_Agenda">
    <p:spTree>
      <p:nvGrpSpPr>
        <p:cNvPr id="32" name="Shape 32"/>
        <p:cNvGrpSpPr/>
        <p:nvPr/>
      </p:nvGrpSpPr>
      <p:grpSpPr>
        <a:xfrm>
          <a:off x="0" y="0"/>
          <a:ext cx="0" cy="0"/>
          <a:chOff x="0" y="0"/>
          <a:chExt cx="0" cy="0"/>
        </a:xfrm>
      </p:grpSpPr>
      <p:sp>
        <p:nvSpPr>
          <p:cNvPr id="33" name="Google Shape;33;p7"/>
          <p:cNvSpPr txBox="1"/>
          <p:nvPr>
            <p:ph type="title"/>
          </p:nvPr>
        </p:nvSpPr>
        <p:spPr>
          <a:xfrm>
            <a:off x="550864" y="549275"/>
            <a:ext cx="3565524" cy="1997855"/>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7"/>
          <p:cNvSpPr txBox="1"/>
          <p:nvPr>
            <p:ph idx="1" type="body"/>
          </p:nvPr>
        </p:nvSpPr>
        <p:spPr>
          <a:xfrm>
            <a:off x="550863" y="2677306"/>
            <a:ext cx="3565525" cy="3415519"/>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 name="Google Shape;35;p7"/>
          <p:cNvSpPr/>
          <p:nvPr>
            <p:ph idx="2" type="pic"/>
          </p:nvPr>
        </p:nvSpPr>
        <p:spPr>
          <a:xfrm>
            <a:off x="5208928" y="1596771"/>
            <a:ext cx="3448558" cy="3448558"/>
          </a:xfrm>
          <a:prstGeom prst="rect">
            <a:avLst/>
          </a:prstGeom>
          <a:solidFill>
            <a:schemeClr val="accent5"/>
          </a:solidFill>
          <a:ln>
            <a:noFill/>
          </a:ln>
        </p:spPr>
      </p:sp>
      <p:sp>
        <p:nvSpPr>
          <p:cNvPr id="36" name="Google Shape;36;p7"/>
          <p:cNvSpPr/>
          <p:nvPr>
            <p:ph idx="3" type="pic"/>
          </p:nvPr>
        </p:nvSpPr>
        <p:spPr>
          <a:xfrm>
            <a:off x="8918575" y="596392"/>
            <a:ext cx="2263776" cy="2263776"/>
          </a:xfrm>
          <a:prstGeom prst="rect">
            <a:avLst/>
          </a:prstGeom>
          <a:solidFill>
            <a:schemeClr val="accent5"/>
          </a:solidFill>
          <a:ln>
            <a:noFill/>
          </a:ln>
        </p:spPr>
      </p:sp>
      <p:sp>
        <p:nvSpPr>
          <p:cNvPr id="37" name="Google Shape;37;p7"/>
          <p:cNvSpPr/>
          <p:nvPr>
            <p:ph idx="4" type="pic"/>
          </p:nvPr>
        </p:nvSpPr>
        <p:spPr>
          <a:xfrm>
            <a:off x="9091612" y="3324733"/>
            <a:ext cx="2936876" cy="2936876"/>
          </a:xfrm>
          <a:prstGeom prst="rect">
            <a:avLst/>
          </a:prstGeom>
          <a:solidFill>
            <a:schemeClr val="accent5"/>
          </a:solidFill>
          <a:ln>
            <a:noFill/>
          </a:ln>
        </p:spPr>
      </p:sp>
      <p:sp>
        <p:nvSpPr>
          <p:cNvPr id="38" name="Google Shape;38;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p:txBody>
      </p:sp>
      <p:sp>
        <p:nvSpPr>
          <p:cNvPr id="39" name="Google Shape;39;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p:txBody>
      </p:sp>
      <p:sp>
        <p:nvSpPr>
          <p:cNvPr id="40" name="Google Shape;40;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41" name="Google Shape;41;p7"/>
          <p:cNvSpPr/>
          <p:nvPr/>
        </p:nvSpPr>
        <p:spPr>
          <a:xfrm>
            <a:off x="6548755" y="850167"/>
            <a:ext cx="360000" cy="360000"/>
          </a:xfrm>
          <a:prstGeom prst="ellipse">
            <a:avLst/>
          </a:prstGeom>
          <a:gradFill>
            <a:gsLst>
              <a:gs pos="0">
                <a:schemeClr val="lt2"/>
              </a:gs>
              <a:gs pos="60000">
                <a:schemeClr val="lt2"/>
              </a:gs>
              <a:gs pos="100000">
                <a:srgbClr val="F2F1F1"/>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42" name="Google Shape;42;p7"/>
          <p:cNvGrpSpPr/>
          <p:nvPr/>
        </p:nvGrpSpPr>
        <p:grpSpPr>
          <a:xfrm>
            <a:off x="5585919" y="5592565"/>
            <a:ext cx="828358" cy="828358"/>
            <a:chOff x="3393179" y="4841987"/>
            <a:chExt cx="828358" cy="828358"/>
          </a:xfrm>
        </p:grpSpPr>
        <p:sp>
          <p:nvSpPr>
            <p:cNvPr id="43" name="Google Shape;43;p7"/>
            <p:cNvSpPr/>
            <p:nvPr/>
          </p:nvSpPr>
          <p:spPr>
            <a:xfrm rot="8100000">
              <a:off x="3537358" y="4940429"/>
              <a:ext cx="540001" cy="631474"/>
            </a:xfrm>
            <a:custGeom>
              <a:rect b="b" l="l" r="r" t="t"/>
              <a:pathLst>
                <a:path extrusionOk="0" h="1262947" w="1080000">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0">
                  <a:srgbClr val="E8E8E8"/>
                </a:gs>
                <a:gs pos="30000">
                  <a:srgbClr val="E8E8E8"/>
                </a:gs>
                <a:gs pos="40000">
                  <a:srgbClr val="EAEAEA"/>
                </a:gs>
                <a:gs pos="60000">
                  <a:srgbClr val="E8E8E8"/>
                </a:gs>
                <a:gs pos="100000">
                  <a:schemeClr val="lt2"/>
                </a:gs>
              </a:gsLst>
              <a:lin ang="6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4" name="Google Shape;44;p7"/>
            <p:cNvSpPr/>
            <p:nvPr/>
          </p:nvSpPr>
          <p:spPr>
            <a:xfrm rot="-8100000">
              <a:off x="3544558" y="4858365"/>
              <a:ext cx="270000" cy="540001"/>
            </a:xfrm>
            <a:prstGeom prst="ellipse">
              <a:avLst/>
            </a:prstGeom>
            <a:gradFill>
              <a:gsLst>
                <a:gs pos="0">
                  <a:srgbClr val="ECEBEB">
                    <a:alpha val="32941"/>
                  </a:srgbClr>
                </a:gs>
                <a:gs pos="100000">
                  <a:srgbClr val="8DA9DB">
                    <a:alpha val="0"/>
                  </a:srgbClr>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5" name="Shape 45"/>
        <p:cNvGrpSpPr/>
        <p:nvPr/>
      </p:nvGrpSpPr>
      <p:grpSpPr>
        <a:xfrm>
          <a:off x="0" y="0"/>
          <a:ext cx="0" cy="0"/>
          <a:chOff x="0" y="0"/>
          <a:chExt cx="0" cy="0"/>
        </a:xfrm>
      </p:grpSpPr>
      <p:sp>
        <p:nvSpPr>
          <p:cNvPr id="46" name="Google Shape;46;p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8" name="Google Shape;48;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p:txBody>
      </p:sp>
      <p:sp>
        <p:nvSpPr>
          <p:cNvPr id="49" name="Google Shape;49;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p:txBody>
      </p:sp>
      <p:sp>
        <p:nvSpPr>
          <p:cNvPr id="50" name="Google Shape;50;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1" name="Shape 51"/>
        <p:cNvGrpSpPr/>
        <p:nvPr/>
      </p:nvGrpSpPr>
      <p:grpSpPr>
        <a:xfrm>
          <a:off x="0" y="0"/>
          <a:ext cx="0" cy="0"/>
          <a:chOff x="0" y="0"/>
          <a:chExt cx="0" cy="0"/>
        </a:xfrm>
      </p:grpSpPr>
      <p:sp>
        <p:nvSpPr>
          <p:cNvPr id="52" name="Google Shape;52;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 name="Google Shape;54;p1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 name="Google Shape;55;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p:txBody>
      </p:sp>
      <p:sp>
        <p:nvSpPr>
          <p:cNvPr id="56" name="Google Shape;56;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p:txBody>
      </p:sp>
      <p:sp>
        <p:nvSpPr>
          <p:cNvPr id="57" name="Google Shape;57;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8" name="Shape 58"/>
        <p:cNvGrpSpPr/>
        <p:nvPr/>
      </p:nvGrpSpPr>
      <p:grpSpPr>
        <a:xfrm>
          <a:off x="0" y="0"/>
          <a:ext cx="0" cy="0"/>
          <a:chOff x="0" y="0"/>
          <a:chExt cx="0" cy="0"/>
        </a:xfrm>
      </p:grpSpPr>
      <p:sp>
        <p:nvSpPr>
          <p:cNvPr id="59" name="Google Shape;59;p1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1" name="Google Shape;61;p1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 name="Google Shape;62;p1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3" name="Google Shape;63;p1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 name="Google Shape;64;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p:txBody>
      </p:sp>
      <p:sp>
        <p:nvSpPr>
          <p:cNvPr id="65" name="Google Shape;65;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p:txBody>
      </p:sp>
      <p:sp>
        <p:nvSpPr>
          <p:cNvPr id="66" name="Google Shape;66;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7" name="Shape 67"/>
        <p:cNvGrpSpPr/>
        <p:nvPr/>
      </p:nvGrpSpPr>
      <p:grpSpPr>
        <a:xfrm>
          <a:off x="0" y="0"/>
          <a:ext cx="0" cy="0"/>
          <a:chOff x="0" y="0"/>
          <a:chExt cx="0" cy="0"/>
        </a:xfrm>
      </p:grpSpPr>
      <p:sp>
        <p:nvSpPr>
          <p:cNvPr id="68" name="Google Shape;68;p1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1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0" name="Google Shape;70;p1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1" name="Google Shape;71;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p:txBody>
      </p:sp>
      <p:sp>
        <p:nvSpPr>
          <p:cNvPr id="72" name="Google Shape;72;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p:txBody>
      </p:sp>
      <p:sp>
        <p:nvSpPr>
          <p:cNvPr id="73" name="Google Shape;73;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4" name="Shape 74"/>
        <p:cNvGrpSpPr/>
        <p:nvPr/>
      </p:nvGrpSpPr>
      <p:grpSpPr>
        <a:xfrm>
          <a:off x="0" y="0"/>
          <a:ext cx="0" cy="0"/>
          <a:chOff x="0" y="0"/>
          <a:chExt cx="0" cy="0"/>
        </a:xfrm>
      </p:grpSpPr>
      <p:sp>
        <p:nvSpPr>
          <p:cNvPr id="75" name="Google Shape;75;p1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3"/>
          <p:cNvSpPr/>
          <p:nvPr>
            <p:ph idx="2" type="pic"/>
          </p:nvPr>
        </p:nvSpPr>
        <p:spPr>
          <a:xfrm>
            <a:off x="5183188" y="987425"/>
            <a:ext cx="6172200" cy="4873625"/>
          </a:xfrm>
          <a:prstGeom prst="rect">
            <a:avLst/>
          </a:prstGeom>
          <a:noFill/>
          <a:ln>
            <a:noFill/>
          </a:ln>
        </p:spPr>
      </p:sp>
      <p:sp>
        <p:nvSpPr>
          <p:cNvPr id="77" name="Google Shape;77;p1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8" name="Google Shape;78;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p:txBody>
      </p:sp>
      <p:sp>
        <p:nvSpPr>
          <p:cNvPr id="79" name="Google Shape;79;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p:txBody>
      </p:sp>
      <p:sp>
        <p:nvSpPr>
          <p:cNvPr id="80" name="Google Shape;80;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888888"/>
              </a:buClr>
              <a:buSzPts val="1400"/>
              <a:buFont typeface="Calibri"/>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13" name="Google Shape;13;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888888"/>
              </a:buClr>
              <a:buSzPts val="1400"/>
              <a:buFont typeface="Calibri"/>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14" name="Google Shape;14;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4.jpg"/><Relationship Id="rId5" Type="http://schemas.openxmlformats.org/officeDocument/2006/relationships/image" Target="../media/image2.png"/><Relationship Id="rId6"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3.jpg"/><Relationship Id="rId4" Type="http://schemas.openxmlformats.org/officeDocument/2006/relationships/image" Target="../media/image16.jpg"/><Relationship Id="rId5" Type="http://schemas.openxmlformats.org/officeDocument/2006/relationships/image" Target="../media/image27.png"/><Relationship Id="rId6" Type="http://schemas.openxmlformats.org/officeDocument/2006/relationships/image" Target="../media/image2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hyperlink" Target="http://drive.google.com/file/d/1TreaKnHCFje09bR81Jn5uAL5XKN47KVP/view" TargetMode="External"/><Relationship Id="rId4" Type="http://schemas.openxmlformats.org/officeDocument/2006/relationships/image" Target="../media/image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8.png"/><Relationship Id="rId4" Type="http://schemas.openxmlformats.org/officeDocument/2006/relationships/image" Target="../media/image4.jpg"/><Relationship Id="rId5" Type="http://schemas.openxmlformats.org/officeDocument/2006/relationships/image" Target="../media/image2.png"/><Relationship Id="rId6"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drive.google.com/file/d/1TreaKnHCFje09bR81Jn5uAL5XKN47KVP/view" TargetMode="External"/><Relationship Id="rId4" Type="http://schemas.openxmlformats.org/officeDocument/2006/relationships/image" Target="../media/image5.jpg"/><Relationship Id="rId5" Type="http://schemas.openxmlformats.org/officeDocument/2006/relationships/image" Target="../media/image1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s://docquity.com/articles/about-hutchinson-gilford-progeria-syndrome/" TargetMode="Externa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3.png"/><Relationship Id="rId5"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grpSp>
        <p:nvGrpSpPr>
          <p:cNvPr id="97" name="Google Shape;97;p1"/>
          <p:cNvGrpSpPr/>
          <p:nvPr/>
        </p:nvGrpSpPr>
        <p:grpSpPr>
          <a:xfrm>
            <a:off x="133216" y="5653647"/>
            <a:ext cx="11692357" cy="949234"/>
            <a:chOff x="133216" y="5653647"/>
            <a:chExt cx="11692357" cy="949234"/>
          </a:xfrm>
        </p:grpSpPr>
        <p:pic>
          <p:nvPicPr>
            <p:cNvPr descr="A picture containing text, transport, wheel&#10;&#10;Description automatically generated" id="98" name="Google Shape;98;p1"/>
            <p:cNvPicPr preferRelativeResize="0"/>
            <p:nvPr/>
          </p:nvPicPr>
          <p:blipFill rotWithShape="1">
            <a:blip r:embed="rId3">
              <a:alphaModFix/>
            </a:blip>
            <a:srcRect b="0" l="0" r="0" t="0"/>
            <a:stretch/>
          </p:blipFill>
          <p:spPr>
            <a:xfrm>
              <a:off x="133216" y="5653647"/>
              <a:ext cx="944299" cy="949234"/>
            </a:xfrm>
            <a:prstGeom prst="rect">
              <a:avLst/>
            </a:prstGeom>
            <a:noFill/>
            <a:ln>
              <a:noFill/>
            </a:ln>
          </p:spPr>
        </p:pic>
        <p:pic>
          <p:nvPicPr>
            <p:cNvPr descr="A picture containing text&#10;&#10;Description automatically generated" id="99" name="Google Shape;99;p1"/>
            <p:cNvPicPr preferRelativeResize="0"/>
            <p:nvPr/>
          </p:nvPicPr>
          <p:blipFill rotWithShape="1">
            <a:blip r:embed="rId4">
              <a:alphaModFix/>
            </a:blip>
            <a:srcRect b="0" l="0" r="0" t="0"/>
            <a:stretch/>
          </p:blipFill>
          <p:spPr>
            <a:xfrm>
              <a:off x="1942998" y="5826033"/>
              <a:ext cx="2875387" cy="604461"/>
            </a:xfrm>
            <a:prstGeom prst="rect">
              <a:avLst/>
            </a:prstGeom>
            <a:noFill/>
            <a:ln>
              <a:noFill/>
            </a:ln>
          </p:spPr>
        </p:pic>
        <p:pic>
          <p:nvPicPr>
            <p:cNvPr descr="Text&#10;&#10;Description automatically generated" id="100" name="Google Shape;100;p1"/>
            <p:cNvPicPr preferRelativeResize="0"/>
            <p:nvPr/>
          </p:nvPicPr>
          <p:blipFill rotWithShape="1">
            <a:blip r:embed="rId5">
              <a:alphaModFix/>
            </a:blip>
            <a:srcRect b="0" l="0" r="0" t="0"/>
            <a:stretch/>
          </p:blipFill>
          <p:spPr>
            <a:xfrm>
              <a:off x="5683869" y="5728105"/>
              <a:ext cx="2009687" cy="800318"/>
            </a:xfrm>
            <a:prstGeom prst="rect">
              <a:avLst/>
            </a:prstGeom>
            <a:noFill/>
            <a:ln>
              <a:noFill/>
            </a:ln>
          </p:spPr>
        </p:pic>
        <p:pic>
          <p:nvPicPr>
            <p:cNvPr descr="Logo&#10;&#10;Description automatically generated" id="101" name="Google Shape;101;p1"/>
            <p:cNvPicPr preferRelativeResize="0"/>
            <p:nvPr/>
          </p:nvPicPr>
          <p:blipFill rotWithShape="1">
            <a:blip r:embed="rId6">
              <a:alphaModFix/>
            </a:blip>
            <a:srcRect b="0" l="0" r="0" t="0"/>
            <a:stretch/>
          </p:blipFill>
          <p:spPr>
            <a:xfrm>
              <a:off x="8559040" y="5826033"/>
              <a:ext cx="3266533" cy="612826"/>
            </a:xfrm>
            <a:prstGeom prst="rect">
              <a:avLst/>
            </a:prstGeom>
            <a:noFill/>
            <a:ln>
              <a:noFill/>
            </a:ln>
          </p:spPr>
        </p:pic>
      </p:grpSp>
      <p:sp>
        <p:nvSpPr>
          <p:cNvPr id="102" name="Google Shape;102;p1"/>
          <p:cNvSpPr txBox="1"/>
          <p:nvPr/>
        </p:nvSpPr>
        <p:spPr>
          <a:xfrm>
            <a:off x="461913" y="872673"/>
            <a:ext cx="11227200" cy="39711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E66914"/>
              </a:buClr>
              <a:buSzPts val="3600"/>
              <a:buFont typeface="Calibri"/>
              <a:buNone/>
            </a:pPr>
            <a:r>
              <a:rPr b="1" i="0" lang="en-US" sz="3600" u="none" cap="none" strike="noStrike">
                <a:solidFill>
                  <a:srgbClr val="E66914"/>
                </a:solidFill>
                <a:latin typeface="Calibri"/>
                <a:ea typeface="Calibri"/>
                <a:cs typeface="Calibri"/>
                <a:sym typeface="Calibri"/>
              </a:rPr>
              <a:t>Kinetics of Nanotopography-Induced Transient Nuclear </a:t>
            </a:r>
            <a:r>
              <a:rPr b="1" lang="en-US" sz="3600">
                <a:solidFill>
                  <a:srgbClr val="E66914"/>
                </a:solidFill>
                <a:latin typeface="Calibri"/>
                <a:ea typeface="Calibri"/>
                <a:cs typeface="Calibri"/>
                <a:sym typeface="Calibri"/>
              </a:rPr>
              <a:t>Membrane</a:t>
            </a:r>
            <a:r>
              <a:rPr b="1" i="0" lang="en-US" sz="3600" u="none" cap="none" strike="noStrike">
                <a:solidFill>
                  <a:srgbClr val="E66914"/>
                </a:solidFill>
                <a:latin typeface="Calibri"/>
                <a:ea typeface="Calibri"/>
                <a:cs typeface="Calibri"/>
                <a:sym typeface="Calibri"/>
              </a:rPr>
              <a:t> Rupture and Repair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4472C4"/>
              </a:buClr>
              <a:buSzPts val="2000"/>
              <a:buFont typeface="Calibri"/>
              <a:buNone/>
            </a:pPr>
            <a:r>
              <a:rPr b="1" i="1" lang="en-US" sz="1800" u="none" cap="none" strike="noStrike">
                <a:solidFill>
                  <a:srgbClr val="4472C4"/>
                </a:solidFill>
                <a:latin typeface="Calibri"/>
                <a:ea typeface="Calibri"/>
                <a:cs typeface="Calibri"/>
                <a:sym typeface="Calibri"/>
              </a:rPr>
              <a:t>By</a:t>
            </a:r>
            <a:endParaRPr b="0" i="0" sz="12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4472C4"/>
              </a:buClr>
              <a:buSzPts val="2000"/>
              <a:buFont typeface="Calibri"/>
              <a:buNone/>
            </a:pPr>
            <a:r>
              <a:rPr b="1" i="1" lang="en-US" sz="1800" u="none" cap="none" strike="noStrike">
                <a:solidFill>
                  <a:srgbClr val="4472C4"/>
                </a:solidFill>
                <a:latin typeface="Calibri"/>
                <a:ea typeface="Calibri"/>
                <a:cs typeface="Calibri"/>
                <a:sym typeface="Calibri"/>
              </a:rPr>
              <a:t>Aashi Venkat</a:t>
            </a:r>
            <a:endParaRPr b="0" i="0" sz="12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4472C4"/>
              </a:buClr>
              <a:buSzPts val="2000"/>
              <a:buFont typeface="Calibri"/>
              <a:buNone/>
            </a:pPr>
            <a:r>
              <a:rPr b="1" i="1" lang="en-US" sz="1800" u="none" cap="none" strike="noStrike">
                <a:solidFill>
                  <a:srgbClr val="4472C4"/>
                </a:solidFill>
                <a:latin typeface="Calibri"/>
                <a:ea typeface="Calibri"/>
                <a:cs typeface="Calibri"/>
                <a:sym typeface="Calibri"/>
              </a:rPr>
              <a:t>University of California, San Diego &amp;</a:t>
            </a:r>
            <a:endParaRPr b="0" i="0" sz="12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4472C4"/>
              </a:buClr>
              <a:buSzPts val="2000"/>
              <a:buFont typeface="Calibri"/>
              <a:buNone/>
            </a:pPr>
            <a:r>
              <a:rPr b="1" i="1" lang="en-US" sz="1800" u="none" cap="none" strike="noStrike">
                <a:solidFill>
                  <a:srgbClr val="4472C4"/>
                </a:solidFill>
                <a:latin typeface="Calibri"/>
                <a:ea typeface="Calibri"/>
                <a:cs typeface="Calibri"/>
                <a:sym typeface="Calibri"/>
              </a:rPr>
              <a:t>San Diego Nanotechnology Infrastructure (SDNI)</a:t>
            </a:r>
            <a:endParaRPr b="0" i="0" sz="12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Calibri"/>
              <a:buNone/>
            </a:pPr>
            <a:r>
              <a:t/>
            </a:r>
            <a:endParaRPr b="1" i="1" sz="1800" u="none" cap="none" strike="noStrike">
              <a:solidFill>
                <a:srgbClr val="4472C4"/>
              </a:solidFill>
              <a:latin typeface="Calibri"/>
              <a:ea typeface="Calibri"/>
              <a:cs typeface="Calibri"/>
              <a:sym typeface="Calibri"/>
            </a:endParaRPr>
          </a:p>
          <a:p>
            <a:pPr indent="0" lvl="0" marL="0" marR="0" rtl="0" algn="ctr">
              <a:lnSpc>
                <a:spcPct val="100000"/>
              </a:lnSpc>
              <a:spcBef>
                <a:spcPts val="0"/>
              </a:spcBef>
              <a:spcAft>
                <a:spcPts val="0"/>
              </a:spcAft>
              <a:buClr>
                <a:srgbClr val="4472C4"/>
              </a:buClr>
              <a:buSzPts val="2000"/>
              <a:buFont typeface="Calibri"/>
              <a:buNone/>
            </a:pPr>
            <a:r>
              <a:rPr b="1" i="1" lang="en-US" sz="1800" u="none" cap="none" strike="noStrike">
                <a:solidFill>
                  <a:srgbClr val="4472C4"/>
                </a:solidFill>
                <a:latin typeface="Calibri"/>
                <a:ea typeface="Calibri"/>
                <a:cs typeface="Calibri"/>
                <a:sym typeface="Calibri"/>
              </a:rPr>
              <a:t>Faculty PI: Zeinab Jahed, PhD, Aiiso Yufeng Li Family Department of Chemical and Nano Engineering, UC San Diego</a:t>
            </a:r>
            <a:endParaRPr b="0" i="0" sz="12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4472C4"/>
              </a:buClr>
              <a:buSzPts val="2000"/>
              <a:buFont typeface="Calibri"/>
              <a:buNone/>
            </a:pPr>
            <a:r>
              <a:rPr b="1" i="1" lang="en-US" sz="1800" u="none" cap="none" strike="noStrike">
                <a:solidFill>
                  <a:srgbClr val="4472C4"/>
                </a:solidFill>
                <a:latin typeface="Calibri"/>
                <a:ea typeface="Calibri"/>
                <a:cs typeface="Calibri"/>
                <a:sym typeface="Calibri"/>
              </a:rPr>
              <a:t>Mentor: Hamed Naghsh-Nilchi, Aiiso Yufeng Li Family Department of Chemical and Nano Engineering, UC San Diego</a:t>
            </a:r>
            <a:endParaRPr b="1" i="1" sz="1800" u="none" cap="none" strike="noStrike">
              <a:solidFill>
                <a:srgbClr val="4472C4"/>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000"/>
              <a:buFont typeface="Calibri"/>
              <a:buNone/>
            </a:pPr>
            <a:r>
              <a:t/>
            </a:r>
            <a:endParaRPr b="1" i="1" sz="1800" u="none" cap="none" strike="noStrike">
              <a:solidFill>
                <a:srgbClr val="4472C4"/>
              </a:solidFill>
              <a:latin typeface="Calibri"/>
              <a:ea typeface="Calibri"/>
              <a:cs typeface="Calibri"/>
              <a:sym typeface="Calibri"/>
            </a:endParaRPr>
          </a:p>
          <a:p>
            <a:pPr indent="0" lvl="0" marL="0" marR="0" rtl="0" algn="ctr">
              <a:lnSpc>
                <a:spcPct val="100000"/>
              </a:lnSpc>
              <a:spcBef>
                <a:spcPts val="0"/>
              </a:spcBef>
              <a:spcAft>
                <a:spcPts val="0"/>
              </a:spcAft>
              <a:buClr>
                <a:srgbClr val="4472C4"/>
              </a:buClr>
              <a:buSzPts val="2000"/>
              <a:buFont typeface="Calibri"/>
              <a:buNone/>
            </a:pPr>
            <a:r>
              <a:rPr b="1" i="1" lang="en-US" sz="1800" u="none" cap="none" strike="noStrike">
                <a:solidFill>
                  <a:srgbClr val="4472C4"/>
                </a:solidFill>
                <a:latin typeface="Calibri"/>
                <a:ea typeface="Calibri"/>
                <a:cs typeface="Calibri"/>
                <a:sym typeface="Calibri"/>
              </a:rPr>
              <a:t>Presented at the 2026 NNCI REU Convocation, GA Tech, Atlanta, Georgia</a:t>
            </a:r>
            <a:endParaRPr b="0" i="0" sz="12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4472C4"/>
              </a:buClr>
              <a:buSzPts val="2000"/>
              <a:buFont typeface="Calibri"/>
              <a:buNone/>
            </a:pPr>
            <a:r>
              <a:rPr b="1" i="1" lang="en-US" sz="1800" u="none" cap="none" strike="noStrike">
                <a:solidFill>
                  <a:srgbClr val="4472C4"/>
                </a:solidFill>
                <a:latin typeface="Calibri"/>
                <a:ea typeface="Calibri"/>
                <a:cs typeface="Calibri"/>
                <a:sym typeface="Calibri"/>
              </a:rPr>
              <a:t>August 3-4, 2026</a:t>
            </a:r>
            <a:endParaRPr b="1" i="1" sz="1800" u="none" cap="none" strike="noStrike">
              <a:solidFill>
                <a:srgbClr val="4472C4"/>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g3f94abba2c9_0_38"/>
          <p:cNvSpPr txBox="1"/>
          <p:nvPr>
            <p:ph type="title"/>
          </p:nvPr>
        </p:nvSpPr>
        <p:spPr>
          <a:xfrm>
            <a:off x="179022" y="0"/>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US">
                <a:solidFill>
                  <a:srgbClr val="E66914"/>
                </a:solidFill>
              </a:rPr>
              <a:t>NLS-GFP as a key reporter for NER</a:t>
            </a:r>
            <a:endParaRPr>
              <a:solidFill>
                <a:srgbClr val="E66914"/>
              </a:solidFill>
            </a:endParaRPr>
          </a:p>
        </p:txBody>
      </p:sp>
      <p:sp>
        <p:nvSpPr>
          <p:cNvPr id="228" name="Google Shape;228;g3f94abba2c9_0_38"/>
          <p:cNvSpPr txBox="1"/>
          <p:nvPr>
            <p:ph idx="1" type="body"/>
          </p:nvPr>
        </p:nvSpPr>
        <p:spPr>
          <a:xfrm>
            <a:off x="838202" y="1077075"/>
            <a:ext cx="10515600" cy="1689900"/>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SzPts val="1800"/>
              <a:buChar char="•"/>
            </a:pPr>
            <a:r>
              <a:rPr lang="en-US"/>
              <a:t>Transduction of U2OS cells with Nuclear Localization Signal (NLS)-GFP and a puromycin resistance gene (pac)</a:t>
            </a:r>
            <a:endParaRPr/>
          </a:p>
          <a:p>
            <a:pPr indent="-342900" lvl="0" marL="457200" rtl="0" algn="l">
              <a:lnSpc>
                <a:spcPct val="90000"/>
              </a:lnSpc>
              <a:spcBef>
                <a:spcPts val="0"/>
              </a:spcBef>
              <a:spcAft>
                <a:spcPts val="0"/>
              </a:spcAft>
              <a:buSzPts val="1800"/>
              <a:buChar char="•"/>
            </a:pPr>
            <a:r>
              <a:rPr lang="en-US"/>
              <a:t>Selection: 1 µg/mL puromycin in medium</a:t>
            </a:r>
            <a:endParaRPr/>
          </a:p>
        </p:txBody>
      </p:sp>
      <p:pic>
        <p:nvPicPr>
          <p:cNvPr id="229" name="Google Shape;229;g3f94abba2c9_0_38" title="06022026_nls-5-1.jpg"/>
          <p:cNvPicPr preferRelativeResize="0"/>
          <p:nvPr/>
        </p:nvPicPr>
        <p:blipFill rotWithShape="1">
          <a:blip r:embed="rId3">
            <a:alphaModFix/>
          </a:blip>
          <a:srcRect b="0" l="0" r="0" t="0"/>
          <a:stretch/>
        </p:blipFill>
        <p:spPr>
          <a:xfrm>
            <a:off x="4416925" y="4061129"/>
            <a:ext cx="3524301" cy="2643226"/>
          </a:xfrm>
          <a:prstGeom prst="rect">
            <a:avLst/>
          </a:prstGeom>
          <a:noFill/>
          <a:ln>
            <a:noFill/>
          </a:ln>
        </p:spPr>
      </p:pic>
      <p:pic>
        <p:nvPicPr>
          <p:cNvPr id="230" name="Google Shape;230;g3f94abba2c9_0_38" title="06022026_bf-5-1.jpg"/>
          <p:cNvPicPr preferRelativeResize="0"/>
          <p:nvPr/>
        </p:nvPicPr>
        <p:blipFill rotWithShape="1">
          <a:blip r:embed="rId4">
            <a:alphaModFix/>
          </a:blip>
          <a:srcRect b="0" l="0" r="0" t="0"/>
          <a:stretch/>
        </p:blipFill>
        <p:spPr>
          <a:xfrm>
            <a:off x="838193" y="4061129"/>
            <a:ext cx="3524301" cy="2643226"/>
          </a:xfrm>
          <a:prstGeom prst="rect">
            <a:avLst/>
          </a:prstGeom>
          <a:noFill/>
          <a:ln>
            <a:noFill/>
          </a:ln>
        </p:spPr>
      </p:pic>
      <p:pic>
        <p:nvPicPr>
          <p:cNvPr id="231" name="Google Shape;231;g3f94abba2c9_0_38" title="Aashi_Composite_5-1.png"/>
          <p:cNvPicPr preferRelativeResize="0"/>
          <p:nvPr/>
        </p:nvPicPr>
        <p:blipFill rotWithShape="1">
          <a:blip r:embed="rId5">
            <a:alphaModFix/>
          </a:blip>
          <a:srcRect b="0" l="0" r="0" t="0"/>
          <a:stretch/>
        </p:blipFill>
        <p:spPr>
          <a:xfrm>
            <a:off x="7995650" y="4061129"/>
            <a:ext cx="3524306" cy="2643226"/>
          </a:xfrm>
          <a:prstGeom prst="rect">
            <a:avLst/>
          </a:prstGeom>
          <a:noFill/>
          <a:ln>
            <a:noFill/>
          </a:ln>
        </p:spPr>
      </p:pic>
      <p:sp>
        <p:nvSpPr>
          <p:cNvPr id="232" name="Google Shape;232;g3f94abba2c9_0_38"/>
          <p:cNvSpPr txBox="1"/>
          <p:nvPr/>
        </p:nvSpPr>
        <p:spPr>
          <a:xfrm>
            <a:off x="838200" y="4061129"/>
            <a:ext cx="1194600" cy="446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b="1" i="1" lang="en-US" sz="1700" u="none" cap="none" strike="noStrike">
                <a:solidFill>
                  <a:schemeClr val="lt1"/>
                </a:solidFill>
                <a:latin typeface="Calibri"/>
                <a:ea typeface="Calibri"/>
                <a:cs typeface="Calibri"/>
                <a:sym typeface="Calibri"/>
              </a:rPr>
              <a:t>Brightfield</a:t>
            </a:r>
            <a:endParaRPr b="1" i="1" sz="1700" u="none" cap="none" strike="noStrike">
              <a:solidFill>
                <a:schemeClr val="lt1"/>
              </a:solidFill>
              <a:latin typeface="Calibri"/>
              <a:ea typeface="Calibri"/>
              <a:cs typeface="Calibri"/>
              <a:sym typeface="Calibri"/>
            </a:endParaRPr>
          </a:p>
        </p:txBody>
      </p:sp>
      <p:sp>
        <p:nvSpPr>
          <p:cNvPr id="233" name="Google Shape;233;g3f94abba2c9_0_38"/>
          <p:cNvSpPr txBox="1"/>
          <p:nvPr/>
        </p:nvSpPr>
        <p:spPr>
          <a:xfrm>
            <a:off x="4416925" y="4061129"/>
            <a:ext cx="1194600" cy="446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b="1" i="1" lang="en-US" sz="1700" u="none" cap="none" strike="noStrike">
                <a:solidFill>
                  <a:schemeClr val="lt1"/>
                </a:solidFill>
                <a:latin typeface="Calibri"/>
                <a:ea typeface="Calibri"/>
                <a:cs typeface="Calibri"/>
                <a:sym typeface="Calibri"/>
              </a:rPr>
              <a:t>NLS-GFP</a:t>
            </a:r>
            <a:endParaRPr b="1" i="1" sz="1700" u="none" cap="none" strike="noStrike">
              <a:solidFill>
                <a:schemeClr val="lt1"/>
              </a:solidFill>
              <a:latin typeface="Calibri"/>
              <a:ea typeface="Calibri"/>
              <a:cs typeface="Calibri"/>
              <a:sym typeface="Calibri"/>
            </a:endParaRPr>
          </a:p>
        </p:txBody>
      </p:sp>
      <p:sp>
        <p:nvSpPr>
          <p:cNvPr id="234" name="Google Shape;234;g3f94abba2c9_0_38"/>
          <p:cNvSpPr txBox="1"/>
          <p:nvPr/>
        </p:nvSpPr>
        <p:spPr>
          <a:xfrm>
            <a:off x="7995650" y="4061129"/>
            <a:ext cx="1194600" cy="446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b="1" i="1" lang="en-US" sz="1700" u="none" cap="none" strike="noStrike">
                <a:solidFill>
                  <a:schemeClr val="lt1"/>
                </a:solidFill>
                <a:latin typeface="Calibri"/>
                <a:ea typeface="Calibri"/>
                <a:cs typeface="Calibri"/>
                <a:sym typeface="Calibri"/>
              </a:rPr>
              <a:t>Merge</a:t>
            </a:r>
            <a:endParaRPr b="1" i="1" sz="1700" u="none" cap="none" strike="noStrike">
              <a:solidFill>
                <a:schemeClr val="lt1"/>
              </a:solidFill>
              <a:latin typeface="Calibri"/>
              <a:ea typeface="Calibri"/>
              <a:cs typeface="Calibri"/>
              <a:sym typeface="Calibri"/>
            </a:endParaRPr>
          </a:p>
        </p:txBody>
      </p:sp>
      <p:cxnSp>
        <p:nvCxnSpPr>
          <p:cNvPr id="235" name="Google Shape;235;g3f94abba2c9_0_38"/>
          <p:cNvCxnSpPr/>
          <p:nvPr/>
        </p:nvCxnSpPr>
        <p:spPr>
          <a:xfrm>
            <a:off x="3843485" y="6546996"/>
            <a:ext cx="353100" cy="0"/>
          </a:xfrm>
          <a:prstGeom prst="straightConnector1">
            <a:avLst/>
          </a:prstGeom>
          <a:noFill/>
          <a:ln cap="flat" cmpd="sng" w="19050">
            <a:solidFill>
              <a:schemeClr val="lt1"/>
            </a:solidFill>
            <a:prstDash val="solid"/>
            <a:round/>
            <a:headEnd len="sm" w="sm" type="none"/>
            <a:tailEnd len="sm" w="sm" type="none"/>
          </a:ln>
        </p:spPr>
      </p:cxnSp>
      <p:cxnSp>
        <p:nvCxnSpPr>
          <p:cNvPr id="236" name="Google Shape;236;g3f94abba2c9_0_38"/>
          <p:cNvCxnSpPr/>
          <p:nvPr/>
        </p:nvCxnSpPr>
        <p:spPr>
          <a:xfrm>
            <a:off x="7423579" y="6545543"/>
            <a:ext cx="353100" cy="0"/>
          </a:xfrm>
          <a:prstGeom prst="straightConnector1">
            <a:avLst/>
          </a:prstGeom>
          <a:noFill/>
          <a:ln cap="flat" cmpd="sng" w="19050">
            <a:solidFill>
              <a:schemeClr val="lt1"/>
            </a:solidFill>
            <a:prstDash val="solid"/>
            <a:round/>
            <a:headEnd len="sm" w="sm" type="none"/>
            <a:tailEnd len="sm" w="sm" type="none"/>
          </a:ln>
        </p:spPr>
      </p:cxnSp>
      <p:cxnSp>
        <p:nvCxnSpPr>
          <p:cNvPr id="237" name="Google Shape;237;g3f94abba2c9_0_38"/>
          <p:cNvCxnSpPr/>
          <p:nvPr/>
        </p:nvCxnSpPr>
        <p:spPr>
          <a:xfrm>
            <a:off x="11000704" y="6545543"/>
            <a:ext cx="353100" cy="0"/>
          </a:xfrm>
          <a:prstGeom prst="straightConnector1">
            <a:avLst/>
          </a:prstGeom>
          <a:noFill/>
          <a:ln cap="flat" cmpd="sng" w="19050">
            <a:solidFill>
              <a:schemeClr val="lt1"/>
            </a:solidFill>
            <a:prstDash val="solid"/>
            <a:round/>
            <a:headEnd len="sm" w="sm" type="none"/>
            <a:tailEnd len="sm" w="sm" type="none"/>
          </a:ln>
        </p:spPr>
      </p:cxnSp>
      <p:sp>
        <p:nvSpPr>
          <p:cNvPr id="238" name="Google Shape;238;g3f94abba2c9_0_38"/>
          <p:cNvSpPr txBox="1"/>
          <p:nvPr/>
        </p:nvSpPr>
        <p:spPr>
          <a:xfrm>
            <a:off x="3771670" y="6471284"/>
            <a:ext cx="1194600" cy="3078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800"/>
              <a:buFont typeface="Arial"/>
              <a:buNone/>
            </a:pPr>
            <a:r>
              <a:rPr b="1" i="1" lang="en-US" sz="800" u="none" cap="none" strike="noStrike">
                <a:solidFill>
                  <a:schemeClr val="lt1"/>
                </a:solidFill>
                <a:highlight>
                  <a:schemeClr val="dk1"/>
                </a:highlight>
                <a:latin typeface="Calibri"/>
                <a:ea typeface="Calibri"/>
                <a:cs typeface="Calibri"/>
                <a:sym typeface="Calibri"/>
              </a:rPr>
              <a:t>100 µm</a:t>
            </a:r>
            <a:endParaRPr b="1" i="1" sz="800" u="none" cap="none" strike="noStrike">
              <a:solidFill>
                <a:schemeClr val="lt1"/>
              </a:solidFill>
              <a:highlight>
                <a:schemeClr val="dk1"/>
              </a:highlight>
              <a:latin typeface="Calibri"/>
              <a:ea typeface="Calibri"/>
              <a:cs typeface="Calibri"/>
              <a:sym typeface="Calibri"/>
            </a:endParaRPr>
          </a:p>
        </p:txBody>
      </p:sp>
      <p:sp>
        <p:nvSpPr>
          <p:cNvPr id="239" name="Google Shape;239;g3f94abba2c9_0_38"/>
          <p:cNvSpPr txBox="1"/>
          <p:nvPr/>
        </p:nvSpPr>
        <p:spPr>
          <a:xfrm>
            <a:off x="7347543" y="6464382"/>
            <a:ext cx="1194600" cy="3078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800"/>
              <a:buFont typeface="Arial"/>
              <a:buNone/>
            </a:pPr>
            <a:r>
              <a:rPr b="1" i="1" lang="en-US" sz="800" u="none" cap="none" strike="noStrike">
                <a:solidFill>
                  <a:schemeClr val="lt1"/>
                </a:solidFill>
                <a:highlight>
                  <a:schemeClr val="dk1"/>
                </a:highlight>
                <a:latin typeface="Calibri"/>
                <a:ea typeface="Calibri"/>
                <a:cs typeface="Calibri"/>
                <a:sym typeface="Calibri"/>
              </a:rPr>
              <a:t>100 µm</a:t>
            </a:r>
            <a:endParaRPr b="1" i="1" sz="800" u="none" cap="none" strike="noStrike">
              <a:solidFill>
                <a:schemeClr val="lt1"/>
              </a:solidFill>
              <a:highlight>
                <a:schemeClr val="dk1"/>
              </a:highlight>
              <a:latin typeface="Calibri"/>
              <a:ea typeface="Calibri"/>
              <a:cs typeface="Calibri"/>
              <a:sym typeface="Calibri"/>
            </a:endParaRPr>
          </a:p>
        </p:txBody>
      </p:sp>
      <p:sp>
        <p:nvSpPr>
          <p:cNvPr id="240" name="Google Shape;240;g3f94abba2c9_0_38"/>
          <p:cNvSpPr txBox="1"/>
          <p:nvPr/>
        </p:nvSpPr>
        <p:spPr>
          <a:xfrm>
            <a:off x="10932345" y="6464382"/>
            <a:ext cx="1194600" cy="3078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800"/>
              <a:buFont typeface="Arial"/>
              <a:buNone/>
            </a:pPr>
            <a:r>
              <a:rPr b="1" i="1" lang="en-US" sz="800" u="none" cap="none" strike="noStrike">
                <a:solidFill>
                  <a:schemeClr val="lt1"/>
                </a:solidFill>
                <a:highlight>
                  <a:schemeClr val="dk1"/>
                </a:highlight>
                <a:latin typeface="Calibri"/>
                <a:ea typeface="Calibri"/>
                <a:cs typeface="Calibri"/>
                <a:sym typeface="Calibri"/>
              </a:rPr>
              <a:t>100 µm</a:t>
            </a:r>
            <a:endParaRPr b="1" i="1" sz="800" u="none" cap="none" strike="noStrike">
              <a:solidFill>
                <a:schemeClr val="lt1"/>
              </a:solidFill>
              <a:highlight>
                <a:schemeClr val="dk1"/>
              </a:highlight>
              <a:latin typeface="Calibri"/>
              <a:ea typeface="Calibri"/>
              <a:cs typeface="Calibri"/>
              <a:sym typeface="Calibri"/>
            </a:endParaRPr>
          </a:p>
        </p:txBody>
      </p:sp>
      <p:pic>
        <p:nvPicPr>
          <p:cNvPr id="241" name="Google Shape;241;g3f94abba2c9_0_38" title="Transduction (2).png"/>
          <p:cNvPicPr preferRelativeResize="0"/>
          <p:nvPr/>
        </p:nvPicPr>
        <p:blipFill rotWithShape="1">
          <a:blip r:embed="rId6">
            <a:alphaModFix/>
          </a:blip>
          <a:srcRect b="15490" l="11326" r="11311" t="52897"/>
          <a:stretch/>
        </p:blipFill>
        <p:spPr>
          <a:xfrm>
            <a:off x="3516400" y="2417225"/>
            <a:ext cx="5549952" cy="1587850"/>
          </a:xfrm>
          <a:prstGeom prst="rect">
            <a:avLst/>
          </a:prstGeom>
          <a:noFill/>
          <a:ln>
            <a:noFill/>
          </a:ln>
        </p:spPr>
      </p:pic>
      <p:sp>
        <p:nvSpPr>
          <p:cNvPr id="242" name="Google Shape;242;g3f94abba2c9_0_38"/>
          <p:cNvSpPr txBox="1"/>
          <p:nvPr/>
        </p:nvSpPr>
        <p:spPr>
          <a:xfrm>
            <a:off x="11820897" y="6416422"/>
            <a:ext cx="371100" cy="422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US" sz="2000">
                <a:solidFill>
                  <a:srgbClr val="4472C4"/>
                </a:solidFill>
                <a:latin typeface="Calibri"/>
                <a:ea typeface="Calibri"/>
                <a:cs typeface="Calibri"/>
                <a:sym typeface="Calibri"/>
              </a:rPr>
              <a:t>9</a:t>
            </a:r>
            <a:endParaRPr b="1" sz="2000">
              <a:solidFill>
                <a:srgbClr val="4472C4"/>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g3f605cc8c48_0_0"/>
          <p:cNvSpPr/>
          <p:nvPr/>
        </p:nvSpPr>
        <p:spPr>
          <a:xfrm>
            <a:off x="8229066" y="1175925"/>
            <a:ext cx="3751200" cy="54798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49" name="Google Shape;249;g3f605cc8c48_0_0"/>
          <p:cNvSpPr/>
          <p:nvPr/>
        </p:nvSpPr>
        <p:spPr>
          <a:xfrm>
            <a:off x="4220391" y="1175925"/>
            <a:ext cx="3751200" cy="54798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50" name="Google Shape;250;g3f605cc8c48_0_0"/>
          <p:cNvSpPr/>
          <p:nvPr/>
        </p:nvSpPr>
        <p:spPr>
          <a:xfrm>
            <a:off x="267825" y="1175925"/>
            <a:ext cx="3751200" cy="54798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51" name="Google Shape;251;g3f605cc8c48_0_0"/>
          <p:cNvSpPr txBox="1"/>
          <p:nvPr>
            <p:ph type="title"/>
          </p:nvPr>
        </p:nvSpPr>
        <p:spPr>
          <a:xfrm>
            <a:off x="190595" y="0"/>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US">
                <a:solidFill>
                  <a:srgbClr val="E66914"/>
                </a:solidFill>
              </a:rPr>
              <a:t>Experimental Workflow</a:t>
            </a:r>
            <a:endParaRPr>
              <a:solidFill>
                <a:srgbClr val="E66914"/>
              </a:solidFill>
            </a:endParaRPr>
          </a:p>
        </p:txBody>
      </p:sp>
      <p:sp>
        <p:nvSpPr>
          <p:cNvPr id="252" name="Google Shape;252;g3f605cc8c48_0_0"/>
          <p:cNvSpPr txBox="1"/>
          <p:nvPr>
            <p:ph idx="1" type="body"/>
          </p:nvPr>
        </p:nvSpPr>
        <p:spPr>
          <a:xfrm>
            <a:off x="758925" y="1266425"/>
            <a:ext cx="2769000" cy="12495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None/>
            </a:pPr>
            <a:r>
              <a:rPr lang="en-US"/>
              <a:t>Nanopillar Chip Preparation</a:t>
            </a:r>
            <a:endParaRPr/>
          </a:p>
        </p:txBody>
      </p:sp>
      <p:sp>
        <p:nvSpPr>
          <p:cNvPr id="253" name="Google Shape;253;g3f605cc8c48_0_0"/>
          <p:cNvSpPr txBox="1"/>
          <p:nvPr>
            <p:ph idx="1" type="body"/>
          </p:nvPr>
        </p:nvSpPr>
        <p:spPr>
          <a:xfrm>
            <a:off x="4655400" y="1494066"/>
            <a:ext cx="2881200" cy="438300"/>
          </a:xfrm>
          <a:prstGeom prst="rect">
            <a:avLst/>
          </a:prstGeom>
          <a:noFill/>
          <a:ln>
            <a:noFill/>
          </a:ln>
        </p:spPr>
        <p:txBody>
          <a:bodyPr anchorCtr="0" anchor="t" bIns="45700" lIns="91425" spcFirstLastPara="1" rIns="91425" wrap="square" tIns="45700">
            <a:normAutofit lnSpcReduction="10000"/>
          </a:bodyPr>
          <a:lstStyle/>
          <a:p>
            <a:pPr indent="0" lvl="0" marL="0" rtl="0" algn="ctr">
              <a:lnSpc>
                <a:spcPct val="90000"/>
              </a:lnSpc>
              <a:spcBef>
                <a:spcPts val="0"/>
              </a:spcBef>
              <a:spcAft>
                <a:spcPts val="0"/>
              </a:spcAft>
              <a:buNone/>
            </a:pPr>
            <a:r>
              <a:rPr lang="en-US"/>
              <a:t>Live Imaging</a:t>
            </a:r>
            <a:endParaRPr/>
          </a:p>
        </p:txBody>
      </p:sp>
      <p:sp>
        <p:nvSpPr>
          <p:cNvPr id="254" name="Google Shape;254;g3f605cc8c48_0_0"/>
          <p:cNvSpPr txBox="1"/>
          <p:nvPr>
            <p:ph idx="1" type="body"/>
          </p:nvPr>
        </p:nvSpPr>
        <p:spPr>
          <a:xfrm>
            <a:off x="8664075" y="1494075"/>
            <a:ext cx="2881200" cy="438300"/>
          </a:xfrm>
          <a:prstGeom prst="rect">
            <a:avLst/>
          </a:prstGeom>
          <a:noFill/>
          <a:ln>
            <a:noFill/>
          </a:ln>
        </p:spPr>
        <p:txBody>
          <a:bodyPr anchorCtr="0" anchor="t" bIns="45700" lIns="91425" spcFirstLastPara="1" rIns="91425" wrap="square" tIns="45700">
            <a:normAutofit lnSpcReduction="10000"/>
          </a:bodyPr>
          <a:lstStyle/>
          <a:p>
            <a:pPr indent="0" lvl="0" marL="0" rtl="0" algn="ctr">
              <a:lnSpc>
                <a:spcPct val="90000"/>
              </a:lnSpc>
              <a:spcBef>
                <a:spcPts val="0"/>
              </a:spcBef>
              <a:spcAft>
                <a:spcPts val="0"/>
              </a:spcAft>
              <a:buNone/>
            </a:pPr>
            <a:r>
              <a:rPr lang="en-US">
                <a:solidFill>
                  <a:srgbClr val="222222"/>
                </a:solidFill>
              </a:rPr>
              <a:t>Data Analysis</a:t>
            </a:r>
            <a:endParaRPr>
              <a:solidFill>
                <a:srgbClr val="222222"/>
              </a:solidFill>
            </a:endParaRPr>
          </a:p>
        </p:txBody>
      </p:sp>
      <p:sp>
        <p:nvSpPr>
          <p:cNvPr id="255" name="Google Shape;255;g3f605cc8c48_0_0"/>
          <p:cNvSpPr/>
          <p:nvPr/>
        </p:nvSpPr>
        <p:spPr>
          <a:xfrm>
            <a:off x="917250" y="2281296"/>
            <a:ext cx="2486700" cy="635100"/>
          </a:xfrm>
          <a:prstGeom prst="rect">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latin typeface="Calibri"/>
                <a:ea typeface="Calibri"/>
                <a:cs typeface="Calibri"/>
                <a:sym typeface="Calibri"/>
              </a:rPr>
              <a:t>Clean and functionalize glass nanopillar chips</a:t>
            </a:r>
            <a:endParaRPr sz="1800">
              <a:latin typeface="Calibri"/>
              <a:ea typeface="Calibri"/>
              <a:cs typeface="Calibri"/>
              <a:sym typeface="Calibri"/>
            </a:endParaRPr>
          </a:p>
        </p:txBody>
      </p:sp>
      <p:sp>
        <p:nvSpPr>
          <p:cNvPr id="256" name="Google Shape;256;g3f605cc8c48_0_0"/>
          <p:cNvSpPr/>
          <p:nvPr/>
        </p:nvSpPr>
        <p:spPr>
          <a:xfrm>
            <a:off x="917250" y="3421946"/>
            <a:ext cx="2486700" cy="846600"/>
          </a:xfrm>
          <a:prstGeom prst="rect">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latin typeface="Calibri"/>
                <a:ea typeface="Calibri"/>
                <a:cs typeface="Calibri"/>
                <a:sym typeface="Calibri"/>
              </a:rPr>
              <a:t>Coat with Gelatin (serves as extracellular matrix)</a:t>
            </a:r>
            <a:endParaRPr sz="1800">
              <a:latin typeface="Calibri"/>
              <a:ea typeface="Calibri"/>
              <a:cs typeface="Calibri"/>
              <a:sym typeface="Calibri"/>
            </a:endParaRPr>
          </a:p>
        </p:txBody>
      </p:sp>
      <p:sp>
        <p:nvSpPr>
          <p:cNvPr id="257" name="Google Shape;257;g3f605cc8c48_0_0"/>
          <p:cNvSpPr/>
          <p:nvPr/>
        </p:nvSpPr>
        <p:spPr>
          <a:xfrm>
            <a:off x="917250" y="4774096"/>
            <a:ext cx="2486700" cy="1325700"/>
          </a:xfrm>
          <a:prstGeom prst="rect">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latin typeface="Calibri"/>
                <a:ea typeface="Calibri"/>
                <a:cs typeface="Calibri"/>
                <a:sym typeface="Calibri"/>
              </a:rPr>
              <a:t>Seed U2OS cells at 20,000 cells/cm</a:t>
            </a:r>
            <a:r>
              <a:rPr baseline="30000" lang="en-US" sz="1800">
                <a:latin typeface="Calibri"/>
                <a:ea typeface="Calibri"/>
                <a:cs typeface="Calibri"/>
                <a:sym typeface="Calibri"/>
              </a:rPr>
              <a:t>2</a:t>
            </a:r>
            <a:r>
              <a:rPr lang="en-US" sz="1800">
                <a:latin typeface="Calibri"/>
                <a:ea typeface="Calibri"/>
                <a:cs typeface="Calibri"/>
                <a:sym typeface="Calibri"/>
              </a:rPr>
              <a:t>. Allow 2-3 hours for cells to adhere and spread</a:t>
            </a:r>
            <a:endParaRPr sz="1800">
              <a:latin typeface="Calibri"/>
              <a:ea typeface="Calibri"/>
              <a:cs typeface="Calibri"/>
              <a:sym typeface="Calibri"/>
            </a:endParaRPr>
          </a:p>
        </p:txBody>
      </p:sp>
      <p:sp>
        <p:nvSpPr>
          <p:cNvPr id="258" name="Google Shape;258;g3f605cc8c48_0_0"/>
          <p:cNvSpPr/>
          <p:nvPr/>
        </p:nvSpPr>
        <p:spPr>
          <a:xfrm>
            <a:off x="4866675" y="2285200"/>
            <a:ext cx="2486700" cy="694500"/>
          </a:xfrm>
          <a:prstGeom prst="rect">
            <a:avLst/>
          </a:prstGeom>
          <a:solidFill>
            <a:srgbClr val="C0D5E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latin typeface="Calibri"/>
                <a:ea typeface="Calibri"/>
                <a:cs typeface="Calibri"/>
                <a:sym typeface="Calibri"/>
              </a:rPr>
              <a:t>Incubate sample at 37℃ and 5% CO</a:t>
            </a:r>
            <a:r>
              <a:rPr baseline="-25000" lang="en-US" sz="1800">
                <a:latin typeface="Calibri"/>
                <a:ea typeface="Calibri"/>
                <a:cs typeface="Calibri"/>
                <a:sym typeface="Calibri"/>
              </a:rPr>
              <a:t>2</a:t>
            </a:r>
            <a:endParaRPr sz="1800">
              <a:latin typeface="Calibri"/>
              <a:ea typeface="Calibri"/>
              <a:cs typeface="Calibri"/>
              <a:sym typeface="Calibri"/>
            </a:endParaRPr>
          </a:p>
        </p:txBody>
      </p:sp>
      <p:sp>
        <p:nvSpPr>
          <p:cNvPr id="259" name="Google Shape;259;g3f605cc8c48_0_0"/>
          <p:cNvSpPr/>
          <p:nvPr/>
        </p:nvSpPr>
        <p:spPr>
          <a:xfrm>
            <a:off x="4894725" y="3497634"/>
            <a:ext cx="2486700" cy="1249500"/>
          </a:xfrm>
          <a:prstGeom prst="rect">
            <a:avLst/>
          </a:prstGeom>
          <a:solidFill>
            <a:srgbClr val="C0D5E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latin typeface="Calibri"/>
                <a:ea typeface="Calibri"/>
                <a:cs typeface="Calibri"/>
                <a:sym typeface="Calibri"/>
              </a:rPr>
              <a:t>Select regions of interest, capturing both cells on both nanopillars and glass</a:t>
            </a:r>
            <a:endParaRPr sz="1800">
              <a:latin typeface="Calibri"/>
              <a:ea typeface="Calibri"/>
              <a:cs typeface="Calibri"/>
              <a:sym typeface="Calibri"/>
            </a:endParaRPr>
          </a:p>
        </p:txBody>
      </p:sp>
      <p:sp>
        <p:nvSpPr>
          <p:cNvPr id="260" name="Google Shape;260;g3f605cc8c48_0_0"/>
          <p:cNvSpPr/>
          <p:nvPr/>
        </p:nvSpPr>
        <p:spPr>
          <a:xfrm>
            <a:off x="4894725" y="5252839"/>
            <a:ext cx="2486700" cy="635100"/>
          </a:xfrm>
          <a:prstGeom prst="rect">
            <a:avLst/>
          </a:prstGeom>
          <a:solidFill>
            <a:srgbClr val="C0D5E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latin typeface="Calibri"/>
                <a:ea typeface="Calibri"/>
                <a:cs typeface="Calibri"/>
                <a:sym typeface="Calibri"/>
              </a:rPr>
              <a:t>Take images every 10 minutes</a:t>
            </a:r>
            <a:endParaRPr sz="1800">
              <a:latin typeface="Calibri"/>
              <a:ea typeface="Calibri"/>
              <a:cs typeface="Calibri"/>
              <a:sym typeface="Calibri"/>
            </a:endParaRPr>
          </a:p>
        </p:txBody>
      </p:sp>
      <p:sp>
        <p:nvSpPr>
          <p:cNvPr id="261" name="Google Shape;261;g3f605cc8c48_0_0"/>
          <p:cNvSpPr/>
          <p:nvPr/>
        </p:nvSpPr>
        <p:spPr>
          <a:xfrm>
            <a:off x="8872200" y="2394750"/>
            <a:ext cx="2486700" cy="1027200"/>
          </a:xfrm>
          <a:prstGeom prst="rect">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latin typeface="Calibri"/>
                <a:ea typeface="Calibri"/>
                <a:cs typeface="Calibri"/>
                <a:sym typeface="Calibri"/>
              </a:rPr>
              <a:t>Draw line profiles of the cell, nucleus, and background</a:t>
            </a:r>
            <a:endParaRPr sz="1800">
              <a:latin typeface="Calibri"/>
              <a:ea typeface="Calibri"/>
              <a:cs typeface="Calibri"/>
              <a:sym typeface="Calibri"/>
            </a:endParaRPr>
          </a:p>
        </p:txBody>
      </p:sp>
      <p:sp>
        <p:nvSpPr>
          <p:cNvPr id="262" name="Google Shape;262;g3f605cc8c48_0_0"/>
          <p:cNvSpPr/>
          <p:nvPr/>
        </p:nvSpPr>
        <p:spPr>
          <a:xfrm>
            <a:off x="8872200" y="3915832"/>
            <a:ext cx="2486700" cy="1583700"/>
          </a:xfrm>
          <a:prstGeom prst="rect">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latin typeface="Calibri"/>
                <a:ea typeface="Calibri"/>
                <a:cs typeface="Calibri"/>
                <a:sym typeface="Calibri"/>
              </a:rPr>
              <a:t>Calculate intensity of mislocalized NLS-GFP </a:t>
            </a:r>
            <a:r>
              <a:rPr lang="en-US" sz="1800">
                <a:latin typeface="Calibri"/>
                <a:ea typeface="Calibri"/>
                <a:cs typeface="Calibri"/>
                <a:sym typeface="Calibri"/>
              </a:rPr>
              <a:t>by dividing cytoplasmic intensity by total cellular intensity of NLS-GFP</a:t>
            </a:r>
            <a:endParaRPr sz="1800">
              <a:latin typeface="Calibri"/>
              <a:ea typeface="Calibri"/>
              <a:cs typeface="Calibri"/>
              <a:sym typeface="Calibri"/>
            </a:endParaRPr>
          </a:p>
        </p:txBody>
      </p:sp>
      <p:sp>
        <p:nvSpPr>
          <p:cNvPr id="263" name="Google Shape;263;g3f605cc8c48_0_0"/>
          <p:cNvSpPr/>
          <p:nvPr/>
        </p:nvSpPr>
        <p:spPr>
          <a:xfrm>
            <a:off x="1940275" y="2963325"/>
            <a:ext cx="376200" cy="438300"/>
          </a:xfrm>
          <a:prstGeom prst="downArrow">
            <a:avLst>
              <a:gd fmla="val 50000" name="adj1"/>
              <a:gd fmla="val 50000" name="adj2"/>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64" name="Google Shape;264;g3f605cc8c48_0_0"/>
          <p:cNvSpPr/>
          <p:nvPr/>
        </p:nvSpPr>
        <p:spPr>
          <a:xfrm>
            <a:off x="1972500" y="4323900"/>
            <a:ext cx="376200" cy="438300"/>
          </a:xfrm>
          <a:prstGeom prst="downArrow">
            <a:avLst>
              <a:gd fmla="val 50000" name="adj1"/>
              <a:gd fmla="val 50000" name="adj2"/>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65" name="Google Shape;265;g3f605cc8c48_0_0"/>
          <p:cNvSpPr/>
          <p:nvPr/>
        </p:nvSpPr>
        <p:spPr>
          <a:xfrm>
            <a:off x="5935950" y="3019281"/>
            <a:ext cx="376200" cy="438300"/>
          </a:xfrm>
          <a:prstGeom prst="downArrow">
            <a:avLst>
              <a:gd fmla="val 50000" name="adj1"/>
              <a:gd fmla="val 50000" name="adj2"/>
            </a:avLst>
          </a:prstGeom>
          <a:solidFill>
            <a:srgbClr val="C0D5E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66" name="Google Shape;266;g3f605cc8c48_0_0"/>
          <p:cNvSpPr/>
          <p:nvPr/>
        </p:nvSpPr>
        <p:spPr>
          <a:xfrm>
            <a:off x="5935950" y="4787181"/>
            <a:ext cx="376200" cy="438300"/>
          </a:xfrm>
          <a:prstGeom prst="downArrow">
            <a:avLst>
              <a:gd fmla="val 50000" name="adj1"/>
              <a:gd fmla="val 50000" name="adj2"/>
            </a:avLst>
          </a:prstGeom>
          <a:solidFill>
            <a:srgbClr val="C0D5E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67" name="Google Shape;267;g3f605cc8c48_0_0"/>
          <p:cNvSpPr/>
          <p:nvPr/>
        </p:nvSpPr>
        <p:spPr>
          <a:xfrm>
            <a:off x="9916575" y="3456899"/>
            <a:ext cx="376200" cy="438300"/>
          </a:xfrm>
          <a:prstGeom prst="downArrow">
            <a:avLst>
              <a:gd fmla="val 50000" name="adj1"/>
              <a:gd fmla="val 50000" name="adj2"/>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68" name="Google Shape;268;g3f605cc8c48_0_0"/>
          <p:cNvSpPr txBox="1"/>
          <p:nvPr/>
        </p:nvSpPr>
        <p:spPr>
          <a:xfrm>
            <a:off x="11674551" y="6416425"/>
            <a:ext cx="517500" cy="422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US" sz="2000">
                <a:solidFill>
                  <a:srgbClr val="4472C4"/>
                </a:solidFill>
                <a:latin typeface="Calibri"/>
                <a:ea typeface="Calibri"/>
                <a:cs typeface="Calibri"/>
                <a:sym typeface="Calibri"/>
              </a:rPr>
              <a:t>10</a:t>
            </a:r>
            <a:endParaRPr b="1" sz="2000">
              <a:solidFill>
                <a:srgbClr val="4472C4"/>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g3f5ef23f956_0_16"/>
          <p:cNvSpPr txBox="1"/>
          <p:nvPr>
            <p:ph type="title"/>
          </p:nvPr>
        </p:nvSpPr>
        <p:spPr>
          <a:xfrm>
            <a:off x="205960" y="0"/>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US">
                <a:solidFill>
                  <a:srgbClr val="E66914"/>
                </a:solidFill>
              </a:rPr>
              <a:t>Live Imaging of Nuclear Poration and Repair</a:t>
            </a:r>
            <a:endParaRPr>
              <a:solidFill>
                <a:srgbClr val="E66914"/>
              </a:solidFill>
            </a:endParaRPr>
          </a:p>
        </p:txBody>
      </p:sp>
      <p:pic>
        <p:nvPicPr>
          <p:cNvPr id="275" name="Google Shape;275;g3f5ef23f956_0_16" title="GFP.avi">
            <a:hlinkClick r:id="rId3"/>
          </p:cNvPr>
          <p:cNvPicPr preferRelativeResize="0"/>
          <p:nvPr/>
        </p:nvPicPr>
        <p:blipFill rotWithShape="1">
          <a:blip r:embed="rId4">
            <a:alphaModFix/>
          </a:blip>
          <a:srcRect b="0" l="0" r="0" t="0"/>
          <a:stretch/>
        </p:blipFill>
        <p:spPr>
          <a:xfrm>
            <a:off x="2976207" y="1057800"/>
            <a:ext cx="6239599" cy="5680200"/>
          </a:xfrm>
          <a:prstGeom prst="rect">
            <a:avLst/>
          </a:prstGeom>
          <a:noFill/>
          <a:ln>
            <a:noFill/>
          </a:ln>
        </p:spPr>
      </p:pic>
      <p:sp>
        <p:nvSpPr>
          <p:cNvPr id="276" name="Google Shape;276;g3f5ef23f956_0_16"/>
          <p:cNvSpPr txBox="1"/>
          <p:nvPr/>
        </p:nvSpPr>
        <p:spPr>
          <a:xfrm>
            <a:off x="11674551" y="6416425"/>
            <a:ext cx="517500" cy="422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US" sz="2000">
                <a:solidFill>
                  <a:srgbClr val="4472C4"/>
                </a:solidFill>
                <a:latin typeface="Calibri"/>
                <a:ea typeface="Calibri"/>
                <a:cs typeface="Calibri"/>
                <a:sym typeface="Calibri"/>
              </a:rPr>
              <a:t>11</a:t>
            </a:r>
            <a:endParaRPr b="1" sz="2000">
              <a:solidFill>
                <a:srgbClr val="4472C4"/>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5"/>
                                        </p:tgtEl>
                                        <p:attrNameLst>
                                          <p:attrName>style.visibility</p:attrName>
                                        </p:attrNameLst>
                                      </p:cBhvr>
                                      <p:to>
                                        <p:strVal val="visible"/>
                                      </p:to>
                                    </p:set>
                                    <p:animEffect filter="fade" transition="in">
                                      <p:cBhvr>
                                        <p:cTn dur="1000"/>
                                        <p:tgtEl>
                                          <p:spTgt spid="2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g3f605cc8c48_1_2"/>
          <p:cNvSpPr txBox="1"/>
          <p:nvPr>
            <p:ph type="title"/>
          </p:nvPr>
        </p:nvSpPr>
        <p:spPr>
          <a:xfrm>
            <a:off x="257415" y="0"/>
            <a:ext cx="10515600" cy="13257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SzPts val="1800"/>
              <a:buNone/>
            </a:pPr>
            <a:r>
              <a:rPr lang="en-US">
                <a:solidFill>
                  <a:srgbClr val="E66914"/>
                </a:solidFill>
              </a:rPr>
              <a:t>Live Imaging of Nuclear Poration and Repair</a:t>
            </a:r>
            <a:endParaRPr>
              <a:solidFill>
                <a:srgbClr val="E66914"/>
              </a:solidFill>
            </a:endParaRPr>
          </a:p>
        </p:txBody>
      </p:sp>
      <p:grpSp>
        <p:nvGrpSpPr>
          <p:cNvPr id="283" name="Google Shape;283;g3f605cc8c48_1_2"/>
          <p:cNvGrpSpPr/>
          <p:nvPr/>
        </p:nvGrpSpPr>
        <p:grpSpPr>
          <a:xfrm>
            <a:off x="2076950" y="1294248"/>
            <a:ext cx="8373000" cy="5563750"/>
            <a:chOff x="2087075" y="1072473"/>
            <a:chExt cx="8373000" cy="5563750"/>
          </a:xfrm>
        </p:grpSpPr>
        <p:pic>
          <p:nvPicPr>
            <p:cNvPr id="284" name="Google Shape;284;g3f605cc8c48_1_2" title="Live_Img_Results_10X.png"/>
            <p:cNvPicPr preferRelativeResize="0"/>
            <p:nvPr/>
          </p:nvPicPr>
          <p:blipFill rotWithShape="1">
            <a:blip r:embed="rId3">
              <a:alphaModFix/>
            </a:blip>
            <a:srcRect b="0" l="0" r="37465" t="64270"/>
            <a:stretch/>
          </p:blipFill>
          <p:spPr>
            <a:xfrm>
              <a:off x="2087075" y="1072473"/>
              <a:ext cx="8373000" cy="5563750"/>
            </a:xfrm>
            <a:prstGeom prst="rect">
              <a:avLst/>
            </a:prstGeom>
            <a:noFill/>
            <a:ln>
              <a:noFill/>
            </a:ln>
          </p:spPr>
        </p:pic>
        <p:cxnSp>
          <p:nvCxnSpPr>
            <p:cNvPr id="285" name="Google Shape;285;g3f605cc8c48_1_2"/>
            <p:cNvCxnSpPr/>
            <p:nvPr/>
          </p:nvCxnSpPr>
          <p:spPr>
            <a:xfrm>
              <a:off x="4069300" y="3725250"/>
              <a:ext cx="200700" cy="0"/>
            </a:xfrm>
            <a:prstGeom prst="straightConnector1">
              <a:avLst/>
            </a:prstGeom>
            <a:noFill/>
            <a:ln cap="flat" cmpd="sng" w="19050">
              <a:solidFill>
                <a:schemeClr val="lt1"/>
              </a:solidFill>
              <a:prstDash val="solid"/>
              <a:round/>
              <a:headEnd len="med" w="med" type="none"/>
              <a:tailEnd len="med" w="med" type="none"/>
            </a:ln>
          </p:spPr>
        </p:cxnSp>
        <p:cxnSp>
          <p:nvCxnSpPr>
            <p:cNvPr id="286" name="Google Shape;286;g3f605cc8c48_1_2"/>
            <p:cNvCxnSpPr/>
            <p:nvPr/>
          </p:nvCxnSpPr>
          <p:spPr>
            <a:xfrm>
              <a:off x="6051500" y="3725250"/>
              <a:ext cx="200700" cy="0"/>
            </a:xfrm>
            <a:prstGeom prst="straightConnector1">
              <a:avLst/>
            </a:prstGeom>
            <a:noFill/>
            <a:ln cap="flat" cmpd="sng" w="19050">
              <a:solidFill>
                <a:schemeClr val="lt1"/>
              </a:solidFill>
              <a:prstDash val="solid"/>
              <a:round/>
              <a:headEnd len="med" w="med" type="none"/>
              <a:tailEnd len="med" w="med" type="none"/>
            </a:ln>
          </p:spPr>
        </p:cxnSp>
        <p:cxnSp>
          <p:nvCxnSpPr>
            <p:cNvPr id="287" name="Google Shape;287;g3f605cc8c48_1_2"/>
            <p:cNvCxnSpPr/>
            <p:nvPr/>
          </p:nvCxnSpPr>
          <p:spPr>
            <a:xfrm>
              <a:off x="4069300" y="6434350"/>
              <a:ext cx="200700" cy="0"/>
            </a:xfrm>
            <a:prstGeom prst="straightConnector1">
              <a:avLst/>
            </a:prstGeom>
            <a:noFill/>
            <a:ln cap="flat" cmpd="sng" w="19050">
              <a:solidFill>
                <a:schemeClr val="lt1"/>
              </a:solidFill>
              <a:prstDash val="solid"/>
              <a:round/>
              <a:headEnd len="med" w="med" type="none"/>
              <a:tailEnd len="med" w="med" type="none"/>
            </a:ln>
          </p:spPr>
        </p:cxnSp>
        <p:cxnSp>
          <p:nvCxnSpPr>
            <p:cNvPr id="288" name="Google Shape;288;g3f605cc8c48_1_2"/>
            <p:cNvCxnSpPr/>
            <p:nvPr/>
          </p:nvCxnSpPr>
          <p:spPr>
            <a:xfrm>
              <a:off x="6051500" y="6434350"/>
              <a:ext cx="200700" cy="0"/>
            </a:xfrm>
            <a:prstGeom prst="straightConnector1">
              <a:avLst/>
            </a:prstGeom>
            <a:noFill/>
            <a:ln cap="flat" cmpd="sng" w="19050">
              <a:solidFill>
                <a:schemeClr val="lt1"/>
              </a:solidFill>
              <a:prstDash val="solid"/>
              <a:round/>
              <a:headEnd len="med" w="med" type="none"/>
              <a:tailEnd len="med" w="med" type="none"/>
            </a:ln>
          </p:spPr>
        </p:cxnSp>
      </p:grpSp>
      <p:sp>
        <p:nvSpPr>
          <p:cNvPr id="289" name="Google Shape;289;g3f605cc8c48_1_2"/>
          <p:cNvSpPr txBox="1"/>
          <p:nvPr/>
        </p:nvSpPr>
        <p:spPr>
          <a:xfrm>
            <a:off x="11674551" y="6416425"/>
            <a:ext cx="517500" cy="422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US" sz="2000">
                <a:solidFill>
                  <a:srgbClr val="4472C4"/>
                </a:solidFill>
                <a:latin typeface="Calibri"/>
                <a:ea typeface="Calibri"/>
                <a:cs typeface="Calibri"/>
                <a:sym typeface="Calibri"/>
              </a:rPr>
              <a:t>12</a:t>
            </a:r>
            <a:endParaRPr b="1" sz="2000">
              <a:solidFill>
                <a:srgbClr val="4472C4"/>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g3f5ef23f956_1_0"/>
          <p:cNvSpPr txBox="1"/>
          <p:nvPr>
            <p:ph type="title"/>
          </p:nvPr>
        </p:nvSpPr>
        <p:spPr>
          <a:xfrm>
            <a:off x="197955" y="0"/>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US">
                <a:solidFill>
                  <a:srgbClr val="E66914"/>
                </a:solidFill>
              </a:rPr>
              <a:t>Live Imaging of Nuclear Poration and Repair</a:t>
            </a:r>
            <a:endParaRPr>
              <a:solidFill>
                <a:srgbClr val="E66914"/>
              </a:solidFill>
            </a:endParaRPr>
          </a:p>
        </p:txBody>
      </p:sp>
      <p:pic>
        <p:nvPicPr>
          <p:cNvPr id="296" name="Google Shape;296;g3f5ef23f956_1_0" title="Live_Img_Results_Schematics.png"/>
          <p:cNvPicPr preferRelativeResize="0"/>
          <p:nvPr/>
        </p:nvPicPr>
        <p:blipFill rotWithShape="1">
          <a:blip r:embed="rId3">
            <a:alphaModFix/>
          </a:blip>
          <a:srcRect b="22445" l="0" r="0" t="55135"/>
          <a:stretch/>
        </p:blipFill>
        <p:spPr>
          <a:xfrm>
            <a:off x="463200" y="3777125"/>
            <a:ext cx="10450642" cy="2330435"/>
          </a:xfrm>
          <a:prstGeom prst="rect">
            <a:avLst/>
          </a:prstGeom>
          <a:noFill/>
          <a:ln>
            <a:noFill/>
          </a:ln>
        </p:spPr>
      </p:pic>
      <p:pic>
        <p:nvPicPr>
          <p:cNvPr id="297" name="Google Shape;297;g3f5ef23f956_1_0" title="Live_Img_Results_Schematics.png"/>
          <p:cNvPicPr preferRelativeResize="0"/>
          <p:nvPr/>
        </p:nvPicPr>
        <p:blipFill rotWithShape="1">
          <a:blip r:embed="rId3">
            <a:alphaModFix/>
          </a:blip>
          <a:srcRect b="77165" l="0" r="0" t="0"/>
          <a:stretch/>
        </p:blipFill>
        <p:spPr>
          <a:xfrm>
            <a:off x="1103925" y="1425482"/>
            <a:ext cx="9411676" cy="2137557"/>
          </a:xfrm>
          <a:prstGeom prst="rect">
            <a:avLst/>
          </a:prstGeom>
          <a:noFill/>
          <a:ln>
            <a:noFill/>
          </a:ln>
        </p:spPr>
      </p:pic>
      <p:sp>
        <p:nvSpPr>
          <p:cNvPr id="298" name="Google Shape;298;g3f5ef23f956_1_0"/>
          <p:cNvSpPr txBox="1"/>
          <p:nvPr/>
        </p:nvSpPr>
        <p:spPr>
          <a:xfrm>
            <a:off x="11674551" y="6416425"/>
            <a:ext cx="517500" cy="422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US" sz="2000">
                <a:solidFill>
                  <a:srgbClr val="4472C4"/>
                </a:solidFill>
                <a:latin typeface="Calibri"/>
                <a:ea typeface="Calibri"/>
                <a:cs typeface="Calibri"/>
                <a:sym typeface="Calibri"/>
              </a:rPr>
              <a:t>13</a:t>
            </a:r>
            <a:endParaRPr b="1" sz="2000">
              <a:solidFill>
                <a:srgbClr val="4472C4"/>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g3f605cc8c48_0_273"/>
          <p:cNvSpPr txBox="1"/>
          <p:nvPr>
            <p:ph type="title"/>
          </p:nvPr>
        </p:nvSpPr>
        <p:spPr>
          <a:xfrm>
            <a:off x="197955" y="0"/>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US">
                <a:solidFill>
                  <a:srgbClr val="E66914"/>
                </a:solidFill>
              </a:rPr>
              <a:t>Live Imaging of Nuclear Poration and Repair</a:t>
            </a:r>
            <a:endParaRPr>
              <a:solidFill>
                <a:srgbClr val="E66914"/>
              </a:solidFill>
            </a:endParaRPr>
          </a:p>
        </p:txBody>
      </p:sp>
      <p:sp>
        <p:nvSpPr>
          <p:cNvPr id="305" name="Google Shape;305;g3f605cc8c48_0_273"/>
          <p:cNvSpPr txBox="1"/>
          <p:nvPr/>
        </p:nvSpPr>
        <p:spPr>
          <a:xfrm>
            <a:off x="11674551" y="6416425"/>
            <a:ext cx="517500" cy="422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US" sz="2000">
                <a:solidFill>
                  <a:srgbClr val="4472C4"/>
                </a:solidFill>
                <a:latin typeface="Calibri"/>
                <a:ea typeface="Calibri"/>
                <a:cs typeface="Calibri"/>
                <a:sym typeface="Calibri"/>
              </a:rPr>
              <a:t>14</a:t>
            </a:r>
            <a:endParaRPr b="1" sz="2000">
              <a:solidFill>
                <a:srgbClr val="4472C4"/>
              </a:solidFill>
              <a:latin typeface="Calibri"/>
              <a:ea typeface="Calibri"/>
              <a:cs typeface="Calibri"/>
              <a:sym typeface="Calibri"/>
            </a:endParaRPr>
          </a:p>
        </p:txBody>
      </p:sp>
      <p:pic>
        <p:nvPicPr>
          <p:cNvPr id="306" name="Google Shape;306;g3f605cc8c48_0_273" title="Data-2.png"/>
          <p:cNvPicPr preferRelativeResize="0"/>
          <p:nvPr/>
        </p:nvPicPr>
        <p:blipFill rotWithShape="1">
          <a:blip r:embed="rId3">
            <a:alphaModFix/>
          </a:blip>
          <a:srcRect b="65433" l="0" r="34422" t="0"/>
          <a:stretch/>
        </p:blipFill>
        <p:spPr>
          <a:xfrm>
            <a:off x="2199575" y="1115350"/>
            <a:ext cx="7792848" cy="530107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g3f933d02748_0_107"/>
          <p:cNvSpPr txBox="1"/>
          <p:nvPr>
            <p:ph type="title"/>
          </p:nvPr>
        </p:nvSpPr>
        <p:spPr>
          <a:xfrm>
            <a:off x="0" y="0"/>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US">
                <a:solidFill>
                  <a:srgbClr val="E66914"/>
                </a:solidFill>
              </a:rPr>
              <a:t>Conclusion and Future Work</a:t>
            </a:r>
            <a:endParaRPr>
              <a:solidFill>
                <a:srgbClr val="E66914"/>
              </a:solidFill>
            </a:endParaRPr>
          </a:p>
        </p:txBody>
      </p:sp>
      <p:sp>
        <p:nvSpPr>
          <p:cNvPr id="313" name="Google Shape;313;g3f933d02748_0_107"/>
          <p:cNvSpPr/>
          <p:nvPr/>
        </p:nvSpPr>
        <p:spPr>
          <a:xfrm>
            <a:off x="1049313" y="4333025"/>
            <a:ext cx="4618200" cy="2111100"/>
          </a:xfrm>
          <a:prstGeom prst="roundRect">
            <a:avLst>
              <a:gd fmla="val 16667" name="adj"/>
            </a:avLst>
          </a:prstGeom>
          <a:solidFill>
            <a:srgbClr val="FCE5CD"/>
          </a:solidFill>
          <a:ln cap="flat" cmpd="sng" w="9525">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90000"/>
              </a:lnSpc>
              <a:spcBef>
                <a:spcPts val="1000"/>
              </a:spcBef>
              <a:spcAft>
                <a:spcPts val="0"/>
              </a:spcAft>
              <a:buClr>
                <a:schemeClr val="dk1"/>
              </a:buClr>
              <a:buSzPts val="1100"/>
              <a:buFont typeface="Arial"/>
              <a:buNone/>
            </a:pPr>
            <a:r>
              <a:rPr lang="en-US" sz="2800">
                <a:solidFill>
                  <a:schemeClr val="dk1"/>
                </a:solidFill>
                <a:latin typeface="Calibri"/>
                <a:ea typeface="Calibri"/>
                <a:cs typeface="Calibri"/>
                <a:sym typeface="Calibri"/>
              </a:rPr>
              <a:t>Automate cell tracking and segmentation to quantify NER.</a:t>
            </a:r>
            <a:endParaRPr b="1" i="0" sz="1400" u="none" cap="none" strike="noStrike">
              <a:solidFill>
                <a:srgbClr val="434343"/>
              </a:solidFill>
              <a:latin typeface="Calibri"/>
              <a:ea typeface="Calibri"/>
              <a:cs typeface="Calibri"/>
              <a:sym typeface="Calibri"/>
            </a:endParaRPr>
          </a:p>
        </p:txBody>
      </p:sp>
      <p:sp>
        <p:nvSpPr>
          <p:cNvPr id="314" name="Google Shape;314;g3f933d02748_0_107"/>
          <p:cNvSpPr/>
          <p:nvPr/>
        </p:nvSpPr>
        <p:spPr>
          <a:xfrm>
            <a:off x="6739750" y="4333025"/>
            <a:ext cx="4618200" cy="2111100"/>
          </a:xfrm>
          <a:prstGeom prst="roundRect">
            <a:avLst>
              <a:gd fmla="val 16667" name="adj"/>
            </a:avLst>
          </a:prstGeom>
          <a:solidFill>
            <a:srgbClr val="FCE5CD"/>
          </a:solidFill>
          <a:ln cap="flat" cmpd="sng" w="9525">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90000"/>
              </a:lnSpc>
              <a:spcBef>
                <a:spcPts val="1000"/>
              </a:spcBef>
              <a:spcAft>
                <a:spcPts val="0"/>
              </a:spcAft>
              <a:buClr>
                <a:srgbClr val="000000"/>
              </a:buClr>
              <a:buSzPts val="2800"/>
              <a:buFont typeface="Arial"/>
              <a:buNone/>
            </a:pPr>
            <a:r>
              <a:rPr lang="en-US" sz="2800">
                <a:solidFill>
                  <a:schemeClr val="dk1"/>
                </a:solidFill>
                <a:latin typeface="Calibri"/>
                <a:ea typeface="Calibri"/>
                <a:cs typeface="Calibri"/>
                <a:sym typeface="Calibri"/>
              </a:rPr>
              <a:t>Validate NLS-GFP events with orthogonal rupture markers, such as BAF and cGAS.</a:t>
            </a:r>
            <a:endParaRPr b="1" i="0" sz="1400" u="none" cap="none" strike="noStrike">
              <a:solidFill>
                <a:srgbClr val="434343"/>
              </a:solidFill>
              <a:latin typeface="Calibri"/>
              <a:ea typeface="Calibri"/>
              <a:cs typeface="Calibri"/>
              <a:sym typeface="Calibri"/>
            </a:endParaRPr>
          </a:p>
        </p:txBody>
      </p:sp>
      <p:sp>
        <p:nvSpPr>
          <p:cNvPr id="315" name="Google Shape;315;g3f933d02748_0_107"/>
          <p:cNvSpPr/>
          <p:nvPr/>
        </p:nvSpPr>
        <p:spPr>
          <a:xfrm>
            <a:off x="1197525" y="1493375"/>
            <a:ext cx="10012200" cy="2111100"/>
          </a:xfrm>
          <a:prstGeom prst="roundRect">
            <a:avLst>
              <a:gd fmla="val 16667" name="adj"/>
            </a:avLst>
          </a:prstGeom>
          <a:solidFill>
            <a:srgbClr val="B6D7A8"/>
          </a:solidFill>
          <a:ln cap="flat" cmpd="sng" w="9525">
            <a:solidFill>
              <a:srgbClr val="38761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90000"/>
              </a:lnSpc>
              <a:spcBef>
                <a:spcPts val="100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Established a NLS-GFP reporter for live imaging</a:t>
            </a:r>
            <a:endParaRPr b="0" i="0" sz="2800" u="none" cap="none" strike="noStrike">
              <a:solidFill>
                <a:schemeClr val="dk1"/>
              </a:solidFill>
              <a:latin typeface="Calibri"/>
              <a:ea typeface="Calibri"/>
              <a:cs typeface="Calibri"/>
              <a:sym typeface="Calibri"/>
            </a:endParaRPr>
          </a:p>
          <a:p>
            <a:pPr indent="0" lvl="0" marL="0" marR="0" rtl="0" algn="ctr">
              <a:lnSpc>
                <a:spcPct val="90000"/>
              </a:lnSpc>
              <a:spcBef>
                <a:spcPts val="100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Observed and quantified a pipeline for nuclear envelope </a:t>
            </a:r>
            <a:r>
              <a:rPr lang="en-US" sz="2800">
                <a:solidFill>
                  <a:schemeClr val="dk1"/>
                </a:solidFill>
                <a:latin typeface="Calibri"/>
                <a:ea typeface="Calibri"/>
                <a:cs typeface="Calibri"/>
                <a:sym typeface="Calibri"/>
              </a:rPr>
              <a:t>rupture</a:t>
            </a:r>
            <a:r>
              <a:rPr b="0" i="0" lang="en-US" sz="2800" u="none" cap="none" strike="noStrike">
                <a:solidFill>
                  <a:schemeClr val="dk1"/>
                </a:solidFill>
                <a:latin typeface="Calibri"/>
                <a:ea typeface="Calibri"/>
                <a:cs typeface="Calibri"/>
                <a:sym typeface="Calibri"/>
              </a:rPr>
              <a:t> and repair</a:t>
            </a:r>
            <a:endParaRPr b="0" i="0" sz="2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t/>
            </a:r>
            <a:endParaRPr b="1" i="0" sz="1400" u="none" cap="none" strike="noStrike">
              <a:solidFill>
                <a:srgbClr val="434343"/>
              </a:solidFill>
              <a:latin typeface="Calibri"/>
              <a:ea typeface="Calibri"/>
              <a:cs typeface="Calibri"/>
              <a:sym typeface="Calibri"/>
            </a:endParaRPr>
          </a:p>
        </p:txBody>
      </p:sp>
      <p:sp>
        <p:nvSpPr>
          <p:cNvPr id="316" name="Google Shape;316;g3f933d02748_0_107"/>
          <p:cNvSpPr txBox="1"/>
          <p:nvPr/>
        </p:nvSpPr>
        <p:spPr>
          <a:xfrm>
            <a:off x="11674551" y="6416425"/>
            <a:ext cx="517500" cy="422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US" sz="2000">
                <a:solidFill>
                  <a:srgbClr val="4472C4"/>
                </a:solidFill>
                <a:latin typeface="Calibri"/>
                <a:ea typeface="Calibri"/>
                <a:cs typeface="Calibri"/>
                <a:sym typeface="Calibri"/>
              </a:rPr>
              <a:t>15</a:t>
            </a:r>
            <a:endParaRPr b="1" sz="2000">
              <a:solidFill>
                <a:srgbClr val="4472C4"/>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grpSp>
        <p:nvGrpSpPr>
          <p:cNvPr id="321" name="Google Shape;321;p3"/>
          <p:cNvGrpSpPr/>
          <p:nvPr/>
        </p:nvGrpSpPr>
        <p:grpSpPr>
          <a:xfrm>
            <a:off x="133216" y="5653647"/>
            <a:ext cx="11692357" cy="949234"/>
            <a:chOff x="133216" y="5653647"/>
            <a:chExt cx="11692357" cy="949234"/>
          </a:xfrm>
        </p:grpSpPr>
        <p:pic>
          <p:nvPicPr>
            <p:cNvPr descr="A picture containing text, transport, wheel&#10;&#10;Description automatically generated" id="322" name="Google Shape;322;p3"/>
            <p:cNvPicPr preferRelativeResize="0"/>
            <p:nvPr/>
          </p:nvPicPr>
          <p:blipFill rotWithShape="1">
            <a:blip r:embed="rId3">
              <a:alphaModFix/>
            </a:blip>
            <a:srcRect b="0" l="0" r="0" t="0"/>
            <a:stretch/>
          </p:blipFill>
          <p:spPr>
            <a:xfrm>
              <a:off x="133216" y="5653647"/>
              <a:ext cx="944299" cy="949234"/>
            </a:xfrm>
            <a:prstGeom prst="rect">
              <a:avLst/>
            </a:prstGeom>
            <a:noFill/>
            <a:ln>
              <a:noFill/>
            </a:ln>
          </p:spPr>
        </p:pic>
        <p:pic>
          <p:nvPicPr>
            <p:cNvPr descr="A picture containing text&#10;&#10;Description automatically generated" id="323" name="Google Shape;323;p3"/>
            <p:cNvPicPr preferRelativeResize="0"/>
            <p:nvPr/>
          </p:nvPicPr>
          <p:blipFill rotWithShape="1">
            <a:blip r:embed="rId4">
              <a:alphaModFix/>
            </a:blip>
            <a:srcRect b="0" l="0" r="0" t="0"/>
            <a:stretch/>
          </p:blipFill>
          <p:spPr>
            <a:xfrm>
              <a:off x="1942998" y="5826033"/>
              <a:ext cx="2875387" cy="604461"/>
            </a:xfrm>
            <a:prstGeom prst="rect">
              <a:avLst/>
            </a:prstGeom>
            <a:noFill/>
            <a:ln>
              <a:noFill/>
            </a:ln>
          </p:spPr>
        </p:pic>
        <p:pic>
          <p:nvPicPr>
            <p:cNvPr descr="Text&#10;&#10;Description automatically generated" id="324" name="Google Shape;324;p3"/>
            <p:cNvPicPr preferRelativeResize="0"/>
            <p:nvPr/>
          </p:nvPicPr>
          <p:blipFill rotWithShape="1">
            <a:blip r:embed="rId5">
              <a:alphaModFix/>
            </a:blip>
            <a:srcRect b="0" l="0" r="0" t="0"/>
            <a:stretch/>
          </p:blipFill>
          <p:spPr>
            <a:xfrm>
              <a:off x="5683869" y="5728105"/>
              <a:ext cx="2009687" cy="800318"/>
            </a:xfrm>
            <a:prstGeom prst="rect">
              <a:avLst/>
            </a:prstGeom>
            <a:noFill/>
            <a:ln>
              <a:noFill/>
            </a:ln>
          </p:spPr>
        </p:pic>
        <p:pic>
          <p:nvPicPr>
            <p:cNvPr descr="Logo&#10;&#10;Description automatically generated" id="325" name="Google Shape;325;p3"/>
            <p:cNvPicPr preferRelativeResize="0"/>
            <p:nvPr/>
          </p:nvPicPr>
          <p:blipFill rotWithShape="1">
            <a:blip r:embed="rId6">
              <a:alphaModFix/>
            </a:blip>
            <a:srcRect b="0" l="0" r="0" t="0"/>
            <a:stretch/>
          </p:blipFill>
          <p:spPr>
            <a:xfrm>
              <a:off x="8559040" y="5826033"/>
              <a:ext cx="3266533" cy="612826"/>
            </a:xfrm>
            <a:prstGeom prst="rect">
              <a:avLst/>
            </a:prstGeom>
            <a:noFill/>
            <a:ln>
              <a:noFill/>
            </a:ln>
          </p:spPr>
        </p:pic>
      </p:grpSp>
      <p:sp>
        <p:nvSpPr>
          <p:cNvPr id="326" name="Google Shape;326;p3"/>
          <p:cNvSpPr txBox="1"/>
          <p:nvPr/>
        </p:nvSpPr>
        <p:spPr>
          <a:xfrm>
            <a:off x="979714" y="427506"/>
            <a:ext cx="10232700" cy="5448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E66914"/>
              </a:buClr>
              <a:buSzPts val="3600"/>
              <a:buFont typeface="Calibri"/>
              <a:buNone/>
            </a:pPr>
            <a:r>
              <a:rPr b="1" i="0" lang="en-US" sz="3600" u="none" cap="none" strike="noStrike">
                <a:solidFill>
                  <a:srgbClr val="E66914"/>
                </a:solidFill>
                <a:latin typeface="Calibri"/>
                <a:ea typeface="Calibri"/>
                <a:cs typeface="Calibri"/>
                <a:sym typeface="Calibri"/>
              </a:rPr>
              <a:t>Acknowledgements</a:t>
            </a:r>
            <a:endParaRPr b="1" i="0" sz="2800" u="none" cap="none" strike="noStrike">
              <a:solidFill>
                <a:srgbClr val="ED7D31"/>
              </a:solidFill>
              <a:latin typeface="Calibri"/>
              <a:ea typeface="Calibri"/>
              <a:cs typeface="Calibri"/>
              <a:sym typeface="Calibri"/>
            </a:endParaRPr>
          </a:p>
          <a:p>
            <a:pPr indent="0" lvl="0" marL="0" marR="0" rtl="0" algn="ctr">
              <a:lnSpc>
                <a:spcPct val="100000"/>
              </a:lnSpc>
              <a:spcBef>
                <a:spcPts val="0"/>
              </a:spcBef>
              <a:spcAft>
                <a:spcPts val="0"/>
              </a:spcAft>
              <a:buClr>
                <a:srgbClr val="4472C4"/>
              </a:buClr>
              <a:buSzPts val="2400"/>
              <a:buFont typeface="Calibri"/>
              <a:buNone/>
            </a:pPr>
            <a:r>
              <a:rPr b="1" i="1" lang="en-US" sz="2400" u="none" cap="none" strike="noStrike">
                <a:solidFill>
                  <a:srgbClr val="4472C4"/>
                </a:solidFill>
                <a:latin typeface="Calibri"/>
                <a:ea typeface="Calibri"/>
                <a:cs typeface="Calibri"/>
                <a:sym typeface="Calibri"/>
              </a:rPr>
              <a:t>I would like to sincerely thank:</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Calibri"/>
              <a:buNone/>
            </a:pPr>
            <a:r>
              <a:t/>
            </a:r>
            <a:endParaRPr b="1" i="1" sz="2400" u="none" cap="none" strike="noStrike">
              <a:solidFill>
                <a:srgbClr val="4472C4"/>
              </a:solidFill>
              <a:latin typeface="Calibri"/>
              <a:ea typeface="Calibri"/>
              <a:cs typeface="Calibri"/>
              <a:sym typeface="Calibri"/>
            </a:endParaRPr>
          </a:p>
          <a:p>
            <a:pPr indent="0" lvl="0" marL="0" marR="0" rtl="0" algn="ctr">
              <a:lnSpc>
                <a:spcPct val="100000"/>
              </a:lnSpc>
              <a:spcBef>
                <a:spcPts val="0"/>
              </a:spcBef>
              <a:spcAft>
                <a:spcPts val="0"/>
              </a:spcAft>
              <a:buClr>
                <a:srgbClr val="4472C4"/>
              </a:buClr>
              <a:buSzPts val="2400"/>
              <a:buFont typeface="Calibri"/>
              <a:buNone/>
            </a:pPr>
            <a:r>
              <a:rPr b="1" i="1" lang="en-US" sz="2400" u="none" cap="none" strike="noStrike">
                <a:solidFill>
                  <a:srgbClr val="4472C4"/>
                </a:solidFill>
                <a:latin typeface="Calibri"/>
                <a:ea typeface="Calibri"/>
                <a:cs typeface="Calibri"/>
                <a:sym typeface="Calibri"/>
              </a:rPr>
              <a:t>The National Science Foundation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4472C4"/>
              </a:buClr>
              <a:buSzPts val="2400"/>
              <a:buFont typeface="Calibri"/>
              <a:buNone/>
            </a:pPr>
            <a:r>
              <a:rPr b="1" i="1" lang="en-US" sz="2400" u="none" cap="none" strike="noStrike">
                <a:solidFill>
                  <a:srgbClr val="4472C4"/>
                </a:solidFill>
                <a:latin typeface="Calibri"/>
                <a:ea typeface="Calibri"/>
                <a:cs typeface="Calibri"/>
                <a:sym typeface="Calibri"/>
              </a:rPr>
              <a:t>Our host, Georgia Institute of Technology</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4472C4"/>
              </a:buClr>
              <a:buSzPts val="2400"/>
              <a:buFont typeface="Calibri"/>
              <a:buNone/>
            </a:pPr>
            <a:r>
              <a:rPr b="1" i="1" lang="en-US" sz="2400" u="none" cap="none" strike="noStrike">
                <a:solidFill>
                  <a:srgbClr val="4472C4"/>
                </a:solidFill>
                <a:latin typeface="Calibri"/>
                <a:ea typeface="Calibri"/>
                <a:cs typeface="Calibri"/>
                <a:sym typeface="Calibri"/>
              </a:rPr>
              <a:t>The San Diego Nanotechnology Infrastructure (SDNI), UC San Diego</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4472C4"/>
              </a:buClr>
              <a:buSzPts val="2400"/>
              <a:buFont typeface="Calibri"/>
              <a:buNone/>
            </a:pPr>
            <a:r>
              <a:rPr b="1" i="1" lang="en-US" sz="2400" u="none" cap="none" strike="noStrike">
                <a:solidFill>
                  <a:srgbClr val="4472C4"/>
                </a:solidFill>
                <a:latin typeface="Calibri"/>
                <a:ea typeface="Calibri"/>
                <a:cs typeface="Calibri"/>
                <a:sym typeface="Calibri"/>
              </a:rPr>
              <a:t>Dr. Zeinab Jahed, Faculty PI</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4472C4"/>
              </a:buClr>
              <a:buSzPts val="2400"/>
              <a:buFont typeface="Calibri"/>
              <a:buNone/>
            </a:pPr>
            <a:r>
              <a:rPr b="1" i="1" lang="en-US" sz="2400" u="none" cap="none" strike="noStrike">
                <a:solidFill>
                  <a:srgbClr val="4472C4"/>
                </a:solidFill>
                <a:latin typeface="Calibri"/>
                <a:ea typeface="Calibri"/>
                <a:cs typeface="Calibri"/>
                <a:sym typeface="Calibri"/>
              </a:rPr>
              <a:t>Hamed Naghsh-Nilchi, Mentor (under NIH training grant T32EB009380</a:t>
            </a:r>
            <a:r>
              <a:rPr b="1" i="1" lang="en-US" sz="2400">
                <a:solidFill>
                  <a:srgbClr val="4472C4"/>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4472C4"/>
              </a:buClr>
              <a:buSzPts val="2400"/>
              <a:buFont typeface="Calibri"/>
              <a:buNone/>
            </a:pPr>
            <a:r>
              <a:rPr b="1" i="1" lang="en-US" sz="2400" u="none" cap="none" strike="noStrike">
                <a:solidFill>
                  <a:srgbClr val="4472C4"/>
                </a:solidFill>
                <a:latin typeface="Calibri"/>
                <a:ea typeface="Calibri"/>
                <a:cs typeface="Calibri"/>
                <a:sym typeface="Calibri"/>
              </a:rPr>
              <a:t>Dr. Yves Theriault, SDNI Executive Director, Education and Outreach</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4472C4"/>
              </a:buClr>
              <a:buSzPts val="2400"/>
              <a:buFont typeface="Calibri"/>
              <a:buNone/>
            </a:pPr>
            <a:r>
              <a:rPr b="1" i="1" lang="en-US" sz="2400" u="none" cap="none" strike="noStrike">
                <a:solidFill>
                  <a:srgbClr val="4472C4"/>
                </a:solidFill>
                <a:latin typeface="Calibri"/>
                <a:ea typeface="Calibri"/>
                <a:cs typeface="Calibri"/>
                <a:sym typeface="Calibri"/>
              </a:rPr>
              <a:t>Dr. Yuhwa Lo, SDNI Faculty Director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Lato"/>
              <a:buNone/>
            </a:pPr>
            <a:r>
              <a:rPr b="1" i="1" lang="en-US" sz="2400" u="none" cap="none" strike="noStrike">
                <a:solidFill>
                  <a:srgbClr val="4472C4"/>
                </a:solidFill>
                <a:latin typeface="Calibri"/>
                <a:ea typeface="Calibri"/>
                <a:cs typeface="Calibri"/>
                <a:sym typeface="Calibri"/>
              </a:rPr>
              <a:t>The audience for listening and for their time!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Lato"/>
              <a:buNone/>
            </a:pPr>
            <a:r>
              <a:t/>
            </a:r>
            <a:endParaRPr b="1" i="1" sz="2400" u="none" cap="none" strike="noStrike">
              <a:solidFill>
                <a:srgbClr val="4472C4"/>
              </a:solidFill>
              <a:latin typeface="Calibri"/>
              <a:ea typeface="Calibri"/>
              <a:cs typeface="Calibri"/>
              <a:sym typeface="Calibri"/>
            </a:endParaRPr>
          </a:p>
          <a:p>
            <a:pPr indent="0" lvl="0" marL="0" marR="0" rtl="0" algn="ctr">
              <a:lnSpc>
                <a:spcPct val="100000"/>
              </a:lnSpc>
              <a:spcBef>
                <a:spcPts val="0"/>
              </a:spcBef>
              <a:spcAft>
                <a:spcPts val="0"/>
              </a:spcAft>
              <a:buClr>
                <a:srgbClr val="4472C4"/>
              </a:buClr>
              <a:buSzPts val="2400"/>
              <a:buFont typeface="Calibri"/>
              <a:buNone/>
            </a:pPr>
            <a:r>
              <a:rPr b="1" i="1" lang="en-US" sz="2400" u="none" cap="none" strike="noStrike">
                <a:solidFill>
                  <a:srgbClr val="4472C4"/>
                </a:solidFill>
                <a:latin typeface="Calibri"/>
                <a:ea typeface="Calibri"/>
                <a:cs typeface="Calibri"/>
                <a:sym typeface="Calibri"/>
              </a:rPr>
              <a:t>This program was supported by NSF grant ECCS 2025752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Calibri"/>
              <a:buNone/>
            </a:pPr>
            <a:r>
              <a:t/>
            </a:r>
            <a:endParaRPr b="1" i="1" sz="2400" u="none" cap="none" strike="noStrike">
              <a:solidFill>
                <a:srgbClr val="4472C4"/>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g3f605cc8c48_0_313"/>
          <p:cNvSpPr txBox="1"/>
          <p:nvPr>
            <p:ph type="title"/>
          </p:nvPr>
        </p:nvSpPr>
        <p:spPr>
          <a:xfrm>
            <a:off x="0" y="0"/>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US">
                <a:solidFill>
                  <a:srgbClr val="E66914"/>
                </a:solidFill>
              </a:rPr>
              <a:t>References</a:t>
            </a:r>
            <a:endParaRPr>
              <a:solidFill>
                <a:srgbClr val="E66914"/>
              </a:solidFill>
            </a:endParaRPr>
          </a:p>
        </p:txBody>
      </p:sp>
      <p:sp>
        <p:nvSpPr>
          <p:cNvPr id="333" name="Google Shape;333;g3f605cc8c48_0_313"/>
          <p:cNvSpPr txBox="1"/>
          <p:nvPr/>
        </p:nvSpPr>
        <p:spPr>
          <a:xfrm>
            <a:off x="675000" y="1211200"/>
            <a:ext cx="10842000" cy="55152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US" sz="1300">
                <a:solidFill>
                  <a:schemeClr val="dk1"/>
                </a:solidFill>
                <a:latin typeface="Calibri"/>
                <a:ea typeface="Calibri"/>
                <a:cs typeface="Calibri"/>
                <a:sym typeface="Calibri"/>
              </a:rPr>
              <a:t>Amiad Pavlov, Daria, et al. "Microtubule forces drive nuclear damage in LMNA cardiomyopathy." Nature Cardiovascular Research 4.11 (2025): 1501-1520.</a:t>
            </a:r>
            <a:endParaRPr sz="13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US" sz="1300">
                <a:solidFill>
                  <a:schemeClr val="dk1"/>
                </a:solidFill>
                <a:latin typeface="Calibri"/>
                <a:ea typeface="Calibri"/>
                <a:cs typeface="Calibri"/>
                <a:sym typeface="Calibri"/>
              </a:rPr>
              <a:t>Denais, Celine M., et al. "Nuclear envelope rupture and repair during cancer cell migration." Science 352.6283 (2016): 353-358.</a:t>
            </a:r>
            <a:endParaRPr sz="13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US" sz="1300">
                <a:solidFill>
                  <a:schemeClr val="dk1"/>
                </a:solidFill>
                <a:latin typeface="Calibri"/>
                <a:ea typeface="Calibri"/>
                <a:cs typeface="Calibri"/>
                <a:sym typeface="Calibri"/>
              </a:rPr>
              <a:t>Docquity. (2023). About Hutchinson-Gilford Progeria syndrome.</a:t>
            </a:r>
            <a:endParaRPr sz="13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US" sz="1300">
                <a:solidFill>
                  <a:schemeClr val="dk1"/>
                </a:solidFill>
                <a:latin typeface="Calibri"/>
                <a:ea typeface="Calibri"/>
                <a:cs typeface="Calibri"/>
                <a:sym typeface="Calibri"/>
              </a:rPr>
              <a:t>Earle, Ashley J., et al. "Mutant lamins cause nuclear envelope rupture and DNA damage in skeletal muscle cells." Nature materials 19.4 (2020): 464-473.</a:t>
            </a:r>
            <a:endParaRPr sz="13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US" sz="1300">
                <a:solidFill>
                  <a:schemeClr val="dk1"/>
                </a:solidFill>
                <a:latin typeface="Calibri"/>
                <a:ea typeface="Calibri"/>
                <a:cs typeface="Calibri"/>
                <a:sym typeface="Calibri"/>
              </a:rPr>
              <a:t>Halfmann, Charles T., et al. "Repair of nuclear ruptures requires barrier-to-autointegration factor." Journal of Cell Biology 218.7 (2019): 2136-2149.</a:t>
            </a:r>
            <a:endParaRPr sz="13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US" sz="1300">
                <a:solidFill>
                  <a:schemeClr val="dk1"/>
                </a:solidFill>
                <a:latin typeface="Calibri"/>
                <a:ea typeface="Calibri"/>
                <a:cs typeface="Calibri"/>
                <a:sym typeface="Calibri"/>
              </a:rPr>
              <a:t>Hatch, Emily M. “Nuclear envelope rupture: little holes, big openings.” Current Opinion in Cell Biology 52 (2020): 66-72.</a:t>
            </a:r>
            <a:endParaRPr sz="13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US" sz="1300">
                <a:solidFill>
                  <a:schemeClr val="dk1"/>
                </a:solidFill>
                <a:latin typeface="Calibri"/>
                <a:ea typeface="Calibri"/>
                <a:cs typeface="Calibri"/>
                <a:sym typeface="Calibri"/>
              </a:rPr>
              <a:t>Hatch, Emily M and Martin W. Hetzer. “Nuclear envelope rupture is induced by actin-based nucleus confinement.” Journal of Cell Biology. 215.1 (2016): 27-36</a:t>
            </a:r>
            <a:endParaRPr sz="13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US" sz="1300">
                <a:solidFill>
                  <a:schemeClr val="dk1"/>
                </a:solidFill>
                <a:latin typeface="Calibri"/>
                <a:ea typeface="Calibri"/>
                <a:cs typeface="Calibri"/>
                <a:sym typeface="Calibri"/>
              </a:rPr>
              <a:t>Kim, Paul H., et al. "Nuclear membrane ruptures underlie the vascular pathology in a mouse model of Hutchinson-Gilford progeria syndrome." JCI insight 6.16 (2021): e151515.</a:t>
            </a:r>
            <a:endParaRPr sz="13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US" sz="1300">
                <a:solidFill>
                  <a:schemeClr val="dk1"/>
                </a:solidFill>
                <a:latin typeface="Calibri"/>
                <a:ea typeface="Calibri"/>
                <a:cs typeface="Calibri"/>
                <a:sym typeface="Calibri"/>
              </a:rPr>
              <a:t>Kristiani, Lidya et al. “Role of the Nuclear Lamina in Age-Associated Nuclear Reorganization and Inflammation.” Cells 9.3 (2020): 718</a:t>
            </a:r>
            <a:endParaRPr sz="13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US" sz="1300">
                <a:solidFill>
                  <a:schemeClr val="dk1"/>
                </a:solidFill>
                <a:latin typeface="Calibri"/>
                <a:ea typeface="Calibri"/>
                <a:cs typeface="Calibri"/>
                <a:sym typeface="Calibri"/>
              </a:rPr>
              <a:t>Maciejowski, John, and Emily M. Hatch. "Nuclear membrane rupture and its consequences." Annual review of cell and developmental biology 36.1 (2020): 85-114.</a:t>
            </a:r>
            <a:endParaRPr sz="13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US" sz="1300">
                <a:solidFill>
                  <a:schemeClr val="dk1"/>
                </a:solidFill>
                <a:latin typeface="Calibri"/>
                <a:ea typeface="Calibri"/>
                <a:cs typeface="Calibri"/>
                <a:sym typeface="Calibri"/>
              </a:rPr>
              <a:t>Sarikhani, Einollah, et al. “Engineered Nanotopographies Induce Transient Openings in the Nuclear Membrane.” National Institute of Medicine. 35.6 (2024): 2410035</a:t>
            </a:r>
            <a:endParaRPr sz="13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US" sz="1300">
                <a:solidFill>
                  <a:schemeClr val="dk1"/>
                </a:solidFill>
                <a:latin typeface="Calibri"/>
                <a:ea typeface="Calibri"/>
                <a:cs typeface="Calibri"/>
                <a:sym typeface="Calibri"/>
              </a:rPr>
              <a:t>Ungricht, Rosemarie, and Ulrike Kutay. "Mechanisms and functions of nuclear envelope remodelling." Nature Reviews molecular cell biology 18.4 (2017): 229-245.</a:t>
            </a:r>
            <a:endParaRPr sz="13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US" sz="1300">
                <a:solidFill>
                  <a:schemeClr val="dk1"/>
                </a:solidFill>
                <a:latin typeface="Calibri"/>
                <a:ea typeface="Calibri"/>
                <a:cs typeface="Calibri"/>
                <a:sym typeface="Calibri"/>
              </a:rPr>
              <a:t>Wang, A.S., Ong, P.F., Chojnowski, A. et al. “Loss of lamin B1 is a biomarker to quantify cellular senescence in photoaged skin.” Sci Rep 7, 15678 (2017).</a:t>
            </a:r>
            <a:endParaRPr sz="1300">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g3f605cc8c48_1_27"/>
          <p:cNvSpPr txBox="1"/>
          <p:nvPr>
            <p:ph type="title"/>
          </p:nvPr>
        </p:nvSpPr>
        <p:spPr>
          <a:xfrm>
            <a:off x="0" y="0"/>
            <a:ext cx="12192000" cy="68580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1800"/>
              <a:buNone/>
            </a:pPr>
            <a:r>
              <a:rPr lang="en-US">
                <a:solidFill>
                  <a:srgbClr val="E66914"/>
                </a:solidFill>
              </a:rPr>
              <a:t>Supplementary Information</a:t>
            </a:r>
            <a:endParaRPr>
              <a:solidFill>
                <a:srgbClr val="E66914"/>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g3f953fe8897_0_0"/>
          <p:cNvSpPr txBox="1"/>
          <p:nvPr>
            <p:ph type="title"/>
          </p:nvPr>
        </p:nvSpPr>
        <p:spPr>
          <a:xfrm>
            <a:off x="210827" y="0"/>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100"/>
              <a:buFont typeface="Arial"/>
              <a:buNone/>
            </a:pPr>
            <a:r>
              <a:rPr lang="en-US">
                <a:solidFill>
                  <a:srgbClr val="E66914"/>
                </a:solidFill>
              </a:rPr>
              <a:t>Overview</a:t>
            </a:r>
            <a:endParaRPr>
              <a:solidFill>
                <a:srgbClr val="E66914"/>
              </a:solidFill>
            </a:endParaRPr>
          </a:p>
        </p:txBody>
      </p:sp>
      <p:pic>
        <p:nvPicPr>
          <p:cNvPr id="109" name="Google Shape;109;g3f953fe8897_0_0" title="GFP.avi">
            <a:hlinkClick r:id="rId3"/>
          </p:cNvPr>
          <p:cNvPicPr preferRelativeResize="0"/>
          <p:nvPr/>
        </p:nvPicPr>
        <p:blipFill rotWithShape="1">
          <a:blip r:embed="rId4">
            <a:alphaModFix/>
          </a:blip>
          <a:srcRect b="0" l="0" r="0" t="0"/>
          <a:stretch/>
        </p:blipFill>
        <p:spPr>
          <a:xfrm>
            <a:off x="5597300" y="335725"/>
            <a:ext cx="6474125" cy="5893727"/>
          </a:xfrm>
          <a:prstGeom prst="rect">
            <a:avLst/>
          </a:prstGeom>
          <a:noFill/>
          <a:ln>
            <a:noFill/>
          </a:ln>
        </p:spPr>
      </p:pic>
      <p:sp>
        <p:nvSpPr>
          <p:cNvPr id="110" name="Google Shape;110;g3f953fe8897_0_0"/>
          <p:cNvSpPr txBox="1"/>
          <p:nvPr>
            <p:ph idx="1" type="body"/>
          </p:nvPr>
        </p:nvSpPr>
        <p:spPr>
          <a:xfrm>
            <a:off x="473652" y="1085650"/>
            <a:ext cx="5166300" cy="5132400"/>
          </a:xfrm>
          <a:prstGeom prst="rect">
            <a:avLst/>
          </a:prstGeom>
          <a:noFill/>
          <a:ln>
            <a:noFill/>
          </a:ln>
        </p:spPr>
        <p:txBody>
          <a:bodyPr anchorCtr="0" anchor="t" bIns="45700" lIns="91425" spcFirstLastPara="1" rIns="91425" wrap="square" tIns="45700">
            <a:normAutofit lnSpcReduction="10000"/>
          </a:bodyPr>
          <a:lstStyle/>
          <a:p>
            <a:pPr indent="-381000" lvl="0" marL="457200" rtl="0" algn="l">
              <a:lnSpc>
                <a:spcPct val="90000"/>
              </a:lnSpc>
              <a:spcBef>
                <a:spcPts val="1000"/>
              </a:spcBef>
              <a:spcAft>
                <a:spcPts val="0"/>
              </a:spcAft>
              <a:buSzPts val="2400"/>
              <a:buChar char="•"/>
            </a:pPr>
            <a:r>
              <a:rPr lang="en-US" sz="2400"/>
              <a:t>Inducing nuclear envelope rupture via curvature on the membrane.</a:t>
            </a:r>
            <a:endParaRPr sz="2400"/>
          </a:p>
          <a:p>
            <a:pPr indent="0" lvl="0" marL="0" rtl="0" algn="l">
              <a:lnSpc>
                <a:spcPct val="90000"/>
              </a:lnSpc>
              <a:spcBef>
                <a:spcPts val="1000"/>
              </a:spcBef>
              <a:spcAft>
                <a:spcPts val="0"/>
              </a:spcAft>
              <a:buNone/>
            </a:pPr>
            <a:r>
              <a:t/>
            </a:r>
            <a:endParaRPr sz="2400"/>
          </a:p>
          <a:p>
            <a:pPr indent="-381000" lvl="0" marL="457200" rtl="0" algn="l">
              <a:lnSpc>
                <a:spcPct val="90000"/>
              </a:lnSpc>
              <a:spcBef>
                <a:spcPts val="1000"/>
              </a:spcBef>
              <a:spcAft>
                <a:spcPts val="0"/>
              </a:spcAft>
              <a:buSzPts val="2400"/>
              <a:buChar char="•"/>
            </a:pPr>
            <a:r>
              <a:rPr lang="en-US" sz="2400"/>
              <a:t>Use of live imaging microscopy to track the process of nuclear envelope rupture and repair.</a:t>
            </a:r>
            <a:endParaRPr sz="2400"/>
          </a:p>
          <a:p>
            <a:pPr indent="0" lvl="0" marL="457200" rtl="0" algn="l">
              <a:lnSpc>
                <a:spcPct val="90000"/>
              </a:lnSpc>
              <a:spcBef>
                <a:spcPts val="1000"/>
              </a:spcBef>
              <a:spcAft>
                <a:spcPts val="0"/>
              </a:spcAft>
              <a:buNone/>
            </a:pPr>
            <a:r>
              <a:rPr lang="en-US" sz="2400"/>
              <a:t> </a:t>
            </a:r>
            <a:endParaRPr sz="2400"/>
          </a:p>
          <a:p>
            <a:pPr indent="-381000" lvl="0" marL="457200" rtl="0" algn="l">
              <a:lnSpc>
                <a:spcPct val="90000"/>
              </a:lnSpc>
              <a:spcBef>
                <a:spcPts val="1000"/>
              </a:spcBef>
              <a:spcAft>
                <a:spcPts val="0"/>
              </a:spcAft>
              <a:buSzPts val="2400"/>
              <a:buChar char="•"/>
            </a:pPr>
            <a:r>
              <a:rPr lang="en-US" sz="2400"/>
              <a:t>Provides a platform for future investigation of proteins and pathways involved in nuclear envelope repair. </a:t>
            </a:r>
            <a:endParaRPr sz="2400"/>
          </a:p>
          <a:p>
            <a:pPr indent="0" lvl="0" marL="0" rtl="0" algn="l">
              <a:lnSpc>
                <a:spcPct val="90000"/>
              </a:lnSpc>
              <a:spcBef>
                <a:spcPts val="1000"/>
              </a:spcBef>
              <a:spcAft>
                <a:spcPts val="0"/>
              </a:spcAft>
              <a:buSzPts val="1800"/>
              <a:buNone/>
            </a:pPr>
            <a:r>
              <a:t/>
            </a:r>
            <a:endParaRPr sz="2400"/>
          </a:p>
          <a:p>
            <a:pPr indent="0" lvl="0" marL="0" rtl="0" algn="l">
              <a:lnSpc>
                <a:spcPct val="90000"/>
              </a:lnSpc>
              <a:spcBef>
                <a:spcPts val="1000"/>
              </a:spcBef>
              <a:spcAft>
                <a:spcPts val="0"/>
              </a:spcAft>
              <a:buSzPts val="1800"/>
              <a:buNone/>
            </a:pPr>
            <a:r>
              <a:rPr lang="en-US" sz="2400"/>
              <a:t> </a:t>
            </a:r>
            <a:endParaRPr sz="2400"/>
          </a:p>
        </p:txBody>
      </p:sp>
      <p:sp>
        <p:nvSpPr>
          <p:cNvPr id="111" name="Google Shape;111;g3f953fe8897_0_0"/>
          <p:cNvSpPr txBox="1"/>
          <p:nvPr/>
        </p:nvSpPr>
        <p:spPr>
          <a:xfrm>
            <a:off x="11820897" y="6416422"/>
            <a:ext cx="371100" cy="422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US" sz="2000">
                <a:solidFill>
                  <a:srgbClr val="4472C4"/>
                </a:solidFill>
                <a:latin typeface="Calibri"/>
                <a:ea typeface="Calibri"/>
                <a:cs typeface="Calibri"/>
                <a:sym typeface="Calibri"/>
              </a:rPr>
              <a:t>1</a:t>
            </a:r>
            <a:endParaRPr b="1" sz="2000">
              <a:solidFill>
                <a:srgbClr val="4472C4"/>
              </a:solidFill>
              <a:latin typeface="Calibri"/>
              <a:ea typeface="Calibri"/>
              <a:cs typeface="Calibri"/>
              <a:sym typeface="Calibri"/>
            </a:endParaRPr>
          </a:p>
        </p:txBody>
      </p:sp>
      <p:pic>
        <p:nvPicPr>
          <p:cNvPr id="112" name="Google Shape;112;g3f953fe8897_0_0" title="Live_Img_Results_10X.png"/>
          <p:cNvPicPr preferRelativeResize="0"/>
          <p:nvPr/>
        </p:nvPicPr>
        <p:blipFill rotWithShape="1">
          <a:blip r:embed="rId5">
            <a:alphaModFix/>
          </a:blip>
          <a:srcRect b="35784" l="33810" r="8016" t="53543"/>
          <a:stretch/>
        </p:blipFill>
        <p:spPr>
          <a:xfrm>
            <a:off x="385775" y="5122700"/>
            <a:ext cx="5187549" cy="110674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g3f953fe8897_0_117"/>
          <p:cNvSpPr txBox="1"/>
          <p:nvPr>
            <p:ph type="title"/>
          </p:nvPr>
        </p:nvSpPr>
        <p:spPr>
          <a:xfrm>
            <a:off x="0" y="0"/>
            <a:ext cx="121920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100"/>
              <a:buFont typeface="Arial"/>
              <a:buNone/>
            </a:pPr>
            <a:r>
              <a:rPr lang="en-US">
                <a:solidFill>
                  <a:srgbClr val="E66914"/>
                </a:solidFill>
              </a:rPr>
              <a:t>Nanopillar Curvature: Flat control vs. NP </a:t>
            </a:r>
            <a:endParaRPr>
              <a:solidFill>
                <a:srgbClr val="E66914"/>
              </a:solidFill>
            </a:endParaRPr>
          </a:p>
        </p:txBody>
      </p:sp>
      <p:sp>
        <p:nvSpPr>
          <p:cNvPr id="346" name="Google Shape;346;g3f953fe8897_0_117"/>
          <p:cNvSpPr/>
          <p:nvPr/>
        </p:nvSpPr>
        <p:spPr>
          <a:xfrm>
            <a:off x="579450" y="1486310"/>
            <a:ext cx="11033100" cy="7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88525" lIns="88525" spcFirstLastPara="1" rIns="88525" wrap="square" tIns="88525">
            <a:noAutofit/>
          </a:bodyPr>
          <a:lstStyle/>
          <a:p>
            <a:pPr indent="0" lvl="0" marL="0" marR="0" rtl="0" algn="ctr">
              <a:lnSpc>
                <a:spcPct val="100000"/>
              </a:lnSpc>
              <a:spcBef>
                <a:spcPts val="0"/>
              </a:spcBef>
              <a:spcAft>
                <a:spcPts val="0"/>
              </a:spcAft>
              <a:buClr>
                <a:srgbClr val="000000"/>
              </a:buClr>
              <a:buSzPts val="1356"/>
              <a:buFont typeface="Arial"/>
              <a:buNone/>
            </a:pPr>
            <a:r>
              <a:t/>
            </a:r>
            <a:endParaRPr b="0" i="0" sz="1356" u="none" cap="none" strike="noStrike">
              <a:solidFill>
                <a:srgbClr val="000000"/>
              </a:solidFill>
              <a:latin typeface="Calibri"/>
              <a:ea typeface="Calibri"/>
              <a:cs typeface="Calibri"/>
              <a:sym typeface="Calibri"/>
            </a:endParaRPr>
          </a:p>
        </p:txBody>
      </p:sp>
      <p:pic>
        <p:nvPicPr>
          <p:cNvPr id="347" name="Google Shape;347;g3f953fe8897_0_117"/>
          <p:cNvPicPr preferRelativeResize="0"/>
          <p:nvPr/>
        </p:nvPicPr>
        <p:blipFill rotWithShape="1">
          <a:blip r:embed="rId3">
            <a:alphaModFix/>
          </a:blip>
          <a:srcRect b="0" l="0" r="0" t="0"/>
          <a:stretch/>
        </p:blipFill>
        <p:spPr>
          <a:xfrm>
            <a:off x="3696025" y="1881525"/>
            <a:ext cx="4799950" cy="4727250"/>
          </a:xfrm>
          <a:prstGeom prst="rect">
            <a:avLst/>
          </a:prstGeom>
          <a:noFill/>
          <a:ln>
            <a:noFill/>
          </a:ln>
        </p:spPr>
      </p:pic>
      <p:sp>
        <p:nvSpPr>
          <p:cNvPr id="348" name="Google Shape;348;g3f953fe8897_0_117"/>
          <p:cNvSpPr txBox="1"/>
          <p:nvPr/>
        </p:nvSpPr>
        <p:spPr>
          <a:xfrm>
            <a:off x="0" y="6519300"/>
            <a:ext cx="45621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222222"/>
                </a:solidFill>
                <a:highlight>
                  <a:srgbClr val="FFFFFF"/>
                </a:highlight>
                <a:latin typeface="Arial"/>
                <a:ea typeface="Arial"/>
                <a:cs typeface="Arial"/>
                <a:sym typeface="Arial"/>
              </a:rPr>
              <a:t>Sarikhani, Einollah, et al.</a:t>
            </a:r>
            <a:r>
              <a:rPr b="0" i="1" lang="en-US" sz="1000" u="none" cap="none" strike="noStrike">
                <a:solidFill>
                  <a:srgbClr val="222222"/>
                </a:solidFill>
                <a:highlight>
                  <a:srgbClr val="FFFFFF"/>
                </a:highlight>
                <a:latin typeface="Arial"/>
                <a:ea typeface="Arial"/>
                <a:cs typeface="Arial"/>
                <a:sym typeface="Arial"/>
              </a:rPr>
              <a:t>Advanced functional materials</a:t>
            </a:r>
            <a:r>
              <a:rPr b="0" i="0" lang="en-US" sz="1000" u="none" cap="none" strike="noStrike">
                <a:solidFill>
                  <a:srgbClr val="222222"/>
                </a:solidFill>
                <a:highlight>
                  <a:srgbClr val="FFFFFF"/>
                </a:highlight>
                <a:latin typeface="Arial"/>
                <a:ea typeface="Arial"/>
                <a:cs typeface="Arial"/>
                <a:sym typeface="Arial"/>
              </a:rPr>
              <a:t> 35.6 (2025): 2410035.</a:t>
            </a:r>
            <a:endParaRPr b="0" i="0" sz="1400" u="none" cap="none" strike="noStrike">
              <a:solidFill>
                <a:srgbClr val="000000"/>
              </a:solidFill>
              <a:latin typeface="Arial"/>
              <a:ea typeface="Arial"/>
              <a:cs typeface="Arial"/>
              <a:sym typeface="Arial"/>
            </a:endParaRPr>
          </a:p>
        </p:txBody>
      </p:sp>
      <p:sp>
        <p:nvSpPr>
          <p:cNvPr id="349" name="Google Shape;349;g3f953fe8897_0_117"/>
          <p:cNvSpPr txBox="1"/>
          <p:nvPr>
            <p:ph idx="1" type="body"/>
          </p:nvPr>
        </p:nvSpPr>
        <p:spPr>
          <a:xfrm>
            <a:off x="194275" y="978125"/>
            <a:ext cx="11553300" cy="827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1800"/>
              <a:buNone/>
            </a:pPr>
            <a:r>
              <a:rPr lang="en-US"/>
              <a:t>Nanopillar arrays exert defined, reproducible curvature on adherent cells inducing NER at high-throughput without plasma membrane disruption</a:t>
            </a:r>
            <a:endParaRPr/>
          </a:p>
          <a:p>
            <a:pPr indent="0" lvl="0" marL="0" rtl="0" algn="l">
              <a:lnSpc>
                <a:spcPct val="90000"/>
              </a:lnSpc>
              <a:spcBef>
                <a:spcPts val="1000"/>
              </a:spcBef>
              <a:spcAft>
                <a:spcPts val="0"/>
              </a:spcAft>
              <a:buSzPts val="1800"/>
              <a:buNone/>
            </a:pPr>
            <a:r>
              <a:t/>
            </a:r>
            <a:endParaRPr/>
          </a:p>
          <a:p>
            <a:pPr indent="0" lvl="0" marL="0" rtl="0" algn="l">
              <a:lnSpc>
                <a:spcPct val="90000"/>
              </a:lnSpc>
              <a:spcBef>
                <a:spcPts val="1000"/>
              </a:spcBef>
              <a:spcAft>
                <a:spcPts val="0"/>
              </a:spcAft>
              <a:buSzPts val="1800"/>
              <a:buNone/>
            </a:pPr>
            <a:r>
              <a:t/>
            </a:r>
            <a:endParaRPr sz="24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g3f605cc8c48_0_55"/>
          <p:cNvSpPr txBox="1"/>
          <p:nvPr>
            <p:ph type="title"/>
          </p:nvPr>
        </p:nvSpPr>
        <p:spPr>
          <a:xfrm>
            <a:off x="0" y="-307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US">
                <a:solidFill>
                  <a:srgbClr val="E66914"/>
                </a:solidFill>
              </a:rPr>
              <a:t>Curvature Induced Nuclear Envelope Rupture</a:t>
            </a:r>
            <a:endParaRPr>
              <a:solidFill>
                <a:srgbClr val="E66914"/>
              </a:solidFill>
            </a:endParaRPr>
          </a:p>
        </p:txBody>
      </p:sp>
      <p:sp>
        <p:nvSpPr>
          <p:cNvPr id="356" name="Google Shape;356;g3f605cc8c48_0_55"/>
          <p:cNvSpPr txBox="1"/>
          <p:nvPr>
            <p:ph idx="1" type="body"/>
          </p:nvPr>
        </p:nvSpPr>
        <p:spPr>
          <a:xfrm>
            <a:off x="143600" y="1119975"/>
            <a:ext cx="11323200" cy="827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1800"/>
              <a:buNone/>
            </a:pPr>
            <a:r>
              <a:rPr lang="en-US"/>
              <a:t>Applicable to different cell lines</a:t>
            </a:r>
            <a:r>
              <a:rPr lang="en-US"/>
              <a:t> </a:t>
            </a:r>
            <a:endParaRPr b="1" sz="2400"/>
          </a:p>
          <a:p>
            <a:pPr indent="0" lvl="0" marL="0" rtl="0" algn="l">
              <a:lnSpc>
                <a:spcPct val="90000"/>
              </a:lnSpc>
              <a:spcBef>
                <a:spcPts val="1000"/>
              </a:spcBef>
              <a:spcAft>
                <a:spcPts val="0"/>
              </a:spcAft>
              <a:buSzPts val="1800"/>
              <a:buNone/>
            </a:pPr>
            <a:r>
              <a:t/>
            </a:r>
            <a:endParaRPr sz="2400"/>
          </a:p>
        </p:txBody>
      </p:sp>
      <p:pic>
        <p:nvPicPr>
          <p:cNvPr id="357" name="Google Shape;357;g3f605cc8c48_0_55"/>
          <p:cNvPicPr preferRelativeResize="0"/>
          <p:nvPr/>
        </p:nvPicPr>
        <p:blipFill rotWithShape="1">
          <a:blip r:embed="rId3">
            <a:alphaModFix/>
          </a:blip>
          <a:srcRect b="0" l="0" r="0" t="0"/>
          <a:stretch/>
        </p:blipFill>
        <p:spPr>
          <a:xfrm>
            <a:off x="2388299" y="1694050"/>
            <a:ext cx="7415391" cy="4828100"/>
          </a:xfrm>
          <a:prstGeom prst="rect">
            <a:avLst/>
          </a:prstGeom>
          <a:noFill/>
          <a:ln>
            <a:noFill/>
          </a:ln>
        </p:spPr>
      </p:pic>
      <p:sp>
        <p:nvSpPr>
          <p:cNvPr id="358" name="Google Shape;358;g3f605cc8c48_0_55"/>
          <p:cNvSpPr txBox="1"/>
          <p:nvPr/>
        </p:nvSpPr>
        <p:spPr>
          <a:xfrm>
            <a:off x="0" y="6522150"/>
            <a:ext cx="45621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222222"/>
                </a:solidFill>
                <a:highlight>
                  <a:srgbClr val="FFFFFF"/>
                </a:highlight>
                <a:latin typeface="Arial"/>
                <a:ea typeface="Arial"/>
                <a:cs typeface="Arial"/>
                <a:sym typeface="Arial"/>
              </a:rPr>
              <a:t>Sarikhani, Einollah, et al.</a:t>
            </a:r>
            <a:r>
              <a:rPr b="0" i="1" lang="en-US" sz="1000" u="none" cap="none" strike="noStrike">
                <a:solidFill>
                  <a:srgbClr val="222222"/>
                </a:solidFill>
                <a:highlight>
                  <a:srgbClr val="FFFFFF"/>
                </a:highlight>
                <a:latin typeface="Arial"/>
                <a:ea typeface="Arial"/>
                <a:cs typeface="Arial"/>
                <a:sym typeface="Arial"/>
              </a:rPr>
              <a:t>Advanced functional materials</a:t>
            </a:r>
            <a:r>
              <a:rPr b="0" i="0" lang="en-US" sz="1000" u="none" cap="none" strike="noStrike">
                <a:solidFill>
                  <a:srgbClr val="222222"/>
                </a:solidFill>
                <a:highlight>
                  <a:srgbClr val="FFFFFF"/>
                </a:highlight>
                <a:latin typeface="Arial"/>
                <a:ea typeface="Arial"/>
                <a:cs typeface="Arial"/>
                <a:sym typeface="Arial"/>
              </a:rPr>
              <a:t> 35.6 (2025): 2410035.</a:t>
            </a:r>
            <a:endParaRPr b="0" i="0" sz="1400" u="none" cap="none" strike="noStrike">
              <a:solidFill>
                <a:srgbClr val="000000"/>
              </a:solidFill>
              <a:latin typeface="Arial"/>
              <a:ea typeface="Arial"/>
              <a:cs typeface="Arial"/>
              <a:sym typeface="Arial"/>
            </a:endParaRPr>
          </a:p>
        </p:txBody>
      </p:sp>
      <p:sp>
        <p:nvSpPr>
          <p:cNvPr id="359" name="Google Shape;359;g3f605cc8c48_0_55"/>
          <p:cNvSpPr txBox="1"/>
          <p:nvPr/>
        </p:nvSpPr>
        <p:spPr>
          <a:xfrm rot="-5400000">
            <a:off x="990150" y="2959500"/>
            <a:ext cx="2243100" cy="55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1" lang="en-US" sz="2200">
                <a:solidFill>
                  <a:srgbClr val="980000"/>
                </a:solidFill>
                <a:latin typeface="Calibri"/>
                <a:ea typeface="Calibri"/>
                <a:cs typeface="Calibri"/>
                <a:sym typeface="Calibri"/>
              </a:rPr>
              <a:t>No NER Ruptured </a:t>
            </a:r>
            <a:endParaRPr b="1" i="0" sz="2200" u="none" cap="none" strike="noStrike">
              <a:solidFill>
                <a:srgbClr val="980000"/>
              </a:solidFill>
              <a:latin typeface="Calibri"/>
              <a:ea typeface="Calibri"/>
              <a:cs typeface="Calibri"/>
              <a:sym typeface="Calibri"/>
            </a:endParaRPr>
          </a:p>
        </p:txBody>
      </p:sp>
      <p:sp>
        <p:nvSpPr>
          <p:cNvPr id="360" name="Google Shape;360;g3f605cc8c48_0_55"/>
          <p:cNvSpPr txBox="1"/>
          <p:nvPr/>
        </p:nvSpPr>
        <p:spPr>
          <a:xfrm rot="-5400000">
            <a:off x="990150" y="5202600"/>
            <a:ext cx="2243100" cy="553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1" lang="en-US" sz="2200">
                <a:solidFill>
                  <a:srgbClr val="38761D"/>
                </a:solidFill>
                <a:latin typeface="Calibri"/>
                <a:ea typeface="Calibri"/>
                <a:cs typeface="Calibri"/>
                <a:sym typeface="Calibri"/>
              </a:rPr>
              <a:t>NER Ruptured </a:t>
            </a:r>
            <a:endParaRPr b="1" i="0" sz="2200" u="none" cap="none" strike="noStrike">
              <a:solidFill>
                <a:srgbClr val="38761D"/>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g3f541f39ece_0_63"/>
          <p:cNvSpPr txBox="1"/>
          <p:nvPr>
            <p:ph type="title"/>
          </p:nvPr>
        </p:nvSpPr>
        <p:spPr>
          <a:xfrm>
            <a:off x="0" y="0"/>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US">
                <a:solidFill>
                  <a:srgbClr val="E66914"/>
                </a:solidFill>
              </a:rPr>
              <a:t>Chip Preparation Process</a:t>
            </a:r>
            <a:endParaRPr>
              <a:solidFill>
                <a:srgbClr val="E66914"/>
              </a:solidFill>
            </a:endParaRPr>
          </a:p>
        </p:txBody>
      </p:sp>
      <p:pic>
        <p:nvPicPr>
          <p:cNvPr id="367" name="Google Shape;367;g3f541f39ece_0_63" title="Screenshot 2026-07-21 at 11.50.34 AM.png"/>
          <p:cNvPicPr preferRelativeResize="0"/>
          <p:nvPr/>
        </p:nvPicPr>
        <p:blipFill rotWithShape="1">
          <a:blip r:embed="rId3">
            <a:alphaModFix/>
          </a:blip>
          <a:srcRect b="0" l="0" r="0" t="0"/>
          <a:stretch/>
        </p:blipFill>
        <p:spPr>
          <a:xfrm>
            <a:off x="193738" y="1564800"/>
            <a:ext cx="11804528" cy="48623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pic>
        <p:nvPicPr>
          <p:cNvPr id="373" name="Google Shape;373;g3f541f39ece_0_33" title="c47_001.jpg"/>
          <p:cNvPicPr preferRelativeResize="0"/>
          <p:nvPr/>
        </p:nvPicPr>
        <p:blipFill rotWithShape="1">
          <a:blip r:embed="rId3">
            <a:alphaModFix/>
          </a:blip>
          <a:srcRect b="7450" l="0" r="0" t="0"/>
          <a:stretch/>
        </p:blipFill>
        <p:spPr>
          <a:xfrm>
            <a:off x="2604288" y="1550700"/>
            <a:ext cx="6983424" cy="4641201"/>
          </a:xfrm>
          <a:prstGeom prst="rect">
            <a:avLst/>
          </a:prstGeom>
          <a:noFill/>
          <a:ln>
            <a:noFill/>
          </a:ln>
        </p:spPr>
      </p:pic>
      <p:sp>
        <p:nvSpPr>
          <p:cNvPr id="374" name="Google Shape;374;g3f541f39ece_0_33"/>
          <p:cNvSpPr txBox="1"/>
          <p:nvPr>
            <p:ph type="title"/>
          </p:nvPr>
        </p:nvSpPr>
        <p:spPr>
          <a:xfrm>
            <a:off x="0" y="0"/>
            <a:ext cx="121920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US">
                <a:solidFill>
                  <a:srgbClr val="E66914"/>
                </a:solidFill>
              </a:rPr>
              <a:t>Device Design → We will be looking at </a:t>
            </a:r>
            <a:r>
              <a:rPr lang="en-US">
                <a:solidFill>
                  <a:srgbClr val="E66914"/>
                </a:solidFill>
              </a:rPr>
              <a:t>different</a:t>
            </a:r>
            <a:r>
              <a:rPr lang="en-US">
                <a:solidFill>
                  <a:srgbClr val="E66914"/>
                </a:solidFill>
              </a:rPr>
              <a:t> geometries (different pitch pillars)</a:t>
            </a:r>
            <a:endParaRPr>
              <a:solidFill>
                <a:srgbClr val="E66914"/>
              </a:solidFill>
            </a:endParaRPr>
          </a:p>
        </p:txBody>
      </p:sp>
      <p:sp>
        <p:nvSpPr>
          <p:cNvPr id="375" name="Google Shape;375;g3f541f39ece_0_33"/>
          <p:cNvSpPr txBox="1"/>
          <p:nvPr>
            <p:ph idx="1" type="body"/>
          </p:nvPr>
        </p:nvSpPr>
        <p:spPr>
          <a:xfrm>
            <a:off x="4888050" y="6191900"/>
            <a:ext cx="1155000" cy="302400"/>
          </a:xfrm>
          <a:prstGeom prst="rect">
            <a:avLst/>
          </a:prstGeom>
          <a:noFill/>
          <a:ln>
            <a:noFill/>
          </a:ln>
        </p:spPr>
        <p:txBody>
          <a:bodyPr anchorCtr="0" anchor="t" bIns="45700" lIns="91425" spcFirstLastPara="1" rIns="91425" wrap="square" tIns="45700">
            <a:normAutofit lnSpcReduction="10000"/>
          </a:bodyPr>
          <a:lstStyle/>
          <a:p>
            <a:pPr indent="0" lvl="0" marL="0" rtl="0" algn="ctr">
              <a:lnSpc>
                <a:spcPct val="90000"/>
              </a:lnSpc>
              <a:spcBef>
                <a:spcPts val="1000"/>
              </a:spcBef>
              <a:spcAft>
                <a:spcPts val="0"/>
              </a:spcAft>
              <a:buSzPts val="1800"/>
              <a:buNone/>
            </a:pPr>
            <a:r>
              <a:rPr lang="en-US" sz="1700">
                <a:solidFill>
                  <a:schemeClr val="lt1"/>
                </a:solidFill>
              </a:rPr>
              <a:t>6µm-Pitch </a:t>
            </a:r>
            <a:endParaRPr b="1" sz="1700">
              <a:solidFill>
                <a:schemeClr val="lt1"/>
              </a:solidFill>
            </a:endParaRPr>
          </a:p>
        </p:txBody>
      </p:sp>
      <p:sp>
        <p:nvSpPr>
          <p:cNvPr id="376" name="Google Shape;376;g3f541f39ece_0_33"/>
          <p:cNvSpPr txBox="1"/>
          <p:nvPr>
            <p:ph idx="1" type="body"/>
          </p:nvPr>
        </p:nvSpPr>
        <p:spPr>
          <a:xfrm>
            <a:off x="10716525" y="1853175"/>
            <a:ext cx="1155000" cy="302400"/>
          </a:xfrm>
          <a:prstGeom prst="rect">
            <a:avLst/>
          </a:prstGeom>
          <a:noFill/>
          <a:ln>
            <a:noFill/>
          </a:ln>
        </p:spPr>
        <p:txBody>
          <a:bodyPr anchorCtr="0" anchor="t" bIns="45700" lIns="91425" spcFirstLastPara="1" rIns="91425" wrap="square" tIns="45700">
            <a:normAutofit lnSpcReduction="10000"/>
          </a:bodyPr>
          <a:lstStyle/>
          <a:p>
            <a:pPr indent="0" lvl="0" marL="0" rtl="0" algn="ctr">
              <a:lnSpc>
                <a:spcPct val="90000"/>
              </a:lnSpc>
              <a:spcBef>
                <a:spcPts val="1000"/>
              </a:spcBef>
              <a:spcAft>
                <a:spcPts val="0"/>
              </a:spcAft>
              <a:buSzPts val="1800"/>
              <a:buNone/>
            </a:pPr>
            <a:r>
              <a:rPr lang="en-US" sz="1700">
                <a:solidFill>
                  <a:schemeClr val="lt1"/>
                </a:solidFill>
              </a:rPr>
              <a:t>3µm-Pitch </a:t>
            </a:r>
            <a:endParaRPr b="1" sz="1700">
              <a:solidFill>
                <a:schemeClr val="lt1"/>
              </a:solidFill>
            </a:endParaRPr>
          </a:p>
        </p:txBody>
      </p:sp>
      <p:cxnSp>
        <p:nvCxnSpPr>
          <p:cNvPr id="377" name="Google Shape;377;g3f541f39ece_0_33"/>
          <p:cNvCxnSpPr/>
          <p:nvPr/>
        </p:nvCxnSpPr>
        <p:spPr>
          <a:xfrm>
            <a:off x="11317125" y="6375375"/>
            <a:ext cx="376800" cy="0"/>
          </a:xfrm>
          <a:prstGeom prst="straightConnector1">
            <a:avLst/>
          </a:prstGeom>
          <a:noFill/>
          <a:ln cap="flat" cmpd="sng" w="19050">
            <a:solidFill>
              <a:schemeClr val="lt1"/>
            </a:solidFill>
            <a:prstDash val="solid"/>
            <a:round/>
            <a:headEnd len="sm" w="sm" type="none"/>
            <a:tailEnd len="sm" w="sm" type="none"/>
          </a:ln>
        </p:spPr>
      </p:cxnSp>
      <p:sp>
        <p:nvSpPr>
          <p:cNvPr id="378" name="Google Shape;378;g3f541f39ece_0_33"/>
          <p:cNvSpPr txBox="1"/>
          <p:nvPr>
            <p:ph idx="1" type="body"/>
          </p:nvPr>
        </p:nvSpPr>
        <p:spPr>
          <a:xfrm>
            <a:off x="11245425" y="6198075"/>
            <a:ext cx="520200" cy="177300"/>
          </a:xfrm>
          <a:prstGeom prst="rect">
            <a:avLst/>
          </a:prstGeom>
          <a:noFill/>
          <a:ln>
            <a:noFill/>
          </a:ln>
        </p:spPr>
        <p:txBody>
          <a:bodyPr anchorCtr="0" anchor="t" bIns="45700" lIns="91425" spcFirstLastPara="1" rIns="91425" wrap="square" tIns="45700">
            <a:noAutofit/>
          </a:bodyPr>
          <a:lstStyle/>
          <a:p>
            <a:pPr indent="0" lvl="0" marL="0" rtl="0" algn="l">
              <a:lnSpc>
                <a:spcPct val="60000"/>
              </a:lnSpc>
              <a:spcBef>
                <a:spcPts val="1000"/>
              </a:spcBef>
              <a:spcAft>
                <a:spcPts val="0"/>
              </a:spcAft>
              <a:buSzPts val="853"/>
              <a:buNone/>
            </a:pPr>
            <a:r>
              <a:rPr lang="en-US" sz="930">
                <a:solidFill>
                  <a:schemeClr val="lt1"/>
                </a:solidFill>
              </a:rPr>
              <a:t>10 µm</a:t>
            </a:r>
            <a:endParaRPr b="1" sz="930">
              <a:solidFill>
                <a:srgbClr val="4472C4"/>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g3f605cc8c48_1_37"/>
          <p:cNvSpPr txBox="1"/>
          <p:nvPr>
            <p:ph type="title"/>
          </p:nvPr>
        </p:nvSpPr>
        <p:spPr>
          <a:xfrm>
            <a:off x="0" y="0"/>
            <a:ext cx="121920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US">
                <a:solidFill>
                  <a:srgbClr val="E66914"/>
                </a:solidFill>
              </a:rPr>
              <a:t>Cell spreading over Nanopillar (SEM)</a:t>
            </a:r>
            <a:endParaRPr>
              <a:solidFill>
                <a:srgbClr val="E66914"/>
              </a:solidFill>
            </a:endParaRPr>
          </a:p>
        </p:txBody>
      </p:sp>
      <p:sp>
        <p:nvSpPr>
          <p:cNvPr id="385" name="Google Shape;385;g3f605cc8c48_1_37"/>
          <p:cNvSpPr txBox="1"/>
          <p:nvPr>
            <p:ph idx="1" type="body"/>
          </p:nvPr>
        </p:nvSpPr>
        <p:spPr>
          <a:xfrm>
            <a:off x="4888050" y="6191900"/>
            <a:ext cx="1155000" cy="302400"/>
          </a:xfrm>
          <a:prstGeom prst="rect">
            <a:avLst/>
          </a:prstGeom>
          <a:noFill/>
          <a:ln>
            <a:noFill/>
          </a:ln>
        </p:spPr>
        <p:txBody>
          <a:bodyPr anchorCtr="0" anchor="t" bIns="45700" lIns="91425" spcFirstLastPara="1" rIns="91425" wrap="square" tIns="45700">
            <a:normAutofit lnSpcReduction="10000"/>
          </a:bodyPr>
          <a:lstStyle/>
          <a:p>
            <a:pPr indent="0" lvl="0" marL="0" rtl="0" algn="ctr">
              <a:lnSpc>
                <a:spcPct val="90000"/>
              </a:lnSpc>
              <a:spcBef>
                <a:spcPts val="1000"/>
              </a:spcBef>
              <a:spcAft>
                <a:spcPts val="0"/>
              </a:spcAft>
              <a:buSzPts val="1800"/>
              <a:buNone/>
            </a:pPr>
            <a:r>
              <a:rPr lang="en-US" sz="1700">
                <a:solidFill>
                  <a:schemeClr val="lt1"/>
                </a:solidFill>
              </a:rPr>
              <a:t>6µm-Pitch </a:t>
            </a:r>
            <a:endParaRPr b="1" sz="1700">
              <a:solidFill>
                <a:schemeClr val="lt1"/>
              </a:solidFill>
            </a:endParaRPr>
          </a:p>
        </p:txBody>
      </p:sp>
      <p:sp>
        <p:nvSpPr>
          <p:cNvPr id="386" name="Google Shape;386;g3f605cc8c48_1_37"/>
          <p:cNvSpPr txBox="1"/>
          <p:nvPr>
            <p:ph idx="1" type="body"/>
          </p:nvPr>
        </p:nvSpPr>
        <p:spPr>
          <a:xfrm>
            <a:off x="10716525" y="1853175"/>
            <a:ext cx="1155000" cy="302400"/>
          </a:xfrm>
          <a:prstGeom prst="rect">
            <a:avLst/>
          </a:prstGeom>
          <a:noFill/>
          <a:ln>
            <a:noFill/>
          </a:ln>
        </p:spPr>
        <p:txBody>
          <a:bodyPr anchorCtr="0" anchor="t" bIns="45700" lIns="91425" spcFirstLastPara="1" rIns="91425" wrap="square" tIns="45700">
            <a:normAutofit lnSpcReduction="10000"/>
          </a:bodyPr>
          <a:lstStyle/>
          <a:p>
            <a:pPr indent="0" lvl="0" marL="0" rtl="0" algn="ctr">
              <a:lnSpc>
                <a:spcPct val="90000"/>
              </a:lnSpc>
              <a:spcBef>
                <a:spcPts val="1000"/>
              </a:spcBef>
              <a:spcAft>
                <a:spcPts val="0"/>
              </a:spcAft>
              <a:buSzPts val="1800"/>
              <a:buNone/>
            </a:pPr>
            <a:r>
              <a:rPr lang="en-US" sz="1700">
                <a:solidFill>
                  <a:schemeClr val="lt1"/>
                </a:solidFill>
              </a:rPr>
              <a:t>3µm-Pitch </a:t>
            </a:r>
            <a:endParaRPr b="1" sz="1700">
              <a:solidFill>
                <a:schemeClr val="lt1"/>
              </a:solidFill>
            </a:endParaRPr>
          </a:p>
        </p:txBody>
      </p:sp>
      <p:cxnSp>
        <p:nvCxnSpPr>
          <p:cNvPr id="387" name="Google Shape;387;g3f605cc8c48_1_37"/>
          <p:cNvCxnSpPr/>
          <p:nvPr/>
        </p:nvCxnSpPr>
        <p:spPr>
          <a:xfrm>
            <a:off x="11317125" y="6375375"/>
            <a:ext cx="376800" cy="0"/>
          </a:xfrm>
          <a:prstGeom prst="straightConnector1">
            <a:avLst/>
          </a:prstGeom>
          <a:noFill/>
          <a:ln cap="flat" cmpd="sng" w="19050">
            <a:solidFill>
              <a:schemeClr val="lt1"/>
            </a:solidFill>
            <a:prstDash val="solid"/>
            <a:round/>
            <a:headEnd len="sm" w="sm" type="none"/>
            <a:tailEnd len="sm" w="sm" type="none"/>
          </a:ln>
        </p:spPr>
      </p:cxnSp>
      <p:sp>
        <p:nvSpPr>
          <p:cNvPr id="388" name="Google Shape;388;g3f605cc8c48_1_37"/>
          <p:cNvSpPr txBox="1"/>
          <p:nvPr>
            <p:ph idx="1" type="body"/>
          </p:nvPr>
        </p:nvSpPr>
        <p:spPr>
          <a:xfrm>
            <a:off x="11245425" y="6198075"/>
            <a:ext cx="520200" cy="177300"/>
          </a:xfrm>
          <a:prstGeom prst="rect">
            <a:avLst/>
          </a:prstGeom>
          <a:noFill/>
          <a:ln>
            <a:noFill/>
          </a:ln>
        </p:spPr>
        <p:txBody>
          <a:bodyPr anchorCtr="0" anchor="t" bIns="45700" lIns="91425" spcFirstLastPara="1" rIns="91425" wrap="square" tIns="45700">
            <a:noAutofit/>
          </a:bodyPr>
          <a:lstStyle/>
          <a:p>
            <a:pPr indent="0" lvl="0" marL="0" rtl="0" algn="l">
              <a:lnSpc>
                <a:spcPct val="60000"/>
              </a:lnSpc>
              <a:spcBef>
                <a:spcPts val="1000"/>
              </a:spcBef>
              <a:spcAft>
                <a:spcPts val="0"/>
              </a:spcAft>
              <a:buSzPts val="853"/>
              <a:buNone/>
            </a:pPr>
            <a:r>
              <a:rPr lang="en-US" sz="930">
                <a:solidFill>
                  <a:schemeClr val="lt1"/>
                </a:solidFill>
              </a:rPr>
              <a:t>10 µm</a:t>
            </a:r>
            <a:endParaRPr b="1" sz="930">
              <a:solidFill>
                <a:srgbClr val="4472C4"/>
              </a:solidFill>
            </a:endParaRPr>
          </a:p>
        </p:txBody>
      </p:sp>
      <p:pic>
        <p:nvPicPr>
          <p:cNvPr id="389" name="Google Shape;389;g3f605cc8c48_1_37"/>
          <p:cNvPicPr preferRelativeResize="0"/>
          <p:nvPr/>
        </p:nvPicPr>
        <p:blipFill rotWithShape="1">
          <a:blip r:embed="rId3">
            <a:alphaModFix/>
          </a:blip>
          <a:srcRect b="0" l="0" r="0" t="0"/>
          <a:stretch/>
        </p:blipFill>
        <p:spPr>
          <a:xfrm>
            <a:off x="2462325" y="1140925"/>
            <a:ext cx="7267350" cy="5353375"/>
          </a:xfrm>
          <a:prstGeom prst="rect">
            <a:avLst/>
          </a:prstGeom>
          <a:noFill/>
          <a:ln>
            <a:noFill/>
          </a:ln>
        </p:spPr>
      </p:pic>
      <p:sp>
        <p:nvSpPr>
          <p:cNvPr id="390" name="Google Shape;390;g3f605cc8c48_1_37"/>
          <p:cNvSpPr txBox="1"/>
          <p:nvPr/>
        </p:nvSpPr>
        <p:spPr>
          <a:xfrm>
            <a:off x="0" y="6519300"/>
            <a:ext cx="45621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222222"/>
                </a:solidFill>
                <a:highlight>
                  <a:srgbClr val="FFFFFF"/>
                </a:highlight>
                <a:latin typeface="Arial"/>
                <a:ea typeface="Arial"/>
                <a:cs typeface="Arial"/>
                <a:sym typeface="Arial"/>
              </a:rPr>
              <a:t>Sarikhani, Einollah, et al.</a:t>
            </a:r>
            <a:r>
              <a:rPr b="0" i="1" lang="en-US" sz="1000" u="none" cap="none" strike="noStrike">
                <a:solidFill>
                  <a:srgbClr val="222222"/>
                </a:solidFill>
                <a:highlight>
                  <a:srgbClr val="FFFFFF"/>
                </a:highlight>
                <a:latin typeface="Arial"/>
                <a:ea typeface="Arial"/>
                <a:cs typeface="Arial"/>
                <a:sym typeface="Arial"/>
              </a:rPr>
              <a:t>Advanced functional materials</a:t>
            </a:r>
            <a:r>
              <a:rPr b="0" i="0" lang="en-US" sz="1000" u="none" cap="none" strike="noStrike">
                <a:solidFill>
                  <a:srgbClr val="222222"/>
                </a:solidFill>
                <a:highlight>
                  <a:srgbClr val="FFFFFF"/>
                </a:highlight>
                <a:latin typeface="Arial"/>
                <a:ea typeface="Arial"/>
                <a:cs typeface="Arial"/>
                <a:sym typeface="Arial"/>
              </a:rPr>
              <a:t> 35.6 (2025): 2410035.</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g3f605cc8c48_0_21"/>
          <p:cNvSpPr txBox="1"/>
          <p:nvPr>
            <p:ph type="title"/>
          </p:nvPr>
        </p:nvSpPr>
        <p:spPr>
          <a:xfrm>
            <a:off x="0" y="0"/>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100"/>
              <a:buFont typeface="Arial"/>
              <a:buNone/>
            </a:pPr>
            <a:r>
              <a:rPr lang="en-US">
                <a:solidFill>
                  <a:srgbClr val="E66914"/>
                </a:solidFill>
              </a:rPr>
              <a:t>NER Leads to DNA Damage and Cancer Risk</a:t>
            </a:r>
            <a:endParaRPr>
              <a:solidFill>
                <a:srgbClr val="E66914"/>
              </a:solidFill>
            </a:endParaRPr>
          </a:p>
        </p:txBody>
      </p:sp>
      <p:sp>
        <p:nvSpPr>
          <p:cNvPr id="397" name="Google Shape;397;g3f605cc8c48_0_21"/>
          <p:cNvSpPr txBox="1"/>
          <p:nvPr/>
        </p:nvSpPr>
        <p:spPr>
          <a:xfrm>
            <a:off x="195025" y="1105350"/>
            <a:ext cx="6174000" cy="55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Calibri"/>
                <a:ea typeface="Calibri"/>
                <a:cs typeface="Calibri"/>
                <a:sym typeface="Calibri"/>
              </a:rPr>
              <a:t>When NER Repair Fails or is Incomplete</a:t>
            </a:r>
            <a:endParaRPr b="1" i="0" sz="2800" u="none" cap="none" strike="noStrike">
              <a:solidFill>
                <a:schemeClr val="dk1"/>
              </a:solidFill>
              <a:latin typeface="Calibri"/>
              <a:ea typeface="Calibri"/>
              <a:cs typeface="Calibri"/>
              <a:sym typeface="Calibri"/>
            </a:endParaRPr>
          </a:p>
        </p:txBody>
      </p:sp>
      <p:sp>
        <p:nvSpPr>
          <p:cNvPr id="398" name="Google Shape;398;g3f605cc8c48_0_21"/>
          <p:cNvSpPr txBox="1"/>
          <p:nvPr/>
        </p:nvSpPr>
        <p:spPr>
          <a:xfrm>
            <a:off x="195025" y="1697750"/>
            <a:ext cx="2983200" cy="55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980000"/>
                </a:solidFill>
                <a:latin typeface="Calibri"/>
                <a:ea typeface="Calibri"/>
                <a:cs typeface="Calibri"/>
                <a:sym typeface="Calibri"/>
              </a:rPr>
              <a:t>Chromatin Herniation</a:t>
            </a:r>
            <a:endParaRPr b="1" i="0" sz="2400" u="none" cap="none" strike="noStrike">
              <a:solidFill>
                <a:srgbClr val="980000"/>
              </a:solidFill>
              <a:latin typeface="Calibri"/>
              <a:ea typeface="Calibri"/>
              <a:cs typeface="Calibri"/>
              <a:sym typeface="Calibri"/>
            </a:endParaRPr>
          </a:p>
        </p:txBody>
      </p:sp>
      <p:sp>
        <p:nvSpPr>
          <p:cNvPr id="399" name="Google Shape;399;g3f605cc8c48_0_21"/>
          <p:cNvSpPr txBox="1"/>
          <p:nvPr>
            <p:ph idx="1" type="body"/>
          </p:nvPr>
        </p:nvSpPr>
        <p:spPr>
          <a:xfrm>
            <a:off x="238975" y="2145100"/>
            <a:ext cx="6281400" cy="1084800"/>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1000"/>
              </a:spcBef>
              <a:spcAft>
                <a:spcPts val="0"/>
              </a:spcAft>
              <a:buSzPts val="1800"/>
              <a:buNone/>
            </a:pPr>
            <a:r>
              <a:rPr lang="en-US" sz="2000"/>
              <a:t>Chromatin bulges into the cytoplasm through the rupture site, becoming disorganized and inaccessible to nuclear repair factors</a:t>
            </a:r>
            <a:endParaRPr sz="2000"/>
          </a:p>
        </p:txBody>
      </p:sp>
      <p:sp>
        <p:nvSpPr>
          <p:cNvPr id="400" name="Google Shape;400;g3f605cc8c48_0_21"/>
          <p:cNvSpPr txBox="1"/>
          <p:nvPr/>
        </p:nvSpPr>
        <p:spPr>
          <a:xfrm>
            <a:off x="195025" y="2972936"/>
            <a:ext cx="2086800" cy="55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980000"/>
                </a:solidFill>
                <a:latin typeface="Calibri"/>
                <a:ea typeface="Calibri"/>
                <a:cs typeface="Calibri"/>
                <a:sym typeface="Calibri"/>
              </a:rPr>
              <a:t>DNA Damage</a:t>
            </a:r>
            <a:endParaRPr b="1" i="0" sz="2400" u="none" cap="none" strike="noStrike">
              <a:solidFill>
                <a:srgbClr val="980000"/>
              </a:solidFill>
              <a:latin typeface="Calibri"/>
              <a:ea typeface="Calibri"/>
              <a:cs typeface="Calibri"/>
              <a:sym typeface="Calibri"/>
            </a:endParaRPr>
          </a:p>
        </p:txBody>
      </p:sp>
      <p:sp>
        <p:nvSpPr>
          <p:cNvPr id="401" name="Google Shape;401;g3f605cc8c48_0_21"/>
          <p:cNvSpPr txBox="1"/>
          <p:nvPr>
            <p:ph idx="1" type="body"/>
          </p:nvPr>
        </p:nvSpPr>
        <p:spPr>
          <a:xfrm>
            <a:off x="238975" y="3420279"/>
            <a:ext cx="6281400" cy="4926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rPr lang="en-US" sz="2000"/>
              <a:t>Cytoplasm nucleases break down exposed DNA</a:t>
            </a:r>
            <a:endParaRPr sz="2000"/>
          </a:p>
        </p:txBody>
      </p:sp>
      <p:sp>
        <p:nvSpPr>
          <p:cNvPr id="402" name="Google Shape;402;g3f605cc8c48_0_21"/>
          <p:cNvSpPr txBox="1"/>
          <p:nvPr/>
        </p:nvSpPr>
        <p:spPr>
          <a:xfrm>
            <a:off x="195025" y="3752900"/>
            <a:ext cx="3051300" cy="55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980000"/>
                </a:solidFill>
                <a:latin typeface="Calibri"/>
                <a:ea typeface="Calibri"/>
                <a:cs typeface="Calibri"/>
                <a:sym typeface="Calibri"/>
              </a:rPr>
              <a:t>Cancer Mutation Risk</a:t>
            </a:r>
            <a:endParaRPr b="1" i="0" sz="2400" u="none" cap="none" strike="noStrike">
              <a:solidFill>
                <a:srgbClr val="980000"/>
              </a:solidFill>
              <a:latin typeface="Calibri"/>
              <a:ea typeface="Calibri"/>
              <a:cs typeface="Calibri"/>
              <a:sym typeface="Calibri"/>
            </a:endParaRPr>
          </a:p>
        </p:txBody>
      </p:sp>
      <p:sp>
        <p:nvSpPr>
          <p:cNvPr id="403" name="Google Shape;403;g3f605cc8c48_0_21"/>
          <p:cNvSpPr txBox="1"/>
          <p:nvPr>
            <p:ph idx="1" type="body"/>
          </p:nvPr>
        </p:nvSpPr>
        <p:spPr>
          <a:xfrm>
            <a:off x="238975" y="4200254"/>
            <a:ext cx="6281400" cy="1084800"/>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1000"/>
              </a:spcBef>
              <a:spcAft>
                <a:spcPts val="0"/>
              </a:spcAft>
              <a:buSzPts val="1800"/>
              <a:buNone/>
            </a:pPr>
            <a:r>
              <a:rPr lang="en-US" sz="2000"/>
              <a:t>Loss of DNA repair proteins at rupture events leave double-strand breaks unrepaired, increasing the risk of mutation</a:t>
            </a:r>
            <a:endParaRPr sz="2000"/>
          </a:p>
        </p:txBody>
      </p:sp>
      <p:pic>
        <p:nvPicPr>
          <p:cNvPr id="404" name="Google Shape;404;g3f605cc8c48_0_21"/>
          <p:cNvPicPr preferRelativeResize="0"/>
          <p:nvPr/>
        </p:nvPicPr>
        <p:blipFill rotWithShape="1">
          <a:blip r:embed="rId3">
            <a:alphaModFix/>
          </a:blip>
          <a:srcRect b="62481" l="0" r="23670" t="0"/>
          <a:stretch/>
        </p:blipFill>
        <p:spPr>
          <a:xfrm>
            <a:off x="6595275" y="1956925"/>
            <a:ext cx="5460626" cy="2944150"/>
          </a:xfrm>
          <a:prstGeom prst="rect">
            <a:avLst/>
          </a:prstGeom>
          <a:noFill/>
          <a:ln>
            <a:noFill/>
          </a:ln>
        </p:spPr>
      </p:pic>
      <p:sp>
        <p:nvSpPr>
          <p:cNvPr id="405" name="Google Shape;405;g3f605cc8c48_0_21"/>
          <p:cNvSpPr txBox="1"/>
          <p:nvPr/>
        </p:nvSpPr>
        <p:spPr>
          <a:xfrm>
            <a:off x="7401836" y="6409688"/>
            <a:ext cx="66489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222222"/>
                </a:solidFill>
                <a:highlight>
                  <a:srgbClr val="FFFFFF"/>
                </a:highlight>
                <a:latin typeface="Arial"/>
                <a:ea typeface="Arial"/>
                <a:cs typeface="Arial"/>
                <a:sym typeface="Arial"/>
              </a:rPr>
              <a:t>Hatch, Emily M. </a:t>
            </a:r>
            <a:r>
              <a:rPr b="0" i="1" lang="en-US" sz="1000" u="none" cap="none" strike="noStrike">
                <a:solidFill>
                  <a:srgbClr val="222222"/>
                </a:solidFill>
                <a:highlight>
                  <a:srgbClr val="FFFFFF"/>
                </a:highlight>
                <a:latin typeface="Arial"/>
                <a:ea typeface="Arial"/>
                <a:cs typeface="Arial"/>
                <a:sym typeface="Arial"/>
              </a:rPr>
              <a:t>Current Opinion in Cell Biology</a:t>
            </a:r>
            <a:r>
              <a:rPr b="0" i="0" lang="en-US" sz="1000" u="none" cap="none" strike="noStrike">
                <a:solidFill>
                  <a:srgbClr val="222222"/>
                </a:solidFill>
                <a:highlight>
                  <a:srgbClr val="FFFFFF"/>
                </a:highlight>
                <a:latin typeface="Arial"/>
                <a:ea typeface="Arial"/>
                <a:cs typeface="Arial"/>
                <a:sym typeface="Arial"/>
              </a:rPr>
              <a:t> 52 (2020): 66-72.</a:t>
            </a:r>
            <a:endParaRPr b="0" i="0" sz="1000" u="none" cap="none" strike="noStrike">
              <a:solidFill>
                <a:srgbClr val="222222"/>
              </a:solidFill>
              <a:highlight>
                <a:srgbClr val="FFFFFF"/>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222222"/>
                </a:solidFill>
                <a:highlight>
                  <a:srgbClr val="FFFFFF"/>
                </a:highlight>
                <a:latin typeface="Arial"/>
                <a:ea typeface="Arial"/>
                <a:cs typeface="Arial"/>
                <a:sym typeface="Arial"/>
              </a:rPr>
              <a:t>Hatch, Emily M and Martin W. Hetzer. </a:t>
            </a:r>
            <a:r>
              <a:rPr b="0" i="1" lang="en-US" sz="1000" u="none" cap="none" strike="noStrike">
                <a:solidFill>
                  <a:srgbClr val="222222"/>
                </a:solidFill>
                <a:highlight>
                  <a:srgbClr val="FFFFFF"/>
                </a:highlight>
                <a:latin typeface="Arial"/>
                <a:ea typeface="Arial"/>
                <a:cs typeface="Arial"/>
                <a:sym typeface="Arial"/>
              </a:rPr>
              <a:t>Journal of Cell Biology</a:t>
            </a:r>
            <a:r>
              <a:rPr b="0" i="0" lang="en-US" sz="1000" u="none" cap="none" strike="noStrike">
                <a:solidFill>
                  <a:srgbClr val="222222"/>
                </a:solidFill>
                <a:highlight>
                  <a:srgbClr val="FFFFFF"/>
                </a:highlight>
                <a:latin typeface="Arial"/>
                <a:ea typeface="Arial"/>
                <a:cs typeface="Arial"/>
                <a:sym typeface="Arial"/>
              </a:rPr>
              <a:t> 215.1 (2016): 27-36</a:t>
            </a:r>
            <a:endParaRPr b="0" i="0" sz="1000" u="none" cap="none" strike="noStrike">
              <a:solidFill>
                <a:srgbClr val="222222"/>
              </a:solidFill>
              <a:highlight>
                <a:srgbClr val="FFFFFF"/>
              </a:highlight>
              <a:latin typeface="Arial"/>
              <a:ea typeface="Arial"/>
              <a:cs typeface="Arial"/>
              <a:sym typeface="Arial"/>
            </a:endParaRPr>
          </a:p>
        </p:txBody>
      </p:sp>
      <p:sp>
        <p:nvSpPr>
          <p:cNvPr id="406" name="Google Shape;406;g3f605cc8c48_0_21"/>
          <p:cNvSpPr txBox="1"/>
          <p:nvPr/>
        </p:nvSpPr>
        <p:spPr>
          <a:xfrm>
            <a:off x="7401825" y="6248072"/>
            <a:ext cx="47901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222222"/>
                </a:solidFill>
                <a:highlight>
                  <a:srgbClr val="FFFFFF"/>
                </a:highlight>
                <a:latin typeface="Arial"/>
                <a:ea typeface="Arial"/>
                <a:cs typeface="Arial"/>
                <a:sym typeface="Arial"/>
              </a:rPr>
              <a:t>Denais, Celine M., et al. </a:t>
            </a:r>
            <a:r>
              <a:rPr b="0" i="1" lang="en-US" sz="1000" u="none" cap="none" strike="noStrike">
                <a:solidFill>
                  <a:srgbClr val="222222"/>
                </a:solidFill>
                <a:highlight>
                  <a:srgbClr val="FFFFFF"/>
                </a:highlight>
                <a:latin typeface="Arial"/>
                <a:ea typeface="Arial"/>
                <a:cs typeface="Arial"/>
                <a:sym typeface="Arial"/>
              </a:rPr>
              <a:t>Science</a:t>
            </a:r>
            <a:r>
              <a:rPr b="0" i="0" lang="en-US" sz="1000" u="none" cap="none" strike="noStrike">
                <a:solidFill>
                  <a:srgbClr val="222222"/>
                </a:solidFill>
                <a:highlight>
                  <a:srgbClr val="FFFFFF"/>
                </a:highlight>
                <a:latin typeface="Arial"/>
                <a:ea typeface="Arial"/>
                <a:cs typeface="Arial"/>
                <a:sym typeface="Arial"/>
              </a:rPr>
              <a:t> 352.6283 (2016): 353-358.</a:t>
            </a:r>
            <a:endParaRPr b="0" i="0" sz="1400" u="none" cap="none" strike="noStrike">
              <a:solidFill>
                <a:srgbClr val="000000"/>
              </a:solidFill>
              <a:latin typeface="Arial"/>
              <a:ea typeface="Arial"/>
              <a:cs typeface="Arial"/>
              <a:sym typeface="Arial"/>
            </a:endParaRPr>
          </a:p>
        </p:txBody>
      </p:sp>
      <p:sp>
        <p:nvSpPr>
          <p:cNvPr id="407" name="Google Shape;407;g3f605cc8c48_0_21"/>
          <p:cNvSpPr/>
          <p:nvPr/>
        </p:nvSpPr>
        <p:spPr>
          <a:xfrm>
            <a:off x="6606925" y="1938025"/>
            <a:ext cx="121200" cy="1542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g3f95dfdad77_0_26"/>
          <p:cNvSpPr txBox="1"/>
          <p:nvPr>
            <p:ph type="title"/>
          </p:nvPr>
        </p:nvSpPr>
        <p:spPr>
          <a:xfrm>
            <a:off x="0" y="0"/>
            <a:ext cx="121521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100"/>
              <a:buFont typeface="Arial"/>
              <a:buNone/>
            </a:pPr>
            <a:r>
              <a:rPr lang="en-US">
                <a:solidFill>
                  <a:srgbClr val="E66914"/>
                </a:solidFill>
              </a:rPr>
              <a:t>NER Links to Laminopathy Diseases </a:t>
            </a:r>
            <a:endParaRPr>
              <a:solidFill>
                <a:srgbClr val="E66914"/>
              </a:solidFill>
            </a:endParaRPr>
          </a:p>
        </p:txBody>
      </p:sp>
      <p:sp>
        <p:nvSpPr>
          <p:cNvPr id="414" name="Google Shape;414;g3f95dfdad77_0_26"/>
          <p:cNvSpPr txBox="1"/>
          <p:nvPr/>
        </p:nvSpPr>
        <p:spPr>
          <a:xfrm>
            <a:off x="195025" y="1529175"/>
            <a:ext cx="2983200" cy="55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980000"/>
                </a:solidFill>
                <a:latin typeface="Calibri"/>
                <a:ea typeface="Calibri"/>
                <a:cs typeface="Calibri"/>
                <a:sym typeface="Calibri"/>
              </a:rPr>
              <a:t>Laminopathies</a:t>
            </a:r>
            <a:endParaRPr b="1" i="0" sz="2400" u="none" cap="none" strike="noStrike">
              <a:solidFill>
                <a:srgbClr val="980000"/>
              </a:solidFill>
              <a:latin typeface="Calibri"/>
              <a:ea typeface="Calibri"/>
              <a:cs typeface="Calibri"/>
              <a:sym typeface="Calibri"/>
            </a:endParaRPr>
          </a:p>
        </p:txBody>
      </p:sp>
      <p:sp>
        <p:nvSpPr>
          <p:cNvPr id="415" name="Google Shape;415;g3f95dfdad77_0_26"/>
          <p:cNvSpPr txBox="1"/>
          <p:nvPr>
            <p:ph idx="1" type="body"/>
          </p:nvPr>
        </p:nvSpPr>
        <p:spPr>
          <a:xfrm>
            <a:off x="260950" y="2485250"/>
            <a:ext cx="11189700" cy="1070400"/>
          </a:xfrm>
          <a:prstGeom prst="rect">
            <a:avLst/>
          </a:prstGeom>
          <a:noFill/>
          <a:ln>
            <a:noFill/>
          </a:ln>
        </p:spPr>
        <p:txBody>
          <a:bodyPr anchorCtr="0" anchor="t" bIns="45700" lIns="91425" spcFirstLastPara="1" rIns="91425" wrap="square" tIns="45700">
            <a:normAutofit/>
          </a:bodyPr>
          <a:lstStyle/>
          <a:p>
            <a:pPr indent="-355600" lvl="0" marL="457200" rtl="0" algn="just">
              <a:lnSpc>
                <a:spcPct val="90000"/>
              </a:lnSpc>
              <a:spcBef>
                <a:spcPts val="1000"/>
              </a:spcBef>
              <a:spcAft>
                <a:spcPts val="0"/>
              </a:spcAft>
              <a:buSzPts val="2000"/>
              <a:buChar char="➔"/>
            </a:pPr>
            <a:r>
              <a:rPr lang="en-US" sz="2000"/>
              <a:t>Defective lamin A/C assembly creates local mechanical weak spots in the nuclear lamina</a:t>
            </a:r>
            <a:endParaRPr sz="2000"/>
          </a:p>
          <a:p>
            <a:pPr indent="-355600" lvl="0" marL="457200" rtl="0" algn="just">
              <a:lnSpc>
                <a:spcPct val="90000"/>
              </a:lnSpc>
              <a:spcBef>
                <a:spcPts val="0"/>
              </a:spcBef>
              <a:spcAft>
                <a:spcPts val="0"/>
              </a:spcAft>
              <a:buSzPts val="2000"/>
              <a:buChar char="➔"/>
            </a:pPr>
            <a:r>
              <a:rPr lang="en-US" sz="2000"/>
              <a:t>Under cytoskeletal or external mechanical stress, these weak spots rupture (NER)</a:t>
            </a:r>
            <a:endParaRPr sz="2000"/>
          </a:p>
          <a:p>
            <a:pPr indent="-355600" lvl="0" marL="457200" rtl="0" algn="just">
              <a:lnSpc>
                <a:spcPct val="90000"/>
              </a:lnSpc>
              <a:spcBef>
                <a:spcPts val="0"/>
              </a:spcBef>
              <a:spcAft>
                <a:spcPts val="0"/>
              </a:spcAft>
              <a:buSzPts val="2000"/>
              <a:buChar char="➔"/>
            </a:pPr>
            <a:r>
              <a:rPr lang="en-US" sz="2000"/>
              <a:t>NER causes nucleocytoplasmic mixing, DNA damage, and loss of nuclear compartmentalization</a:t>
            </a:r>
            <a:endParaRPr sz="2000"/>
          </a:p>
        </p:txBody>
      </p:sp>
      <p:sp>
        <p:nvSpPr>
          <p:cNvPr id="416" name="Google Shape;416;g3f95dfdad77_0_26"/>
          <p:cNvSpPr txBox="1"/>
          <p:nvPr/>
        </p:nvSpPr>
        <p:spPr>
          <a:xfrm>
            <a:off x="195025" y="3555650"/>
            <a:ext cx="2983200" cy="55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980000"/>
                </a:solidFill>
                <a:latin typeface="Calibri"/>
                <a:ea typeface="Calibri"/>
                <a:cs typeface="Calibri"/>
                <a:sym typeface="Calibri"/>
              </a:rPr>
              <a:t>Cardiomyopathy</a:t>
            </a:r>
            <a:endParaRPr b="1" i="0" sz="2400" u="none" cap="none" strike="noStrike">
              <a:solidFill>
                <a:srgbClr val="980000"/>
              </a:solidFill>
              <a:latin typeface="Calibri"/>
              <a:ea typeface="Calibri"/>
              <a:cs typeface="Calibri"/>
              <a:sym typeface="Calibri"/>
            </a:endParaRPr>
          </a:p>
        </p:txBody>
      </p:sp>
      <p:sp>
        <p:nvSpPr>
          <p:cNvPr id="417" name="Google Shape;417;g3f95dfdad77_0_26"/>
          <p:cNvSpPr txBox="1"/>
          <p:nvPr>
            <p:ph idx="1" type="body"/>
          </p:nvPr>
        </p:nvSpPr>
        <p:spPr>
          <a:xfrm>
            <a:off x="260950" y="4563100"/>
            <a:ext cx="11189700" cy="1288200"/>
          </a:xfrm>
          <a:prstGeom prst="rect">
            <a:avLst/>
          </a:prstGeom>
          <a:noFill/>
          <a:ln>
            <a:noFill/>
          </a:ln>
        </p:spPr>
        <p:txBody>
          <a:bodyPr anchorCtr="0" anchor="t" bIns="45700" lIns="91425" spcFirstLastPara="1" rIns="91425" wrap="square" tIns="45700">
            <a:normAutofit/>
          </a:bodyPr>
          <a:lstStyle/>
          <a:p>
            <a:pPr indent="-355600" lvl="0" marL="457200" rtl="0" algn="just">
              <a:lnSpc>
                <a:spcPct val="90000"/>
              </a:lnSpc>
              <a:spcBef>
                <a:spcPts val="1000"/>
              </a:spcBef>
              <a:spcAft>
                <a:spcPts val="0"/>
              </a:spcAft>
              <a:buSzPts val="2000"/>
              <a:buChar char="➔"/>
            </a:pPr>
            <a:r>
              <a:rPr lang="en-US" sz="2000"/>
              <a:t>Mutations in LMNA account for 5% of autosomal dominant dilated cardiomyopathy (DCM)</a:t>
            </a:r>
            <a:endParaRPr sz="2000"/>
          </a:p>
          <a:p>
            <a:pPr indent="-355600" lvl="0" marL="457200" rtl="0" algn="just">
              <a:lnSpc>
                <a:spcPct val="90000"/>
              </a:lnSpc>
              <a:spcBef>
                <a:spcPts val="0"/>
              </a:spcBef>
              <a:spcAft>
                <a:spcPts val="0"/>
              </a:spcAft>
              <a:buSzPts val="2000"/>
              <a:buChar char="➔"/>
            </a:pPr>
            <a:r>
              <a:rPr lang="en-US" sz="2000"/>
              <a:t>Pressure overload (hypertension and aortic stenosis) transmits mechanical stress via LINC complex leading to NER</a:t>
            </a:r>
            <a:endParaRPr sz="2000"/>
          </a:p>
          <a:p>
            <a:pPr indent="-355600" lvl="0" marL="457200" rtl="0" algn="just">
              <a:lnSpc>
                <a:spcPct val="90000"/>
              </a:lnSpc>
              <a:spcBef>
                <a:spcPts val="0"/>
              </a:spcBef>
              <a:spcAft>
                <a:spcPts val="0"/>
              </a:spcAft>
              <a:buSzPts val="2000"/>
              <a:buChar char="➔"/>
            </a:pPr>
            <a:r>
              <a:rPr lang="en-US" sz="2000"/>
              <a:t>NER can cause fibrosis, and inflammatory transcription</a:t>
            </a:r>
            <a:endParaRPr sz="2000"/>
          </a:p>
        </p:txBody>
      </p:sp>
      <p:sp>
        <p:nvSpPr>
          <p:cNvPr id="418" name="Google Shape;418;g3f95dfdad77_0_26"/>
          <p:cNvSpPr txBox="1"/>
          <p:nvPr/>
        </p:nvSpPr>
        <p:spPr>
          <a:xfrm>
            <a:off x="314325" y="2016250"/>
            <a:ext cx="5944200" cy="55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1" lang="en-US" sz="2000" u="sng" cap="none" strike="noStrike">
                <a:solidFill>
                  <a:schemeClr val="dk1"/>
                </a:solidFill>
                <a:latin typeface="Calibri"/>
                <a:ea typeface="Calibri"/>
                <a:cs typeface="Calibri"/>
                <a:sym typeface="Calibri"/>
              </a:rPr>
              <a:t>LMNA mutations weaken nuclear stability</a:t>
            </a:r>
            <a:endParaRPr b="0" i="1" sz="2000" u="sng" cap="none" strike="noStrike">
              <a:solidFill>
                <a:schemeClr val="dk1"/>
              </a:solidFill>
              <a:latin typeface="Calibri"/>
              <a:ea typeface="Calibri"/>
              <a:cs typeface="Calibri"/>
              <a:sym typeface="Calibri"/>
            </a:endParaRPr>
          </a:p>
        </p:txBody>
      </p:sp>
      <p:sp>
        <p:nvSpPr>
          <p:cNvPr id="419" name="Google Shape;419;g3f95dfdad77_0_26"/>
          <p:cNvSpPr txBox="1"/>
          <p:nvPr/>
        </p:nvSpPr>
        <p:spPr>
          <a:xfrm>
            <a:off x="314325" y="4009900"/>
            <a:ext cx="8147700" cy="55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1" lang="en-US" sz="2000" u="sng" cap="none" strike="noStrike">
                <a:solidFill>
                  <a:schemeClr val="dk1"/>
                </a:solidFill>
                <a:latin typeface="Calibri"/>
                <a:ea typeface="Calibri"/>
                <a:cs typeface="Calibri"/>
                <a:sym typeface="Calibri"/>
              </a:rPr>
              <a:t>Beating cells amplify nuclear stress</a:t>
            </a:r>
            <a:endParaRPr b="0" i="1" sz="2000" u="sng" cap="none" strike="noStrike">
              <a:solidFill>
                <a:schemeClr val="dk1"/>
              </a:solidFill>
              <a:latin typeface="Calibri"/>
              <a:ea typeface="Calibri"/>
              <a:cs typeface="Calibri"/>
              <a:sym typeface="Calibri"/>
            </a:endParaRPr>
          </a:p>
        </p:txBody>
      </p:sp>
      <p:sp>
        <p:nvSpPr>
          <p:cNvPr id="420" name="Google Shape;420;g3f95dfdad77_0_26"/>
          <p:cNvSpPr txBox="1"/>
          <p:nvPr/>
        </p:nvSpPr>
        <p:spPr>
          <a:xfrm>
            <a:off x="7236600" y="6227925"/>
            <a:ext cx="4955400" cy="1028100"/>
          </a:xfrm>
          <a:prstGeom prst="rect">
            <a:avLst/>
          </a:prstGeom>
          <a:noFill/>
          <a:ln>
            <a:noFill/>
          </a:ln>
        </p:spPr>
        <p:txBody>
          <a:bodyPr anchorCtr="0" anchor="t" bIns="91425" lIns="91425" spcFirstLastPara="1" rIns="91425" wrap="square" tIns="91425">
            <a:spAutoFit/>
          </a:bodyPr>
          <a:lstStyle/>
          <a:p>
            <a:pPr indent="0" lvl="0" marL="0" marR="0" rtl="0" algn="l">
              <a:lnSpc>
                <a:spcPct val="124000"/>
              </a:lnSpc>
              <a:spcBef>
                <a:spcPts val="0"/>
              </a:spcBef>
              <a:spcAft>
                <a:spcPts val="0"/>
              </a:spcAft>
              <a:buClr>
                <a:srgbClr val="000000"/>
              </a:buClr>
              <a:buSzPts val="1000"/>
              <a:buFont typeface="Arial"/>
              <a:buNone/>
            </a:pPr>
            <a:r>
              <a:rPr b="0" i="0" lang="en-US" sz="1000" u="none" cap="none" strike="noStrike">
                <a:solidFill>
                  <a:srgbClr val="222222"/>
                </a:solidFill>
                <a:highlight>
                  <a:schemeClr val="lt1"/>
                </a:highlight>
                <a:latin typeface="Arial"/>
                <a:ea typeface="Arial"/>
                <a:cs typeface="Arial"/>
                <a:sym typeface="Arial"/>
              </a:rPr>
              <a:t>Kim, Paul H., et al. </a:t>
            </a:r>
            <a:r>
              <a:rPr b="0" i="1" lang="en-US" sz="1000" u="none" cap="none" strike="noStrike">
                <a:solidFill>
                  <a:srgbClr val="222222"/>
                </a:solidFill>
                <a:highlight>
                  <a:schemeClr val="lt1"/>
                </a:highlight>
                <a:latin typeface="Arial"/>
                <a:ea typeface="Arial"/>
                <a:cs typeface="Arial"/>
                <a:sym typeface="Arial"/>
              </a:rPr>
              <a:t>JCI insight</a:t>
            </a:r>
            <a:r>
              <a:rPr b="0" i="0" lang="en-US" sz="1000" u="none" cap="none" strike="noStrike">
                <a:solidFill>
                  <a:srgbClr val="222222"/>
                </a:solidFill>
                <a:highlight>
                  <a:schemeClr val="lt1"/>
                </a:highlight>
                <a:latin typeface="Arial"/>
                <a:ea typeface="Arial"/>
                <a:cs typeface="Arial"/>
                <a:sym typeface="Arial"/>
              </a:rPr>
              <a:t> 6.16 (2021): e151515.</a:t>
            </a:r>
            <a:endParaRPr b="0" i="0" sz="1000" u="none" cap="none" strike="noStrike">
              <a:solidFill>
                <a:srgbClr val="222222"/>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222222"/>
                </a:solidFill>
                <a:highlight>
                  <a:schemeClr val="lt1"/>
                </a:highlight>
                <a:latin typeface="Arial"/>
                <a:ea typeface="Arial"/>
                <a:cs typeface="Arial"/>
                <a:sym typeface="Arial"/>
              </a:rPr>
              <a:t>Earle, Ashley J., et al. Nature materials 19.4 (2020): 464-473.</a:t>
            </a:r>
            <a:endParaRPr b="0" i="0" sz="1000" u="none" cap="none" strike="noStrike">
              <a:solidFill>
                <a:srgbClr val="222222"/>
              </a:solidFill>
              <a:highlight>
                <a:schemeClr val="lt1"/>
              </a:highlight>
              <a:latin typeface="Arial"/>
              <a:ea typeface="Arial"/>
              <a:cs typeface="Arial"/>
              <a:sym typeface="Arial"/>
            </a:endParaRPr>
          </a:p>
          <a:p>
            <a:pPr indent="0" lvl="0" marL="0" marR="0" rtl="0" algn="l">
              <a:lnSpc>
                <a:spcPct val="124000"/>
              </a:lnSpc>
              <a:spcBef>
                <a:spcPts val="0"/>
              </a:spcBef>
              <a:spcAft>
                <a:spcPts val="0"/>
              </a:spcAft>
              <a:buClr>
                <a:srgbClr val="000000"/>
              </a:buClr>
              <a:buSzPts val="1000"/>
              <a:buFont typeface="Arial"/>
              <a:buNone/>
            </a:pPr>
            <a:r>
              <a:rPr b="0" i="0" lang="en-US" sz="1000" u="none" cap="none" strike="noStrike">
                <a:solidFill>
                  <a:srgbClr val="222222"/>
                </a:solidFill>
                <a:highlight>
                  <a:srgbClr val="FFFFFF"/>
                </a:highlight>
                <a:latin typeface="Arial"/>
                <a:ea typeface="Arial"/>
                <a:cs typeface="Arial"/>
                <a:sym typeface="Arial"/>
              </a:rPr>
              <a:t>Amiad Pavlov, Daria, et al. </a:t>
            </a:r>
            <a:r>
              <a:rPr b="0" i="1" lang="en-US" sz="1000" u="none" cap="none" strike="noStrike">
                <a:solidFill>
                  <a:srgbClr val="222222"/>
                </a:solidFill>
                <a:highlight>
                  <a:srgbClr val="FFFFFF"/>
                </a:highlight>
                <a:latin typeface="Arial"/>
                <a:ea typeface="Arial"/>
                <a:cs typeface="Arial"/>
                <a:sym typeface="Arial"/>
              </a:rPr>
              <a:t>Nature Cardiovascular Research</a:t>
            </a:r>
            <a:r>
              <a:rPr b="0" i="0" lang="en-US" sz="1000" u="none" cap="none" strike="noStrike">
                <a:solidFill>
                  <a:srgbClr val="222222"/>
                </a:solidFill>
                <a:highlight>
                  <a:srgbClr val="FFFFFF"/>
                </a:highlight>
                <a:latin typeface="Arial"/>
                <a:ea typeface="Arial"/>
                <a:cs typeface="Arial"/>
                <a:sym typeface="Arial"/>
              </a:rPr>
              <a:t> 4.11 (2025): 1501-1520.</a:t>
            </a:r>
            <a:endParaRPr b="0" i="0" sz="1000" u="none" cap="none" strike="noStrike">
              <a:solidFill>
                <a:srgbClr val="222222"/>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222222"/>
              </a:solidFill>
              <a:highlight>
                <a:schemeClr val="lt1"/>
              </a:highlight>
              <a:latin typeface="Arial"/>
              <a:ea typeface="Arial"/>
              <a:cs typeface="Arial"/>
              <a:sym typeface="Arial"/>
            </a:endParaRPr>
          </a:p>
          <a:p>
            <a:pPr indent="0" lvl="0" marL="0" marR="0" rtl="0" algn="l">
              <a:lnSpc>
                <a:spcPct val="124000"/>
              </a:lnSpc>
              <a:spcBef>
                <a:spcPts val="0"/>
              </a:spcBef>
              <a:spcAft>
                <a:spcPts val="0"/>
              </a:spcAft>
              <a:buClr>
                <a:srgbClr val="000000"/>
              </a:buClr>
              <a:buSzPts val="1000"/>
              <a:buFont typeface="Arial"/>
              <a:buNone/>
            </a:pPr>
            <a:r>
              <a:t/>
            </a:r>
            <a:endParaRPr b="0" i="0" sz="1000" u="none" cap="none" strike="noStrike">
              <a:solidFill>
                <a:srgbClr val="222222"/>
              </a:solidFill>
              <a:highlight>
                <a:schemeClr val="lt1"/>
              </a:highlight>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g3f953fe8897_0_90"/>
          <p:cNvSpPr txBox="1"/>
          <p:nvPr>
            <p:ph type="title"/>
          </p:nvPr>
        </p:nvSpPr>
        <p:spPr>
          <a:xfrm>
            <a:off x="0" y="0"/>
            <a:ext cx="121521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100"/>
              <a:buFont typeface="Arial"/>
              <a:buNone/>
            </a:pPr>
            <a:r>
              <a:rPr lang="en-US">
                <a:solidFill>
                  <a:srgbClr val="E66914"/>
                </a:solidFill>
              </a:rPr>
              <a:t>NER Links to Laminopathy Diseases and Accelerated Aging </a:t>
            </a:r>
            <a:endParaRPr>
              <a:solidFill>
                <a:srgbClr val="E66914"/>
              </a:solidFill>
            </a:endParaRPr>
          </a:p>
        </p:txBody>
      </p:sp>
      <p:sp>
        <p:nvSpPr>
          <p:cNvPr id="427" name="Google Shape;427;g3f953fe8897_0_90"/>
          <p:cNvSpPr txBox="1"/>
          <p:nvPr>
            <p:ph idx="1" type="body"/>
          </p:nvPr>
        </p:nvSpPr>
        <p:spPr>
          <a:xfrm>
            <a:off x="6902366" y="1996329"/>
            <a:ext cx="4861500" cy="743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rPr lang="en-US" sz="2000"/>
              <a:t>Disorganization of the laminar region leads to damage of individual lamins</a:t>
            </a:r>
            <a:endParaRPr sz="2000"/>
          </a:p>
        </p:txBody>
      </p:sp>
      <p:sp>
        <p:nvSpPr>
          <p:cNvPr id="428" name="Google Shape;428;g3f953fe8897_0_90"/>
          <p:cNvSpPr txBox="1"/>
          <p:nvPr/>
        </p:nvSpPr>
        <p:spPr>
          <a:xfrm>
            <a:off x="53750" y="6381587"/>
            <a:ext cx="6648900" cy="646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222222"/>
                </a:solidFill>
                <a:highlight>
                  <a:srgbClr val="FFFFFF"/>
                </a:highlight>
                <a:latin typeface="Arial"/>
                <a:ea typeface="Arial"/>
                <a:cs typeface="Arial"/>
                <a:sym typeface="Arial"/>
              </a:rPr>
              <a:t>Kristiani, Lidya, et. al. </a:t>
            </a:r>
            <a:r>
              <a:rPr b="0" i="1" lang="en-US" sz="1000" u="none" cap="none" strike="noStrike">
                <a:solidFill>
                  <a:srgbClr val="222222"/>
                </a:solidFill>
                <a:highlight>
                  <a:srgbClr val="FFFFFF"/>
                </a:highlight>
                <a:latin typeface="Arial"/>
                <a:ea typeface="Arial"/>
                <a:cs typeface="Arial"/>
                <a:sym typeface="Arial"/>
              </a:rPr>
              <a:t>Cells </a:t>
            </a:r>
            <a:r>
              <a:rPr b="0" i="0" lang="en-US" sz="1000" u="none" cap="none" strike="noStrike">
                <a:solidFill>
                  <a:srgbClr val="222222"/>
                </a:solidFill>
                <a:highlight>
                  <a:srgbClr val="FFFFFF"/>
                </a:highlight>
                <a:latin typeface="Arial"/>
                <a:ea typeface="Arial"/>
                <a:cs typeface="Arial"/>
                <a:sym typeface="Arial"/>
              </a:rPr>
              <a:t>9.3 (2020): 718</a:t>
            </a:r>
            <a:endParaRPr b="0" i="0" sz="1000" u="none" cap="none" strike="noStrike">
              <a:solidFill>
                <a:srgbClr val="222222"/>
              </a:solidFill>
              <a:highlight>
                <a:srgbClr val="FFFFFF"/>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222222"/>
                </a:solidFill>
                <a:highlight>
                  <a:srgbClr val="FFFFFF"/>
                </a:highlight>
                <a:latin typeface="Arial"/>
                <a:ea typeface="Arial"/>
                <a:cs typeface="Arial"/>
                <a:sym typeface="Arial"/>
              </a:rPr>
              <a:t>Wang, Audrey S. et. al. </a:t>
            </a:r>
            <a:r>
              <a:rPr b="0" i="1" lang="en-US" sz="1000" u="none" cap="none" strike="noStrike">
                <a:solidFill>
                  <a:srgbClr val="222222"/>
                </a:solidFill>
                <a:highlight>
                  <a:srgbClr val="FFFFFF"/>
                </a:highlight>
                <a:latin typeface="Arial"/>
                <a:ea typeface="Arial"/>
                <a:cs typeface="Arial"/>
                <a:sym typeface="Arial"/>
              </a:rPr>
              <a:t>Scientific Reports</a:t>
            </a:r>
            <a:r>
              <a:rPr b="0" i="0" lang="en-US" sz="1000" u="none" cap="none" strike="noStrike">
                <a:solidFill>
                  <a:srgbClr val="222222"/>
                </a:solidFill>
                <a:highlight>
                  <a:srgbClr val="FFFFFF"/>
                </a:highlight>
                <a:latin typeface="Arial"/>
                <a:ea typeface="Arial"/>
                <a:cs typeface="Arial"/>
                <a:sym typeface="Arial"/>
              </a:rPr>
              <a:t> 7, 15678 (2017)</a:t>
            </a:r>
            <a:endParaRPr b="0" i="0" sz="1000" u="none" cap="none" strike="noStrike">
              <a:solidFill>
                <a:srgbClr val="222222"/>
              </a:solidFill>
              <a:highlight>
                <a:srgbClr val="FFFFFF"/>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222222"/>
              </a:solidFill>
              <a:highlight>
                <a:srgbClr val="FFFFFF"/>
              </a:highlight>
              <a:latin typeface="Arial"/>
              <a:ea typeface="Arial"/>
              <a:cs typeface="Arial"/>
              <a:sym typeface="Arial"/>
            </a:endParaRPr>
          </a:p>
        </p:txBody>
      </p:sp>
      <p:sp>
        <p:nvSpPr>
          <p:cNvPr id="429" name="Google Shape;429;g3f953fe8897_0_90"/>
          <p:cNvSpPr txBox="1"/>
          <p:nvPr/>
        </p:nvSpPr>
        <p:spPr>
          <a:xfrm>
            <a:off x="6875575" y="1580323"/>
            <a:ext cx="4671900" cy="55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980000"/>
                </a:solidFill>
                <a:latin typeface="Calibri"/>
                <a:ea typeface="Calibri"/>
                <a:cs typeface="Calibri"/>
                <a:sym typeface="Calibri"/>
              </a:rPr>
              <a:t>Laminar Disorganization</a:t>
            </a:r>
            <a:endParaRPr b="1" i="0" sz="2400" u="none" cap="none" strike="noStrike">
              <a:solidFill>
                <a:srgbClr val="980000"/>
              </a:solidFill>
              <a:latin typeface="Calibri"/>
              <a:ea typeface="Calibri"/>
              <a:cs typeface="Calibri"/>
              <a:sym typeface="Calibri"/>
            </a:endParaRPr>
          </a:p>
        </p:txBody>
      </p:sp>
      <p:sp>
        <p:nvSpPr>
          <p:cNvPr id="430" name="Google Shape;430;g3f953fe8897_0_90"/>
          <p:cNvSpPr txBox="1"/>
          <p:nvPr/>
        </p:nvSpPr>
        <p:spPr>
          <a:xfrm>
            <a:off x="6902375" y="2779173"/>
            <a:ext cx="5101800" cy="55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980000"/>
                </a:solidFill>
                <a:latin typeface="Calibri"/>
                <a:ea typeface="Calibri"/>
                <a:cs typeface="Calibri"/>
                <a:sym typeface="Calibri"/>
              </a:rPr>
              <a:t>Development of Laminopathy Diseases</a:t>
            </a:r>
            <a:endParaRPr b="1" i="0" sz="2400" u="none" cap="none" strike="noStrike">
              <a:solidFill>
                <a:srgbClr val="980000"/>
              </a:solidFill>
              <a:latin typeface="Calibri"/>
              <a:ea typeface="Calibri"/>
              <a:cs typeface="Calibri"/>
              <a:sym typeface="Calibri"/>
            </a:endParaRPr>
          </a:p>
        </p:txBody>
      </p:sp>
      <p:sp>
        <p:nvSpPr>
          <p:cNvPr id="431" name="Google Shape;431;g3f953fe8897_0_90"/>
          <p:cNvSpPr txBox="1"/>
          <p:nvPr>
            <p:ph idx="1" type="body"/>
          </p:nvPr>
        </p:nvSpPr>
        <p:spPr>
          <a:xfrm>
            <a:off x="6983800" y="3227989"/>
            <a:ext cx="5020500" cy="30492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rPr lang="en-US" sz="2000"/>
              <a:t>Severe degradation of Lamin B1 results in senescence </a:t>
            </a:r>
            <a:endParaRPr sz="2000"/>
          </a:p>
          <a:p>
            <a:pPr indent="-355600" lvl="0" marL="457200" rtl="0" algn="l">
              <a:lnSpc>
                <a:spcPct val="90000"/>
              </a:lnSpc>
              <a:spcBef>
                <a:spcPts val="1000"/>
              </a:spcBef>
              <a:spcAft>
                <a:spcPts val="0"/>
              </a:spcAft>
              <a:buSzPts val="2000"/>
              <a:buChar char="➢"/>
            </a:pPr>
            <a:r>
              <a:rPr lang="en-US" sz="2000"/>
              <a:t>Senescent cells secrete proinflammatory cytokines, resulting</a:t>
            </a:r>
            <a:endParaRPr sz="2000"/>
          </a:p>
          <a:p>
            <a:pPr indent="-355600" lvl="0" marL="457200" rtl="0" algn="l">
              <a:lnSpc>
                <a:spcPct val="90000"/>
              </a:lnSpc>
              <a:spcBef>
                <a:spcPts val="0"/>
              </a:spcBef>
              <a:spcAft>
                <a:spcPts val="0"/>
              </a:spcAft>
              <a:buSzPts val="2000"/>
              <a:buChar char="➢"/>
            </a:pPr>
            <a:r>
              <a:rPr lang="en-US" sz="2000"/>
              <a:t>Speeds up the aging process</a:t>
            </a:r>
            <a:endParaRPr sz="2000"/>
          </a:p>
        </p:txBody>
      </p:sp>
      <p:pic>
        <p:nvPicPr>
          <p:cNvPr id="432" name="Google Shape;432;g3f953fe8897_0_90"/>
          <p:cNvPicPr preferRelativeResize="0"/>
          <p:nvPr/>
        </p:nvPicPr>
        <p:blipFill rotWithShape="1">
          <a:blip r:embed="rId3">
            <a:alphaModFix/>
          </a:blip>
          <a:srcRect b="22065" l="3338" r="26085" t="44803"/>
          <a:stretch/>
        </p:blipFill>
        <p:spPr>
          <a:xfrm>
            <a:off x="560475" y="1738079"/>
            <a:ext cx="5739851" cy="3225298"/>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g3f5ef23f956_0_7"/>
          <p:cNvSpPr txBox="1"/>
          <p:nvPr>
            <p:ph type="title"/>
          </p:nvPr>
        </p:nvSpPr>
        <p:spPr>
          <a:xfrm>
            <a:off x="0" y="0"/>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US">
                <a:solidFill>
                  <a:srgbClr val="E66914"/>
                </a:solidFill>
              </a:rPr>
              <a:t>Live Imaging of Nuclear Poration and Repair</a:t>
            </a:r>
            <a:endParaRPr>
              <a:solidFill>
                <a:srgbClr val="E66914"/>
              </a:solidFill>
            </a:endParaRPr>
          </a:p>
        </p:txBody>
      </p:sp>
      <p:pic>
        <p:nvPicPr>
          <p:cNvPr id="439" name="Google Shape;439;g3f5ef23f956_0_7" title="Live_Img_Results_Schematics.png"/>
          <p:cNvPicPr preferRelativeResize="0"/>
          <p:nvPr/>
        </p:nvPicPr>
        <p:blipFill rotWithShape="1">
          <a:blip r:embed="rId3">
            <a:alphaModFix/>
          </a:blip>
          <a:srcRect b="51574" l="0" r="0" t="0"/>
          <a:stretch/>
        </p:blipFill>
        <p:spPr>
          <a:xfrm>
            <a:off x="189750" y="1325700"/>
            <a:ext cx="11164052" cy="537722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g3f605cc8c48_0_40"/>
          <p:cNvSpPr txBox="1"/>
          <p:nvPr>
            <p:ph type="title"/>
          </p:nvPr>
        </p:nvSpPr>
        <p:spPr>
          <a:xfrm>
            <a:off x="231689" y="0"/>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100"/>
              <a:buFont typeface="Arial"/>
              <a:buNone/>
            </a:pPr>
            <a:r>
              <a:rPr lang="en-US">
                <a:solidFill>
                  <a:srgbClr val="E66914"/>
                </a:solidFill>
              </a:rPr>
              <a:t>The Nucleus and the Nuclear Envelope</a:t>
            </a:r>
            <a:endParaRPr>
              <a:solidFill>
                <a:srgbClr val="E66914"/>
              </a:solidFill>
            </a:endParaRPr>
          </a:p>
        </p:txBody>
      </p:sp>
      <p:pic>
        <p:nvPicPr>
          <p:cNvPr id="119" name="Google Shape;119;g3f605cc8c48_0_40"/>
          <p:cNvPicPr preferRelativeResize="0"/>
          <p:nvPr/>
        </p:nvPicPr>
        <p:blipFill rotWithShape="1">
          <a:blip r:embed="rId3">
            <a:alphaModFix/>
          </a:blip>
          <a:srcRect b="0" l="0" r="0" t="0"/>
          <a:stretch/>
        </p:blipFill>
        <p:spPr>
          <a:xfrm>
            <a:off x="6489175" y="1766350"/>
            <a:ext cx="5424249" cy="3680200"/>
          </a:xfrm>
          <a:prstGeom prst="rect">
            <a:avLst/>
          </a:prstGeom>
          <a:noFill/>
          <a:ln>
            <a:noFill/>
          </a:ln>
        </p:spPr>
      </p:pic>
      <p:sp>
        <p:nvSpPr>
          <p:cNvPr id="120" name="Google Shape;120;g3f605cc8c48_0_40"/>
          <p:cNvSpPr txBox="1"/>
          <p:nvPr/>
        </p:nvSpPr>
        <p:spPr>
          <a:xfrm>
            <a:off x="449414" y="1138225"/>
            <a:ext cx="3600600" cy="55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Calibri"/>
                <a:ea typeface="Calibri"/>
                <a:cs typeface="Calibri"/>
                <a:sym typeface="Calibri"/>
              </a:rPr>
              <a:t>Nucleus</a:t>
            </a:r>
            <a:endParaRPr b="1" i="0" sz="2800" u="none" cap="none" strike="noStrike">
              <a:solidFill>
                <a:schemeClr val="dk1"/>
              </a:solidFill>
              <a:latin typeface="Calibri"/>
              <a:ea typeface="Calibri"/>
              <a:cs typeface="Calibri"/>
              <a:sym typeface="Calibri"/>
            </a:endParaRPr>
          </a:p>
        </p:txBody>
      </p:sp>
      <p:sp>
        <p:nvSpPr>
          <p:cNvPr id="121" name="Google Shape;121;g3f605cc8c48_0_40"/>
          <p:cNvSpPr txBox="1"/>
          <p:nvPr>
            <p:ph idx="1" type="body"/>
          </p:nvPr>
        </p:nvSpPr>
        <p:spPr>
          <a:xfrm>
            <a:off x="525239" y="1691425"/>
            <a:ext cx="5810100" cy="10848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rPr lang="en-US" sz="2000"/>
              <a:t>A membrane bound organelle </a:t>
            </a:r>
            <a:r>
              <a:rPr lang="en-US" sz="2000"/>
              <a:t>in eukaryotic cells that contains cell’s genetic makeup</a:t>
            </a:r>
            <a:endParaRPr sz="2000"/>
          </a:p>
        </p:txBody>
      </p:sp>
      <p:sp>
        <p:nvSpPr>
          <p:cNvPr id="122" name="Google Shape;122;g3f605cc8c48_0_40"/>
          <p:cNvSpPr txBox="1"/>
          <p:nvPr/>
        </p:nvSpPr>
        <p:spPr>
          <a:xfrm>
            <a:off x="449414" y="2474848"/>
            <a:ext cx="3600600" cy="55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Calibri"/>
                <a:ea typeface="Calibri"/>
                <a:cs typeface="Calibri"/>
                <a:sym typeface="Calibri"/>
              </a:rPr>
              <a:t>Nuclear Envelope (NE)</a:t>
            </a:r>
            <a:endParaRPr b="1" i="0" sz="2800" u="none" cap="none" strike="noStrike">
              <a:solidFill>
                <a:schemeClr val="dk1"/>
              </a:solidFill>
              <a:latin typeface="Calibri"/>
              <a:ea typeface="Calibri"/>
              <a:cs typeface="Calibri"/>
              <a:sym typeface="Calibri"/>
            </a:endParaRPr>
          </a:p>
        </p:txBody>
      </p:sp>
      <p:sp>
        <p:nvSpPr>
          <p:cNvPr id="123" name="Google Shape;123;g3f605cc8c48_0_40"/>
          <p:cNvSpPr txBox="1"/>
          <p:nvPr>
            <p:ph idx="1" type="body"/>
          </p:nvPr>
        </p:nvSpPr>
        <p:spPr>
          <a:xfrm>
            <a:off x="525239" y="3028048"/>
            <a:ext cx="5810100" cy="1084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1800"/>
              <a:buNone/>
            </a:pPr>
            <a:r>
              <a:rPr lang="en-US" sz="2000"/>
              <a:t>A double-layer phospholipid membrane (inner and outer nuclear membrane) that separates the nucleoplasm from the cytoplasm and regulates all nucleo-cytoplasmic transport </a:t>
            </a:r>
            <a:endParaRPr sz="2000"/>
          </a:p>
        </p:txBody>
      </p:sp>
      <p:sp>
        <p:nvSpPr>
          <p:cNvPr id="124" name="Google Shape;124;g3f605cc8c48_0_40"/>
          <p:cNvSpPr txBox="1"/>
          <p:nvPr/>
        </p:nvSpPr>
        <p:spPr>
          <a:xfrm>
            <a:off x="449414" y="4300225"/>
            <a:ext cx="3600600" cy="55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Calibri"/>
                <a:ea typeface="Calibri"/>
                <a:cs typeface="Calibri"/>
                <a:sym typeface="Calibri"/>
              </a:rPr>
              <a:t>Nuclear Lamina</a:t>
            </a:r>
            <a:endParaRPr b="1" i="0" sz="2800" u="none" cap="none" strike="noStrike">
              <a:solidFill>
                <a:schemeClr val="dk1"/>
              </a:solidFill>
              <a:latin typeface="Calibri"/>
              <a:ea typeface="Calibri"/>
              <a:cs typeface="Calibri"/>
              <a:sym typeface="Calibri"/>
            </a:endParaRPr>
          </a:p>
        </p:txBody>
      </p:sp>
      <p:sp>
        <p:nvSpPr>
          <p:cNvPr id="125" name="Google Shape;125;g3f605cc8c48_0_40"/>
          <p:cNvSpPr txBox="1"/>
          <p:nvPr>
            <p:ph idx="1" type="body"/>
          </p:nvPr>
        </p:nvSpPr>
        <p:spPr>
          <a:xfrm>
            <a:off x="525239" y="4853425"/>
            <a:ext cx="5810100" cy="10848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rPr lang="en-US" sz="2000"/>
              <a:t>A mesh of lamin (supporting protein filaments) lining the inner nuclear membrane, providing structural support to the nucleus </a:t>
            </a:r>
            <a:endParaRPr sz="2000"/>
          </a:p>
        </p:txBody>
      </p:sp>
      <p:sp>
        <p:nvSpPr>
          <p:cNvPr id="126" name="Google Shape;126;g3f605cc8c48_0_40"/>
          <p:cNvSpPr txBox="1"/>
          <p:nvPr/>
        </p:nvSpPr>
        <p:spPr>
          <a:xfrm>
            <a:off x="0" y="6519300"/>
            <a:ext cx="69192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222222"/>
                </a:solidFill>
                <a:highlight>
                  <a:srgbClr val="FFFFFF"/>
                </a:highlight>
                <a:latin typeface="Calibri"/>
                <a:ea typeface="Calibri"/>
                <a:cs typeface="Calibri"/>
                <a:sym typeface="Calibri"/>
              </a:rPr>
              <a:t>Ungricht, Rosemarie, and Ulrike Kutay. </a:t>
            </a:r>
            <a:r>
              <a:rPr b="0" i="1" lang="en-US" sz="1000" u="none" cap="none" strike="noStrike">
                <a:solidFill>
                  <a:srgbClr val="222222"/>
                </a:solidFill>
                <a:highlight>
                  <a:srgbClr val="FFFFFF"/>
                </a:highlight>
                <a:latin typeface="Calibri"/>
                <a:ea typeface="Calibri"/>
                <a:cs typeface="Calibri"/>
                <a:sym typeface="Calibri"/>
              </a:rPr>
              <a:t>Nature Reviews molecular cell biology</a:t>
            </a:r>
            <a:r>
              <a:rPr b="0" i="0" lang="en-US" sz="1000" u="none" cap="none" strike="noStrike">
                <a:solidFill>
                  <a:srgbClr val="222222"/>
                </a:solidFill>
                <a:highlight>
                  <a:srgbClr val="FFFFFF"/>
                </a:highlight>
                <a:latin typeface="Calibri"/>
                <a:ea typeface="Calibri"/>
                <a:cs typeface="Calibri"/>
                <a:sym typeface="Calibri"/>
              </a:rPr>
              <a:t> 18.4 (2017): 229-245.</a:t>
            </a:r>
            <a:endParaRPr b="0" i="0" sz="1400" u="none" cap="none" strike="noStrike">
              <a:solidFill>
                <a:srgbClr val="000000"/>
              </a:solidFill>
              <a:latin typeface="Calibri"/>
              <a:ea typeface="Calibri"/>
              <a:cs typeface="Calibri"/>
              <a:sym typeface="Calibri"/>
            </a:endParaRPr>
          </a:p>
        </p:txBody>
      </p:sp>
      <p:sp>
        <p:nvSpPr>
          <p:cNvPr id="127" name="Google Shape;127;g3f605cc8c48_0_40"/>
          <p:cNvSpPr txBox="1"/>
          <p:nvPr/>
        </p:nvSpPr>
        <p:spPr>
          <a:xfrm>
            <a:off x="11820897" y="6416422"/>
            <a:ext cx="371100" cy="422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US" sz="2000">
                <a:solidFill>
                  <a:srgbClr val="4472C4"/>
                </a:solidFill>
                <a:latin typeface="Calibri"/>
                <a:ea typeface="Calibri"/>
                <a:cs typeface="Calibri"/>
                <a:sym typeface="Calibri"/>
              </a:rPr>
              <a:t>2</a:t>
            </a:r>
            <a:endParaRPr b="1" sz="2000">
              <a:solidFill>
                <a:srgbClr val="4472C4"/>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g3f605cc8c48_0_184"/>
          <p:cNvSpPr txBox="1"/>
          <p:nvPr>
            <p:ph type="title"/>
          </p:nvPr>
        </p:nvSpPr>
        <p:spPr>
          <a:xfrm>
            <a:off x="193074" y="0"/>
            <a:ext cx="121920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100"/>
              <a:buFont typeface="Arial"/>
              <a:buNone/>
            </a:pPr>
            <a:r>
              <a:rPr lang="en-US">
                <a:solidFill>
                  <a:srgbClr val="E66914"/>
                </a:solidFill>
              </a:rPr>
              <a:t>How Nuclear Envelope Rupture (NER) Happens</a:t>
            </a:r>
            <a:endParaRPr>
              <a:solidFill>
                <a:srgbClr val="E66914"/>
              </a:solidFill>
            </a:endParaRPr>
          </a:p>
        </p:txBody>
      </p:sp>
      <p:pic>
        <p:nvPicPr>
          <p:cNvPr id="134" name="Google Shape;134;g3f605cc8c48_0_184"/>
          <p:cNvPicPr preferRelativeResize="0"/>
          <p:nvPr/>
        </p:nvPicPr>
        <p:blipFill rotWithShape="1">
          <a:blip r:embed="rId3">
            <a:alphaModFix/>
          </a:blip>
          <a:srcRect b="0" l="0" r="0" t="63660"/>
          <a:stretch/>
        </p:blipFill>
        <p:spPr>
          <a:xfrm>
            <a:off x="461474" y="1325700"/>
            <a:ext cx="10584201" cy="2472250"/>
          </a:xfrm>
          <a:prstGeom prst="rect">
            <a:avLst/>
          </a:prstGeom>
          <a:noFill/>
          <a:ln>
            <a:noFill/>
          </a:ln>
        </p:spPr>
      </p:pic>
      <p:pic>
        <p:nvPicPr>
          <p:cNvPr id="135" name="Google Shape;135;g3f605cc8c48_0_184"/>
          <p:cNvPicPr preferRelativeResize="0"/>
          <p:nvPr/>
        </p:nvPicPr>
        <p:blipFill rotWithShape="1">
          <a:blip r:embed="rId3">
            <a:alphaModFix/>
          </a:blip>
          <a:srcRect b="37139" l="0" r="37640" t="0"/>
          <a:stretch/>
        </p:blipFill>
        <p:spPr>
          <a:xfrm>
            <a:off x="7926850" y="3884825"/>
            <a:ext cx="2925749" cy="1895776"/>
          </a:xfrm>
          <a:prstGeom prst="rect">
            <a:avLst/>
          </a:prstGeom>
          <a:noFill/>
          <a:ln>
            <a:noFill/>
          </a:ln>
        </p:spPr>
      </p:pic>
      <p:pic>
        <p:nvPicPr>
          <p:cNvPr id="136" name="Google Shape;136;g3f605cc8c48_0_184"/>
          <p:cNvPicPr preferRelativeResize="0"/>
          <p:nvPr/>
        </p:nvPicPr>
        <p:blipFill rotWithShape="1">
          <a:blip r:embed="rId3">
            <a:alphaModFix/>
          </a:blip>
          <a:srcRect b="56041" l="67077" r="1828" t="8234"/>
          <a:stretch/>
        </p:blipFill>
        <p:spPr>
          <a:xfrm>
            <a:off x="7926850" y="5780600"/>
            <a:ext cx="1458901" cy="1077400"/>
          </a:xfrm>
          <a:prstGeom prst="rect">
            <a:avLst/>
          </a:prstGeom>
          <a:noFill/>
          <a:ln>
            <a:noFill/>
          </a:ln>
        </p:spPr>
      </p:pic>
      <p:sp>
        <p:nvSpPr>
          <p:cNvPr id="137" name="Google Shape;137;g3f605cc8c48_0_184"/>
          <p:cNvSpPr txBox="1"/>
          <p:nvPr/>
        </p:nvSpPr>
        <p:spPr>
          <a:xfrm>
            <a:off x="461475" y="3978475"/>
            <a:ext cx="7364400" cy="1708500"/>
          </a:xfrm>
          <a:prstGeom prst="rect">
            <a:avLst/>
          </a:prstGeom>
          <a:noFill/>
          <a:ln>
            <a:noFill/>
          </a:ln>
        </p:spPr>
        <p:txBody>
          <a:bodyPr anchorCtr="0" anchor="t" bIns="91425" lIns="91425" spcFirstLastPara="1" rIns="91425" wrap="square" tIns="91425">
            <a:spAutoFit/>
          </a:bodyPr>
          <a:lstStyle/>
          <a:p>
            <a:pPr indent="-368300" lvl="0" marL="457200" marR="0" rtl="0" algn="just">
              <a:lnSpc>
                <a:spcPct val="90000"/>
              </a:lnSpc>
              <a:spcBef>
                <a:spcPts val="1000"/>
              </a:spcBef>
              <a:spcAft>
                <a:spcPts val="0"/>
              </a:spcAft>
              <a:buClr>
                <a:schemeClr val="dk1"/>
              </a:buClr>
              <a:buSzPts val="2200"/>
              <a:buFont typeface="Calibri"/>
              <a:buAutoNum type="arabicPeriod"/>
            </a:pPr>
            <a:r>
              <a:rPr b="0" i="0" lang="en-US" sz="2200" u="none" cap="none" strike="noStrike">
                <a:solidFill>
                  <a:schemeClr val="dk1"/>
                </a:solidFill>
                <a:latin typeface="Calibri"/>
                <a:ea typeface="Calibri"/>
                <a:cs typeface="Calibri"/>
                <a:sym typeface="Calibri"/>
              </a:rPr>
              <a:t>Mechanical stress is applied to the nuclear lamina </a:t>
            </a:r>
            <a:endParaRPr b="0" i="0" sz="2200" u="none" cap="none" strike="noStrike">
              <a:solidFill>
                <a:schemeClr val="dk1"/>
              </a:solidFill>
              <a:latin typeface="Calibri"/>
              <a:ea typeface="Calibri"/>
              <a:cs typeface="Calibri"/>
              <a:sym typeface="Calibri"/>
            </a:endParaRPr>
          </a:p>
          <a:p>
            <a:pPr indent="-368300" lvl="0" marL="457200" marR="0" rtl="0" algn="just">
              <a:lnSpc>
                <a:spcPct val="90000"/>
              </a:lnSpc>
              <a:spcBef>
                <a:spcPts val="0"/>
              </a:spcBef>
              <a:spcAft>
                <a:spcPts val="0"/>
              </a:spcAft>
              <a:buClr>
                <a:schemeClr val="dk1"/>
              </a:buClr>
              <a:buSzPts val="2200"/>
              <a:buFont typeface="Calibri"/>
              <a:buAutoNum type="arabicPeriod"/>
            </a:pPr>
            <a:r>
              <a:rPr b="0" i="0" lang="en-US" sz="2200" u="none" cap="none" strike="noStrike">
                <a:solidFill>
                  <a:schemeClr val="dk1"/>
                </a:solidFill>
                <a:latin typeface="Calibri"/>
                <a:ea typeface="Calibri"/>
                <a:cs typeface="Calibri"/>
                <a:sym typeface="Calibri"/>
              </a:rPr>
              <a:t>Weak points in the lamina leads to membrane blebbing and rupture</a:t>
            </a:r>
            <a:endParaRPr b="0" i="0" sz="2200" u="none" cap="none" strike="noStrike">
              <a:solidFill>
                <a:schemeClr val="dk1"/>
              </a:solidFill>
              <a:latin typeface="Calibri"/>
              <a:ea typeface="Calibri"/>
              <a:cs typeface="Calibri"/>
              <a:sym typeface="Calibri"/>
            </a:endParaRPr>
          </a:p>
          <a:p>
            <a:pPr indent="-368300" lvl="0" marL="457200" marR="0" rtl="0" algn="just">
              <a:lnSpc>
                <a:spcPct val="90000"/>
              </a:lnSpc>
              <a:spcBef>
                <a:spcPts val="0"/>
              </a:spcBef>
              <a:spcAft>
                <a:spcPts val="0"/>
              </a:spcAft>
              <a:buClr>
                <a:schemeClr val="dk1"/>
              </a:buClr>
              <a:buSzPts val="2200"/>
              <a:buFont typeface="Calibri"/>
              <a:buAutoNum type="arabicPeriod"/>
            </a:pPr>
            <a:r>
              <a:rPr b="0" i="0" lang="en-US" sz="2200" u="none" cap="none" strike="noStrike">
                <a:solidFill>
                  <a:schemeClr val="dk1"/>
                </a:solidFill>
                <a:latin typeface="Calibri"/>
                <a:ea typeface="Calibri"/>
                <a:cs typeface="Calibri"/>
                <a:sym typeface="Calibri"/>
              </a:rPr>
              <a:t>Repair proteins and machinery are recruited to the site of rupture </a:t>
            </a:r>
            <a:endParaRPr b="0" i="0" sz="2200" u="none" cap="none" strike="noStrike">
              <a:solidFill>
                <a:srgbClr val="000000"/>
              </a:solidFill>
              <a:latin typeface="Arial"/>
              <a:ea typeface="Arial"/>
              <a:cs typeface="Arial"/>
              <a:sym typeface="Arial"/>
            </a:endParaRPr>
          </a:p>
        </p:txBody>
      </p:sp>
      <p:sp>
        <p:nvSpPr>
          <p:cNvPr id="138" name="Google Shape;138;g3f605cc8c48_0_184"/>
          <p:cNvSpPr txBox="1"/>
          <p:nvPr/>
        </p:nvSpPr>
        <p:spPr>
          <a:xfrm>
            <a:off x="11820897" y="6416422"/>
            <a:ext cx="371100" cy="422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US" sz="2000">
                <a:solidFill>
                  <a:srgbClr val="4472C4"/>
                </a:solidFill>
                <a:latin typeface="Calibri"/>
                <a:ea typeface="Calibri"/>
                <a:cs typeface="Calibri"/>
                <a:sym typeface="Calibri"/>
              </a:rPr>
              <a:t>3</a:t>
            </a:r>
            <a:endParaRPr b="1" sz="2000">
              <a:solidFill>
                <a:srgbClr val="4472C4"/>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g3f605cc8c48_1_54"/>
          <p:cNvSpPr txBox="1"/>
          <p:nvPr>
            <p:ph type="title"/>
          </p:nvPr>
        </p:nvSpPr>
        <p:spPr>
          <a:xfrm>
            <a:off x="197955" y="36932"/>
            <a:ext cx="121920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100"/>
              <a:buFont typeface="Arial"/>
              <a:buNone/>
            </a:pPr>
            <a:r>
              <a:rPr lang="en-US">
                <a:solidFill>
                  <a:srgbClr val="E66914"/>
                </a:solidFill>
              </a:rPr>
              <a:t>Implications of NER</a:t>
            </a:r>
            <a:endParaRPr>
              <a:solidFill>
                <a:srgbClr val="E66914"/>
              </a:solidFill>
            </a:endParaRPr>
          </a:p>
        </p:txBody>
      </p:sp>
      <p:sp>
        <p:nvSpPr>
          <p:cNvPr id="145" name="Google Shape;145;g3f605cc8c48_1_54"/>
          <p:cNvSpPr txBox="1"/>
          <p:nvPr/>
        </p:nvSpPr>
        <p:spPr>
          <a:xfrm>
            <a:off x="-5" y="6545049"/>
            <a:ext cx="66489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i="0" lang="en-US" sz="1000" u="none" cap="none" strike="noStrike">
                <a:solidFill>
                  <a:srgbClr val="222222"/>
                </a:solidFill>
                <a:highlight>
                  <a:srgbClr val="FFFFFF"/>
                </a:highlight>
                <a:latin typeface="Calibri"/>
                <a:ea typeface="Calibri"/>
                <a:cs typeface="Calibri"/>
                <a:sym typeface="Calibri"/>
              </a:rPr>
              <a:t>Maciejowski, John, and Emily M. Hatch. </a:t>
            </a:r>
            <a:r>
              <a:rPr i="1" lang="en-US" sz="1000" u="none" cap="none" strike="noStrike">
                <a:solidFill>
                  <a:srgbClr val="222222"/>
                </a:solidFill>
                <a:highlight>
                  <a:srgbClr val="FFFFFF"/>
                </a:highlight>
                <a:latin typeface="Calibri"/>
                <a:ea typeface="Calibri"/>
                <a:cs typeface="Calibri"/>
                <a:sym typeface="Calibri"/>
              </a:rPr>
              <a:t>Annual review of cell and developmental biology</a:t>
            </a:r>
            <a:r>
              <a:rPr i="0" lang="en-US" sz="1000" u="none" cap="none" strike="noStrike">
                <a:solidFill>
                  <a:srgbClr val="222222"/>
                </a:solidFill>
                <a:highlight>
                  <a:srgbClr val="FFFFFF"/>
                </a:highlight>
                <a:latin typeface="Calibri"/>
                <a:ea typeface="Calibri"/>
                <a:cs typeface="Calibri"/>
                <a:sym typeface="Calibri"/>
              </a:rPr>
              <a:t> 36.1 (2020): 85-114.</a:t>
            </a:r>
            <a:endParaRPr i="0" sz="1000" u="none" cap="none" strike="noStrike">
              <a:solidFill>
                <a:srgbClr val="000000"/>
              </a:solidFill>
              <a:latin typeface="Calibri"/>
              <a:ea typeface="Calibri"/>
              <a:cs typeface="Calibri"/>
              <a:sym typeface="Calibri"/>
            </a:endParaRPr>
          </a:p>
        </p:txBody>
      </p:sp>
      <p:sp>
        <p:nvSpPr>
          <p:cNvPr id="146" name="Google Shape;146;g3f605cc8c48_1_54"/>
          <p:cNvSpPr txBox="1"/>
          <p:nvPr/>
        </p:nvSpPr>
        <p:spPr>
          <a:xfrm>
            <a:off x="-5" y="6386788"/>
            <a:ext cx="6648900" cy="3231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1000"/>
              </a:spcBef>
              <a:spcAft>
                <a:spcPts val="0"/>
              </a:spcAft>
              <a:buClr>
                <a:srgbClr val="000000"/>
              </a:buClr>
              <a:buSzPts val="1000"/>
              <a:buFont typeface="Arial"/>
              <a:buNone/>
            </a:pPr>
            <a:r>
              <a:rPr i="0" lang="en-US" sz="1000" u="none" cap="none" strike="noStrike">
                <a:solidFill>
                  <a:srgbClr val="222222"/>
                </a:solidFill>
                <a:highlight>
                  <a:srgbClr val="FFFFFF"/>
                </a:highlight>
                <a:latin typeface="Calibri"/>
                <a:ea typeface="Calibri"/>
                <a:cs typeface="Calibri"/>
                <a:sym typeface="Calibri"/>
              </a:rPr>
              <a:t>Halfmann, Charles T., et al. </a:t>
            </a:r>
            <a:r>
              <a:rPr i="1" lang="en-US" sz="1000" u="none" cap="none" strike="noStrike">
                <a:solidFill>
                  <a:srgbClr val="222222"/>
                </a:solidFill>
                <a:highlight>
                  <a:srgbClr val="FFFFFF"/>
                </a:highlight>
                <a:latin typeface="Calibri"/>
                <a:ea typeface="Calibri"/>
                <a:cs typeface="Calibri"/>
                <a:sym typeface="Calibri"/>
              </a:rPr>
              <a:t>Journal of Cell Biology</a:t>
            </a:r>
            <a:r>
              <a:rPr i="0" lang="en-US" sz="1000" u="none" cap="none" strike="noStrike">
                <a:solidFill>
                  <a:srgbClr val="222222"/>
                </a:solidFill>
                <a:highlight>
                  <a:srgbClr val="FFFFFF"/>
                </a:highlight>
                <a:latin typeface="Calibri"/>
                <a:ea typeface="Calibri"/>
                <a:cs typeface="Calibri"/>
                <a:sym typeface="Calibri"/>
              </a:rPr>
              <a:t> 218.7 (2019): 2136-2149.</a:t>
            </a:r>
            <a:endParaRPr i="0" sz="1000" u="none" cap="none" strike="noStrike">
              <a:solidFill>
                <a:srgbClr val="000000"/>
              </a:solidFill>
              <a:latin typeface="Calibri"/>
              <a:ea typeface="Calibri"/>
              <a:cs typeface="Calibri"/>
              <a:sym typeface="Calibri"/>
            </a:endParaRPr>
          </a:p>
        </p:txBody>
      </p:sp>
      <p:pic>
        <p:nvPicPr>
          <p:cNvPr id="147" name="Google Shape;147;g3f605cc8c48_1_54" title="Nucleus Diagram (1).png"/>
          <p:cNvPicPr preferRelativeResize="0"/>
          <p:nvPr/>
        </p:nvPicPr>
        <p:blipFill rotWithShape="1">
          <a:blip r:embed="rId3">
            <a:alphaModFix/>
          </a:blip>
          <a:srcRect b="68099" l="50272" r="13459" t="2162"/>
          <a:stretch/>
        </p:blipFill>
        <p:spPr>
          <a:xfrm>
            <a:off x="6977728" y="2347818"/>
            <a:ext cx="5096596" cy="2926156"/>
          </a:xfrm>
          <a:prstGeom prst="rect">
            <a:avLst/>
          </a:prstGeom>
          <a:noFill/>
          <a:ln>
            <a:noFill/>
          </a:ln>
        </p:spPr>
      </p:pic>
      <p:pic>
        <p:nvPicPr>
          <p:cNvPr id="148" name="Google Shape;148;g3f605cc8c48_1_54" title="Nucleus Diagram (1).png"/>
          <p:cNvPicPr preferRelativeResize="0"/>
          <p:nvPr/>
        </p:nvPicPr>
        <p:blipFill rotWithShape="1">
          <a:blip r:embed="rId3">
            <a:alphaModFix/>
          </a:blip>
          <a:srcRect b="11563" l="38636" r="26000" t="51018"/>
          <a:stretch/>
        </p:blipFill>
        <p:spPr>
          <a:xfrm>
            <a:off x="628525" y="2048473"/>
            <a:ext cx="4757709" cy="3524851"/>
          </a:xfrm>
          <a:prstGeom prst="rect">
            <a:avLst/>
          </a:prstGeom>
          <a:noFill/>
          <a:ln>
            <a:noFill/>
          </a:ln>
        </p:spPr>
      </p:pic>
      <p:sp>
        <p:nvSpPr>
          <p:cNvPr id="149" name="Google Shape;149;g3f605cc8c48_1_54"/>
          <p:cNvSpPr txBox="1"/>
          <p:nvPr/>
        </p:nvSpPr>
        <p:spPr>
          <a:xfrm>
            <a:off x="333250" y="1189300"/>
            <a:ext cx="6237900" cy="794100"/>
          </a:xfrm>
          <a:prstGeom prst="rect">
            <a:avLst/>
          </a:prstGeom>
          <a:noFill/>
          <a:ln>
            <a:noFill/>
          </a:ln>
        </p:spPr>
        <p:txBody>
          <a:bodyPr anchorCtr="0" anchor="t" bIns="91425" lIns="91425" spcFirstLastPara="1" rIns="91425" wrap="square" tIns="91425">
            <a:spAutoFit/>
          </a:bodyPr>
          <a:lstStyle/>
          <a:p>
            <a:pPr indent="0" lvl="0" marL="0" rtl="0" algn="just">
              <a:lnSpc>
                <a:spcPct val="90000"/>
              </a:lnSpc>
              <a:spcBef>
                <a:spcPts val="0"/>
              </a:spcBef>
              <a:spcAft>
                <a:spcPts val="0"/>
              </a:spcAft>
              <a:buNone/>
            </a:pPr>
            <a:r>
              <a:rPr lang="en-US" sz="2200">
                <a:solidFill>
                  <a:schemeClr val="dk1"/>
                </a:solidFill>
                <a:latin typeface="Calibri"/>
                <a:ea typeface="Calibri"/>
                <a:cs typeface="Calibri"/>
                <a:sym typeface="Calibri"/>
              </a:rPr>
              <a:t>During rupture, nuclear proteins enter the cytoplasm and cytoplasmic proteins enter nucleus</a:t>
            </a:r>
            <a:endParaRPr sz="2200">
              <a:solidFill>
                <a:schemeClr val="dk1"/>
              </a:solidFill>
              <a:latin typeface="Calibri"/>
              <a:ea typeface="Calibri"/>
              <a:cs typeface="Calibri"/>
              <a:sym typeface="Calibri"/>
            </a:endParaRPr>
          </a:p>
        </p:txBody>
      </p:sp>
      <p:sp>
        <p:nvSpPr>
          <p:cNvPr id="150" name="Google Shape;150;g3f605cc8c48_1_54"/>
          <p:cNvSpPr txBox="1"/>
          <p:nvPr/>
        </p:nvSpPr>
        <p:spPr>
          <a:xfrm>
            <a:off x="7281525" y="1241300"/>
            <a:ext cx="4653900" cy="1015800"/>
          </a:xfrm>
          <a:prstGeom prst="rect">
            <a:avLst/>
          </a:prstGeom>
          <a:noFill/>
          <a:ln>
            <a:noFill/>
          </a:ln>
        </p:spPr>
        <p:txBody>
          <a:bodyPr anchorCtr="0" anchor="t" bIns="91425" lIns="91425" spcFirstLastPara="1" rIns="91425" wrap="square" tIns="91425">
            <a:spAutoFit/>
          </a:bodyPr>
          <a:lstStyle/>
          <a:p>
            <a:pPr indent="0" lvl="0" marL="0" rtl="0" algn="just">
              <a:lnSpc>
                <a:spcPct val="90000"/>
              </a:lnSpc>
              <a:spcBef>
                <a:spcPts val="1000"/>
              </a:spcBef>
              <a:spcAft>
                <a:spcPts val="0"/>
              </a:spcAft>
              <a:buNone/>
            </a:pPr>
            <a:r>
              <a:rPr lang="en-US" sz="2000">
                <a:solidFill>
                  <a:schemeClr val="dk1"/>
                </a:solidFill>
                <a:latin typeface="Calibri"/>
                <a:ea typeface="Calibri"/>
                <a:cs typeface="Calibri"/>
                <a:sym typeface="Calibri"/>
              </a:rPr>
              <a:t>Chromatin bulges into the cytoplasm through the rupture site, where cytoplasm nucleases digest exposed DNA</a:t>
            </a:r>
            <a:endParaRPr sz="2000">
              <a:solidFill>
                <a:schemeClr val="dk1"/>
              </a:solidFill>
              <a:latin typeface="Calibri"/>
              <a:ea typeface="Calibri"/>
              <a:cs typeface="Calibri"/>
              <a:sym typeface="Calibri"/>
            </a:endParaRPr>
          </a:p>
        </p:txBody>
      </p:sp>
      <p:sp>
        <p:nvSpPr>
          <p:cNvPr id="151" name="Google Shape;151;g3f605cc8c48_1_54"/>
          <p:cNvSpPr txBox="1"/>
          <p:nvPr/>
        </p:nvSpPr>
        <p:spPr>
          <a:xfrm>
            <a:off x="11820897" y="6416422"/>
            <a:ext cx="371100" cy="422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US" sz="2000">
                <a:solidFill>
                  <a:srgbClr val="4472C4"/>
                </a:solidFill>
                <a:latin typeface="Calibri"/>
                <a:ea typeface="Calibri"/>
                <a:cs typeface="Calibri"/>
                <a:sym typeface="Calibri"/>
              </a:rPr>
              <a:t>4</a:t>
            </a:r>
            <a:endParaRPr b="1" sz="2000">
              <a:solidFill>
                <a:srgbClr val="4472C4"/>
              </a:solidFill>
              <a:latin typeface="Calibri"/>
              <a:ea typeface="Calibri"/>
              <a:cs typeface="Calibri"/>
              <a:sym typeface="Calibri"/>
            </a:endParaRPr>
          </a:p>
        </p:txBody>
      </p:sp>
      <p:sp>
        <p:nvSpPr>
          <p:cNvPr id="152" name="Google Shape;152;g3f605cc8c48_1_54"/>
          <p:cNvSpPr/>
          <p:nvPr/>
        </p:nvSpPr>
        <p:spPr>
          <a:xfrm>
            <a:off x="197950" y="5566150"/>
            <a:ext cx="11876400" cy="686700"/>
          </a:xfrm>
          <a:prstGeom prst="roundRect">
            <a:avLst>
              <a:gd fmla="val 16667" name="adj"/>
            </a:avLst>
          </a:prstGeom>
          <a:solidFill>
            <a:srgbClr val="FCE5CD"/>
          </a:solidFill>
          <a:ln cap="flat" cmpd="sng" w="9525">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rtl="0" algn="just">
              <a:lnSpc>
                <a:spcPct val="90000"/>
              </a:lnSpc>
              <a:spcBef>
                <a:spcPts val="0"/>
              </a:spcBef>
              <a:spcAft>
                <a:spcPts val="0"/>
              </a:spcAft>
              <a:buClr>
                <a:schemeClr val="dk1"/>
              </a:buClr>
              <a:buSzPts val="1100"/>
              <a:buFont typeface="Arial"/>
              <a:buNone/>
            </a:pPr>
            <a:r>
              <a:rPr lang="en-US" sz="2200">
                <a:solidFill>
                  <a:schemeClr val="dk1"/>
                </a:solidFill>
                <a:latin typeface="Calibri"/>
                <a:ea typeface="Calibri"/>
                <a:cs typeface="Calibri"/>
                <a:sym typeface="Calibri"/>
              </a:rPr>
              <a:t>The cell rarely dies from a single rupture, but repeated or unrepaired ruptures causes DNA damage and triggers inflammatory response</a:t>
            </a:r>
            <a:endParaRPr b="1" sz="28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g3f605cc8c48_0_245"/>
          <p:cNvSpPr txBox="1"/>
          <p:nvPr>
            <p:ph type="title"/>
          </p:nvPr>
        </p:nvSpPr>
        <p:spPr>
          <a:xfrm>
            <a:off x="192009" y="-28050"/>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100"/>
              <a:buFont typeface="Arial"/>
              <a:buNone/>
            </a:pPr>
            <a:r>
              <a:rPr lang="en-US">
                <a:solidFill>
                  <a:srgbClr val="E66914"/>
                </a:solidFill>
              </a:rPr>
              <a:t>Diseases and Disorders</a:t>
            </a:r>
            <a:r>
              <a:rPr lang="en-US">
                <a:solidFill>
                  <a:srgbClr val="E66914"/>
                </a:solidFill>
              </a:rPr>
              <a:t> Associated with NER</a:t>
            </a:r>
            <a:endParaRPr>
              <a:solidFill>
                <a:srgbClr val="E66914"/>
              </a:solidFill>
            </a:endParaRPr>
          </a:p>
        </p:txBody>
      </p:sp>
      <p:sp>
        <p:nvSpPr>
          <p:cNvPr id="159" name="Google Shape;159;g3f605cc8c48_0_245"/>
          <p:cNvSpPr txBox="1"/>
          <p:nvPr/>
        </p:nvSpPr>
        <p:spPr>
          <a:xfrm>
            <a:off x="309325" y="1126057"/>
            <a:ext cx="6174000" cy="55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Calibri"/>
                <a:ea typeface="Calibri"/>
                <a:cs typeface="Calibri"/>
                <a:sym typeface="Calibri"/>
              </a:rPr>
              <a:t>When NER Repair Fails or is Incomplete</a:t>
            </a:r>
            <a:endParaRPr b="1" i="0" sz="2800" u="none" cap="none" strike="noStrike">
              <a:solidFill>
                <a:schemeClr val="dk1"/>
              </a:solidFill>
              <a:latin typeface="Calibri"/>
              <a:ea typeface="Calibri"/>
              <a:cs typeface="Calibri"/>
              <a:sym typeface="Calibri"/>
            </a:endParaRPr>
          </a:p>
        </p:txBody>
      </p:sp>
      <p:sp>
        <p:nvSpPr>
          <p:cNvPr id="160" name="Google Shape;160;g3f605cc8c48_0_245"/>
          <p:cNvSpPr txBox="1"/>
          <p:nvPr/>
        </p:nvSpPr>
        <p:spPr>
          <a:xfrm>
            <a:off x="320725" y="1767937"/>
            <a:ext cx="4441800" cy="55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CC4125"/>
                </a:solidFill>
                <a:latin typeface="Calibri"/>
                <a:ea typeface="Calibri"/>
                <a:cs typeface="Calibri"/>
                <a:sym typeface="Calibri"/>
              </a:rPr>
              <a:t>Cancer</a:t>
            </a:r>
            <a:r>
              <a:rPr b="1" i="0" lang="en-US" sz="2400" u="none" cap="none" strike="noStrike">
                <a:solidFill>
                  <a:srgbClr val="CC4125"/>
                </a:solidFill>
                <a:latin typeface="Calibri"/>
                <a:ea typeface="Calibri"/>
                <a:cs typeface="Calibri"/>
                <a:sym typeface="Calibri"/>
              </a:rPr>
              <a:t> </a:t>
            </a:r>
            <a:r>
              <a:rPr b="1" lang="en-US" sz="2400">
                <a:solidFill>
                  <a:srgbClr val="CC4125"/>
                </a:solidFill>
                <a:latin typeface="Calibri"/>
                <a:ea typeface="Calibri"/>
                <a:cs typeface="Calibri"/>
                <a:sym typeface="Calibri"/>
              </a:rPr>
              <a:t>Metastasis</a:t>
            </a:r>
            <a:endParaRPr b="1" i="0" sz="2400" u="none" cap="none" strike="noStrike">
              <a:solidFill>
                <a:srgbClr val="CC4125"/>
              </a:solidFill>
              <a:latin typeface="Calibri"/>
              <a:ea typeface="Calibri"/>
              <a:cs typeface="Calibri"/>
              <a:sym typeface="Calibri"/>
            </a:endParaRPr>
          </a:p>
        </p:txBody>
      </p:sp>
      <p:sp>
        <p:nvSpPr>
          <p:cNvPr id="161" name="Google Shape;161;g3f605cc8c48_0_245"/>
          <p:cNvSpPr txBox="1"/>
          <p:nvPr>
            <p:ph idx="1" type="body"/>
          </p:nvPr>
        </p:nvSpPr>
        <p:spPr>
          <a:xfrm>
            <a:off x="561025" y="4626557"/>
            <a:ext cx="5694600" cy="1084800"/>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1000"/>
              </a:spcBef>
              <a:spcAft>
                <a:spcPts val="0"/>
              </a:spcAft>
              <a:buSzPts val="1800"/>
              <a:buNone/>
            </a:pPr>
            <a:r>
              <a:rPr lang="en-US" sz="2000"/>
              <a:t>Damaged or mutated lamins weaken the nuclear lamina, increasing risk of rupture. Persistent rupture can trigger inflammatory response.</a:t>
            </a:r>
            <a:endParaRPr sz="2000"/>
          </a:p>
        </p:txBody>
      </p:sp>
      <p:sp>
        <p:nvSpPr>
          <p:cNvPr id="162" name="Google Shape;162;g3f605cc8c48_0_245"/>
          <p:cNvSpPr txBox="1"/>
          <p:nvPr/>
        </p:nvSpPr>
        <p:spPr>
          <a:xfrm>
            <a:off x="-4" y="6094033"/>
            <a:ext cx="5487300" cy="954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i="0" lang="en-US" sz="1000" u="none" cap="none" strike="noStrike">
                <a:solidFill>
                  <a:srgbClr val="222222"/>
                </a:solidFill>
                <a:highlight>
                  <a:srgbClr val="FFFFFF"/>
                </a:highlight>
                <a:latin typeface="Calibri"/>
                <a:ea typeface="Calibri"/>
                <a:cs typeface="Calibri"/>
                <a:sym typeface="Calibri"/>
              </a:rPr>
              <a:t>Denais, Celine M., et al. </a:t>
            </a:r>
            <a:r>
              <a:rPr i="1" lang="en-US" sz="1000" u="none" cap="none" strike="noStrike">
                <a:solidFill>
                  <a:srgbClr val="222222"/>
                </a:solidFill>
                <a:highlight>
                  <a:srgbClr val="FFFFFF"/>
                </a:highlight>
                <a:latin typeface="Calibri"/>
                <a:ea typeface="Calibri"/>
                <a:cs typeface="Calibri"/>
                <a:sym typeface="Calibri"/>
              </a:rPr>
              <a:t>Science</a:t>
            </a:r>
            <a:r>
              <a:rPr i="0" lang="en-US" sz="1000" u="none" cap="none" strike="noStrike">
                <a:solidFill>
                  <a:srgbClr val="222222"/>
                </a:solidFill>
                <a:highlight>
                  <a:srgbClr val="FFFFFF"/>
                </a:highlight>
                <a:latin typeface="Calibri"/>
                <a:ea typeface="Calibri"/>
                <a:cs typeface="Calibri"/>
                <a:sym typeface="Calibri"/>
              </a:rPr>
              <a:t> 352.6283 (2016): 353-358.</a:t>
            </a:r>
            <a:endParaRPr i="0" sz="1000" u="none" cap="none" strike="noStrike">
              <a:solidFill>
                <a:srgbClr val="222222"/>
              </a:solidFill>
              <a:highlight>
                <a:srgbClr val="FFFFFF"/>
              </a:highlight>
              <a:latin typeface="Calibri"/>
              <a:ea typeface="Calibri"/>
              <a:cs typeface="Calibri"/>
              <a:sym typeface="Calibri"/>
            </a:endParaRPr>
          </a:p>
          <a:p>
            <a:pPr indent="0" lvl="0" marL="0" rtl="0" algn="l">
              <a:spcBef>
                <a:spcPts val="0"/>
              </a:spcBef>
              <a:spcAft>
                <a:spcPts val="0"/>
              </a:spcAft>
              <a:buClr>
                <a:schemeClr val="dk1"/>
              </a:buClr>
              <a:buSzPts val="1000"/>
              <a:buFont typeface="Arial"/>
              <a:buNone/>
            </a:pPr>
            <a:r>
              <a:rPr lang="en-US" sz="1000">
                <a:solidFill>
                  <a:srgbClr val="222222"/>
                </a:solidFill>
                <a:highlight>
                  <a:schemeClr val="lt1"/>
                </a:highlight>
                <a:latin typeface="Calibri"/>
                <a:ea typeface="Calibri"/>
                <a:cs typeface="Calibri"/>
                <a:sym typeface="Calibri"/>
              </a:rPr>
              <a:t>Docquity. (2023). </a:t>
            </a:r>
            <a:r>
              <a:rPr lang="en-US" sz="1000" u="sng">
                <a:solidFill>
                  <a:schemeClr val="hlink"/>
                </a:solidFill>
                <a:highlight>
                  <a:schemeClr val="lt1"/>
                </a:highlight>
                <a:latin typeface="Calibri"/>
                <a:ea typeface="Calibri"/>
                <a:cs typeface="Calibri"/>
                <a:sym typeface="Calibri"/>
                <a:hlinkClick r:id="rId3"/>
              </a:rPr>
              <a:t>https://docquity.com/articles/about-hutchinson-gilford-progeria-syndrome/</a:t>
            </a:r>
            <a:r>
              <a:rPr lang="en-US" sz="1000">
                <a:solidFill>
                  <a:srgbClr val="222222"/>
                </a:solidFill>
                <a:highlight>
                  <a:schemeClr val="lt1"/>
                </a:highlight>
                <a:latin typeface="Calibri"/>
                <a:ea typeface="Calibri"/>
                <a:cs typeface="Calibri"/>
                <a:sym typeface="Calibri"/>
              </a:rPr>
              <a:t> </a:t>
            </a:r>
            <a:endParaRPr sz="1000">
              <a:solidFill>
                <a:srgbClr val="222222"/>
              </a:solidFill>
              <a:highlight>
                <a:schemeClr val="lt1"/>
              </a:highlight>
              <a:latin typeface="Calibri"/>
              <a:ea typeface="Calibri"/>
              <a:cs typeface="Calibri"/>
              <a:sym typeface="Calibri"/>
            </a:endParaRPr>
          </a:p>
          <a:p>
            <a:pPr indent="0" lvl="0" marL="0" rtl="0" algn="l">
              <a:spcBef>
                <a:spcPts val="0"/>
              </a:spcBef>
              <a:spcAft>
                <a:spcPts val="0"/>
              </a:spcAft>
              <a:buClr>
                <a:schemeClr val="dk1"/>
              </a:buClr>
              <a:buSzPts val="1000"/>
              <a:buFont typeface="Arial"/>
              <a:buNone/>
            </a:pPr>
            <a:r>
              <a:rPr lang="en-US" sz="1000">
                <a:solidFill>
                  <a:srgbClr val="222222"/>
                </a:solidFill>
                <a:highlight>
                  <a:schemeClr val="lt1"/>
                </a:highlight>
                <a:latin typeface="Calibri"/>
                <a:ea typeface="Calibri"/>
                <a:cs typeface="Calibri"/>
                <a:sym typeface="Calibri"/>
              </a:rPr>
              <a:t>Hatch, Emily M. </a:t>
            </a:r>
            <a:r>
              <a:rPr i="1" lang="en-US" sz="1000">
                <a:solidFill>
                  <a:srgbClr val="222222"/>
                </a:solidFill>
                <a:highlight>
                  <a:schemeClr val="lt1"/>
                </a:highlight>
                <a:latin typeface="Calibri"/>
                <a:ea typeface="Calibri"/>
                <a:cs typeface="Calibri"/>
                <a:sym typeface="Calibri"/>
              </a:rPr>
              <a:t>Current Opinion in Cell Biology</a:t>
            </a:r>
            <a:r>
              <a:rPr lang="en-US" sz="1000">
                <a:solidFill>
                  <a:srgbClr val="222222"/>
                </a:solidFill>
                <a:highlight>
                  <a:schemeClr val="lt1"/>
                </a:highlight>
                <a:latin typeface="Calibri"/>
                <a:ea typeface="Calibri"/>
                <a:cs typeface="Calibri"/>
                <a:sym typeface="Calibri"/>
              </a:rPr>
              <a:t> 52 (2020): 66-72.</a:t>
            </a:r>
            <a:endParaRPr sz="1000">
              <a:solidFill>
                <a:srgbClr val="222222"/>
              </a:solidFill>
              <a:highlight>
                <a:schemeClr val="lt1"/>
              </a:highlight>
              <a:latin typeface="Calibri"/>
              <a:ea typeface="Calibri"/>
              <a:cs typeface="Calibri"/>
              <a:sym typeface="Calibri"/>
            </a:endParaRPr>
          </a:p>
          <a:p>
            <a:pPr indent="0" lvl="0" marL="0" rtl="0" algn="l">
              <a:spcBef>
                <a:spcPts val="0"/>
              </a:spcBef>
              <a:spcAft>
                <a:spcPts val="0"/>
              </a:spcAft>
              <a:buClr>
                <a:schemeClr val="dk1"/>
              </a:buClr>
              <a:buSzPts val="1000"/>
              <a:buFont typeface="Arial"/>
              <a:buNone/>
            </a:pPr>
            <a:r>
              <a:rPr lang="en-US" sz="1000">
                <a:solidFill>
                  <a:srgbClr val="222222"/>
                </a:solidFill>
                <a:highlight>
                  <a:schemeClr val="lt1"/>
                </a:highlight>
                <a:latin typeface="Calibri"/>
                <a:ea typeface="Calibri"/>
                <a:cs typeface="Calibri"/>
                <a:sym typeface="Calibri"/>
              </a:rPr>
              <a:t>Hatch, Emily M and Martin W. Hetzer. </a:t>
            </a:r>
            <a:r>
              <a:rPr i="1" lang="en-US" sz="1000">
                <a:solidFill>
                  <a:srgbClr val="222222"/>
                </a:solidFill>
                <a:highlight>
                  <a:schemeClr val="lt1"/>
                </a:highlight>
                <a:latin typeface="Calibri"/>
                <a:ea typeface="Calibri"/>
                <a:cs typeface="Calibri"/>
                <a:sym typeface="Calibri"/>
              </a:rPr>
              <a:t>Journal of Cell Biology</a:t>
            </a:r>
            <a:r>
              <a:rPr lang="en-US" sz="1000">
                <a:solidFill>
                  <a:srgbClr val="222222"/>
                </a:solidFill>
                <a:highlight>
                  <a:schemeClr val="lt1"/>
                </a:highlight>
                <a:latin typeface="Calibri"/>
                <a:ea typeface="Calibri"/>
                <a:cs typeface="Calibri"/>
                <a:sym typeface="Calibri"/>
              </a:rPr>
              <a:t> 215.1 (2016): 27-36</a:t>
            </a:r>
            <a:endParaRPr sz="1000">
              <a:solidFill>
                <a:srgbClr val="222222"/>
              </a:solidFill>
              <a:highlight>
                <a:schemeClr val="lt1"/>
              </a:highlight>
              <a:latin typeface="Calibri"/>
              <a:ea typeface="Calibri"/>
              <a:cs typeface="Calibri"/>
              <a:sym typeface="Calibri"/>
            </a:endParaRPr>
          </a:p>
          <a:p>
            <a:pPr indent="0" lvl="0" marL="0" rtl="0" algn="l">
              <a:spcBef>
                <a:spcPts val="0"/>
              </a:spcBef>
              <a:spcAft>
                <a:spcPts val="0"/>
              </a:spcAft>
              <a:buClr>
                <a:schemeClr val="dk1"/>
              </a:buClr>
              <a:buSzPts val="1000"/>
              <a:buFont typeface="Arial"/>
              <a:buNone/>
            </a:pPr>
            <a:r>
              <a:t/>
            </a:r>
            <a:endParaRPr sz="1000">
              <a:solidFill>
                <a:srgbClr val="222222"/>
              </a:solidFill>
              <a:highlight>
                <a:schemeClr val="lt1"/>
              </a:highlight>
              <a:latin typeface="Calibri"/>
              <a:ea typeface="Calibri"/>
              <a:cs typeface="Calibri"/>
              <a:sym typeface="Calibri"/>
            </a:endParaRPr>
          </a:p>
        </p:txBody>
      </p:sp>
      <p:sp>
        <p:nvSpPr>
          <p:cNvPr id="163" name="Google Shape;163;g3f605cc8c48_0_245"/>
          <p:cNvSpPr/>
          <p:nvPr/>
        </p:nvSpPr>
        <p:spPr>
          <a:xfrm>
            <a:off x="6606925" y="1938025"/>
            <a:ext cx="121200" cy="1542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64" name="Google Shape;164;g3f605cc8c48_0_245"/>
          <p:cNvSpPr txBox="1"/>
          <p:nvPr/>
        </p:nvSpPr>
        <p:spPr>
          <a:xfrm>
            <a:off x="320725" y="4073358"/>
            <a:ext cx="5218500" cy="55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1" lang="en-US" sz="2400">
                <a:solidFill>
                  <a:srgbClr val="CC4125"/>
                </a:solidFill>
                <a:latin typeface="Calibri"/>
                <a:ea typeface="Calibri"/>
                <a:cs typeface="Calibri"/>
                <a:sym typeface="Calibri"/>
              </a:rPr>
              <a:t>Laminopathy Disorders (i.e. Progeria)</a:t>
            </a:r>
            <a:endParaRPr b="1" i="0" sz="2400" u="none" cap="none" strike="noStrike">
              <a:solidFill>
                <a:srgbClr val="CC4125"/>
              </a:solidFill>
              <a:latin typeface="Calibri"/>
              <a:ea typeface="Calibri"/>
              <a:cs typeface="Calibri"/>
              <a:sym typeface="Calibri"/>
            </a:endParaRPr>
          </a:p>
        </p:txBody>
      </p:sp>
      <p:sp>
        <p:nvSpPr>
          <p:cNvPr id="165" name="Google Shape;165;g3f605cc8c48_0_245"/>
          <p:cNvSpPr txBox="1"/>
          <p:nvPr>
            <p:ph idx="1" type="body"/>
          </p:nvPr>
        </p:nvSpPr>
        <p:spPr>
          <a:xfrm>
            <a:off x="561025" y="2269157"/>
            <a:ext cx="5694600" cy="1084800"/>
          </a:xfrm>
          <a:prstGeom prst="rect">
            <a:avLst/>
          </a:prstGeom>
          <a:noFill/>
          <a:ln>
            <a:noFill/>
          </a:ln>
        </p:spPr>
        <p:txBody>
          <a:bodyPr anchorCtr="0" anchor="t" bIns="45700" lIns="91425" spcFirstLastPara="1" rIns="91425" wrap="square" tIns="45700">
            <a:normAutofit lnSpcReduction="10000"/>
          </a:bodyPr>
          <a:lstStyle/>
          <a:p>
            <a:pPr indent="0" lvl="0" marL="0" rtl="0" algn="just">
              <a:lnSpc>
                <a:spcPct val="90000"/>
              </a:lnSpc>
              <a:spcBef>
                <a:spcPts val="1000"/>
              </a:spcBef>
              <a:spcAft>
                <a:spcPts val="0"/>
              </a:spcAft>
              <a:buSzPts val="1800"/>
              <a:buNone/>
            </a:pPr>
            <a:r>
              <a:rPr lang="en-US" sz="2000"/>
              <a:t>Cancer cells can experience NER when migrating through tight tissue, and these ruptures result in DNA damage and loss of DNA repair proteins. This can also contribute to cancer metastasis.</a:t>
            </a:r>
            <a:endParaRPr sz="2000"/>
          </a:p>
        </p:txBody>
      </p:sp>
      <p:sp>
        <p:nvSpPr>
          <p:cNvPr id="166" name="Google Shape;166;g3f605cc8c48_0_245"/>
          <p:cNvSpPr txBox="1"/>
          <p:nvPr/>
        </p:nvSpPr>
        <p:spPr>
          <a:xfrm>
            <a:off x="320725" y="3469797"/>
            <a:ext cx="6174000" cy="55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lang="en-US" sz="2800">
                <a:solidFill>
                  <a:schemeClr val="dk1"/>
                </a:solidFill>
                <a:latin typeface="Calibri"/>
                <a:ea typeface="Calibri"/>
                <a:cs typeface="Calibri"/>
                <a:sym typeface="Calibri"/>
              </a:rPr>
              <a:t>Increased Risk of NER</a:t>
            </a:r>
            <a:endParaRPr b="1" i="0" sz="2800" u="none" cap="none" strike="noStrike">
              <a:solidFill>
                <a:schemeClr val="dk1"/>
              </a:solidFill>
              <a:latin typeface="Calibri"/>
              <a:ea typeface="Calibri"/>
              <a:cs typeface="Calibri"/>
              <a:sym typeface="Calibri"/>
            </a:endParaRPr>
          </a:p>
        </p:txBody>
      </p:sp>
      <p:pic>
        <p:nvPicPr>
          <p:cNvPr id="167" name="Google Shape;167;g3f605cc8c48_0_245"/>
          <p:cNvPicPr preferRelativeResize="0"/>
          <p:nvPr/>
        </p:nvPicPr>
        <p:blipFill>
          <a:blip r:embed="rId4">
            <a:alphaModFix/>
          </a:blip>
          <a:stretch>
            <a:fillRect/>
          </a:stretch>
        </p:blipFill>
        <p:spPr>
          <a:xfrm>
            <a:off x="6571954" y="1514698"/>
            <a:ext cx="5418275" cy="3905820"/>
          </a:xfrm>
          <a:prstGeom prst="rect">
            <a:avLst/>
          </a:prstGeom>
          <a:noFill/>
          <a:ln>
            <a:noFill/>
          </a:ln>
        </p:spPr>
      </p:pic>
      <p:sp>
        <p:nvSpPr>
          <p:cNvPr id="168" name="Google Shape;168;g3f605cc8c48_0_245"/>
          <p:cNvSpPr txBox="1"/>
          <p:nvPr/>
        </p:nvSpPr>
        <p:spPr>
          <a:xfrm>
            <a:off x="11820897" y="6416422"/>
            <a:ext cx="371100" cy="422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US" sz="2000">
                <a:solidFill>
                  <a:srgbClr val="4472C4"/>
                </a:solidFill>
                <a:latin typeface="Calibri"/>
                <a:ea typeface="Calibri"/>
                <a:cs typeface="Calibri"/>
                <a:sym typeface="Calibri"/>
              </a:rPr>
              <a:t>5</a:t>
            </a:r>
            <a:endParaRPr b="1" sz="2000">
              <a:solidFill>
                <a:srgbClr val="4472C4"/>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grpSp>
        <p:nvGrpSpPr>
          <p:cNvPr id="174" name="Google Shape;174;g3f94abba2c9_0_12"/>
          <p:cNvGrpSpPr/>
          <p:nvPr/>
        </p:nvGrpSpPr>
        <p:grpSpPr>
          <a:xfrm>
            <a:off x="493625" y="2899546"/>
            <a:ext cx="11143200" cy="1954872"/>
            <a:chOff x="469425" y="2700875"/>
            <a:chExt cx="11143200" cy="1954872"/>
          </a:xfrm>
        </p:grpSpPr>
        <p:pic>
          <p:nvPicPr>
            <p:cNvPr id="175" name="Google Shape;175;g3f94abba2c9_0_12" title="Screenshot 2026-07-20 at 11.01.18 PM.png"/>
            <p:cNvPicPr preferRelativeResize="0"/>
            <p:nvPr/>
          </p:nvPicPr>
          <p:blipFill rotWithShape="1">
            <a:blip r:embed="rId3">
              <a:alphaModFix/>
            </a:blip>
            <a:srcRect b="0" l="0" r="0" t="0"/>
            <a:stretch/>
          </p:blipFill>
          <p:spPr>
            <a:xfrm>
              <a:off x="521434" y="2752450"/>
              <a:ext cx="11021392" cy="1903297"/>
            </a:xfrm>
            <a:prstGeom prst="rect">
              <a:avLst/>
            </a:prstGeom>
            <a:noFill/>
            <a:ln>
              <a:noFill/>
            </a:ln>
          </p:spPr>
        </p:pic>
        <p:sp>
          <p:nvSpPr>
            <p:cNvPr id="176" name="Google Shape;176;g3f94abba2c9_0_12"/>
            <p:cNvSpPr/>
            <p:nvPr/>
          </p:nvSpPr>
          <p:spPr>
            <a:xfrm>
              <a:off x="469425" y="2700875"/>
              <a:ext cx="11143200" cy="490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77" name="Google Shape;177;g3f94abba2c9_0_12"/>
            <p:cNvSpPr/>
            <p:nvPr/>
          </p:nvSpPr>
          <p:spPr>
            <a:xfrm>
              <a:off x="5519100" y="2948838"/>
              <a:ext cx="1459800" cy="490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grpSp>
      <p:sp>
        <p:nvSpPr>
          <p:cNvPr id="178" name="Google Shape;178;g3f94abba2c9_0_12"/>
          <p:cNvSpPr/>
          <p:nvPr/>
        </p:nvSpPr>
        <p:spPr>
          <a:xfrm>
            <a:off x="8272400" y="1410650"/>
            <a:ext cx="3787500" cy="5015700"/>
          </a:xfrm>
          <a:prstGeom prst="roundRect">
            <a:avLst>
              <a:gd fmla="val 16667" name="adj"/>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79" name="Google Shape;179;g3f94abba2c9_0_12"/>
          <p:cNvSpPr/>
          <p:nvPr/>
        </p:nvSpPr>
        <p:spPr>
          <a:xfrm>
            <a:off x="4232638" y="1410658"/>
            <a:ext cx="3787500" cy="5015700"/>
          </a:xfrm>
          <a:prstGeom prst="roundRect">
            <a:avLst>
              <a:gd fmla="val 16667" name="adj"/>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80" name="Google Shape;180;g3f94abba2c9_0_12"/>
          <p:cNvSpPr/>
          <p:nvPr/>
        </p:nvSpPr>
        <p:spPr>
          <a:xfrm>
            <a:off x="192900" y="1410658"/>
            <a:ext cx="3787500" cy="5015700"/>
          </a:xfrm>
          <a:prstGeom prst="roundRect">
            <a:avLst>
              <a:gd fmla="val 16667" name="adj"/>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81" name="Google Shape;181;g3f94abba2c9_0_12"/>
          <p:cNvSpPr txBox="1"/>
          <p:nvPr>
            <p:ph type="title"/>
          </p:nvPr>
        </p:nvSpPr>
        <p:spPr>
          <a:xfrm>
            <a:off x="185084" y="0"/>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100"/>
              <a:buFont typeface="Arial"/>
              <a:buNone/>
            </a:pPr>
            <a:r>
              <a:rPr lang="en-US">
                <a:solidFill>
                  <a:srgbClr val="E66914"/>
                </a:solidFill>
              </a:rPr>
              <a:t>Inducing NER to Understanding Biology and Therapeutic Development</a:t>
            </a:r>
            <a:endParaRPr>
              <a:solidFill>
                <a:srgbClr val="E66914"/>
              </a:solidFill>
            </a:endParaRPr>
          </a:p>
        </p:txBody>
      </p:sp>
      <p:sp>
        <p:nvSpPr>
          <p:cNvPr id="182" name="Google Shape;182;g3f94abba2c9_0_12"/>
          <p:cNvSpPr/>
          <p:nvPr/>
        </p:nvSpPr>
        <p:spPr>
          <a:xfrm>
            <a:off x="405728" y="1743331"/>
            <a:ext cx="354300" cy="2859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83" name="Google Shape;183;g3f94abba2c9_0_12"/>
          <p:cNvSpPr/>
          <p:nvPr/>
        </p:nvSpPr>
        <p:spPr>
          <a:xfrm>
            <a:off x="948403" y="1917756"/>
            <a:ext cx="2311200" cy="2622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84" name="Google Shape;184;g3f94abba2c9_0_12"/>
          <p:cNvSpPr/>
          <p:nvPr/>
        </p:nvSpPr>
        <p:spPr>
          <a:xfrm>
            <a:off x="5101303" y="2165406"/>
            <a:ext cx="2311200" cy="2622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85" name="Google Shape;185;g3f94abba2c9_0_12"/>
          <p:cNvSpPr/>
          <p:nvPr/>
        </p:nvSpPr>
        <p:spPr>
          <a:xfrm>
            <a:off x="8487878" y="1708559"/>
            <a:ext cx="2311200" cy="2622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86" name="Google Shape;186;g3f94abba2c9_0_12"/>
          <p:cNvSpPr txBox="1"/>
          <p:nvPr/>
        </p:nvSpPr>
        <p:spPr>
          <a:xfrm>
            <a:off x="353013" y="4787009"/>
            <a:ext cx="3979800" cy="490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6AA84F"/>
                </a:solidFill>
                <a:latin typeface="Calibri"/>
                <a:ea typeface="Calibri"/>
                <a:cs typeface="Calibri"/>
                <a:sym typeface="Calibri"/>
              </a:rPr>
              <a:t>Direct force application</a:t>
            </a:r>
            <a:endParaRPr b="1" i="0" sz="2000" u="none" cap="none" strike="noStrike">
              <a:solidFill>
                <a:srgbClr val="6AA84F"/>
              </a:solidFill>
              <a:latin typeface="Calibri"/>
              <a:ea typeface="Calibri"/>
              <a:cs typeface="Calibri"/>
              <a:sym typeface="Calibri"/>
            </a:endParaRPr>
          </a:p>
        </p:txBody>
      </p:sp>
      <p:sp>
        <p:nvSpPr>
          <p:cNvPr id="187" name="Google Shape;187;g3f94abba2c9_0_12"/>
          <p:cNvSpPr txBox="1"/>
          <p:nvPr/>
        </p:nvSpPr>
        <p:spPr>
          <a:xfrm>
            <a:off x="353013" y="5574021"/>
            <a:ext cx="3979800" cy="776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CC0000"/>
                </a:solidFill>
                <a:latin typeface="Calibri"/>
                <a:ea typeface="Calibri"/>
                <a:cs typeface="Calibri"/>
                <a:sym typeface="Calibri"/>
              </a:rPr>
              <a:t>Low throughput (1 cell at a time) </a:t>
            </a:r>
            <a:endParaRPr b="1" i="0" sz="2000" u="none" cap="none" strike="noStrike">
              <a:solidFill>
                <a:srgbClr val="CC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CC0000"/>
                </a:solidFill>
                <a:latin typeface="Calibri"/>
                <a:ea typeface="Calibri"/>
                <a:cs typeface="Calibri"/>
                <a:sym typeface="Calibri"/>
              </a:rPr>
              <a:t>Skilled operator required </a:t>
            </a:r>
            <a:endParaRPr b="1" i="0" sz="2000" u="none" cap="none" strike="noStrike">
              <a:solidFill>
                <a:srgbClr val="CC0000"/>
              </a:solidFill>
              <a:latin typeface="Calibri"/>
              <a:ea typeface="Calibri"/>
              <a:cs typeface="Calibri"/>
              <a:sym typeface="Calibri"/>
            </a:endParaRPr>
          </a:p>
        </p:txBody>
      </p:sp>
      <p:sp>
        <p:nvSpPr>
          <p:cNvPr id="188" name="Google Shape;188;g3f94abba2c9_0_12"/>
          <p:cNvSpPr txBox="1"/>
          <p:nvPr/>
        </p:nvSpPr>
        <p:spPr>
          <a:xfrm>
            <a:off x="4462563" y="4787009"/>
            <a:ext cx="3979800" cy="490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6AA84F"/>
                </a:solidFill>
                <a:latin typeface="Calibri"/>
                <a:ea typeface="Calibri"/>
                <a:cs typeface="Calibri"/>
                <a:sym typeface="Calibri"/>
              </a:rPr>
              <a:t>Spatially precise </a:t>
            </a:r>
            <a:endParaRPr b="1" i="0" sz="2000" u="none" cap="none" strike="noStrike">
              <a:solidFill>
                <a:srgbClr val="6AA84F"/>
              </a:solidFill>
              <a:latin typeface="Calibri"/>
              <a:ea typeface="Calibri"/>
              <a:cs typeface="Calibri"/>
              <a:sym typeface="Calibri"/>
            </a:endParaRPr>
          </a:p>
        </p:txBody>
      </p:sp>
      <p:sp>
        <p:nvSpPr>
          <p:cNvPr id="189" name="Google Shape;189;g3f94abba2c9_0_12"/>
          <p:cNvSpPr txBox="1"/>
          <p:nvPr/>
        </p:nvSpPr>
        <p:spPr>
          <a:xfrm>
            <a:off x="4391938" y="5574021"/>
            <a:ext cx="3979800" cy="776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CC0000"/>
                </a:solidFill>
                <a:latin typeface="Calibri"/>
                <a:ea typeface="Calibri"/>
                <a:cs typeface="Calibri"/>
                <a:sym typeface="Calibri"/>
              </a:rPr>
              <a:t>Low throughput (1 cell at a time) </a:t>
            </a:r>
            <a:endParaRPr b="1" i="0" sz="2000" u="none" cap="none" strike="noStrike">
              <a:solidFill>
                <a:srgbClr val="CC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CC0000"/>
                </a:solidFill>
                <a:latin typeface="Calibri"/>
                <a:ea typeface="Calibri"/>
                <a:cs typeface="Calibri"/>
                <a:sym typeface="Calibri"/>
              </a:rPr>
              <a:t>Photoxic side effects</a:t>
            </a:r>
            <a:endParaRPr b="1" i="0" sz="2000" u="none" cap="none" strike="noStrike">
              <a:solidFill>
                <a:srgbClr val="CC0000"/>
              </a:solidFill>
              <a:latin typeface="Calibri"/>
              <a:ea typeface="Calibri"/>
              <a:cs typeface="Calibri"/>
              <a:sym typeface="Calibri"/>
            </a:endParaRPr>
          </a:p>
        </p:txBody>
      </p:sp>
      <p:sp>
        <p:nvSpPr>
          <p:cNvPr id="190" name="Google Shape;190;g3f94abba2c9_0_12"/>
          <p:cNvSpPr txBox="1"/>
          <p:nvPr/>
        </p:nvSpPr>
        <p:spPr>
          <a:xfrm>
            <a:off x="8363800" y="4787009"/>
            <a:ext cx="3979800" cy="490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6AA84F"/>
                </a:solidFill>
                <a:latin typeface="Calibri"/>
                <a:ea typeface="Calibri"/>
                <a:cs typeface="Calibri"/>
                <a:sym typeface="Calibri"/>
              </a:rPr>
              <a:t>Physiologically relevant</a:t>
            </a:r>
            <a:endParaRPr b="1" i="0" sz="2000" u="none" cap="none" strike="noStrike">
              <a:solidFill>
                <a:srgbClr val="6AA84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6AA84F"/>
                </a:solidFill>
                <a:latin typeface="Calibri"/>
                <a:ea typeface="Calibri"/>
                <a:cs typeface="Calibri"/>
                <a:sym typeface="Calibri"/>
              </a:rPr>
              <a:t>Captures NER during migration</a:t>
            </a:r>
            <a:endParaRPr b="1" i="0" sz="2000" u="none" cap="none" strike="noStrike">
              <a:solidFill>
                <a:srgbClr val="6AA84F"/>
              </a:solidFill>
              <a:latin typeface="Calibri"/>
              <a:ea typeface="Calibri"/>
              <a:cs typeface="Calibri"/>
              <a:sym typeface="Calibri"/>
            </a:endParaRPr>
          </a:p>
        </p:txBody>
      </p:sp>
      <p:sp>
        <p:nvSpPr>
          <p:cNvPr id="191" name="Google Shape;191;g3f94abba2c9_0_12"/>
          <p:cNvSpPr txBox="1"/>
          <p:nvPr/>
        </p:nvSpPr>
        <p:spPr>
          <a:xfrm>
            <a:off x="8363800" y="5574021"/>
            <a:ext cx="3979800" cy="776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CC0000"/>
                </a:solidFill>
                <a:latin typeface="Calibri"/>
                <a:ea typeface="Calibri"/>
                <a:cs typeface="Calibri"/>
                <a:sym typeface="Calibri"/>
              </a:rPr>
              <a:t>Limited to migratory cells</a:t>
            </a:r>
            <a:endParaRPr b="1" i="0" sz="2000" u="none" cap="none" strike="noStrike">
              <a:solidFill>
                <a:srgbClr val="CC0000"/>
              </a:solidFill>
              <a:latin typeface="Calibri"/>
              <a:ea typeface="Calibri"/>
              <a:cs typeface="Calibri"/>
              <a:sym typeface="Calibri"/>
            </a:endParaRPr>
          </a:p>
        </p:txBody>
      </p:sp>
      <p:sp>
        <p:nvSpPr>
          <p:cNvPr id="192" name="Google Shape;192;g3f94abba2c9_0_12"/>
          <p:cNvSpPr txBox="1"/>
          <p:nvPr/>
        </p:nvSpPr>
        <p:spPr>
          <a:xfrm>
            <a:off x="251078" y="1536747"/>
            <a:ext cx="3600600" cy="490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dk1"/>
                </a:solidFill>
                <a:latin typeface="Calibri"/>
                <a:ea typeface="Calibri"/>
                <a:cs typeface="Calibri"/>
                <a:sym typeface="Calibri"/>
              </a:rPr>
              <a:t>Atomic Force Microscopy </a:t>
            </a:r>
            <a:endParaRPr b="1" i="0" sz="2000" u="none" cap="none" strike="noStrike">
              <a:solidFill>
                <a:schemeClr val="dk1"/>
              </a:solidFill>
              <a:latin typeface="Calibri"/>
              <a:ea typeface="Calibri"/>
              <a:cs typeface="Calibri"/>
              <a:sym typeface="Calibri"/>
            </a:endParaRPr>
          </a:p>
        </p:txBody>
      </p:sp>
      <p:sp>
        <p:nvSpPr>
          <p:cNvPr id="193" name="Google Shape;193;g3f94abba2c9_0_12"/>
          <p:cNvSpPr txBox="1"/>
          <p:nvPr/>
        </p:nvSpPr>
        <p:spPr>
          <a:xfrm>
            <a:off x="4264915" y="1536747"/>
            <a:ext cx="3600600" cy="490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dk1"/>
                </a:solidFill>
                <a:latin typeface="Calibri"/>
                <a:ea typeface="Calibri"/>
                <a:cs typeface="Calibri"/>
                <a:sym typeface="Calibri"/>
              </a:rPr>
              <a:t>Laser Induced Rupture</a:t>
            </a:r>
            <a:endParaRPr b="1" i="0" sz="2000" u="none" cap="none" strike="noStrike">
              <a:solidFill>
                <a:schemeClr val="dk1"/>
              </a:solidFill>
              <a:latin typeface="Calibri"/>
              <a:ea typeface="Calibri"/>
              <a:cs typeface="Calibri"/>
              <a:sym typeface="Calibri"/>
            </a:endParaRPr>
          </a:p>
        </p:txBody>
      </p:sp>
      <p:sp>
        <p:nvSpPr>
          <p:cNvPr id="194" name="Google Shape;194;g3f94abba2c9_0_12"/>
          <p:cNvSpPr txBox="1"/>
          <p:nvPr/>
        </p:nvSpPr>
        <p:spPr>
          <a:xfrm>
            <a:off x="8365831" y="1536747"/>
            <a:ext cx="3600600" cy="490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dk1"/>
                </a:solidFill>
                <a:latin typeface="Calibri"/>
                <a:ea typeface="Calibri"/>
                <a:cs typeface="Calibri"/>
                <a:sym typeface="Calibri"/>
              </a:rPr>
              <a:t>Microfluidics Constriction</a:t>
            </a:r>
            <a:endParaRPr b="1" i="0" sz="2000" u="none" cap="none" strike="noStrike">
              <a:solidFill>
                <a:schemeClr val="dk1"/>
              </a:solidFill>
              <a:latin typeface="Calibri"/>
              <a:ea typeface="Calibri"/>
              <a:cs typeface="Calibri"/>
              <a:sym typeface="Calibri"/>
            </a:endParaRPr>
          </a:p>
        </p:txBody>
      </p:sp>
      <p:sp>
        <p:nvSpPr>
          <p:cNvPr id="195" name="Google Shape;195;g3f94abba2c9_0_12"/>
          <p:cNvSpPr txBox="1"/>
          <p:nvPr/>
        </p:nvSpPr>
        <p:spPr>
          <a:xfrm>
            <a:off x="330503" y="1962781"/>
            <a:ext cx="3787500" cy="599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Physically compressing the cell and nucleus induced NER</a:t>
            </a:r>
            <a:endParaRPr b="0" i="0" sz="1800" u="none" cap="none" strike="noStrike">
              <a:solidFill>
                <a:schemeClr val="dk1"/>
              </a:solidFill>
              <a:latin typeface="Calibri"/>
              <a:ea typeface="Calibri"/>
              <a:cs typeface="Calibri"/>
              <a:sym typeface="Calibri"/>
            </a:endParaRPr>
          </a:p>
        </p:txBody>
      </p:sp>
      <p:sp>
        <p:nvSpPr>
          <p:cNvPr id="196" name="Google Shape;196;g3f94abba2c9_0_12"/>
          <p:cNvSpPr txBox="1"/>
          <p:nvPr/>
        </p:nvSpPr>
        <p:spPr>
          <a:xfrm>
            <a:off x="4391950" y="1962775"/>
            <a:ext cx="3473700" cy="599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Focused laser at constant wavelength targets a specific spot on NE, inducing NER</a:t>
            </a:r>
            <a:endParaRPr b="0" i="0" sz="1800" u="none" cap="none" strike="noStrike">
              <a:solidFill>
                <a:schemeClr val="dk1"/>
              </a:solidFill>
              <a:latin typeface="Calibri"/>
              <a:ea typeface="Calibri"/>
              <a:cs typeface="Calibri"/>
              <a:sym typeface="Calibri"/>
            </a:endParaRPr>
          </a:p>
        </p:txBody>
      </p:sp>
      <p:sp>
        <p:nvSpPr>
          <p:cNvPr id="197" name="Google Shape;197;g3f94abba2c9_0_12"/>
          <p:cNvSpPr txBox="1"/>
          <p:nvPr/>
        </p:nvSpPr>
        <p:spPr>
          <a:xfrm>
            <a:off x="8272378" y="1962781"/>
            <a:ext cx="3787500" cy="599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Cells </a:t>
            </a:r>
            <a:r>
              <a:rPr lang="en-US" sz="1800">
                <a:solidFill>
                  <a:schemeClr val="dk1"/>
                </a:solidFill>
                <a:latin typeface="Calibri"/>
                <a:ea typeface="Calibri"/>
                <a:cs typeface="Calibri"/>
                <a:sym typeface="Calibri"/>
              </a:rPr>
              <a:t>migrate</a:t>
            </a:r>
            <a:r>
              <a:rPr b="0" i="0" lang="en-US" sz="1800" u="none" cap="none" strike="noStrike">
                <a:solidFill>
                  <a:schemeClr val="dk1"/>
                </a:solidFill>
                <a:latin typeface="Calibri"/>
                <a:ea typeface="Calibri"/>
                <a:cs typeface="Calibri"/>
                <a:sym typeface="Calibri"/>
              </a:rPr>
              <a:t> through a microfluidic constriction (3 µm gap), squeezing the nucleus inducing NER</a:t>
            </a:r>
            <a:endParaRPr b="0" i="0" sz="1800" u="none" cap="none" strike="noStrike">
              <a:solidFill>
                <a:schemeClr val="dk1"/>
              </a:solidFill>
              <a:latin typeface="Calibri"/>
              <a:ea typeface="Calibri"/>
              <a:cs typeface="Calibri"/>
              <a:sym typeface="Calibri"/>
            </a:endParaRPr>
          </a:p>
        </p:txBody>
      </p:sp>
      <p:sp>
        <p:nvSpPr>
          <p:cNvPr id="198" name="Google Shape;198;g3f94abba2c9_0_12"/>
          <p:cNvSpPr txBox="1"/>
          <p:nvPr/>
        </p:nvSpPr>
        <p:spPr>
          <a:xfrm>
            <a:off x="0" y="6350433"/>
            <a:ext cx="3787500" cy="529500"/>
          </a:xfrm>
          <a:prstGeom prst="rect">
            <a:avLst/>
          </a:prstGeom>
          <a:noFill/>
          <a:ln>
            <a:noFill/>
          </a:ln>
        </p:spPr>
        <p:txBody>
          <a:bodyPr anchorCtr="0" anchor="t" bIns="91425" lIns="91425" spcFirstLastPara="1" rIns="91425" wrap="square" tIns="91425">
            <a:spAutoFit/>
          </a:bodyPr>
          <a:lstStyle/>
          <a:p>
            <a:pPr indent="0" lvl="0" marL="0" marR="0" rtl="0" algn="l">
              <a:lnSpc>
                <a:spcPct val="124000"/>
              </a:lnSpc>
              <a:spcBef>
                <a:spcPts val="0"/>
              </a:spcBef>
              <a:spcAft>
                <a:spcPts val="0"/>
              </a:spcAft>
              <a:buClr>
                <a:srgbClr val="000000"/>
              </a:buClr>
              <a:buSzPts val="1000"/>
              <a:buFont typeface="Arial"/>
              <a:buNone/>
            </a:pPr>
            <a:br>
              <a:rPr b="0" i="0" lang="en-US" sz="1000" u="none" cap="none" strike="noStrike">
                <a:solidFill>
                  <a:srgbClr val="222222"/>
                </a:solidFill>
                <a:highlight>
                  <a:schemeClr val="lt1"/>
                </a:highlight>
                <a:latin typeface="Arial"/>
                <a:ea typeface="Arial"/>
                <a:cs typeface="Arial"/>
                <a:sym typeface="Arial"/>
              </a:rPr>
            </a:br>
            <a:r>
              <a:rPr b="0" i="0" lang="en-US" sz="1000" u="none" cap="none" strike="noStrike">
                <a:solidFill>
                  <a:schemeClr val="dk1"/>
                </a:solidFill>
                <a:latin typeface="Calibri"/>
                <a:ea typeface="Calibri"/>
                <a:cs typeface="Calibri"/>
                <a:sym typeface="Calibri"/>
              </a:rPr>
              <a:t>Halfmann, C. et. al. </a:t>
            </a:r>
            <a:r>
              <a:rPr b="0" i="1" lang="en-US" sz="1000" u="none" cap="none" strike="noStrike">
                <a:solidFill>
                  <a:schemeClr val="dk1"/>
                </a:solidFill>
                <a:latin typeface="Calibri"/>
                <a:ea typeface="Calibri"/>
                <a:cs typeface="Calibri"/>
                <a:sym typeface="Calibri"/>
              </a:rPr>
              <a:t>Journal of Cell Biology</a:t>
            </a:r>
            <a:r>
              <a:rPr b="0" i="0" lang="en-US" sz="1000" u="none" cap="none" strike="noStrike">
                <a:solidFill>
                  <a:schemeClr val="dk1"/>
                </a:solidFill>
                <a:latin typeface="Calibri"/>
                <a:ea typeface="Calibri"/>
                <a:cs typeface="Calibri"/>
                <a:sym typeface="Calibri"/>
              </a:rPr>
              <a:t> 218.7 (2019): 2136-2149</a:t>
            </a:r>
            <a:endParaRPr b="0" i="0" sz="1000" u="none" cap="none" strike="noStrike">
              <a:solidFill>
                <a:srgbClr val="222222"/>
              </a:solidFill>
              <a:highlight>
                <a:schemeClr val="lt1"/>
              </a:highlight>
              <a:latin typeface="Arial"/>
              <a:ea typeface="Arial"/>
              <a:cs typeface="Arial"/>
              <a:sym typeface="Arial"/>
            </a:endParaRPr>
          </a:p>
        </p:txBody>
      </p:sp>
      <p:sp>
        <p:nvSpPr>
          <p:cNvPr id="199" name="Google Shape;199;g3f94abba2c9_0_12"/>
          <p:cNvSpPr txBox="1"/>
          <p:nvPr/>
        </p:nvSpPr>
        <p:spPr>
          <a:xfrm>
            <a:off x="11820897" y="6416422"/>
            <a:ext cx="371100" cy="422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US" sz="2000">
                <a:solidFill>
                  <a:srgbClr val="4472C4"/>
                </a:solidFill>
                <a:latin typeface="Calibri"/>
                <a:ea typeface="Calibri"/>
                <a:cs typeface="Calibri"/>
                <a:sym typeface="Calibri"/>
              </a:rPr>
              <a:t>6</a:t>
            </a:r>
            <a:endParaRPr b="1" sz="2000">
              <a:solidFill>
                <a:srgbClr val="4472C4"/>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g3f933d02748_0_28"/>
          <p:cNvSpPr txBox="1"/>
          <p:nvPr>
            <p:ph type="title"/>
          </p:nvPr>
        </p:nvSpPr>
        <p:spPr>
          <a:xfrm>
            <a:off x="195086" y="0"/>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US">
                <a:solidFill>
                  <a:srgbClr val="E66914"/>
                </a:solidFill>
              </a:rPr>
              <a:t>Curvature Induced Nuclear Envelope Rupture</a:t>
            </a:r>
            <a:endParaRPr>
              <a:solidFill>
                <a:srgbClr val="E66914"/>
              </a:solidFill>
            </a:endParaRPr>
          </a:p>
        </p:txBody>
      </p:sp>
      <p:sp>
        <p:nvSpPr>
          <p:cNvPr id="206" name="Google Shape;206;g3f933d02748_0_28"/>
          <p:cNvSpPr txBox="1"/>
          <p:nvPr>
            <p:ph idx="1" type="body"/>
          </p:nvPr>
        </p:nvSpPr>
        <p:spPr>
          <a:xfrm>
            <a:off x="434400" y="1322625"/>
            <a:ext cx="11032500" cy="827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1800"/>
              <a:buNone/>
            </a:pPr>
            <a:r>
              <a:rPr lang="en-US"/>
              <a:t>Nanopillars induces localized stress in the cells, resulting in the bending and eventual rupture of the nuclear membrane as a response</a:t>
            </a:r>
            <a:endParaRPr b="1" sz="2400"/>
          </a:p>
          <a:p>
            <a:pPr indent="0" lvl="0" marL="0" rtl="0" algn="l">
              <a:lnSpc>
                <a:spcPct val="90000"/>
              </a:lnSpc>
              <a:spcBef>
                <a:spcPts val="1000"/>
              </a:spcBef>
              <a:spcAft>
                <a:spcPts val="0"/>
              </a:spcAft>
              <a:buSzPts val="1800"/>
              <a:buNone/>
            </a:pPr>
            <a:r>
              <a:t/>
            </a:r>
            <a:endParaRPr sz="2400"/>
          </a:p>
        </p:txBody>
      </p:sp>
      <p:sp>
        <p:nvSpPr>
          <p:cNvPr id="207" name="Google Shape;207;g3f933d02748_0_28"/>
          <p:cNvSpPr txBox="1"/>
          <p:nvPr/>
        </p:nvSpPr>
        <p:spPr>
          <a:xfrm>
            <a:off x="0" y="6532172"/>
            <a:ext cx="45621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i="0" lang="en-US" sz="1000" u="none" cap="none" strike="noStrike">
                <a:solidFill>
                  <a:srgbClr val="222222"/>
                </a:solidFill>
                <a:highlight>
                  <a:srgbClr val="FFFFFF"/>
                </a:highlight>
                <a:latin typeface="Calibri"/>
                <a:ea typeface="Calibri"/>
                <a:cs typeface="Calibri"/>
                <a:sym typeface="Calibri"/>
              </a:rPr>
              <a:t>Sarikhani, Einollah, et al.</a:t>
            </a:r>
            <a:r>
              <a:rPr i="1" lang="en-US" sz="1000" u="none" cap="none" strike="noStrike">
                <a:solidFill>
                  <a:srgbClr val="222222"/>
                </a:solidFill>
                <a:highlight>
                  <a:srgbClr val="FFFFFF"/>
                </a:highlight>
                <a:latin typeface="Calibri"/>
                <a:ea typeface="Calibri"/>
                <a:cs typeface="Calibri"/>
                <a:sym typeface="Calibri"/>
              </a:rPr>
              <a:t>Advanced functional materials</a:t>
            </a:r>
            <a:r>
              <a:rPr i="0" lang="en-US" sz="1000" u="none" cap="none" strike="noStrike">
                <a:solidFill>
                  <a:srgbClr val="222222"/>
                </a:solidFill>
                <a:highlight>
                  <a:srgbClr val="FFFFFF"/>
                </a:highlight>
                <a:latin typeface="Calibri"/>
                <a:ea typeface="Calibri"/>
                <a:cs typeface="Calibri"/>
                <a:sym typeface="Calibri"/>
              </a:rPr>
              <a:t> 35.6 (2025): 2410035.</a:t>
            </a:r>
            <a:endParaRPr i="0" sz="1400" u="none" cap="none" strike="noStrike">
              <a:solidFill>
                <a:srgbClr val="000000"/>
              </a:solidFill>
              <a:latin typeface="Calibri"/>
              <a:ea typeface="Calibri"/>
              <a:cs typeface="Calibri"/>
              <a:sym typeface="Calibri"/>
            </a:endParaRPr>
          </a:p>
        </p:txBody>
      </p:sp>
      <p:pic>
        <p:nvPicPr>
          <p:cNvPr id="208" name="Google Shape;208;g3f933d02748_0_28" title="U2OS-LP-Rupture.png"/>
          <p:cNvPicPr preferRelativeResize="0"/>
          <p:nvPr/>
        </p:nvPicPr>
        <p:blipFill rotWithShape="1">
          <a:blip r:embed="rId3">
            <a:alphaModFix/>
          </a:blip>
          <a:srcRect b="0" l="0" r="0" t="0"/>
          <a:stretch/>
        </p:blipFill>
        <p:spPr>
          <a:xfrm>
            <a:off x="3304925" y="4161162"/>
            <a:ext cx="8224951" cy="1919850"/>
          </a:xfrm>
          <a:prstGeom prst="rect">
            <a:avLst/>
          </a:prstGeom>
          <a:noFill/>
          <a:ln>
            <a:noFill/>
          </a:ln>
        </p:spPr>
      </p:pic>
      <p:pic>
        <p:nvPicPr>
          <p:cNvPr id="209" name="Google Shape;209;g3f933d02748_0_28"/>
          <p:cNvPicPr preferRelativeResize="0"/>
          <p:nvPr/>
        </p:nvPicPr>
        <p:blipFill>
          <a:blip r:embed="rId4">
            <a:alphaModFix/>
          </a:blip>
          <a:stretch>
            <a:fillRect/>
          </a:stretch>
        </p:blipFill>
        <p:spPr>
          <a:xfrm>
            <a:off x="253325" y="4712212"/>
            <a:ext cx="3051600" cy="1131000"/>
          </a:xfrm>
          <a:prstGeom prst="rect">
            <a:avLst/>
          </a:prstGeom>
          <a:noFill/>
          <a:ln>
            <a:noFill/>
          </a:ln>
        </p:spPr>
      </p:pic>
      <p:sp>
        <p:nvSpPr>
          <p:cNvPr id="210" name="Google Shape;210;g3f933d02748_0_28"/>
          <p:cNvSpPr txBox="1"/>
          <p:nvPr/>
        </p:nvSpPr>
        <p:spPr>
          <a:xfrm>
            <a:off x="253325" y="4398938"/>
            <a:ext cx="11832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500">
                <a:solidFill>
                  <a:srgbClr val="FF35FF"/>
                </a:solidFill>
                <a:latin typeface="Calibri"/>
                <a:ea typeface="Calibri"/>
                <a:cs typeface="Calibri"/>
                <a:sym typeface="Calibri"/>
              </a:rPr>
              <a:t>Lamin A/C</a:t>
            </a:r>
            <a:endParaRPr sz="1500">
              <a:solidFill>
                <a:srgbClr val="FF35FF"/>
              </a:solidFill>
              <a:latin typeface="Calibri"/>
              <a:ea typeface="Calibri"/>
              <a:cs typeface="Calibri"/>
              <a:sym typeface="Calibri"/>
            </a:endParaRPr>
          </a:p>
        </p:txBody>
      </p:sp>
      <p:sp>
        <p:nvSpPr>
          <p:cNvPr id="211" name="Google Shape;211;g3f933d02748_0_28"/>
          <p:cNvSpPr txBox="1"/>
          <p:nvPr/>
        </p:nvSpPr>
        <p:spPr>
          <a:xfrm>
            <a:off x="11820897" y="6416422"/>
            <a:ext cx="371100" cy="422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US" sz="2000">
                <a:solidFill>
                  <a:srgbClr val="4472C4"/>
                </a:solidFill>
                <a:latin typeface="Calibri"/>
                <a:ea typeface="Calibri"/>
                <a:cs typeface="Calibri"/>
                <a:sym typeface="Calibri"/>
              </a:rPr>
              <a:t>7</a:t>
            </a:r>
            <a:endParaRPr b="1" sz="2000">
              <a:solidFill>
                <a:srgbClr val="4472C4"/>
              </a:solidFill>
              <a:latin typeface="Calibri"/>
              <a:ea typeface="Calibri"/>
              <a:cs typeface="Calibri"/>
              <a:sym typeface="Calibri"/>
            </a:endParaRPr>
          </a:p>
        </p:txBody>
      </p:sp>
      <p:pic>
        <p:nvPicPr>
          <p:cNvPr id="212" name="Google Shape;212;g3f933d02748_0_28" title="Live_Img_Results_10X.png"/>
          <p:cNvPicPr preferRelativeResize="0"/>
          <p:nvPr/>
        </p:nvPicPr>
        <p:blipFill rotWithShape="1">
          <a:blip r:embed="rId5">
            <a:alphaModFix/>
          </a:blip>
          <a:srcRect b="35601" l="0" r="7936" t="53774"/>
          <a:stretch/>
        </p:blipFill>
        <p:spPr>
          <a:xfrm>
            <a:off x="253325" y="2416847"/>
            <a:ext cx="11200176" cy="150330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g3f605cc8c48_0_65"/>
          <p:cNvSpPr txBox="1"/>
          <p:nvPr>
            <p:ph type="title"/>
          </p:nvPr>
        </p:nvSpPr>
        <p:spPr>
          <a:xfrm>
            <a:off x="244572" y="0"/>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solidFill>
                  <a:srgbClr val="E66914"/>
                </a:solidFill>
              </a:rPr>
              <a:t>AIM </a:t>
            </a:r>
            <a:endParaRPr>
              <a:solidFill>
                <a:srgbClr val="E66914"/>
              </a:solidFill>
            </a:endParaRPr>
          </a:p>
        </p:txBody>
      </p:sp>
      <p:sp>
        <p:nvSpPr>
          <p:cNvPr id="219" name="Google Shape;219;g3f605cc8c48_0_65"/>
          <p:cNvSpPr txBox="1"/>
          <p:nvPr/>
        </p:nvSpPr>
        <p:spPr>
          <a:xfrm>
            <a:off x="608405" y="2363625"/>
            <a:ext cx="11169300" cy="2269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400">
                <a:solidFill>
                  <a:schemeClr val="dk1"/>
                </a:solidFill>
                <a:latin typeface="Calibri"/>
                <a:ea typeface="Calibri"/>
                <a:cs typeface="Calibri"/>
                <a:sym typeface="Calibri"/>
              </a:rPr>
              <a:t>This can provide insights on:</a:t>
            </a:r>
            <a:endParaRPr sz="2400">
              <a:solidFill>
                <a:schemeClr val="dk1"/>
              </a:solidFill>
              <a:latin typeface="Calibri"/>
              <a:ea typeface="Calibri"/>
              <a:cs typeface="Calibri"/>
              <a:sym typeface="Calibri"/>
            </a:endParaRPr>
          </a:p>
          <a:p>
            <a:pPr indent="-381000" lvl="0" marL="914400" rtl="0" algn="l">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How long rupture and repair process takes</a:t>
            </a:r>
            <a:endParaRPr sz="2400">
              <a:solidFill>
                <a:schemeClr val="dk1"/>
              </a:solidFill>
              <a:latin typeface="Calibri"/>
              <a:ea typeface="Calibri"/>
              <a:cs typeface="Calibri"/>
              <a:sym typeface="Calibri"/>
            </a:endParaRPr>
          </a:p>
          <a:p>
            <a:pPr indent="-381000" lvl="0" marL="914400" rtl="0" algn="l">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How frequent rupture and repair happen</a:t>
            </a:r>
            <a:endParaRPr sz="2400">
              <a:solidFill>
                <a:schemeClr val="dk1"/>
              </a:solidFill>
              <a:latin typeface="Calibri"/>
              <a:ea typeface="Calibri"/>
              <a:cs typeface="Calibri"/>
              <a:sym typeface="Calibri"/>
            </a:endParaRPr>
          </a:p>
          <a:p>
            <a:pPr indent="-381000" lvl="0" marL="914400" rtl="0" algn="l">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What proteins accumulate at the site of rupture</a:t>
            </a:r>
            <a:endParaRPr sz="2400">
              <a:solidFill>
                <a:schemeClr val="dk1"/>
              </a:solidFill>
              <a:latin typeface="Calibri"/>
              <a:ea typeface="Calibri"/>
              <a:cs typeface="Calibri"/>
              <a:sym typeface="Calibri"/>
            </a:endParaRPr>
          </a:p>
          <a:p>
            <a:pPr indent="-381000" lvl="0" marL="914400" rtl="0" algn="l">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Which molecules </a:t>
            </a:r>
            <a:r>
              <a:rPr lang="en-US" sz="2400">
                <a:solidFill>
                  <a:schemeClr val="dk1"/>
                </a:solidFill>
                <a:latin typeface="Calibri"/>
                <a:ea typeface="Calibri"/>
                <a:cs typeface="Calibri"/>
                <a:sym typeface="Calibri"/>
              </a:rPr>
              <a:t>mislocalized</a:t>
            </a:r>
            <a:r>
              <a:rPr lang="en-US" sz="2400">
                <a:solidFill>
                  <a:schemeClr val="dk1"/>
                </a:solidFill>
                <a:latin typeface="Calibri"/>
                <a:ea typeface="Calibri"/>
                <a:cs typeface="Calibri"/>
                <a:sym typeface="Calibri"/>
              </a:rPr>
              <a:t> during rupture </a:t>
            </a:r>
            <a:endParaRPr sz="2400">
              <a:solidFill>
                <a:schemeClr val="dk1"/>
              </a:solidFill>
              <a:latin typeface="Calibri"/>
              <a:ea typeface="Calibri"/>
              <a:cs typeface="Calibri"/>
              <a:sym typeface="Calibri"/>
            </a:endParaRPr>
          </a:p>
          <a:p>
            <a:pPr indent="-381000" lvl="0" marL="914400" rtl="0" algn="l">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What pathways are involved in during rupture and repair</a:t>
            </a:r>
            <a:endParaRPr sz="2400">
              <a:solidFill>
                <a:schemeClr val="dk1"/>
              </a:solidFill>
              <a:latin typeface="Calibri"/>
              <a:ea typeface="Calibri"/>
              <a:cs typeface="Calibri"/>
              <a:sym typeface="Calibri"/>
            </a:endParaRPr>
          </a:p>
        </p:txBody>
      </p:sp>
      <p:sp>
        <p:nvSpPr>
          <p:cNvPr id="220" name="Google Shape;220;g3f605cc8c48_0_65"/>
          <p:cNvSpPr txBox="1"/>
          <p:nvPr/>
        </p:nvSpPr>
        <p:spPr>
          <a:xfrm>
            <a:off x="11820897" y="6416422"/>
            <a:ext cx="371100" cy="422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US" sz="2000">
                <a:solidFill>
                  <a:srgbClr val="4472C4"/>
                </a:solidFill>
                <a:latin typeface="Calibri"/>
                <a:ea typeface="Calibri"/>
                <a:cs typeface="Calibri"/>
                <a:sym typeface="Calibri"/>
              </a:rPr>
              <a:t>8</a:t>
            </a:r>
            <a:endParaRPr b="1" sz="2000">
              <a:solidFill>
                <a:srgbClr val="4472C4"/>
              </a:solidFill>
              <a:latin typeface="Calibri"/>
              <a:ea typeface="Calibri"/>
              <a:cs typeface="Calibri"/>
              <a:sym typeface="Calibri"/>
            </a:endParaRPr>
          </a:p>
        </p:txBody>
      </p:sp>
      <p:sp>
        <p:nvSpPr>
          <p:cNvPr id="221" name="Google Shape;221;g3f605cc8c48_0_65"/>
          <p:cNvSpPr/>
          <p:nvPr/>
        </p:nvSpPr>
        <p:spPr>
          <a:xfrm>
            <a:off x="1239875" y="1325700"/>
            <a:ext cx="9470100" cy="686700"/>
          </a:xfrm>
          <a:prstGeom prst="roundRect">
            <a:avLst>
              <a:gd fmla="val 16667" name="adj"/>
            </a:avLst>
          </a:prstGeom>
          <a:solidFill>
            <a:srgbClr val="FCE5CD"/>
          </a:solidFill>
          <a:ln cap="flat" cmpd="sng" w="9525">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US" sz="2800">
                <a:solidFill>
                  <a:schemeClr val="dk1"/>
                </a:solidFill>
                <a:latin typeface="Calibri"/>
                <a:ea typeface="Calibri"/>
                <a:cs typeface="Calibri"/>
                <a:sym typeface="Calibri"/>
              </a:rPr>
              <a:t>We want to capture these NER events using live microscopy </a:t>
            </a:r>
            <a:endParaRPr sz="28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2023-07-09T21:11:04Z</dcterms:created>
  <dc:creator>Yves Theriault</dc:creator>
</cp:coreProperties>
</file>