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iGkFKGlYIxsWmv4fPfwFNrzWm0H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Ava Forema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7-24T14:57:45.349">
    <p:pos x="67" y="138"/>
    <p:text>include 'optical microscope'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CD6ymfT4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6-07-24T15:03:18.631">
    <p:pos x="2393" y="756"/>
    <p:text>mention in future work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CD6ymfUQ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5ab5d7de3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f5ab5d7de3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f5ab5d7de3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f58e18681d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3f58e18681d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58e6662ac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3f58e6662ac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5ab5d7de3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3f5ab5d7de3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5a6ca6294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f5a6ca6294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conductance states induced by external stimulation </a:t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58e18681d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f58e18681d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8e6662ac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f58e6662ac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8e18681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58e18681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8e6662ac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58e6662ac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58e18681d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58e18681d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58e6662a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58e6662a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58e18681d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3f58e18681d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 rot="5400000">
            <a:off x="3581203" y="-2432479"/>
            <a:ext cx="4882200" cy="11729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5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.xml"/><Relationship Id="rId10" Type="http://schemas.openxmlformats.org/officeDocument/2006/relationships/slideLayout" Target="../slideLayouts/slideLayout5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1" Type="http://schemas.openxmlformats.org/officeDocument/2006/relationships/image" Target="../media/image4.jpg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/>
          <p:nvPr/>
        </p:nvSpPr>
        <p:spPr>
          <a:xfrm>
            <a:off x="1" y="0"/>
            <a:ext cx="12192000" cy="887702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5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5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673814" y="6184591"/>
            <a:ext cx="780774" cy="557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transport, wheel&#10;&#10;Description automatically generated" id="15" name="Google Shape;1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6708" y="6061250"/>
            <a:ext cx="677496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, logo&#10;&#10;Description automatically generated" id="16" name="Google Shape;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8309" y="6109843"/>
            <a:ext cx="1397082" cy="6722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17" name="Google Shape;1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0737" y="6146504"/>
            <a:ext cx="1205043" cy="526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horizontal and vertical variations of the University of North Carolina at Chapel Hill signature." id="18" name="Google Shape;18;p5"/>
          <p:cNvPicPr preferRelativeResize="0"/>
          <p:nvPr/>
        </p:nvPicPr>
        <p:blipFill rotWithShape="1">
          <a:blip r:embed="rId5">
            <a:alphaModFix/>
          </a:blip>
          <a:srcRect b="37296" l="13407" r="51922" t="37112"/>
          <a:stretch/>
        </p:blipFill>
        <p:spPr>
          <a:xfrm>
            <a:off x="4850375" y="6109843"/>
            <a:ext cx="2102328" cy="63526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20.png"/><Relationship Id="rId6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2.xml"/><Relationship Id="rId4" Type="http://schemas.openxmlformats.org/officeDocument/2006/relationships/image" Target="../media/image19.jpg"/><Relationship Id="rId5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Relationship Id="rId4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aforema2@unca.ed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hyperlink" Target="https://www.energy.gov/cmei/systems/perovskite-solar-cell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1.xml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/>
          <p:nvPr>
            <p:ph type="ctrTitle"/>
          </p:nvPr>
        </p:nvSpPr>
        <p:spPr>
          <a:xfrm>
            <a:off x="1524000" y="1299720"/>
            <a:ext cx="9144000" cy="142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MAPbI</a:t>
            </a:r>
            <a:r>
              <a:rPr baseline="-25000" lang="en-US" sz="35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Film Optimization for a Piezo-Acoustic Memristor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1609700" y="3184950"/>
            <a:ext cx="9144000" cy="49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Ava Foreman</a:t>
            </a:r>
            <a:endParaRPr baseline="30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Home Institution: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University of North Carolina at Asheville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REU Host Institution: Duke University </a:t>
            </a:r>
            <a:endParaRPr i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Yi Xie</a:t>
            </a:r>
            <a:r>
              <a:rPr baseline="30000" lang="en-US" sz="2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Hintsa Fisseha Hishe</a:t>
            </a:r>
            <a:r>
              <a:rPr baseline="30000" lang="en-US" sz="2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Arijit Sarkar</a:t>
            </a:r>
            <a:r>
              <a:rPr baseline="30000" lang="en-US" sz="2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Tania Roy</a:t>
            </a:r>
            <a:r>
              <a:rPr baseline="30000" lang="en-US" sz="2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, David B. Mitzi</a:t>
            </a:r>
            <a:r>
              <a:rPr baseline="30000" lang="en-US" sz="2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aseline="30000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aseline="30000" i="1" lang="en-US" sz="1439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i="1" lang="en-US" sz="1439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Thomas Lord Department of Mechanical Engineering &amp; Materials Science, Duke University, Durham, NC 27708 </a:t>
            </a:r>
            <a:endParaRPr i="1" sz="1439">
              <a:solidFill>
                <a:srgbClr val="88888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aseline="30000" i="1" lang="en-US" sz="1439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i="1" lang="en-US" sz="1439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Pierre R. Lamond Department of Electrical and Computer Engineering, Duke University, Durham, NC 27708 </a:t>
            </a:r>
            <a:endParaRPr i="1" sz="1439">
              <a:solidFill>
                <a:srgbClr val="88888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aseline="30000" i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5ab5d7de3_0_17"/>
          <p:cNvSpPr txBox="1"/>
          <p:nvPr>
            <p:ph type="title"/>
          </p:nvPr>
        </p:nvSpPr>
        <p:spPr>
          <a:xfrm>
            <a:off x="107727" y="219350"/>
            <a:ext cx="116238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Reproducing High Quality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Film on Bottom Electrode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g3f5ab5d7de3_0_17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7" name="Google Shape;207;g3f5ab5d7de3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475" y="1952625"/>
            <a:ext cx="7639050" cy="295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g3f58e18681d_0_19"/>
          <p:cNvGrpSpPr/>
          <p:nvPr/>
        </p:nvGrpSpPr>
        <p:grpSpPr>
          <a:xfrm>
            <a:off x="5811839" y="3764947"/>
            <a:ext cx="5561602" cy="1045822"/>
            <a:chOff x="216410" y="1074475"/>
            <a:chExt cx="4004610" cy="753040"/>
          </a:xfrm>
        </p:grpSpPr>
        <p:grpSp>
          <p:nvGrpSpPr>
            <p:cNvPr id="213" name="Google Shape;213;g3f58e18681d_0_19"/>
            <p:cNvGrpSpPr/>
            <p:nvPr/>
          </p:nvGrpSpPr>
          <p:grpSpPr>
            <a:xfrm>
              <a:off x="216410" y="1341257"/>
              <a:ext cx="4004610" cy="486257"/>
              <a:chOff x="1236025" y="1682000"/>
              <a:chExt cx="1762825" cy="214050"/>
            </a:xfrm>
          </p:grpSpPr>
          <p:sp>
            <p:nvSpPr>
              <p:cNvPr id="214" name="Google Shape;214;g3f58e18681d_0_19"/>
              <p:cNvSpPr/>
              <p:nvPr/>
            </p:nvSpPr>
            <p:spPr>
              <a:xfrm>
                <a:off x="1237225" y="1803950"/>
                <a:ext cx="1761600" cy="92100"/>
              </a:xfrm>
              <a:prstGeom prst="rect">
                <a:avLst/>
              </a:prstGeom>
              <a:solidFill>
                <a:srgbClr val="CFE2F3"/>
              </a:solidFill>
              <a:ln cap="flat" cmpd="sng" w="3002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88375" lIns="288375" spcFirstLastPara="1" rIns="288375" wrap="square" tIns="2883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417"/>
              </a:p>
            </p:txBody>
          </p:sp>
          <p:sp>
            <p:nvSpPr>
              <p:cNvPr id="215" name="Google Shape;215;g3f58e18681d_0_19"/>
              <p:cNvSpPr/>
              <p:nvPr/>
            </p:nvSpPr>
            <p:spPr>
              <a:xfrm>
                <a:off x="1943875" y="1732750"/>
                <a:ext cx="348300" cy="71100"/>
              </a:xfrm>
              <a:prstGeom prst="rect">
                <a:avLst/>
              </a:prstGeom>
              <a:solidFill>
                <a:srgbClr val="F1C232"/>
              </a:solidFill>
              <a:ln cap="flat" cmpd="sng" w="3002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88375" lIns="288375" spcFirstLastPara="1" rIns="288375" wrap="square" tIns="2883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417"/>
              </a:p>
            </p:txBody>
          </p:sp>
          <p:sp>
            <p:nvSpPr>
              <p:cNvPr id="216" name="Google Shape;216;g3f58e18681d_0_19"/>
              <p:cNvSpPr/>
              <p:nvPr/>
            </p:nvSpPr>
            <p:spPr>
              <a:xfrm>
                <a:off x="1237225" y="1732775"/>
                <a:ext cx="348300" cy="71100"/>
              </a:xfrm>
              <a:prstGeom prst="rect">
                <a:avLst/>
              </a:prstGeom>
              <a:solidFill>
                <a:srgbClr val="F1C232"/>
              </a:solidFill>
              <a:ln cap="flat" cmpd="sng" w="3002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88375" lIns="288375" spcFirstLastPara="1" rIns="288375" wrap="square" tIns="2883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417"/>
              </a:p>
            </p:txBody>
          </p:sp>
          <p:sp>
            <p:nvSpPr>
              <p:cNvPr id="217" name="Google Shape;217;g3f58e18681d_0_19"/>
              <p:cNvSpPr/>
              <p:nvPr/>
            </p:nvSpPr>
            <p:spPr>
              <a:xfrm>
                <a:off x="2650525" y="1732750"/>
                <a:ext cx="348300" cy="71100"/>
              </a:xfrm>
              <a:prstGeom prst="rect">
                <a:avLst/>
              </a:prstGeom>
              <a:solidFill>
                <a:srgbClr val="F1C232"/>
              </a:solidFill>
              <a:ln cap="flat" cmpd="sng" w="3002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88375" lIns="288375" spcFirstLastPara="1" rIns="288375" wrap="square" tIns="2883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417"/>
              </a:p>
            </p:txBody>
          </p:sp>
          <p:sp>
            <p:nvSpPr>
              <p:cNvPr id="218" name="Google Shape;218;g3f58e18681d_0_19"/>
              <p:cNvSpPr/>
              <p:nvPr/>
            </p:nvSpPr>
            <p:spPr>
              <a:xfrm>
                <a:off x="1236025" y="1682000"/>
                <a:ext cx="1762825" cy="97500"/>
              </a:xfrm>
              <a:custGeom>
                <a:rect b="b" l="l" r="r" t="t"/>
                <a:pathLst>
                  <a:path extrusionOk="0" h="3900" w="70513">
                    <a:moveTo>
                      <a:pt x="0" y="1950"/>
                    </a:moveTo>
                    <a:cubicBezTo>
                      <a:pt x="1205" y="1625"/>
                      <a:pt x="4888" y="0"/>
                      <a:pt x="7230" y="0"/>
                    </a:cubicBezTo>
                    <a:cubicBezTo>
                      <a:pt x="9572" y="0"/>
                      <a:pt x="11752" y="1314"/>
                      <a:pt x="14054" y="1950"/>
                    </a:cubicBezTo>
                    <a:cubicBezTo>
                      <a:pt x="16356" y="2586"/>
                      <a:pt x="18657" y="3805"/>
                      <a:pt x="21040" y="3818"/>
                    </a:cubicBezTo>
                    <a:cubicBezTo>
                      <a:pt x="23423" y="3832"/>
                      <a:pt x="25968" y="2613"/>
                      <a:pt x="28351" y="2031"/>
                    </a:cubicBezTo>
                    <a:cubicBezTo>
                      <a:pt x="30734" y="1449"/>
                      <a:pt x="33009" y="339"/>
                      <a:pt x="35338" y="325"/>
                    </a:cubicBezTo>
                    <a:cubicBezTo>
                      <a:pt x="37667" y="312"/>
                      <a:pt x="40022" y="1354"/>
                      <a:pt x="42324" y="1950"/>
                    </a:cubicBezTo>
                    <a:cubicBezTo>
                      <a:pt x="44626" y="2546"/>
                      <a:pt x="46752" y="3900"/>
                      <a:pt x="49148" y="3900"/>
                    </a:cubicBezTo>
                    <a:cubicBezTo>
                      <a:pt x="51545" y="3900"/>
                      <a:pt x="54320" y="2587"/>
                      <a:pt x="56703" y="1950"/>
                    </a:cubicBezTo>
                    <a:cubicBezTo>
                      <a:pt x="59086" y="1314"/>
                      <a:pt x="61143" y="40"/>
                      <a:pt x="63445" y="81"/>
                    </a:cubicBezTo>
                    <a:cubicBezTo>
                      <a:pt x="65747" y="122"/>
                      <a:pt x="69335" y="1842"/>
                      <a:pt x="70513" y="2194"/>
                    </a:cubicBezTo>
                  </a:path>
                </a:pathLst>
              </a:custGeom>
              <a:noFill/>
              <a:ln cap="flat" cmpd="sng" w="30025">
                <a:solidFill>
                  <a:srgbClr val="59595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cxnSp>
            <p:nvCxnSpPr>
              <p:cNvPr id="219" name="Google Shape;219;g3f58e18681d_0_19"/>
              <p:cNvCxnSpPr/>
              <p:nvPr/>
            </p:nvCxnSpPr>
            <p:spPr>
              <a:xfrm>
                <a:off x="1240950" y="1730725"/>
                <a:ext cx="335700" cy="900"/>
              </a:xfrm>
              <a:prstGeom prst="straightConnector1">
                <a:avLst/>
              </a:prstGeom>
              <a:noFill/>
              <a:ln cap="flat" cmpd="sng" w="30025">
                <a:solidFill>
                  <a:srgbClr val="59595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pic>
            <p:nvPicPr>
              <p:cNvPr id="220" name="Google Shape;220;g3f58e18681d_0_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2111225" y="1590500"/>
                <a:ext cx="31800" cy="257100"/>
              </a:xfrm>
              <a:prstGeom prst="flowChartDelay">
                <a:avLst/>
              </a:prstGeom>
              <a:noFill/>
              <a:ln>
                <a:noFill/>
              </a:ln>
            </p:spPr>
          </p:pic>
          <p:pic>
            <p:nvPicPr>
              <p:cNvPr id="221" name="Google Shape;221;g3f58e18681d_0_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2801850" y="1588200"/>
                <a:ext cx="31800" cy="257100"/>
              </a:xfrm>
              <a:prstGeom prst="flowChartDelay">
                <a:avLst/>
              </a:prstGeom>
              <a:noFill/>
              <a:ln>
                <a:noFill/>
              </a:ln>
            </p:spPr>
          </p:pic>
          <p:pic>
            <p:nvPicPr>
              <p:cNvPr id="222" name="Google Shape;222;g3f58e18681d_0_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5400000">
                <a:off x="1395475" y="1588250"/>
                <a:ext cx="31800" cy="257100"/>
              </a:xfrm>
              <a:prstGeom prst="flowChartDelay">
                <a:avLst/>
              </a:prstGeom>
              <a:noFill/>
              <a:ln>
                <a:noFill/>
              </a:ln>
            </p:spPr>
          </p:pic>
          <p:pic>
            <p:nvPicPr>
              <p:cNvPr id="223" name="Google Shape;223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997873">
                <a:off x="1524114" y="1719566"/>
                <a:ext cx="34947" cy="135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4" name="Google Shape;224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-1065934">
                <a:off x="1261564" y="1716354"/>
                <a:ext cx="34947" cy="135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5" name="Google Shape;225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997873">
                <a:off x="2232164" y="1716354"/>
                <a:ext cx="34947" cy="135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6" name="Google Shape;226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-970313">
                <a:off x="1976002" y="1716354"/>
                <a:ext cx="34947" cy="135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7" name="Google Shape;227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997873">
                <a:off x="2931239" y="1716341"/>
                <a:ext cx="34947" cy="135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8" name="Google Shape;228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-1011181">
                <a:off x="2669939" y="1719566"/>
                <a:ext cx="34947" cy="1359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9" name="Google Shape;229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-4177">
                <a:off x="2292175" y="1734913"/>
                <a:ext cx="246900" cy="70800"/>
              </a:xfrm>
              <a:prstGeom prst="rtTriangle">
                <a:avLst/>
              </a:prstGeom>
              <a:noFill/>
              <a:ln>
                <a:noFill/>
              </a:ln>
            </p:spPr>
          </p:pic>
          <p:pic>
            <p:nvPicPr>
              <p:cNvPr id="230" name="Google Shape;230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flipH="1" rot="4177">
                <a:off x="2403625" y="1734913"/>
                <a:ext cx="246900" cy="70800"/>
              </a:xfrm>
              <a:prstGeom prst="rtTriangle">
                <a:avLst/>
              </a:prstGeom>
              <a:noFill/>
              <a:ln>
                <a:noFill/>
              </a:ln>
            </p:spPr>
          </p:pic>
          <p:pic>
            <p:nvPicPr>
              <p:cNvPr id="231" name="Google Shape;231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-4177">
                <a:off x="1588362" y="1730863"/>
                <a:ext cx="246900" cy="70800"/>
              </a:xfrm>
              <a:prstGeom prst="rtTriangle">
                <a:avLst/>
              </a:prstGeom>
              <a:noFill/>
              <a:ln>
                <a:noFill/>
              </a:ln>
            </p:spPr>
          </p:pic>
          <p:pic>
            <p:nvPicPr>
              <p:cNvPr id="232" name="Google Shape;232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flipH="1" rot="4177">
                <a:off x="1699812" y="1730863"/>
                <a:ext cx="246900" cy="70800"/>
              </a:xfrm>
              <a:prstGeom prst="rtTriangle">
                <a:avLst/>
              </a:prstGeom>
              <a:noFill/>
              <a:ln>
                <a:noFill/>
              </a:ln>
            </p:spPr>
          </p:pic>
          <p:pic>
            <p:nvPicPr>
              <p:cNvPr id="233" name="Google Shape;233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flipH="1">
                <a:off x="2744350" y="1686400"/>
                <a:ext cx="159000" cy="31800"/>
              </a:xfrm>
              <a:prstGeom prst="ellipse">
                <a:avLst/>
              </a:prstGeom>
              <a:noFill/>
              <a:ln>
                <a:noFill/>
              </a:ln>
            </p:spPr>
          </p:pic>
          <p:pic>
            <p:nvPicPr>
              <p:cNvPr id="234" name="Google Shape;234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flipH="1">
                <a:off x="2042050" y="1693800"/>
                <a:ext cx="159000" cy="31800"/>
              </a:xfrm>
              <a:prstGeom prst="ellipse">
                <a:avLst/>
              </a:prstGeom>
              <a:noFill/>
              <a:ln>
                <a:noFill/>
              </a:ln>
            </p:spPr>
          </p:pic>
          <p:pic>
            <p:nvPicPr>
              <p:cNvPr id="235" name="Google Shape;235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flipH="1">
                <a:off x="1324800" y="1686400"/>
                <a:ext cx="185100" cy="39300"/>
              </a:xfrm>
              <a:prstGeom prst="ellipse">
                <a:avLst/>
              </a:prstGeom>
              <a:noFill/>
              <a:ln>
                <a:noFill/>
              </a:ln>
            </p:spPr>
          </p:pic>
          <p:pic>
            <p:nvPicPr>
              <p:cNvPr id="236" name="Google Shape;236;g3f58e18681d_0_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 rot="10800000">
                <a:off x="2376725" y="1779498"/>
                <a:ext cx="196500" cy="27000"/>
              </a:xfrm>
              <a:prstGeom prst="ellipse">
                <a:avLst/>
              </a:prstGeom>
              <a:noFill/>
              <a:ln>
                <a:noFill/>
              </a:ln>
            </p:spPr>
          </p:pic>
        </p:grpSp>
        <p:sp>
          <p:nvSpPr>
            <p:cNvPr id="237" name="Google Shape;237;g3f58e18681d_0_19"/>
            <p:cNvSpPr txBox="1"/>
            <p:nvPr/>
          </p:nvSpPr>
          <p:spPr>
            <a:xfrm>
              <a:off x="1634463" y="1551575"/>
              <a:ext cx="1168500" cy="17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6975" lIns="126975" spcFirstLastPara="1" rIns="126975" wrap="square" tIns="1269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89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Glass substrate </a:t>
              </a:r>
              <a:endParaRPr sz="1389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8" name="Google Shape;238;g3f58e18681d_0_19"/>
            <p:cNvSpPr txBox="1"/>
            <p:nvPr/>
          </p:nvSpPr>
          <p:spPr>
            <a:xfrm>
              <a:off x="1608738" y="1376075"/>
              <a:ext cx="1168500" cy="17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6975" lIns="126975" spcFirstLastPara="1" rIns="126975" wrap="square" tIns="1269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89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</a:t>
              </a:r>
              <a:endParaRPr sz="1389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9" name="Google Shape;239;g3f58e18681d_0_19"/>
            <p:cNvSpPr txBox="1"/>
            <p:nvPr/>
          </p:nvSpPr>
          <p:spPr>
            <a:xfrm>
              <a:off x="1675275" y="1260750"/>
              <a:ext cx="1127700" cy="17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6975" lIns="126975" spcFirstLastPara="1" rIns="126975" wrap="square" tIns="1269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72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MAPbI</a:t>
              </a:r>
              <a:r>
                <a:rPr baseline="-25000" lang="en-US" sz="972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aseline="-25000" sz="972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40" name="Google Shape;240;g3f58e18681d_0_19"/>
            <p:cNvCxnSpPr/>
            <p:nvPr/>
          </p:nvCxnSpPr>
          <p:spPr>
            <a:xfrm flipH="1">
              <a:off x="2629200" y="1074475"/>
              <a:ext cx="189300" cy="3453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1" name="Google Shape;241;g3f58e18681d_0_19"/>
            <p:cNvCxnSpPr/>
            <p:nvPr/>
          </p:nvCxnSpPr>
          <p:spPr>
            <a:xfrm flipH="1">
              <a:off x="1023675" y="1090950"/>
              <a:ext cx="189300" cy="3453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2" name="Google Shape;242;g3f58e18681d_0_19"/>
            <p:cNvCxnSpPr/>
            <p:nvPr/>
          </p:nvCxnSpPr>
          <p:spPr>
            <a:xfrm>
              <a:off x="1634475" y="1100250"/>
              <a:ext cx="180000" cy="3267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3" name="Google Shape;243;g3f58e18681d_0_19"/>
            <p:cNvCxnSpPr/>
            <p:nvPr/>
          </p:nvCxnSpPr>
          <p:spPr>
            <a:xfrm>
              <a:off x="3223300" y="1083775"/>
              <a:ext cx="180000" cy="3267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44" name="Google Shape;244;g3f58e18681d_0_19"/>
          <p:cNvSpPr txBox="1"/>
          <p:nvPr>
            <p:ph idx="1" type="body"/>
          </p:nvPr>
        </p:nvSpPr>
        <p:spPr>
          <a:xfrm>
            <a:off x="0" y="894300"/>
            <a:ext cx="12087000" cy="59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Times New Roman"/>
              <a:buChar char="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Reproducing film quality on substrate with bottom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electrode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deposited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○"/>
            </a:pPr>
            <a:r>
              <a:rPr b="1" lang="en-US" sz="1900">
                <a:latin typeface="Times New Roman"/>
                <a:ea typeface="Times New Roman"/>
                <a:cs typeface="Times New Roman"/>
                <a:sym typeface="Times New Roman"/>
              </a:rPr>
              <a:t>Ti/Au electrodes with height of 100 nm</a:t>
            </a:r>
            <a:endParaRPr b="1"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 	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g3f58e18681d_0_19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Optimizing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Films for a Piezo-Acoustic Memristor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6" name="Google Shape;246;g3f58e18681d_0_19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7" name="Google Shape;247;g3f58e18681d_0_19"/>
          <p:cNvPicPr preferRelativeResize="0"/>
          <p:nvPr/>
        </p:nvPicPr>
        <p:blipFill rotWithShape="1">
          <a:blip r:embed="rId5">
            <a:alphaModFix/>
          </a:blip>
          <a:srcRect b="0" l="41386" r="12025" t="28295"/>
          <a:stretch/>
        </p:blipFill>
        <p:spPr>
          <a:xfrm>
            <a:off x="1735800" y="3554800"/>
            <a:ext cx="1949827" cy="167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f58e18681d_0_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58975" y="5234650"/>
            <a:ext cx="1126649" cy="24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3f58e18681d_0_19"/>
          <p:cNvSpPr/>
          <p:nvPr/>
        </p:nvSpPr>
        <p:spPr>
          <a:xfrm rot="5400000">
            <a:off x="2069875" y="3240025"/>
            <a:ext cx="272100" cy="25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1185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3f58e18681d_0_19"/>
          <p:cNvSpPr/>
          <p:nvPr/>
        </p:nvSpPr>
        <p:spPr>
          <a:xfrm rot="5400000">
            <a:off x="3129975" y="3240025"/>
            <a:ext cx="268500" cy="25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1185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f58e18681d_0_19"/>
          <p:cNvSpPr txBox="1"/>
          <p:nvPr/>
        </p:nvSpPr>
        <p:spPr>
          <a:xfrm>
            <a:off x="1750825" y="2838988"/>
            <a:ext cx="1088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Electrode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g3f58e18681d_0_19"/>
          <p:cNvSpPr txBox="1"/>
          <p:nvPr/>
        </p:nvSpPr>
        <p:spPr>
          <a:xfrm>
            <a:off x="2879300" y="2838988"/>
            <a:ext cx="1088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MAPbI</a:t>
            </a:r>
            <a:r>
              <a:rPr baseline="-25000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aseline="-25000"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3" name="Google Shape;253;g3f58e18681d_0_19"/>
          <p:cNvSpPr txBox="1"/>
          <p:nvPr/>
        </p:nvSpPr>
        <p:spPr>
          <a:xfrm>
            <a:off x="6925700" y="3227550"/>
            <a:ext cx="33339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sites for pinholes </a:t>
            </a:r>
            <a:endParaRPr b="1"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58e6662ac_0_90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Optimizing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Films for a Piezo-Acoustic Memristor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g3f58e6662ac_0_9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0" name="Google Shape;260;g3f58e6662ac_0_90"/>
          <p:cNvPicPr preferRelativeResize="0"/>
          <p:nvPr/>
        </p:nvPicPr>
        <p:blipFill rotWithShape="1">
          <a:blip r:embed="rId3">
            <a:alphaModFix/>
          </a:blip>
          <a:srcRect b="0" l="40811" r="12602" t="13315"/>
          <a:stretch/>
        </p:blipFill>
        <p:spPr>
          <a:xfrm flipH="1">
            <a:off x="1735799" y="3554800"/>
            <a:ext cx="1949825" cy="1679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3f58e6662ac_0_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8975" y="5234650"/>
            <a:ext cx="1126649" cy="24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f58e6662ac_0_90"/>
          <p:cNvSpPr/>
          <p:nvPr/>
        </p:nvSpPr>
        <p:spPr>
          <a:xfrm rot="5400000">
            <a:off x="2069875" y="3240025"/>
            <a:ext cx="272100" cy="25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1185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f58e6662ac_0_90"/>
          <p:cNvSpPr/>
          <p:nvPr/>
        </p:nvSpPr>
        <p:spPr>
          <a:xfrm rot="5400000">
            <a:off x="3129975" y="3240025"/>
            <a:ext cx="268500" cy="25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1185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3f58e6662ac_0_90"/>
          <p:cNvSpPr txBox="1"/>
          <p:nvPr/>
        </p:nvSpPr>
        <p:spPr>
          <a:xfrm>
            <a:off x="1750825" y="2838988"/>
            <a:ext cx="1088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Electrode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g3f58e6662ac_0_90"/>
          <p:cNvSpPr txBox="1"/>
          <p:nvPr/>
        </p:nvSpPr>
        <p:spPr>
          <a:xfrm>
            <a:off x="2879300" y="2838988"/>
            <a:ext cx="1088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MAPbI</a:t>
            </a:r>
            <a:r>
              <a:rPr baseline="-25000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aseline="-25000"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6" name="Google Shape;266;g3f58e6662ac_0_90"/>
          <p:cNvSpPr txBox="1"/>
          <p:nvPr>
            <p:ph idx="1" type="body"/>
          </p:nvPr>
        </p:nvSpPr>
        <p:spPr>
          <a:xfrm>
            <a:off x="179875" y="894300"/>
            <a:ext cx="11979300" cy="59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Times New Roman"/>
              <a:buChar char="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Reproducing film quality on substrate with bottom electrode deposited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○"/>
            </a:pPr>
            <a:r>
              <a:rPr b="1" lang="en-US" sz="1900">
                <a:latin typeface="Times New Roman"/>
                <a:ea typeface="Times New Roman"/>
                <a:cs typeface="Times New Roman"/>
                <a:sym typeface="Times New Roman"/>
              </a:rPr>
              <a:t>Ti/Au electrodes with height of 30 nm</a:t>
            </a:r>
            <a:endParaRPr b="1"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 	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67" name="Google Shape;267;g3f58e6662ac_0_90"/>
          <p:cNvGrpSpPr/>
          <p:nvPr/>
        </p:nvGrpSpPr>
        <p:grpSpPr>
          <a:xfrm>
            <a:off x="5774625" y="4114217"/>
            <a:ext cx="5561603" cy="675314"/>
            <a:chOff x="5831775" y="2314555"/>
            <a:chExt cx="5561603" cy="675314"/>
          </a:xfrm>
        </p:grpSpPr>
        <p:grpSp>
          <p:nvGrpSpPr>
            <p:cNvPr id="268" name="Google Shape;268;g3f58e6662ac_0_90"/>
            <p:cNvGrpSpPr/>
            <p:nvPr/>
          </p:nvGrpSpPr>
          <p:grpSpPr>
            <a:xfrm>
              <a:off x="5831776" y="2314555"/>
              <a:ext cx="5561602" cy="675314"/>
              <a:chOff x="216410" y="1341257"/>
              <a:chExt cx="4004610" cy="486257"/>
            </a:xfrm>
          </p:grpSpPr>
          <p:grpSp>
            <p:nvGrpSpPr>
              <p:cNvPr id="269" name="Google Shape;269;g3f58e6662ac_0_90"/>
              <p:cNvGrpSpPr/>
              <p:nvPr/>
            </p:nvGrpSpPr>
            <p:grpSpPr>
              <a:xfrm>
                <a:off x="216410" y="1341257"/>
                <a:ext cx="4004610" cy="486257"/>
                <a:chOff x="1236025" y="1682000"/>
                <a:chExt cx="1762825" cy="214050"/>
              </a:xfrm>
            </p:grpSpPr>
            <p:sp>
              <p:nvSpPr>
                <p:cNvPr id="270" name="Google Shape;270;g3f58e6662ac_0_90"/>
                <p:cNvSpPr/>
                <p:nvPr/>
              </p:nvSpPr>
              <p:spPr>
                <a:xfrm>
                  <a:off x="1237225" y="1803950"/>
                  <a:ext cx="1761600" cy="92100"/>
                </a:xfrm>
                <a:prstGeom prst="rect">
                  <a:avLst/>
                </a:prstGeom>
                <a:solidFill>
                  <a:srgbClr val="CFE2F3"/>
                </a:solidFill>
                <a:ln cap="flat" cmpd="sng" w="30025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288375" lIns="288375" spcFirstLastPara="1" rIns="288375" wrap="square" tIns="2883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4417"/>
                </a:p>
              </p:txBody>
            </p:sp>
            <p:sp>
              <p:nvSpPr>
                <p:cNvPr id="271" name="Google Shape;271;g3f58e6662ac_0_90"/>
                <p:cNvSpPr/>
                <p:nvPr/>
              </p:nvSpPr>
              <p:spPr>
                <a:xfrm>
                  <a:off x="1943875" y="1732750"/>
                  <a:ext cx="348300" cy="71100"/>
                </a:xfrm>
                <a:prstGeom prst="rect">
                  <a:avLst/>
                </a:prstGeom>
                <a:solidFill>
                  <a:srgbClr val="F1C232"/>
                </a:solidFill>
                <a:ln cap="flat" cmpd="sng" w="30025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288375" lIns="288375" spcFirstLastPara="1" rIns="288375" wrap="square" tIns="2883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4417"/>
                </a:p>
              </p:txBody>
            </p:sp>
            <p:sp>
              <p:nvSpPr>
                <p:cNvPr id="272" name="Google Shape;272;g3f58e6662ac_0_90"/>
                <p:cNvSpPr/>
                <p:nvPr/>
              </p:nvSpPr>
              <p:spPr>
                <a:xfrm>
                  <a:off x="1237225" y="1732775"/>
                  <a:ext cx="348300" cy="71100"/>
                </a:xfrm>
                <a:prstGeom prst="rect">
                  <a:avLst/>
                </a:prstGeom>
                <a:solidFill>
                  <a:srgbClr val="F1C232"/>
                </a:solidFill>
                <a:ln cap="flat" cmpd="sng" w="30025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288375" lIns="288375" spcFirstLastPara="1" rIns="288375" wrap="square" tIns="2883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4417"/>
                </a:p>
              </p:txBody>
            </p:sp>
            <p:sp>
              <p:nvSpPr>
                <p:cNvPr id="273" name="Google Shape;273;g3f58e6662ac_0_90"/>
                <p:cNvSpPr/>
                <p:nvPr/>
              </p:nvSpPr>
              <p:spPr>
                <a:xfrm>
                  <a:off x="2650525" y="1732750"/>
                  <a:ext cx="348300" cy="71100"/>
                </a:xfrm>
                <a:prstGeom prst="rect">
                  <a:avLst/>
                </a:prstGeom>
                <a:solidFill>
                  <a:srgbClr val="F1C232"/>
                </a:solidFill>
                <a:ln cap="flat" cmpd="sng" w="30025">
                  <a:solidFill>
                    <a:srgbClr val="59595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288375" lIns="288375" spcFirstLastPara="1" rIns="288375" wrap="square" tIns="2883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4417"/>
                </a:p>
              </p:txBody>
            </p:sp>
            <p:sp>
              <p:nvSpPr>
                <p:cNvPr id="274" name="Google Shape;274;g3f58e6662ac_0_90"/>
                <p:cNvSpPr/>
                <p:nvPr/>
              </p:nvSpPr>
              <p:spPr>
                <a:xfrm>
                  <a:off x="1236025" y="1682000"/>
                  <a:ext cx="1762825" cy="97500"/>
                </a:xfrm>
                <a:custGeom>
                  <a:rect b="b" l="l" r="r" t="t"/>
                  <a:pathLst>
                    <a:path extrusionOk="0" h="3900" w="70513">
                      <a:moveTo>
                        <a:pt x="0" y="1950"/>
                      </a:moveTo>
                      <a:cubicBezTo>
                        <a:pt x="1205" y="1625"/>
                        <a:pt x="4888" y="0"/>
                        <a:pt x="7230" y="0"/>
                      </a:cubicBezTo>
                      <a:cubicBezTo>
                        <a:pt x="9572" y="0"/>
                        <a:pt x="11752" y="1314"/>
                        <a:pt x="14054" y="1950"/>
                      </a:cubicBezTo>
                      <a:cubicBezTo>
                        <a:pt x="16356" y="2586"/>
                        <a:pt x="18657" y="3805"/>
                        <a:pt x="21040" y="3818"/>
                      </a:cubicBezTo>
                      <a:cubicBezTo>
                        <a:pt x="23423" y="3832"/>
                        <a:pt x="25968" y="2613"/>
                        <a:pt x="28351" y="2031"/>
                      </a:cubicBezTo>
                      <a:cubicBezTo>
                        <a:pt x="30734" y="1449"/>
                        <a:pt x="33009" y="339"/>
                        <a:pt x="35338" y="325"/>
                      </a:cubicBezTo>
                      <a:cubicBezTo>
                        <a:pt x="37667" y="312"/>
                        <a:pt x="40022" y="1354"/>
                        <a:pt x="42324" y="1950"/>
                      </a:cubicBezTo>
                      <a:cubicBezTo>
                        <a:pt x="44626" y="2546"/>
                        <a:pt x="46752" y="3900"/>
                        <a:pt x="49148" y="3900"/>
                      </a:cubicBezTo>
                      <a:cubicBezTo>
                        <a:pt x="51545" y="3900"/>
                        <a:pt x="54320" y="2587"/>
                        <a:pt x="56703" y="1950"/>
                      </a:cubicBezTo>
                      <a:cubicBezTo>
                        <a:pt x="59086" y="1314"/>
                        <a:pt x="61143" y="40"/>
                        <a:pt x="63445" y="81"/>
                      </a:cubicBezTo>
                      <a:cubicBezTo>
                        <a:pt x="65747" y="122"/>
                        <a:pt x="69335" y="1842"/>
                        <a:pt x="70513" y="2194"/>
                      </a:cubicBezTo>
                    </a:path>
                  </a:pathLst>
                </a:custGeom>
                <a:noFill/>
                <a:ln cap="flat" cmpd="sng" w="30025">
                  <a:solidFill>
                    <a:srgbClr val="59595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cxnSp>
              <p:nvCxnSpPr>
                <p:cNvPr id="275" name="Google Shape;275;g3f58e6662ac_0_90"/>
                <p:cNvCxnSpPr/>
                <p:nvPr/>
              </p:nvCxnSpPr>
              <p:spPr>
                <a:xfrm>
                  <a:off x="1240950" y="1730725"/>
                  <a:ext cx="335700" cy="900"/>
                </a:xfrm>
                <a:prstGeom prst="straightConnector1">
                  <a:avLst/>
                </a:prstGeom>
                <a:noFill/>
                <a:ln cap="flat" cmpd="sng" w="30025">
                  <a:solidFill>
                    <a:srgbClr val="59595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pic>
              <p:nvPicPr>
                <p:cNvPr id="276" name="Google Shape;276;g3f58e6662ac_0_90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 rot="-5400000">
                  <a:off x="2111225" y="1590500"/>
                  <a:ext cx="31800" cy="257100"/>
                </a:xfrm>
                <a:prstGeom prst="flowChartDelay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77" name="Google Shape;277;g3f58e6662ac_0_90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 rot="-5400000">
                  <a:off x="2801850" y="1588200"/>
                  <a:ext cx="31800" cy="257100"/>
                </a:xfrm>
                <a:prstGeom prst="flowChartDelay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78" name="Google Shape;278;g3f58e6662ac_0_90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 rot="-5400000">
                  <a:off x="1395475" y="1588250"/>
                  <a:ext cx="31800" cy="257100"/>
                </a:xfrm>
                <a:prstGeom prst="flowChartDelay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79" name="Google Shape;279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997873">
                  <a:off x="1524114" y="1719566"/>
                  <a:ext cx="34947" cy="1359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0" name="Google Shape;280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-1065934">
                  <a:off x="1261564" y="1716354"/>
                  <a:ext cx="34947" cy="1359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1" name="Google Shape;281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997873">
                  <a:off x="2232164" y="1716354"/>
                  <a:ext cx="34947" cy="1359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2" name="Google Shape;282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-970313">
                  <a:off x="1976002" y="1716354"/>
                  <a:ext cx="34947" cy="1359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3" name="Google Shape;283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997873">
                  <a:off x="2931239" y="1716341"/>
                  <a:ext cx="34947" cy="1359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4" name="Google Shape;284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-1011181">
                  <a:off x="2669939" y="1719566"/>
                  <a:ext cx="34947" cy="1359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5" name="Google Shape;285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-4177">
                  <a:off x="2292175" y="1734913"/>
                  <a:ext cx="246900" cy="70800"/>
                </a:xfrm>
                <a:prstGeom prst="rtTriangl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6" name="Google Shape;286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flipH="1" rot="4177">
                  <a:off x="2403625" y="1734913"/>
                  <a:ext cx="246900" cy="70800"/>
                </a:xfrm>
                <a:prstGeom prst="rtTriangl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7" name="Google Shape;287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-4177">
                  <a:off x="1588362" y="1730863"/>
                  <a:ext cx="246900" cy="70800"/>
                </a:xfrm>
                <a:prstGeom prst="rtTriangl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8" name="Google Shape;288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flipH="1" rot="4177">
                  <a:off x="1699812" y="1730863"/>
                  <a:ext cx="246900" cy="70800"/>
                </a:xfrm>
                <a:prstGeom prst="rtTriangl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89" name="Google Shape;289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flipH="1">
                  <a:off x="2744350" y="1686400"/>
                  <a:ext cx="159000" cy="31800"/>
                </a:xfrm>
                <a:prstGeom prst="ellips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90" name="Google Shape;290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flipH="1">
                  <a:off x="2042050" y="1693800"/>
                  <a:ext cx="159000" cy="31800"/>
                </a:xfrm>
                <a:prstGeom prst="ellips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91" name="Google Shape;291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flipH="1">
                  <a:off x="1324800" y="1686400"/>
                  <a:ext cx="185100" cy="39300"/>
                </a:xfrm>
                <a:prstGeom prst="ellipse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92" name="Google Shape;292;g3f58e6662ac_0_9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 rot="10800000">
                  <a:off x="2376725" y="1779498"/>
                  <a:ext cx="196500" cy="27000"/>
                </a:xfrm>
                <a:prstGeom prst="ellipse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293" name="Google Shape;293;g3f58e6662ac_0_90"/>
              <p:cNvSpPr txBox="1"/>
              <p:nvPr/>
            </p:nvSpPr>
            <p:spPr>
              <a:xfrm>
                <a:off x="1608738" y="1376075"/>
                <a:ext cx="1168500" cy="17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6975" lIns="126975" spcFirstLastPara="1" rIns="126975" wrap="square" tIns="1269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89">
                  <a:solidFill>
                    <a:srgbClr val="595959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294" name="Google Shape;294;g3f58e6662ac_0_90"/>
            <p:cNvSpPr/>
            <p:nvPr/>
          </p:nvSpPr>
          <p:spPr>
            <a:xfrm>
              <a:off x="5831775" y="2475465"/>
              <a:ext cx="1088700" cy="123900"/>
            </a:xfrm>
            <a:prstGeom prst="rect">
              <a:avLst/>
            </a:prstGeom>
            <a:solidFill>
              <a:srgbClr val="595959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g3f58e6662ac_0_90"/>
            <p:cNvSpPr/>
            <p:nvPr/>
          </p:nvSpPr>
          <p:spPr>
            <a:xfrm>
              <a:off x="8075825" y="2475466"/>
              <a:ext cx="1088700" cy="123900"/>
            </a:xfrm>
            <a:prstGeom prst="rect">
              <a:avLst/>
            </a:prstGeom>
            <a:solidFill>
              <a:srgbClr val="595959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g3f58e6662ac_0_90"/>
            <p:cNvSpPr/>
            <p:nvPr/>
          </p:nvSpPr>
          <p:spPr>
            <a:xfrm>
              <a:off x="10304675" y="2475465"/>
              <a:ext cx="1088700" cy="123900"/>
            </a:xfrm>
            <a:prstGeom prst="rect">
              <a:avLst/>
            </a:prstGeom>
            <a:solidFill>
              <a:srgbClr val="595959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7" name="Google Shape;297;g3f58e6662ac_0_90"/>
          <p:cNvGrpSpPr/>
          <p:nvPr/>
        </p:nvGrpSpPr>
        <p:grpSpPr>
          <a:xfrm>
            <a:off x="6940219" y="3701172"/>
            <a:ext cx="3304823" cy="502433"/>
            <a:chOff x="1023675" y="1074475"/>
            <a:chExt cx="2379625" cy="361775"/>
          </a:xfrm>
        </p:grpSpPr>
        <p:cxnSp>
          <p:nvCxnSpPr>
            <p:cNvPr id="298" name="Google Shape;298;g3f58e6662ac_0_90"/>
            <p:cNvCxnSpPr/>
            <p:nvPr/>
          </p:nvCxnSpPr>
          <p:spPr>
            <a:xfrm flipH="1">
              <a:off x="2629200" y="1074475"/>
              <a:ext cx="189300" cy="3453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99" name="Google Shape;299;g3f58e6662ac_0_90"/>
            <p:cNvCxnSpPr/>
            <p:nvPr/>
          </p:nvCxnSpPr>
          <p:spPr>
            <a:xfrm flipH="1">
              <a:off x="1023675" y="1090950"/>
              <a:ext cx="189300" cy="3453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00" name="Google Shape;300;g3f58e6662ac_0_90"/>
            <p:cNvCxnSpPr/>
            <p:nvPr/>
          </p:nvCxnSpPr>
          <p:spPr>
            <a:xfrm>
              <a:off x="1634475" y="1100250"/>
              <a:ext cx="180000" cy="3267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01" name="Google Shape;301;g3f58e6662ac_0_90"/>
            <p:cNvCxnSpPr/>
            <p:nvPr/>
          </p:nvCxnSpPr>
          <p:spPr>
            <a:xfrm>
              <a:off x="3223300" y="1083775"/>
              <a:ext cx="180000" cy="326700"/>
            </a:xfrm>
            <a:prstGeom prst="straightConnector1">
              <a:avLst/>
            </a:prstGeom>
            <a:noFill/>
            <a:ln cap="flat" cmpd="sng" w="13225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302" name="Google Shape;302;g3f58e6662ac_0_90"/>
          <p:cNvSpPr txBox="1"/>
          <p:nvPr/>
        </p:nvSpPr>
        <p:spPr>
          <a:xfrm>
            <a:off x="6888475" y="3227550"/>
            <a:ext cx="33339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reduced chance of pinholes </a:t>
            </a:r>
            <a:endParaRPr b="1"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Memristor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3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9" name="Google Shape;30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725" y="2268127"/>
            <a:ext cx="2397025" cy="232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" title="It_sampling_1p5V_linea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0400" y="1200725"/>
            <a:ext cx="7196674" cy="43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"/>
          <p:cNvSpPr txBox="1"/>
          <p:nvPr/>
        </p:nvSpPr>
        <p:spPr>
          <a:xfrm>
            <a:off x="494100" y="5444750"/>
            <a:ext cx="11203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1478" lvl="0" marL="653143" rtl="0" algn="l">
              <a:spcBef>
                <a:spcPts val="686"/>
              </a:spcBef>
              <a:spcAft>
                <a:spcPts val="0"/>
              </a:spcAft>
              <a:buClr>
                <a:schemeClr val="dk1"/>
              </a:buClr>
              <a:buSzPts val="2300"/>
              <a:buChar char="➢"/>
            </a:pPr>
            <a:r>
              <a:rPr lang="en-US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Acoustically modulated conductance states consistent with piezotronic mechanism </a:t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5ab5d7de3_0_27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Memristor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7" name="Google Shape;317;g3f5ab5d7de3_0_27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8" name="Google Shape;318;g3f5ab5d7de3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725" y="2268127"/>
            <a:ext cx="2397025" cy="232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3f5ab5d7de3_0_27"/>
          <p:cNvSpPr txBox="1"/>
          <p:nvPr/>
        </p:nvSpPr>
        <p:spPr>
          <a:xfrm>
            <a:off x="494100" y="5444750"/>
            <a:ext cx="11203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1478" lvl="0" marL="653143" rtl="0" algn="l">
              <a:spcBef>
                <a:spcPts val="686"/>
              </a:spcBef>
              <a:spcAft>
                <a:spcPts val="0"/>
              </a:spcAft>
              <a:buClr>
                <a:schemeClr val="dk1"/>
              </a:buClr>
              <a:buSzPts val="2300"/>
              <a:buChar char="➢"/>
            </a:pPr>
            <a:r>
              <a:rPr lang="en-US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Acoustically modulated conductance states consistent with piezotronic mechanism </a:t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0" name="Google Shape;320;g3f5ab5d7de3_0_27" title="It_sampling_1p5V_normaliz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1975" y="1270000"/>
            <a:ext cx="7196674" cy="4317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5a6ca6294_0_2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Future Work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g3f5a6ca6294_0_2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g3f5a6ca6294_0_2"/>
          <p:cNvSpPr txBox="1"/>
          <p:nvPr/>
        </p:nvSpPr>
        <p:spPr>
          <a:xfrm>
            <a:off x="227775" y="1180275"/>
            <a:ext cx="11326500" cy="47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Further</a:t>
            </a: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testing of MAPbI</a:t>
            </a:r>
            <a:r>
              <a:rPr baseline="-25000"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memristors piezo-acoustic response 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Test different materials for electrodes (e.g ITO) and compare performance 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Examine switching </a:t>
            </a: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mechanism</a:t>
            </a:r>
            <a:r>
              <a:rPr lang="en-US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memristor 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Thank You!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4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Thank you to my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mentors Yi Xie, Hintsa Fisseha Hishe and Arijit Sarkar for their support in this project!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Thank you to my PI’s Prof. David B. Mitzi and Prof. Tania Roy for their guidance and expertise!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My email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2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aforema2@unca.edu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 feel free to reach out for further questions/discussion!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p4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5" name="Google Shape;335;p4"/>
          <p:cNvSpPr txBox="1"/>
          <p:nvPr/>
        </p:nvSpPr>
        <p:spPr>
          <a:xfrm>
            <a:off x="1054063" y="4549986"/>
            <a:ext cx="9936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material is based upon work which is supported by the National Science Foundation (award numbers 2447827, 2447828, 2447829 and ECCS-2025064). Any opinions, findings, and conclusions or recommendations expressed in this material are those of the author(s) and do not necessarily reflect the views of the National Science Foundation.</a:t>
            </a:r>
            <a:endParaRPr i="1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Motivation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2"/>
          <p:cNvSpPr txBox="1"/>
          <p:nvPr>
            <p:ph idx="1" type="body"/>
          </p:nvPr>
        </p:nvSpPr>
        <p:spPr>
          <a:xfrm>
            <a:off x="157400" y="991325"/>
            <a:ext cx="7246800" cy="60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2425" lvl="0" marL="457200" rtl="0" algn="l">
              <a:lnSpc>
                <a:spcPct val="180000"/>
              </a:lnSpc>
              <a:spcBef>
                <a:spcPts val="1000"/>
              </a:spcBef>
              <a:spcAft>
                <a:spcPts val="0"/>
              </a:spcAft>
              <a:buSzPts val="1950"/>
              <a:buFont typeface="Times New Roman"/>
              <a:buChar char="➢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</a:rPr>
              <a:t>Memristors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1" marL="9144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950"/>
              <a:buFont typeface="Times New Roman"/>
              <a:buChar char="○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</a:rPr>
              <a:t>Class of neuromorphic device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1" marL="9144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950"/>
              <a:buFont typeface="Times New Roman"/>
              <a:buChar char="○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</a:rPr>
              <a:t>Ability to process, compute and store data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1" marL="9144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950"/>
              <a:buFont typeface="Times New Roman"/>
              <a:buChar char="○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</a:rPr>
              <a:t>Resistance based on history of experienced current/voltage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80000"/>
              </a:lnSpc>
              <a:spcBef>
                <a:spcPts val="1000"/>
              </a:spcBef>
              <a:spcAft>
                <a:spcPts val="0"/>
              </a:spcAft>
              <a:buSzPts val="1950"/>
              <a:buChar char="➢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Piezo-Acoustic Memristor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1" marL="9144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950"/>
              <a:buFont typeface="Times New Roman"/>
              <a:buChar char="○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</a:rPr>
              <a:t>Conductance states tuned through sound waves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1" marL="9144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950"/>
              <a:buFont typeface="Times New Roman"/>
              <a:buChar char="○"/>
            </a:pPr>
            <a:r>
              <a:rPr lang="en-US" sz="1950">
                <a:latin typeface="Times New Roman"/>
                <a:ea typeface="Times New Roman"/>
                <a:cs typeface="Times New Roman"/>
                <a:sym typeface="Times New Roman"/>
              </a:rPr>
              <a:t>Applications in healthcare, AI, and more </a:t>
            </a:r>
            <a:endParaRPr sz="195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107725" y="5552850"/>
            <a:ext cx="6603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Vishwanath, S. K. et al. Material Horizons 2024, 11 (11), 2643–2656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Liu, Z. et al. </a:t>
            </a:r>
            <a:r>
              <a:rPr i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Advanced Materials Interfaces</a:t>
            </a: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2023</a:t>
            </a: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10 (2), 2201513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2" name="Google Shape;102;p2"/>
          <p:cNvCxnSpPr/>
          <p:nvPr/>
        </p:nvCxnSpPr>
        <p:spPr>
          <a:xfrm>
            <a:off x="8310785" y="2407326"/>
            <a:ext cx="0" cy="2395800"/>
          </a:xfrm>
          <a:prstGeom prst="straightConnector1">
            <a:avLst/>
          </a:prstGeom>
          <a:noFill/>
          <a:ln cap="flat" cmpd="sng" w="130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" name="Google Shape;103;p2"/>
          <p:cNvCxnSpPr/>
          <p:nvPr/>
        </p:nvCxnSpPr>
        <p:spPr>
          <a:xfrm flipH="1">
            <a:off x="8310966" y="4799093"/>
            <a:ext cx="2648400" cy="3900"/>
          </a:xfrm>
          <a:prstGeom prst="straightConnector1">
            <a:avLst/>
          </a:prstGeom>
          <a:noFill/>
          <a:ln cap="flat" cmpd="sng" w="130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4" name="Google Shape;104;p2"/>
          <p:cNvSpPr txBox="1"/>
          <p:nvPr/>
        </p:nvSpPr>
        <p:spPr>
          <a:xfrm>
            <a:off x="8310785" y="1700088"/>
            <a:ext cx="29328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4975" lIns="124975" spcFirstLastPara="1" rIns="124975" wrap="square" tIns="124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Resistor  </a:t>
            </a:r>
            <a:r>
              <a:rPr lang="en-US" sz="205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Memristor</a:t>
            </a:r>
            <a:endParaRPr sz="205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2"/>
          <p:cNvSpPr txBox="1"/>
          <p:nvPr/>
        </p:nvSpPr>
        <p:spPr>
          <a:xfrm rot="-5400000">
            <a:off x="6566550" y="3327412"/>
            <a:ext cx="29328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4975" lIns="124975" spcFirstLastPara="1" rIns="124975" wrap="square" tIns="124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Resistance </a:t>
            </a:r>
            <a:endParaRPr sz="164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8168749" y="4799093"/>
            <a:ext cx="29328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4975" lIns="124975" spcFirstLastPara="1" rIns="124975" wrap="square" tIns="1249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</a:t>
            </a:r>
            <a:endParaRPr sz="164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7" name="Google Shape;107;p2"/>
          <p:cNvCxnSpPr/>
          <p:nvPr/>
        </p:nvCxnSpPr>
        <p:spPr>
          <a:xfrm flipH="1" rot="10800000">
            <a:off x="8310785" y="3599890"/>
            <a:ext cx="2706000" cy="6600"/>
          </a:xfrm>
          <a:prstGeom prst="straightConnector1">
            <a:avLst/>
          </a:prstGeom>
          <a:noFill/>
          <a:ln cap="flat" cmpd="sng" w="26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2"/>
          <p:cNvCxnSpPr/>
          <p:nvPr/>
        </p:nvCxnSpPr>
        <p:spPr>
          <a:xfrm flipH="1" rot="10800000">
            <a:off x="8316800" y="3623313"/>
            <a:ext cx="1317900" cy="597900"/>
          </a:xfrm>
          <a:prstGeom prst="bentConnector3">
            <a:avLst>
              <a:gd fmla="val 50000" name="adj1"/>
            </a:avLst>
          </a:prstGeom>
          <a:noFill/>
          <a:ln cap="flat" cmpd="sng" w="2605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2"/>
          <p:cNvCxnSpPr/>
          <p:nvPr/>
        </p:nvCxnSpPr>
        <p:spPr>
          <a:xfrm flipH="1" rot="10800000">
            <a:off x="9640442" y="3287396"/>
            <a:ext cx="1324200" cy="635700"/>
          </a:xfrm>
          <a:prstGeom prst="bentConnector3">
            <a:avLst>
              <a:gd fmla="val 50000" name="adj1"/>
            </a:avLst>
          </a:prstGeom>
          <a:noFill/>
          <a:ln cap="flat" cmpd="sng" w="2605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2"/>
          <p:cNvCxnSpPr/>
          <p:nvPr/>
        </p:nvCxnSpPr>
        <p:spPr>
          <a:xfrm rot="10800000">
            <a:off x="9634343" y="3615535"/>
            <a:ext cx="2100" cy="310500"/>
          </a:xfrm>
          <a:prstGeom prst="straightConnector1">
            <a:avLst/>
          </a:prstGeom>
          <a:noFill/>
          <a:ln cap="flat" cmpd="sng" w="2605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58e18681d_0_6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Motivation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g3f58e18681d_0_6"/>
          <p:cNvSpPr txBox="1"/>
          <p:nvPr>
            <p:ph idx="1" type="body"/>
          </p:nvPr>
        </p:nvSpPr>
        <p:spPr>
          <a:xfrm>
            <a:off x="0" y="987900"/>
            <a:ext cx="11820300" cy="50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10000"/>
          </a:bodyPr>
          <a:lstStyle/>
          <a:p>
            <a:pPr indent="-342649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Methylammonium Lead Iodide (MAPbI</a:t>
            </a:r>
            <a:r>
              <a:rPr baseline="-25000" lang="en-US" sz="2874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Organic-i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norganic perovskite 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Inexpensive and simple fabrication 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Commonly used for photovoltaic properties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MAPbI</a:t>
            </a:r>
            <a:r>
              <a:rPr baseline="-25000" lang="en-US" sz="2874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 Memristor 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1" marL="9144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Asymmetrical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 organic spacer 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component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 enables self polarization 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1" marL="9144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Tolerant to a variety of substrates </a:t>
            </a:r>
            <a:endParaRPr sz="2874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649" lvl="1" marL="9144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Strong 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piezoelectric</a:t>
            </a:r>
            <a:r>
              <a:rPr lang="en-US" sz="2874">
                <a:latin typeface="Times New Roman"/>
                <a:ea typeface="Times New Roman"/>
                <a:cs typeface="Times New Roman"/>
                <a:sym typeface="Times New Roman"/>
              </a:rPr>
              <a:t> response previously measured </a:t>
            </a:r>
            <a:endParaRPr sz="2674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17" name="Google Shape;117;g3f58e18681d_0_6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8" name="Google Shape;118;g3f58e18681d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5105" y="1137163"/>
            <a:ext cx="2596425" cy="184634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f58e18681d_0_6"/>
          <p:cNvSpPr txBox="1"/>
          <p:nvPr/>
        </p:nvSpPr>
        <p:spPr>
          <a:xfrm>
            <a:off x="107725" y="5602950"/>
            <a:ext cx="88149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Liu, Z. et al. </a:t>
            </a:r>
            <a:r>
              <a:rPr i="1" lang="en-US" sz="150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Advanced Science </a:t>
            </a:r>
            <a:r>
              <a:rPr b="1" lang="en-US" sz="150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2024</a:t>
            </a:r>
            <a:r>
              <a:rPr lang="en-US" sz="150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11 (10), 2308383  </a:t>
            </a:r>
            <a:endParaRPr sz="150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g3f58e18681d_0_6"/>
          <p:cNvSpPr txBox="1"/>
          <p:nvPr/>
        </p:nvSpPr>
        <p:spPr>
          <a:xfrm>
            <a:off x="7422613" y="3101313"/>
            <a:ext cx="3461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https://www.energy.gov/cmei/systems/perovskite-solar-cells</a:t>
            </a:r>
            <a:r>
              <a:rPr lang="en-U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g3f58e18681d_0_6"/>
          <p:cNvSpPr/>
          <p:nvPr/>
        </p:nvSpPr>
        <p:spPr>
          <a:xfrm>
            <a:off x="7325321" y="3979667"/>
            <a:ext cx="3656100" cy="358200"/>
          </a:xfrm>
          <a:prstGeom prst="rect">
            <a:avLst/>
          </a:prstGeom>
          <a:solidFill>
            <a:schemeClr val="lt2"/>
          </a:solidFill>
          <a:ln cap="flat" cmpd="sng" w="149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3300" lIns="143300" spcFirstLastPara="1" rIns="143300" wrap="square" tIns="143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4"/>
          </a:p>
        </p:txBody>
      </p:sp>
      <p:sp>
        <p:nvSpPr>
          <p:cNvPr id="122" name="Google Shape;122;g3f58e18681d_0_6"/>
          <p:cNvSpPr/>
          <p:nvPr/>
        </p:nvSpPr>
        <p:spPr>
          <a:xfrm>
            <a:off x="7325321" y="4337984"/>
            <a:ext cx="3656100" cy="358200"/>
          </a:xfrm>
          <a:prstGeom prst="rect">
            <a:avLst/>
          </a:prstGeom>
          <a:solidFill>
            <a:srgbClr val="6D9EEB"/>
          </a:solidFill>
          <a:ln cap="flat" cmpd="sng" w="149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3300" lIns="143300" spcFirstLastPara="1" rIns="143300" wrap="square" tIns="143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4"/>
          </a:p>
        </p:txBody>
      </p:sp>
      <p:sp>
        <p:nvSpPr>
          <p:cNvPr id="123" name="Google Shape;123;g3f58e18681d_0_6"/>
          <p:cNvSpPr/>
          <p:nvPr/>
        </p:nvSpPr>
        <p:spPr>
          <a:xfrm>
            <a:off x="7325321" y="4696301"/>
            <a:ext cx="3656100" cy="358200"/>
          </a:xfrm>
          <a:prstGeom prst="rect">
            <a:avLst/>
          </a:prstGeom>
          <a:solidFill>
            <a:schemeClr val="lt2"/>
          </a:solidFill>
          <a:ln cap="flat" cmpd="sng" w="149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3300" lIns="143300" spcFirstLastPara="1" rIns="143300" wrap="square" tIns="143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4"/>
          </a:p>
        </p:txBody>
      </p:sp>
      <p:sp>
        <p:nvSpPr>
          <p:cNvPr id="124" name="Google Shape;124;g3f58e18681d_0_6"/>
          <p:cNvSpPr txBox="1"/>
          <p:nvPr/>
        </p:nvSpPr>
        <p:spPr>
          <a:xfrm>
            <a:off x="7026956" y="5054556"/>
            <a:ext cx="42528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325" lIns="112325" spcFirstLastPara="1" rIns="112325" wrap="square" tIns="1123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89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memristor general structure </a:t>
            </a:r>
            <a:endParaRPr sz="2089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g3f58e18681d_0_6"/>
          <p:cNvSpPr txBox="1"/>
          <p:nvPr/>
        </p:nvSpPr>
        <p:spPr>
          <a:xfrm>
            <a:off x="7026940" y="3908728"/>
            <a:ext cx="42528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325" lIns="112325" spcFirstLastPara="1" rIns="112325" wrap="square" tIns="1123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electrode </a:t>
            </a:r>
            <a:endParaRPr sz="159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g3f58e18681d_0_6"/>
          <p:cNvSpPr txBox="1"/>
          <p:nvPr/>
        </p:nvSpPr>
        <p:spPr>
          <a:xfrm>
            <a:off x="7026925" y="4638979"/>
            <a:ext cx="42528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325" lIns="112325" spcFirstLastPara="1" rIns="112325" wrap="square" tIns="1123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electrode </a:t>
            </a:r>
            <a:endParaRPr sz="159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g3f58e18681d_0_6"/>
          <p:cNvSpPr txBox="1"/>
          <p:nvPr/>
        </p:nvSpPr>
        <p:spPr>
          <a:xfrm>
            <a:off x="7026981" y="4285092"/>
            <a:ext cx="42528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2325" lIns="112325" spcFirstLastPara="1" rIns="112325" wrap="square" tIns="1123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active layer </a:t>
            </a:r>
            <a:endParaRPr sz="159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8e6662ac_0_31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Project Flow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g3f58e6662ac_0_31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4" name="Google Shape;134;g3f58e6662ac_0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718751"/>
            <a:ext cx="11887199" cy="1420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58e18681d_0_0"/>
          <p:cNvSpPr txBox="1"/>
          <p:nvPr>
            <p:ph idx="1" type="body"/>
          </p:nvPr>
        </p:nvSpPr>
        <p:spPr>
          <a:xfrm>
            <a:off x="107725" y="942800"/>
            <a:ext cx="7035900" cy="58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Deposition A</a:t>
            </a: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pproach</a:t>
            </a: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254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Dispense precursor on glass substrate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254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 Spincoat (4000 rpm, 30 s) 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254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Anneal at 70℃ for 1 minute, and then 110℃ for 10 minutes 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Features of an Ideal MAPbI</a:t>
            </a:r>
            <a:r>
              <a:rPr baseline="-25000" lang="en-US" sz="2272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 Thin Film: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254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Pure tetragonal phase 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254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Free of defects and pinholes 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254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➢"/>
            </a:pP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Uniform </a:t>
            </a: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distribution</a:t>
            </a:r>
            <a:r>
              <a:rPr lang="en-US" sz="2272">
                <a:latin typeface="Times New Roman"/>
                <a:ea typeface="Times New Roman"/>
                <a:cs typeface="Times New Roman"/>
                <a:sym typeface="Times New Roman"/>
              </a:rPr>
              <a:t> of film across substrate </a:t>
            </a:r>
            <a:endParaRPr sz="2272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g3f58e18681d_0_0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Film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Deposition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g3f58e18681d_0_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g3f58e18681d_0_0"/>
          <p:cNvSpPr/>
          <p:nvPr/>
        </p:nvSpPr>
        <p:spPr>
          <a:xfrm>
            <a:off x="8253400" y="1549225"/>
            <a:ext cx="1632900" cy="1561500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58e18681d_0_0"/>
          <p:cNvSpPr/>
          <p:nvPr/>
        </p:nvSpPr>
        <p:spPr>
          <a:xfrm>
            <a:off x="8253400" y="3998050"/>
            <a:ext cx="1632900" cy="1561500"/>
          </a:xfrm>
          <a:prstGeom prst="rect">
            <a:avLst/>
          </a:prstGeom>
          <a:gradFill>
            <a:gsLst>
              <a:gs pos="0">
                <a:srgbClr val="4D4D4D"/>
              </a:gs>
              <a:gs pos="100000">
                <a:srgbClr val="000000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f58e18681d_0_0"/>
          <p:cNvSpPr/>
          <p:nvPr/>
        </p:nvSpPr>
        <p:spPr>
          <a:xfrm rot="5400000">
            <a:off x="8838850" y="3351138"/>
            <a:ext cx="462000" cy="406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58e6662ac_0_14"/>
          <p:cNvSpPr txBox="1"/>
          <p:nvPr>
            <p:ph idx="1" type="body"/>
          </p:nvPr>
        </p:nvSpPr>
        <p:spPr>
          <a:xfrm>
            <a:off x="107725" y="1041675"/>
            <a:ext cx="11729700" cy="54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Times New Roman"/>
              <a:buChar char="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Obtaining the desired phase of MAPbI</a:t>
            </a:r>
            <a:r>
              <a:rPr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 	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0" name="Google Shape;150;g3f58e6662ac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88" y="3042863"/>
            <a:ext cx="5593046" cy="289770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f58e6662ac_0_14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Optimizing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Films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g3f58e6662ac_0_14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3" name="Google Shape;153;g3f58e6662ac_0_14"/>
          <p:cNvSpPr txBox="1"/>
          <p:nvPr/>
        </p:nvSpPr>
        <p:spPr>
          <a:xfrm>
            <a:off x="1538603" y="2710050"/>
            <a:ext cx="41598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1:1 molar ratio MAI:PbI</a:t>
            </a:r>
            <a:r>
              <a:rPr b="1" baseline="-25000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(in DMF)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g3f58e6662ac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5037" y="3079337"/>
            <a:ext cx="5586925" cy="282477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3f58e6662ac_0_14"/>
          <p:cNvSpPr txBox="1"/>
          <p:nvPr/>
        </p:nvSpPr>
        <p:spPr>
          <a:xfrm>
            <a:off x="7239001" y="2710050"/>
            <a:ext cx="38190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1.05:1 molar ratio MAI:PbI</a:t>
            </a:r>
            <a:r>
              <a:rPr b="1" baseline="-25000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baseline="30000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(in DMF)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6" name="Google Shape;156;g3f58e6662ac_0_14"/>
          <p:cNvSpPr txBox="1"/>
          <p:nvPr/>
        </p:nvSpPr>
        <p:spPr>
          <a:xfrm>
            <a:off x="107725" y="5741150"/>
            <a:ext cx="10084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4572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X-ray diffraction patterns </a:t>
            </a:r>
            <a:endParaRPr b="1"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8e18681d_0_13"/>
          <p:cNvSpPr txBox="1"/>
          <p:nvPr>
            <p:ph idx="1" type="body"/>
          </p:nvPr>
        </p:nvSpPr>
        <p:spPr>
          <a:xfrm>
            <a:off x="107725" y="1074287"/>
            <a:ext cx="11729700" cy="54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Times New Roman"/>
              <a:buChar char="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Eliminating  pinholes in films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 	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g3f58e18681d_0_13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Optimizing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Thin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Films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g3f58e18681d_0_13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4" name="Google Shape;164;g3f58e18681d_0_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450" y="2921675"/>
            <a:ext cx="4912951" cy="274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3f58e18681d_0_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6497" y="2921675"/>
            <a:ext cx="4874282" cy="274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3f58e18681d_0_13"/>
          <p:cNvSpPr txBox="1"/>
          <p:nvPr/>
        </p:nvSpPr>
        <p:spPr>
          <a:xfrm>
            <a:off x="785450" y="2187925"/>
            <a:ext cx="41598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Solvent: DMF 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Antisolvent: n/a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7" name="Google Shape;167;g3f58e18681d_0_13"/>
          <p:cNvSpPr txBox="1"/>
          <p:nvPr/>
        </p:nvSpPr>
        <p:spPr>
          <a:xfrm>
            <a:off x="6806437" y="2187925"/>
            <a:ext cx="48744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Solvent: 8:2 volume ratio DMF:DMSO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Antisolvent: diethyl ether </a:t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g3f58e18681d_0_13"/>
          <p:cNvSpPr txBox="1"/>
          <p:nvPr/>
        </p:nvSpPr>
        <p:spPr>
          <a:xfrm>
            <a:off x="-722975" y="5667350"/>
            <a:ext cx="88593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45720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Optical </a:t>
            </a:r>
            <a:r>
              <a:rPr b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microscope</a:t>
            </a:r>
            <a:r>
              <a:rPr b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images </a:t>
            </a:r>
            <a:endParaRPr b="1"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58e6662ac_0_0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Optimized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Thin Film 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Fabrication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g3f58e6662ac_0_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5" name="Google Shape;175;g3f58e6662a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738" y="885600"/>
            <a:ext cx="11833274" cy="363869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3f58e6662ac_0_0"/>
          <p:cNvSpPr txBox="1"/>
          <p:nvPr/>
        </p:nvSpPr>
        <p:spPr>
          <a:xfrm>
            <a:off x="1383000" y="4215250"/>
            <a:ext cx="9675000" cy="2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adapted from  </a:t>
            </a: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Ahn, N. et al</a:t>
            </a:r>
            <a:r>
              <a:rPr i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.Journal of the American Chemical Society.</a:t>
            </a: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2015</a:t>
            </a: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137 (27), 8696–8699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g3f58e6662ac_0_0"/>
          <p:cNvSpPr txBox="1"/>
          <p:nvPr/>
        </p:nvSpPr>
        <p:spPr>
          <a:xfrm>
            <a:off x="463700" y="5038225"/>
            <a:ext cx="103647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➢"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Obtained 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reproducible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uniform films with a thickness of ~200 nm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58e18681d_0_25"/>
          <p:cNvSpPr txBox="1"/>
          <p:nvPr>
            <p:ph type="title"/>
          </p:nvPr>
        </p:nvSpPr>
        <p:spPr>
          <a:xfrm>
            <a:off x="107728" y="219350"/>
            <a:ext cx="119793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Assembling the MAPbI</a:t>
            </a:r>
            <a:r>
              <a:rPr baseline="-25000" lang="en-US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Memristor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g3f58e18681d_0_25"/>
          <p:cNvSpPr txBox="1"/>
          <p:nvPr>
            <p:ph idx="1" type="body"/>
          </p:nvPr>
        </p:nvSpPr>
        <p:spPr>
          <a:xfrm>
            <a:off x="3702225" y="3348750"/>
            <a:ext cx="5554200" cy="28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-1333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</p:txBody>
      </p:sp>
      <p:sp>
        <p:nvSpPr>
          <p:cNvPr id="184" name="Google Shape;184;g3f58e18681d_0_25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5" name="Google Shape;185;g3f58e18681d_0_25"/>
          <p:cNvPicPr preferRelativeResize="0"/>
          <p:nvPr/>
        </p:nvPicPr>
        <p:blipFill rotWithShape="1">
          <a:blip r:embed="rId3">
            <a:alphaModFix/>
          </a:blip>
          <a:srcRect b="0" l="0" r="0" t="32350"/>
          <a:stretch/>
        </p:blipFill>
        <p:spPr>
          <a:xfrm>
            <a:off x="334038" y="1344075"/>
            <a:ext cx="11376426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3f58e18681d_0_25"/>
          <p:cNvPicPr preferRelativeResize="0"/>
          <p:nvPr/>
        </p:nvPicPr>
        <p:blipFill rotWithShape="1">
          <a:blip r:embed="rId3">
            <a:alphaModFix/>
          </a:blip>
          <a:srcRect b="0" l="83682" r="0" t="32350"/>
          <a:stretch/>
        </p:blipFill>
        <p:spPr>
          <a:xfrm>
            <a:off x="4047156" y="3299025"/>
            <a:ext cx="3089927" cy="264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3f58e18681d_0_25"/>
          <p:cNvSpPr/>
          <p:nvPr/>
        </p:nvSpPr>
        <p:spPr>
          <a:xfrm>
            <a:off x="5316225" y="3826375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f58e18681d_0_25"/>
          <p:cNvSpPr/>
          <p:nvPr/>
        </p:nvSpPr>
        <p:spPr>
          <a:xfrm>
            <a:off x="5779925" y="3826375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f58e18681d_0_25"/>
          <p:cNvSpPr/>
          <p:nvPr/>
        </p:nvSpPr>
        <p:spPr>
          <a:xfrm>
            <a:off x="6264900" y="3805850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f58e18681d_0_25"/>
          <p:cNvSpPr txBox="1"/>
          <p:nvPr>
            <p:ph idx="1" type="body"/>
          </p:nvPr>
        </p:nvSpPr>
        <p:spPr>
          <a:xfrm>
            <a:off x="5657750" y="3955650"/>
            <a:ext cx="3421800" cy="28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-1333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</p:txBody>
      </p:sp>
      <p:sp>
        <p:nvSpPr>
          <p:cNvPr id="191" name="Google Shape;191;g3f58e18681d_0_25"/>
          <p:cNvSpPr/>
          <p:nvPr/>
        </p:nvSpPr>
        <p:spPr>
          <a:xfrm>
            <a:off x="5139600" y="4433275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f58e18681d_0_25"/>
          <p:cNvSpPr/>
          <p:nvPr/>
        </p:nvSpPr>
        <p:spPr>
          <a:xfrm>
            <a:off x="5603300" y="4433275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3f58e18681d_0_25"/>
          <p:cNvSpPr/>
          <p:nvPr/>
        </p:nvSpPr>
        <p:spPr>
          <a:xfrm>
            <a:off x="6088275" y="4412750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f58e18681d_0_25"/>
          <p:cNvSpPr txBox="1"/>
          <p:nvPr>
            <p:ph idx="1" type="body"/>
          </p:nvPr>
        </p:nvSpPr>
        <p:spPr>
          <a:xfrm>
            <a:off x="4377725" y="4569775"/>
            <a:ext cx="4529400" cy="28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-1333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</p:txBody>
      </p:sp>
      <p:sp>
        <p:nvSpPr>
          <p:cNvPr id="195" name="Google Shape;195;g3f58e18681d_0_25"/>
          <p:cNvSpPr/>
          <p:nvPr/>
        </p:nvSpPr>
        <p:spPr>
          <a:xfrm>
            <a:off x="4966950" y="5047400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3f58e18681d_0_25"/>
          <p:cNvSpPr/>
          <p:nvPr/>
        </p:nvSpPr>
        <p:spPr>
          <a:xfrm>
            <a:off x="5430650" y="5047400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f58e18681d_0_25"/>
          <p:cNvSpPr/>
          <p:nvPr/>
        </p:nvSpPr>
        <p:spPr>
          <a:xfrm>
            <a:off x="5915625" y="5026875"/>
            <a:ext cx="227100" cy="191100"/>
          </a:xfrm>
          <a:prstGeom prst="parallelogram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3f58e18681d_0_25"/>
          <p:cNvSpPr/>
          <p:nvPr/>
        </p:nvSpPr>
        <p:spPr>
          <a:xfrm>
            <a:off x="4283900" y="3758750"/>
            <a:ext cx="461100" cy="285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58e18681d_0_25"/>
          <p:cNvSpPr/>
          <p:nvPr/>
        </p:nvSpPr>
        <p:spPr>
          <a:xfrm rot="-5400000">
            <a:off x="4741025" y="5695900"/>
            <a:ext cx="440400" cy="275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2022-05-16T14:38:37Z</dcterms:created>
  <dc:creator>Phillip M Strader</dc:creator>
</cp:coreProperties>
</file>