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60" r:id="rId4"/>
    <p:sldId id="259" r:id="rId5"/>
    <p:sldId id="261" r:id="rId6"/>
    <p:sldId id="262" r:id="rId7"/>
    <p:sldId id="264" r:id="rId8"/>
    <p:sldId id="263" r:id="rId9"/>
    <p:sldId id="265" r:id="rId10"/>
    <p:sldId id="274" r:id="rId11"/>
    <p:sldId id="270" r:id="rId12"/>
    <p:sldId id="271" r:id="rId13"/>
    <p:sldId id="272" r:id="rId14"/>
    <p:sldId id="275" r:id="rId15"/>
    <p:sldId id="276" r:id="rId16"/>
    <p:sldId id="277" r:id="rId17"/>
    <p:sldId id="278" r:id="rId18"/>
    <p:sldId id="279" r:id="rId19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4" d="100"/>
          <a:sy n="134" d="100"/>
        </p:scale>
        <p:origin x="348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266C0-9D0A-47FF-A44B-F7261FAE5F2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CAB25-350D-43C4-82C4-1158B590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095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ECAB25-350D-43C4-82C4-1158B590AB0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568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ECAB25-350D-43C4-82C4-1158B590AB0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789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ECAB25-350D-43C4-82C4-1158B590AB0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55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ECAB25-350D-43C4-82C4-1158B590AB0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43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0A359-2FB3-4847-9D97-3491754AA7F9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82176-A547-F94B-AC51-D6E9C882CB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444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C5DAC-1A13-D34F-9418-D6257772B49C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610A8-B29A-B34A-A0B5-3DF26A2EB8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696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C0D93-568E-6D41-8E6D-0963A71A503C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D0221-73D0-6245-9CCD-73A1D8FCB5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10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8603A-2399-D64A-8203-C8F297F981E8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2C605-4958-CF43-AA48-80339EFDB0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54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035563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71F39-3D09-F149-B1A1-DC2A7DB4A435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6BD0F-ABBC-C14D-BC96-77BE126A74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886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76377"/>
            <a:ext cx="4038600" cy="311824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76377"/>
            <a:ext cx="4038600" cy="311824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7E973-E761-9943-801C-DE1E51E28431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5E9FC-F6D5-0349-BBED-EA7D7A9BC4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6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50504"/>
            <a:ext cx="8229600" cy="80129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CE534-2B3A-FA4B-B87A-8AC244117610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B94E0-5E06-6D42-A41D-50D581B409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394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DFFB5-C0BC-DE4D-9A38-E0EE75FC9E15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B7D4D-4E81-5B40-91F6-CF14C25F86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286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2570F-F7E3-1F40-B6F3-59FE945D5A70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B2FA7-4FDB-5643-811E-7991DEE50B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307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1E9B0-C3DF-544F-BB14-A487ECCC7F43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D8B14-AE1E-054C-8668-93D0F0400A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402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4B1CF-5E0C-5D41-A3E2-D78942339385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F0004-A563-C64B-9FAD-6198662E1B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0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675085"/>
            <a:ext cx="8229600" cy="80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Headline Line One</a:t>
            </a:r>
            <a:br>
              <a:rPr lang="en-US" dirty="0"/>
            </a:br>
            <a:r>
              <a:rPr lang="en-US" dirty="0"/>
              <a:t>Headline Line Two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266950"/>
            <a:ext cx="8229600" cy="232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944504B-B211-B34D-97AF-78446C71FCDD}" type="datetimeFigureOut">
              <a:rPr lang="en-US" smtClean="0"/>
              <a:pPr>
                <a:defRPr/>
              </a:pPr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EF7D53D-272A-624E-BE3D-99D13E2B41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52194" cy="457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ea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ea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ea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ea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ea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ea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ea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/>
          <a:ea typeface="ＭＳ Ｐゴシック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/>
          <a:ea typeface="ＭＳ Ｐゴシック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Arial"/>
          <a:ea typeface="ＭＳ Ｐゴシック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000" kern="1200">
          <a:solidFill>
            <a:schemeClr val="tx1"/>
          </a:solidFill>
          <a:latin typeface="Arial"/>
          <a:ea typeface="ＭＳ Ｐゴシック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964A3-FF5C-F2C1-1952-E0610C971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ova Cond" panose="020B0506020202020204" pitchFamily="34" charset="0"/>
              </a:rPr>
              <a:t>Design and simulation of opto-electronic flash memory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0A22DF-8A0B-182B-E85E-2A692B5629F5}"/>
              </a:ext>
            </a:extLst>
          </p:cNvPr>
          <p:cNvSpPr txBox="1"/>
          <p:nvPr/>
        </p:nvSpPr>
        <p:spPr>
          <a:xfrm>
            <a:off x="794796" y="2313042"/>
            <a:ext cx="7627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Andrew Fang</a:t>
            </a:r>
            <a:r>
              <a:rPr lang="en-US" baseline="30000" dirty="0"/>
              <a:t>1</a:t>
            </a:r>
            <a:r>
              <a:rPr lang="en-US" dirty="0"/>
              <a:t> | Advisor: Dr. Stanley Cheung</a:t>
            </a:r>
            <a:r>
              <a:rPr lang="en-US" baseline="30000" dirty="0"/>
              <a:t>2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198D74-3378-336B-A758-C3D8E493C368}"/>
              </a:ext>
            </a:extLst>
          </p:cNvPr>
          <p:cNvSpPr txBox="1"/>
          <p:nvPr/>
        </p:nvSpPr>
        <p:spPr>
          <a:xfrm>
            <a:off x="794796" y="2629461"/>
            <a:ext cx="6730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baseline="30000" dirty="0"/>
              <a:t>1</a:t>
            </a:r>
            <a:r>
              <a:rPr lang="en-US" sz="1200" dirty="0"/>
              <a:t>School of Electrical and Computer Engineering, Georgia Institute of Technology</a:t>
            </a:r>
            <a:br>
              <a:rPr lang="en-US" sz="1200" dirty="0"/>
            </a:br>
            <a:r>
              <a:rPr lang="en-US" sz="1200" b="1" baseline="30000" dirty="0"/>
              <a:t>2</a:t>
            </a:r>
            <a:r>
              <a:rPr lang="en-US" sz="1200" dirty="0"/>
              <a:t>Associate Professor, Department of Electrical and Computer Engineering, North Carolina State University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4FF295-6EA2-1E58-066B-5166B3484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341" y="3407545"/>
            <a:ext cx="3827317" cy="116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88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C7476-5378-56A9-8B8D-F761DE65A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ova Cond" panose="020B0506020202020204" pitchFamily="34" charset="0"/>
              </a:rPr>
              <a:t>Simulation 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B01B42-C2AD-EB87-7FE0-605572ECCE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39" t="22930" r="48587" b="24594"/>
          <a:stretch>
            <a:fillRect/>
          </a:stretch>
        </p:blipFill>
        <p:spPr>
          <a:xfrm>
            <a:off x="0" y="2330046"/>
            <a:ext cx="2619077" cy="17839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F34631-6CDA-8C3B-1278-2F02B6D2F5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213" t="22930" r="12491" b="24594"/>
          <a:stretch>
            <a:fillRect/>
          </a:stretch>
        </p:blipFill>
        <p:spPr>
          <a:xfrm>
            <a:off x="4126205" y="2320441"/>
            <a:ext cx="1689020" cy="17839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1B3E7C-6537-7B41-36FA-2864EE7424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117" t="22930" r="48587" b="24594"/>
          <a:stretch>
            <a:fillRect/>
          </a:stretch>
        </p:blipFill>
        <p:spPr>
          <a:xfrm>
            <a:off x="7473166" y="2330046"/>
            <a:ext cx="1670834" cy="17647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73FB22-63CD-2315-C235-76F8455D06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630" r="10067"/>
          <a:stretch>
            <a:fillRect/>
          </a:stretch>
        </p:blipFill>
        <p:spPr>
          <a:xfrm>
            <a:off x="5839655" y="2240166"/>
            <a:ext cx="1584651" cy="19825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83EB428-53E5-76DD-8875-121A863D88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4531" y="2240166"/>
            <a:ext cx="1998202" cy="19825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78CFC89-F4E9-6EE2-10DE-52112CB376E4}"/>
              </a:ext>
            </a:extLst>
          </p:cNvPr>
          <p:cNvSpPr txBox="1"/>
          <p:nvPr/>
        </p:nvSpPr>
        <p:spPr>
          <a:xfrm>
            <a:off x="1414438" y="1962333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 Nova Cond" panose="020B0506020202020204" pitchFamily="34" charset="0"/>
              </a:rPr>
              <a:t>Initial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F53329-0399-F7F3-2870-C00F323CBE07}"/>
              </a:ext>
            </a:extLst>
          </p:cNvPr>
          <p:cNvSpPr txBox="1"/>
          <p:nvPr/>
        </p:nvSpPr>
        <p:spPr>
          <a:xfrm>
            <a:off x="2628900" y="1960714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 Nova Cond" panose="020B0506020202020204" pitchFamily="34" charset="0"/>
              </a:rPr>
              <a:t>Programming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C33A02-AC98-9353-C204-27B2D56BE840}"/>
              </a:ext>
            </a:extLst>
          </p:cNvPr>
          <p:cNvSpPr txBox="1"/>
          <p:nvPr/>
        </p:nvSpPr>
        <p:spPr>
          <a:xfrm>
            <a:off x="4572000" y="1962333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 Nova Cond" panose="020B0506020202020204" pitchFamily="34" charset="0"/>
              </a:rPr>
              <a:t>Retain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227EA0-FA50-C726-865F-202A34D8F5A4}"/>
              </a:ext>
            </a:extLst>
          </p:cNvPr>
          <p:cNvSpPr txBox="1"/>
          <p:nvPr/>
        </p:nvSpPr>
        <p:spPr>
          <a:xfrm>
            <a:off x="6306309" y="1962333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 Nova Cond" panose="020B0506020202020204" pitchFamily="34" charset="0"/>
              </a:rPr>
              <a:t>Erase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5DD7C4-33E9-A8B5-FCAF-D743094DD2B0}"/>
              </a:ext>
            </a:extLst>
          </p:cNvPr>
          <p:cNvSpPr txBox="1"/>
          <p:nvPr/>
        </p:nvSpPr>
        <p:spPr>
          <a:xfrm>
            <a:off x="7907497" y="1962333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 Nova Cond" panose="020B0506020202020204" pitchFamily="34" charset="0"/>
              </a:rPr>
              <a:t>Return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18C1C32-7C1B-B34A-6E6F-CC9E7E8740FA}"/>
              </a:ext>
            </a:extLst>
          </p:cNvPr>
          <p:cNvCxnSpPr>
            <a:cxnSpLocks/>
          </p:cNvCxnSpPr>
          <p:nvPr/>
        </p:nvCxnSpPr>
        <p:spPr>
          <a:xfrm>
            <a:off x="928301" y="3800112"/>
            <a:ext cx="1598999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5E1D0DF-F139-3340-5AC4-EEA1212EE484}"/>
              </a:ext>
            </a:extLst>
          </p:cNvPr>
          <p:cNvCxnSpPr>
            <a:cxnSpLocks/>
          </p:cNvCxnSpPr>
          <p:nvPr/>
        </p:nvCxnSpPr>
        <p:spPr>
          <a:xfrm>
            <a:off x="7473166" y="3800112"/>
            <a:ext cx="1598999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21AD6EE-7539-C906-38B3-C191A8536C45}"/>
              </a:ext>
            </a:extLst>
          </p:cNvPr>
          <p:cNvCxnSpPr>
            <a:cxnSpLocks/>
          </p:cNvCxnSpPr>
          <p:nvPr/>
        </p:nvCxnSpPr>
        <p:spPr>
          <a:xfrm flipV="1">
            <a:off x="4161653" y="3723465"/>
            <a:ext cx="451019" cy="25417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5AE9296-FA9F-E11B-84C0-1C5C8014F127}"/>
              </a:ext>
            </a:extLst>
          </p:cNvPr>
          <p:cNvCxnSpPr>
            <a:cxnSpLocks/>
          </p:cNvCxnSpPr>
          <p:nvPr/>
        </p:nvCxnSpPr>
        <p:spPr>
          <a:xfrm>
            <a:off x="4571975" y="3723465"/>
            <a:ext cx="511460" cy="8003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F64698-2DCC-847D-1E5F-2B39A1B50E85}"/>
              </a:ext>
            </a:extLst>
          </p:cNvPr>
          <p:cNvCxnSpPr>
            <a:cxnSpLocks/>
          </p:cNvCxnSpPr>
          <p:nvPr/>
        </p:nvCxnSpPr>
        <p:spPr>
          <a:xfrm flipV="1">
            <a:off x="5051589" y="3567159"/>
            <a:ext cx="324663" cy="25232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02588EE-E543-F159-2750-8C09963C5DDE}"/>
              </a:ext>
            </a:extLst>
          </p:cNvPr>
          <p:cNvCxnSpPr>
            <a:cxnSpLocks/>
          </p:cNvCxnSpPr>
          <p:nvPr/>
        </p:nvCxnSpPr>
        <p:spPr>
          <a:xfrm>
            <a:off x="5352548" y="3584426"/>
            <a:ext cx="487107" cy="393214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2A0472C-CC46-775C-81C8-E66865C8505F}"/>
              </a:ext>
            </a:extLst>
          </p:cNvPr>
          <p:cNvSpPr txBox="1"/>
          <p:nvPr/>
        </p:nvSpPr>
        <p:spPr>
          <a:xfrm>
            <a:off x="3087254" y="4094771"/>
            <a:ext cx="7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Arial Nova Cond" panose="020B0506020202020204" pitchFamily="34" charset="0"/>
              </a:rPr>
              <a:t>+9V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56F7FEB-25ED-DCE1-610B-B38357B77951}"/>
              </a:ext>
            </a:extLst>
          </p:cNvPr>
          <p:cNvSpPr txBox="1"/>
          <p:nvPr/>
        </p:nvSpPr>
        <p:spPr>
          <a:xfrm>
            <a:off x="6369263" y="4097561"/>
            <a:ext cx="7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 Nova Cond" panose="020B0506020202020204" pitchFamily="34" charset="0"/>
              </a:rPr>
              <a:t>-5V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ADF69E5-7C0D-D083-9B44-5B803CB94A41}"/>
              </a:ext>
            </a:extLst>
          </p:cNvPr>
          <p:cNvSpPr txBox="1"/>
          <p:nvPr/>
        </p:nvSpPr>
        <p:spPr>
          <a:xfrm>
            <a:off x="1414438" y="4104374"/>
            <a:ext cx="7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  <a:latin typeface="Arial Nova Cond" panose="020B0506020202020204" pitchFamily="34" charset="0"/>
              </a:rPr>
              <a:t>Read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C7804B6-6BE2-0723-41E1-991141953735}"/>
              </a:ext>
            </a:extLst>
          </p:cNvPr>
          <p:cNvSpPr txBox="1"/>
          <p:nvPr/>
        </p:nvSpPr>
        <p:spPr>
          <a:xfrm>
            <a:off x="4608513" y="4094771"/>
            <a:ext cx="7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  <a:latin typeface="Arial Nova Cond" panose="020B0506020202020204" pitchFamily="34" charset="0"/>
              </a:rPr>
              <a:t>Read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FAC2596-0BC7-34B6-75BB-F7998611AB09}"/>
              </a:ext>
            </a:extLst>
          </p:cNvPr>
          <p:cNvSpPr txBox="1"/>
          <p:nvPr/>
        </p:nvSpPr>
        <p:spPr>
          <a:xfrm>
            <a:off x="7956714" y="4104374"/>
            <a:ext cx="78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  <a:latin typeface="Arial Nova Cond" panose="020B0506020202020204" pitchFamily="34" charset="0"/>
              </a:rPr>
              <a:t>Read</a:t>
            </a:r>
          </a:p>
        </p:txBody>
      </p:sp>
    </p:spTree>
    <p:extLst>
      <p:ext uri="{BB962C8B-B14F-4D97-AF65-F5344CB8AC3E}">
        <p14:creationId xmlns:p14="http://schemas.microsoft.com/office/powerpoint/2010/main" val="1981379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8077E-2F59-BD92-773E-D5EA46B1A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Programming | +9V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7753E0-50C2-B8BB-D6F6-EC97700154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61"/>
          <a:stretch>
            <a:fillRect/>
          </a:stretch>
        </p:blipFill>
        <p:spPr>
          <a:xfrm>
            <a:off x="4631266" y="1624310"/>
            <a:ext cx="4512734" cy="29591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404ADA-D3BE-8262-C51E-CCEA5F86DEE7}"/>
              </a:ext>
            </a:extLst>
          </p:cNvPr>
          <p:cNvSpPr txBox="1"/>
          <p:nvPr/>
        </p:nvSpPr>
        <p:spPr>
          <a:xfrm>
            <a:off x="4631266" y="1034772"/>
            <a:ext cx="4512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Trapped Carrier Density During Programming Operation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D3F604-8AE5-D453-25D8-4C87095EA590}"/>
              </a:ext>
            </a:extLst>
          </p:cNvPr>
          <p:cNvSpPr txBox="1"/>
          <p:nvPr/>
        </p:nvSpPr>
        <p:spPr>
          <a:xfrm>
            <a:off x="118533" y="1635801"/>
            <a:ext cx="445346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Asymmetric Programming: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Electrons: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Early saturation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10</a:t>
            </a:r>
            <a:r>
              <a:rPr lang="el-GR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μ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 of trapped electrons with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low trap occupancy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(~1%)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Holes: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Later saturation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trapped holes with relatively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higher trap occupancy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(26.7% at t=1s)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0C9CA95-0D5E-A216-13FD-523C4CF78E54}"/>
              </a:ext>
            </a:extLst>
          </p:cNvPr>
          <p:cNvCxnSpPr/>
          <p:nvPr/>
        </p:nvCxnSpPr>
        <p:spPr>
          <a:xfrm flipH="1" flipV="1">
            <a:off x="5257800" y="1752600"/>
            <a:ext cx="209550" cy="1666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B76EB51-EECE-DC1D-1934-1BFB522A39F6}"/>
              </a:ext>
            </a:extLst>
          </p:cNvPr>
          <p:cNvSpPr txBox="1"/>
          <p:nvPr/>
        </p:nvSpPr>
        <p:spPr>
          <a:xfrm>
            <a:off x="5467349" y="1748401"/>
            <a:ext cx="1420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Electron trap density: 10</a:t>
            </a:r>
            <a:r>
              <a:rPr lang="en-US" sz="1200" baseline="30000" dirty="0">
                <a:solidFill>
                  <a:srgbClr val="FF0000"/>
                </a:solidFill>
              </a:rPr>
              <a:t>19</a:t>
            </a:r>
            <a:r>
              <a:rPr lang="en-US" sz="1200" dirty="0">
                <a:solidFill>
                  <a:srgbClr val="FF0000"/>
                </a:solidFill>
              </a:rPr>
              <a:t> cm</a:t>
            </a:r>
            <a:r>
              <a:rPr lang="en-US" sz="1200" baseline="30000" dirty="0">
                <a:solidFill>
                  <a:srgbClr val="FF0000"/>
                </a:solidFill>
              </a:rPr>
              <a:t>-3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4669F0A-53FE-680B-F81C-0E9C39320774}"/>
              </a:ext>
            </a:extLst>
          </p:cNvPr>
          <p:cNvCxnSpPr/>
          <p:nvPr/>
        </p:nvCxnSpPr>
        <p:spPr>
          <a:xfrm flipH="1" flipV="1">
            <a:off x="5283200" y="1879600"/>
            <a:ext cx="396875" cy="4794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B3A2381-0D07-83EA-43CD-ED1FD39B010E}"/>
              </a:ext>
            </a:extLst>
          </p:cNvPr>
          <p:cNvSpPr txBox="1"/>
          <p:nvPr/>
        </p:nvSpPr>
        <p:spPr>
          <a:xfrm>
            <a:off x="5584295" y="2291326"/>
            <a:ext cx="130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Hole trap density: 8x10</a:t>
            </a:r>
            <a:r>
              <a:rPr lang="en-US" sz="1200" baseline="30000" dirty="0"/>
              <a:t>18</a:t>
            </a:r>
            <a:r>
              <a:rPr lang="en-US" sz="1200" dirty="0"/>
              <a:t> cm</a:t>
            </a:r>
            <a:r>
              <a:rPr lang="en-US" sz="1200" baseline="30000" dirty="0"/>
              <a:t>-3</a:t>
            </a:r>
          </a:p>
        </p:txBody>
      </p:sp>
    </p:spTree>
    <p:extLst>
      <p:ext uri="{BB962C8B-B14F-4D97-AF65-F5344CB8AC3E}">
        <p14:creationId xmlns:p14="http://schemas.microsoft.com/office/powerpoint/2010/main" val="2556776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64231-0832-CE4D-2B72-A3FDEF9A9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70973"/>
            <a:ext cx="8229600" cy="801290"/>
          </a:xfrm>
        </p:spPr>
        <p:txBody>
          <a:bodyPr/>
          <a:lstStyle/>
          <a:p>
            <a:pPr algn="l"/>
            <a:r>
              <a:rPr lang="en-US" dirty="0"/>
              <a:t>Retention | 0V | Read State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30173F-5C0D-75E1-BBA9-30A18DA58DB2}"/>
              </a:ext>
            </a:extLst>
          </p:cNvPr>
          <p:cNvSpPr txBox="1"/>
          <p:nvPr/>
        </p:nvSpPr>
        <p:spPr>
          <a:xfrm>
            <a:off x="573735" y="1066077"/>
            <a:ext cx="5195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Hole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Detrapping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During Retention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5ABB47B-ED60-4F36-AD27-2FD5FFA086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665" r="1"/>
          <a:stretch>
            <a:fillRect/>
          </a:stretch>
        </p:blipFill>
        <p:spPr>
          <a:xfrm>
            <a:off x="242748" y="1343076"/>
            <a:ext cx="2796402" cy="257177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1FACF5F-D85F-6F49-E73D-C27389E808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1230"/>
          <a:stretch>
            <a:fillRect/>
          </a:stretch>
        </p:blipFill>
        <p:spPr>
          <a:xfrm>
            <a:off x="3039150" y="1343076"/>
            <a:ext cx="2685087" cy="259923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5D4B3CE-2FCD-3752-F7F2-5857DF8537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858"/>
          <a:stretch>
            <a:fillRect/>
          </a:stretch>
        </p:blipFill>
        <p:spPr>
          <a:xfrm>
            <a:off x="5835552" y="1405261"/>
            <a:ext cx="3049312" cy="239379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487D472-0012-0C28-45DE-EA2E6722E68D}"/>
              </a:ext>
            </a:extLst>
          </p:cNvPr>
          <p:cNvSpPr txBox="1"/>
          <p:nvPr/>
        </p:nvSpPr>
        <p:spPr>
          <a:xfrm>
            <a:off x="3155685" y="1066076"/>
            <a:ext cx="5195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Detrapping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During Retention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CFFF134-43C4-3831-A3F0-46FBA876DD64}"/>
              </a:ext>
            </a:extLst>
          </p:cNvPr>
          <p:cNvSpPr txBox="1"/>
          <p:nvPr/>
        </p:nvSpPr>
        <p:spPr>
          <a:xfrm>
            <a:off x="6256418" y="1097169"/>
            <a:ext cx="5195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Index Change During Retention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3FAA93-DD7A-B914-6466-618640371493}"/>
              </a:ext>
            </a:extLst>
          </p:cNvPr>
          <p:cNvSpPr txBox="1"/>
          <p:nvPr/>
        </p:nvSpPr>
        <p:spPr>
          <a:xfrm>
            <a:off x="131324" y="3932328"/>
            <a:ext cx="85907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/>
              <a:t>Poor carrier retention: </a:t>
            </a:r>
            <a:r>
              <a:rPr lang="en-US" dirty="0"/>
              <a:t>Complete loss of trapped electrons within 10s and gradual 343x decrease in trapped hole density over one day timespan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/>
              <a:t>Read-state volatility: </a:t>
            </a:r>
            <a:r>
              <a:rPr lang="en-US" dirty="0"/>
              <a:t>Redshift followed by volatile blueshift consistent with hole de-trapping before settling to non-volatile state</a:t>
            </a:r>
          </a:p>
        </p:txBody>
      </p:sp>
      <p:sp>
        <p:nvSpPr>
          <p:cNvPr id="36" name="Right Brace 35">
            <a:extLst>
              <a:ext uri="{FF2B5EF4-FFF2-40B4-BE49-F238E27FC236}">
                <a16:creationId xmlns:a16="http://schemas.microsoft.com/office/drawing/2014/main" id="{C5A0A911-035A-73C7-2651-5F91C1C55C4C}"/>
              </a:ext>
            </a:extLst>
          </p:cNvPr>
          <p:cNvSpPr/>
          <p:nvPr/>
        </p:nvSpPr>
        <p:spPr>
          <a:xfrm rot="20538432">
            <a:off x="1755843" y="1833664"/>
            <a:ext cx="437745" cy="122082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F6A10F5-CBF8-7E9D-43EF-60D04CBD36DE}"/>
              </a:ext>
            </a:extLst>
          </p:cNvPr>
          <p:cNvSpPr txBox="1"/>
          <p:nvPr/>
        </p:nvSpPr>
        <p:spPr>
          <a:xfrm>
            <a:off x="1937903" y="1926739"/>
            <a:ext cx="907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Hole</a:t>
            </a:r>
            <a:br>
              <a:rPr lang="en-US" sz="1200" dirty="0"/>
            </a:br>
            <a:r>
              <a:rPr lang="en-US" sz="1200" dirty="0" err="1"/>
              <a:t>Detrapping</a:t>
            </a:r>
            <a:endParaRPr lang="en-US" sz="1200" dirty="0"/>
          </a:p>
        </p:txBody>
      </p:sp>
      <p:sp>
        <p:nvSpPr>
          <p:cNvPr id="39" name="Right Brace 38">
            <a:extLst>
              <a:ext uri="{FF2B5EF4-FFF2-40B4-BE49-F238E27FC236}">
                <a16:creationId xmlns:a16="http://schemas.microsoft.com/office/drawing/2014/main" id="{2053F22C-417A-CD3E-9C4C-9A94CCEB27E2}"/>
              </a:ext>
            </a:extLst>
          </p:cNvPr>
          <p:cNvSpPr/>
          <p:nvPr/>
        </p:nvSpPr>
        <p:spPr>
          <a:xfrm rot="21254923">
            <a:off x="4421510" y="1680331"/>
            <a:ext cx="437745" cy="1533021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83F9FCA-4D5B-7F9F-E2D2-4DDF180206C8}"/>
              </a:ext>
            </a:extLst>
          </p:cNvPr>
          <p:cNvSpPr txBox="1"/>
          <p:nvPr/>
        </p:nvSpPr>
        <p:spPr>
          <a:xfrm>
            <a:off x="4791917" y="2142775"/>
            <a:ext cx="907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Electron</a:t>
            </a:r>
            <a:br>
              <a:rPr lang="en-US" sz="1200" dirty="0">
                <a:solidFill>
                  <a:srgbClr val="FF0000"/>
                </a:solidFill>
              </a:rPr>
            </a:br>
            <a:r>
              <a:rPr lang="en-US" sz="1200" dirty="0" err="1">
                <a:solidFill>
                  <a:srgbClr val="FF0000"/>
                </a:solidFill>
              </a:rPr>
              <a:t>Detrapping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CD274F9-9400-23CA-B130-E19A2DD8CD45}"/>
              </a:ext>
            </a:extLst>
          </p:cNvPr>
          <p:cNvCxnSpPr>
            <a:cxnSpLocks/>
          </p:cNvCxnSpPr>
          <p:nvPr/>
        </p:nvCxnSpPr>
        <p:spPr>
          <a:xfrm flipH="1">
            <a:off x="6322979" y="2957209"/>
            <a:ext cx="233464" cy="3550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9AC17587-45FD-C7EF-C98E-7BBF616A9EB0}"/>
              </a:ext>
            </a:extLst>
          </p:cNvPr>
          <p:cNvSpPr txBox="1"/>
          <p:nvPr/>
        </p:nvSpPr>
        <p:spPr>
          <a:xfrm>
            <a:off x="6394639" y="2348735"/>
            <a:ext cx="1125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Redshift following programming</a:t>
            </a:r>
          </a:p>
        </p:txBody>
      </p:sp>
      <p:sp>
        <p:nvSpPr>
          <p:cNvPr id="50" name="Right Brace 49">
            <a:extLst>
              <a:ext uri="{FF2B5EF4-FFF2-40B4-BE49-F238E27FC236}">
                <a16:creationId xmlns:a16="http://schemas.microsoft.com/office/drawing/2014/main" id="{ED7CE43E-A22F-6DAE-00BB-C9B964C3A0A1}"/>
              </a:ext>
            </a:extLst>
          </p:cNvPr>
          <p:cNvSpPr/>
          <p:nvPr/>
        </p:nvSpPr>
        <p:spPr>
          <a:xfrm rot="1719477">
            <a:off x="7654760" y="2133817"/>
            <a:ext cx="295708" cy="130391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F0B7255-22EC-6205-F690-C4D0601B82A6}"/>
              </a:ext>
            </a:extLst>
          </p:cNvPr>
          <p:cNvSpPr txBox="1"/>
          <p:nvPr/>
        </p:nvSpPr>
        <p:spPr>
          <a:xfrm>
            <a:off x="7919295" y="2850603"/>
            <a:ext cx="1125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70C0"/>
                </a:solidFill>
              </a:rPr>
              <a:t>Volatile blueshift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267F0931-0F98-30CD-8CBE-0194CC817693}"/>
              </a:ext>
            </a:extLst>
          </p:cNvPr>
          <p:cNvCxnSpPr/>
          <p:nvPr/>
        </p:nvCxnSpPr>
        <p:spPr>
          <a:xfrm>
            <a:off x="8526294" y="1736387"/>
            <a:ext cx="0" cy="1215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0D2514D1-3B85-BBEF-D625-259C7C55D68E}"/>
              </a:ext>
            </a:extLst>
          </p:cNvPr>
          <p:cNvSpPr txBox="1"/>
          <p:nvPr/>
        </p:nvSpPr>
        <p:spPr>
          <a:xfrm>
            <a:off x="7886355" y="1519019"/>
            <a:ext cx="1491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Non-volatile state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BC41AC99-3BF0-EB49-35F8-2843F68C67D6}"/>
              </a:ext>
            </a:extLst>
          </p:cNvPr>
          <p:cNvCxnSpPr>
            <a:cxnSpLocks/>
          </p:cNvCxnSpPr>
          <p:nvPr/>
        </p:nvCxnSpPr>
        <p:spPr>
          <a:xfrm flipH="1" flipV="1">
            <a:off x="2193587" y="3730557"/>
            <a:ext cx="197880" cy="1842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2CE6753B-080C-89E0-C145-A9D2EFD6590C}"/>
              </a:ext>
            </a:extLst>
          </p:cNvPr>
          <p:cNvSpPr txBox="1"/>
          <p:nvPr/>
        </p:nvSpPr>
        <p:spPr>
          <a:xfrm>
            <a:off x="2368748" y="3776351"/>
            <a:ext cx="9071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~1.16 days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C30542E-2983-C1B9-7841-C835C8D0A0B4}"/>
              </a:ext>
            </a:extLst>
          </p:cNvPr>
          <p:cNvCxnSpPr>
            <a:cxnSpLocks/>
          </p:cNvCxnSpPr>
          <p:nvPr/>
        </p:nvCxnSpPr>
        <p:spPr>
          <a:xfrm flipH="1" flipV="1">
            <a:off x="8093336" y="3605958"/>
            <a:ext cx="197880" cy="1842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48944EA1-302C-2E07-5B9A-0E9B3B358BFF}"/>
              </a:ext>
            </a:extLst>
          </p:cNvPr>
          <p:cNvSpPr txBox="1"/>
          <p:nvPr/>
        </p:nvSpPr>
        <p:spPr>
          <a:xfrm>
            <a:off x="8268497" y="3651752"/>
            <a:ext cx="9071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~1.16 days</a:t>
            </a:r>
          </a:p>
        </p:txBody>
      </p:sp>
    </p:spTree>
    <p:extLst>
      <p:ext uri="{BB962C8B-B14F-4D97-AF65-F5344CB8AC3E}">
        <p14:creationId xmlns:p14="http://schemas.microsoft.com/office/powerpoint/2010/main" val="2032528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4C0C2-984B-B397-BEF8-6CFCA4B50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Erase | -5V &amp; Return | 0V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AE9D2A-ADE3-F2C1-F9A8-61550944BF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52" r="6764"/>
          <a:stretch>
            <a:fillRect/>
          </a:stretch>
        </p:blipFill>
        <p:spPr>
          <a:xfrm>
            <a:off x="457200" y="1671204"/>
            <a:ext cx="3891154" cy="25343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5D024A-7A0F-300B-8FF2-D34DC2C978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23" r="5554"/>
          <a:stretch>
            <a:fillRect/>
          </a:stretch>
        </p:blipFill>
        <p:spPr>
          <a:xfrm>
            <a:off x="5164309" y="1671204"/>
            <a:ext cx="3704726" cy="262056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32DC42-C700-17AD-4DE0-1D68EE1DF68B}"/>
              </a:ext>
            </a:extLst>
          </p:cNvPr>
          <p:cNvSpPr txBox="1"/>
          <p:nvPr/>
        </p:nvSpPr>
        <p:spPr>
          <a:xfrm>
            <a:off x="5773800" y="1407854"/>
            <a:ext cx="5195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Trapped Hole Density Following Erase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B9E386-4F17-74DD-48EC-37F8D8A7CAFD}"/>
              </a:ext>
            </a:extLst>
          </p:cNvPr>
          <p:cNvSpPr txBox="1"/>
          <p:nvPr/>
        </p:nvSpPr>
        <p:spPr>
          <a:xfrm>
            <a:off x="956380" y="1420364"/>
            <a:ext cx="5195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Trapped Hole Density During Erase Operation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387F5A2-F885-9576-85C4-5694F24AF115}"/>
              </a:ext>
            </a:extLst>
          </p:cNvPr>
          <p:cNvCxnSpPr/>
          <p:nvPr/>
        </p:nvCxnSpPr>
        <p:spPr>
          <a:xfrm>
            <a:off x="8117732" y="2509736"/>
            <a:ext cx="306421" cy="3064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5E7A296-39FB-4D0C-CEB2-32A4A68F2C8C}"/>
              </a:ext>
            </a:extLst>
          </p:cNvPr>
          <p:cNvSpPr txBox="1"/>
          <p:nvPr/>
        </p:nvSpPr>
        <p:spPr>
          <a:xfrm>
            <a:off x="7413595" y="1948203"/>
            <a:ext cx="958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Initial equilibrium density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A4A2F53-DCC9-5E6F-CD3C-EE8EF87E6511}"/>
              </a:ext>
            </a:extLst>
          </p:cNvPr>
          <p:cNvCxnSpPr>
            <a:cxnSpLocks/>
          </p:cNvCxnSpPr>
          <p:nvPr/>
        </p:nvCxnSpPr>
        <p:spPr>
          <a:xfrm flipH="1">
            <a:off x="2930529" y="2468563"/>
            <a:ext cx="219071" cy="1259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8A77A3E-C134-B946-BB5B-942248853350}"/>
              </a:ext>
            </a:extLst>
          </p:cNvPr>
          <p:cNvSpPr txBox="1"/>
          <p:nvPr/>
        </p:nvSpPr>
        <p:spPr>
          <a:xfrm>
            <a:off x="3107341" y="1925419"/>
            <a:ext cx="958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Initial equilibrium density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E7ED77-C7B3-5565-841E-D2E112575EA9}"/>
              </a:ext>
            </a:extLst>
          </p:cNvPr>
          <p:cNvSpPr txBox="1"/>
          <p:nvPr/>
        </p:nvSpPr>
        <p:spPr>
          <a:xfrm>
            <a:off x="187328" y="4400403"/>
            <a:ext cx="80676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/>
              <a:t>Complete erase</a:t>
            </a:r>
            <a:r>
              <a:rPr lang="en-US" dirty="0"/>
              <a:t>: Initial and final state following 100ms erase show identical effective indices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39820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4B71C-6ADA-D52E-CD2D-B4A836614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725119"/>
            <a:ext cx="7772400" cy="1021556"/>
          </a:xfrm>
        </p:spPr>
        <p:txBody>
          <a:bodyPr/>
          <a:lstStyle/>
          <a:p>
            <a:r>
              <a:rPr lang="en-US" dirty="0">
                <a:latin typeface="Arial Nova Cond" panose="020B0506020202020204" pitchFamily="34" charset="0"/>
              </a:rPr>
              <a:t>Device design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2142AD-42E8-0E56-2E09-F2EFEE61A9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671" t="17405" r="20154"/>
          <a:stretch>
            <a:fillRect/>
          </a:stretch>
        </p:blipFill>
        <p:spPr>
          <a:xfrm>
            <a:off x="81385" y="2143005"/>
            <a:ext cx="4279821" cy="2654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8775EA-E0F3-85B2-F6DA-BED5C5B597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13" t="13780" r="15971"/>
          <a:stretch>
            <a:fillRect/>
          </a:stretch>
        </p:blipFill>
        <p:spPr>
          <a:xfrm>
            <a:off x="4724400" y="1762034"/>
            <a:ext cx="4562714" cy="33058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E5AA27-A984-E09E-C7A9-B163E8FEB1E1}"/>
              </a:ext>
            </a:extLst>
          </p:cNvPr>
          <p:cNvSpPr txBox="1"/>
          <p:nvPr/>
        </p:nvSpPr>
        <p:spPr>
          <a:xfrm>
            <a:off x="1559277" y="1773673"/>
            <a:ext cx="4642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 Nova Cond" panose="020B0506020202020204" pitchFamily="34" charset="0"/>
              </a:rPr>
              <a:t>Original Device Design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04895B-D311-5E4A-822A-DF69F06E7A47}"/>
              </a:ext>
            </a:extLst>
          </p:cNvPr>
          <p:cNvSpPr txBox="1"/>
          <p:nvPr/>
        </p:nvSpPr>
        <p:spPr>
          <a:xfrm>
            <a:off x="5758891" y="1463484"/>
            <a:ext cx="4642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 Nova Cond" panose="020B0506020202020204" pitchFamily="34" charset="0"/>
              </a:rPr>
              <a:t>Proposed Device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343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86428-7F98-648C-4F90-B61DD8804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800" dirty="0"/>
              <a:t>Identified Performance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3AADB6-E545-CCB2-086F-D0D89A705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27497"/>
            <a:ext cx="4114800" cy="2327672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1800" dirty="0"/>
              <a:t>Asymmetric programming</a:t>
            </a:r>
          </a:p>
          <a:p>
            <a:pPr>
              <a:buFont typeface="+mj-lt"/>
              <a:buAutoNum type="arabicPeriod"/>
            </a:pPr>
            <a:r>
              <a:rPr lang="en-US" sz="1800" dirty="0"/>
              <a:t>Poor carrier retention</a:t>
            </a:r>
          </a:p>
          <a:p>
            <a:pPr>
              <a:buFont typeface="+mj-lt"/>
              <a:buAutoNum type="arabicPeriod"/>
            </a:pPr>
            <a:r>
              <a:rPr lang="en-US" sz="1800" dirty="0"/>
              <a:t>Volatile read state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D25116-F71F-2296-5E05-48022F0B7F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671" t="17405" r="20154"/>
          <a:stretch>
            <a:fillRect/>
          </a:stretch>
        </p:blipFill>
        <p:spPr>
          <a:xfrm>
            <a:off x="4711700" y="2035571"/>
            <a:ext cx="4279821" cy="26543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8ADC3D-0FCB-5FA6-E3AC-3A1515C417F1}"/>
              </a:ext>
            </a:extLst>
          </p:cNvPr>
          <p:cNvSpPr txBox="1"/>
          <p:nvPr/>
        </p:nvSpPr>
        <p:spPr>
          <a:xfrm>
            <a:off x="6189592" y="1666239"/>
            <a:ext cx="4642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 Nova Cond" panose="020B0506020202020204" pitchFamily="34" charset="0"/>
              </a:rPr>
              <a:t>Original Device Design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1777FD-458E-0CE9-9FD0-59DE4323077D}"/>
              </a:ext>
            </a:extLst>
          </p:cNvPr>
          <p:cNvSpPr txBox="1"/>
          <p:nvPr/>
        </p:nvSpPr>
        <p:spPr>
          <a:xfrm>
            <a:off x="241222" y="2331910"/>
            <a:ext cx="4279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Contributing Factor:</a:t>
            </a:r>
            <a:br>
              <a:rPr lang="en-US" b="1" u="sng" dirty="0"/>
            </a:br>
            <a:r>
              <a:rPr lang="en-US" b="1" u="sng" dirty="0"/>
              <a:t>III-V/Si Platform Integration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011F1A7-E9B8-D1C5-DEF3-E24EEBD8DEE7}"/>
              </a:ext>
            </a:extLst>
          </p:cNvPr>
          <p:cNvSpPr txBox="1">
            <a:spLocks/>
          </p:cNvSpPr>
          <p:nvPr/>
        </p:nvSpPr>
        <p:spPr bwMode="auto">
          <a:xfrm>
            <a:off x="419061" y="2957997"/>
            <a:ext cx="4114800" cy="232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GaAs/Si </a:t>
            </a:r>
            <a:r>
              <a:rPr lang="en-US" sz="1800" dirty="0" err="1"/>
              <a:t>Workfunction</a:t>
            </a:r>
            <a:r>
              <a:rPr lang="en-US" sz="1800" dirty="0"/>
              <a:t> </a:t>
            </a:r>
            <a:br>
              <a:rPr lang="en-US" sz="1800" dirty="0"/>
            </a:br>
            <a:r>
              <a:rPr lang="en-US" sz="1800" dirty="0"/>
              <a:t>difference causes depletion of </a:t>
            </a:r>
            <a:br>
              <a:rPr lang="en-US" sz="1800" dirty="0"/>
            </a:br>
            <a:r>
              <a:rPr lang="en-US" sz="1800" dirty="0"/>
              <a:t>Si carriers with no applied voltage</a:t>
            </a:r>
          </a:p>
          <a:p>
            <a:r>
              <a:rPr lang="en-US" sz="1800" b="1" dirty="0"/>
              <a:t>Fundamentally limits programming efficiency</a:t>
            </a:r>
          </a:p>
          <a:p>
            <a:r>
              <a:rPr lang="en-US" sz="1800" b="1" dirty="0"/>
              <a:t>Carrier concentration changes contribute to read state volatility</a:t>
            </a:r>
          </a:p>
          <a:p>
            <a:pPr lvl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80388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981B9-EB5D-1514-FCDB-060DD64AB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0806"/>
            <a:ext cx="8229600" cy="801290"/>
          </a:xfrm>
        </p:spPr>
        <p:txBody>
          <a:bodyPr/>
          <a:lstStyle/>
          <a:p>
            <a:pPr algn="l"/>
            <a:r>
              <a:rPr lang="en-US" sz="2800" dirty="0"/>
              <a:t>Bandgap-Engineered Tunnel Oxides Improve Speed and Retention Simultaneously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606C44-350B-AD03-C209-FA20C65963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16"/>
          <a:stretch>
            <a:fillRect/>
          </a:stretch>
        </p:blipFill>
        <p:spPr>
          <a:xfrm>
            <a:off x="4371267" y="3313165"/>
            <a:ext cx="4772733" cy="18298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28EDA0-5A42-2203-BFFD-89582845B9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008" t="17911" r="11654" b="6433"/>
          <a:stretch>
            <a:fillRect/>
          </a:stretch>
        </p:blipFill>
        <p:spPr>
          <a:xfrm>
            <a:off x="4399278" y="1292096"/>
            <a:ext cx="4623938" cy="18189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2A7DC3-4F98-886D-A9FA-C86ABA5C4950}"/>
              </a:ext>
            </a:extLst>
          </p:cNvPr>
          <p:cNvSpPr txBox="1"/>
          <p:nvPr/>
        </p:nvSpPr>
        <p:spPr>
          <a:xfrm>
            <a:off x="67733" y="1416757"/>
            <a:ext cx="2613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Initial/Retention State: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41BF4A-C805-3D16-8D73-CAD275A4B0AC}"/>
              </a:ext>
            </a:extLst>
          </p:cNvPr>
          <p:cNvSpPr txBox="1"/>
          <p:nvPr/>
        </p:nvSpPr>
        <p:spPr>
          <a:xfrm>
            <a:off x="67733" y="3390575"/>
            <a:ext cx="2613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Programming (+9V):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FD3447-D538-C807-1699-966C8B93EE28}"/>
              </a:ext>
            </a:extLst>
          </p:cNvPr>
          <p:cNvSpPr txBox="1"/>
          <p:nvPr/>
        </p:nvSpPr>
        <p:spPr>
          <a:xfrm>
            <a:off x="161925" y="1828800"/>
            <a:ext cx="3895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Free carriers in channel and trapped carriers both face </a:t>
            </a:r>
            <a:r>
              <a:rPr lang="en-US" b="1" dirty="0"/>
              <a:t>thick 5.6nm, energetically unfavorable barrier</a:t>
            </a:r>
            <a:r>
              <a:rPr lang="en-US" dirty="0"/>
              <a:t>: </a:t>
            </a:r>
            <a:r>
              <a:rPr lang="en-US" b="1" dirty="0"/>
              <a:t>Low tunneling rate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DE98EE-40D1-6E15-9F6B-5832EA345752}"/>
              </a:ext>
            </a:extLst>
          </p:cNvPr>
          <p:cNvSpPr txBox="1"/>
          <p:nvPr/>
        </p:nvSpPr>
        <p:spPr>
          <a:xfrm>
            <a:off x="67733" y="3755144"/>
            <a:ext cx="3895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Programming voltage lowers band energy of second and third barrier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Tunneling electron experiences </a:t>
            </a:r>
            <a:r>
              <a:rPr lang="en-US" b="1" dirty="0"/>
              <a:t>thin 1.6 nm </a:t>
            </a:r>
            <a:r>
              <a:rPr lang="en-US" dirty="0"/>
              <a:t>barrier: </a:t>
            </a:r>
            <a:r>
              <a:rPr lang="en-US" b="1" dirty="0"/>
              <a:t>High tunneling rate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20163C6-A4B7-EAA2-6198-C06B09630FBD}"/>
              </a:ext>
            </a:extLst>
          </p:cNvPr>
          <p:cNvSpPr/>
          <p:nvPr/>
        </p:nvSpPr>
        <p:spPr>
          <a:xfrm>
            <a:off x="5391150" y="2675376"/>
            <a:ext cx="1733550" cy="53670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F9A942-71BE-E80C-D56E-A87992913102}"/>
              </a:ext>
            </a:extLst>
          </p:cNvPr>
          <p:cNvSpPr txBox="1"/>
          <p:nvPr/>
        </p:nvSpPr>
        <p:spPr>
          <a:xfrm>
            <a:off x="6813550" y="3115097"/>
            <a:ext cx="1733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Tri-layer Tunnel Oxide Structure</a:t>
            </a:r>
          </a:p>
        </p:txBody>
      </p:sp>
    </p:spTree>
    <p:extLst>
      <p:ext uri="{BB962C8B-B14F-4D97-AF65-F5344CB8AC3E}">
        <p14:creationId xmlns:p14="http://schemas.microsoft.com/office/powerpoint/2010/main" val="64810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4D20B-7348-62C1-E51D-374983784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Opto-electronic Cell Implementation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9090EF-5A59-9CE3-40D4-36EE6D2456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13" t="13780" r="15971"/>
          <a:stretch>
            <a:fillRect/>
          </a:stretch>
        </p:blipFill>
        <p:spPr>
          <a:xfrm>
            <a:off x="70038" y="1820490"/>
            <a:ext cx="4392161" cy="31822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9064D5-2123-883E-D1D4-93A3D9EB9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9361" y="2035599"/>
            <a:ext cx="2859081" cy="20764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3F8E04-E231-6E69-36E8-8AAD38825A80}"/>
              </a:ext>
            </a:extLst>
          </p:cNvPr>
          <p:cNvSpPr txBox="1"/>
          <p:nvPr/>
        </p:nvSpPr>
        <p:spPr>
          <a:xfrm>
            <a:off x="4944195" y="1630272"/>
            <a:ext cx="2859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Tunneling Regimes in SiO</a:t>
            </a:r>
            <a:r>
              <a:rPr lang="en-US" baseline="-25000" dirty="0"/>
              <a:t>2</a:t>
            </a:r>
            <a:r>
              <a:rPr lang="en-US" baseline="30000" dirty="0"/>
              <a:t>[1]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23F1955-32B7-A6E5-1AC7-AF6C2EFE0A25}"/>
              </a:ext>
            </a:extLst>
          </p:cNvPr>
          <p:cNvCxnSpPr>
            <a:cxnSpLocks/>
          </p:cNvCxnSpPr>
          <p:nvPr/>
        </p:nvCxnSpPr>
        <p:spPr>
          <a:xfrm flipH="1" flipV="1">
            <a:off x="7427686" y="2682875"/>
            <a:ext cx="391047" cy="30056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3064623-A799-DA3C-0AD5-09F23AB59638}"/>
              </a:ext>
            </a:extLst>
          </p:cNvPr>
          <p:cNvSpPr txBox="1"/>
          <p:nvPr/>
        </p:nvSpPr>
        <p:spPr>
          <a:xfrm>
            <a:off x="7623209" y="2951185"/>
            <a:ext cx="1648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dirty="0">
                <a:solidFill>
                  <a:srgbClr val="FF0000"/>
                </a:solidFill>
              </a:rPr>
              <a:t>Proposed Design at +15V Programming</a:t>
            </a:r>
            <a:br>
              <a:rPr lang="en-US" sz="1200" b="1" u="sng" dirty="0">
                <a:solidFill>
                  <a:srgbClr val="FF0000"/>
                </a:solidFill>
              </a:rPr>
            </a:br>
            <a:r>
              <a:rPr lang="en-US" sz="1200" b="1" u="sng" dirty="0">
                <a:solidFill>
                  <a:srgbClr val="FF0000"/>
                </a:solidFill>
              </a:rPr>
              <a:t>(E = 13.2 MV/cm)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1C0BBF-A02C-EC1A-CA3E-7B60419FDE5B}"/>
              </a:ext>
            </a:extLst>
          </p:cNvPr>
          <p:cNvSpPr txBox="1"/>
          <p:nvPr/>
        </p:nvSpPr>
        <p:spPr>
          <a:xfrm>
            <a:off x="1241431" y="1521136"/>
            <a:ext cx="2859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Proposed Design</a:t>
            </a:r>
            <a:endParaRPr lang="en-US" baseline="30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762A3C9-73AB-8417-EE9F-D319A7202774}"/>
              </a:ext>
            </a:extLst>
          </p:cNvPr>
          <p:cNvSpPr txBox="1"/>
          <p:nvPr/>
        </p:nvSpPr>
        <p:spPr>
          <a:xfrm>
            <a:off x="-35718" y="4925579"/>
            <a:ext cx="718661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1" dirty="0"/>
              <a:t>[1] </a:t>
            </a:r>
            <a:r>
              <a:rPr lang="en-US" sz="1050" dirty="0"/>
              <a:t>Hang-Ting Lue et al., "BE-SONOS: A bandgap engineered SONOS with excellent performance and reliability," IEDM (2005)</a:t>
            </a:r>
          </a:p>
        </p:txBody>
      </p:sp>
      <p:sp>
        <p:nvSpPr>
          <p:cNvPr id="27" name="Right Brace 26">
            <a:extLst>
              <a:ext uri="{FF2B5EF4-FFF2-40B4-BE49-F238E27FC236}">
                <a16:creationId xmlns:a16="http://schemas.microsoft.com/office/drawing/2014/main" id="{0C852E35-BE2C-8A98-1391-82C532A8FA9A}"/>
              </a:ext>
            </a:extLst>
          </p:cNvPr>
          <p:cNvSpPr/>
          <p:nvPr/>
        </p:nvSpPr>
        <p:spPr>
          <a:xfrm>
            <a:off x="3452813" y="4028403"/>
            <a:ext cx="104775" cy="479039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913DC6-60A9-603B-2C96-07BF8FB9513F}"/>
              </a:ext>
            </a:extLst>
          </p:cNvPr>
          <p:cNvSpPr txBox="1"/>
          <p:nvPr/>
        </p:nvSpPr>
        <p:spPr>
          <a:xfrm>
            <a:off x="3557588" y="4007534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Layered P</a:t>
            </a:r>
            <a:r>
              <a:rPr lang="en-US" baseline="30000" dirty="0"/>
              <a:t>+</a:t>
            </a:r>
            <a:r>
              <a:rPr lang="en-US" dirty="0"/>
              <a:t>/P</a:t>
            </a:r>
            <a:r>
              <a:rPr lang="en-US" baseline="30000" dirty="0"/>
              <a:t>-</a:t>
            </a:r>
            <a:r>
              <a:rPr lang="en-US" dirty="0"/>
              <a:t> doping structure ensures high Si carrier density with minimal addition optical loss (25.72 </a:t>
            </a:r>
            <a:r>
              <a:rPr lang="en-US" dirty="0" err="1"/>
              <a:t>mdB</a:t>
            </a:r>
            <a:r>
              <a:rPr lang="en-US" dirty="0"/>
              <a:t>/cm)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D1C953A-55E6-D7CC-82D6-A40E500730A8}"/>
              </a:ext>
            </a:extLst>
          </p:cNvPr>
          <p:cNvSpPr/>
          <p:nvPr/>
        </p:nvSpPr>
        <p:spPr>
          <a:xfrm>
            <a:off x="1023938" y="2234583"/>
            <a:ext cx="2386012" cy="1514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D252399-F3AC-DE78-EDE9-97438D7A1D22}"/>
              </a:ext>
            </a:extLst>
          </p:cNvPr>
          <p:cNvSpPr/>
          <p:nvPr/>
        </p:nvSpPr>
        <p:spPr>
          <a:xfrm>
            <a:off x="1023938" y="3787158"/>
            <a:ext cx="2386012" cy="2203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91D4742-6824-126F-166B-1889043853F8}"/>
              </a:ext>
            </a:extLst>
          </p:cNvPr>
          <p:cNvCxnSpPr>
            <a:cxnSpLocks/>
            <a:stCxn id="32" idx="3"/>
          </p:cNvCxnSpPr>
          <p:nvPr/>
        </p:nvCxnSpPr>
        <p:spPr>
          <a:xfrm flipV="1">
            <a:off x="3409950" y="1960993"/>
            <a:ext cx="1534245" cy="34930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65E8A99-9DCF-961F-6A6E-5D543B967F6C}"/>
              </a:ext>
            </a:extLst>
          </p:cNvPr>
          <p:cNvCxnSpPr>
            <a:cxnSpLocks/>
          </p:cNvCxnSpPr>
          <p:nvPr/>
        </p:nvCxnSpPr>
        <p:spPr>
          <a:xfrm flipV="1">
            <a:off x="3396436" y="1965074"/>
            <a:ext cx="1547759" cy="18398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5" name="Oval 44">
            <a:extLst>
              <a:ext uri="{FF2B5EF4-FFF2-40B4-BE49-F238E27FC236}">
                <a16:creationId xmlns:a16="http://schemas.microsoft.com/office/drawing/2014/main" id="{837A2B82-AD3C-D101-5F31-4D9CED505408}"/>
              </a:ext>
            </a:extLst>
          </p:cNvPr>
          <p:cNvSpPr/>
          <p:nvPr/>
        </p:nvSpPr>
        <p:spPr>
          <a:xfrm>
            <a:off x="5314950" y="3547731"/>
            <a:ext cx="1290638" cy="2394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B6C769E-622C-C25B-9C4C-5C5FCA7FBB7A}"/>
              </a:ext>
            </a:extLst>
          </p:cNvPr>
          <p:cNvSpPr txBox="1"/>
          <p:nvPr/>
        </p:nvSpPr>
        <p:spPr>
          <a:xfrm>
            <a:off x="5136053" y="3108452"/>
            <a:ext cx="1648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u="sng" dirty="0">
                <a:solidFill>
                  <a:srgbClr val="FF0000"/>
                </a:solidFill>
              </a:rPr>
              <a:t>Proposed Design at Retention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25D6934-2E98-6219-C1F6-5C93862CDB8A}"/>
              </a:ext>
            </a:extLst>
          </p:cNvPr>
          <p:cNvSpPr/>
          <p:nvPr/>
        </p:nvSpPr>
        <p:spPr>
          <a:xfrm>
            <a:off x="5353050" y="2869025"/>
            <a:ext cx="866775" cy="239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025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334B4-5AA1-CE64-6859-3597A8B59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ova Cond" panose="020B0506020202020204" pitchFamily="34" charset="0"/>
              </a:rPr>
              <a:t>CONCLUSION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A3708A-4116-0155-A59D-94CC8E39B579}"/>
              </a:ext>
            </a:extLst>
          </p:cNvPr>
          <p:cNvSpPr txBox="1"/>
          <p:nvPr/>
        </p:nvSpPr>
        <p:spPr>
          <a:xfrm>
            <a:off x="722313" y="1752600"/>
            <a:ext cx="769937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Using TCAD modeling and simulation, performance deficiencies relating to the dielectric stack structure were identified in an initial opto-electronic Flash memory cell design.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 novel cell design using bandgap-engineered tunnel oxides is proposed to remedy these deficiencies, to be simulated in future work.</a:t>
            </a:r>
          </a:p>
          <a:p>
            <a:endParaRPr lang="en-US" dirty="0"/>
          </a:p>
          <a:p>
            <a:r>
              <a:rPr lang="en-US" b="1" u="sng" dirty="0"/>
              <a:t>Acknowledgements</a:t>
            </a:r>
          </a:p>
          <a:p>
            <a:r>
              <a:rPr lang="en-US" sz="1200" dirty="0"/>
              <a:t>This work was partially supported by the Microelectronics Commons Program, a </a:t>
            </a:r>
            <a:r>
              <a:rPr lang="en-US" sz="1200" dirty="0" err="1"/>
              <a:t>DoW</a:t>
            </a:r>
            <a:r>
              <a:rPr lang="en-US" sz="1200" dirty="0"/>
              <a:t> initiative, under award number N00164-23-9-G059.</a:t>
            </a:r>
          </a:p>
          <a:p>
            <a:endParaRPr lang="en-US" sz="1200" dirty="0"/>
          </a:p>
          <a:p>
            <a:r>
              <a:rPr lang="en-US" sz="1200" dirty="0"/>
              <a:t>Distribution Statement A: Approved for public release. Distribution is unlimited.</a:t>
            </a:r>
          </a:p>
        </p:txBody>
      </p:sp>
    </p:spTree>
    <p:extLst>
      <p:ext uri="{BB962C8B-B14F-4D97-AF65-F5344CB8AC3E}">
        <p14:creationId xmlns:p14="http://schemas.microsoft.com/office/powerpoint/2010/main" val="3848631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81990-879E-4208-3119-48DADB72C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86775"/>
            <a:ext cx="8229600" cy="801290"/>
          </a:xfrm>
        </p:spPr>
        <p:txBody>
          <a:bodyPr/>
          <a:lstStyle/>
          <a:p>
            <a:pPr algn="l"/>
            <a:r>
              <a:rPr lang="en-US" sz="28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Grand Challenges: AI Workloads Strain Conventional Computing Architectures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32B8BA-C6A3-9F3A-D1F0-8A989D4FC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51" y="1815463"/>
            <a:ext cx="3905257" cy="28555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F10E1F4-5B0B-7356-E99F-19468ECF7C01}"/>
              </a:ext>
            </a:extLst>
          </p:cNvPr>
          <p:cNvSpPr txBox="1"/>
          <p:nvPr/>
        </p:nvSpPr>
        <p:spPr>
          <a:xfrm>
            <a:off x="222927" y="4671026"/>
            <a:ext cx="3859345" cy="225271"/>
          </a:xfrm>
          <a:prstGeom prst="rect">
            <a:avLst/>
          </a:prstGeom>
          <a:noFill/>
          <a:ln w="57150">
            <a:noFill/>
            <a:miter lim="800000"/>
          </a:ln>
        </p:spPr>
        <p:txBody>
          <a:bodyPr wrap="none" lIns="90000" tIns="90000" rIns="90000" bIns="90000" rtlCol="0" anchor="ctr" anchorCtr="0">
            <a:noAutofit/>
          </a:bodyPr>
          <a:lstStyle/>
          <a:p>
            <a:pPr marL="0" indent="0" algn="ctr">
              <a:lnSpc>
                <a:spcPct val="90000"/>
              </a:lnSpc>
              <a:spcBef>
                <a:spcPts val="400"/>
              </a:spcBef>
              <a:buFont typeface="MetricHPE" panose="020B0503030202060203" pitchFamily="34" charset="0"/>
              <a:buNone/>
            </a:pPr>
            <a:r>
              <a:rPr lang="en-US" sz="1050" i="1" dirty="0" err="1">
                <a:latin typeface="+mj-lt"/>
                <a:cs typeface="Calibri" panose="020F0502020204030204" pitchFamily="34" charset="0"/>
              </a:rPr>
              <a:t>Mehonic</a:t>
            </a:r>
            <a:r>
              <a:rPr lang="en-US" sz="1050" i="1" dirty="0">
                <a:latin typeface="+mj-lt"/>
                <a:cs typeface="Calibri" panose="020F0502020204030204" pitchFamily="34" charset="0"/>
              </a:rPr>
              <a:t> et al., “Brain-inspired computing needs a master plan”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7F5BB7D-EBFF-A391-5D63-33579820F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4742" y="1382016"/>
            <a:ext cx="3302043" cy="170105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322ADF5-28BC-431D-F984-E4D7B0A0D915}"/>
              </a:ext>
            </a:extLst>
          </p:cNvPr>
          <p:cNvSpPr txBox="1"/>
          <p:nvPr/>
        </p:nvSpPr>
        <p:spPr>
          <a:xfrm>
            <a:off x="7595744" y="1833988"/>
            <a:ext cx="147410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i="1" dirty="0">
                <a:latin typeface="+mj-lt"/>
                <a:cs typeface="Calibri" panose="020F0502020204030204" pitchFamily="34" charset="0"/>
              </a:rPr>
              <a:t>Gholami, Amir et al. “AI and Memory Wall.” </a:t>
            </a:r>
            <a:br>
              <a:rPr lang="en-US" sz="1050" i="1" dirty="0">
                <a:latin typeface="+mj-lt"/>
                <a:cs typeface="Calibri" panose="020F0502020204030204" pitchFamily="34" charset="0"/>
              </a:rPr>
            </a:br>
            <a:r>
              <a:rPr lang="en-US" sz="1050" i="1" dirty="0">
                <a:latin typeface="+mj-lt"/>
                <a:cs typeface="Calibri" panose="020F0502020204030204" pitchFamily="34" charset="0"/>
              </a:rPr>
              <a:t>IEEE Micro 44 (2024): 33-39.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235D471-0A9C-865D-AF08-3F7478A85EF1}"/>
              </a:ext>
            </a:extLst>
          </p:cNvPr>
          <p:cNvSpPr txBox="1"/>
          <p:nvPr/>
        </p:nvSpPr>
        <p:spPr>
          <a:xfrm>
            <a:off x="4572000" y="4967178"/>
            <a:ext cx="3859345" cy="225271"/>
          </a:xfrm>
          <a:prstGeom prst="rect">
            <a:avLst/>
          </a:prstGeom>
          <a:noFill/>
          <a:ln w="57150">
            <a:noFill/>
            <a:miter lim="800000"/>
          </a:ln>
        </p:spPr>
        <p:txBody>
          <a:bodyPr wrap="none" lIns="90000" tIns="90000" rIns="90000" bIns="90000" rtlCol="0" anchor="ctr" anchorCtr="0">
            <a:noAutofit/>
          </a:bodyPr>
          <a:lstStyle/>
          <a:p>
            <a:pPr marL="0" indent="0" algn="ctr">
              <a:lnSpc>
                <a:spcPct val="90000"/>
              </a:lnSpc>
              <a:spcBef>
                <a:spcPts val="400"/>
              </a:spcBef>
              <a:buFont typeface="MetricHPE" panose="020B0503030202060203" pitchFamily="34" charset="0"/>
              <a:buNone/>
            </a:pPr>
            <a:r>
              <a:rPr lang="en-US" sz="1050" i="1" dirty="0">
                <a:latin typeface="+mj-lt"/>
                <a:cs typeface="Calibri" panose="020F0502020204030204" pitchFamily="34" charset="0"/>
              </a:rPr>
              <a:t>Stark et al., “Opportunities for integrated photonic neural networks”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CA5ACA1-B90B-41AF-B7B6-8D5F3D78EC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7798" y="3388257"/>
            <a:ext cx="4373923" cy="162858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08294B6-7EA0-0A8B-2CD0-CC5CCE6C3B2A}"/>
              </a:ext>
            </a:extLst>
          </p:cNvPr>
          <p:cNvSpPr txBox="1"/>
          <p:nvPr/>
        </p:nvSpPr>
        <p:spPr>
          <a:xfrm>
            <a:off x="222926" y="1360160"/>
            <a:ext cx="3947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Exponentially Increasing Compute Demand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DC96DC-F28D-2D8F-8695-5A4D36DF42B3}"/>
              </a:ext>
            </a:extLst>
          </p:cNvPr>
          <p:cNvSpPr txBox="1"/>
          <p:nvPr/>
        </p:nvSpPr>
        <p:spPr>
          <a:xfrm>
            <a:off x="4374742" y="990828"/>
            <a:ext cx="4476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Memory Wall and Interconnect Bandwidth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B47F8E-E601-9BAE-2255-F79478FB5CEE}"/>
              </a:ext>
            </a:extLst>
          </p:cNvPr>
          <p:cNvSpPr txBox="1"/>
          <p:nvPr/>
        </p:nvSpPr>
        <p:spPr>
          <a:xfrm>
            <a:off x="4374742" y="3020977"/>
            <a:ext cx="4476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Energy Efficiency and Sustainability</a:t>
            </a:r>
          </a:p>
        </p:txBody>
      </p:sp>
    </p:spTree>
    <p:extLst>
      <p:ext uri="{BB962C8B-B14F-4D97-AF65-F5344CB8AC3E}">
        <p14:creationId xmlns:p14="http://schemas.microsoft.com/office/powerpoint/2010/main" val="3590237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79E38-3107-F184-91BA-F995F4D53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31" y="541762"/>
            <a:ext cx="8538538" cy="801290"/>
          </a:xfrm>
        </p:spPr>
        <p:txBody>
          <a:bodyPr/>
          <a:lstStyle/>
          <a:p>
            <a:pPr algn="l"/>
            <a:r>
              <a:rPr lang="en-US" sz="2800" dirty="0"/>
              <a:t>Optical AI/ML Accelerators Offer a New Paradigm to Match Workload Demands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9B6608-F100-413F-F0AD-0E329A329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62" y="1573452"/>
            <a:ext cx="5261076" cy="23859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86FC7E-30EC-1AD4-040B-52980775E40E}"/>
              </a:ext>
            </a:extLst>
          </p:cNvPr>
          <p:cNvSpPr txBox="1"/>
          <p:nvPr/>
        </p:nvSpPr>
        <p:spPr>
          <a:xfrm>
            <a:off x="186362" y="3963142"/>
            <a:ext cx="4996273" cy="577081"/>
          </a:xfrm>
          <a:prstGeom prst="rect">
            <a:avLst/>
          </a:prstGeom>
          <a:noFill/>
          <a:ln w="57150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1050" i="1" dirty="0"/>
              <a:t>Shastri, B. J., Tait, A. N., Ferreira de Lima, T., </a:t>
            </a:r>
            <a:r>
              <a:rPr lang="en-US" sz="1050" i="1" dirty="0" err="1"/>
              <a:t>Pernice</a:t>
            </a:r>
            <a:r>
              <a:rPr lang="en-US" sz="1050" i="1" dirty="0"/>
              <a:t>, W. H., </a:t>
            </a:r>
            <a:r>
              <a:rPr lang="en-US" sz="1050" i="1" dirty="0" err="1"/>
              <a:t>Bhaskaran</a:t>
            </a:r>
            <a:r>
              <a:rPr lang="en-US" sz="1050" i="1" dirty="0"/>
              <a:t>, H., Wright, C. D., &amp; </a:t>
            </a:r>
            <a:r>
              <a:rPr lang="en-US" sz="1050" i="1" dirty="0" err="1"/>
              <a:t>Prucnal</a:t>
            </a:r>
            <a:r>
              <a:rPr lang="en-US" sz="1050" i="1" dirty="0"/>
              <a:t>, P. R. (2021). Photonics for artificial intelligence and neuromorphic computing. Nature Photonics, 15(2), 102-114.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B9FBB6-0D9D-99CF-17F8-724BEB3CF497}"/>
              </a:ext>
            </a:extLst>
          </p:cNvPr>
          <p:cNvSpPr txBox="1"/>
          <p:nvPr/>
        </p:nvSpPr>
        <p:spPr>
          <a:xfrm>
            <a:off x="5447438" y="1423122"/>
            <a:ext cx="3510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Key Advantages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Data transmission at light-speed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Minimal RC delay or loss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Massively parallel data transmission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Near-instantaneous, one-shot calculation</a:t>
            </a:r>
          </a:p>
        </p:txBody>
      </p:sp>
    </p:spTree>
    <p:extLst>
      <p:ext uri="{BB962C8B-B14F-4D97-AF65-F5344CB8AC3E}">
        <p14:creationId xmlns:p14="http://schemas.microsoft.com/office/powerpoint/2010/main" val="3432417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908D3C-94E0-BA33-337E-DE722BE5DC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982" t="62012" r="31007"/>
          <a:stretch>
            <a:fillRect/>
          </a:stretch>
        </p:blipFill>
        <p:spPr>
          <a:xfrm>
            <a:off x="2523771" y="2045481"/>
            <a:ext cx="3928762" cy="16137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FDD5E7-9D0A-8C09-6423-946D644E44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8385" t="44352" r="6082"/>
          <a:stretch>
            <a:fillRect/>
          </a:stretch>
        </p:blipFill>
        <p:spPr>
          <a:xfrm>
            <a:off x="831188" y="1801364"/>
            <a:ext cx="1661604" cy="14883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28EE26-72AE-DF7F-8844-03F71CAF21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94" t="40686" r="68444"/>
          <a:stretch>
            <a:fillRect/>
          </a:stretch>
        </p:blipFill>
        <p:spPr>
          <a:xfrm>
            <a:off x="6598286" y="1720480"/>
            <a:ext cx="1627715" cy="15769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18C3B7-24CF-491E-EA3C-A41171CD21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101" t="16682" r="31855" b="50934"/>
          <a:stretch>
            <a:fillRect/>
          </a:stretch>
        </p:blipFill>
        <p:spPr>
          <a:xfrm>
            <a:off x="5638800" y="784342"/>
            <a:ext cx="2569782" cy="9536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B22A85-B296-90EC-8F85-4B2515FE93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982" t="19622" r="31007" b="59627"/>
          <a:stretch>
            <a:fillRect/>
          </a:stretch>
        </p:blipFill>
        <p:spPr>
          <a:xfrm>
            <a:off x="767038" y="784342"/>
            <a:ext cx="3225800" cy="756023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66C508F3-D50F-C09F-3271-991A622876BD}"/>
              </a:ext>
            </a:extLst>
          </p:cNvPr>
          <p:cNvSpPr/>
          <p:nvPr/>
        </p:nvSpPr>
        <p:spPr>
          <a:xfrm>
            <a:off x="4330246" y="784342"/>
            <a:ext cx="483507" cy="1068575"/>
          </a:xfrm>
          <a:prstGeom prst="rightArrow">
            <a:avLst>
              <a:gd name="adj1" fmla="val 50000"/>
              <a:gd name="adj2" fmla="val 51709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E15FED-0757-2045-ACE3-9C395D7C6FE5}"/>
              </a:ext>
            </a:extLst>
          </p:cNvPr>
          <p:cNvSpPr txBox="1"/>
          <p:nvPr/>
        </p:nvSpPr>
        <p:spPr>
          <a:xfrm>
            <a:off x="2295625" y="1885572"/>
            <a:ext cx="45527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High Throughput Parallel Data Transmission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A4A19C-78BC-733D-D41C-FB5EB1C1F1F2}"/>
              </a:ext>
            </a:extLst>
          </p:cNvPr>
          <p:cNvSpPr txBox="1"/>
          <p:nvPr/>
        </p:nvSpPr>
        <p:spPr>
          <a:xfrm>
            <a:off x="5772150" y="510066"/>
            <a:ext cx="40989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Wavelength-Division Multiplexing</a:t>
            </a:r>
          </a:p>
        </p:txBody>
      </p:sp>
      <p:pic>
        <p:nvPicPr>
          <p:cNvPr id="19" name="Picture 18" descr="Mach-Zehnder interferometer — Luceda Academy 2026.06 documentation">
            <a:extLst>
              <a:ext uri="{FF2B5EF4-FFF2-40B4-BE49-F238E27FC236}">
                <a16:creationId xmlns:a16="http://schemas.microsoft.com/office/drawing/2014/main" id="{B48D447C-FCAE-FADB-0685-54EC3FFE81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273" r="16626"/>
          <a:stretch>
            <a:fillRect/>
          </a:stretch>
        </p:blipFill>
        <p:spPr>
          <a:xfrm>
            <a:off x="511902" y="3316489"/>
            <a:ext cx="2630533" cy="147381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45A09D1-CAE6-3FBD-472C-464848DC04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1698" y="3448727"/>
            <a:ext cx="1850708" cy="102396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CB62820-7AE2-0F02-1DB1-1A865F08CE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8346" y="3428430"/>
            <a:ext cx="2851587" cy="124993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3C58BAE-7CBE-2AA3-215C-37ADD6653D78}"/>
              </a:ext>
            </a:extLst>
          </p:cNvPr>
          <p:cNvSpPr/>
          <p:nvPr/>
        </p:nvSpPr>
        <p:spPr>
          <a:xfrm>
            <a:off x="3469250" y="3448727"/>
            <a:ext cx="1800543" cy="98378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F503718-BAA3-B1F4-7480-5454848A409C}"/>
              </a:ext>
            </a:extLst>
          </p:cNvPr>
          <p:cNvSpPr/>
          <p:nvPr/>
        </p:nvSpPr>
        <p:spPr>
          <a:xfrm>
            <a:off x="1245262" y="3541581"/>
            <a:ext cx="1123701" cy="276095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4BEF922-0B28-397B-9915-CB7E8EB5FA36}"/>
              </a:ext>
            </a:extLst>
          </p:cNvPr>
          <p:cNvSpPr/>
          <p:nvPr/>
        </p:nvSpPr>
        <p:spPr>
          <a:xfrm>
            <a:off x="987102" y="2710777"/>
            <a:ext cx="316535" cy="316776"/>
          </a:xfrm>
          <a:prstGeom prst="rect">
            <a:avLst/>
          </a:prstGeom>
          <a:noFill/>
          <a:ln w="38100">
            <a:solidFill>
              <a:srgbClr val="CC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963109D-9853-2D3D-5692-57D593EECB4E}"/>
              </a:ext>
            </a:extLst>
          </p:cNvPr>
          <p:cNvCxnSpPr>
            <a:cxnSpLocks/>
          </p:cNvCxnSpPr>
          <p:nvPr/>
        </p:nvCxnSpPr>
        <p:spPr>
          <a:xfrm flipH="1">
            <a:off x="469037" y="3024880"/>
            <a:ext cx="498164" cy="328325"/>
          </a:xfrm>
          <a:prstGeom prst="line">
            <a:avLst/>
          </a:prstGeom>
          <a:ln w="38100">
            <a:solidFill>
              <a:srgbClr val="CC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7EF7A22-1856-3C43-9A1A-41D56FE7F833}"/>
              </a:ext>
            </a:extLst>
          </p:cNvPr>
          <p:cNvCxnSpPr>
            <a:cxnSpLocks/>
          </p:cNvCxnSpPr>
          <p:nvPr/>
        </p:nvCxnSpPr>
        <p:spPr>
          <a:xfrm flipH="1" flipV="1">
            <a:off x="1303637" y="3027253"/>
            <a:ext cx="1838798" cy="310052"/>
          </a:xfrm>
          <a:prstGeom prst="line">
            <a:avLst/>
          </a:prstGeom>
          <a:ln w="38100">
            <a:solidFill>
              <a:srgbClr val="CC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F52E6C1-69CF-C8A8-5873-796CFDA09E10}"/>
              </a:ext>
            </a:extLst>
          </p:cNvPr>
          <p:cNvCxnSpPr>
            <a:cxnSpLocks/>
          </p:cNvCxnSpPr>
          <p:nvPr/>
        </p:nvCxnSpPr>
        <p:spPr>
          <a:xfrm flipV="1">
            <a:off x="2347911" y="3480580"/>
            <a:ext cx="1121339" cy="5261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BB08DF9-DDA3-86AD-E3D5-F3DB793D37EC}"/>
              </a:ext>
            </a:extLst>
          </p:cNvPr>
          <p:cNvCxnSpPr>
            <a:cxnSpLocks/>
          </p:cNvCxnSpPr>
          <p:nvPr/>
        </p:nvCxnSpPr>
        <p:spPr>
          <a:xfrm>
            <a:off x="2368963" y="3810647"/>
            <a:ext cx="1100287" cy="60798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9988B495-8BCF-75A1-6AE7-918A1A9C0C3E}"/>
              </a:ext>
            </a:extLst>
          </p:cNvPr>
          <p:cNvSpPr/>
          <p:nvPr/>
        </p:nvSpPr>
        <p:spPr>
          <a:xfrm>
            <a:off x="5400617" y="3376626"/>
            <a:ext cx="743065" cy="112857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06EAB70-96F9-007B-346C-25E580BADF9B}"/>
              </a:ext>
            </a:extLst>
          </p:cNvPr>
          <p:cNvSpPr txBox="1"/>
          <p:nvPr/>
        </p:nvSpPr>
        <p:spPr>
          <a:xfrm>
            <a:off x="469037" y="4821820"/>
            <a:ext cx="4098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Mach-Zehnder Interferometer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3C88FE-9323-8083-1F7A-E17E84570109}"/>
              </a:ext>
            </a:extLst>
          </p:cNvPr>
          <p:cNvSpPr txBox="1"/>
          <p:nvPr/>
        </p:nvSpPr>
        <p:spPr>
          <a:xfrm>
            <a:off x="3364187" y="4472687"/>
            <a:ext cx="2005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C000"/>
                </a:solidFill>
              </a:rPr>
              <a:t>Photonic Flash Memory Cell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B6E2398-E259-EB8C-0A12-6A3CF3112B87}"/>
              </a:ext>
            </a:extLst>
          </p:cNvPr>
          <p:cNvSpPr txBox="1"/>
          <p:nvPr/>
        </p:nvSpPr>
        <p:spPr>
          <a:xfrm>
            <a:off x="5504792" y="4642148"/>
            <a:ext cx="42786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Matrix-Vector Multiplication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E6DC522-D407-305D-91E2-064A8B140335}"/>
              </a:ext>
            </a:extLst>
          </p:cNvPr>
          <p:cNvSpPr txBox="1"/>
          <p:nvPr/>
        </p:nvSpPr>
        <p:spPr>
          <a:xfrm>
            <a:off x="3972743" y="3092407"/>
            <a:ext cx="49595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u="sng" dirty="0"/>
              <a:t>Compute-in-Memory Matrix-Vector Multiplication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879324A-E153-C42B-1AE5-FF1AD7C57682}"/>
              </a:ext>
            </a:extLst>
          </p:cNvPr>
          <p:cNvSpPr txBox="1"/>
          <p:nvPr/>
        </p:nvSpPr>
        <p:spPr>
          <a:xfrm>
            <a:off x="5003681" y="4484264"/>
            <a:ext cx="1485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Single</a:t>
            </a:r>
            <a:br>
              <a:rPr lang="en-US" sz="1600" b="1" u="sng" dirty="0"/>
            </a:br>
            <a:r>
              <a:rPr lang="en-US" sz="1600" b="1" u="sng" dirty="0"/>
              <a:t>Operation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3D5FF24-F394-9104-B9D7-BCF03F63439E}"/>
              </a:ext>
            </a:extLst>
          </p:cNvPr>
          <p:cNvSpPr/>
          <p:nvPr/>
        </p:nvSpPr>
        <p:spPr>
          <a:xfrm>
            <a:off x="471791" y="3337305"/>
            <a:ext cx="2670644" cy="1500201"/>
          </a:xfrm>
          <a:prstGeom prst="rect">
            <a:avLst/>
          </a:prstGeom>
          <a:noFill/>
          <a:ln w="38100">
            <a:solidFill>
              <a:srgbClr val="CC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48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8" grpId="0"/>
      <p:bldP spid="22" grpId="0" animBg="1"/>
      <p:bldP spid="23" grpId="0" animBg="1"/>
      <p:bldP spid="24" grpId="0" animBg="1"/>
      <p:bldP spid="29" grpId="0" animBg="1"/>
      <p:bldP spid="30" grpId="0"/>
      <p:bldP spid="31" grpId="0"/>
      <p:bldP spid="32" grpId="0"/>
      <p:bldP spid="33" grpId="0"/>
      <p:bldP spid="34" grpId="0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52231-34F3-E94F-A887-0B35332E4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3488"/>
            <a:ext cx="8229600" cy="801290"/>
          </a:xfrm>
        </p:spPr>
        <p:txBody>
          <a:bodyPr/>
          <a:lstStyle/>
          <a:p>
            <a:r>
              <a:rPr lang="en-US" sz="2800" dirty="0"/>
              <a:t>The Bottleneck: Memory Accesses and Electrical/Optical Conversions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BA7280-A79C-D14C-DF81-BE006FD7E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561" y="2030388"/>
            <a:ext cx="3309039" cy="20596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EB60AD-0C89-EE55-7730-27A10C08D3AA}"/>
              </a:ext>
            </a:extLst>
          </p:cNvPr>
          <p:cNvSpPr txBox="1"/>
          <p:nvPr/>
        </p:nvSpPr>
        <p:spPr>
          <a:xfrm>
            <a:off x="357028" y="4183578"/>
            <a:ext cx="4093028" cy="430887"/>
          </a:xfrm>
          <a:prstGeom prst="rect">
            <a:avLst/>
          </a:prstGeom>
          <a:noFill/>
          <a:ln w="57150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1100" dirty="0"/>
              <a:t>https://medium.com/lightmatter/techniques-for-performing-design-verification-of-a-mixed-signal-digital-analog-and-optical-d0068c9ff868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ED15F4-7C1E-5B8C-158A-1C91D1CA890F}"/>
              </a:ext>
            </a:extLst>
          </p:cNvPr>
          <p:cNvSpPr txBox="1"/>
          <p:nvPr/>
        </p:nvSpPr>
        <p:spPr>
          <a:xfrm>
            <a:off x="602561" y="1494368"/>
            <a:ext cx="3493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Lightmatter</a:t>
            </a:r>
            <a:r>
              <a:rPr lang="en-US" dirty="0"/>
              <a:t> Optical Compute Core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695AB3-2ADB-FAAB-35E1-77280EF8BC59}"/>
              </a:ext>
            </a:extLst>
          </p:cNvPr>
          <p:cNvSpPr txBox="1"/>
          <p:nvPr/>
        </p:nvSpPr>
        <p:spPr>
          <a:xfrm>
            <a:off x="4652962" y="1757046"/>
            <a:ext cx="432911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Model training requires constant memory accesses to retrieve weights and training data and to store outputs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Lack of a non-volatile memory technology </a:t>
            </a:r>
            <a:r>
              <a:rPr lang="en-US" b="1" dirty="0"/>
              <a:t>with optical readout </a:t>
            </a:r>
            <a:r>
              <a:rPr lang="en-US" dirty="0"/>
              <a:t>requires optical-to-electrical (O/E) and electrical-to-optical (E/O) conversions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These conversions </a:t>
            </a:r>
            <a:r>
              <a:rPr lang="en-US" b="1" dirty="0"/>
              <a:t>fundamentally limit speed, bandwidth, and energy efficiency</a:t>
            </a:r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42729EC-F172-7711-7833-BC7704B6900C}"/>
              </a:ext>
            </a:extLst>
          </p:cNvPr>
          <p:cNvSpPr/>
          <p:nvPr/>
        </p:nvSpPr>
        <p:spPr>
          <a:xfrm>
            <a:off x="1014413" y="1936853"/>
            <a:ext cx="566737" cy="13037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5A1F164-6319-C6EC-4A47-7DAB4F37C042}"/>
              </a:ext>
            </a:extLst>
          </p:cNvPr>
          <p:cNvSpPr/>
          <p:nvPr/>
        </p:nvSpPr>
        <p:spPr>
          <a:xfrm rot="5400000">
            <a:off x="2039076" y="2806752"/>
            <a:ext cx="436006" cy="13037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6AFCEAF-8352-D11D-7543-C5C9CB11C094}"/>
              </a:ext>
            </a:extLst>
          </p:cNvPr>
          <p:cNvSpPr/>
          <p:nvPr/>
        </p:nvSpPr>
        <p:spPr>
          <a:xfrm>
            <a:off x="2937771" y="1960007"/>
            <a:ext cx="566737" cy="13037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EAE540D-2E33-1F2A-42C9-C22212DFBD0F}"/>
              </a:ext>
            </a:extLst>
          </p:cNvPr>
          <p:cNvCxnSpPr/>
          <p:nvPr/>
        </p:nvCxnSpPr>
        <p:spPr>
          <a:xfrm>
            <a:off x="3333750" y="3240644"/>
            <a:ext cx="1547813" cy="2978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7C53AC0-6BF7-4698-A653-5900B321409D}"/>
              </a:ext>
            </a:extLst>
          </p:cNvPr>
          <p:cNvCxnSpPr>
            <a:cxnSpLocks/>
            <a:stCxn id="12" idx="0"/>
          </p:cNvCxnSpPr>
          <p:nvPr/>
        </p:nvCxnSpPr>
        <p:spPr>
          <a:xfrm>
            <a:off x="2908975" y="3458648"/>
            <a:ext cx="1943667" cy="798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AFD158D-E1F2-8FEF-1577-89012FF33924}"/>
              </a:ext>
            </a:extLst>
          </p:cNvPr>
          <p:cNvCxnSpPr>
            <a:cxnSpLocks/>
            <a:stCxn id="10" idx="5"/>
          </p:cNvCxnSpPr>
          <p:nvPr/>
        </p:nvCxnSpPr>
        <p:spPr>
          <a:xfrm>
            <a:off x="1498153" y="3049708"/>
            <a:ext cx="3354489" cy="4888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143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61800-F8C7-C89C-86F4-CA95BCC5D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318" y="519915"/>
            <a:ext cx="7163364" cy="801290"/>
          </a:xfrm>
        </p:spPr>
        <p:txBody>
          <a:bodyPr/>
          <a:lstStyle/>
          <a:p>
            <a:r>
              <a:rPr lang="en-US" sz="2800" dirty="0"/>
              <a:t>Opto-electronic Flash Memory: A Near-Term Solution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8F8A7F-4C28-EB97-BFE4-B99378004D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561035" y="1638428"/>
            <a:ext cx="2806745" cy="1112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66E44A-D1FD-653E-75AB-426B7D38CB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49" b="1"/>
          <a:stretch>
            <a:fillRect/>
          </a:stretch>
        </p:blipFill>
        <p:spPr>
          <a:xfrm>
            <a:off x="5629272" y="2750945"/>
            <a:ext cx="2670269" cy="20911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AF5C57-FD4C-E744-07EF-F5EAA6B8E095}"/>
              </a:ext>
            </a:extLst>
          </p:cNvPr>
          <p:cNvSpPr txBox="1"/>
          <p:nvPr/>
        </p:nvSpPr>
        <p:spPr>
          <a:xfrm>
            <a:off x="392430" y="1406914"/>
            <a:ext cx="43719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Key Advantages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Fully CMOS-Compatible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High-density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Well-established for storing weights and training datasets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73F404-4416-6F93-75F8-175B2D83B02B}"/>
              </a:ext>
            </a:extLst>
          </p:cNvPr>
          <p:cNvSpPr txBox="1"/>
          <p:nvPr/>
        </p:nvSpPr>
        <p:spPr>
          <a:xfrm>
            <a:off x="4684121" y="1298816"/>
            <a:ext cx="4560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Opto-electronic Flash Memory Cell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BC438B-39B3-84EC-D3D7-A79F66775302}"/>
              </a:ext>
            </a:extLst>
          </p:cNvPr>
          <p:cNvSpPr txBox="1"/>
          <p:nvPr/>
        </p:nvSpPr>
        <p:spPr>
          <a:xfrm>
            <a:off x="5629272" y="4843462"/>
            <a:ext cx="340675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 dirty="0"/>
              <a:t>Cheung et al., Laser &amp; Photonics Review (2024)</a:t>
            </a:r>
          </a:p>
        </p:txBody>
      </p:sp>
    </p:spTree>
    <p:extLst>
      <p:ext uri="{BB962C8B-B14F-4D97-AF65-F5344CB8AC3E}">
        <p14:creationId xmlns:p14="http://schemas.microsoft.com/office/powerpoint/2010/main" val="1721408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6B6D5-D644-0D62-01FE-2A355F05A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1725"/>
            <a:ext cx="8229600" cy="801290"/>
          </a:xfrm>
        </p:spPr>
        <p:txBody>
          <a:bodyPr/>
          <a:lstStyle/>
          <a:p>
            <a:pPr algn="l"/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B1CAD-A913-2DE3-FA05-539985FF5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734"/>
            <a:ext cx="8356600" cy="2327672"/>
          </a:xfrm>
        </p:spPr>
        <p:txBody>
          <a:bodyPr/>
          <a:lstStyle/>
          <a:p>
            <a:r>
              <a:rPr lang="en-US" sz="2000" b="1" dirty="0"/>
              <a:t>TCAD modeling: </a:t>
            </a:r>
            <a:r>
              <a:rPr lang="en-US" sz="2000" dirty="0"/>
              <a:t>Developing Technology Computer-Aided Design (TCAD) models for </a:t>
            </a:r>
            <a:r>
              <a:rPr lang="en-US" sz="2000" b="1" dirty="0"/>
              <a:t>rapid simulation </a:t>
            </a:r>
            <a:r>
              <a:rPr lang="en-US" sz="2000" dirty="0"/>
              <a:t>of opto-electronic flash memory designs</a:t>
            </a:r>
          </a:p>
          <a:p>
            <a:r>
              <a:rPr lang="en-US" sz="2000" b="1" dirty="0"/>
              <a:t>Memory performance evaluation</a:t>
            </a:r>
            <a:r>
              <a:rPr lang="en-US" sz="2000" dirty="0"/>
              <a:t>: Simulating programming, retention, and erase operations to characterize </a:t>
            </a:r>
            <a:r>
              <a:rPr lang="en-US" sz="2000" b="1" dirty="0"/>
              <a:t>speed</a:t>
            </a:r>
            <a:r>
              <a:rPr lang="en-US" sz="2000" dirty="0"/>
              <a:t>, </a:t>
            </a:r>
            <a:r>
              <a:rPr lang="en-US" sz="2000" b="1" dirty="0"/>
              <a:t>retention</a:t>
            </a:r>
            <a:r>
              <a:rPr lang="en-US" sz="2000" dirty="0"/>
              <a:t>, and </a:t>
            </a:r>
            <a:r>
              <a:rPr lang="en-US" sz="2000" b="1" dirty="0"/>
              <a:t>optical performance</a:t>
            </a:r>
          </a:p>
          <a:p>
            <a:r>
              <a:rPr lang="en-US" sz="2000" b="1" dirty="0"/>
              <a:t>Dielectric stack engineering: </a:t>
            </a:r>
            <a:r>
              <a:rPr lang="en-US" sz="2000" dirty="0"/>
              <a:t>Proposing a novel cell design incorporating </a:t>
            </a:r>
            <a:r>
              <a:rPr lang="en-US" sz="2000" b="1" dirty="0"/>
              <a:t>bandgap-engineered tunnel-oxides</a:t>
            </a:r>
            <a:r>
              <a:rPr lang="en-US" sz="2000" baseline="30000" dirty="0"/>
              <a:t>[1] </a:t>
            </a:r>
            <a:r>
              <a:rPr lang="en-US" sz="2000" dirty="0"/>
              <a:t>optimized for improved performance</a:t>
            </a:r>
          </a:p>
          <a:p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46EF19-9FA2-2522-F61C-B3CAE70B7453}"/>
              </a:ext>
            </a:extLst>
          </p:cNvPr>
          <p:cNvSpPr txBox="1"/>
          <p:nvPr/>
        </p:nvSpPr>
        <p:spPr>
          <a:xfrm>
            <a:off x="-50800" y="4681835"/>
            <a:ext cx="84937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[1] </a:t>
            </a:r>
            <a:r>
              <a:rPr lang="en-US" sz="1200" dirty="0"/>
              <a:t>Hang-Ting Lue et al., "BE-SONOS: A bandgap engineered SONOS with excellent performance and reliability," IEEE International Electron Devices Meeting, 2005. IEDM Technical Digest, Washington, DC, USA, 2005, pp. 547-550, </a:t>
            </a:r>
            <a:r>
              <a:rPr lang="en-US" sz="1200" dirty="0" err="1"/>
              <a:t>doi</a:t>
            </a:r>
            <a:r>
              <a:rPr lang="en-US" sz="1200" dirty="0"/>
              <a:t>: 10.1109/IEDM.2005.1609404. </a:t>
            </a:r>
          </a:p>
        </p:txBody>
      </p:sp>
    </p:spTree>
    <p:extLst>
      <p:ext uri="{BB962C8B-B14F-4D97-AF65-F5344CB8AC3E}">
        <p14:creationId xmlns:p14="http://schemas.microsoft.com/office/powerpoint/2010/main" val="3861654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41685-8996-5D6E-0A3B-3B3170CAA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31" y="534384"/>
            <a:ext cx="8872538" cy="801290"/>
          </a:xfrm>
        </p:spPr>
        <p:txBody>
          <a:bodyPr/>
          <a:lstStyle/>
          <a:p>
            <a:r>
              <a:rPr lang="en-US" sz="2800" dirty="0"/>
              <a:t>Opto-Electronic Flash Memory and the </a:t>
            </a:r>
            <a:br>
              <a:rPr lang="en-US" sz="2800" dirty="0"/>
            </a:br>
            <a:r>
              <a:rPr lang="en-US" sz="2800" dirty="0"/>
              <a:t>Plasma Dispersion Effect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35097B-4C09-031F-3E33-9B7F153FE9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234" t="22930" b="18343"/>
          <a:stretch>
            <a:fillRect/>
          </a:stretch>
        </p:blipFill>
        <p:spPr>
          <a:xfrm>
            <a:off x="-237422" y="2034320"/>
            <a:ext cx="9133422" cy="28897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EC952C-AD2B-E60E-D9CC-2A4CF74EC231}"/>
              </a:ext>
            </a:extLst>
          </p:cNvPr>
          <p:cNvSpPr txBox="1"/>
          <p:nvPr/>
        </p:nvSpPr>
        <p:spPr>
          <a:xfrm>
            <a:off x="1654477" y="1511474"/>
            <a:ext cx="2132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Initial/Erased State</a:t>
            </a:r>
            <a:br>
              <a:rPr lang="en-US" sz="1600" dirty="0"/>
            </a:br>
            <a:r>
              <a:rPr lang="en-US" sz="1600" dirty="0"/>
              <a:t>(No Trapped Charge)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9F4455-46C2-A483-A99D-27F6A370605A}"/>
              </a:ext>
            </a:extLst>
          </p:cNvPr>
          <p:cNvSpPr txBox="1"/>
          <p:nvPr/>
        </p:nvSpPr>
        <p:spPr>
          <a:xfrm>
            <a:off x="4881779" y="1335674"/>
            <a:ext cx="32807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Programmed State</a:t>
            </a:r>
            <a:br>
              <a:rPr lang="en-US" sz="1600" dirty="0"/>
            </a:br>
            <a:r>
              <a:rPr lang="en-US" sz="1600" dirty="0"/>
              <a:t>(Charge Trapped &amp; Channel Depleted)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2F508E5-9F0C-3F29-12D4-DB8C48437BF3}"/>
              </a:ext>
            </a:extLst>
          </p:cNvPr>
          <p:cNvCxnSpPr>
            <a:cxnSpLocks/>
          </p:cNvCxnSpPr>
          <p:nvPr/>
        </p:nvCxnSpPr>
        <p:spPr>
          <a:xfrm>
            <a:off x="1518851" y="4143012"/>
            <a:ext cx="2573016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5DE53DC-7361-4536-06F3-3A044B084D47}"/>
              </a:ext>
            </a:extLst>
          </p:cNvPr>
          <p:cNvCxnSpPr>
            <a:cxnSpLocks/>
          </p:cNvCxnSpPr>
          <p:nvPr/>
        </p:nvCxnSpPr>
        <p:spPr>
          <a:xfrm flipV="1">
            <a:off x="5136821" y="4096481"/>
            <a:ext cx="451019" cy="25417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21A77F9-2443-5D31-EE78-B89442D7B8A0}"/>
              </a:ext>
            </a:extLst>
          </p:cNvPr>
          <p:cNvCxnSpPr>
            <a:cxnSpLocks/>
          </p:cNvCxnSpPr>
          <p:nvPr/>
        </p:nvCxnSpPr>
        <p:spPr>
          <a:xfrm>
            <a:off x="5547143" y="4096481"/>
            <a:ext cx="511460" cy="8003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3BC8939-6A76-6CCA-8969-C0B9DAFFBA3B}"/>
              </a:ext>
            </a:extLst>
          </p:cNvPr>
          <p:cNvCxnSpPr>
            <a:cxnSpLocks/>
          </p:cNvCxnSpPr>
          <p:nvPr/>
        </p:nvCxnSpPr>
        <p:spPr>
          <a:xfrm flipV="1">
            <a:off x="6026757" y="3940175"/>
            <a:ext cx="324663" cy="25232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74D7B9-1D64-1BA4-688B-C3DC5BC74205}"/>
              </a:ext>
            </a:extLst>
          </p:cNvPr>
          <p:cNvCxnSpPr>
            <a:cxnSpLocks/>
          </p:cNvCxnSpPr>
          <p:nvPr/>
        </p:nvCxnSpPr>
        <p:spPr>
          <a:xfrm>
            <a:off x="6366219" y="3977640"/>
            <a:ext cx="600434" cy="19887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70EA050-3807-43E5-F6E5-EB2D734EA042}"/>
              </a:ext>
            </a:extLst>
          </p:cNvPr>
          <p:cNvCxnSpPr>
            <a:cxnSpLocks/>
          </p:cNvCxnSpPr>
          <p:nvPr/>
        </p:nvCxnSpPr>
        <p:spPr>
          <a:xfrm>
            <a:off x="6966653" y="4176574"/>
            <a:ext cx="815975" cy="13903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4161DBB-3211-165B-561F-36CB2CFCB26C}"/>
              </a:ext>
            </a:extLst>
          </p:cNvPr>
          <p:cNvSpPr txBox="1"/>
          <p:nvPr/>
        </p:nvSpPr>
        <p:spPr>
          <a:xfrm>
            <a:off x="3789155" y="3948979"/>
            <a:ext cx="1512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C00000"/>
                </a:solidFill>
              </a:rPr>
              <a:t>Laser beam</a:t>
            </a:r>
            <a:br>
              <a:rPr lang="en-US" sz="1200" dirty="0">
                <a:solidFill>
                  <a:srgbClr val="C00000"/>
                </a:solidFill>
              </a:rPr>
            </a:br>
            <a:r>
              <a:rPr lang="en-US" sz="1200" dirty="0">
                <a:solidFill>
                  <a:srgbClr val="C00000"/>
                </a:solidFill>
              </a:rPr>
              <a:t>(unprogrammed)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9C75DC-CB81-AE74-8AE1-DE664284C77B}"/>
              </a:ext>
            </a:extLst>
          </p:cNvPr>
          <p:cNvSpPr txBox="1"/>
          <p:nvPr/>
        </p:nvSpPr>
        <p:spPr>
          <a:xfrm>
            <a:off x="7463850" y="4096481"/>
            <a:ext cx="1512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Laser beam</a:t>
            </a:r>
            <a:br>
              <a:rPr lang="en-US" sz="1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(programmed)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C41B67-4EC9-1707-0981-7D71EBC12EE2}"/>
              </a:ext>
            </a:extLst>
          </p:cNvPr>
          <p:cNvSpPr txBox="1"/>
          <p:nvPr/>
        </p:nvSpPr>
        <p:spPr>
          <a:xfrm>
            <a:off x="3721349" y="4498158"/>
            <a:ext cx="1774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Optical Readout</a:t>
            </a:r>
            <a:br>
              <a:rPr lang="en-US" sz="1600" b="1" u="sng" dirty="0"/>
            </a:br>
            <a:r>
              <a:rPr lang="en-US" sz="1600" b="1" u="sng" dirty="0">
                <a:solidFill>
                  <a:srgbClr val="FF0000"/>
                </a:solidFill>
              </a:rPr>
              <a:t>(Opto-electronic)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CB29DDF-B7A8-083A-9D29-3C3F7A50A7E6}"/>
              </a:ext>
            </a:extLst>
          </p:cNvPr>
          <p:cNvSpPr txBox="1"/>
          <p:nvPr/>
        </p:nvSpPr>
        <p:spPr>
          <a:xfrm>
            <a:off x="7475037" y="2809868"/>
            <a:ext cx="172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Charge Trapping</a:t>
            </a:r>
            <a:br>
              <a:rPr lang="en-US" sz="1600" b="1" u="sng" dirty="0"/>
            </a:br>
            <a:r>
              <a:rPr lang="en-US" sz="1600" b="1" u="sng" dirty="0">
                <a:solidFill>
                  <a:srgbClr val="FF0000"/>
                </a:solidFill>
              </a:rPr>
              <a:t>(Flash)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BA6C4C1-2BC7-C373-DA13-704FB8F3AA20}"/>
              </a:ext>
            </a:extLst>
          </p:cNvPr>
          <p:cNvSpPr txBox="1"/>
          <p:nvPr/>
        </p:nvSpPr>
        <p:spPr>
          <a:xfrm>
            <a:off x="5192176" y="4206971"/>
            <a:ext cx="2535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>
                <a:solidFill>
                  <a:schemeClr val="accent6">
                    <a:lumMod val="75000"/>
                  </a:schemeClr>
                </a:solidFill>
              </a:rPr>
              <a:t>Plasma Dispersion Effect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85659F2-959F-17A0-0F12-0614A37B102A}"/>
              </a:ext>
            </a:extLst>
          </p:cNvPr>
          <p:cNvCxnSpPr>
            <a:cxnSpLocks/>
          </p:cNvCxnSpPr>
          <p:nvPr/>
        </p:nvCxnSpPr>
        <p:spPr>
          <a:xfrm flipV="1">
            <a:off x="6058603" y="3291839"/>
            <a:ext cx="0" cy="6483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32D7A7C-C2C7-D909-97EB-FC8A83FF2C36}"/>
              </a:ext>
            </a:extLst>
          </p:cNvPr>
          <p:cNvCxnSpPr/>
          <p:nvPr/>
        </p:nvCxnSpPr>
        <p:spPr>
          <a:xfrm flipV="1">
            <a:off x="6713923" y="3291840"/>
            <a:ext cx="0" cy="6483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52CF7FF-3979-28ED-83F5-33AD26B75EC7}"/>
              </a:ext>
            </a:extLst>
          </p:cNvPr>
          <p:cNvCxnSpPr/>
          <p:nvPr/>
        </p:nvCxnSpPr>
        <p:spPr>
          <a:xfrm flipV="1">
            <a:off x="7277803" y="3291838"/>
            <a:ext cx="0" cy="6483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AC40A99D-3763-BBFC-C865-0D283DE0483D}"/>
              </a:ext>
            </a:extLst>
          </p:cNvPr>
          <p:cNvCxnSpPr/>
          <p:nvPr/>
        </p:nvCxnSpPr>
        <p:spPr>
          <a:xfrm flipV="1">
            <a:off x="5535146" y="3291837"/>
            <a:ext cx="0" cy="6483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0D5E837B-0DE9-99A8-AC17-38B8D03974CE}"/>
              </a:ext>
            </a:extLst>
          </p:cNvPr>
          <p:cNvSpPr txBox="1"/>
          <p:nvPr/>
        </p:nvSpPr>
        <p:spPr>
          <a:xfrm>
            <a:off x="4067329" y="3348418"/>
            <a:ext cx="1610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1"/>
                </a:solidFill>
              </a:rPr>
              <a:t>Quantum Tunneling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FBE5820-B621-31EE-FA4C-C072E8E6C320}"/>
              </a:ext>
            </a:extLst>
          </p:cNvPr>
          <p:cNvCxnSpPr/>
          <p:nvPr/>
        </p:nvCxnSpPr>
        <p:spPr>
          <a:xfrm>
            <a:off x="5678047" y="3348418"/>
            <a:ext cx="0" cy="5847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DCEA59F-3F2D-0600-1DCF-8F127345D783}"/>
              </a:ext>
            </a:extLst>
          </p:cNvPr>
          <p:cNvCxnSpPr/>
          <p:nvPr/>
        </p:nvCxnSpPr>
        <p:spPr>
          <a:xfrm>
            <a:off x="6189088" y="3351943"/>
            <a:ext cx="0" cy="5847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7E7D3978-91A4-6CEE-A371-555947F9F5EC}"/>
              </a:ext>
            </a:extLst>
          </p:cNvPr>
          <p:cNvCxnSpPr/>
          <p:nvPr/>
        </p:nvCxnSpPr>
        <p:spPr>
          <a:xfrm>
            <a:off x="6834248" y="3348417"/>
            <a:ext cx="0" cy="5847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74BA6282-4B1E-014F-2A17-37CA8137302E}"/>
              </a:ext>
            </a:extLst>
          </p:cNvPr>
          <p:cNvCxnSpPr/>
          <p:nvPr/>
        </p:nvCxnSpPr>
        <p:spPr>
          <a:xfrm>
            <a:off x="7406768" y="3348417"/>
            <a:ext cx="0" cy="5847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2FE6A6CA-142C-A2AA-F478-CC45A00C78F4}"/>
              </a:ext>
            </a:extLst>
          </p:cNvPr>
          <p:cNvSpPr txBox="1"/>
          <p:nvPr/>
        </p:nvSpPr>
        <p:spPr>
          <a:xfrm>
            <a:off x="7292682" y="3354784"/>
            <a:ext cx="1610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B050"/>
                </a:solidFill>
              </a:rPr>
              <a:t>Electrostatic</a:t>
            </a:r>
            <a:br>
              <a:rPr lang="en-US" sz="1600" dirty="0">
                <a:solidFill>
                  <a:srgbClr val="00B050"/>
                </a:solidFill>
              </a:rPr>
            </a:br>
            <a:r>
              <a:rPr lang="en-US" sz="1600" dirty="0">
                <a:solidFill>
                  <a:srgbClr val="00B050"/>
                </a:solidFill>
              </a:rPr>
              <a:t>Repulsion</a:t>
            </a:r>
          </a:p>
        </p:txBody>
      </p:sp>
    </p:spTree>
    <p:extLst>
      <p:ext uri="{BB962C8B-B14F-4D97-AF65-F5344CB8AC3E}">
        <p14:creationId xmlns:p14="http://schemas.microsoft.com/office/powerpoint/2010/main" val="526464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62C8E-1C71-C57B-A476-134E96476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683" y="386114"/>
            <a:ext cx="8229600" cy="801290"/>
          </a:xfrm>
        </p:spPr>
        <p:txBody>
          <a:bodyPr/>
          <a:lstStyle/>
          <a:p>
            <a:pPr algn="l"/>
            <a:r>
              <a:rPr lang="en-US" dirty="0"/>
              <a:t>Methodology &amp; Simulation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5F1F6-459D-861C-E900-43F2E46B8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" y="1135570"/>
            <a:ext cx="6845300" cy="3118247"/>
          </a:xfrm>
        </p:spPr>
        <p:txBody>
          <a:bodyPr/>
          <a:lstStyle/>
          <a:p>
            <a:r>
              <a:rPr lang="en-US" sz="1800" dirty="0"/>
              <a:t>Technology Computer-Aided-Design (TCAD)</a:t>
            </a:r>
          </a:p>
          <a:p>
            <a:pPr lvl="1"/>
            <a:r>
              <a:rPr lang="en-US" sz="1800" dirty="0"/>
              <a:t>Software: </a:t>
            </a:r>
            <a:r>
              <a:rPr lang="en-US" sz="1800" dirty="0" err="1"/>
              <a:t>Silvaco</a:t>
            </a:r>
            <a:r>
              <a:rPr lang="en-US" sz="1800" dirty="0"/>
              <a:t> ATLAS TCAD </a:t>
            </a:r>
          </a:p>
          <a:p>
            <a:pPr lvl="1"/>
            <a:r>
              <a:rPr lang="en-US" sz="1800" dirty="0"/>
              <a:t>Simulates testing and device physics, providing internal insight to expose design flaws prior to fabrication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5AC61B-64DF-3922-0A72-AC3417DFCC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671" t="17405" r="20154"/>
          <a:stretch>
            <a:fillRect/>
          </a:stretch>
        </p:blipFill>
        <p:spPr>
          <a:xfrm>
            <a:off x="230229" y="2721117"/>
            <a:ext cx="3427257" cy="21255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ABA936-A0B4-6A14-442E-6A7A79A86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6366" y="1741469"/>
            <a:ext cx="2379366" cy="20326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63841A-9D29-31DB-6DC7-4FDED7F41AE8}"/>
              </a:ext>
            </a:extLst>
          </p:cNvPr>
          <p:cNvSpPr txBox="1"/>
          <p:nvPr/>
        </p:nvSpPr>
        <p:spPr>
          <a:xfrm>
            <a:off x="6318249" y="1037072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Simulated Internal Electric Field during Programming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8DCF39-F10C-ED9F-FDAD-725A6118BA68}"/>
              </a:ext>
            </a:extLst>
          </p:cNvPr>
          <p:cNvSpPr txBox="1"/>
          <p:nvPr/>
        </p:nvSpPr>
        <p:spPr>
          <a:xfrm>
            <a:off x="105579" y="2397505"/>
            <a:ext cx="4536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Original Opto-electronic Flash Cell Design</a:t>
            </a:r>
            <a:r>
              <a:rPr lang="en-US" b="1" u="sng" baseline="30000" dirty="0"/>
              <a:t>[1]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F198B0-56EE-8D07-AD03-1A603571A9B1}"/>
              </a:ext>
            </a:extLst>
          </p:cNvPr>
          <p:cNvSpPr txBox="1"/>
          <p:nvPr/>
        </p:nvSpPr>
        <p:spPr>
          <a:xfrm>
            <a:off x="3592658" y="2766837"/>
            <a:ext cx="26471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III-V/Si platform for integration of photonic devices on GaAs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Two HfO</a:t>
            </a:r>
            <a:r>
              <a:rPr lang="en-US" baseline="-25000" dirty="0"/>
              <a:t>2</a:t>
            </a:r>
            <a:r>
              <a:rPr lang="en-US" dirty="0"/>
              <a:t> charge trap layers for trapping of electrons and holes, respectively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6364F7-537A-0663-E1AD-959DBB3E35A2}"/>
              </a:ext>
            </a:extLst>
          </p:cNvPr>
          <p:cNvSpPr txBox="1"/>
          <p:nvPr/>
        </p:nvSpPr>
        <p:spPr>
          <a:xfrm>
            <a:off x="-38101" y="4868218"/>
            <a:ext cx="4152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[1] Cheung et al., Laser &amp; Photonics Review (2024)</a:t>
            </a:r>
          </a:p>
        </p:txBody>
      </p:sp>
    </p:spTree>
    <p:extLst>
      <p:ext uri="{BB962C8B-B14F-4D97-AF65-F5344CB8AC3E}">
        <p14:creationId xmlns:p14="http://schemas.microsoft.com/office/powerpoint/2010/main" val="519515329"/>
      </p:ext>
    </p:extLst>
  </p:cSld>
  <p:clrMapOvr>
    <a:masterClrMapping/>
  </p:clrMapOvr>
</p:sld>
</file>

<file path=ppt/theme/theme1.xml><?xml version="1.0" encoding="utf-8"?>
<a:theme xmlns:a="http://schemas.openxmlformats.org/drawingml/2006/main" name="NCStateU-horizontal-left-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ncstate-ppt-template-16x9-horizontal-left-brick(8)</Template>
  <TotalTime>610</TotalTime>
  <Words>1062</Words>
  <Application>Microsoft Office PowerPoint</Application>
  <PresentationFormat>On-screen Show (16:9)</PresentationFormat>
  <Paragraphs>136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Arial</vt:lpstr>
      <vt:lpstr>Arial Nova Cond</vt:lpstr>
      <vt:lpstr>Calibri</vt:lpstr>
      <vt:lpstr>MetricHPE</vt:lpstr>
      <vt:lpstr>Times New Roman</vt:lpstr>
      <vt:lpstr>NCStateU-horizontal-left-logo</vt:lpstr>
      <vt:lpstr>Design and simulation of opto-electronic flash memory</vt:lpstr>
      <vt:lpstr>Grand Challenges: AI Workloads Strain Conventional Computing Architectures</vt:lpstr>
      <vt:lpstr>Optical AI/ML Accelerators Offer a New Paradigm to Match Workload Demands</vt:lpstr>
      <vt:lpstr>PowerPoint Presentation</vt:lpstr>
      <vt:lpstr>The Bottleneck: Memory Accesses and Electrical/Optical Conversions</vt:lpstr>
      <vt:lpstr>Opto-electronic Flash Memory: A Near-Term Solution</vt:lpstr>
      <vt:lpstr>Objectives</vt:lpstr>
      <vt:lpstr>Opto-Electronic Flash Memory and the  Plasma Dispersion Effect</vt:lpstr>
      <vt:lpstr>Methodology &amp; Simulation Setup</vt:lpstr>
      <vt:lpstr>Simulation results</vt:lpstr>
      <vt:lpstr>Programming | +9V</vt:lpstr>
      <vt:lpstr>Retention | 0V | Read State</vt:lpstr>
      <vt:lpstr>Erase | -5V &amp; Return | 0V</vt:lpstr>
      <vt:lpstr>Device design</vt:lpstr>
      <vt:lpstr>Identified Performance Issues</vt:lpstr>
      <vt:lpstr>Bandgap-Engineered Tunnel Oxides Improve Speed and Retention Simultaneously</vt:lpstr>
      <vt:lpstr>Opto-electronic Cell Implementation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Fang, Andrew D</dc:creator>
  <cp:lastModifiedBy>Fang, Andrew D</cp:lastModifiedBy>
  <cp:revision>2</cp:revision>
  <dcterms:created xsi:type="dcterms:W3CDTF">2026-07-28T17:36:01Z</dcterms:created>
  <dcterms:modified xsi:type="dcterms:W3CDTF">2026-07-29T03:46:36Z</dcterms:modified>
</cp:coreProperties>
</file>