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99" r:id="rId4"/>
    <p:sldId id="263" r:id="rId5"/>
    <p:sldId id="292" r:id="rId6"/>
    <p:sldId id="277" r:id="rId7"/>
    <p:sldId id="274" r:id="rId8"/>
    <p:sldId id="296" r:id="rId9"/>
    <p:sldId id="265" r:id="rId10"/>
    <p:sldId id="288" r:id="rId11"/>
    <p:sldId id="275" r:id="rId12"/>
    <p:sldId id="278" r:id="rId13"/>
    <p:sldId id="285" r:id="rId14"/>
    <p:sldId id="281" r:id="rId15"/>
    <p:sldId id="266" r:id="rId16"/>
    <p:sldId id="302" r:id="rId17"/>
    <p:sldId id="300" r:id="rId18"/>
    <p:sldId id="301" r:id="rId19"/>
    <p:sldId id="268" r:id="rId20"/>
    <p:sldId id="291" r:id="rId21"/>
    <p:sldId id="295" r:id="rId22"/>
    <p:sldId id="267" r:id="rId23"/>
    <p:sldId id="269" r:id="rId24"/>
    <p:sldId id="261" r:id="rId25"/>
    <p:sldId id="284" r:id="rId26"/>
    <p:sldId id="283" r:id="rId27"/>
    <p:sldId id="293" r:id="rId28"/>
    <p:sldId id="303" r:id="rId29"/>
    <p:sldId id="297" r:id="rId30"/>
    <p:sldId id="298" r:id="rId31"/>
    <p:sldId id="287" r:id="rId32"/>
    <p:sldId id="264" r:id="rId33"/>
    <p:sldId id="28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E0F1"/>
    <a:srgbClr val="6600CC"/>
    <a:srgbClr val="8EA8D7"/>
    <a:srgbClr val="00ADEF"/>
    <a:srgbClr val="CC3300"/>
    <a:srgbClr val="FF5050"/>
    <a:srgbClr val="003399"/>
    <a:srgbClr val="70AD47"/>
    <a:srgbClr val="993366"/>
    <a:srgbClr val="5252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105" d="100"/>
          <a:sy n="105" d="100"/>
        </p:scale>
        <p:origin x="92" y="25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59431-A675-4A7A-BD10-33C2AA9F2614}"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529A6-B9A4-4F95-9B24-96CD4F87FDA9}" type="slidenum">
              <a:rPr lang="en-US" smtClean="0"/>
              <a:t>‹#›</a:t>
            </a:fld>
            <a:endParaRPr lang="en-US"/>
          </a:p>
        </p:txBody>
      </p:sp>
    </p:spTree>
    <p:extLst>
      <p:ext uri="{BB962C8B-B14F-4D97-AF65-F5344CB8AC3E}">
        <p14:creationId xmlns:p14="http://schemas.microsoft.com/office/powerpoint/2010/main" val="335006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10052-9085-B18C-5A88-DB51FE517007}"/>
              </a:ext>
            </a:extLst>
          </p:cNvPr>
          <p:cNvSpPr>
            <a:spLocks noGrp="1"/>
          </p:cNvSpPr>
          <p:nvPr>
            <p:ph type="ctrTitle"/>
          </p:nvPr>
        </p:nvSpPr>
        <p:spPr>
          <a:xfrm>
            <a:off x="1524000" y="1122363"/>
            <a:ext cx="9144000" cy="2387600"/>
          </a:xfrm>
        </p:spPr>
        <p:txBody>
          <a:bodyPr anchor="b"/>
          <a:lstStyle>
            <a:lvl1pPr algn="ctr">
              <a:defRPr sz="44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5B2E022-ADF0-705F-30A1-5DE1AE628E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DF1469AF-4AF6-4B07-EA17-9F9E8436C4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06CFBDA-0CC6-F9BA-DA8D-B916489C107D}"/>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271499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6ADB-38C8-E25A-E0B5-3D77FBEEED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A254D-6674-B108-A489-3B8041DDAD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993D3-0D7E-B287-4E25-1CAC4B51F025}"/>
              </a:ext>
            </a:extLst>
          </p:cNvPr>
          <p:cNvSpPr>
            <a:spLocks noGrp="1"/>
          </p:cNvSpPr>
          <p:nvPr>
            <p:ph type="dt" sz="half" idx="10"/>
          </p:nvPr>
        </p:nvSpPr>
        <p:spPr>
          <a:xfrm>
            <a:off x="838200" y="6356350"/>
            <a:ext cx="2743200" cy="365125"/>
          </a:xfrm>
          <a:prstGeom prst="rect">
            <a:avLst/>
          </a:prstGeom>
        </p:spPr>
        <p:txBody>
          <a:bodyPr/>
          <a:lstStyle/>
          <a:p>
            <a:fld id="{88C9EB58-D06A-4E5F-B111-D7EE5A5AD438}" type="datetime1">
              <a:rPr lang="en-US" smtClean="0"/>
              <a:t>7/27/2026</a:t>
            </a:fld>
            <a:endParaRPr lang="en-US"/>
          </a:p>
        </p:txBody>
      </p:sp>
      <p:sp>
        <p:nvSpPr>
          <p:cNvPr id="5" name="Footer Placeholder 4">
            <a:extLst>
              <a:ext uri="{FF2B5EF4-FFF2-40B4-BE49-F238E27FC236}">
                <a16:creationId xmlns:a16="http://schemas.microsoft.com/office/drawing/2014/main" id="{DAD62498-1687-5691-7E03-924F644AD0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7D5C904-D62B-2AEF-F3E7-B3456ABC0508}"/>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0356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214FAE-7639-DD22-D87F-C26607EB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468F6-1DE2-0375-4987-873332D9D6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0C88E-F655-BEBA-A3C1-3F4431364E49}"/>
              </a:ext>
            </a:extLst>
          </p:cNvPr>
          <p:cNvSpPr>
            <a:spLocks noGrp="1"/>
          </p:cNvSpPr>
          <p:nvPr>
            <p:ph type="dt" sz="half" idx="10"/>
          </p:nvPr>
        </p:nvSpPr>
        <p:spPr>
          <a:xfrm>
            <a:off x="838200" y="6356350"/>
            <a:ext cx="2743200" cy="365125"/>
          </a:xfrm>
          <a:prstGeom prst="rect">
            <a:avLst/>
          </a:prstGeom>
        </p:spPr>
        <p:txBody>
          <a:bodyPr/>
          <a:lstStyle/>
          <a:p>
            <a:fld id="{CFFBA3F2-7DED-4D98-B3B4-5236AE342093}" type="datetime1">
              <a:rPr lang="en-US" smtClean="0"/>
              <a:t>7/27/2026</a:t>
            </a:fld>
            <a:endParaRPr lang="en-US"/>
          </a:p>
        </p:txBody>
      </p:sp>
      <p:sp>
        <p:nvSpPr>
          <p:cNvPr id="5" name="Footer Placeholder 4">
            <a:extLst>
              <a:ext uri="{FF2B5EF4-FFF2-40B4-BE49-F238E27FC236}">
                <a16:creationId xmlns:a16="http://schemas.microsoft.com/office/drawing/2014/main" id="{38B42B0E-2989-78D5-BEEC-7251D48714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5D9E3C-E535-365E-ED39-DEDC457A80A1}"/>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718722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81D3-37CD-8284-B19C-6B2C12FC5B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C6B943-A98F-7D8F-B97D-EA2272473A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53D040-4BF3-36CD-3F3C-A89C649980A2}"/>
              </a:ext>
            </a:extLst>
          </p:cNvPr>
          <p:cNvSpPr>
            <a:spLocks noGrp="1"/>
          </p:cNvSpPr>
          <p:nvPr>
            <p:ph type="dt" sz="half" idx="10"/>
          </p:nvPr>
        </p:nvSpPr>
        <p:spPr>
          <a:xfrm>
            <a:off x="838200" y="6356350"/>
            <a:ext cx="2743200" cy="365125"/>
          </a:xfrm>
          <a:prstGeom prst="rect">
            <a:avLst/>
          </a:prstGeom>
        </p:spPr>
        <p:txBody>
          <a:bodyPr/>
          <a:lstStyle/>
          <a:p>
            <a:fld id="{D58304D7-C4DE-4928-8574-BF170DB914B2}" type="datetime1">
              <a:rPr lang="en-US" smtClean="0"/>
              <a:t>7/27/2026</a:t>
            </a:fld>
            <a:endParaRPr lang="en-US"/>
          </a:p>
        </p:txBody>
      </p:sp>
      <p:sp>
        <p:nvSpPr>
          <p:cNvPr id="5" name="Footer Placeholder 4">
            <a:extLst>
              <a:ext uri="{FF2B5EF4-FFF2-40B4-BE49-F238E27FC236}">
                <a16:creationId xmlns:a16="http://schemas.microsoft.com/office/drawing/2014/main" id="{3E83D480-3E19-5D6B-8A34-18DA155DEA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D6CACF-EC18-7FDA-E52A-5BAA14AF779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94830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FC7B-A2E1-4428-EB74-B19671BF805A}"/>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A9921C8F-2DD4-D37C-61BE-4632616DB7F1}"/>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AF0762-19AB-E42B-B694-951F9A999B05}"/>
              </a:ext>
            </a:extLst>
          </p:cNvPr>
          <p:cNvSpPr>
            <a:spLocks noGrp="1"/>
          </p:cNvSpPr>
          <p:nvPr>
            <p:ph type="dt" sz="half" idx="10"/>
          </p:nvPr>
        </p:nvSpPr>
        <p:spPr>
          <a:xfrm>
            <a:off x="838200" y="6356350"/>
            <a:ext cx="2743200" cy="365125"/>
          </a:xfrm>
          <a:prstGeom prst="rect">
            <a:avLst/>
          </a:prstGeom>
        </p:spPr>
        <p:txBody>
          <a:bodyPr/>
          <a:lstStyle>
            <a:lvl1pPr>
              <a:defRPr>
                <a:solidFill>
                  <a:schemeClr val="tx1"/>
                </a:solidFill>
              </a:defRPr>
            </a:lvl1pPr>
          </a:lstStyle>
          <a:p>
            <a:fld id="{A1039255-359C-4877-9FEC-7EA4EDBB1B14}" type="datetime1">
              <a:rPr lang="en-US" smtClean="0"/>
              <a:t>7/27/2026</a:t>
            </a:fld>
            <a:endParaRPr lang="en-US"/>
          </a:p>
        </p:txBody>
      </p:sp>
      <p:sp>
        <p:nvSpPr>
          <p:cNvPr id="5" name="Footer Placeholder 4">
            <a:extLst>
              <a:ext uri="{FF2B5EF4-FFF2-40B4-BE49-F238E27FC236}">
                <a16:creationId xmlns:a16="http://schemas.microsoft.com/office/drawing/2014/main" id="{C23A73FA-0DA4-8A21-FC2B-AE7DB0D2BC30}"/>
              </a:ext>
            </a:extLst>
          </p:cNvPr>
          <p:cNvSpPr>
            <a:spLocks noGrp="1"/>
          </p:cNvSpPr>
          <p:nvPr>
            <p:ph type="ftr" sz="quarter" idx="11"/>
          </p:nvPr>
        </p:nvSpPr>
        <p:spPr>
          <a:xfrm>
            <a:off x="4038600" y="6356350"/>
            <a:ext cx="4114800" cy="365125"/>
          </a:xfrm>
          <a:prstGeom prst="rect">
            <a:avLst/>
          </a:prstGeo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9D71EFCE-7A60-0B84-68EA-9C3B776CCF76}"/>
              </a:ext>
            </a:extLst>
          </p:cNvPr>
          <p:cNvSpPr>
            <a:spLocks noGrp="1"/>
          </p:cNvSpPr>
          <p:nvPr>
            <p:ph type="sldNum" sz="quarter" idx="12"/>
          </p:nvPr>
        </p:nvSpPr>
        <p:spPr/>
        <p:txBody>
          <a:bodyPr/>
          <a:lstStyle>
            <a:lvl1pPr>
              <a:defRPr>
                <a:solidFill>
                  <a:schemeClr val="tx1"/>
                </a:solidFill>
              </a:defRPr>
            </a:lvl1pPr>
          </a:lstStyle>
          <a:p>
            <a:fld id="{0A885B08-ED83-4E80-81DD-27C80F4EAFCA}" type="slidenum">
              <a:rPr lang="en-US" smtClean="0"/>
              <a:pPr/>
              <a:t>‹#›</a:t>
            </a:fld>
            <a:endParaRPr lang="en-US"/>
          </a:p>
        </p:txBody>
      </p:sp>
    </p:spTree>
    <p:extLst>
      <p:ext uri="{BB962C8B-B14F-4D97-AF65-F5344CB8AC3E}">
        <p14:creationId xmlns:p14="http://schemas.microsoft.com/office/powerpoint/2010/main" val="44711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483D-AD06-C731-8502-09CC24E2D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029609-270D-CFFF-A4AB-B26DDC44E25D}"/>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25E19FB-CD7B-B877-BDC9-76E389387E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43ED73-576D-B2C8-C52C-FF78830B2492}"/>
              </a:ext>
            </a:extLst>
          </p:cNvPr>
          <p:cNvSpPr>
            <a:spLocks noGrp="1"/>
          </p:cNvSpPr>
          <p:nvPr>
            <p:ph type="dt" sz="half" idx="10"/>
          </p:nvPr>
        </p:nvSpPr>
        <p:spPr>
          <a:xfrm>
            <a:off x="838200" y="6356350"/>
            <a:ext cx="2743200" cy="365125"/>
          </a:xfrm>
          <a:prstGeom prst="rect">
            <a:avLst/>
          </a:prstGeom>
        </p:spPr>
        <p:txBody>
          <a:bodyPr/>
          <a:lstStyle/>
          <a:p>
            <a:fld id="{A5C9F329-BA17-4A36-B606-E1377A5900D7}" type="datetime1">
              <a:rPr lang="en-US" smtClean="0"/>
              <a:t>7/27/2026</a:t>
            </a:fld>
            <a:endParaRPr lang="en-US"/>
          </a:p>
        </p:txBody>
      </p:sp>
      <p:sp>
        <p:nvSpPr>
          <p:cNvPr id="6" name="Footer Placeholder 5">
            <a:extLst>
              <a:ext uri="{FF2B5EF4-FFF2-40B4-BE49-F238E27FC236}">
                <a16:creationId xmlns:a16="http://schemas.microsoft.com/office/drawing/2014/main" id="{2451D81D-715E-20D2-864D-7CF8378219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B0117B-BABC-ECA7-218A-7D730827943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4630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21C5-6E25-A6CB-CF98-78DFFB091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50D8DC-E80D-9026-E860-03283AD397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616683D-8071-C9D6-5F86-E8BC715C0709}"/>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35DCDEA-1F5A-7529-78CA-5C4A7686DF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06A7E5E-1AF2-5E2A-E442-CE723B417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FBEDB5-A02D-522B-C5D6-023BF896C3EC}"/>
              </a:ext>
            </a:extLst>
          </p:cNvPr>
          <p:cNvSpPr>
            <a:spLocks noGrp="1"/>
          </p:cNvSpPr>
          <p:nvPr>
            <p:ph type="dt" sz="half" idx="10"/>
          </p:nvPr>
        </p:nvSpPr>
        <p:spPr>
          <a:xfrm>
            <a:off x="838200" y="6356350"/>
            <a:ext cx="2743200" cy="365125"/>
          </a:xfrm>
          <a:prstGeom prst="rect">
            <a:avLst/>
          </a:prstGeom>
        </p:spPr>
        <p:txBody>
          <a:bodyPr/>
          <a:lstStyle/>
          <a:p>
            <a:fld id="{D62DE0EE-46B3-41A1-90DB-41AF58F05963}" type="datetime1">
              <a:rPr lang="en-US" smtClean="0"/>
              <a:t>7/27/2026</a:t>
            </a:fld>
            <a:endParaRPr lang="en-US"/>
          </a:p>
        </p:txBody>
      </p:sp>
      <p:sp>
        <p:nvSpPr>
          <p:cNvPr id="8" name="Footer Placeholder 7">
            <a:extLst>
              <a:ext uri="{FF2B5EF4-FFF2-40B4-BE49-F238E27FC236}">
                <a16:creationId xmlns:a16="http://schemas.microsoft.com/office/drawing/2014/main" id="{7CA87522-AFA6-7F3D-840C-E0BCD80658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223E10F-BFFD-B3F5-161B-2AFA5C194A72}"/>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3967504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2F751-647A-A2A9-0C39-F35708A2D6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D0141A-4256-A20B-E1BF-5453636F256A}"/>
              </a:ext>
            </a:extLst>
          </p:cNvPr>
          <p:cNvSpPr>
            <a:spLocks noGrp="1"/>
          </p:cNvSpPr>
          <p:nvPr>
            <p:ph type="dt" sz="half" idx="10"/>
          </p:nvPr>
        </p:nvSpPr>
        <p:spPr>
          <a:xfrm>
            <a:off x="838200" y="6356350"/>
            <a:ext cx="2743200" cy="365125"/>
          </a:xfrm>
          <a:prstGeom prst="rect">
            <a:avLst/>
          </a:prstGeom>
        </p:spPr>
        <p:txBody>
          <a:bodyPr/>
          <a:lstStyle/>
          <a:p>
            <a:fld id="{6C58C2EA-EE0A-4723-991C-8428793C3879}" type="datetime1">
              <a:rPr lang="en-US" smtClean="0"/>
              <a:t>7/27/2026</a:t>
            </a:fld>
            <a:endParaRPr lang="en-US"/>
          </a:p>
        </p:txBody>
      </p:sp>
      <p:sp>
        <p:nvSpPr>
          <p:cNvPr id="4" name="Footer Placeholder 3">
            <a:extLst>
              <a:ext uri="{FF2B5EF4-FFF2-40B4-BE49-F238E27FC236}">
                <a16:creationId xmlns:a16="http://schemas.microsoft.com/office/drawing/2014/main" id="{D58A381B-1C57-CBDF-1C1C-6C88DD8561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1DD4090-B35D-40AD-3040-EE77ED0FEE8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409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9C9ABE-EEC9-6361-6D18-E03829D81571}"/>
              </a:ext>
            </a:extLst>
          </p:cNvPr>
          <p:cNvSpPr>
            <a:spLocks noGrp="1"/>
          </p:cNvSpPr>
          <p:nvPr>
            <p:ph type="dt" sz="half" idx="10"/>
          </p:nvPr>
        </p:nvSpPr>
        <p:spPr>
          <a:xfrm>
            <a:off x="838200" y="6356350"/>
            <a:ext cx="2743200" cy="365125"/>
          </a:xfrm>
          <a:prstGeom prst="rect">
            <a:avLst/>
          </a:prstGeom>
        </p:spPr>
        <p:txBody>
          <a:bodyPr/>
          <a:lstStyle/>
          <a:p>
            <a:fld id="{742517F0-4AB1-46B6-821C-8B318D682948}" type="datetime1">
              <a:rPr lang="en-US" smtClean="0"/>
              <a:t>7/27/2026</a:t>
            </a:fld>
            <a:endParaRPr lang="en-US"/>
          </a:p>
        </p:txBody>
      </p:sp>
      <p:sp>
        <p:nvSpPr>
          <p:cNvPr id="3" name="Footer Placeholder 2">
            <a:extLst>
              <a:ext uri="{FF2B5EF4-FFF2-40B4-BE49-F238E27FC236}">
                <a16:creationId xmlns:a16="http://schemas.microsoft.com/office/drawing/2014/main" id="{ADCB056B-30B7-2F58-EBC7-35FC47091F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626E2F1-EAFF-9784-37AB-D99F9F87D70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52662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36A7-B777-F4AB-D311-EECAB539BF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F15A73-5414-289B-D731-DFD5DD83B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39F273-6AD5-6BC5-CC5F-CC0CBC757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2D0BF-EBFF-B542-50D8-76B35EC5C61C}"/>
              </a:ext>
            </a:extLst>
          </p:cNvPr>
          <p:cNvSpPr>
            <a:spLocks noGrp="1"/>
          </p:cNvSpPr>
          <p:nvPr>
            <p:ph type="dt" sz="half" idx="10"/>
          </p:nvPr>
        </p:nvSpPr>
        <p:spPr>
          <a:xfrm>
            <a:off x="838200" y="6356350"/>
            <a:ext cx="2743200" cy="365125"/>
          </a:xfrm>
          <a:prstGeom prst="rect">
            <a:avLst/>
          </a:prstGeom>
        </p:spPr>
        <p:txBody>
          <a:bodyPr/>
          <a:lstStyle/>
          <a:p>
            <a:fld id="{6C50116D-4A66-4027-93E6-FCCB23B45B43}" type="datetime1">
              <a:rPr lang="en-US" smtClean="0"/>
              <a:t>7/27/2026</a:t>
            </a:fld>
            <a:endParaRPr lang="en-US"/>
          </a:p>
        </p:txBody>
      </p:sp>
      <p:sp>
        <p:nvSpPr>
          <p:cNvPr id="6" name="Footer Placeholder 5">
            <a:extLst>
              <a:ext uri="{FF2B5EF4-FFF2-40B4-BE49-F238E27FC236}">
                <a16:creationId xmlns:a16="http://schemas.microsoft.com/office/drawing/2014/main" id="{E41F4A80-30FF-14B6-ED98-970DADD2348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7A52254-61F5-803E-0C8D-394846EAFCF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87274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ED0F2-51CE-ECFF-BB1A-C8FB4FBCB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24AB6-D5DC-863D-C66E-838BDC4CA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D57011-8576-6161-06C8-FD558AF0D5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4925A-18D6-23E6-C9E9-EAB77C2670B5}"/>
              </a:ext>
            </a:extLst>
          </p:cNvPr>
          <p:cNvSpPr>
            <a:spLocks noGrp="1"/>
          </p:cNvSpPr>
          <p:nvPr>
            <p:ph type="dt" sz="half" idx="10"/>
          </p:nvPr>
        </p:nvSpPr>
        <p:spPr>
          <a:xfrm>
            <a:off x="838200" y="6356350"/>
            <a:ext cx="2743200" cy="365125"/>
          </a:xfrm>
          <a:prstGeom prst="rect">
            <a:avLst/>
          </a:prstGeom>
        </p:spPr>
        <p:txBody>
          <a:bodyPr/>
          <a:lstStyle/>
          <a:p>
            <a:fld id="{363FBA3A-5FD0-4F9B-8D40-34A187F1B197}" type="datetime1">
              <a:rPr lang="en-US" smtClean="0"/>
              <a:t>7/27/2026</a:t>
            </a:fld>
            <a:endParaRPr lang="en-US"/>
          </a:p>
        </p:txBody>
      </p:sp>
      <p:sp>
        <p:nvSpPr>
          <p:cNvPr id="6" name="Footer Placeholder 5">
            <a:extLst>
              <a:ext uri="{FF2B5EF4-FFF2-40B4-BE49-F238E27FC236}">
                <a16:creationId xmlns:a16="http://schemas.microsoft.com/office/drawing/2014/main" id="{9FC8B29D-5CB2-0EF1-BCD1-18FE0058B6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B6D070-84E4-AF47-CCB8-EAE5E21EEA36}"/>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1666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B1EEBE-DFE7-06A7-0CD1-47D7768364DB}"/>
              </a:ext>
            </a:extLst>
          </p:cNvPr>
          <p:cNvSpPr/>
          <p:nvPr userDrawn="1"/>
        </p:nvSpPr>
        <p:spPr>
          <a:xfrm>
            <a:off x="1" y="0"/>
            <a:ext cx="12192000" cy="8877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D1F6682-554F-9DFE-0F0F-2B7D5F544EAF}"/>
              </a:ext>
            </a:extLst>
          </p:cNvPr>
          <p:cNvSpPr>
            <a:spLocks noGrp="1"/>
          </p:cNvSpPr>
          <p:nvPr>
            <p:ph type="title"/>
          </p:nvPr>
        </p:nvSpPr>
        <p:spPr>
          <a:xfrm>
            <a:off x="107715" y="219338"/>
            <a:ext cx="9410054" cy="449025"/>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6FE366C2-4DC7-6E82-DD8B-9E648067E2CC}"/>
              </a:ext>
            </a:extLst>
          </p:cNvPr>
          <p:cNvSpPr>
            <a:spLocks noGrp="1"/>
          </p:cNvSpPr>
          <p:nvPr>
            <p:ph type="body" idx="1"/>
          </p:nvPr>
        </p:nvSpPr>
        <p:spPr>
          <a:xfrm>
            <a:off x="157406" y="991318"/>
            <a:ext cx="11729794" cy="4882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555EF4C-3992-5B48-D8FD-2447FC159545}"/>
              </a:ext>
            </a:extLst>
          </p:cNvPr>
          <p:cNvSpPr>
            <a:spLocks noGrp="1"/>
          </p:cNvSpPr>
          <p:nvPr>
            <p:ph type="sldNum" sz="quarter" idx="4"/>
          </p:nvPr>
        </p:nvSpPr>
        <p:spPr>
          <a:xfrm>
            <a:off x="11527221" y="6409998"/>
            <a:ext cx="664779" cy="406400"/>
          </a:xfrm>
          <a:prstGeom prst="rect">
            <a:avLst/>
          </a:prstGeom>
        </p:spPr>
        <p:txBody>
          <a:bodyPr vert="horz" lIns="91440" tIns="45720" rIns="91440" bIns="45720" rtlCol="0" anchor="ctr"/>
          <a:lstStyle>
            <a:lvl1pPr algn="r">
              <a:defRPr sz="1200">
                <a:solidFill>
                  <a:schemeClr val="tx1">
                    <a:tint val="75000"/>
                  </a:schemeClr>
                </a:solidFill>
              </a:defRPr>
            </a:lvl1pPr>
          </a:lstStyle>
          <a:p>
            <a:fld id="{0A885B08-ED83-4E80-81DD-27C80F4EAFCA}" type="slidenum">
              <a:rPr lang="en-US" smtClean="0"/>
              <a:t>‹#›</a:t>
            </a:fld>
            <a:endParaRPr lang="en-US"/>
          </a:p>
        </p:txBody>
      </p:sp>
      <p:pic>
        <p:nvPicPr>
          <p:cNvPr id="8" name="Picture 7">
            <a:extLst>
              <a:ext uri="{FF2B5EF4-FFF2-40B4-BE49-F238E27FC236}">
                <a16:creationId xmlns:a16="http://schemas.microsoft.com/office/drawing/2014/main" id="{3443D678-2681-46F9-B842-636BFB1AA85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73814" y="6184591"/>
            <a:ext cx="780774" cy="557696"/>
          </a:xfrm>
          <a:prstGeom prst="rect">
            <a:avLst/>
          </a:prstGeom>
          <a:noFill/>
          <a:ln>
            <a:noFill/>
          </a:ln>
        </p:spPr>
      </p:pic>
      <p:pic>
        <p:nvPicPr>
          <p:cNvPr id="13" name="Picture 12" descr="A picture containing text, transport, wheel&#10;&#10;Description automatically generated">
            <a:extLst>
              <a:ext uri="{FF2B5EF4-FFF2-40B4-BE49-F238E27FC236}">
                <a16:creationId xmlns:a16="http://schemas.microsoft.com/office/drawing/2014/main" id="{0FD1EB1A-E71E-9A41-4074-0DEC23E4385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66708" y="6061250"/>
            <a:ext cx="677496" cy="681037"/>
          </a:xfrm>
          <a:prstGeom prst="rect">
            <a:avLst/>
          </a:prstGeom>
        </p:spPr>
      </p:pic>
      <p:pic>
        <p:nvPicPr>
          <p:cNvPr id="14" name="Picture 13" descr="Text, logo&#10;&#10;Description automatically generated">
            <a:extLst>
              <a:ext uri="{FF2B5EF4-FFF2-40B4-BE49-F238E27FC236}">
                <a16:creationId xmlns:a16="http://schemas.microsoft.com/office/drawing/2014/main" id="{CB96F0FF-FF44-CBFA-E06B-87A9783D4288}"/>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2058309" y="6109843"/>
            <a:ext cx="1397082" cy="672212"/>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019AC9F-4ADC-3215-ADFB-0C7E341C8F7A}"/>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8210737" y="6146504"/>
            <a:ext cx="1205043" cy="526987"/>
          </a:xfrm>
          <a:prstGeom prst="rect">
            <a:avLst/>
          </a:prstGeom>
        </p:spPr>
      </p:pic>
      <p:pic>
        <p:nvPicPr>
          <p:cNvPr id="18" name="Picture 17" descr="The horizontal and vertical variations of the University of North Carolina at Chapel Hill signature.">
            <a:extLst>
              <a:ext uri="{FF2B5EF4-FFF2-40B4-BE49-F238E27FC236}">
                <a16:creationId xmlns:a16="http://schemas.microsoft.com/office/drawing/2014/main" id="{2A528713-BD7A-43A8-4056-37A1873F2889}"/>
              </a:ext>
            </a:extLst>
          </p:cNvPr>
          <p:cNvPicPr>
            <a:picLocks noChangeAspect="1"/>
          </p:cNvPicPr>
          <p:nvPr userDrawn="1"/>
        </p:nvPicPr>
        <p:blipFill>
          <a:blip r:embed="rId17"/>
          <a:srcRect l="13407" t="37112" r="51922" b="37296"/>
          <a:stretch>
            <a:fillRect/>
          </a:stretch>
        </p:blipFill>
        <p:spPr>
          <a:xfrm>
            <a:off x="4850375" y="6109843"/>
            <a:ext cx="2102328" cy="635269"/>
          </a:xfrm>
          <a:prstGeom prst="rect">
            <a:avLst/>
          </a:prstGeom>
        </p:spPr>
      </p:pic>
    </p:spTree>
    <p:extLst>
      <p:ext uri="{BB962C8B-B14F-4D97-AF65-F5344CB8AC3E}">
        <p14:creationId xmlns:p14="http://schemas.microsoft.com/office/powerpoint/2010/main" val="3674587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8.gif"/></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9.gif"/></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gi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E4EC9-BBC9-7A9C-FD11-620AA4C4084E}"/>
              </a:ext>
            </a:extLst>
          </p:cNvPr>
          <p:cNvSpPr>
            <a:spLocks noGrp="1"/>
          </p:cNvSpPr>
          <p:nvPr>
            <p:ph type="ctrTitle"/>
          </p:nvPr>
        </p:nvSpPr>
        <p:spPr>
          <a:xfrm>
            <a:off x="375449" y="1122363"/>
            <a:ext cx="11441102" cy="2387600"/>
          </a:xfrm>
        </p:spPr>
        <p:txBody>
          <a:bodyPr anchor="ctr"/>
          <a:lstStyle/>
          <a:p>
            <a:r>
              <a:rPr lang="en-US" dirty="0">
                <a:latin typeface="+mn-lt"/>
              </a:rPr>
              <a:t>Determining Phonon Band Structures of Inorganic Lead Halide Perovskite Alloys </a:t>
            </a:r>
            <a:br>
              <a:rPr lang="en-US" dirty="0">
                <a:latin typeface="+mn-lt"/>
              </a:rPr>
            </a:br>
            <a:r>
              <a:rPr lang="en-US" dirty="0">
                <a:latin typeface="+mn-lt"/>
              </a:rPr>
              <a:t>Via First Principles Calculations</a:t>
            </a:r>
          </a:p>
        </p:txBody>
      </p:sp>
      <p:sp>
        <p:nvSpPr>
          <p:cNvPr id="3" name="Subtitle 2">
            <a:extLst>
              <a:ext uri="{FF2B5EF4-FFF2-40B4-BE49-F238E27FC236}">
                <a16:creationId xmlns:a16="http://schemas.microsoft.com/office/drawing/2014/main" id="{60A6E1DD-170C-C30A-7164-9E61E46CD579}"/>
              </a:ext>
            </a:extLst>
          </p:cNvPr>
          <p:cNvSpPr>
            <a:spLocks noGrp="1"/>
          </p:cNvSpPr>
          <p:nvPr>
            <p:ph type="subTitle" idx="1"/>
          </p:nvPr>
        </p:nvSpPr>
        <p:spPr>
          <a:xfrm>
            <a:off x="908344" y="3602038"/>
            <a:ext cx="10375312" cy="1655762"/>
          </a:xfrm>
        </p:spPr>
        <p:txBody>
          <a:bodyPr>
            <a:normAutofit/>
          </a:bodyPr>
          <a:lstStyle/>
          <a:p>
            <a:r>
              <a:rPr lang="en-US" dirty="0">
                <a:latin typeface="+mn-lt"/>
              </a:rPr>
              <a:t>Isabella J. Palit</a:t>
            </a:r>
          </a:p>
          <a:p>
            <a:r>
              <a:rPr lang="en-US" sz="2000" i="1" dirty="0">
                <a:latin typeface="+mn-lt"/>
              </a:rPr>
              <a:t>Home Institution: Columbia University in the City of New York</a:t>
            </a:r>
          </a:p>
          <a:p>
            <a:r>
              <a:rPr lang="en-US" sz="2000" i="1" dirty="0">
                <a:latin typeface="+mn-lt"/>
              </a:rPr>
              <a:t>Host Institutions: Duke University and University of North Carolina Chapel Hill</a:t>
            </a:r>
          </a:p>
          <a:p>
            <a:r>
              <a:rPr lang="en-US" sz="2000" i="1" dirty="0">
                <a:latin typeface="+mn-lt"/>
              </a:rPr>
              <a:t>Gabriel J. Graf (Duke), Aaron M. Schankler (UNC), Yosuke Kanai (UNC), Volker Blum (Duke)</a:t>
            </a:r>
            <a:endParaRPr lang="en-US" sz="2000" i="1" baseline="30000" dirty="0">
              <a:latin typeface="+mn-lt"/>
            </a:endParaRPr>
          </a:p>
        </p:txBody>
      </p:sp>
      <p:sp>
        <p:nvSpPr>
          <p:cNvPr id="4" name="Slide Number Placeholder 3">
            <a:extLst>
              <a:ext uri="{FF2B5EF4-FFF2-40B4-BE49-F238E27FC236}">
                <a16:creationId xmlns:a16="http://schemas.microsoft.com/office/drawing/2014/main" id="{F7B77A93-7CA0-5C7B-B3CC-78B581D8D181}"/>
              </a:ext>
            </a:extLst>
          </p:cNvPr>
          <p:cNvSpPr>
            <a:spLocks noGrp="1"/>
          </p:cNvSpPr>
          <p:nvPr>
            <p:ph type="sldNum" sz="quarter" idx="12"/>
          </p:nvPr>
        </p:nvSpPr>
        <p:spPr/>
        <p:txBody>
          <a:bodyPr/>
          <a:lstStyle/>
          <a:p>
            <a:fld id="{0A885B08-ED83-4E80-81DD-27C80F4EAFCA}" type="slidenum">
              <a:rPr lang="en-US" smtClean="0"/>
              <a:t>1</a:t>
            </a:fld>
            <a:endParaRPr lang="en-US"/>
          </a:p>
        </p:txBody>
      </p:sp>
    </p:spTree>
    <p:extLst>
      <p:ext uri="{BB962C8B-B14F-4D97-AF65-F5344CB8AC3E}">
        <p14:creationId xmlns:p14="http://schemas.microsoft.com/office/powerpoint/2010/main" val="2594172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FDBD2-025E-3B2B-C959-2E4C3841C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A81C0C-78BA-DFAF-6EE0-59E9666CBAAC}"/>
              </a:ext>
            </a:extLst>
          </p:cNvPr>
          <p:cNvSpPr>
            <a:spLocks noGrp="1"/>
          </p:cNvSpPr>
          <p:nvPr>
            <p:ph type="title"/>
          </p:nvPr>
        </p:nvSpPr>
        <p:spPr>
          <a:xfrm>
            <a:off x="107715" y="219338"/>
            <a:ext cx="11270812" cy="449025"/>
          </a:xfrm>
        </p:spPr>
        <p:txBody>
          <a:bodyPr/>
          <a:lstStyle/>
          <a:p>
            <a:r>
              <a:rPr lang="en-US"/>
              <a:t>Results: Symmetry of Lowest Energy Arrangements</a:t>
            </a:r>
            <a:endParaRPr lang="en-US" dirty="0"/>
          </a:p>
        </p:txBody>
      </p:sp>
      <p:sp>
        <p:nvSpPr>
          <p:cNvPr id="4" name="Slide Number Placeholder 3">
            <a:extLst>
              <a:ext uri="{FF2B5EF4-FFF2-40B4-BE49-F238E27FC236}">
                <a16:creationId xmlns:a16="http://schemas.microsoft.com/office/drawing/2014/main" id="{A14D6E34-D435-6D7A-A1AF-6E79A28B6511}"/>
              </a:ext>
            </a:extLst>
          </p:cNvPr>
          <p:cNvSpPr>
            <a:spLocks noGrp="1"/>
          </p:cNvSpPr>
          <p:nvPr>
            <p:ph type="sldNum" sz="quarter" idx="12"/>
          </p:nvPr>
        </p:nvSpPr>
        <p:spPr/>
        <p:txBody>
          <a:bodyPr/>
          <a:lstStyle/>
          <a:p>
            <a:fld id="{0A885B08-ED83-4E80-81DD-27C80F4EAFCA}" type="slidenum">
              <a:rPr lang="en-US" smtClean="0"/>
              <a:t>10</a:t>
            </a:fld>
            <a:endParaRPr lang="en-US"/>
          </a:p>
        </p:txBody>
      </p:sp>
      <p:pic>
        <p:nvPicPr>
          <p:cNvPr id="10" name="Picture 9">
            <a:extLst>
              <a:ext uri="{FF2B5EF4-FFF2-40B4-BE49-F238E27FC236}">
                <a16:creationId xmlns:a16="http://schemas.microsoft.com/office/drawing/2014/main" id="{A47FE691-E716-88E4-D3E5-6298AAB5E2C0}"/>
              </a:ext>
            </a:extLst>
          </p:cNvPr>
          <p:cNvPicPr>
            <a:picLocks noChangeAspect="1"/>
          </p:cNvPicPr>
          <p:nvPr/>
        </p:nvPicPr>
        <p:blipFill>
          <a:blip r:embed="rId2"/>
          <a:stretch>
            <a:fillRect/>
          </a:stretch>
        </p:blipFill>
        <p:spPr>
          <a:xfrm>
            <a:off x="6320071" y="2087565"/>
            <a:ext cx="2251778" cy="2344064"/>
          </a:xfrm>
          <a:prstGeom prst="rect">
            <a:avLst/>
          </a:prstGeom>
        </p:spPr>
      </p:pic>
      <p:pic>
        <p:nvPicPr>
          <p:cNvPr id="11" name="Picture 10">
            <a:extLst>
              <a:ext uri="{FF2B5EF4-FFF2-40B4-BE49-F238E27FC236}">
                <a16:creationId xmlns:a16="http://schemas.microsoft.com/office/drawing/2014/main" id="{A048F3A9-CA44-15DF-903C-25FDB3A23C02}"/>
              </a:ext>
            </a:extLst>
          </p:cNvPr>
          <p:cNvPicPr>
            <a:picLocks noChangeAspect="1"/>
          </p:cNvPicPr>
          <p:nvPr/>
        </p:nvPicPr>
        <p:blipFill>
          <a:blip r:embed="rId3"/>
          <a:stretch>
            <a:fillRect/>
          </a:stretch>
        </p:blipFill>
        <p:spPr>
          <a:xfrm>
            <a:off x="8943580" y="1991267"/>
            <a:ext cx="2355138" cy="2403127"/>
          </a:xfrm>
          <a:prstGeom prst="rect">
            <a:avLst/>
          </a:prstGeom>
        </p:spPr>
      </p:pic>
      <p:sp>
        <p:nvSpPr>
          <p:cNvPr id="12" name="TextBox 9">
            <a:extLst>
              <a:ext uri="{FF2B5EF4-FFF2-40B4-BE49-F238E27FC236}">
                <a16:creationId xmlns:a16="http://schemas.microsoft.com/office/drawing/2014/main" id="{E2453B51-F5B5-E05C-C799-DB21452F07CF}"/>
              </a:ext>
            </a:extLst>
          </p:cNvPr>
          <p:cNvSpPr txBox="1"/>
          <p:nvPr/>
        </p:nvSpPr>
        <p:spPr>
          <a:xfrm>
            <a:off x="6452070" y="2245038"/>
            <a:ext cx="50338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imes New Roman"/>
                <a:cs typeface="Times New Roman"/>
              </a:rPr>
              <a:t>(a)</a:t>
            </a:r>
          </a:p>
        </p:txBody>
      </p:sp>
      <p:sp>
        <p:nvSpPr>
          <p:cNvPr id="13" name="TextBox 10">
            <a:extLst>
              <a:ext uri="{FF2B5EF4-FFF2-40B4-BE49-F238E27FC236}">
                <a16:creationId xmlns:a16="http://schemas.microsoft.com/office/drawing/2014/main" id="{C50D3F41-32D7-2BA3-7A10-72E5200CC633}"/>
              </a:ext>
            </a:extLst>
          </p:cNvPr>
          <p:cNvSpPr txBox="1"/>
          <p:nvPr/>
        </p:nvSpPr>
        <p:spPr>
          <a:xfrm>
            <a:off x="8876662" y="2245038"/>
            <a:ext cx="50338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imes New Roman"/>
                <a:cs typeface="Times New Roman"/>
              </a:rPr>
              <a:t>(b)</a:t>
            </a:r>
          </a:p>
        </p:txBody>
      </p:sp>
      <p:graphicFrame>
        <p:nvGraphicFramePr>
          <p:cNvPr id="3" name="Table 2">
            <a:extLst>
              <a:ext uri="{FF2B5EF4-FFF2-40B4-BE49-F238E27FC236}">
                <a16:creationId xmlns:a16="http://schemas.microsoft.com/office/drawing/2014/main" id="{1362DAEE-5378-2D08-4315-E8D3669447C2}"/>
              </a:ext>
            </a:extLst>
          </p:cNvPr>
          <p:cNvGraphicFramePr>
            <a:graphicFrameLocks noGrp="1"/>
          </p:cNvGraphicFramePr>
          <p:nvPr>
            <p:extLst>
              <p:ext uri="{D42A27DB-BD31-4B8C-83A1-F6EECF244321}">
                <p14:modId xmlns:p14="http://schemas.microsoft.com/office/powerpoint/2010/main" val="468275144"/>
              </p:ext>
            </p:extLst>
          </p:nvPr>
        </p:nvGraphicFramePr>
        <p:xfrm>
          <a:off x="333305" y="1737487"/>
          <a:ext cx="4741314" cy="1854200"/>
        </p:xfrm>
        <a:graphic>
          <a:graphicData uri="http://schemas.openxmlformats.org/drawingml/2006/table">
            <a:tbl>
              <a:tblPr firstRow="1" bandRow="1">
                <a:tableStyleId>{5C22544A-7EE6-4342-B048-85BDC9FD1C3A}</a:tableStyleId>
              </a:tblPr>
              <a:tblGrid>
                <a:gridCol w="1398606">
                  <a:extLst>
                    <a:ext uri="{9D8B030D-6E8A-4147-A177-3AD203B41FA5}">
                      <a16:colId xmlns:a16="http://schemas.microsoft.com/office/drawing/2014/main" val="4045481006"/>
                    </a:ext>
                  </a:extLst>
                </a:gridCol>
                <a:gridCol w="1532074">
                  <a:extLst>
                    <a:ext uri="{9D8B030D-6E8A-4147-A177-3AD203B41FA5}">
                      <a16:colId xmlns:a16="http://schemas.microsoft.com/office/drawing/2014/main" val="3125720940"/>
                    </a:ext>
                  </a:extLst>
                </a:gridCol>
                <a:gridCol w="1326183">
                  <a:extLst>
                    <a:ext uri="{9D8B030D-6E8A-4147-A177-3AD203B41FA5}">
                      <a16:colId xmlns:a16="http://schemas.microsoft.com/office/drawing/2014/main" val="3396756022"/>
                    </a:ext>
                  </a:extLst>
                </a:gridCol>
                <a:gridCol w="484451">
                  <a:extLst>
                    <a:ext uri="{9D8B030D-6E8A-4147-A177-3AD203B41FA5}">
                      <a16:colId xmlns:a16="http://schemas.microsoft.com/office/drawing/2014/main" val="3206348880"/>
                    </a:ext>
                  </a:extLst>
                </a:gridCol>
              </a:tblGrid>
              <a:tr h="370840">
                <a:tc>
                  <a:txBody>
                    <a:bodyPr/>
                    <a:lstStyle/>
                    <a:p>
                      <a:pPr algn="ctr"/>
                      <a:r>
                        <a:rPr lang="en-US" dirty="0"/>
                        <a:t>Composition</a:t>
                      </a:r>
                    </a:p>
                  </a:txBody>
                  <a:tcPr/>
                </a:tc>
                <a:tc>
                  <a:txBody>
                    <a:bodyPr/>
                    <a:lstStyle/>
                    <a:p>
                      <a:pPr algn="ctr"/>
                      <a:r>
                        <a:rPr lang="en-US" dirty="0"/>
                        <a:t>Space Group</a:t>
                      </a:r>
                    </a:p>
                  </a:txBody>
                  <a:tcPr/>
                </a:tc>
                <a:tc>
                  <a:txBody>
                    <a:bodyPr/>
                    <a:lstStyle/>
                    <a:p>
                      <a:pPr algn="ctr"/>
                      <a:r>
                        <a:rPr lang="en-US" dirty="0"/>
                        <a:t>Point Group</a:t>
                      </a:r>
                    </a:p>
                  </a:txBody>
                  <a:tcPr/>
                </a:tc>
                <a:tc>
                  <a:txBody>
                    <a:bodyPr/>
                    <a:lstStyle/>
                    <a:p>
                      <a:pPr algn="ctr"/>
                      <a:r>
                        <a:rPr lang="en-US" dirty="0"/>
                        <a:t>Fig</a:t>
                      </a:r>
                    </a:p>
                  </a:txBody>
                  <a:tcPr/>
                </a:tc>
                <a:extLst>
                  <a:ext uri="{0D108BD9-81ED-4DB2-BD59-A6C34878D82A}">
                    <a16:rowId xmlns:a16="http://schemas.microsoft.com/office/drawing/2014/main" val="1753307309"/>
                  </a:ext>
                </a:extLst>
              </a:tr>
              <a:tr h="370840">
                <a:tc>
                  <a:txBody>
                    <a:bodyPr/>
                    <a:lstStyle/>
                    <a:p>
                      <a:pPr algn="ctr"/>
                      <a:r>
                        <a:rPr lang="en-US" dirty="0"/>
                        <a:t>CsPbBrCl</a:t>
                      </a:r>
                      <a:r>
                        <a:rPr lang="en-US" baseline="-25000" dirty="0"/>
                        <a:t>2</a:t>
                      </a:r>
                    </a:p>
                  </a:txBody>
                  <a:tcPr/>
                </a:tc>
                <a:tc>
                  <a:txBody>
                    <a:bodyPr/>
                    <a:lstStyle/>
                    <a:p>
                      <a:pPr algn="ctr"/>
                      <a:r>
                        <a:rPr lang="en-US" i="1" dirty="0"/>
                        <a:t>Pmn</a:t>
                      </a:r>
                      <a:r>
                        <a:rPr lang="en-US" dirty="0"/>
                        <a:t>2</a:t>
                      </a:r>
                      <a:r>
                        <a:rPr lang="en-US" baseline="-25000" dirty="0"/>
                        <a:t>1</a:t>
                      </a:r>
                      <a:r>
                        <a:rPr lang="en-US" dirty="0"/>
                        <a:t> (31)</a:t>
                      </a:r>
                    </a:p>
                  </a:txBody>
                  <a:tcPr/>
                </a:tc>
                <a:tc>
                  <a:txBody>
                    <a:bodyPr/>
                    <a:lstStyle/>
                    <a:p>
                      <a:pPr algn="ctr"/>
                      <a:r>
                        <a:rPr lang="en-US" dirty="0"/>
                        <a:t>mm2</a:t>
                      </a:r>
                    </a:p>
                  </a:txBody>
                  <a:tcPr/>
                </a:tc>
                <a:tc>
                  <a:txBody>
                    <a:bodyPr/>
                    <a:lstStyle/>
                    <a:p>
                      <a:pPr algn="ctr"/>
                      <a:r>
                        <a:rPr lang="en-US" dirty="0"/>
                        <a:t>b</a:t>
                      </a:r>
                    </a:p>
                  </a:txBody>
                  <a:tcPr/>
                </a:tc>
                <a:extLst>
                  <a:ext uri="{0D108BD9-81ED-4DB2-BD59-A6C34878D82A}">
                    <a16:rowId xmlns:a16="http://schemas.microsoft.com/office/drawing/2014/main" val="1009189051"/>
                  </a:ext>
                </a:extLst>
              </a:tr>
              <a:tr h="370840">
                <a:tc>
                  <a:txBody>
                    <a:bodyPr/>
                    <a:lstStyle/>
                    <a:p>
                      <a:pPr algn="ctr"/>
                      <a:r>
                        <a:rPr lang="en-US" dirty="0"/>
                        <a:t>CsPbBr</a:t>
                      </a:r>
                      <a:r>
                        <a:rPr lang="en-US" baseline="-25000" dirty="0"/>
                        <a:t>2</a:t>
                      </a:r>
                      <a:r>
                        <a:rPr lang="en-US" baseline="0" dirty="0"/>
                        <a:t>Cl</a:t>
                      </a:r>
                      <a:endParaRPr lang="en-US" baseline="-25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i="1" dirty="0" err="1"/>
                        <a:t>Pnma</a:t>
                      </a:r>
                      <a:r>
                        <a:rPr lang="en-US" dirty="0"/>
                        <a:t> (62)</a:t>
                      </a:r>
                    </a:p>
                  </a:txBody>
                  <a:tcPr/>
                </a:tc>
                <a:tc>
                  <a:txBody>
                    <a:bodyPr/>
                    <a:lstStyle/>
                    <a:p>
                      <a:pPr algn="ctr"/>
                      <a:r>
                        <a:rPr lang="en-US" dirty="0"/>
                        <a:t>mmm</a:t>
                      </a:r>
                    </a:p>
                  </a:txBody>
                  <a:tcPr/>
                </a:tc>
                <a:tc>
                  <a:txBody>
                    <a:bodyPr/>
                    <a:lstStyle/>
                    <a:p>
                      <a:pPr algn="ctr"/>
                      <a:r>
                        <a:rPr lang="en-US" dirty="0"/>
                        <a:t>a</a:t>
                      </a:r>
                    </a:p>
                  </a:txBody>
                  <a:tcPr/>
                </a:tc>
                <a:extLst>
                  <a:ext uri="{0D108BD9-81ED-4DB2-BD59-A6C34878D82A}">
                    <a16:rowId xmlns:a16="http://schemas.microsoft.com/office/drawing/2014/main" val="3881639799"/>
                  </a:ext>
                </a:extLst>
              </a:tr>
              <a:tr h="370840">
                <a:tc>
                  <a:txBody>
                    <a:bodyPr/>
                    <a:lstStyle/>
                    <a:p>
                      <a:pPr algn="ctr"/>
                      <a:r>
                        <a:rPr lang="en-US" dirty="0"/>
                        <a:t>CsPbBr</a:t>
                      </a:r>
                      <a:r>
                        <a:rPr lang="en-US" baseline="-25000" dirty="0"/>
                        <a:t>2</a:t>
                      </a:r>
                      <a:r>
                        <a:rPr lang="en-US" dirty="0"/>
                        <a:t>I</a:t>
                      </a:r>
                    </a:p>
                  </a:txBody>
                  <a:tcPr/>
                </a:tc>
                <a:tc>
                  <a:txBody>
                    <a:bodyPr/>
                    <a:lstStyle/>
                    <a:p>
                      <a:pPr algn="ctr"/>
                      <a:r>
                        <a:rPr lang="en-US" i="1" dirty="0"/>
                        <a:t>Pmc</a:t>
                      </a:r>
                      <a:r>
                        <a:rPr lang="en-US" dirty="0"/>
                        <a:t>2</a:t>
                      </a:r>
                      <a:r>
                        <a:rPr lang="en-US" baseline="-25000" dirty="0"/>
                        <a:t>1</a:t>
                      </a:r>
                      <a:r>
                        <a:rPr lang="en-US" dirty="0"/>
                        <a:t> (26)</a:t>
                      </a:r>
                    </a:p>
                  </a:txBody>
                  <a:tcPr/>
                </a:tc>
                <a:tc>
                  <a:txBody>
                    <a:bodyPr/>
                    <a:lstStyle/>
                    <a:p>
                      <a:pPr algn="ctr"/>
                      <a:r>
                        <a:rPr lang="en-US" dirty="0"/>
                        <a:t>mm2</a:t>
                      </a:r>
                    </a:p>
                  </a:txBody>
                  <a:tcPr/>
                </a:tc>
                <a:tc>
                  <a:txBody>
                    <a:bodyPr/>
                    <a:lstStyle/>
                    <a:p>
                      <a:pPr algn="ctr"/>
                      <a:r>
                        <a:rPr lang="en-US" dirty="0"/>
                        <a:t>b</a:t>
                      </a:r>
                    </a:p>
                  </a:txBody>
                  <a:tcPr/>
                </a:tc>
                <a:extLst>
                  <a:ext uri="{0D108BD9-81ED-4DB2-BD59-A6C34878D82A}">
                    <a16:rowId xmlns:a16="http://schemas.microsoft.com/office/drawing/2014/main" val="4216401763"/>
                  </a:ext>
                </a:extLst>
              </a:tr>
              <a:tr h="370840">
                <a:tc>
                  <a:txBody>
                    <a:bodyPr/>
                    <a:lstStyle/>
                    <a:p>
                      <a:pPr algn="ctr"/>
                      <a:r>
                        <a:rPr lang="en-US" dirty="0"/>
                        <a:t>CsPbBrI</a:t>
                      </a:r>
                      <a:r>
                        <a:rPr lang="en-US" baseline="-25000" dirty="0"/>
                        <a:t>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i="1" dirty="0" err="1"/>
                        <a:t>Pnma</a:t>
                      </a:r>
                      <a:r>
                        <a:rPr lang="en-US" dirty="0"/>
                        <a:t> (62)</a:t>
                      </a:r>
                    </a:p>
                  </a:txBody>
                  <a:tcPr/>
                </a:tc>
                <a:tc>
                  <a:txBody>
                    <a:bodyPr/>
                    <a:lstStyle/>
                    <a:p>
                      <a:pPr algn="ctr"/>
                      <a:r>
                        <a:rPr lang="en-US" dirty="0"/>
                        <a:t>mmm</a:t>
                      </a:r>
                    </a:p>
                  </a:txBody>
                  <a:tcPr/>
                </a:tc>
                <a:tc>
                  <a:txBody>
                    <a:bodyPr/>
                    <a:lstStyle/>
                    <a:p>
                      <a:pPr algn="ctr"/>
                      <a:r>
                        <a:rPr lang="en-US" dirty="0"/>
                        <a:t>a</a:t>
                      </a:r>
                    </a:p>
                  </a:txBody>
                  <a:tcPr/>
                </a:tc>
                <a:extLst>
                  <a:ext uri="{0D108BD9-81ED-4DB2-BD59-A6C34878D82A}">
                    <a16:rowId xmlns:a16="http://schemas.microsoft.com/office/drawing/2014/main" val="1633086556"/>
                  </a:ext>
                </a:extLst>
              </a:tr>
            </a:tbl>
          </a:graphicData>
        </a:graphic>
      </p:graphicFrame>
      <p:sp>
        <p:nvSpPr>
          <p:cNvPr id="6" name="TextBox 5">
            <a:extLst>
              <a:ext uri="{FF2B5EF4-FFF2-40B4-BE49-F238E27FC236}">
                <a16:creationId xmlns:a16="http://schemas.microsoft.com/office/drawing/2014/main" id="{DD71D8FF-9583-9527-509E-1F314DB50081}"/>
              </a:ext>
            </a:extLst>
          </p:cNvPr>
          <p:cNvSpPr txBox="1"/>
          <p:nvPr/>
        </p:nvSpPr>
        <p:spPr>
          <a:xfrm>
            <a:off x="345518" y="3794229"/>
            <a:ext cx="6267230" cy="1200329"/>
          </a:xfrm>
          <a:prstGeom prst="rect">
            <a:avLst/>
          </a:prstGeom>
          <a:noFill/>
        </p:spPr>
        <p:txBody>
          <a:bodyPr wrap="square">
            <a:spAutoFit/>
          </a:bodyPr>
          <a:lstStyle/>
          <a:p>
            <a:r>
              <a:rPr lang="en-US" b="1" dirty="0">
                <a:cs typeface="Courier New" panose="02070309020205020404" pitchFamily="49" charset="0"/>
              </a:rPr>
              <a:t>Details:</a:t>
            </a:r>
          </a:p>
          <a:p>
            <a:pPr marL="285750" indent="-285750">
              <a:buFont typeface="Arial" panose="020B0604020202020204" pitchFamily="34" charset="0"/>
              <a:buChar char="•"/>
            </a:pPr>
            <a:r>
              <a:rPr lang="en-US" dirty="0">
                <a:cs typeface="Courier New" panose="02070309020205020404" pitchFamily="49" charset="0"/>
              </a:rPr>
              <a:t>Red represents the substitute halide</a:t>
            </a:r>
          </a:p>
          <a:p>
            <a:pPr marL="285750" indent="-285750">
              <a:buFont typeface="Arial" panose="020B0604020202020204" pitchFamily="34" charset="0"/>
              <a:buChar char="•"/>
            </a:pPr>
            <a:r>
              <a:rPr lang="en-US" dirty="0">
                <a:cs typeface="Courier New" panose="02070309020205020404" pitchFamily="49" charset="0"/>
              </a:rPr>
              <a:t>Blue represents the original halide from the pure structure</a:t>
            </a:r>
          </a:p>
          <a:p>
            <a:pPr marL="285750" indent="-285750">
              <a:buFont typeface="Arial" panose="020B0604020202020204" pitchFamily="34" charset="0"/>
              <a:buChar char="•"/>
            </a:pPr>
            <a:r>
              <a:rPr lang="en-US" dirty="0">
                <a:cs typeface="Courier New" panose="02070309020205020404" pitchFamily="49" charset="0"/>
              </a:rPr>
              <a:t>Ex: for CsPbBrCl</a:t>
            </a:r>
            <a:r>
              <a:rPr lang="en-US" baseline="-25000" dirty="0">
                <a:cs typeface="Courier New" panose="02070309020205020404" pitchFamily="49" charset="0"/>
              </a:rPr>
              <a:t>2</a:t>
            </a:r>
            <a:r>
              <a:rPr lang="en-US" dirty="0">
                <a:cs typeface="Courier New" panose="02070309020205020404" pitchFamily="49" charset="0"/>
              </a:rPr>
              <a:t>, Br is red and Cl is blue and looks like (b)</a:t>
            </a:r>
            <a:endParaRPr lang="en-US" baseline="-25000" dirty="0">
              <a:cs typeface="Courier New" panose="02070309020205020404" pitchFamily="49" charset="0"/>
            </a:endParaRPr>
          </a:p>
        </p:txBody>
      </p:sp>
    </p:spTree>
    <p:extLst>
      <p:ext uri="{BB962C8B-B14F-4D97-AF65-F5344CB8AC3E}">
        <p14:creationId xmlns:p14="http://schemas.microsoft.com/office/powerpoint/2010/main" val="942135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D8905-F11F-BF0B-BC88-632BEFD7A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B38B9-E3F5-B2CF-C427-EE136D2A07D7}"/>
              </a:ext>
            </a:extLst>
          </p:cNvPr>
          <p:cNvSpPr>
            <a:spLocks noGrp="1"/>
          </p:cNvSpPr>
          <p:nvPr>
            <p:ph type="title"/>
          </p:nvPr>
        </p:nvSpPr>
        <p:spPr/>
        <p:txBody>
          <a:bodyPr/>
          <a:lstStyle/>
          <a:p>
            <a:r>
              <a:rPr lang="en-US" dirty="0">
                <a:latin typeface="+mn-lt"/>
              </a:rPr>
              <a:t>Methods: Picking Lowest Energy Structure</a:t>
            </a:r>
          </a:p>
        </p:txBody>
      </p:sp>
      <p:sp>
        <p:nvSpPr>
          <p:cNvPr id="4" name="Slide Number Placeholder 3">
            <a:extLst>
              <a:ext uri="{FF2B5EF4-FFF2-40B4-BE49-F238E27FC236}">
                <a16:creationId xmlns:a16="http://schemas.microsoft.com/office/drawing/2014/main" id="{A9700B9C-83B2-081E-61D2-F33FECD9F3CD}"/>
              </a:ext>
            </a:extLst>
          </p:cNvPr>
          <p:cNvSpPr>
            <a:spLocks noGrp="1"/>
          </p:cNvSpPr>
          <p:nvPr>
            <p:ph type="sldNum" sz="quarter" idx="12"/>
          </p:nvPr>
        </p:nvSpPr>
        <p:spPr/>
        <p:txBody>
          <a:bodyPr/>
          <a:lstStyle/>
          <a:p>
            <a:fld id="{0A885B08-ED83-4E80-81DD-27C80F4EAFCA}" type="slidenum">
              <a:rPr lang="en-US" smtClean="0"/>
              <a:t>11</a:t>
            </a:fld>
            <a:endParaRPr lang="en-US"/>
          </a:p>
        </p:txBody>
      </p:sp>
      <p:sp>
        <p:nvSpPr>
          <p:cNvPr id="3" name="Rectangle 2">
            <a:extLst>
              <a:ext uri="{FF2B5EF4-FFF2-40B4-BE49-F238E27FC236}">
                <a16:creationId xmlns:a16="http://schemas.microsoft.com/office/drawing/2014/main" id="{7BCB14D9-CEFF-98C3-9FD3-FAEB54D67822}"/>
              </a:ext>
            </a:extLst>
          </p:cNvPr>
          <p:cNvSpPr/>
          <p:nvPr/>
        </p:nvSpPr>
        <p:spPr>
          <a:xfrm>
            <a:off x="538446"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CsPbCl</a:t>
            </a:r>
            <a:r>
              <a:rPr lang="en-US" baseline="-25000" dirty="0"/>
              <a:t>3</a:t>
            </a:r>
            <a:endParaRPr lang="en-US" dirty="0"/>
          </a:p>
        </p:txBody>
      </p:sp>
      <p:sp>
        <p:nvSpPr>
          <p:cNvPr id="10" name="Rectangle 9">
            <a:extLst>
              <a:ext uri="{FF2B5EF4-FFF2-40B4-BE49-F238E27FC236}">
                <a16:creationId xmlns:a16="http://schemas.microsoft.com/office/drawing/2014/main" id="{A8082361-0312-C6F4-0F4A-17053A6A6B7D}"/>
              </a:ext>
            </a:extLst>
          </p:cNvPr>
          <p:cNvSpPr/>
          <p:nvPr/>
        </p:nvSpPr>
        <p:spPr>
          <a:xfrm>
            <a:off x="5532825" y="1628963"/>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CsPbBr</a:t>
            </a:r>
            <a:r>
              <a:rPr lang="en-US" baseline="-25000" dirty="0"/>
              <a:t>3</a:t>
            </a:r>
            <a:endParaRPr lang="en-US" dirty="0"/>
          </a:p>
        </p:txBody>
      </p:sp>
      <p:sp>
        <p:nvSpPr>
          <p:cNvPr id="16" name="Rectangle 15">
            <a:extLst>
              <a:ext uri="{FF2B5EF4-FFF2-40B4-BE49-F238E27FC236}">
                <a16:creationId xmlns:a16="http://schemas.microsoft.com/office/drawing/2014/main" id="{455FD2A4-61B2-1567-113A-DF303138E36E}"/>
              </a:ext>
            </a:extLst>
          </p:cNvPr>
          <p:cNvSpPr/>
          <p:nvPr/>
        </p:nvSpPr>
        <p:spPr>
          <a:xfrm>
            <a:off x="10527204"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CsPbI</a:t>
            </a:r>
            <a:r>
              <a:rPr lang="en-US" baseline="-25000" dirty="0"/>
              <a:t>3</a:t>
            </a:r>
            <a:endParaRPr lang="en-US" dirty="0"/>
          </a:p>
        </p:txBody>
      </p:sp>
      <p:sp>
        <p:nvSpPr>
          <p:cNvPr id="39" name="TextBox 38">
            <a:extLst>
              <a:ext uri="{FF2B5EF4-FFF2-40B4-BE49-F238E27FC236}">
                <a16:creationId xmlns:a16="http://schemas.microsoft.com/office/drawing/2014/main" id="{F1CED12B-F242-9481-8308-3B21945C97D4}"/>
              </a:ext>
            </a:extLst>
          </p:cNvPr>
          <p:cNvSpPr txBox="1"/>
          <p:nvPr/>
        </p:nvSpPr>
        <p:spPr>
          <a:xfrm>
            <a:off x="538446"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CsPbCl</a:t>
            </a:r>
            <a:r>
              <a:rPr lang="en-US" baseline="-25000" dirty="0">
                <a:solidFill>
                  <a:schemeClr val="bg1"/>
                </a:solidFill>
              </a:rPr>
              <a:t>3</a:t>
            </a:r>
            <a:endParaRPr lang="en-US" dirty="0">
              <a:solidFill>
                <a:schemeClr val="bg1"/>
              </a:solidFill>
            </a:endParaRPr>
          </a:p>
        </p:txBody>
      </p:sp>
      <p:cxnSp>
        <p:nvCxnSpPr>
          <p:cNvPr id="51" name="Straight Arrow Connector 50">
            <a:extLst>
              <a:ext uri="{FF2B5EF4-FFF2-40B4-BE49-F238E27FC236}">
                <a16:creationId xmlns:a16="http://schemas.microsoft.com/office/drawing/2014/main" id="{5561618E-BBFF-22BB-9134-6698A276A7AA}"/>
              </a:ext>
            </a:extLst>
          </p:cNvPr>
          <p:cNvCxnSpPr>
            <a:cxnSpLocks/>
            <a:stCxn id="3" idx="2"/>
          </p:cNvCxnSpPr>
          <p:nvPr/>
        </p:nvCxnSpPr>
        <p:spPr>
          <a:xfrm flipH="1">
            <a:off x="1101619"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E266D7A4-E871-93E5-8260-9E8AD5E68AC6}"/>
              </a:ext>
            </a:extLst>
          </p:cNvPr>
          <p:cNvSpPr txBox="1"/>
          <p:nvPr/>
        </p:nvSpPr>
        <p:spPr>
          <a:xfrm>
            <a:off x="436019"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68" name="TextBox 67">
            <a:extLst>
              <a:ext uri="{FF2B5EF4-FFF2-40B4-BE49-F238E27FC236}">
                <a16:creationId xmlns:a16="http://schemas.microsoft.com/office/drawing/2014/main" id="{E1042D06-5D4A-B00F-ECB7-1BF56D4C45B3}"/>
              </a:ext>
            </a:extLst>
          </p:cNvPr>
          <p:cNvSpPr txBox="1"/>
          <p:nvPr/>
        </p:nvSpPr>
        <p:spPr>
          <a:xfrm>
            <a:off x="5429888"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70" name="TextBox 69">
            <a:extLst>
              <a:ext uri="{FF2B5EF4-FFF2-40B4-BE49-F238E27FC236}">
                <a16:creationId xmlns:a16="http://schemas.microsoft.com/office/drawing/2014/main" id="{80AE97AB-9031-A70D-46AB-443D4C7D77B4}"/>
              </a:ext>
            </a:extLst>
          </p:cNvPr>
          <p:cNvSpPr txBox="1"/>
          <p:nvPr/>
        </p:nvSpPr>
        <p:spPr>
          <a:xfrm>
            <a:off x="10423757"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9" name="TextBox 8">
            <a:extLst>
              <a:ext uri="{FF2B5EF4-FFF2-40B4-BE49-F238E27FC236}">
                <a16:creationId xmlns:a16="http://schemas.microsoft.com/office/drawing/2014/main" id="{48060F32-371E-5049-F220-514F74D28D3E}"/>
              </a:ext>
            </a:extLst>
          </p:cNvPr>
          <p:cNvSpPr txBox="1"/>
          <p:nvPr/>
        </p:nvSpPr>
        <p:spPr>
          <a:xfrm>
            <a:off x="5514500"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3</a:t>
            </a:r>
            <a:endParaRPr lang="en-US" dirty="0">
              <a:solidFill>
                <a:schemeClr val="bg1"/>
              </a:solidFill>
            </a:endParaRPr>
          </a:p>
        </p:txBody>
      </p:sp>
      <p:sp>
        <p:nvSpPr>
          <p:cNvPr id="13" name="TextBox 12">
            <a:extLst>
              <a:ext uri="{FF2B5EF4-FFF2-40B4-BE49-F238E27FC236}">
                <a16:creationId xmlns:a16="http://schemas.microsoft.com/office/drawing/2014/main" id="{CD3F0BBE-AFF3-15DA-0BAB-A6124867ED8F}"/>
              </a:ext>
            </a:extLst>
          </p:cNvPr>
          <p:cNvSpPr txBox="1"/>
          <p:nvPr/>
        </p:nvSpPr>
        <p:spPr>
          <a:xfrm>
            <a:off x="10527208"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CsPbI</a:t>
            </a:r>
            <a:r>
              <a:rPr lang="en-US" baseline="-25000" dirty="0">
                <a:solidFill>
                  <a:schemeClr val="bg1"/>
                </a:solidFill>
              </a:rPr>
              <a:t>3</a:t>
            </a:r>
            <a:endParaRPr lang="en-US" dirty="0">
              <a:solidFill>
                <a:schemeClr val="bg1"/>
              </a:solidFill>
            </a:endParaRPr>
          </a:p>
        </p:txBody>
      </p:sp>
      <p:cxnSp>
        <p:nvCxnSpPr>
          <p:cNvPr id="17" name="Straight Arrow Connector 16">
            <a:extLst>
              <a:ext uri="{FF2B5EF4-FFF2-40B4-BE49-F238E27FC236}">
                <a16:creationId xmlns:a16="http://schemas.microsoft.com/office/drawing/2014/main" id="{81A5924B-B1AD-42B8-0D1B-2EB06DE80744}"/>
              </a:ext>
            </a:extLst>
          </p:cNvPr>
          <p:cNvCxnSpPr>
            <a:cxnSpLocks/>
          </p:cNvCxnSpPr>
          <p:nvPr/>
        </p:nvCxnSpPr>
        <p:spPr>
          <a:xfrm flipH="1">
            <a:off x="11089355" y="2276916"/>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8202945-99BE-83F2-FF61-3C9911B50FB4}"/>
              </a:ext>
            </a:extLst>
          </p:cNvPr>
          <p:cNvSpPr/>
          <p:nvPr/>
        </p:nvSpPr>
        <p:spPr>
          <a:xfrm>
            <a:off x="2226940" y="1628963"/>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CsPbBrCl</a:t>
            </a:r>
            <a:r>
              <a:rPr lang="en-US" baseline="-25000" dirty="0"/>
              <a:t>2</a:t>
            </a:r>
            <a:endParaRPr lang="en-US" dirty="0"/>
          </a:p>
        </p:txBody>
      </p:sp>
      <p:sp>
        <p:nvSpPr>
          <p:cNvPr id="8" name="Rectangle 7">
            <a:extLst>
              <a:ext uri="{FF2B5EF4-FFF2-40B4-BE49-F238E27FC236}">
                <a16:creationId xmlns:a16="http://schemas.microsoft.com/office/drawing/2014/main" id="{E9AF9F67-2B00-A13F-3DE4-97E65C73B867}"/>
              </a:ext>
            </a:extLst>
          </p:cNvPr>
          <p:cNvSpPr/>
          <p:nvPr/>
        </p:nvSpPr>
        <p:spPr>
          <a:xfrm>
            <a:off x="3843818"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Cl</a:t>
            </a:r>
          </a:p>
        </p:txBody>
      </p:sp>
      <p:sp>
        <p:nvSpPr>
          <p:cNvPr id="12" name="Rectangle 11">
            <a:extLst>
              <a:ext uri="{FF2B5EF4-FFF2-40B4-BE49-F238E27FC236}">
                <a16:creationId xmlns:a16="http://schemas.microsoft.com/office/drawing/2014/main" id="{A78332F0-7BD0-F9BB-AF45-A8540BACE42A}"/>
              </a:ext>
            </a:extLst>
          </p:cNvPr>
          <p:cNvSpPr/>
          <p:nvPr/>
        </p:nvSpPr>
        <p:spPr>
          <a:xfrm>
            <a:off x="7173040"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I</a:t>
            </a:r>
          </a:p>
        </p:txBody>
      </p:sp>
      <p:sp>
        <p:nvSpPr>
          <p:cNvPr id="18" name="Rectangle 17">
            <a:extLst>
              <a:ext uri="{FF2B5EF4-FFF2-40B4-BE49-F238E27FC236}">
                <a16:creationId xmlns:a16="http://schemas.microsoft.com/office/drawing/2014/main" id="{722C173A-0F16-E11A-D3B9-ACCD9E430510}"/>
              </a:ext>
            </a:extLst>
          </p:cNvPr>
          <p:cNvSpPr/>
          <p:nvPr/>
        </p:nvSpPr>
        <p:spPr>
          <a:xfrm>
            <a:off x="8885456" y="1628961"/>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CsPbBrI</a:t>
            </a:r>
            <a:r>
              <a:rPr lang="en-US" baseline="-25000" dirty="0"/>
              <a:t>2</a:t>
            </a:r>
            <a:endParaRPr lang="en-US" dirty="0"/>
          </a:p>
        </p:txBody>
      </p:sp>
      <p:cxnSp>
        <p:nvCxnSpPr>
          <p:cNvPr id="22" name="Straight Arrow Connector 21">
            <a:extLst>
              <a:ext uri="{FF2B5EF4-FFF2-40B4-BE49-F238E27FC236}">
                <a16:creationId xmlns:a16="http://schemas.microsoft.com/office/drawing/2014/main" id="{6EB1CEF0-78A3-1AA5-9029-54218CD5D663}"/>
              </a:ext>
            </a:extLst>
          </p:cNvPr>
          <p:cNvCxnSpPr>
            <a:stCxn id="39" idx="3"/>
            <a:endCxn id="6" idx="1"/>
          </p:cNvCxnSpPr>
          <p:nvPr/>
        </p:nvCxnSpPr>
        <p:spPr>
          <a:xfrm flipV="1">
            <a:off x="1664789" y="1952940"/>
            <a:ext cx="562151" cy="1221647"/>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5D5630E-F83F-BAB4-EF4B-E28F92D72248}"/>
              </a:ext>
            </a:extLst>
          </p:cNvPr>
          <p:cNvCxnSpPr>
            <a:cxnSpLocks/>
            <a:stCxn id="9" idx="1"/>
            <a:endCxn id="8" idx="3"/>
          </p:cNvCxnSpPr>
          <p:nvPr/>
        </p:nvCxnSpPr>
        <p:spPr>
          <a:xfrm flipH="1" flipV="1">
            <a:off x="4970165" y="1952939"/>
            <a:ext cx="544335"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C29B9A5-3C25-B92B-DA20-C3B32DBB56FF}"/>
              </a:ext>
            </a:extLst>
          </p:cNvPr>
          <p:cNvCxnSpPr>
            <a:cxnSpLocks/>
            <a:stCxn id="9" idx="3"/>
            <a:endCxn id="12" idx="1"/>
          </p:cNvCxnSpPr>
          <p:nvPr/>
        </p:nvCxnSpPr>
        <p:spPr>
          <a:xfrm flipV="1">
            <a:off x="6640843" y="1952939"/>
            <a:ext cx="532197"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A5AA8B-56C6-3D7F-AB5C-DF6A9E930F80}"/>
              </a:ext>
            </a:extLst>
          </p:cNvPr>
          <p:cNvCxnSpPr>
            <a:cxnSpLocks/>
            <a:stCxn id="13" idx="1"/>
            <a:endCxn id="18" idx="3"/>
          </p:cNvCxnSpPr>
          <p:nvPr/>
        </p:nvCxnSpPr>
        <p:spPr>
          <a:xfrm flipH="1" flipV="1">
            <a:off x="10011803" y="1952938"/>
            <a:ext cx="515405" cy="1221649"/>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2A6631A-A3E2-1824-C3A4-114C7238B56D}"/>
              </a:ext>
            </a:extLst>
          </p:cNvPr>
          <p:cNvSpPr txBox="1"/>
          <p:nvPr/>
        </p:nvSpPr>
        <p:spPr>
          <a:xfrm>
            <a:off x="2212970" y="1290408"/>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38" name="TextBox 37">
            <a:extLst>
              <a:ext uri="{FF2B5EF4-FFF2-40B4-BE49-F238E27FC236}">
                <a16:creationId xmlns:a16="http://schemas.microsoft.com/office/drawing/2014/main" id="{1E97688C-2D27-D231-58EA-94E709717AD5}"/>
              </a:ext>
            </a:extLst>
          </p:cNvPr>
          <p:cNvSpPr txBox="1"/>
          <p:nvPr/>
        </p:nvSpPr>
        <p:spPr>
          <a:xfrm>
            <a:off x="7220809" y="1290407"/>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14" name="Arrow: Down 13">
            <a:extLst>
              <a:ext uri="{FF2B5EF4-FFF2-40B4-BE49-F238E27FC236}">
                <a16:creationId xmlns:a16="http://schemas.microsoft.com/office/drawing/2014/main" id="{728376BE-D321-BA8F-0311-41184671E889}"/>
              </a:ext>
            </a:extLst>
          </p:cNvPr>
          <p:cNvSpPr/>
          <p:nvPr/>
        </p:nvSpPr>
        <p:spPr>
          <a:xfrm>
            <a:off x="4207156" y="2622085"/>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0" name="Arrow: Down 19">
            <a:extLst>
              <a:ext uri="{FF2B5EF4-FFF2-40B4-BE49-F238E27FC236}">
                <a16:creationId xmlns:a16="http://schemas.microsoft.com/office/drawing/2014/main" id="{13CEEBD6-8CC6-34D9-EA9E-85EF17C79D12}"/>
              </a:ext>
            </a:extLst>
          </p:cNvPr>
          <p:cNvSpPr/>
          <p:nvPr/>
        </p:nvSpPr>
        <p:spPr>
          <a:xfrm>
            <a:off x="2590275" y="2622086"/>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3" name="Arrow: Down 22">
            <a:extLst>
              <a:ext uri="{FF2B5EF4-FFF2-40B4-BE49-F238E27FC236}">
                <a16:creationId xmlns:a16="http://schemas.microsoft.com/office/drawing/2014/main" id="{02B3205C-3B4D-8ADC-30B6-E9550E605F35}"/>
              </a:ext>
            </a:extLst>
          </p:cNvPr>
          <p:cNvSpPr/>
          <p:nvPr/>
        </p:nvSpPr>
        <p:spPr>
          <a:xfrm>
            <a:off x="7535351" y="2622084"/>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6" name="Arrow: Down 25">
            <a:extLst>
              <a:ext uri="{FF2B5EF4-FFF2-40B4-BE49-F238E27FC236}">
                <a16:creationId xmlns:a16="http://schemas.microsoft.com/office/drawing/2014/main" id="{75B1900B-C7A7-60C7-8AB4-02B8CA6F4766}"/>
              </a:ext>
            </a:extLst>
          </p:cNvPr>
          <p:cNvSpPr/>
          <p:nvPr/>
        </p:nvSpPr>
        <p:spPr>
          <a:xfrm>
            <a:off x="9247767" y="2622083"/>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9" name="TextBox 28">
            <a:extLst>
              <a:ext uri="{FF2B5EF4-FFF2-40B4-BE49-F238E27FC236}">
                <a16:creationId xmlns:a16="http://schemas.microsoft.com/office/drawing/2014/main" id="{0B118469-A3EB-7A80-2B57-D739C5551A6D}"/>
              </a:ext>
            </a:extLst>
          </p:cNvPr>
          <p:cNvSpPr txBox="1"/>
          <p:nvPr/>
        </p:nvSpPr>
        <p:spPr>
          <a:xfrm>
            <a:off x="570192" y="2651367"/>
            <a:ext cx="1060803" cy="338554"/>
          </a:xfrm>
          <a:prstGeom prst="rect">
            <a:avLst/>
          </a:prstGeom>
          <a:noFill/>
        </p:spPr>
        <p:txBody>
          <a:bodyPr wrap="none" rtlCol="0">
            <a:spAutoFit/>
          </a:bodyPr>
          <a:lstStyle/>
          <a:p>
            <a:r>
              <a:rPr lang="en-US" sz="1600" dirty="0">
                <a:solidFill>
                  <a:srgbClr val="003399"/>
                </a:solidFill>
              </a:rPr>
              <a:t>Fully Relax</a:t>
            </a:r>
          </a:p>
        </p:txBody>
      </p:sp>
      <p:sp>
        <p:nvSpPr>
          <p:cNvPr id="34" name="TextBox 33">
            <a:extLst>
              <a:ext uri="{FF2B5EF4-FFF2-40B4-BE49-F238E27FC236}">
                <a16:creationId xmlns:a16="http://schemas.microsoft.com/office/drawing/2014/main" id="{27E5631D-33AD-22D2-B0D8-DC037D07B873}"/>
              </a:ext>
            </a:extLst>
          </p:cNvPr>
          <p:cNvSpPr txBox="1"/>
          <p:nvPr/>
        </p:nvSpPr>
        <p:spPr>
          <a:xfrm>
            <a:off x="10566058" y="2662480"/>
            <a:ext cx="1060803" cy="338554"/>
          </a:xfrm>
          <a:prstGeom prst="rect">
            <a:avLst/>
          </a:prstGeom>
          <a:noFill/>
        </p:spPr>
        <p:txBody>
          <a:bodyPr wrap="none" rtlCol="0">
            <a:spAutoFit/>
          </a:bodyPr>
          <a:lstStyle/>
          <a:p>
            <a:r>
              <a:rPr lang="en-US" sz="1600" dirty="0">
                <a:solidFill>
                  <a:srgbClr val="003399"/>
                </a:solidFill>
              </a:rPr>
              <a:t>Fully Relax</a:t>
            </a:r>
          </a:p>
        </p:txBody>
      </p:sp>
      <p:pic>
        <p:nvPicPr>
          <p:cNvPr id="5" name="Picture 4">
            <a:extLst>
              <a:ext uri="{FF2B5EF4-FFF2-40B4-BE49-F238E27FC236}">
                <a16:creationId xmlns:a16="http://schemas.microsoft.com/office/drawing/2014/main" id="{F29CA111-705C-F3FE-5233-432B2EC5D4E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65033" y="3666255"/>
            <a:ext cx="1050156" cy="1462054"/>
          </a:xfrm>
          <a:prstGeom prst="rect">
            <a:avLst/>
          </a:prstGeom>
        </p:spPr>
      </p:pic>
      <p:pic>
        <p:nvPicPr>
          <p:cNvPr id="7" name="Picture 6">
            <a:extLst>
              <a:ext uri="{FF2B5EF4-FFF2-40B4-BE49-F238E27FC236}">
                <a16:creationId xmlns:a16="http://schemas.microsoft.com/office/drawing/2014/main" id="{DA19D8FF-118D-1B57-8ECF-BDC9BB2A641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845284" y="3647701"/>
            <a:ext cx="1124371" cy="1480608"/>
          </a:xfrm>
          <a:prstGeom prst="rect">
            <a:avLst/>
          </a:prstGeom>
        </p:spPr>
      </p:pic>
      <p:pic>
        <p:nvPicPr>
          <p:cNvPr id="11" name="Picture 10">
            <a:extLst>
              <a:ext uri="{FF2B5EF4-FFF2-40B4-BE49-F238E27FC236}">
                <a16:creationId xmlns:a16="http://schemas.microsoft.com/office/drawing/2014/main" id="{36B075CD-0BFD-B595-2457-83DED19F714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220809" y="3642519"/>
            <a:ext cx="1139215" cy="1447211"/>
          </a:xfrm>
          <a:prstGeom prst="rect">
            <a:avLst/>
          </a:prstGeom>
        </p:spPr>
      </p:pic>
      <p:pic>
        <p:nvPicPr>
          <p:cNvPr id="19" name="Picture 18">
            <a:extLst>
              <a:ext uri="{FF2B5EF4-FFF2-40B4-BE49-F238E27FC236}">
                <a16:creationId xmlns:a16="http://schemas.microsoft.com/office/drawing/2014/main" id="{D97FA19A-C58B-9E04-30D6-A2AFBEA0580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01289" y="3681097"/>
            <a:ext cx="1292627" cy="1408633"/>
          </a:xfrm>
          <a:prstGeom prst="rect">
            <a:avLst/>
          </a:prstGeom>
        </p:spPr>
      </p:pic>
      <p:sp>
        <p:nvSpPr>
          <p:cNvPr id="25" name="TextBox 24">
            <a:extLst>
              <a:ext uri="{FF2B5EF4-FFF2-40B4-BE49-F238E27FC236}">
                <a16:creationId xmlns:a16="http://schemas.microsoft.com/office/drawing/2014/main" id="{F4834B10-F567-A605-A8E2-E25D12171DA6}"/>
              </a:ext>
            </a:extLst>
          </p:cNvPr>
          <p:cNvSpPr txBox="1"/>
          <p:nvPr/>
        </p:nvSpPr>
        <p:spPr>
          <a:xfrm>
            <a:off x="315239" y="5358141"/>
            <a:ext cx="11211982" cy="369332"/>
          </a:xfrm>
          <a:prstGeom prst="rect">
            <a:avLst/>
          </a:prstGeom>
          <a:noFill/>
        </p:spPr>
        <p:txBody>
          <a:bodyPr wrap="square">
            <a:spAutoFit/>
          </a:bodyPr>
          <a:lstStyle/>
          <a:p>
            <a:r>
              <a:rPr lang="en-US" dirty="0">
                <a:cs typeface="Courier New" panose="02070309020205020404" pitchFamily="49" charset="0"/>
              </a:rPr>
              <a:t>** these structures are partially relaxed before picking the lowest energy one</a:t>
            </a:r>
          </a:p>
        </p:txBody>
      </p:sp>
      <p:cxnSp>
        <p:nvCxnSpPr>
          <p:cNvPr id="28" name="Straight Arrow Connector 27">
            <a:extLst>
              <a:ext uri="{FF2B5EF4-FFF2-40B4-BE49-F238E27FC236}">
                <a16:creationId xmlns:a16="http://schemas.microsoft.com/office/drawing/2014/main" id="{4EFE60FF-53F9-2437-7BFB-B95B623E8C24}"/>
              </a:ext>
            </a:extLst>
          </p:cNvPr>
          <p:cNvCxnSpPr>
            <a:cxnSpLocks/>
          </p:cNvCxnSpPr>
          <p:nvPr/>
        </p:nvCxnSpPr>
        <p:spPr>
          <a:xfrm flipH="1">
            <a:off x="6095487"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07DE3FE4-F309-EB64-9A12-FF7272646531}"/>
              </a:ext>
            </a:extLst>
          </p:cNvPr>
          <p:cNvSpPr txBox="1"/>
          <p:nvPr/>
        </p:nvSpPr>
        <p:spPr>
          <a:xfrm>
            <a:off x="2212970" y="2282968"/>
            <a:ext cx="2756685" cy="338554"/>
          </a:xfrm>
          <a:prstGeom prst="rect">
            <a:avLst/>
          </a:prstGeom>
          <a:noFill/>
        </p:spPr>
        <p:txBody>
          <a:bodyPr wrap="square" rtlCol="0">
            <a:spAutoFit/>
          </a:bodyPr>
          <a:lstStyle/>
          <a:p>
            <a:pPr algn="ctr"/>
            <a:r>
              <a:rPr lang="en-US" sz="1600" dirty="0">
                <a:solidFill>
                  <a:srgbClr val="70AD47"/>
                </a:solidFill>
              </a:rPr>
              <a:t>Intermediate Relaxation</a:t>
            </a:r>
          </a:p>
        </p:txBody>
      </p:sp>
      <p:sp>
        <p:nvSpPr>
          <p:cNvPr id="35" name="TextBox 34">
            <a:extLst>
              <a:ext uri="{FF2B5EF4-FFF2-40B4-BE49-F238E27FC236}">
                <a16:creationId xmlns:a16="http://schemas.microsoft.com/office/drawing/2014/main" id="{28D86E65-8F20-45CE-BB2E-EDEBC6CBE385}"/>
              </a:ext>
            </a:extLst>
          </p:cNvPr>
          <p:cNvSpPr txBox="1"/>
          <p:nvPr/>
        </p:nvSpPr>
        <p:spPr>
          <a:xfrm>
            <a:off x="7276487" y="2282968"/>
            <a:ext cx="2756685" cy="338554"/>
          </a:xfrm>
          <a:prstGeom prst="rect">
            <a:avLst/>
          </a:prstGeom>
          <a:noFill/>
        </p:spPr>
        <p:txBody>
          <a:bodyPr wrap="square" rtlCol="0">
            <a:spAutoFit/>
          </a:bodyPr>
          <a:lstStyle/>
          <a:p>
            <a:pPr algn="ctr"/>
            <a:r>
              <a:rPr lang="en-US" sz="1600" dirty="0">
                <a:solidFill>
                  <a:srgbClr val="70AD47"/>
                </a:solidFill>
              </a:rPr>
              <a:t>Intermediate Relaxation</a:t>
            </a:r>
          </a:p>
        </p:txBody>
      </p:sp>
      <p:sp>
        <p:nvSpPr>
          <p:cNvPr id="42" name="TextBox 41">
            <a:extLst>
              <a:ext uri="{FF2B5EF4-FFF2-40B4-BE49-F238E27FC236}">
                <a16:creationId xmlns:a16="http://schemas.microsoft.com/office/drawing/2014/main" id="{5E27C155-5026-E1AC-8CAC-A7AC74D59467}"/>
              </a:ext>
            </a:extLst>
          </p:cNvPr>
          <p:cNvSpPr txBox="1"/>
          <p:nvPr/>
        </p:nvSpPr>
        <p:spPr>
          <a:xfrm>
            <a:off x="5559519" y="2651367"/>
            <a:ext cx="1060803" cy="338554"/>
          </a:xfrm>
          <a:prstGeom prst="rect">
            <a:avLst/>
          </a:prstGeom>
          <a:noFill/>
        </p:spPr>
        <p:txBody>
          <a:bodyPr wrap="none" rtlCol="0">
            <a:spAutoFit/>
          </a:bodyPr>
          <a:lstStyle/>
          <a:p>
            <a:pPr algn="ctr"/>
            <a:r>
              <a:rPr lang="en-US" sz="1600" dirty="0">
                <a:solidFill>
                  <a:srgbClr val="003399"/>
                </a:solidFill>
              </a:rPr>
              <a:t>Fully Relax</a:t>
            </a:r>
          </a:p>
        </p:txBody>
      </p:sp>
    </p:spTree>
    <p:extLst>
      <p:ext uri="{BB962C8B-B14F-4D97-AF65-F5344CB8AC3E}">
        <p14:creationId xmlns:p14="http://schemas.microsoft.com/office/powerpoint/2010/main" val="3615555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4F069-7267-DE6A-5DB4-48865D7EC4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CD165A-8C3B-2068-6341-29DDBBB6108D}"/>
              </a:ext>
            </a:extLst>
          </p:cNvPr>
          <p:cNvSpPr>
            <a:spLocks noGrp="1"/>
          </p:cNvSpPr>
          <p:nvPr>
            <p:ph type="title"/>
          </p:nvPr>
        </p:nvSpPr>
        <p:spPr/>
        <p:txBody>
          <a:bodyPr/>
          <a:lstStyle/>
          <a:p>
            <a:r>
              <a:rPr lang="en-US" dirty="0">
                <a:latin typeface="+mn-lt"/>
              </a:rPr>
              <a:t>Methods: Fully Relaxing Alloys</a:t>
            </a:r>
          </a:p>
        </p:txBody>
      </p:sp>
      <p:sp>
        <p:nvSpPr>
          <p:cNvPr id="4" name="Slide Number Placeholder 3">
            <a:extLst>
              <a:ext uri="{FF2B5EF4-FFF2-40B4-BE49-F238E27FC236}">
                <a16:creationId xmlns:a16="http://schemas.microsoft.com/office/drawing/2014/main" id="{8F396DAD-8E0D-F52D-E58B-6E769A98AAEB}"/>
              </a:ext>
            </a:extLst>
          </p:cNvPr>
          <p:cNvSpPr>
            <a:spLocks noGrp="1"/>
          </p:cNvSpPr>
          <p:nvPr>
            <p:ph type="sldNum" sz="quarter" idx="12"/>
          </p:nvPr>
        </p:nvSpPr>
        <p:spPr/>
        <p:txBody>
          <a:bodyPr/>
          <a:lstStyle/>
          <a:p>
            <a:fld id="{0A885B08-ED83-4E80-81DD-27C80F4EAFCA}" type="slidenum">
              <a:rPr lang="en-US" smtClean="0"/>
              <a:t>12</a:t>
            </a:fld>
            <a:endParaRPr lang="en-US"/>
          </a:p>
        </p:txBody>
      </p:sp>
      <p:sp>
        <p:nvSpPr>
          <p:cNvPr id="3" name="Rectangle 2">
            <a:extLst>
              <a:ext uri="{FF2B5EF4-FFF2-40B4-BE49-F238E27FC236}">
                <a16:creationId xmlns:a16="http://schemas.microsoft.com/office/drawing/2014/main" id="{D8AA62D4-6085-FE1C-C40A-6637E1B10D1B}"/>
              </a:ext>
            </a:extLst>
          </p:cNvPr>
          <p:cNvSpPr/>
          <p:nvPr/>
        </p:nvSpPr>
        <p:spPr>
          <a:xfrm>
            <a:off x="538446"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CsPbCl</a:t>
            </a:r>
            <a:r>
              <a:rPr lang="en-US" baseline="-25000" dirty="0"/>
              <a:t>3</a:t>
            </a:r>
            <a:endParaRPr lang="en-US" dirty="0"/>
          </a:p>
        </p:txBody>
      </p:sp>
      <p:sp>
        <p:nvSpPr>
          <p:cNvPr id="10" name="Rectangle 9">
            <a:extLst>
              <a:ext uri="{FF2B5EF4-FFF2-40B4-BE49-F238E27FC236}">
                <a16:creationId xmlns:a16="http://schemas.microsoft.com/office/drawing/2014/main" id="{1C33497F-22B8-7985-27F0-27EE13331586}"/>
              </a:ext>
            </a:extLst>
          </p:cNvPr>
          <p:cNvSpPr/>
          <p:nvPr/>
        </p:nvSpPr>
        <p:spPr>
          <a:xfrm>
            <a:off x="5532825" y="1628963"/>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CsPbBr</a:t>
            </a:r>
            <a:r>
              <a:rPr lang="en-US" baseline="-25000" dirty="0"/>
              <a:t>3</a:t>
            </a:r>
            <a:endParaRPr lang="en-US" dirty="0"/>
          </a:p>
        </p:txBody>
      </p:sp>
      <p:sp>
        <p:nvSpPr>
          <p:cNvPr id="16" name="Rectangle 15">
            <a:extLst>
              <a:ext uri="{FF2B5EF4-FFF2-40B4-BE49-F238E27FC236}">
                <a16:creationId xmlns:a16="http://schemas.microsoft.com/office/drawing/2014/main" id="{B43FC482-957D-9293-CD5F-BE482E506895}"/>
              </a:ext>
            </a:extLst>
          </p:cNvPr>
          <p:cNvSpPr/>
          <p:nvPr/>
        </p:nvSpPr>
        <p:spPr>
          <a:xfrm>
            <a:off x="10527204"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CsPbI</a:t>
            </a:r>
            <a:r>
              <a:rPr lang="en-US" baseline="-25000" dirty="0"/>
              <a:t>3</a:t>
            </a:r>
            <a:endParaRPr lang="en-US" dirty="0"/>
          </a:p>
        </p:txBody>
      </p:sp>
      <p:sp>
        <p:nvSpPr>
          <p:cNvPr id="39" name="TextBox 38">
            <a:extLst>
              <a:ext uri="{FF2B5EF4-FFF2-40B4-BE49-F238E27FC236}">
                <a16:creationId xmlns:a16="http://schemas.microsoft.com/office/drawing/2014/main" id="{BFAA00AF-B233-6B7D-D82E-FFA908AAC209}"/>
              </a:ext>
            </a:extLst>
          </p:cNvPr>
          <p:cNvSpPr txBox="1"/>
          <p:nvPr/>
        </p:nvSpPr>
        <p:spPr>
          <a:xfrm>
            <a:off x="538446"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CsPbCl</a:t>
            </a:r>
            <a:r>
              <a:rPr lang="en-US" baseline="-25000" dirty="0">
                <a:solidFill>
                  <a:schemeClr val="bg1"/>
                </a:solidFill>
              </a:rPr>
              <a:t>3</a:t>
            </a:r>
            <a:endParaRPr lang="en-US" dirty="0">
              <a:solidFill>
                <a:schemeClr val="bg1"/>
              </a:solidFill>
            </a:endParaRPr>
          </a:p>
        </p:txBody>
      </p:sp>
      <p:cxnSp>
        <p:nvCxnSpPr>
          <p:cNvPr id="51" name="Straight Arrow Connector 50">
            <a:extLst>
              <a:ext uri="{FF2B5EF4-FFF2-40B4-BE49-F238E27FC236}">
                <a16:creationId xmlns:a16="http://schemas.microsoft.com/office/drawing/2014/main" id="{57C9CE2B-1F99-2680-DA75-12AFEADA7AF2}"/>
              </a:ext>
            </a:extLst>
          </p:cNvPr>
          <p:cNvCxnSpPr>
            <a:cxnSpLocks/>
            <a:stCxn id="3" idx="2"/>
          </p:cNvCxnSpPr>
          <p:nvPr/>
        </p:nvCxnSpPr>
        <p:spPr>
          <a:xfrm flipH="1">
            <a:off x="1101619"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815BB933-0CE7-7C79-1A5F-C4903F34791A}"/>
              </a:ext>
            </a:extLst>
          </p:cNvPr>
          <p:cNvSpPr txBox="1"/>
          <p:nvPr/>
        </p:nvSpPr>
        <p:spPr>
          <a:xfrm>
            <a:off x="436019"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68" name="TextBox 67">
            <a:extLst>
              <a:ext uri="{FF2B5EF4-FFF2-40B4-BE49-F238E27FC236}">
                <a16:creationId xmlns:a16="http://schemas.microsoft.com/office/drawing/2014/main" id="{62937833-F89F-613A-52A2-11DEAC7E6F7B}"/>
              </a:ext>
            </a:extLst>
          </p:cNvPr>
          <p:cNvSpPr txBox="1"/>
          <p:nvPr/>
        </p:nvSpPr>
        <p:spPr>
          <a:xfrm>
            <a:off x="5429888"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70" name="TextBox 69">
            <a:extLst>
              <a:ext uri="{FF2B5EF4-FFF2-40B4-BE49-F238E27FC236}">
                <a16:creationId xmlns:a16="http://schemas.microsoft.com/office/drawing/2014/main" id="{D6265A4E-001C-0A57-FFAD-3222ACEC9D6C}"/>
              </a:ext>
            </a:extLst>
          </p:cNvPr>
          <p:cNvSpPr txBox="1"/>
          <p:nvPr/>
        </p:nvSpPr>
        <p:spPr>
          <a:xfrm>
            <a:off x="10423757"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9" name="TextBox 8">
            <a:extLst>
              <a:ext uri="{FF2B5EF4-FFF2-40B4-BE49-F238E27FC236}">
                <a16:creationId xmlns:a16="http://schemas.microsoft.com/office/drawing/2014/main" id="{5A46FD89-7E7B-E4EF-36D5-E6706E601A99}"/>
              </a:ext>
            </a:extLst>
          </p:cNvPr>
          <p:cNvSpPr txBox="1"/>
          <p:nvPr/>
        </p:nvSpPr>
        <p:spPr>
          <a:xfrm>
            <a:off x="5526748"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3</a:t>
            </a:r>
            <a:endParaRPr lang="en-US" dirty="0">
              <a:solidFill>
                <a:schemeClr val="bg1"/>
              </a:solidFill>
            </a:endParaRPr>
          </a:p>
        </p:txBody>
      </p:sp>
      <p:sp>
        <p:nvSpPr>
          <p:cNvPr id="13" name="TextBox 12">
            <a:extLst>
              <a:ext uri="{FF2B5EF4-FFF2-40B4-BE49-F238E27FC236}">
                <a16:creationId xmlns:a16="http://schemas.microsoft.com/office/drawing/2014/main" id="{1BD35C3E-5951-A75D-93BB-3CE4DCCA0B35}"/>
              </a:ext>
            </a:extLst>
          </p:cNvPr>
          <p:cNvSpPr txBox="1"/>
          <p:nvPr/>
        </p:nvSpPr>
        <p:spPr>
          <a:xfrm>
            <a:off x="10527208"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CsPbI</a:t>
            </a:r>
            <a:r>
              <a:rPr lang="en-US" baseline="-25000" dirty="0">
                <a:solidFill>
                  <a:schemeClr val="bg1"/>
                </a:solidFill>
              </a:rPr>
              <a:t>3</a:t>
            </a:r>
            <a:endParaRPr lang="en-US" dirty="0">
              <a:solidFill>
                <a:schemeClr val="bg1"/>
              </a:solidFill>
            </a:endParaRPr>
          </a:p>
        </p:txBody>
      </p:sp>
      <p:cxnSp>
        <p:nvCxnSpPr>
          <p:cNvPr id="15" name="Straight Arrow Connector 14">
            <a:extLst>
              <a:ext uri="{FF2B5EF4-FFF2-40B4-BE49-F238E27FC236}">
                <a16:creationId xmlns:a16="http://schemas.microsoft.com/office/drawing/2014/main" id="{51AC15A1-E1DC-78BE-9728-14B11E86F52B}"/>
              </a:ext>
            </a:extLst>
          </p:cNvPr>
          <p:cNvCxnSpPr>
            <a:cxnSpLocks/>
          </p:cNvCxnSpPr>
          <p:nvPr/>
        </p:nvCxnSpPr>
        <p:spPr>
          <a:xfrm flipH="1">
            <a:off x="6095487"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4CA9271-A64B-39B8-E302-BFC771AD04BF}"/>
              </a:ext>
            </a:extLst>
          </p:cNvPr>
          <p:cNvCxnSpPr>
            <a:cxnSpLocks/>
          </p:cNvCxnSpPr>
          <p:nvPr/>
        </p:nvCxnSpPr>
        <p:spPr>
          <a:xfrm flipH="1">
            <a:off x="11089355" y="2276916"/>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71CD7D9-FA5B-75C2-EACF-C7EEA7239761}"/>
              </a:ext>
            </a:extLst>
          </p:cNvPr>
          <p:cNvSpPr/>
          <p:nvPr/>
        </p:nvSpPr>
        <p:spPr>
          <a:xfrm>
            <a:off x="2226940" y="1628963"/>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CsPbBrCl</a:t>
            </a:r>
            <a:r>
              <a:rPr lang="en-US" baseline="-25000" dirty="0"/>
              <a:t>2</a:t>
            </a:r>
            <a:endParaRPr lang="en-US" dirty="0"/>
          </a:p>
        </p:txBody>
      </p:sp>
      <p:sp>
        <p:nvSpPr>
          <p:cNvPr id="8" name="Rectangle 7">
            <a:extLst>
              <a:ext uri="{FF2B5EF4-FFF2-40B4-BE49-F238E27FC236}">
                <a16:creationId xmlns:a16="http://schemas.microsoft.com/office/drawing/2014/main" id="{29747E62-8885-7096-5BD5-958CACC98727}"/>
              </a:ext>
            </a:extLst>
          </p:cNvPr>
          <p:cNvSpPr/>
          <p:nvPr/>
        </p:nvSpPr>
        <p:spPr>
          <a:xfrm>
            <a:off x="3843818"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Cl</a:t>
            </a:r>
          </a:p>
        </p:txBody>
      </p:sp>
      <p:sp>
        <p:nvSpPr>
          <p:cNvPr id="12" name="Rectangle 11">
            <a:extLst>
              <a:ext uri="{FF2B5EF4-FFF2-40B4-BE49-F238E27FC236}">
                <a16:creationId xmlns:a16="http://schemas.microsoft.com/office/drawing/2014/main" id="{48808166-230B-9276-A42A-0C8132014913}"/>
              </a:ext>
            </a:extLst>
          </p:cNvPr>
          <p:cNvSpPr/>
          <p:nvPr/>
        </p:nvSpPr>
        <p:spPr>
          <a:xfrm>
            <a:off x="7173040"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I</a:t>
            </a:r>
          </a:p>
        </p:txBody>
      </p:sp>
      <p:sp>
        <p:nvSpPr>
          <p:cNvPr id="18" name="Rectangle 17">
            <a:extLst>
              <a:ext uri="{FF2B5EF4-FFF2-40B4-BE49-F238E27FC236}">
                <a16:creationId xmlns:a16="http://schemas.microsoft.com/office/drawing/2014/main" id="{1227C993-D874-638A-8033-7E328AAC55B8}"/>
              </a:ext>
            </a:extLst>
          </p:cNvPr>
          <p:cNvSpPr/>
          <p:nvPr/>
        </p:nvSpPr>
        <p:spPr>
          <a:xfrm>
            <a:off x="8885456" y="1628961"/>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CsPbBrI</a:t>
            </a:r>
            <a:r>
              <a:rPr lang="en-US" baseline="-25000" dirty="0"/>
              <a:t>2</a:t>
            </a:r>
            <a:endParaRPr lang="en-US" dirty="0"/>
          </a:p>
        </p:txBody>
      </p:sp>
      <p:cxnSp>
        <p:nvCxnSpPr>
          <p:cNvPr id="22" name="Straight Arrow Connector 21">
            <a:extLst>
              <a:ext uri="{FF2B5EF4-FFF2-40B4-BE49-F238E27FC236}">
                <a16:creationId xmlns:a16="http://schemas.microsoft.com/office/drawing/2014/main" id="{72AFD3FD-37E5-03D7-78B1-C97BC85168C9}"/>
              </a:ext>
            </a:extLst>
          </p:cNvPr>
          <p:cNvCxnSpPr>
            <a:stCxn id="39" idx="3"/>
            <a:endCxn id="6" idx="1"/>
          </p:cNvCxnSpPr>
          <p:nvPr/>
        </p:nvCxnSpPr>
        <p:spPr>
          <a:xfrm flipV="1">
            <a:off x="1664789" y="1952940"/>
            <a:ext cx="562151" cy="1221647"/>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9FA9059-6F04-9E7D-D97E-62078848C834}"/>
              </a:ext>
            </a:extLst>
          </p:cNvPr>
          <p:cNvCxnSpPr>
            <a:cxnSpLocks/>
            <a:stCxn id="9" idx="1"/>
            <a:endCxn id="8" idx="3"/>
          </p:cNvCxnSpPr>
          <p:nvPr/>
        </p:nvCxnSpPr>
        <p:spPr>
          <a:xfrm flipH="1" flipV="1">
            <a:off x="4970165" y="1952939"/>
            <a:ext cx="556583"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6E35BFA-EFEA-6219-B008-295100222890}"/>
              </a:ext>
            </a:extLst>
          </p:cNvPr>
          <p:cNvCxnSpPr>
            <a:cxnSpLocks/>
            <a:stCxn id="9" idx="3"/>
            <a:endCxn id="12" idx="1"/>
          </p:cNvCxnSpPr>
          <p:nvPr/>
        </p:nvCxnSpPr>
        <p:spPr>
          <a:xfrm flipV="1">
            <a:off x="6653091" y="1952939"/>
            <a:ext cx="519949"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D061175-434D-E354-4200-C16486B7D57A}"/>
              </a:ext>
            </a:extLst>
          </p:cNvPr>
          <p:cNvCxnSpPr>
            <a:cxnSpLocks/>
            <a:stCxn id="13" idx="1"/>
            <a:endCxn id="18" idx="3"/>
          </p:cNvCxnSpPr>
          <p:nvPr/>
        </p:nvCxnSpPr>
        <p:spPr>
          <a:xfrm flipH="1" flipV="1">
            <a:off x="10011803" y="1952938"/>
            <a:ext cx="515405" cy="1221649"/>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322A8B4A-07D6-68BF-F379-F2049D1188DD}"/>
              </a:ext>
            </a:extLst>
          </p:cNvPr>
          <p:cNvSpPr txBox="1"/>
          <p:nvPr/>
        </p:nvSpPr>
        <p:spPr>
          <a:xfrm>
            <a:off x="2212970" y="1290408"/>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38" name="TextBox 37">
            <a:extLst>
              <a:ext uri="{FF2B5EF4-FFF2-40B4-BE49-F238E27FC236}">
                <a16:creationId xmlns:a16="http://schemas.microsoft.com/office/drawing/2014/main" id="{BB6FE47B-E1A6-2323-E583-E2B79620F64F}"/>
              </a:ext>
            </a:extLst>
          </p:cNvPr>
          <p:cNvSpPr txBox="1"/>
          <p:nvPr/>
        </p:nvSpPr>
        <p:spPr>
          <a:xfrm>
            <a:off x="7220809" y="1290407"/>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14" name="Arrow: Down 13">
            <a:extLst>
              <a:ext uri="{FF2B5EF4-FFF2-40B4-BE49-F238E27FC236}">
                <a16:creationId xmlns:a16="http://schemas.microsoft.com/office/drawing/2014/main" id="{6D5148DB-B2CA-9B4F-934C-260750324503}"/>
              </a:ext>
            </a:extLst>
          </p:cNvPr>
          <p:cNvSpPr/>
          <p:nvPr/>
        </p:nvSpPr>
        <p:spPr>
          <a:xfrm>
            <a:off x="4207156" y="2434358"/>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0" name="Arrow: Down 19">
            <a:extLst>
              <a:ext uri="{FF2B5EF4-FFF2-40B4-BE49-F238E27FC236}">
                <a16:creationId xmlns:a16="http://schemas.microsoft.com/office/drawing/2014/main" id="{7EAC60AD-4719-4870-E836-22AEA27E9C74}"/>
              </a:ext>
            </a:extLst>
          </p:cNvPr>
          <p:cNvSpPr/>
          <p:nvPr/>
        </p:nvSpPr>
        <p:spPr>
          <a:xfrm>
            <a:off x="2590275" y="2434359"/>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3" name="Arrow: Down 22">
            <a:extLst>
              <a:ext uri="{FF2B5EF4-FFF2-40B4-BE49-F238E27FC236}">
                <a16:creationId xmlns:a16="http://schemas.microsoft.com/office/drawing/2014/main" id="{0B50DEC9-C716-8160-070C-BBFAACD0FFDE}"/>
              </a:ext>
            </a:extLst>
          </p:cNvPr>
          <p:cNvSpPr/>
          <p:nvPr/>
        </p:nvSpPr>
        <p:spPr>
          <a:xfrm>
            <a:off x="7535351" y="2434357"/>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6" name="Arrow: Down 25">
            <a:extLst>
              <a:ext uri="{FF2B5EF4-FFF2-40B4-BE49-F238E27FC236}">
                <a16:creationId xmlns:a16="http://schemas.microsoft.com/office/drawing/2014/main" id="{457509A0-D33D-89A7-1002-11E684FFB71B}"/>
              </a:ext>
            </a:extLst>
          </p:cNvPr>
          <p:cNvSpPr/>
          <p:nvPr/>
        </p:nvSpPr>
        <p:spPr>
          <a:xfrm>
            <a:off x="9247767" y="2434356"/>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9" name="TextBox 28">
            <a:extLst>
              <a:ext uri="{FF2B5EF4-FFF2-40B4-BE49-F238E27FC236}">
                <a16:creationId xmlns:a16="http://schemas.microsoft.com/office/drawing/2014/main" id="{FD9BEAA1-84E0-5C4A-9128-20642EB486AC}"/>
              </a:ext>
            </a:extLst>
          </p:cNvPr>
          <p:cNvSpPr txBox="1"/>
          <p:nvPr/>
        </p:nvSpPr>
        <p:spPr>
          <a:xfrm>
            <a:off x="570192" y="2651367"/>
            <a:ext cx="1060803" cy="338554"/>
          </a:xfrm>
          <a:prstGeom prst="rect">
            <a:avLst/>
          </a:prstGeom>
          <a:noFill/>
        </p:spPr>
        <p:txBody>
          <a:bodyPr wrap="none" rtlCol="0">
            <a:spAutoFit/>
          </a:bodyPr>
          <a:lstStyle/>
          <a:p>
            <a:r>
              <a:rPr lang="en-US" sz="1600" dirty="0">
                <a:solidFill>
                  <a:srgbClr val="003399"/>
                </a:solidFill>
              </a:rPr>
              <a:t>Fully Relax</a:t>
            </a:r>
          </a:p>
        </p:txBody>
      </p:sp>
      <p:sp>
        <p:nvSpPr>
          <p:cNvPr id="32" name="TextBox 31">
            <a:extLst>
              <a:ext uri="{FF2B5EF4-FFF2-40B4-BE49-F238E27FC236}">
                <a16:creationId xmlns:a16="http://schemas.microsoft.com/office/drawing/2014/main" id="{E8B829EB-540F-26D0-43D9-1A6E0CDA087B}"/>
              </a:ext>
            </a:extLst>
          </p:cNvPr>
          <p:cNvSpPr txBox="1"/>
          <p:nvPr/>
        </p:nvSpPr>
        <p:spPr>
          <a:xfrm>
            <a:off x="5559519" y="2651367"/>
            <a:ext cx="1060803" cy="338554"/>
          </a:xfrm>
          <a:prstGeom prst="rect">
            <a:avLst/>
          </a:prstGeom>
          <a:noFill/>
        </p:spPr>
        <p:txBody>
          <a:bodyPr wrap="none" rtlCol="0">
            <a:spAutoFit/>
          </a:bodyPr>
          <a:lstStyle/>
          <a:p>
            <a:pPr algn="ctr"/>
            <a:r>
              <a:rPr lang="en-US" sz="1600" dirty="0">
                <a:solidFill>
                  <a:srgbClr val="003399"/>
                </a:solidFill>
              </a:rPr>
              <a:t>Fully Relax</a:t>
            </a:r>
          </a:p>
        </p:txBody>
      </p:sp>
      <p:sp>
        <p:nvSpPr>
          <p:cNvPr id="34" name="TextBox 33">
            <a:extLst>
              <a:ext uri="{FF2B5EF4-FFF2-40B4-BE49-F238E27FC236}">
                <a16:creationId xmlns:a16="http://schemas.microsoft.com/office/drawing/2014/main" id="{DD85AA59-BA91-2873-583C-B68B1AF7552F}"/>
              </a:ext>
            </a:extLst>
          </p:cNvPr>
          <p:cNvSpPr txBox="1"/>
          <p:nvPr/>
        </p:nvSpPr>
        <p:spPr>
          <a:xfrm>
            <a:off x="10566058" y="2662480"/>
            <a:ext cx="1060803" cy="338554"/>
          </a:xfrm>
          <a:prstGeom prst="rect">
            <a:avLst/>
          </a:prstGeom>
          <a:noFill/>
        </p:spPr>
        <p:txBody>
          <a:bodyPr wrap="none" rtlCol="0">
            <a:spAutoFit/>
          </a:bodyPr>
          <a:lstStyle/>
          <a:p>
            <a:r>
              <a:rPr lang="en-US" sz="1600" dirty="0">
                <a:solidFill>
                  <a:srgbClr val="003399"/>
                </a:solidFill>
              </a:rPr>
              <a:t>Fully Relax</a:t>
            </a:r>
          </a:p>
        </p:txBody>
      </p:sp>
      <p:sp>
        <p:nvSpPr>
          <p:cNvPr id="7" name="TextBox 6">
            <a:extLst>
              <a:ext uri="{FF2B5EF4-FFF2-40B4-BE49-F238E27FC236}">
                <a16:creationId xmlns:a16="http://schemas.microsoft.com/office/drawing/2014/main" id="{4932B1F2-6A9E-C03C-2C1D-8987473307CD}"/>
              </a:ext>
            </a:extLst>
          </p:cNvPr>
          <p:cNvSpPr txBox="1"/>
          <p:nvPr/>
        </p:nvSpPr>
        <p:spPr>
          <a:xfrm>
            <a:off x="2226944" y="3493372"/>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CsPbBrCl</a:t>
            </a:r>
            <a:r>
              <a:rPr lang="en-US" baseline="-25000" dirty="0">
                <a:solidFill>
                  <a:schemeClr val="bg1"/>
                </a:solidFill>
              </a:rPr>
              <a:t>2</a:t>
            </a:r>
            <a:endParaRPr lang="en-US" dirty="0">
              <a:solidFill>
                <a:schemeClr val="bg1"/>
              </a:solidFill>
            </a:endParaRPr>
          </a:p>
        </p:txBody>
      </p:sp>
      <p:sp>
        <p:nvSpPr>
          <p:cNvPr id="35" name="TextBox 34">
            <a:extLst>
              <a:ext uri="{FF2B5EF4-FFF2-40B4-BE49-F238E27FC236}">
                <a16:creationId xmlns:a16="http://schemas.microsoft.com/office/drawing/2014/main" id="{2EFE60CD-F769-8362-F020-E0418361F9A2}"/>
              </a:ext>
            </a:extLst>
          </p:cNvPr>
          <p:cNvSpPr txBox="1"/>
          <p:nvPr/>
        </p:nvSpPr>
        <p:spPr>
          <a:xfrm>
            <a:off x="3843819" y="3493372"/>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2</a:t>
            </a:r>
            <a:r>
              <a:rPr lang="en-US" dirty="0">
                <a:solidFill>
                  <a:schemeClr val="bg1"/>
                </a:solidFill>
              </a:rPr>
              <a:t>Cl</a:t>
            </a:r>
          </a:p>
        </p:txBody>
      </p:sp>
      <p:sp>
        <p:nvSpPr>
          <p:cNvPr id="40" name="TextBox 39">
            <a:extLst>
              <a:ext uri="{FF2B5EF4-FFF2-40B4-BE49-F238E27FC236}">
                <a16:creationId xmlns:a16="http://schemas.microsoft.com/office/drawing/2014/main" id="{733A5ADD-253C-FC7D-2011-FD3CFD9328FB}"/>
              </a:ext>
            </a:extLst>
          </p:cNvPr>
          <p:cNvSpPr txBox="1"/>
          <p:nvPr/>
        </p:nvSpPr>
        <p:spPr>
          <a:xfrm>
            <a:off x="7172015" y="349337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2</a:t>
            </a:r>
            <a:r>
              <a:rPr lang="en-US" dirty="0">
                <a:solidFill>
                  <a:schemeClr val="bg1"/>
                </a:solidFill>
              </a:rPr>
              <a:t>I</a:t>
            </a:r>
          </a:p>
        </p:txBody>
      </p:sp>
      <p:sp>
        <p:nvSpPr>
          <p:cNvPr id="42" name="TextBox 41">
            <a:extLst>
              <a:ext uri="{FF2B5EF4-FFF2-40B4-BE49-F238E27FC236}">
                <a16:creationId xmlns:a16="http://schemas.microsoft.com/office/drawing/2014/main" id="{11ECC57F-2D1B-282C-6F98-304BF69021A8}"/>
              </a:ext>
            </a:extLst>
          </p:cNvPr>
          <p:cNvSpPr txBox="1"/>
          <p:nvPr/>
        </p:nvSpPr>
        <p:spPr>
          <a:xfrm>
            <a:off x="8884431" y="349337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CsPbBrI</a:t>
            </a:r>
            <a:r>
              <a:rPr lang="en-US" baseline="-25000" dirty="0">
                <a:solidFill>
                  <a:schemeClr val="bg1"/>
                </a:solidFill>
              </a:rPr>
              <a:t>2</a:t>
            </a:r>
            <a:endParaRPr lang="en-US" dirty="0">
              <a:solidFill>
                <a:schemeClr val="bg1"/>
              </a:solidFill>
            </a:endParaRPr>
          </a:p>
        </p:txBody>
      </p:sp>
      <p:sp>
        <p:nvSpPr>
          <p:cNvPr id="44" name="TextBox 43">
            <a:extLst>
              <a:ext uri="{FF2B5EF4-FFF2-40B4-BE49-F238E27FC236}">
                <a16:creationId xmlns:a16="http://schemas.microsoft.com/office/drawing/2014/main" id="{828FB2EB-058F-AEBC-282A-A78616D95331}"/>
              </a:ext>
            </a:extLst>
          </p:cNvPr>
          <p:cNvSpPr txBox="1"/>
          <p:nvPr/>
        </p:nvSpPr>
        <p:spPr>
          <a:xfrm>
            <a:off x="3103119" y="3154817"/>
            <a:ext cx="1060803" cy="338554"/>
          </a:xfrm>
          <a:prstGeom prst="rect">
            <a:avLst/>
          </a:prstGeom>
          <a:noFill/>
        </p:spPr>
        <p:txBody>
          <a:bodyPr wrap="none" rtlCol="0">
            <a:spAutoFit/>
          </a:bodyPr>
          <a:lstStyle/>
          <a:p>
            <a:r>
              <a:rPr lang="en-US" sz="1600" dirty="0">
                <a:solidFill>
                  <a:srgbClr val="003399"/>
                </a:solidFill>
              </a:rPr>
              <a:t>Fully Relax</a:t>
            </a:r>
          </a:p>
        </p:txBody>
      </p:sp>
      <p:sp>
        <p:nvSpPr>
          <p:cNvPr id="46" name="TextBox 45">
            <a:extLst>
              <a:ext uri="{FF2B5EF4-FFF2-40B4-BE49-F238E27FC236}">
                <a16:creationId xmlns:a16="http://schemas.microsoft.com/office/drawing/2014/main" id="{D287F7B9-4DB7-3B97-6EB0-6210347DD4F2}"/>
              </a:ext>
            </a:extLst>
          </p:cNvPr>
          <p:cNvSpPr txBox="1"/>
          <p:nvPr/>
        </p:nvSpPr>
        <p:spPr>
          <a:xfrm>
            <a:off x="8060993" y="3154817"/>
            <a:ext cx="1060803" cy="338554"/>
          </a:xfrm>
          <a:prstGeom prst="rect">
            <a:avLst/>
          </a:prstGeom>
          <a:noFill/>
        </p:spPr>
        <p:txBody>
          <a:bodyPr wrap="none" rtlCol="0">
            <a:spAutoFit/>
          </a:bodyPr>
          <a:lstStyle/>
          <a:p>
            <a:r>
              <a:rPr lang="en-US" sz="1600" dirty="0">
                <a:solidFill>
                  <a:srgbClr val="003399"/>
                </a:solidFill>
              </a:rPr>
              <a:t>Fully Relax</a:t>
            </a:r>
          </a:p>
        </p:txBody>
      </p:sp>
    </p:spTree>
    <p:extLst>
      <p:ext uri="{BB962C8B-B14F-4D97-AF65-F5344CB8AC3E}">
        <p14:creationId xmlns:p14="http://schemas.microsoft.com/office/powerpoint/2010/main" val="2727936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76D64-D365-D71A-64A9-25AEA0A8F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DE78C-5635-DC40-A49B-2E85DAF78FA3}"/>
              </a:ext>
            </a:extLst>
          </p:cNvPr>
          <p:cNvSpPr>
            <a:spLocks noGrp="1"/>
          </p:cNvSpPr>
          <p:nvPr>
            <p:ph type="title"/>
          </p:nvPr>
        </p:nvSpPr>
        <p:spPr/>
        <p:txBody>
          <a:bodyPr/>
          <a:lstStyle/>
          <a:p>
            <a:r>
              <a:rPr lang="en-US" dirty="0">
                <a:latin typeface="+mn-lt"/>
              </a:rPr>
              <a:t>Results: Final Relaxed Structures</a:t>
            </a:r>
          </a:p>
        </p:txBody>
      </p:sp>
      <p:sp>
        <p:nvSpPr>
          <p:cNvPr id="4" name="Slide Number Placeholder 3">
            <a:extLst>
              <a:ext uri="{FF2B5EF4-FFF2-40B4-BE49-F238E27FC236}">
                <a16:creationId xmlns:a16="http://schemas.microsoft.com/office/drawing/2014/main" id="{6E04A206-868F-7568-1468-1E7741E79969}"/>
              </a:ext>
            </a:extLst>
          </p:cNvPr>
          <p:cNvSpPr>
            <a:spLocks noGrp="1"/>
          </p:cNvSpPr>
          <p:nvPr>
            <p:ph type="sldNum" sz="quarter" idx="12"/>
          </p:nvPr>
        </p:nvSpPr>
        <p:spPr/>
        <p:txBody>
          <a:bodyPr/>
          <a:lstStyle/>
          <a:p>
            <a:fld id="{0A885B08-ED83-4E80-81DD-27C80F4EAFCA}" type="slidenum">
              <a:rPr lang="en-US" smtClean="0"/>
              <a:t>13</a:t>
            </a:fld>
            <a:endParaRPr lang="en-US"/>
          </a:p>
        </p:txBody>
      </p:sp>
      <p:pic>
        <p:nvPicPr>
          <p:cNvPr id="3" name="Picture 2">
            <a:extLst>
              <a:ext uri="{FF2B5EF4-FFF2-40B4-BE49-F238E27FC236}">
                <a16:creationId xmlns:a16="http://schemas.microsoft.com/office/drawing/2014/main" id="{49040782-E0AB-CC80-D57C-4A91C8297C03}"/>
              </a:ext>
            </a:extLst>
          </p:cNvPr>
          <p:cNvPicPr>
            <a:picLocks noChangeAspect="1"/>
          </p:cNvPicPr>
          <p:nvPr/>
        </p:nvPicPr>
        <p:blipFill>
          <a:blip r:embed="rId2"/>
          <a:stretch>
            <a:fillRect/>
          </a:stretch>
        </p:blipFill>
        <p:spPr>
          <a:xfrm>
            <a:off x="287603" y="2480029"/>
            <a:ext cx="1423509" cy="1743076"/>
          </a:xfrm>
          <a:prstGeom prst="rect">
            <a:avLst/>
          </a:prstGeom>
        </p:spPr>
      </p:pic>
      <p:pic>
        <p:nvPicPr>
          <p:cNvPr id="6" name="Picture 5">
            <a:extLst>
              <a:ext uri="{FF2B5EF4-FFF2-40B4-BE49-F238E27FC236}">
                <a16:creationId xmlns:a16="http://schemas.microsoft.com/office/drawing/2014/main" id="{3E5CE559-784E-BFA7-EA73-FA535260A263}"/>
              </a:ext>
            </a:extLst>
          </p:cNvPr>
          <p:cNvPicPr>
            <a:picLocks noChangeAspect="1"/>
          </p:cNvPicPr>
          <p:nvPr/>
        </p:nvPicPr>
        <p:blipFill>
          <a:blip r:embed="rId3"/>
          <a:stretch>
            <a:fillRect/>
          </a:stretch>
        </p:blipFill>
        <p:spPr>
          <a:xfrm>
            <a:off x="1998815" y="2533192"/>
            <a:ext cx="1183390" cy="1644060"/>
          </a:xfrm>
          <a:prstGeom prst="rect">
            <a:avLst/>
          </a:prstGeom>
        </p:spPr>
      </p:pic>
      <p:pic>
        <p:nvPicPr>
          <p:cNvPr id="7" name="Picture 6">
            <a:extLst>
              <a:ext uri="{FF2B5EF4-FFF2-40B4-BE49-F238E27FC236}">
                <a16:creationId xmlns:a16="http://schemas.microsoft.com/office/drawing/2014/main" id="{547739AF-531C-8F0D-9B49-4B305AF1DA8C}"/>
              </a:ext>
            </a:extLst>
          </p:cNvPr>
          <p:cNvPicPr>
            <a:picLocks noChangeAspect="1"/>
          </p:cNvPicPr>
          <p:nvPr/>
        </p:nvPicPr>
        <p:blipFill>
          <a:blip r:embed="rId4"/>
          <a:stretch>
            <a:fillRect/>
          </a:stretch>
        </p:blipFill>
        <p:spPr>
          <a:xfrm>
            <a:off x="3467841" y="2474122"/>
            <a:ext cx="1320727" cy="1762569"/>
          </a:xfrm>
          <a:prstGeom prst="rect">
            <a:avLst/>
          </a:prstGeom>
        </p:spPr>
      </p:pic>
      <p:pic>
        <p:nvPicPr>
          <p:cNvPr id="8" name="Picture 7">
            <a:extLst>
              <a:ext uri="{FF2B5EF4-FFF2-40B4-BE49-F238E27FC236}">
                <a16:creationId xmlns:a16="http://schemas.microsoft.com/office/drawing/2014/main" id="{98AE49A8-EC3C-ADA5-EC7A-0F640699419D}"/>
              </a:ext>
            </a:extLst>
          </p:cNvPr>
          <p:cNvPicPr>
            <a:picLocks noChangeAspect="1"/>
          </p:cNvPicPr>
          <p:nvPr/>
        </p:nvPicPr>
        <p:blipFill>
          <a:blip r:embed="rId5"/>
          <a:stretch>
            <a:fillRect/>
          </a:stretch>
        </p:blipFill>
        <p:spPr>
          <a:xfrm>
            <a:off x="5078634" y="2485936"/>
            <a:ext cx="1429785" cy="1736948"/>
          </a:xfrm>
          <a:prstGeom prst="rect">
            <a:avLst/>
          </a:prstGeom>
        </p:spPr>
      </p:pic>
      <p:pic>
        <p:nvPicPr>
          <p:cNvPr id="9" name="Picture 8">
            <a:extLst>
              <a:ext uri="{FF2B5EF4-FFF2-40B4-BE49-F238E27FC236}">
                <a16:creationId xmlns:a16="http://schemas.microsoft.com/office/drawing/2014/main" id="{12BE7560-E70A-1714-DB5C-095DA4C3C254}"/>
              </a:ext>
            </a:extLst>
          </p:cNvPr>
          <p:cNvPicPr>
            <a:picLocks noChangeAspect="1"/>
          </p:cNvPicPr>
          <p:nvPr/>
        </p:nvPicPr>
        <p:blipFill>
          <a:blip r:embed="rId6"/>
          <a:stretch>
            <a:fillRect/>
          </a:stretch>
        </p:blipFill>
        <p:spPr>
          <a:xfrm>
            <a:off x="6795753" y="2471169"/>
            <a:ext cx="1423803" cy="1765448"/>
          </a:xfrm>
          <a:prstGeom prst="rect">
            <a:avLst/>
          </a:prstGeom>
        </p:spPr>
      </p:pic>
      <p:pic>
        <p:nvPicPr>
          <p:cNvPr id="10" name="Picture 9">
            <a:extLst>
              <a:ext uri="{FF2B5EF4-FFF2-40B4-BE49-F238E27FC236}">
                <a16:creationId xmlns:a16="http://schemas.microsoft.com/office/drawing/2014/main" id="{C80C7456-C6A1-269E-1B07-E6671A327124}"/>
              </a:ext>
            </a:extLst>
          </p:cNvPr>
          <p:cNvPicPr>
            <a:picLocks noChangeAspect="1"/>
          </p:cNvPicPr>
          <p:nvPr/>
        </p:nvPicPr>
        <p:blipFill>
          <a:blip r:embed="rId7"/>
          <a:stretch>
            <a:fillRect/>
          </a:stretch>
        </p:blipFill>
        <p:spPr>
          <a:xfrm>
            <a:off x="8506964" y="2465262"/>
            <a:ext cx="1666360" cy="1773572"/>
          </a:xfrm>
          <a:prstGeom prst="rect">
            <a:avLst/>
          </a:prstGeom>
        </p:spPr>
      </p:pic>
      <p:pic>
        <p:nvPicPr>
          <p:cNvPr id="11" name="Picture 10">
            <a:extLst>
              <a:ext uri="{FF2B5EF4-FFF2-40B4-BE49-F238E27FC236}">
                <a16:creationId xmlns:a16="http://schemas.microsoft.com/office/drawing/2014/main" id="{98101FF1-D03E-76F8-D4D4-03D1DB2EE936}"/>
              </a:ext>
            </a:extLst>
          </p:cNvPr>
          <p:cNvPicPr>
            <a:picLocks noChangeAspect="1"/>
          </p:cNvPicPr>
          <p:nvPr/>
        </p:nvPicPr>
        <p:blipFill>
          <a:blip r:embed="rId8"/>
          <a:stretch>
            <a:fillRect/>
          </a:stretch>
        </p:blipFill>
        <p:spPr>
          <a:xfrm>
            <a:off x="10466269" y="2474122"/>
            <a:ext cx="1438129" cy="1763160"/>
          </a:xfrm>
          <a:prstGeom prst="rect">
            <a:avLst/>
          </a:prstGeom>
        </p:spPr>
      </p:pic>
      <p:sp>
        <p:nvSpPr>
          <p:cNvPr id="12" name="TextBox 12">
            <a:extLst>
              <a:ext uri="{FF2B5EF4-FFF2-40B4-BE49-F238E27FC236}">
                <a16:creationId xmlns:a16="http://schemas.microsoft.com/office/drawing/2014/main" id="{AF89B2C7-478E-7261-1E56-6AD4AE75A8ED}"/>
              </a:ext>
            </a:extLst>
          </p:cNvPr>
          <p:cNvSpPr txBox="1"/>
          <p:nvPr/>
        </p:nvSpPr>
        <p:spPr>
          <a:xfrm>
            <a:off x="366974" y="2021316"/>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CsPbCl</a:t>
            </a:r>
            <a:r>
              <a:rPr lang="en-US" baseline="-25000" dirty="0"/>
              <a:t>3</a:t>
            </a:r>
            <a:endParaRPr lang="en-US" dirty="0"/>
          </a:p>
        </p:txBody>
      </p:sp>
      <p:sp>
        <p:nvSpPr>
          <p:cNvPr id="13" name="TextBox 13">
            <a:extLst>
              <a:ext uri="{FF2B5EF4-FFF2-40B4-BE49-F238E27FC236}">
                <a16:creationId xmlns:a16="http://schemas.microsoft.com/office/drawing/2014/main" id="{7145CAD0-BDE8-BD3B-779E-2C65DB5A6542}"/>
              </a:ext>
            </a:extLst>
          </p:cNvPr>
          <p:cNvSpPr txBox="1"/>
          <p:nvPr/>
        </p:nvSpPr>
        <p:spPr>
          <a:xfrm>
            <a:off x="10550601" y="2021316"/>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CsPbI</a:t>
            </a:r>
            <a:r>
              <a:rPr lang="en-US" baseline="-25000"/>
              <a:t>3</a:t>
            </a:r>
            <a:endParaRPr lang="en-US"/>
          </a:p>
        </p:txBody>
      </p:sp>
      <p:sp>
        <p:nvSpPr>
          <p:cNvPr id="14" name="TextBox 14">
            <a:extLst>
              <a:ext uri="{FF2B5EF4-FFF2-40B4-BE49-F238E27FC236}">
                <a16:creationId xmlns:a16="http://schemas.microsoft.com/office/drawing/2014/main" id="{08EBEAA5-526F-902C-8AF5-BA59EBF0369A}"/>
              </a:ext>
            </a:extLst>
          </p:cNvPr>
          <p:cNvSpPr txBox="1"/>
          <p:nvPr/>
        </p:nvSpPr>
        <p:spPr>
          <a:xfrm>
            <a:off x="5163438" y="2021315"/>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a:t>
            </a:r>
            <a:r>
              <a:rPr lang="en-US" baseline="-25000"/>
              <a:t>3</a:t>
            </a:r>
            <a:endParaRPr lang="en-US"/>
          </a:p>
        </p:txBody>
      </p:sp>
      <p:sp>
        <p:nvSpPr>
          <p:cNvPr id="15" name="TextBox 15">
            <a:extLst>
              <a:ext uri="{FF2B5EF4-FFF2-40B4-BE49-F238E27FC236}">
                <a16:creationId xmlns:a16="http://schemas.microsoft.com/office/drawing/2014/main" id="{90C8A9DA-5C6D-DA2F-2624-857CB5A4FC07}"/>
              </a:ext>
            </a:extLst>
          </p:cNvPr>
          <p:cNvSpPr txBox="1"/>
          <p:nvPr/>
        </p:nvSpPr>
        <p:spPr>
          <a:xfrm>
            <a:off x="1961857" y="2019530"/>
            <a:ext cx="1260549" cy="369332"/>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CsPbBrCl</a:t>
            </a:r>
            <a:r>
              <a:rPr lang="en-US" baseline="-25000"/>
              <a:t>2</a:t>
            </a:r>
          </a:p>
        </p:txBody>
      </p:sp>
      <p:sp>
        <p:nvSpPr>
          <p:cNvPr id="16" name="TextBox 16">
            <a:extLst>
              <a:ext uri="{FF2B5EF4-FFF2-40B4-BE49-F238E27FC236}">
                <a16:creationId xmlns:a16="http://schemas.microsoft.com/office/drawing/2014/main" id="{E720D07C-FB71-D6CA-AEA7-858E666F2B76}"/>
              </a:ext>
            </a:extLst>
          </p:cNvPr>
          <p:cNvSpPr txBox="1"/>
          <p:nvPr/>
        </p:nvSpPr>
        <p:spPr>
          <a:xfrm>
            <a:off x="3497671" y="2021315"/>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a:t>
            </a:r>
            <a:r>
              <a:rPr lang="en-US" baseline="-25000"/>
              <a:t>2</a:t>
            </a:r>
            <a:r>
              <a:rPr lang="en-US"/>
              <a:t>Cl</a:t>
            </a:r>
          </a:p>
        </p:txBody>
      </p:sp>
      <p:sp>
        <p:nvSpPr>
          <p:cNvPr id="17" name="TextBox 17">
            <a:extLst>
              <a:ext uri="{FF2B5EF4-FFF2-40B4-BE49-F238E27FC236}">
                <a16:creationId xmlns:a16="http://schemas.microsoft.com/office/drawing/2014/main" id="{1DDA82A8-7D4A-23D7-2A3A-46E4A216E368}"/>
              </a:ext>
            </a:extLst>
          </p:cNvPr>
          <p:cNvSpPr txBox="1"/>
          <p:nvPr/>
        </p:nvSpPr>
        <p:spPr>
          <a:xfrm>
            <a:off x="6876462" y="2019530"/>
            <a:ext cx="1260549" cy="369332"/>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a:t>
            </a:r>
            <a:r>
              <a:rPr lang="en-US" baseline="-25000"/>
              <a:t>2</a:t>
            </a:r>
            <a:r>
              <a:rPr lang="en-US"/>
              <a:t>I</a:t>
            </a:r>
            <a:endParaRPr lang="en-US" baseline="-25000"/>
          </a:p>
        </p:txBody>
      </p:sp>
      <p:sp>
        <p:nvSpPr>
          <p:cNvPr id="18" name="TextBox 18">
            <a:extLst>
              <a:ext uri="{FF2B5EF4-FFF2-40B4-BE49-F238E27FC236}">
                <a16:creationId xmlns:a16="http://schemas.microsoft.com/office/drawing/2014/main" id="{5DC96DE6-7936-F45B-9F48-F58D7C916C76}"/>
              </a:ext>
            </a:extLst>
          </p:cNvPr>
          <p:cNvSpPr txBox="1"/>
          <p:nvPr/>
        </p:nvSpPr>
        <p:spPr>
          <a:xfrm>
            <a:off x="8707625" y="2021315"/>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CsPbBrI</a:t>
            </a:r>
            <a:r>
              <a:rPr lang="en-US" baseline="-25000"/>
              <a:t>2</a:t>
            </a:r>
          </a:p>
        </p:txBody>
      </p:sp>
      <p:sp>
        <p:nvSpPr>
          <p:cNvPr id="19" name="TextBox 19">
            <a:extLst>
              <a:ext uri="{FF2B5EF4-FFF2-40B4-BE49-F238E27FC236}">
                <a16:creationId xmlns:a16="http://schemas.microsoft.com/office/drawing/2014/main" id="{B6CFA5B0-2621-A951-E77F-030DA1DC1D4D}"/>
              </a:ext>
            </a:extLst>
          </p:cNvPr>
          <p:cNvSpPr txBox="1"/>
          <p:nvPr/>
        </p:nvSpPr>
        <p:spPr>
          <a:xfrm>
            <a:off x="366974" y="4472711"/>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i="1" dirty="0" err="1"/>
              <a:t>Pnma</a:t>
            </a:r>
            <a:endParaRPr lang="en-US" i="1" dirty="0"/>
          </a:p>
        </p:txBody>
      </p:sp>
      <p:sp>
        <p:nvSpPr>
          <p:cNvPr id="20" name="TextBox 20">
            <a:extLst>
              <a:ext uri="{FF2B5EF4-FFF2-40B4-BE49-F238E27FC236}">
                <a16:creationId xmlns:a16="http://schemas.microsoft.com/office/drawing/2014/main" id="{AAEF4E8E-0CDB-2678-25CC-012AF81262CA}"/>
              </a:ext>
            </a:extLst>
          </p:cNvPr>
          <p:cNvSpPr txBox="1"/>
          <p:nvPr/>
        </p:nvSpPr>
        <p:spPr>
          <a:xfrm>
            <a:off x="10550601" y="4472711"/>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i="1" dirty="0" err="1"/>
              <a:t>Pnma</a:t>
            </a:r>
            <a:endParaRPr lang="en-US" i="1" dirty="0"/>
          </a:p>
        </p:txBody>
      </p:sp>
      <p:sp>
        <p:nvSpPr>
          <p:cNvPr id="21" name="TextBox 21">
            <a:extLst>
              <a:ext uri="{FF2B5EF4-FFF2-40B4-BE49-F238E27FC236}">
                <a16:creationId xmlns:a16="http://schemas.microsoft.com/office/drawing/2014/main" id="{EC513C04-C9F8-3AC1-92F7-3A8F6C83E0E9}"/>
              </a:ext>
            </a:extLst>
          </p:cNvPr>
          <p:cNvSpPr txBox="1"/>
          <p:nvPr/>
        </p:nvSpPr>
        <p:spPr>
          <a:xfrm>
            <a:off x="1961857" y="4472710"/>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i="1" dirty="0">
                <a:ea typeface="+mn-lt"/>
                <a:cs typeface="+mn-lt"/>
              </a:rPr>
              <a:t>Pmn</a:t>
            </a:r>
            <a:r>
              <a:rPr lang="en-US" dirty="0">
                <a:ea typeface="+mn-lt"/>
                <a:cs typeface="+mn-lt"/>
              </a:rPr>
              <a:t>2</a:t>
            </a:r>
            <a:r>
              <a:rPr lang="en-US" baseline="-25000" dirty="0">
                <a:ea typeface="+mn-lt"/>
                <a:cs typeface="+mn-lt"/>
              </a:rPr>
              <a:t>1</a:t>
            </a:r>
            <a:endParaRPr lang="en-US" baseline="-25000" dirty="0"/>
          </a:p>
        </p:txBody>
      </p:sp>
      <p:sp>
        <p:nvSpPr>
          <p:cNvPr id="22" name="TextBox 22">
            <a:extLst>
              <a:ext uri="{FF2B5EF4-FFF2-40B4-BE49-F238E27FC236}">
                <a16:creationId xmlns:a16="http://schemas.microsoft.com/office/drawing/2014/main" id="{940CBBF5-689D-2371-DFFF-9C76C6468133}"/>
              </a:ext>
            </a:extLst>
          </p:cNvPr>
          <p:cNvSpPr txBox="1"/>
          <p:nvPr/>
        </p:nvSpPr>
        <p:spPr>
          <a:xfrm>
            <a:off x="3497671" y="4472711"/>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i="1" dirty="0" err="1"/>
              <a:t>Pnma</a:t>
            </a:r>
            <a:endParaRPr lang="en-US" i="1" dirty="0"/>
          </a:p>
        </p:txBody>
      </p:sp>
      <p:sp>
        <p:nvSpPr>
          <p:cNvPr id="23" name="TextBox 23">
            <a:extLst>
              <a:ext uri="{FF2B5EF4-FFF2-40B4-BE49-F238E27FC236}">
                <a16:creationId xmlns:a16="http://schemas.microsoft.com/office/drawing/2014/main" id="{34C33BCD-0119-DCC4-B82D-4C833B881AFB}"/>
              </a:ext>
            </a:extLst>
          </p:cNvPr>
          <p:cNvSpPr txBox="1"/>
          <p:nvPr/>
        </p:nvSpPr>
        <p:spPr>
          <a:xfrm>
            <a:off x="5163438" y="4472710"/>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i="1" dirty="0" err="1"/>
              <a:t>Pnma</a:t>
            </a:r>
            <a:endParaRPr lang="en-US" i="1" dirty="0"/>
          </a:p>
        </p:txBody>
      </p:sp>
      <p:sp>
        <p:nvSpPr>
          <p:cNvPr id="24" name="TextBox 24">
            <a:extLst>
              <a:ext uri="{FF2B5EF4-FFF2-40B4-BE49-F238E27FC236}">
                <a16:creationId xmlns:a16="http://schemas.microsoft.com/office/drawing/2014/main" id="{B674E1E2-C7E3-BD69-323A-92CB5FF1C642}"/>
              </a:ext>
            </a:extLst>
          </p:cNvPr>
          <p:cNvSpPr txBox="1"/>
          <p:nvPr/>
        </p:nvSpPr>
        <p:spPr>
          <a:xfrm>
            <a:off x="6876462" y="4472711"/>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i="1" dirty="0">
                <a:ea typeface="+mn-lt"/>
                <a:cs typeface="+mn-lt"/>
              </a:rPr>
              <a:t>Pmc</a:t>
            </a:r>
            <a:r>
              <a:rPr lang="en-US" dirty="0">
                <a:ea typeface="+mn-lt"/>
                <a:cs typeface="+mn-lt"/>
              </a:rPr>
              <a:t>2</a:t>
            </a:r>
            <a:r>
              <a:rPr lang="en-US" baseline="-25000" dirty="0">
                <a:ea typeface="+mn-lt"/>
                <a:cs typeface="+mn-lt"/>
              </a:rPr>
              <a:t>1</a:t>
            </a:r>
            <a:endParaRPr lang="en-US" baseline="-25000" dirty="0"/>
          </a:p>
        </p:txBody>
      </p:sp>
      <p:sp>
        <p:nvSpPr>
          <p:cNvPr id="25" name="TextBox 25">
            <a:extLst>
              <a:ext uri="{FF2B5EF4-FFF2-40B4-BE49-F238E27FC236}">
                <a16:creationId xmlns:a16="http://schemas.microsoft.com/office/drawing/2014/main" id="{10809593-B49F-CEF2-F73F-2CFFD20A3BC4}"/>
              </a:ext>
            </a:extLst>
          </p:cNvPr>
          <p:cNvSpPr txBox="1"/>
          <p:nvPr/>
        </p:nvSpPr>
        <p:spPr>
          <a:xfrm>
            <a:off x="8707625" y="4472710"/>
            <a:ext cx="1260549" cy="365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i="1" dirty="0" err="1"/>
              <a:t>Pnma</a:t>
            </a:r>
            <a:endParaRPr lang="en-US" i="1" dirty="0"/>
          </a:p>
        </p:txBody>
      </p:sp>
    </p:spTree>
    <p:extLst>
      <p:ext uri="{BB962C8B-B14F-4D97-AF65-F5344CB8AC3E}">
        <p14:creationId xmlns:p14="http://schemas.microsoft.com/office/powerpoint/2010/main" val="2353041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97E7D-F0FB-AA3E-3B7A-7B9B8FE08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C6266-0325-886D-5428-B01EFE06DBD5}"/>
              </a:ext>
            </a:extLst>
          </p:cNvPr>
          <p:cNvSpPr>
            <a:spLocks noGrp="1"/>
          </p:cNvSpPr>
          <p:nvPr>
            <p:ph type="title"/>
          </p:nvPr>
        </p:nvSpPr>
        <p:spPr/>
        <p:txBody>
          <a:bodyPr/>
          <a:lstStyle/>
          <a:p>
            <a:r>
              <a:rPr lang="en-US" dirty="0">
                <a:latin typeface="+mn-lt"/>
              </a:rPr>
              <a:t>Methods: Phonon Calculations</a:t>
            </a:r>
          </a:p>
        </p:txBody>
      </p:sp>
      <p:sp>
        <p:nvSpPr>
          <p:cNvPr id="4" name="Slide Number Placeholder 3">
            <a:extLst>
              <a:ext uri="{FF2B5EF4-FFF2-40B4-BE49-F238E27FC236}">
                <a16:creationId xmlns:a16="http://schemas.microsoft.com/office/drawing/2014/main" id="{0F60BBEA-0ECA-1B75-CDD6-21FE0C43462E}"/>
              </a:ext>
            </a:extLst>
          </p:cNvPr>
          <p:cNvSpPr>
            <a:spLocks noGrp="1"/>
          </p:cNvSpPr>
          <p:nvPr>
            <p:ph type="sldNum" sz="quarter" idx="12"/>
          </p:nvPr>
        </p:nvSpPr>
        <p:spPr/>
        <p:txBody>
          <a:bodyPr/>
          <a:lstStyle/>
          <a:p>
            <a:fld id="{0A885B08-ED83-4E80-81DD-27C80F4EAFCA}" type="slidenum">
              <a:rPr lang="en-US" smtClean="0"/>
              <a:t>14</a:t>
            </a:fld>
            <a:endParaRPr lang="en-US"/>
          </a:p>
        </p:txBody>
      </p:sp>
      <p:sp>
        <p:nvSpPr>
          <p:cNvPr id="3" name="Rectangle 2">
            <a:extLst>
              <a:ext uri="{FF2B5EF4-FFF2-40B4-BE49-F238E27FC236}">
                <a16:creationId xmlns:a16="http://schemas.microsoft.com/office/drawing/2014/main" id="{69B60C64-6138-B30C-501D-A3902FAC7CFE}"/>
              </a:ext>
            </a:extLst>
          </p:cNvPr>
          <p:cNvSpPr/>
          <p:nvPr/>
        </p:nvSpPr>
        <p:spPr>
          <a:xfrm>
            <a:off x="538446"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CsPbCl</a:t>
            </a:r>
            <a:r>
              <a:rPr lang="en-US" baseline="-25000" dirty="0"/>
              <a:t>3</a:t>
            </a:r>
            <a:endParaRPr lang="en-US" dirty="0"/>
          </a:p>
        </p:txBody>
      </p:sp>
      <p:sp>
        <p:nvSpPr>
          <p:cNvPr id="10" name="Rectangle 9">
            <a:extLst>
              <a:ext uri="{FF2B5EF4-FFF2-40B4-BE49-F238E27FC236}">
                <a16:creationId xmlns:a16="http://schemas.microsoft.com/office/drawing/2014/main" id="{14A33804-9C69-21EB-4194-07AD7C34D155}"/>
              </a:ext>
            </a:extLst>
          </p:cNvPr>
          <p:cNvSpPr/>
          <p:nvPr/>
        </p:nvSpPr>
        <p:spPr>
          <a:xfrm>
            <a:off x="5532825" y="1628963"/>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CsPbBr</a:t>
            </a:r>
            <a:r>
              <a:rPr lang="en-US" baseline="-25000" dirty="0"/>
              <a:t>3</a:t>
            </a:r>
            <a:endParaRPr lang="en-US" dirty="0"/>
          </a:p>
        </p:txBody>
      </p:sp>
      <p:sp>
        <p:nvSpPr>
          <p:cNvPr id="16" name="Rectangle 15">
            <a:extLst>
              <a:ext uri="{FF2B5EF4-FFF2-40B4-BE49-F238E27FC236}">
                <a16:creationId xmlns:a16="http://schemas.microsoft.com/office/drawing/2014/main" id="{628A6819-41DF-5328-FAF5-CD11F7B39FCB}"/>
              </a:ext>
            </a:extLst>
          </p:cNvPr>
          <p:cNvSpPr/>
          <p:nvPr/>
        </p:nvSpPr>
        <p:spPr>
          <a:xfrm>
            <a:off x="10527204"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CsPbI</a:t>
            </a:r>
            <a:r>
              <a:rPr lang="en-US" baseline="-25000" dirty="0"/>
              <a:t>3</a:t>
            </a:r>
            <a:endParaRPr lang="en-US" dirty="0"/>
          </a:p>
        </p:txBody>
      </p:sp>
      <p:sp>
        <p:nvSpPr>
          <p:cNvPr id="39" name="TextBox 38">
            <a:extLst>
              <a:ext uri="{FF2B5EF4-FFF2-40B4-BE49-F238E27FC236}">
                <a16:creationId xmlns:a16="http://schemas.microsoft.com/office/drawing/2014/main" id="{13288379-B2FC-285C-0038-233F58F51425}"/>
              </a:ext>
            </a:extLst>
          </p:cNvPr>
          <p:cNvSpPr txBox="1"/>
          <p:nvPr/>
        </p:nvSpPr>
        <p:spPr>
          <a:xfrm>
            <a:off x="538446"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CsPbCl</a:t>
            </a:r>
            <a:r>
              <a:rPr lang="en-US" baseline="-25000" dirty="0">
                <a:solidFill>
                  <a:schemeClr val="bg1"/>
                </a:solidFill>
              </a:rPr>
              <a:t>3</a:t>
            </a:r>
            <a:endParaRPr lang="en-US" dirty="0">
              <a:solidFill>
                <a:schemeClr val="bg1"/>
              </a:solidFill>
            </a:endParaRPr>
          </a:p>
        </p:txBody>
      </p:sp>
      <p:cxnSp>
        <p:nvCxnSpPr>
          <p:cNvPr id="51" name="Straight Arrow Connector 50">
            <a:extLst>
              <a:ext uri="{FF2B5EF4-FFF2-40B4-BE49-F238E27FC236}">
                <a16:creationId xmlns:a16="http://schemas.microsoft.com/office/drawing/2014/main" id="{A8190046-B577-6B5C-0BA6-44282B3B564E}"/>
              </a:ext>
            </a:extLst>
          </p:cNvPr>
          <p:cNvCxnSpPr>
            <a:cxnSpLocks/>
            <a:stCxn id="3" idx="2"/>
          </p:cNvCxnSpPr>
          <p:nvPr/>
        </p:nvCxnSpPr>
        <p:spPr>
          <a:xfrm flipH="1">
            <a:off x="1101619"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CDDAE422-FF99-5130-536A-58FF9E67DABB}"/>
              </a:ext>
            </a:extLst>
          </p:cNvPr>
          <p:cNvSpPr txBox="1"/>
          <p:nvPr/>
        </p:nvSpPr>
        <p:spPr>
          <a:xfrm>
            <a:off x="436019"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68" name="TextBox 67">
            <a:extLst>
              <a:ext uri="{FF2B5EF4-FFF2-40B4-BE49-F238E27FC236}">
                <a16:creationId xmlns:a16="http://schemas.microsoft.com/office/drawing/2014/main" id="{4692BFA0-13F2-CB56-7CA7-7FABE511DE17}"/>
              </a:ext>
            </a:extLst>
          </p:cNvPr>
          <p:cNvSpPr txBox="1"/>
          <p:nvPr/>
        </p:nvSpPr>
        <p:spPr>
          <a:xfrm>
            <a:off x="5429888"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70" name="TextBox 69">
            <a:extLst>
              <a:ext uri="{FF2B5EF4-FFF2-40B4-BE49-F238E27FC236}">
                <a16:creationId xmlns:a16="http://schemas.microsoft.com/office/drawing/2014/main" id="{B34E566C-AD27-F1C7-D157-941DE9A4812F}"/>
              </a:ext>
            </a:extLst>
          </p:cNvPr>
          <p:cNvSpPr txBox="1"/>
          <p:nvPr/>
        </p:nvSpPr>
        <p:spPr>
          <a:xfrm>
            <a:off x="10423757"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9" name="TextBox 8">
            <a:extLst>
              <a:ext uri="{FF2B5EF4-FFF2-40B4-BE49-F238E27FC236}">
                <a16:creationId xmlns:a16="http://schemas.microsoft.com/office/drawing/2014/main" id="{8BE87074-8CB2-409F-8853-D542F81C77F8}"/>
              </a:ext>
            </a:extLst>
          </p:cNvPr>
          <p:cNvSpPr txBox="1"/>
          <p:nvPr/>
        </p:nvSpPr>
        <p:spPr>
          <a:xfrm>
            <a:off x="5532829"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3</a:t>
            </a:r>
            <a:endParaRPr lang="en-US" dirty="0">
              <a:solidFill>
                <a:schemeClr val="bg1"/>
              </a:solidFill>
            </a:endParaRPr>
          </a:p>
        </p:txBody>
      </p:sp>
      <p:sp>
        <p:nvSpPr>
          <p:cNvPr id="13" name="TextBox 12">
            <a:extLst>
              <a:ext uri="{FF2B5EF4-FFF2-40B4-BE49-F238E27FC236}">
                <a16:creationId xmlns:a16="http://schemas.microsoft.com/office/drawing/2014/main" id="{22CA65E2-FA99-A159-3A21-31162FE0299C}"/>
              </a:ext>
            </a:extLst>
          </p:cNvPr>
          <p:cNvSpPr txBox="1"/>
          <p:nvPr/>
        </p:nvSpPr>
        <p:spPr>
          <a:xfrm>
            <a:off x="10527208"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CsPbI</a:t>
            </a:r>
            <a:r>
              <a:rPr lang="en-US" baseline="-25000" dirty="0">
                <a:solidFill>
                  <a:schemeClr val="bg1"/>
                </a:solidFill>
              </a:rPr>
              <a:t>3</a:t>
            </a:r>
            <a:endParaRPr lang="en-US" dirty="0">
              <a:solidFill>
                <a:schemeClr val="bg1"/>
              </a:solidFill>
            </a:endParaRPr>
          </a:p>
        </p:txBody>
      </p:sp>
      <p:cxnSp>
        <p:nvCxnSpPr>
          <p:cNvPr id="15" name="Straight Arrow Connector 14">
            <a:extLst>
              <a:ext uri="{FF2B5EF4-FFF2-40B4-BE49-F238E27FC236}">
                <a16:creationId xmlns:a16="http://schemas.microsoft.com/office/drawing/2014/main" id="{7570BAA9-DE7D-C635-A8BF-AFFF7EB9138D}"/>
              </a:ext>
            </a:extLst>
          </p:cNvPr>
          <p:cNvCxnSpPr>
            <a:cxnSpLocks/>
          </p:cNvCxnSpPr>
          <p:nvPr/>
        </p:nvCxnSpPr>
        <p:spPr>
          <a:xfrm flipH="1">
            <a:off x="6095487"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28934D7-7205-F468-8999-48AFC3A3A5AE}"/>
              </a:ext>
            </a:extLst>
          </p:cNvPr>
          <p:cNvCxnSpPr>
            <a:cxnSpLocks/>
          </p:cNvCxnSpPr>
          <p:nvPr/>
        </p:nvCxnSpPr>
        <p:spPr>
          <a:xfrm flipH="1">
            <a:off x="11089355" y="2276916"/>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C321C314-A946-046A-43B1-527F1FA4C0A4}"/>
              </a:ext>
            </a:extLst>
          </p:cNvPr>
          <p:cNvSpPr/>
          <p:nvPr/>
        </p:nvSpPr>
        <p:spPr>
          <a:xfrm>
            <a:off x="2226940" y="1628963"/>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CsPbBrCl</a:t>
            </a:r>
            <a:r>
              <a:rPr lang="en-US" baseline="-25000" dirty="0"/>
              <a:t>2</a:t>
            </a:r>
            <a:endParaRPr lang="en-US" dirty="0"/>
          </a:p>
        </p:txBody>
      </p:sp>
      <p:sp>
        <p:nvSpPr>
          <p:cNvPr id="8" name="Rectangle 7">
            <a:extLst>
              <a:ext uri="{FF2B5EF4-FFF2-40B4-BE49-F238E27FC236}">
                <a16:creationId xmlns:a16="http://schemas.microsoft.com/office/drawing/2014/main" id="{E93E6120-77C3-2514-4EA3-3195FF598138}"/>
              </a:ext>
            </a:extLst>
          </p:cNvPr>
          <p:cNvSpPr/>
          <p:nvPr/>
        </p:nvSpPr>
        <p:spPr>
          <a:xfrm>
            <a:off x="3843818"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Cl</a:t>
            </a:r>
          </a:p>
        </p:txBody>
      </p:sp>
      <p:sp>
        <p:nvSpPr>
          <p:cNvPr id="12" name="Rectangle 11">
            <a:extLst>
              <a:ext uri="{FF2B5EF4-FFF2-40B4-BE49-F238E27FC236}">
                <a16:creationId xmlns:a16="http://schemas.microsoft.com/office/drawing/2014/main" id="{8C390FE0-B7B9-D314-878E-4541A75C90F3}"/>
              </a:ext>
            </a:extLst>
          </p:cNvPr>
          <p:cNvSpPr/>
          <p:nvPr/>
        </p:nvSpPr>
        <p:spPr>
          <a:xfrm>
            <a:off x="7173040"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I</a:t>
            </a:r>
          </a:p>
        </p:txBody>
      </p:sp>
      <p:sp>
        <p:nvSpPr>
          <p:cNvPr id="18" name="Rectangle 17">
            <a:extLst>
              <a:ext uri="{FF2B5EF4-FFF2-40B4-BE49-F238E27FC236}">
                <a16:creationId xmlns:a16="http://schemas.microsoft.com/office/drawing/2014/main" id="{B8BA88FC-AF72-E59B-74A5-94D0438A2671}"/>
              </a:ext>
            </a:extLst>
          </p:cNvPr>
          <p:cNvSpPr/>
          <p:nvPr/>
        </p:nvSpPr>
        <p:spPr>
          <a:xfrm>
            <a:off x="8885456" y="1628961"/>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CsPbBrI</a:t>
            </a:r>
            <a:r>
              <a:rPr lang="en-US" baseline="-25000" dirty="0"/>
              <a:t>2</a:t>
            </a:r>
            <a:endParaRPr lang="en-US" dirty="0"/>
          </a:p>
        </p:txBody>
      </p:sp>
      <p:cxnSp>
        <p:nvCxnSpPr>
          <p:cNvPr id="22" name="Straight Arrow Connector 21">
            <a:extLst>
              <a:ext uri="{FF2B5EF4-FFF2-40B4-BE49-F238E27FC236}">
                <a16:creationId xmlns:a16="http://schemas.microsoft.com/office/drawing/2014/main" id="{152384A1-B45C-717F-E42D-DDF929FB17C4}"/>
              </a:ext>
            </a:extLst>
          </p:cNvPr>
          <p:cNvCxnSpPr>
            <a:stCxn id="39" idx="3"/>
            <a:endCxn id="6" idx="1"/>
          </p:cNvCxnSpPr>
          <p:nvPr/>
        </p:nvCxnSpPr>
        <p:spPr>
          <a:xfrm flipV="1">
            <a:off x="1664789" y="1952940"/>
            <a:ext cx="562151" cy="1221647"/>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D9FADA1-F25F-DD6A-8167-2D15415D8AA5}"/>
              </a:ext>
            </a:extLst>
          </p:cNvPr>
          <p:cNvCxnSpPr>
            <a:cxnSpLocks/>
            <a:stCxn id="9" idx="1"/>
            <a:endCxn id="8" idx="3"/>
          </p:cNvCxnSpPr>
          <p:nvPr/>
        </p:nvCxnSpPr>
        <p:spPr>
          <a:xfrm flipH="1" flipV="1">
            <a:off x="4970165" y="1952939"/>
            <a:ext cx="562664"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7F8EB91-72F4-889C-AA95-E936872AAC3C}"/>
              </a:ext>
            </a:extLst>
          </p:cNvPr>
          <p:cNvCxnSpPr>
            <a:cxnSpLocks/>
            <a:stCxn id="9" idx="3"/>
            <a:endCxn id="12" idx="1"/>
          </p:cNvCxnSpPr>
          <p:nvPr/>
        </p:nvCxnSpPr>
        <p:spPr>
          <a:xfrm flipV="1">
            <a:off x="6659172" y="1952939"/>
            <a:ext cx="513868"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3F450A2-B990-52F8-21C3-C1C55FB65CE7}"/>
              </a:ext>
            </a:extLst>
          </p:cNvPr>
          <p:cNvCxnSpPr>
            <a:cxnSpLocks/>
            <a:stCxn id="13" idx="1"/>
            <a:endCxn id="18" idx="3"/>
          </p:cNvCxnSpPr>
          <p:nvPr/>
        </p:nvCxnSpPr>
        <p:spPr>
          <a:xfrm flipH="1" flipV="1">
            <a:off x="10011803" y="1952938"/>
            <a:ext cx="515405" cy="1221649"/>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E01B07F-A443-FCAA-D781-915D655FB343}"/>
              </a:ext>
            </a:extLst>
          </p:cNvPr>
          <p:cNvSpPr txBox="1"/>
          <p:nvPr/>
        </p:nvSpPr>
        <p:spPr>
          <a:xfrm>
            <a:off x="2212970" y="1290408"/>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38" name="TextBox 37">
            <a:extLst>
              <a:ext uri="{FF2B5EF4-FFF2-40B4-BE49-F238E27FC236}">
                <a16:creationId xmlns:a16="http://schemas.microsoft.com/office/drawing/2014/main" id="{54F6F830-7E0A-6144-E3C6-52FDB6D5E906}"/>
              </a:ext>
            </a:extLst>
          </p:cNvPr>
          <p:cNvSpPr txBox="1"/>
          <p:nvPr/>
        </p:nvSpPr>
        <p:spPr>
          <a:xfrm>
            <a:off x="7220809" y="1290407"/>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14" name="Arrow: Down 13">
            <a:extLst>
              <a:ext uri="{FF2B5EF4-FFF2-40B4-BE49-F238E27FC236}">
                <a16:creationId xmlns:a16="http://schemas.microsoft.com/office/drawing/2014/main" id="{FB93D4B7-5186-73DF-1A30-E4F2BE77FC04}"/>
              </a:ext>
            </a:extLst>
          </p:cNvPr>
          <p:cNvSpPr/>
          <p:nvPr/>
        </p:nvSpPr>
        <p:spPr>
          <a:xfrm>
            <a:off x="4207156" y="2434358"/>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0" name="Arrow: Down 19">
            <a:extLst>
              <a:ext uri="{FF2B5EF4-FFF2-40B4-BE49-F238E27FC236}">
                <a16:creationId xmlns:a16="http://schemas.microsoft.com/office/drawing/2014/main" id="{1D174475-82A8-6F07-E6A1-22D57908933A}"/>
              </a:ext>
            </a:extLst>
          </p:cNvPr>
          <p:cNvSpPr/>
          <p:nvPr/>
        </p:nvSpPr>
        <p:spPr>
          <a:xfrm>
            <a:off x="2590275" y="2434359"/>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3" name="Arrow: Down 22">
            <a:extLst>
              <a:ext uri="{FF2B5EF4-FFF2-40B4-BE49-F238E27FC236}">
                <a16:creationId xmlns:a16="http://schemas.microsoft.com/office/drawing/2014/main" id="{EB3D4296-5C55-436C-B8C2-8CD1026623E2}"/>
              </a:ext>
            </a:extLst>
          </p:cNvPr>
          <p:cNvSpPr/>
          <p:nvPr/>
        </p:nvSpPr>
        <p:spPr>
          <a:xfrm>
            <a:off x="7535351" y="2434357"/>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6" name="Arrow: Down 25">
            <a:extLst>
              <a:ext uri="{FF2B5EF4-FFF2-40B4-BE49-F238E27FC236}">
                <a16:creationId xmlns:a16="http://schemas.microsoft.com/office/drawing/2014/main" id="{E3B25A74-AD55-C89F-35C5-8AB6FB219D35}"/>
              </a:ext>
            </a:extLst>
          </p:cNvPr>
          <p:cNvSpPr/>
          <p:nvPr/>
        </p:nvSpPr>
        <p:spPr>
          <a:xfrm>
            <a:off x="9247767" y="2434356"/>
            <a:ext cx="399672" cy="994641"/>
          </a:xfrm>
          <a:prstGeom prst="downArrow">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600" dirty="0"/>
              <a:t>Pick Best</a:t>
            </a:r>
          </a:p>
        </p:txBody>
      </p:sp>
      <p:sp>
        <p:nvSpPr>
          <p:cNvPr id="29" name="TextBox 28">
            <a:extLst>
              <a:ext uri="{FF2B5EF4-FFF2-40B4-BE49-F238E27FC236}">
                <a16:creationId xmlns:a16="http://schemas.microsoft.com/office/drawing/2014/main" id="{66ED2688-5483-134B-4142-53B1CDC7FD90}"/>
              </a:ext>
            </a:extLst>
          </p:cNvPr>
          <p:cNvSpPr txBox="1"/>
          <p:nvPr/>
        </p:nvSpPr>
        <p:spPr>
          <a:xfrm>
            <a:off x="570192" y="2651367"/>
            <a:ext cx="1060803" cy="338554"/>
          </a:xfrm>
          <a:prstGeom prst="rect">
            <a:avLst/>
          </a:prstGeom>
          <a:noFill/>
        </p:spPr>
        <p:txBody>
          <a:bodyPr wrap="none" rtlCol="0">
            <a:spAutoFit/>
          </a:bodyPr>
          <a:lstStyle/>
          <a:p>
            <a:r>
              <a:rPr lang="en-US" sz="1600" dirty="0">
                <a:solidFill>
                  <a:srgbClr val="003399"/>
                </a:solidFill>
              </a:rPr>
              <a:t>Fully Relax</a:t>
            </a:r>
          </a:p>
        </p:txBody>
      </p:sp>
      <p:sp>
        <p:nvSpPr>
          <p:cNvPr id="32" name="TextBox 31">
            <a:extLst>
              <a:ext uri="{FF2B5EF4-FFF2-40B4-BE49-F238E27FC236}">
                <a16:creationId xmlns:a16="http://schemas.microsoft.com/office/drawing/2014/main" id="{9472101B-2E93-BA53-5B64-3DB101EF8676}"/>
              </a:ext>
            </a:extLst>
          </p:cNvPr>
          <p:cNvSpPr txBox="1"/>
          <p:nvPr/>
        </p:nvSpPr>
        <p:spPr>
          <a:xfrm>
            <a:off x="5548774" y="2682145"/>
            <a:ext cx="1060803" cy="338554"/>
          </a:xfrm>
          <a:prstGeom prst="rect">
            <a:avLst/>
          </a:prstGeom>
          <a:noFill/>
        </p:spPr>
        <p:txBody>
          <a:bodyPr wrap="none" rtlCol="0">
            <a:spAutoFit/>
          </a:bodyPr>
          <a:lstStyle/>
          <a:p>
            <a:r>
              <a:rPr lang="en-US" sz="1600" dirty="0">
                <a:solidFill>
                  <a:srgbClr val="003399"/>
                </a:solidFill>
              </a:rPr>
              <a:t>Fully Relax</a:t>
            </a:r>
          </a:p>
        </p:txBody>
      </p:sp>
      <p:sp>
        <p:nvSpPr>
          <p:cNvPr id="34" name="TextBox 33">
            <a:extLst>
              <a:ext uri="{FF2B5EF4-FFF2-40B4-BE49-F238E27FC236}">
                <a16:creationId xmlns:a16="http://schemas.microsoft.com/office/drawing/2014/main" id="{7A201C2D-AC10-6567-B245-6E887FF428AE}"/>
              </a:ext>
            </a:extLst>
          </p:cNvPr>
          <p:cNvSpPr txBox="1"/>
          <p:nvPr/>
        </p:nvSpPr>
        <p:spPr>
          <a:xfrm>
            <a:off x="10566058" y="2662480"/>
            <a:ext cx="1060803" cy="338554"/>
          </a:xfrm>
          <a:prstGeom prst="rect">
            <a:avLst/>
          </a:prstGeom>
          <a:noFill/>
        </p:spPr>
        <p:txBody>
          <a:bodyPr wrap="none" rtlCol="0">
            <a:spAutoFit/>
          </a:bodyPr>
          <a:lstStyle/>
          <a:p>
            <a:r>
              <a:rPr lang="en-US" sz="1600" dirty="0">
                <a:solidFill>
                  <a:srgbClr val="003399"/>
                </a:solidFill>
              </a:rPr>
              <a:t>Fully Relax</a:t>
            </a:r>
          </a:p>
        </p:txBody>
      </p:sp>
      <p:sp>
        <p:nvSpPr>
          <p:cNvPr id="7" name="TextBox 6">
            <a:extLst>
              <a:ext uri="{FF2B5EF4-FFF2-40B4-BE49-F238E27FC236}">
                <a16:creationId xmlns:a16="http://schemas.microsoft.com/office/drawing/2014/main" id="{88514181-BB66-7334-E595-6ED30C94DB02}"/>
              </a:ext>
            </a:extLst>
          </p:cNvPr>
          <p:cNvSpPr txBox="1"/>
          <p:nvPr/>
        </p:nvSpPr>
        <p:spPr>
          <a:xfrm>
            <a:off x="2226944" y="3493372"/>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CsPbBrCl</a:t>
            </a:r>
            <a:r>
              <a:rPr lang="en-US" baseline="-25000" dirty="0">
                <a:solidFill>
                  <a:schemeClr val="bg1"/>
                </a:solidFill>
              </a:rPr>
              <a:t>2</a:t>
            </a:r>
            <a:endParaRPr lang="en-US" dirty="0">
              <a:solidFill>
                <a:schemeClr val="bg1"/>
              </a:solidFill>
            </a:endParaRPr>
          </a:p>
        </p:txBody>
      </p:sp>
      <p:sp>
        <p:nvSpPr>
          <p:cNvPr id="35" name="TextBox 34">
            <a:extLst>
              <a:ext uri="{FF2B5EF4-FFF2-40B4-BE49-F238E27FC236}">
                <a16:creationId xmlns:a16="http://schemas.microsoft.com/office/drawing/2014/main" id="{94109654-0134-1FAE-2109-D46BC170DB40}"/>
              </a:ext>
            </a:extLst>
          </p:cNvPr>
          <p:cNvSpPr txBox="1"/>
          <p:nvPr/>
        </p:nvSpPr>
        <p:spPr>
          <a:xfrm>
            <a:off x="3843819" y="3493372"/>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2</a:t>
            </a:r>
            <a:r>
              <a:rPr lang="en-US" dirty="0">
                <a:solidFill>
                  <a:schemeClr val="bg1"/>
                </a:solidFill>
              </a:rPr>
              <a:t>Cl</a:t>
            </a:r>
          </a:p>
        </p:txBody>
      </p:sp>
      <p:sp>
        <p:nvSpPr>
          <p:cNvPr id="40" name="TextBox 39">
            <a:extLst>
              <a:ext uri="{FF2B5EF4-FFF2-40B4-BE49-F238E27FC236}">
                <a16:creationId xmlns:a16="http://schemas.microsoft.com/office/drawing/2014/main" id="{176EC2CE-F908-EDE2-13AD-0BF1BDDCD83F}"/>
              </a:ext>
            </a:extLst>
          </p:cNvPr>
          <p:cNvSpPr txBox="1"/>
          <p:nvPr/>
        </p:nvSpPr>
        <p:spPr>
          <a:xfrm>
            <a:off x="7172015" y="349337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2</a:t>
            </a:r>
            <a:r>
              <a:rPr lang="en-US" dirty="0">
                <a:solidFill>
                  <a:schemeClr val="bg1"/>
                </a:solidFill>
              </a:rPr>
              <a:t>I</a:t>
            </a:r>
          </a:p>
        </p:txBody>
      </p:sp>
      <p:sp>
        <p:nvSpPr>
          <p:cNvPr id="42" name="TextBox 41">
            <a:extLst>
              <a:ext uri="{FF2B5EF4-FFF2-40B4-BE49-F238E27FC236}">
                <a16:creationId xmlns:a16="http://schemas.microsoft.com/office/drawing/2014/main" id="{EA4AC664-2400-E473-E195-0B389ACF5562}"/>
              </a:ext>
            </a:extLst>
          </p:cNvPr>
          <p:cNvSpPr txBox="1"/>
          <p:nvPr/>
        </p:nvSpPr>
        <p:spPr>
          <a:xfrm>
            <a:off x="8884431" y="349337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CsPbBrI</a:t>
            </a:r>
            <a:r>
              <a:rPr lang="en-US" baseline="-25000" dirty="0">
                <a:solidFill>
                  <a:schemeClr val="bg1"/>
                </a:solidFill>
              </a:rPr>
              <a:t>2</a:t>
            </a:r>
            <a:endParaRPr lang="en-US" dirty="0">
              <a:solidFill>
                <a:schemeClr val="bg1"/>
              </a:solidFill>
            </a:endParaRPr>
          </a:p>
        </p:txBody>
      </p:sp>
      <p:sp>
        <p:nvSpPr>
          <p:cNvPr id="44" name="TextBox 43">
            <a:extLst>
              <a:ext uri="{FF2B5EF4-FFF2-40B4-BE49-F238E27FC236}">
                <a16:creationId xmlns:a16="http://schemas.microsoft.com/office/drawing/2014/main" id="{305BD1C8-0113-3FFC-3564-4F259E732D67}"/>
              </a:ext>
            </a:extLst>
          </p:cNvPr>
          <p:cNvSpPr txBox="1"/>
          <p:nvPr/>
        </p:nvSpPr>
        <p:spPr>
          <a:xfrm>
            <a:off x="3103119" y="3154817"/>
            <a:ext cx="1060803" cy="338554"/>
          </a:xfrm>
          <a:prstGeom prst="rect">
            <a:avLst/>
          </a:prstGeom>
          <a:noFill/>
        </p:spPr>
        <p:txBody>
          <a:bodyPr wrap="none" rtlCol="0">
            <a:spAutoFit/>
          </a:bodyPr>
          <a:lstStyle/>
          <a:p>
            <a:r>
              <a:rPr lang="en-US" sz="1600" dirty="0">
                <a:solidFill>
                  <a:srgbClr val="003399"/>
                </a:solidFill>
              </a:rPr>
              <a:t>Fully Relax</a:t>
            </a:r>
          </a:p>
        </p:txBody>
      </p:sp>
      <p:sp>
        <p:nvSpPr>
          <p:cNvPr id="46" name="TextBox 45">
            <a:extLst>
              <a:ext uri="{FF2B5EF4-FFF2-40B4-BE49-F238E27FC236}">
                <a16:creationId xmlns:a16="http://schemas.microsoft.com/office/drawing/2014/main" id="{7BA385E9-D5FB-32CC-47AA-76969584984E}"/>
              </a:ext>
            </a:extLst>
          </p:cNvPr>
          <p:cNvSpPr txBox="1"/>
          <p:nvPr/>
        </p:nvSpPr>
        <p:spPr>
          <a:xfrm>
            <a:off x="8060993" y="3154817"/>
            <a:ext cx="1060803" cy="338554"/>
          </a:xfrm>
          <a:prstGeom prst="rect">
            <a:avLst/>
          </a:prstGeom>
          <a:noFill/>
        </p:spPr>
        <p:txBody>
          <a:bodyPr wrap="none" rtlCol="0">
            <a:spAutoFit/>
          </a:bodyPr>
          <a:lstStyle/>
          <a:p>
            <a:r>
              <a:rPr lang="en-US" sz="1600" dirty="0">
                <a:solidFill>
                  <a:srgbClr val="003399"/>
                </a:solidFill>
              </a:rPr>
              <a:t>Fully Relax</a:t>
            </a:r>
          </a:p>
        </p:txBody>
      </p:sp>
      <p:sp>
        <p:nvSpPr>
          <p:cNvPr id="11" name="TextBox 10">
            <a:extLst>
              <a:ext uri="{FF2B5EF4-FFF2-40B4-BE49-F238E27FC236}">
                <a16:creationId xmlns:a16="http://schemas.microsoft.com/office/drawing/2014/main" id="{15CCBF29-002C-1E7B-4D0C-FF6519B07A6A}"/>
              </a:ext>
            </a:extLst>
          </p:cNvPr>
          <p:cNvSpPr txBox="1"/>
          <p:nvPr/>
        </p:nvSpPr>
        <p:spPr>
          <a:xfrm>
            <a:off x="537421" y="4549217"/>
            <a:ext cx="1126343" cy="369332"/>
          </a:xfrm>
          <a:prstGeom prst="rect">
            <a:avLst/>
          </a:prstGeom>
          <a:solidFill>
            <a:srgbClr val="CC3300"/>
          </a:solidFill>
        </p:spPr>
        <p:txBody>
          <a:bodyPr wrap="square" rtlCol="0" anchor="ctr">
            <a:spAutoFit/>
          </a:bodyPr>
          <a:lstStyle/>
          <a:p>
            <a:pPr algn="ctr"/>
            <a:r>
              <a:rPr lang="en-US" dirty="0">
                <a:solidFill>
                  <a:schemeClr val="bg1"/>
                </a:solidFill>
              </a:rPr>
              <a:t>CsPbCl</a:t>
            </a:r>
            <a:r>
              <a:rPr lang="en-US" baseline="-25000" dirty="0">
                <a:solidFill>
                  <a:schemeClr val="bg1"/>
                </a:solidFill>
              </a:rPr>
              <a:t>3</a:t>
            </a:r>
            <a:endParaRPr lang="en-US" dirty="0">
              <a:solidFill>
                <a:schemeClr val="bg1"/>
              </a:solidFill>
            </a:endParaRPr>
          </a:p>
        </p:txBody>
      </p:sp>
      <p:sp>
        <p:nvSpPr>
          <p:cNvPr id="19" name="TextBox 18">
            <a:extLst>
              <a:ext uri="{FF2B5EF4-FFF2-40B4-BE49-F238E27FC236}">
                <a16:creationId xmlns:a16="http://schemas.microsoft.com/office/drawing/2014/main" id="{E5FC667A-ED87-9043-8C35-1C92F1D80772}"/>
              </a:ext>
            </a:extLst>
          </p:cNvPr>
          <p:cNvSpPr txBox="1"/>
          <p:nvPr/>
        </p:nvSpPr>
        <p:spPr>
          <a:xfrm>
            <a:off x="2226944" y="4549217"/>
            <a:ext cx="1126343" cy="369332"/>
          </a:xfrm>
          <a:prstGeom prst="rect">
            <a:avLst/>
          </a:prstGeom>
          <a:solidFill>
            <a:srgbClr val="CC3300"/>
          </a:solidFill>
        </p:spPr>
        <p:txBody>
          <a:bodyPr wrap="square" rtlCol="0" anchor="ctr">
            <a:spAutoFit/>
          </a:bodyPr>
          <a:lstStyle/>
          <a:p>
            <a:pPr algn="ctr"/>
            <a:r>
              <a:rPr lang="en-US" dirty="0">
                <a:solidFill>
                  <a:schemeClr val="bg1"/>
                </a:solidFill>
              </a:rPr>
              <a:t>CsPbBrCl</a:t>
            </a:r>
            <a:r>
              <a:rPr lang="en-US" baseline="-25000" dirty="0">
                <a:solidFill>
                  <a:schemeClr val="bg1"/>
                </a:solidFill>
              </a:rPr>
              <a:t>2</a:t>
            </a:r>
            <a:endParaRPr lang="en-US" dirty="0">
              <a:solidFill>
                <a:schemeClr val="bg1"/>
              </a:solidFill>
            </a:endParaRPr>
          </a:p>
        </p:txBody>
      </p:sp>
      <p:sp>
        <p:nvSpPr>
          <p:cNvPr id="25" name="TextBox 24">
            <a:extLst>
              <a:ext uri="{FF2B5EF4-FFF2-40B4-BE49-F238E27FC236}">
                <a16:creationId xmlns:a16="http://schemas.microsoft.com/office/drawing/2014/main" id="{4E8AEF13-C090-56F5-5FC3-4872D5359D96}"/>
              </a:ext>
            </a:extLst>
          </p:cNvPr>
          <p:cNvSpPr txBox="1"/>
          <p:nvPr/>
        </p:nvSpPr>
        <p:spPr>
          <a:xfrm>
            <a:off x="3843312" y="4549217"/>
            <a:ext cx="1126343" cy="369332"/>
          </a:xfrm>
          <a:prstGeom prst="rect">
            <a:avLst/>
          </a:prstGeom>
          <a:solidFill>
            <a:srgbClr val="CC3300"/>
          </a:solidFill>
        </p:spPr>
        <p:txBody>
          <a:bodyPr wrap="square" rtlCol="0" anchor="ctr">
            <a:spAutoFit/>
          </a:bodyPr>
          <a:lstStyle/>
          <a:p>
            <a:pPr algn="ctr"/>
            <a:r>
              <a:rPr lang="en-US" dirty="0">
                <a:solidFill>
                  <a:schemeClr val="bg1"/>
                </a:solidFill>
              </a:rPr>
              <a:t>CsPbBr</a:t>
            </a:r>
            <a:r>
              <a:rPr lang="en-US" baseline="-25000" dirty="0">
                <a:solidFill>
                  <a:schemeClr val="bg1"/>
                </a:solidFill>
              </a:rPr>
              <a:t>2</a:t>
            </a:r>
            <a:r>
              <a:rPr lang="en-US" dirty="0">
                <a:solidFill>
                  <a:schemeClr val="bg1"/>
                </a:solidFill>
              </a:rPr>
              <a:t>Cl</a:t>
            </a:r>
          </a:p>
        </p:txBody>
      </p:sp>
      <p:sp>
        <p:nvSpPr>
          <p:cNvPr id="31" name="TextBox 30">
            <a:extLst>
              <a:ext uri="{FF2B5EF4-FFF2-40B4-BE49-F238E27FC236}">
                <a16:creationId xmlns:a16="http://schemas.microsoft.com/office/drawing/2014/main" id="{EE4F65BA-B097-690F-D3D4-510328B73ABC}"/>
              </a:ext>
            </a:extLst>
          </p:cNvPr>
          <p:cNvSpPr txBox="1"/>
          <p:nvPr/>
        </p:nvSpPr>
        <p:spPr>
          <a:xfrm>
            <a:off x="5532829" y="4549217"/>
            <a:ext cx="1126343" cy="369332"/>
          </a:xfrm>
          <a:prstGeom prst="rect">
            <a:avLst/>
          </a:prstGeom>
          <a:solidFill>
            <a:srgbClr val="CC3300"/>
          </a:solidFill>
        </p:spPr>
        <p:txBody>
          <a:bodyPr wrap="square" rtlCol="0" anchor="ctr">
            <a:spAutoFit/>
          </a:bodyPr>
          <a:lstStyle/>
          <a:p>
            <a:pPr algn="ctr"/>
            <a:r>
              <a:rPr lang="en-US" dirty="0">
                <a:solidFill>
                  <a:schemeClr val="bg1"/>
                </a:solidFill>
              </a:rPr>
              <a:t>CsPbBr</a:t>
            </a:r>
            <a:r>
              <a:rPr lang="en-US" baseline="-25000" dirty="0">
                <a:solidFill>
                  <a:schemeClr val="bg1"/>
                </a:solidFill>
              </a:rPr>
              <a:t>3</a:t>
            </a:r>
            <a:endParaRPr lang="en-US" dirty="0">
              <a:solidFill>
                <a:schemeClr val="bg1"/>
              </a:solidFill>
            </a:endParaRPr>
          </a:p>
        </p:txBody>
      </p:sp>
      <p:sp>
        <p:nvSpPr>
          <p:cNvPr id="37" name="TextBox 36">
            <a:extLst>
              <a:ext uri="{FF2B5EF4-FFF2-40B4-BE49-F238E27FC236}">
                <a16:creationId xmlns:a16="http://schemas.microsoft.com/office/drawing/2014/main" id="{453D1000-72F2-829E-15DA-558A2A338723}"/>
              </a:ext>
            </a:extLst>
          </p:cNvPr>
          <p:cNvSpPr txBox="1"/>
          <p:nvPr/>
        </p:nvSpPr>
        <p:spPr>
          <a:xfrm>
            <a:off x="7172014" y="4549217"/>
            <a:ext cx="1126343" cy="369332"/>
          </a:xfrm>
          <a:prstGeom prst="rect">
            <a:avLst/>
          </a:prstGeom>
          <a:solidFill>
            <a:srgbClr val="CC3300"/>
          </a:solidFill>
        </p:spPr>
        <p:txBody>
          <a:bodyPr wrap="square" rtlCol="0" anchor="ctr">
            <a:spAutoFit/>
          </a:bodyPr>
          <a:lstStyle/>
          <a:p>
            <a:pPr algn="ctr"/>
            <a:r>
              <a:rPr lang="en-US" dirty="0">
                <a:solidFill>
                  <a:schemeClr val="bg1"/>
                </a:solidFill>
              </a:rPr>
              <a:t>CsPbBr</a:t>
            </a:r>
            <a:r>
              <a:rPr lang="en-US" baseline="-25000" dirty="0">
                <a:solidFill>
                  <a:schemeClr val="bg1"/>
                </a:solidFill>
              </a:rPr>
              <a:t>2</a:t>
            </a:r>
            <a:r>
              <a:rPr lang="en-US" dirty="0">
                <a:solidFill>
                  <a:schemeClr val="bg1"/>
                </a:solidFill>
              </a:rPr>
              <a:t>I</a:t>
            </a:r>
          </a:p>
        </p:txBody>
      </p:sp>
      <p:sp>
        <p:nvSpPr>
          <p:cNvPr id="43" name="TextBox 42">
            <a:extLst>
              <a:ext uri="{FF2B5EF4-FFF2-40B4-BE49-F238E27FC236}">
                <a16:creationId xmlns:a16="http://schemas.microsoft.com/office/drawing/2014/main" id="{26F62DC5-96C9-B8E8-BD9C-ADD4E222156C}"/>
              </a:ext>
            </a:extLst>
          </p:cNvPr>
          <p:cNvSpPr txBox="1"/>
          <p:nvPr/>
        </p:nvSpPr>
        <p:spPr>
          <a:xfrm>
            <a:off x="8884430" y="4549217"/>
            <a:ext cx="1126343" cy="369332"/>
          </a:xfrm>
          <a:prstGeom prst="rect">
            <a:avLst/>
          </a:prstGeom>
          <a:solidFill>
            <a:srgbClr val="CC3300"/>
          </a:solidFill>
        </p:spPr>
        <p:txBody>
          <a:bodyPr wrap="square" rtlCol="0" anchor="ctr">
            <a:spAutoFit/>
          </a:bodyPr>
          <a:lstStyle/>
          <a:p>
            <a:pPr algn="ctr"/>
            <a:r>
              <a:rPr lang="en-US" dirty="0">
                <a:solidFill>
                  <a:schemeClr val="bg1"/>
                </a:solidFill>
              </a:rPr>
              <a:t>CsPbBrI</a:t>
            </a:r>
            <a:r>
              <a:rPr lang="en-US" baseline="-25000" dirty="0">
                <a:solidFill>
                  <a:schemeClr val="bg1"/>
                </a:solidFill>
              </a:rPr>
              <a:t>2</a:t>
            </a:r>
            <a:endParaRPr lang="en-US" dirty="0">
              <a:solidFill>
                <a:schemeClr val="bg1"/>
              </a:solidFill>
            </a:endParaRPr>
          </a:p>
        </p:txBody>
      </p:sp>
      <p:sp>
        <p:nvSpPr>
          <p:cNvPr id="47" name="TextBox 46">
            <a:extLst>
              <a:ext uri="{FF2B5EF4-FFF2-40B4-BE49-F238E27FC236}">
                <a16:creationId xmlns:a16="http://schemas.microsoft.com/office/drawing/2014/main" id="{4A46904E-EAFC-6FCB-D552-7D9FA2C37E53}"/>
              </a:ext>
            </a:extLst>
          </p:cNvPr>
          <p:cNvSpPr txBox="1"/>
          <p:nvPr/>
        </p:nvSpPr>
        <p:spPr>
          <a:xfrm>
            <a:off x="10533287" y="4549217"/>
            <a:ext cx="1126343" cy="369332"/>
          </a:xfrm>
          <a:prstGeom prst="rect">
            <a:avLst/>
          </a:prstGeom>
          <a:solidFill>
            <a:srgbClr val="CC3300"/>
          </a:solidFill>
        </p:spPr>
        <p:txBody>
          <a:bodyPr wrap="square" rtlCol="0" anchor="ctr">
            <a:spAutoFit/>
          </a:bodyPr>
          <a:lstStyle/>
          <a:p>
            <a:pPr algn="ctr"/>
            <a:r>
              <a:rPr lang="en-US" dirty="0">
                <a:solidFill>
                  <a:schemeClr val="bg1"/>
                </a:solidFill>
              </a:rPr>
              <a:t>CsPbI</a:t>
            </a:r>
            <a:r>
              <a:rPr lang="en-US" baseline="-25000" dirty="0">
                <a:solidFill>
                  <a:schemeClr val="bg1"/>
                </a:solidFill>
              </a:rPr>
              <a:t>3</a:t>
            </a:r>
            <a:endParaRPr lang="en-US" dirty="0">
              <a:solidFill>
                <a:schemeClr val="bg1"/>
              </a:solidFill>
            </a:endParaRPr>
          </a:p>
        </p:txBody>
      </p:sp>
      <p:sp>
        <p:nvSpPr>
          <p:cNvPr id="56" name="TextBox 55">
            <a:extLst>
              <a:ext uri="{FF2B5EF4-FFF2-40B4-BE49-F238E27FC236}">
                <a16:creationId xmlns:a16="http://schemas.microsoft.com/office/drawing/2014/main" id="{CB27D2EA-8235-8DB3-4716-7E9A4B0BEF7E}"/>
              </a:ext>
            </a:extLst>
          </p:cNvPr>
          <p:cNvSpPr txBox="1"/>
          <p:nvPr/>
        </p:nvSpPr>
        <p:spPr>
          <a:xfrm>
            <a:off x="4992986" y="4210663"/>
            <a:ext cx="2205002" cy="338554"/>
          </a:xfrm>
          <a:prstGeom prst="rect">
            <a:avLst/>
          </a:prstGeom>
          <a:noFill/>
        </p:spPr>
        <p:txBody>
          <a:bodyPr wrap="square" rtlCol="0">
            <a:spAutoFit/>
          </a:bodyPr>
          <a:lstStyle/>
          <a:p>
            <a:pPr algn="ctr"/>
            <a:r>
              <a:rPr lang="en-US" sz="1600" dirty="0">
                <a:solidFill>
                  <a:srgbClr val="CC3300"/>
                </a:solidFill>
              </a:rPr>
              <a:t>Calculate Phonons</a:t>
            </a:r>
          </a:p>
        </p:txBody>
      </p:sp>
      <p:cxnSp>
        <p:nvCxnSpPr>
          <p:cNvPr id="5" name="Straight Arrow Connector 4">
            <a:extLst>
              <a:ext uri="{FF2B5EF4-FFF2-40B4-BE49-F238E27FC236}">
                <a16:creationId xmlns:a16="http://schemas.microsoft.com/office/drawing/2014/main" id="{3A295ABC-07DA-0D6E-3F0E-71D708022B33}"/>
              </a:ext>
            </a:extLst>
          </p:cNvPr>
          <p:cNvCxnSpPr>
            <a:cxnSpLocks/>
            <a:stCxn id="39" idx="2"/>
            <a:endCxn id="11" idx="0"/>
          </p:cNvCxnSpPr>
          <p:nvPr/>
        </p:nvCxnSpPr>
        <p:spPr>
          <a:xfrm flipH="1">
            <a:off x="1100593" y="3359253"/>
            <a:ext cx="1025" cy="1189964"/>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29B15F47-98AD-E66D-0E68-6F73DF101971}"/>
              </a:ext>
            </a:extLst>
          </p:cNvPr>
          <p:cNvCxnSpPr>
            <a:cxnSpLocks/>
            <a:endCxn id="56" idx="0"/>
          </p:cNvCxnSpPr>
          <p:nvPr/>
        </p:nvCxnSpPr>
        <p:spPr>
          <a:xfrm>
            <a:off x="6095486" y="3359253"/>
            <a:ext cx="1" cy="851410"/>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38C3003-22EC-04C9-5BB0-145E32D5C0CC}"/>
              </a:ext>
            </a:extLst>
          </p:cNvPr>
          <p:cNvCxnSpPr>
            <a:cxnSpLocks/>
          </p:cNvCxnSpPr>
          <p:nvPr/>
        </p:nvCxnSpPr>
        <p:spPr>
          <a:xfrm flipH="1">
            <a:off x="11096458" y="3359253"/>
            <a:ext cx="1025" cy="1189964"/>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0C4B423D-C7ED-AFF1-F2BC-C09CAA95EC99}"/>
              </a:ext>
            </a:extLst>
          </p:cNvPr>
          <p:cNvCxnSpPr>
            <a:cxnSpLocks/>
            <a:stCxn id="7" idx="2"/>
            <a:endCxn id="19" idx="0"/>
          </p:cNvCxnSpPr>
          <p:nvPr/>
        </p:nvCxnSpPr>
        <p:spPr>
          <a:xfrm>
            <a:off x="2790116" y="3862704"/>
            <a:ext cx="0" cy="686513"/>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23E1011-B335-0F7E-52C3-FDC679CC990F}"/>
              </a:ext>
            </a:extLst>
          </p:cNvPr>
          <p:cNvCxnSpPr>
            <a:cxnSpLocks/>
          </p:cNvCxnSpPr>
          <p:nvPr/>
        </p:nvCxnSpPr>
        <p:spPr>
          <a:xfrm>
            <a:off x="4430186" y="3862704"/>
            <a:ext cx="0" cy="686513"/>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34FAF252-537C-48C6-0CFC-2EE30E48ECA8}"/>
              </a:ext>
            </a:extLst>
          </p:cNvPr>
          <p:cNvCxnSpPr>
            <a:cxnSpLocks/>
          </p:cNvCxnSpPr>
          <p:nvPr/>
        </p:nvCxnSpPr>
        <p:spPr>
          <a:xfrm>
            <a:off x="7735185" y="3862704"/>
            <a:ext cx="0" cy="686513"/>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2366372-72C8-AC05-60A0-63B3BCAE9F93}"/>
              </a:ext>
            </a:extLst>
          </p:cNvPr>
          <p:cNvCxnSpPr>
            <a:cxnSpLocks/>
          </p:cNvCxnSpPr>
          <p:nvPr/>
        </p:nvCxnSpPr>
        <p:spPr>
          <a:xfrm>
            <a:off x="9468804" y="3862704"/>
            <a:ext cx="0" cy="686513"/>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3492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7ACCF-B588-E50B-18B8-654AAFE69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2D952-BF1C-F323-F45F-AD2870A5D290}"/>
              </a:ext>
            </a:extLst>
          </p:cNvPr>
          <p:cNvSpPr>
            <a:spLocks noGrp="1"/>
          </p:cNvSpPr>
          <p:nvPr>
            <p:ph type="title"/>
          </p:nvPr>
        </p:nvSpPr>
        <p:spPr/>
        <p:txBody>
          <a:bodyPr/>
          <a:lstStyle/>
          <a:p>
            <a:r>
              <a:rPr lang="en-US" dirty="0">
                <a:latin typeface="+mn-lt"/>
              </a:rPr>
              <a:t>Methods: Calculating Phonons</a:t>
            </a:r>
          </a:p>
        </p:txBody>
      </p:sp>
      <p:sp>
        <p:nvSpPr>
          <p:cNvPr id="4" name="Slide Number Placeholder 3">
            <a:extLst>
              <a:ext uri="{FF2B5EF4-FFF2-40B4-BE49-F238E27FC236}">
                <a16:creationId xmlns:a16="http://schemas.microsoft.com/office/drawing/2014/main" id="{1049D45D-C8DE-4962-7B5F-6B7C68A763E4}"/>
              </a:ext>
            </a:extLst>
          </p:cNvPr>
          <p:cNvSpPr>
            <a:spLocks noGrp="1"/>
          </p:cNvSpPr>
          <p:nvPr>
            <p:ph type="sldNum" sz="quarter" idx="12"/>
          </p:nvPr>
        </p:nvSpPr>
        <p:spPr/>
        <p:txBody>
          <a:bodyPr/>
          <a:lstStyle/>
          <a:p>
            <a:fld id="{0A885B08-ED83-4E80-81DD-27C80F4EAFCA}" type="slidenum">
              <a:rPr lang="en-US" smtClean="0"/>
              <a:t>15</a:t>
            </a:fld>
            <a:endParaRPr lang="en-US"/>
          </a:p>
        </p:txBody>
      </p:sp>
      <p:sp>
        <p:nvSpPr>
          <p:cNvPr id="8" name="Content Placeholder 5">
            <a:extLst>
              <a:ext uri="{FF2B5EF4-FFF2-40B4-BE49-F238E27FC236}">
                <a16:creationId xmlns:a16="http://schemas.microsoft.com/office/drawing/2014/main" id="{501CB604-DFB2-8EFF-4073-116B3B337384}"/>
              </a:ext>
            </a:extLst>
          </p:cNvPr>
          <p:cNvSpPr>
            <a:spLocks noGrp="1"/>
          </p:cNvSpPr>
          <p:nvPr>
            <p:ph idx="1"/>
          </p:nvPr>
        </p:nvSpPr>
        <p:spPr>
          <a:xfrm>
            <a:off x="157164" y="1277738"/>
            <a:ext cx="6395028" cy="4596012"/>
          </a:xfrm>
        </p:spPr>
        <p:txBody>
          <a:bodyPr>
            <a:normAutofit/>
          </a:bodyPr>
          <a:lstStyle/>
          <a:p>
            <a:pPr marL="514350" indent="-514350">
              <a:buAutoNum type="arabicPeriod"/>
            </a:pPr>
            <a:r>
              <a:rPr lang="en-US" sz="1800" dirty="0">
                <a:latin typeface="+mn-lt"/>
              </a:rPr>
              <a:t>Create a sufficiently large supercell (40Å in each direction)</a:t>
            </a:r>
          </a:p>
          <a:p>
            <a:pPr marL="514350" indent="-514350">
              <a:buAutoNum type="arabicPeriod"/>
            </a:pPr>
            <a:r>
              <a:rPr lang="en-US" sz="1800" dirty="0">
                <a:latin typeface="+mn-lt"/>
              </a:rPr>
              <a:t>Displace each atom in the unit cell in ±x, ± y, ± z directions and assemble the force constant matrix</a:t>
            </a:r>
          </a:p>
          <a:p>
            <a:pPr marL="514350" indent="-514350">
              <a:buAutoNum type="arabicPeriod"/>
            </a:pPr>
            <a:r>
              <a:rPr lang="en-US" sz="1800" dirty="0">
                <a:latin typeface="+mn-lt"/>
              </a:rPr>
              <a:t>Take atomic mass into account to create the dynamical matrix</a:t>
            </a:r>
          </a:p>
          <a:p>
            <a:pPr marL="514350" indent="-514350">
              <a:buAutoNum type="arabicPeriod"/>
            </a:pPr>
            <a:r>
              <a:rPr lang="en-US" sz="1800" dirty="0">
                <a:latin typeface="+mn-lt"/>
              </a:rPr>
              <a:t>Solve for the vibrational frequencies and eigenvectors</a:t>
            </a:r>
          </a:p>
          <a:p>
            <a:pPr marL="514350" indent="-514350">
              <a:buAutoNum type="arabicPeriod"/>
            </a:pPr>
            <a:r>
              <a:rPr lang="en-US" sz="1800" dirty="0">
                <a:latin typeface="+mn-lt"/>
              </a:rPr>
              <a:t>Calculate the Born effective charges and dielectric tensor</a:t>
            </a:r>
          </a:p>
          <a:p>
            <a:pPr marL="514350" indent="-514350">
              <a:buAutoNum type="arabicPeriod"/>
            </a:pPr>
            <a:r>
              <a:rPr lang="en-US" sz="1800" dirty="0">
                <a:latin typeface="+mn-lt"/>
              </a:rPr>
              <a:t>Combine to produce the phonon band structure</a:t>
            </a:r>
          </a:p>
        </p:txBody>
      </p:sp>
      <p:pic>
        <p:nvPicPr>
          <p:cNvPr id="10" name="Picture 9">
            <a:extLst>
              <a:ext uri="{FF2B5EF4-FFF2-40B4-BE49-F238E27FC236}">
                <a16:creationId xmlns:a16="http://schemas.microsoft.com/office/drawing/2014/main" id="{7F470D94-E124-5647-2126-DF1909D39D7D}"/>
              </a:ext>
            </a:extLst>
          </p:cNvPr>
          <p:cNvPicPr>
            <a:picLocks noChangeAspect="1"/>
          </p:cNvPicPr>
          <p:nvPr/>
        </p:nvPicPr>
        <p:blipFill>
          <a:blip r:embed="rId2"/>
          <a:stretch>
            <a:fillRect/>
          </a:stretch>
        </p:blipFill>
        <p:spPr>
          <a:xfrm>
            <a:off x="7429387" y="1180463"/>
            <a:ext cx="3603172" cy="2967643"/>
          </a:xfrm>
          <a:prstGeom prst="rect">
            <a:avLst/>
          </a:prstGeom>
        </p:spPr>
      </p:pic>
      <p:sp>
        <p:nvSpPr>
          <p:cNvPr id="12" name="TextBox 11">
            <a:extLst>
              <a:ext uri="{FF2B5EF4-FFF2-40B4-BE49-F238E27FC236}">
                <a16:creationId xmlns:a16="http://schemas.microsoft.com/office/drawing/2014/main" id="{1CA81EB6-F652-12A8-6475-CF0763CDF196}"/>
              </a:ext>
            </a:extLst>
          </p:cNvPr>
          <p:cNvSpPr txBox="1"/>
          <p:nvPr/>
        </p:nvSpPr>
        <p:spPr>
          <a:xfrm>
            <a:off x="7349854" y="4148106"/>
            <a:ext cx="4335830" cy="584775"/>
          </a:xfrm>
          <a:prstGeom prst="rect">
            <a:avLst/>
          </a:prstGeom>
          <a:noFill/>
        </p:spPr>
        <p:txBody>
          <a:bodyPr wrap="square" rtlCol="0">
            <a:spAutoFit/>
          </a:bodyPr>
          <a:lstStyle/>
          <a:p>
            <a:r>
              <a:rPr lang="en-US" sz="1600" i="1" dirty="0"/>
              <a:t>Figure: Displacement of one atom in the unit cell, adapted from </a:t>
            </a:r>
            <a:r>
              <a:rPr lang="en-US" sz="1600" i="1" baseline="30000" dirty="0"/>
              <a:t>1</a:t>
            </a:r>
          </a:p>
        </p:txBody>
      </p:sp>
      <p:sp>
        <p:nvSpPr>
          <p:cNvPr id="5" name="TextBox 4">
            <a:extLst>
              <a:ext uri="{FF2B5EF4-FFF2-40B4-BE49-F238E27FC236}">
                <a16:creationId xmlns:a16="http://schemas.microsoft.com/office/drawing/2014/main" id="{C9D7F67E-494C-7DF5-CF5D-E6722299CE14}"/>
              </a:ext>
            </a:extLst>
          </p:cNvPr>
          <p:cNvSpPr txBox="1"/>
          <p:nvPr/>
        </p:nvSpPr>
        <p:spPr>
          <a:xfrm>
            <a:off x="429963" y="5677537"/>
            <a:ext cx="10845619" cy="307777"/>
          </a:xfrm>
          <a:prstGeom prst="rect">
            <a:avLst/>
          </a:prstGeom>
          <a:noFill/>
        </p:spPr>
        <p:txBody>
          <a:bodyPr wrap="square">
            <a:spAutoFit/>
          </a:bodyPr>
          <a:lstStyle/>
          <a:p>
            <a:r>
              <a:rPr lang="en-US" sz="1400" baseline="30000" dirty="0"/>
              <a:t>1</a:t>
            </a:r>
            <a:r>
              <a:rPr lang="en-US" sz="1400" dirty="0"/>
              <a:t>Flowers, Paul, William R. Robinson, Richard Langley, and Klaus </a:t>
            </a:r>
            <a:r>
              <a:rPr lang="en-US" sz="1400" dirty="0" err="1"/>
              <a:t>Theopold</a:t>
            </a:r>
            <a:r>
              <a:rPr lang="en-US" sz="1400" dirty="0"/>
              <a:t>. 2015. Chemistry </a:t>
            </a:r>
            <a:r>
              <a:rPr lang="en-US" sz="1400" dirty="0" err="1"/>
              <a:t>LibreTexts</a:t>
            </a:r>
            <a:r>
              <a:rPr lang="en-US" sz="1400" dirty="0"/>
              <a:t>, March 11. </a:t>
            </a:r>
            <a:endParaRPr lang="en-US" sz="1400" dirty="0">
              <a:effectLst/>
            </a:endParaRPr>
          </a:p>
        </p:txBody>
      </p:sp>
    </p:spTree>
    <p:extLst>
      <p:ext uri="{BB962C8B-B14F-4D97-AF65-F5344CB8AC3E}">
        <p14:creationId xmlns:p14="http://schemas.microsoft.com/office/powerpoint/2010/main" val="2766278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BA8FE-4EF9-8AC4-26FC-93204AA50C8A}"/>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C55F187B-AE00-72D7-CC9F-65D1D95523D8}"/>
              </a:ext>
            </a:extLst>
          </p:cNvPr>
          <p:cNvPicPr>
            <a:picLocks noChangeAspect="1"/>
          </p:cNvPicPr>
          <p:nvPr/>
        </p:nvPicPr>
        <p:blipFill>
          <a:blip r:embed="rId2"/>
          <a:srcRect t="13111"/>
          <a:stretch>
            <a:fillRect/>
          </a:stretch>
        </p:blipFill>
        <p:spPr>
          <a:xfrm>
            <a:off x="3298266" y="1859077"/>
            <a:ext cx="5494508" cy="3584933"/>
          </a:xfrm>
          <a:prstGeom prst="rect">
            <a:avLst/>
          </a:prstGeom>
        </p:spPr>
      </p:pic>
      <p:sp>
        <p:nvSpPr>
          <p:cNvPr id="2" name="Title 1">
            <a:extLst>
              <a:ext uri="{FF2B5EF4-FFF2-40B4-BE49-F238E27FC236}">
                <a16:creationId xmlns:a16="http://schemas.microsoft.com/office/drawing/2014/main" id="{87A42A47-2259-E8E4-3B26-70D4579B3374}"/>
              </a:ext>
            </a:extLst>
          </p:cNvPr>
          <p:cNvSpPr>
            <a:spLocks noGrp="1"/>
          </p:cNvSpPr>
          <p:nvPr>
            <p:ph type="title"/>
          </p:nvPr>
        </p:nvSpPr>
        <p:spPr>
          <a:xfrm>
            <a:off x="107715" y="219338"/>
            <a:ext cx="11246590" cy="449025"/>
          </a:xfrm>
        </p:spPr>
        <p:txBody>
          <a:bodyPr/>
          <a:lstStyle/>
          <a:p>
            <a:r>
              <a:rPr lang="en-US" dirty="0"/>
              <a:t>How to Interpret Phonon Band Structures: Gamma Point</a:t>
            </a:r>
          </a:p>
        </p:txBody>
      </p:sp>
      <p:sp>
        <p:nvSpPr>
          <p:cNvPr id="4" name="Slide Number Placeholder 3">
            <a:extLst>
              <a:ext uri="{FF2B5EF4-FFF2-40B4-BE49-F238E27FC236}">
                <a16:creationId xmlns:a16="http://schemas.microsoft.com/office/drawing/2014/main" id="{4ADF6614-111E-DD6F-14F8-4BED7FD1EBDF}"/>
              </a:ext>
            </a:extLst>
          </p:cNvPr>
          <p:cNvSpPr>
            <a:spLocks noGrp="1"/>
          </p:cNvSpPr>
          <p:nvPr>
            <p:ph type="sldNum" sz="quarter" idx="12"/>
          </p:nvPr>
        </p:nvSpPr>
        <p:spPr/>
        <p:txBody>
          <a:bodyPr/>
          <a:lstStyle/>
          <a:p>
            <a:fld id="{0A885B08-ED83-4E80-81DD-27C80F4EAFCA}" type="slidenum">
              <a:rPr lang="en-US" smtClean="0"/>
              <a:t>16</a:t>
            </a:fld>
            <a:endParaRPr lang="en-US"/>
          </a:p>
        </p:txBody>
      </p:sp>
      <p:sp>
        <p:nvSpPr>
          <p:cNvPr id="8" name="TextBox 15">
            <a:extLst>
              <a:ext uri="{FF2B5EF4-FFF2-40B4-BE49-F238E27FC236}">
                <a16:creationId xmlns:a16="http://schemas.microsoft.com/office/drawing/2014/main" id="{A4ED40C1-5D92-FA6A-8490-8CC9DB44ECEA}"/>
              </a:ext>
            </a:extLst>
          </p:cNvPr>
          <p:cNvSpPr txBox="1"/>
          <p:nvPr/>
        </p:nvSpPr>
        <p:spPr>
          <a:xfrm>
            <a:off x="4082505" y="1489745"/>
            <a:ext cx="3926030" cy="369332"/>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CsPbBr</a:t>
            </a:r>
            <a:r>
              <a:rPr lang="en-US" baseline="-25000" dirty="0"/>
              <a:t>3</a:t>
            </a:r>
          </a:p>
        </p:txBody>
      </p:sp>
      <p:cxnSp>
        <p:nvCxnSpPr>
          <p:cNvPr id="10" name="Straight Arrow Connector 9">
            <a:extLst>
              <a:ext uri="{FF2B5EF4-FFF2-40B4-BE49-F238E27FC236}">
                <a16:creationId xmlns:a16="http://schemas.microsoft.com/office/drawing/2014/main" id="{6D76D31C-05D7-6D49-6C03-024E4BFEE569}"/>
              </a:ext>
            </a:extLst>
          </p:cNvPr>
          <p:cNvCxnSpPr/>
          <p:nvPr/>
        </p:nvCxnSpPr>
        <p:spPr>
          <a:xfrm>
            <a:off x="3051968" y="4947650"/>
            <a:ext cx="847789" cy="0"/>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5C02979-0BF1-4DF6-87A1-A8D045BD1BCD}"/>
              </a:ext>
            </a:extLst>
          </p:cNvPr>
          <p:cNvCxnSpPr>
            <a:cxnSpLocks/>
          </p:cNvCxnSpPr>
          <p:nvPr/>
        </p:nvCxnSpPr>
        <p:spPr>
          <a:xfrm flipH="1" flipV="1">
            <a:off x="4206544" y="4562298"/>
            <a:ext cx="666687" cy="936418"/>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28C79D1-F3CC-5FBE-B2C3-EA5CDE4A228B}"/>
              </a:ext>
            </a:extLst>
          </p:cNvPr>
          <p:cNvCxnSpPr>
            <a:cxnSpLocks/>
          </p:cNvCxnSpPr>
          <p:nvPr/>
        </p:nvCxnSpPr>
        <p:spPr>
          <a:xfrm flipH="1">
            <a:off x="8468294" y="4983031"/>
            <a:ext cx="324480" cy="0"/>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A2C9532-0BEF-5AA4-AAEE-651DFD348E25}"/>
              </a:ext>
            </a:extLst>
          </p:cNvPr>
          <p:cNvSpPr txBox="1"/>
          <p:nvPr/>
        </p:nvSpPr>
        <p:spPr>
          <a:xfrm>
            <a:off x="8869212" y="4659865"/>
            <a:ext cx="1913577" cy="646331"/>
          </a:xfrm>
          <a:prstGeom prst="rect">
            <a:avLst/>
          </a:prstGeom>
          <a:noFill/>
        </p:spPr>
        <p:txBody>
          <a:bodyPr wrap="square" rtlCol="0">
            <a:spAutoFit/>
          </a:bodyPr>
          <a:lstStyle/>
          <a:p>
            <a:pPr>
              <a:lnSpc>
                <a:spcPts val="2160"/>
              </a:lnSpc>
            </a:pPr>
            <a:r>
              <a:rPr lang="en-US" dirty="0"/>
              <a:t>Points of interest in reciprocal space</a:t>
            </a:r>
          </a:p>
        </p:txBody>
      </p:sp>
      <p:sp>
        <p:nvSpPr>
          <p:cNvPr id="20" name="TextBox 19">
            <a:extLst>
              <a:ext uri="{FF2B5EF4-FFF2-40B4-BE49-F238E27FC236}">
                <a16:creationId xmlns:a16="http://schemas.microsoft.com/office/drawing/2014/main" id="{8565B731-D0AB-845F-E84D-11BE2EF10206}"/>
              </a:ext>
            </a:extLst>
          </p:cNvPr>
          <p:cNvSpPr txBox="1"/>
          <p:nvPr/>
        </p:nvSpPr>
        <p:spPr>
          <a:xfrm>
            <a:off x="1138391" y="4765228"/>
            <a:ext cx="1913577" cy="364843"/>
          </a:xfrm>
          <a:prstGeom prst="rect">
            <a:avLst/>
          </a:prstGeom>
          <a:noFill/>
        </p:spPr>
        <p:txBody>
          <a:bodyPr wrap="square" rtlCol="0">
            <a:spAutoFit/>
          </a:bodyPr>
          <a:lstStyle/>
          <a:p>
            <a:pPr algn="r">
              <a:lnSpc>
                <a:spcPts val="2160"/>
              </a:lnSpc>
            </a:pPr>
            <a:r>
              <a:rPr lang="en-US" dirty="0">
                <a:highlight>
                  <a:srgbClr val="D7E0F1"/>
                </a:highlight>
              </a:rPr>
              <a:t>Gamma Point</a:t>
            </a:r>
          </a:p>
        </p:txBody>
      </p:sp>
      <p:sp>
        <p:nvSpPr>
          <p:cNvPr id="22" name="TextBox 21">
            <a:extLst>
              <a:ext uri="{FF2B5EF4-FFF2-40B4-BE49-F238E27FC236}">
                <a16:creationId xmlns:a16="http://schemas.microsoft.com/office/drawing/2014/main" id="{31B5C817-3A83-2865-9D18-04770FDDF55A}"/>
              </a:ext>
            </a:extLst>
          </p:cNvPr>
          <p:cNvSpPr txBox="1"/>
          <p:nvPr/>
        </p:nvSpPr>
        <p:spPr>
          <a:xfrm>
            <a:off x="4132985" y="5498716"/>
            <a:ext cx="1913577" cy="364843"/>
          </a:xfrm>
          <a:prstGeom prst="rect">
            <a:avLst/>
          </a:prstGeom>
          <a:noFill/>
        </p:spPr>
        <p:txBody>
          <a:bodyPr wrap="square" rtlCol="0">
            <a:spAutoFit/>
          </a:bodyPr>
          <a:lstStyle/>
          <a:p>
            <a:pPr>
              <a:lnSpc>
                <a:spcPts val="2160"/>
              </a:lnSpc>
            </a:pPr>
            <a:r>
              <a:rPr lang="en-US" dirty="0"/>
              <a:t>Acoustic Modes</a:t>
            </a:r>
          </a:p>
        </p:txBody>
      </p:sp>
      <p:sp>
        <p:nvSpPr>
          <p:cNvPr id="24" name="TextBox 23">
            <a:extLst>
              <a:ext uri="{FF2B5EF4-FFF2-40B4-BE49-F238E27FC236}">
                <a16:creationId xmlns:a16="http://schemas.microsoft.com/office/drawing/2014/main" id="{AFBC4C16-2C07-BBA8-2358-A0BE029F5E57}"/>
              </a:ext>
            </a:extLst>
          </p:cNvPr>
          <p:cNvSpPr txBox="1"/>
          <p:nvPr/>
        </p:nvSpPr>
        <p:spPr>
          <a:xfrm>
            <a:off x="1138391" y="2933325"/>
            <a:ext cx="1913577" cy="364843"/>
          </a:xfrm>
          <a:prstGeom prst="rect">
            <a:avLst/>
          </a:prstGeom>
          <a:noFill/>
        </p:spPr>
        <p:txBody>
          <a:bodyPr wrap="square" rtlCol="0">
            <a:spAutoFit/>
          </a:bodyPr>
          <a:lstStyle/>
          <a:p>
            <a:pPr algn="r">
              <a:lnSpc>
                <a:spcPts val="2160"/>
              </a:lnSpc>
            </a:pPr>
            <a:r>
              <a:rPr lang="en-US" dirty="0"/>
              <a:t>Optical Modes</a:t>
            </a:r>
          </a:p>
        </p:txBody>
      </p:sp>
      <p:sp>
        <p:nvSpPr>
          <p:cNvPr id="30" name="Left Brace 29">
            <a:extLst>
              <a:ext uri="{FF2B5EF4-FFF2-40B4-BE49-F238E27FC236}">
                <a16:creationId xmlns:a16="http://schemas.microsoft.com/office/drawing/2014/main" id="{0BB22703-FB36-67B1-08D2-033A6B65DA27}"/>
              </a:ext>
            </a:extLst>
          </p:cNvPr>
          <p:cNvSpPr/>
          <p:nvPr/>
        </p:nvSpPr>
        <p:spPr>
          <a:xfrm>
            <a:off x="3094426" y="1938059"/>
            <a:ext cx="484451" cy="2355377"/>
          </a:xfrm>
          <a:prstGeom prst="leftBrace">
            <a:avLst/>
          </a:prstGeom>
          <a:ln w="28575">
            <a:solidFill>
              <a:srgbClr val="66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2" name="Picture 31">
            <a:extLst>
              <a:ext uri="{FF2B5EF4-FFF2-40B4-BE49-F238E27FC236}">
                <a16:creationId xmlns:a16="http://schemas.microsoft.com/office/drawing/2014/main" id="{29B553EE-B6BB-2569-D1A5-1F0512E8AB8D}"/>
              </a:ext>
            </a:extLst>
          </p:cNvPr>
          <p:cNvPicPr>
            <a:picLocks noChangeAspect="1"/>
          </p:cNvPicPr>
          <p:nvPr/>
        </p:nvPicPr>
        <p:blipFill>
          <a:blip r:embed="rId3"/>
          <a:stretch>
            <a:fillRect/>
          </a:stretch>
        </p:blipFill>
        <p:spPr>
          <a:xfrm>
            <a:off x="259230" y="894063"/>
            <a:ext cx="1528319" cy="1676207"/>
          </a:xfrm>
          <a:prstGeom prst="rect">
            <a:avLst/>
          </a:prstGeom>
        </p:spPr>
      </p:pic>
      <p:pic>
        <p:nvPicPr>
          <p:cNvPr id="34" name="Picture 33">
            <a:extLst>
              <a:ext uri="{FF2B5EF4-FFF2-40B4-BE49-F238E27FC236}">
                <a16:creationId xmlns:a16="http://schemas.microsoft.com/office/drawing/2014/main" id="{6EC1B28B-FA9E-9C9E-1C7F-5CF1F8CB5967}"/>
              </a:ext>
            </a:extLst>
          </p:cNvPr>
          <p:cNvPicPr>
            <a:picLocks noChangeAspect="1"/>
          </p:cNvPicPr>
          <p:nvPr/>
        </p:nvPicPr>
        <p:blipFill>
          <a:blip r:embed="rId4">
            <a:extLst>
              <a:ext uri="{28A0092B-C50C-407E-A947-70E740481C1C}">
                <a14:useLocalDpi xmlns:a14="http://schemas.microsoft.com/office/drawing/2010/main" val="0"/>
              </a:ext>
            </a:extLst>
          </a:blip>
          <a:srcRect t="17042" b="11259"/>
          <a:stretch>
            <a:fillRect/>
          </a:stretch>
        </p:blipFill>
        <p:spPr>
          <a:xfrm>
            <a:off x="8677717" y="1449327"/>
            <a:ext cx="2849504" cy="2677968"/>
          </a:xfrm>
          <a:prstGeom prst="rect">
            <a:avLst/>
          </a:prstGeom>
        </p:spPr>
      </p:pic>
      <p:sp>
        <p:nvSpPr>
          <p:cNvPr id="3" name="TextBox 2">
            <a:extLst>
              <a:ext uri="{FF2B5EF4-FFF2-40B4-BE49-F238E27FC236}">
                <a16:creationId xmlns:a16="http://schemas.microsoft.com/office/drawing/2014/main" id="{7EF0FEA8-BA23-E9FD-9C89-37BA052CBE8E}"/>
              </a:ext>
            </a:extLst>
          </p:cNvPr>
          <p:cNvSpPr txBox="1"/>
          <p:nvPr/>
        </p:nvSpPr>
        <p:spPr>
          <a:xfrm>
            <a:off x="1307964" y="953245"/>
            <a:ext cx="1744004" cy="369332"/>
          </a:xfrm>
          <a:prstGeom prst="rect">
            <a:avLst/>
          </a:prstGeom>
          <a:noFill/>
        </p:spPr>
        <p:txBody>
          <a:bodyPr wrap="none" rtlCol="0">
            <a:spAutoFit/>
          </a:bodyPr>
          <a:lstStyle/>
          <a:p>
            <a:r>
              <a:rPr lang="en-US" i="1" dirty="0"/>
              <a:t>1</a:t>
            </a:r>
            <a:r>
              <a:rPr lang="en-US" i="1" baseline="30000" dirty="0"/>
              <a:t>st</a:t>
            </a:r>
            <a:r>
              <a:rPr lang="en-US" i="1" dirty="0"/>
              <a:t> Brillouin zone</a:t>
            </a:r>
          </a:p>
        </p:txBody>
      </p:sp>
    </p:spTree>
    <p:extLst>
      <p:ext uri="{BB962C8B-B14F-4D97-AF65-F5344CB8AC3E}">
        <p14:creationId xmlns:p14="http://schemas.microsoft.com/office/powerpoint/2010/main" val="892439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E7F09F6A-0478-C3C1-F35C-BFA337CA86A7}"/>
              </a:ext>
            </a:extLst>
          </p:cNvPr>
          <p:cNvPicPr>
            <a:picLocks noChangeAspect="1"/>
          </p:cNvPicPr>
          <p:nvPr/>
        </p:nvPicPr>
        <p:blipFill>
          <a:blip r:embed="rId2"/>
          <a:srcRect t="13111"/>
          <a:stretch>
            <a:fillRect/>
          </a:stretch>
        </p:blipFill>
        <p:spPr>
          <a:xfrm>
            <a:off x="3298266" y="1859077"/>
            <a:ext cx="5494508" cy="3584933"/>
          </a:xfrm>
          <a:prstGeom prst="rect">
            <a:avLst/>
          </a:prstGeom>
        </p:spPr>
      </p:pic>
      <p:sp>
        <p:nvSpPr>
          <p:cNvPr id="2" name="Title 1">
            <a:extLst>
              <a:ext uri="{FF2B5EF4-FFF2-40B4-BE49-F238E27FC236}">
                <a16:creationId xmlns:a16="http://schemas.microsoft.com/office/drawing/2014/main" id="{ED97FC87-292D-EE72-74FF-468588CA7049}"/>
              </a:ext>
            </a:extLst>
          </p:cNvPr>
          <p:cNvSpPr>
            <a:spLocks noGrp="1"/>
          </p:cNvSpPr>
          <p:nvPr>
            <p:ph type="title"/>
          </p:nvPr>
        </p:nvSpPr>
        <p:spPr>
          <a:xfrm>
            <a:off x="107714" y="219338"/>
            <a:ext cx="11198145" cy="449025"/>
          </a:xfrm>
        </p:spPr>
        <p:txBody>
          <a:bodyPr/>
          <a:lstStyle/>
          <a:p>
            <a:r>
              <a:rPr lang="en-US" dirty="0"/>
              <a:t>How to Interpret Phonon Band Structures: Acoustic Modes</a:t>
            </a:r>
          </a:p>
        </p:txBody>
      </p:sp>
      <p:sp>
        <p:nvSpPr>
          <p:cNvPr id="4" name="Slide Number Placeholder 3">
            <a:extLst>
              <a:ext uri="{FF2B5EF4-FFF2-40B4-BE49-F238E27FC236}">
                <a16:creationId xmlns:a16="http://schemas.microsoft.com/office/drawing/2014/main" id="{10FA732A-F960-708C-92BE-F028C310E6EA}"/>
              </a:ext>
            </a:extLst>
          </p:cNvPr>
          <p:cNvSpPr>
            <a:spLocks noGrp="1"/>
          </p:cNvSpPr>
          <p:nvPr>
            <p:ph type="sldNum" sz="quarter" idx="12"/>
          </p:nvPr>
        </p:nvSpPr>
        <p:spPr/>
        <p:txBody>
          <a:bodyPr/>
          <a:lstStyle/>
          <a:p>
            <a:fld id="{0A885B08-ED83-4E80-81DD-27C80F4EAFCA}" type="slidenum">
              <a:rPr lang="en-US" smtClean="0"/>
              <a:t>17</a:t>
            </a:fld>
            <a:endParaRPr lang="en-US"/>
          </a:p>
        </p:txBody>
      </p:sp>
      <p:sp>
        <p:nvSpPr>
          <p:cNvPr id="8" name="TextBox 15">
            <a:extLst>
              <a:ext uri="{FF2B5EF4-FFF2-40B4-BE49-F238E27FC236}">
                <a16:creationId xmlns:a16="http://schemas.microsoft.com/office/drawing/2014/main" id="{CB4FF3F2-BDFF-0EF3-B27C-D798BFF930C7}"/>
              </a:ext>
            </a:extLst>
          </p:cNvPr>
          <p:cNvSpPr txBox="1"/>
          <p:nvPr/>
        </p:nvSpPr>
        <p:spPr>
          <a:xfrm>
            <a:off x="4082505" y="1489745"/>
            <a:ext cx="3926030" cy="369332"/>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CsPbBr</a:t>
            </a:r>
            <a:r>
              <a:rPr lang="en-US" baseline="-25000" dirty="0"/>
              <a:t>3</a:t>
            </a:r>
          </a:p>
        </p:txBody>
      </p:sp>
      <p:cxnSp>
        <p:nvCxnSpPr>
          <p:cNvPr id="10" name="Straight Arrow Connector 9">
            <a:extLst>
              <a:ext uri="{FF2B5EF4-FFF2-40B4-BE49-F238E27FC236}">
                <a16:creationId xmlns:a16="http://schemas.microsoft.com/office/drawing/2014/main" id="{32E7ED34-EB14-A9AF-77FA-4B102430FE03}"/>
              </a:ext>
            </a:extLst>
          </p:cNvPr>
          <p:cNvCxnSpPr/>
          <p:nvPr/>
        </p:nvCxnSpPr>
        <p:spPr>
          <a:xfrm>
            <a:off x="3051968" y="4947650"/>
            <a:ext cx="847789" cy="0"/>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CACEC15-A660-914E-BAF5-E60E5F7C510C}"/>
              </a:ext>
            </a:extLst>
          </p:cNvPr>
          <p:cNvCxnSpPr>
            <a:cxnSpLocks/>
          </p:cNvCxnSpPr>
          <p:nvPr/>
        </p:nvCxnSpPr>
        <p:spPr>
          <a:xfrm flipH="1" flipV="1">
            <a:off x="4206544" y="4562298"/>
            <a:ext cx="666687" cy="936418"/>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A0201CB-3A8C-003A-0295-D4E13E2BDD48}"/>
              </a:ext>
            </a:extLst>
          </p:cNvPr>
          <p:cNvCxnSpPr>
            <a:cxnSpLocks/>
          </p:cNvCxnSpPr>
          <p:nvPr/>
        </p:nvCxnSpPr>
        <p:spPr>
          <a:xfrm flipH="1">
            <a:off x="8468294" y="4983031"/>
            <a:ext cx="324480" cy="0"/>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7723892-4E5D-3B21-6A87-7B20E8B07D19}"/>
              </a:ext>
            </a:extLst>
          </p:cNvPr>
          <p:cNvSpPr txBox="1"/>
          <p:nvPr/>
        </p:nvSpPr>
        <p:spPr>
          <a:xfrm>
            <a:off x="8869212" y="4659865"/>
            <a:ext cx="1913577" cy="646331"/>
          </a:xfrm>
          <a:prstGeom prst="rect">
            <a:avLst/>
          </a:prstGeom>
          <a:noFill/>
        </p:spPr>
        <p:txBody>
          <a:bodyPr wrap="square" rtlCol="0">
            <a:spAutoFit/>
          </a:bodyPr>
          <a:lstStyle/>
          <a:p>
            <a:pPr>
              <a:lnSpc>
                <a:spcPts val="2160"/>
              </a:lnSpc>
            </a:pPr>
            <a:r>
              <a:rPr lang="en-US" dirty="0"/>
              <a:t>Points of interest in reciprocal space</a:t>
            </a:r>
          </a:p>
        </p:txBody>
      </p:sp>
      <p:sp>
        <p:nvSpPr>
          <p:cNvPr id="20" name="TextBox 19">
            <a:extLst>
              <a:ext uri="{FF2B5EF4-FFF2-40B4-BE49-F238E27FC236}">
                <a16:creationId xmlns:a16="http://schemas.microsoft.com/office/drawing/2014/main" id="{BEE89E8B-9C0C-C67D-40D9-73194931D83B}"/>
              </a:ext>
            </a:extLst>
          </p:cNvPr>
          <p:cNvSpPr txBox="1"/>
          <p:nvPr/>
        </p:nvSpPr>
        <p:spPr>
          <a:xfrm>
            <a:off x="1138391" y="4765228"/>
            <a:ext cx="1913577" cy="364843"/>
          </a:xfrm>
          <a:prstGeom prst="rect">
            <a:avLst/>
          </a:prstGeom>
          <a:noFill/>
        </p:spPr>
        <p:txBody>
          <a:bodyPr wrap="square" rtlCol="0">
            <a:spAutoFit/>
          </a:bodyPr>
          <a:lstStyle/>
          <a:p>
            <a:pPr algn="r">
              <a:lnSpc>
                <a:spcPts val="2160"/>
              </a:lnSpc>
            </a:pPr>
            <a:r>
              <a:rPr lang="en-US" dirty="0"/>
              <a:t>Gamma Point</a:t>
            </a:r>
          </a:p>
        </p:txBody>
      </p:sp>
      <p:sp>
        <p:nvSpPr>
          <p:cNvPr id="22" name="TextBox 21">
            <a:extLst>
              <a:ext uri="{FF2B5EF4-FFF2-40B4-BE49-F238E27FC236}">
                <a16:creationId xmlns:a16="http://schemas.microsoft.com/office/drawing/2014/main" id="{74B1106E-4252-8CE8-3913-99FE8E99AA2B}"/>
              </a:ext>
            </a:extLst>
          </p:cNvPr>
          <p:cNvSpPr txBox="1"/>
          <p:nvPr/>
        </p:nvSpPr>
        <p:spPr>
          <a:xfrm>
            <a:off x="4132985" y="5498716"/>
            <a:ext cx="1913577" cy="364843"/>
          </a:xfrm>
          <a:prstGeom prst="rect">
            <a:avLst/>
          </a:prstGeom>
          <a:noFill/>
        </p:spPr>
        <p:txBody>
          <a:bodyPr wrap="square" rtlCol="0">
            <a:spAutoFit/>
          </a:bodyPr>
          <a:lstStyle/>
          <a:p>
            <a:pPr>
              <a:lnSpc>
                <a:spcPts val="2160"/>
              </a:lnSpc>
            </a:pPr>
            <a:r>
              <a:rPr lang="en-US" dirty="0">
                <a:highlight>
                  <a:srgbClr val="D7E0F1"/>
                </a:highlight>
              </a:rPr>
              <a:t>Acoustic Modes</a:t>
            </a:r>
          </a:p>
        </p:txBody>
      </p:sp>
      <p:sp>
        <p:nvSpPr>
          <p:cNvPr id="24" name="TextBox 23">
            <a:extLst>
              <a:ext uri="{FF2B5EF4-FFF2-40B4-BE49-F238E27FC236}">
                <a16:creationId xmlns:a16="http://schemas.microsoft.com/office/drawing/2014/main" id="{574FD783-B232-3DA3-FC33-4089C75E3C76}"/>
              </a:ext>
            </a:extLst>
          </p:cNvPr>
          <p:cNvSpPr txBox="1"/>
          <p:nvPr/>
        </p:nvSpPr>
        <p:spPr>
          <a:xfrm>
            <a:off x="1138391" y="2933325"/>
            <a:ext cx="1913577" cy="364843"/>
          </a:xfrm>
          <a:prstGeom prst="rect">
            <a:avLst/>
          </a:prstGeom>
          <a:noFill/>
        </p:spPr>
        <p:txBody>
          <a:bodyPr wrap="square" rtlCol="0">
            <a:spAutoFit/>
          </a:bodyPr>
          <a:lstStyle/>
          <a:p>
            <a:pPr algn="r">
              <a:lnSpc>
                <a:spcPts val="2160"/>
              </a:lnSpc>
            </a:pPr>
            <a:r>
              <a:rPr lang="en-US" dirty="0"/>
              <a:t>Optical Modes</a:t>
            </a:r>
          </a:p>
        </p:txBody>
      </p:sp>
      <p:sp>
        <p:nvSpPr>
          <p:cNvPr id="30" name="Left Brace 29">
            <a:extLst>
              <a:ext uri="{FF2B5EF4-FFF2-40B4-BE49-F238E27FC236}">
                <a16:creationId xmlns:a16="http://schemas.microsoft.com/office/drawing/2014/main" id="{B894DEE1-78F4-15CD-88CD-5092AFA588A6}"/>
              </a:ext>
            </a:extLst>
          </p:cNvPr>
          <p:cNvSpPr/>
          <p:nvPr/>
        </p:nvSpPr>
        <p:spPr>
          <a:xfrm>
            <a:off x="3094426" y="1938059"/>
            <a:ext cx="484451" cy="2355377"/>
          </a:xfrm>
          <a:prstGeom prst="leftBrace">
            <a:avLst/>
          </a:prstGeom>
          <a:ln w="28575">
            <a:solidFill>
              <a:srgbClr val="66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2" name="Picture 31">
            <a:extLst>
              <a:ext uri="{FF2B5EF4-FFF2-40B4-BE49-F238E27FC236}">
                <a16:creationId xmlns:a16="http://schemas.microsoft.com/office/drawing/2014/main" id="{503FC07C-A1C8-40DF-7D98-7D86FC3BAA9A}"/>
              </a:ext>
            </a:extLst>
          </p:cNvPr>
          <p:cNvPicPr>
            <a:picLocks noChangeAspect="1"/>
          </p:cNvPicPr>
          <p:nvPr/>
        </p:nvPicPr>
        <p:blipFill>
          <a:blip r:embed="rId3"/>
          <a:stretch>
            <a:fillRect/>
          </a:stretch>
        </p:blipFill>
        <p:spPr>
          <a:xfrm>
            <a:off x="259230" y="894063"/>
            <a:ext cx="1528319" cy="1676207"/>
          </a:xfrm>
          <a:prstGeom prst="rect">
            <a:avLst/>
          </a:prstGeom>
        </p:spPr>
      </p:pic>
      <p:pic>
        <p:nvPicPr>
          <p:cNvPr id="38" name="Picture 37">
            <a:extLst>
              <a:ext uri="{FF2B5EF4-FFF2-40B4-BE49-F238E27FC236}">
                <a16:creationId xmlns:a16="http://schemas.microsoft.com/office/drawing/2014/main" id="{0AC734BE-6A91-EE09-1C22-07D1970C4EF5}"/>
              </a:ext>
            </a:extLst>
          </p:cNvPr>
          <p:cNvPicPr>
            <a:picLocks noChangeAspect="1"/>
          </p:cNvPicPr>
          <p:nvPr/>
        </p:nvPicPr>
        <p:blipFill>
          <a:blip r:embed="rId4">
            <a:extLst>
              <a:ext uri="{28A0092B-C50C-407E-A947-70E740481C1C}">
                <a14:useLocalDpi xmlns:a14="http://schemas.microsoft.com/office/drawing/2010/main" val="0"/>
              </a:ext>
            </a:extLst>
          </a:blip>
          <a:srcRect t="15805" b="12318"/>
          <a:stretch>
            <a:fillRect/>
          </a:stretch>
        </p:blipFill>
        <p:spPr>
          <a:xfrm>
            <a:off x="8373165" y="1241403"/>
            <a:ext cx="3239550" cy="3052033"/>
          </a:xfrm>
          <a:prstGeom prst="rect">
            <a:avLst/>
          </a:prstGeom>
        </p:spPr>
      </p:pic>
      <p:sp>
        <p:nvSpPr>
          <p:cNvPr id="40" name="TextBox 39">
            <a:extLst>
              <a:ext uri="{FF2B5EF4-FFF2-40B4-BE49-F238E27FC236}">
                <a16:creationId xmlns:a16="http://schemas.microsoft.com/office/drawing/2014/main" id="{9242942C-F0B2-E148-022B-7544968CF692}"/>
              </a:ext>
            </a:extLst>
          </p:cNvPr>
          <p:cNvSpPr txBox="1"/>
          <p:nvPr/>
        </p:nvSpPr>
        <p:spPr>
          <a:xfrm>
            <a:off x="1307964" y="953245"/>
            <a:ext cx="1744004" cy="369332"/>
          </a:xfrm>
          <a:prstGeom prst="rect">
            <a:avLst/>
          </a:prstGeom>
          <a:noFill/>
        </p:spPr>
        <p:txBody>
          <a:bodyPr wrap="none" rtlCol="0">
            <a:spAutoFit/>
          </a:bodyPr>
          <a:lstStyle/>
          <a:p>
            <a:r>
              <a:rPr lang="en-US" i="1" dirty="0"/>
              <a:t>1</a:t>
            </a:r>
            <a:r>
              <a:rPr lang="en-US" i="1" baseline="30000" dirty="0"/>
              <a:t>st</a:t>
            </a:r>
            <a:r>
              <a:rPr lang="en-US" i="1" dirty="0"/>
              <a:t> Brillouin zone</a:t>
            </a:r>
          </a:p>
        </p:txBody>
      </p:sp>
    </p:spTree>
    <p:extLst>
      <p:ext uri="{BB962C8B-B14F-4D97-AF65-F5344CB8AC3E}">
        <p14:creationId xmlns:p14="http://schemas.microsoft.com/office/powerpoint/2010/main" val="2825075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B52AD-3111-3922-5870-57B3ADE5CAE0}"/>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8782A8D8-A6D9-8713-504D-B0AFB6835D27}"/>
              </a:ext>
            </a:extLst>
          </p:cNvPr>
          <p:cNvPicPr>
            <a:picLocks noChangeAspect="1"/>
          </p:cNvPicPr>
          <p:nvPr/>
        </p:nvPicPr>
        <p:blipFill>
          <a:blip r:embed="rId2"/>
          <a:srcRect t="13111"/>
          <a:stretch>
            <a:fillRect/>
          </a:stretch>
        </p:blipFill>
        <p:spPr>
          <a:xfrm>
            <a:off x="3298266" y="1859077"/>
            <a:ext cx="5494508" cy="3584933"/>
          </a:xfrm>
          <a:prstGeom prst="rect">
            <a:avLst/>
          </a:prstGeom>
        </p:spPr>
      </p:pic>
      <p:sp>
        <p:nvSpPr>
          <p:cNvPr id="2" name="Title 1">
            <a:extLst>
              <a:ext uri="{FF2B5EF4-FFF2-40B4-BE49-F238E27FC236}">
                <a16:creationId xmlns:a16="http://schemas.microsoft.com/office/drawing/2014/main" id="{9C9F666D-E374-7311-AFC3-2692EB30EE19}"/>
              </a:ext>
            </a:extLst>
          </p:cNvPr>
          <p:cNvSpPr>
            <a:spLocks noGrp="1"/>
          </p:cNvSpPr>
          <p:nvPr>
            <p:ph type="title"/>
          </p:nvPr>
        </p:nvSpPr>
        <p:spPr/>
        <p:txBody>
          <a:bodyPr/>
          <a:lstStyle/>
          <a:p>
            <a:r>
              <a:rPr lang="en-US" dirty="0"/>
              <a:t>How to Interpret Phonon Band Structures</a:t>
            </a:r>
          </a:p>
        </p:txBody>
      </p:sp>
      <p:sp>
        <p:nvSpPr>
          <p:cNvPr id="4" name="Slide Number Placeholder 3">
            <a:extLst>
              <a:ext uri="{FF2B5EF4-FFF2-40B4-BE49-F238E27FC236}">
                <a16:creationId xmlns:a16="http://schemas.microsoft.com/office/drawing/2014/main" id="{7D1856EE-7DD3-4500-2718-AD9DEDCCB759}"/>
              </a:ext>
            </a:extLst>
          </p:cNvPr>
          <p:cNvSpPr>
            <a:spLocks noGrp="1"/>
          </p:cNvSpPr>
          <p:nvPr>
            <p:ph type="sldNum" sz="quarter" idx="12"/>
          </p:nvPr>
        </p:nvSpPr>
        <p:spPr/>
        <p:txBody>
          <a:bodyPr/>
          <a:lstStyle/>
          <a:p>
            <a:fld id="{0A885B08-ED83-4E80-81DD-27C80F4EAFCA}" type="slidenum">
              <a:rPr lang="en-US" smtClean="0"/>
              <a:t>18</a:t>
            </a:fld>
            <a:endParaRPr lang="en-US"/>
          </a:p>
        </p:txBody>
      </p:sp>
      <p:sp>
        <p:nvSpPr>
          <p:cNvPr id="8" name="TextBox 15">
            <a:extLst>
              <a:ext uri="{FF2B5EF4-FFF2-40B4-BE49-F238E27FC236}">
                <a16:creationId xmlns:a16="http://schemas.microsoft.com/office/drawing/2014/main" id="{8FF412D9-6073-1456-C3CD-E0E9565DC0F9}"/>
              </a:ext>
            </a:extLst>
          </p:cNvPr>
          <p:cNvSpPr txBox="1"/>
          <p:nvPr/>
        </p:nvSpPr>
        <p:spPr>
          <a:xfrm>
            <a:off x="4082505" y="1489745"/>
            <a:ext cx="3926030" cy="369332"/>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CsPbBr</a:t>
            </a:r>
            <a:r>
              <a:rPr lang="en-US" baseline="-25000" dirty="0"/>
              <a:t>3</a:t>
            </a:r>
          </a:p>
        </p:txBody>
      </p:sp>
      <p:cxnSp>
        <p:nvCxnSpPr>
          <p:cNvPr id="10" name="Straight Arrow Connector 9">
            <a:extLst>
              <a:ext uri="{FF2B5EF4-FFF2-40B4-BE49-F238E27FC236}">
                <a16:creationId xmlns:a16="http://schemas.microsoft.com/office/drawing/2014/main" id="{57A90AEF-D9AC-3073-3646-D702D9C6C178}"/>
              </a:ext>
            </a:extLst>
          </p:cNvPr>
          <p:cNvCxnSpPr/>
          <p:nvPr/>
        </p:nvCxnSpPr>
        <p:spPr>
          <a:xfrm>
            <a:off x="3051968" y="4947650"/>
            <a:ext cx="847789" cy="0"/>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5AC6B79-492D-DAC0-FEE5-9E8F383844C7}"/>
              </a:ext>
            </a:extLst>
          </p:cNvPr>
          <p:cNvCxnSpPr>
            <a:cxnSpLocks/>
          </p:cNvCxnSpPr>
          <p:nvPr/>
        </p:nvCxnSpPr>
        <p:spPr>
          <a:xfrm flipH="1" flipV="1">
            <a:off x="4206544" y="4562298"/>
            <a:ext cx="666687" cy="936418"/>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692B61A-B235-2A1B-0642-D4571250BF3F}"/>
              </a:ext>
            </a:extLst>
          </p:cNvPr>
          <p:cNvCxnSpPr>
            <a:cxnSpLocks/>
          </p:cNvCxnSpPr>
          <p:nvPr/>
        </p:nvCxnSpPr>
        <p:spPr>
          <a:xfrm flipH="1">
            <a:off x="8468294" y="4983031"/>
            <a:ext cx="324480" cy="0"/>
          </a:xfrm>
          <a:prstGeom prst="straightConnector1">
            <a:avLst/>
          </a:prstGeom>
          <a:ln w="38100">
            <a:solidFill>
              <a:srgbClr val="6600CC"/>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549BECF-5EC6-C985-6424-254A4EB77659}"/>
              </a:ext>
            </a:extLst>
          </p:cNvPr>
          <p:cNvSpPr txBox="1"/>
          <p:nvPr/>
        </p:nvSpPr>
        <p:spPr>
          <a:xfrm>
            <a:off x="8869212" y="4659865"/>
            <a:ext cx="1913577" cy="646331"/>
          </a:xfrm>
          <a:prstGeom prst="rect">
            <a:avLst/>
          </a:prstGeom>
          <a:noFill/>
        </p:spPr>
        <p:txBody>
          <a:bodyPr wrap="square" rtlCol="0">
            <a:spAutoFit/>
          </a:bodyPr>
          <a:lstStyle/>
          <a:p>
            <a:pPr>
              <a:lnSpc>
                <a:spcPts val="2160"/>
              </a:lnSpc>
            </a:pPr>
            <a:r>
              <a:rPr lang="en-US" dirty="0"/>
              <a:t>Points of interest in reciprocal space</a:t>
            </a:r>
          </a:p>
        </p:txBody>
      </p:sp>
      <p:sp>
        <p:nvSpPr>
          <p:cNvPr id="20" name="TextBox 19">
            <a:extLst>
              <a:ext uri="{FF2B5EF4-FFF2-40B4-BE49-F238E27FC236}">
                <a16:creationId xmlns:a16="http://schemas.microsoft.com/office/drawing/2014/main" id="{4AD5185C-1FCC-7F9B-B9F0-144961058C11}"/>
              </a:ext>
            </a:extLst>
          </p:cNvPr>
          <p:cNvSpPr txBox="1"/>
          <p:nvPr/>
        </p:nvSpPr>
        <p:spPr>
          <a:xfrm>
            <a:off x="1138391" y="4765228"/>
            <a:ext cx="1913577" cy="364843"/>
          </a:xfrm>
          <a:prstGeom prst="rect">
            <a:avLst/>
          </a:prstGeom>
          <a:noFill/>
        </p:spPr>
        <p:txBody>
          <a:bodyPr wrap="square" rtlCol="0">
            <a:spAutoFit/>
          </a:bodyPr>
          <a:lstStyle/>
          <a:p>
            <a:pPr algn="r">
              <a:lnSpc>
                <a:spcPts val="2160"/>
              </a:lnSpc>
            </a:pPr>
            <a:r>
              <a:rPr lang="en-US" dirty="0"/>
              <a:t>Gamma Point</a:t>
            </a:r>
          </a:p>
        </p:txBody>
      </p:sp>
      <p:sp>
        <p:nvSpPr>
          <p:cNvPr id="22" name="TextBox 21">
            <a:extLst>
              <a:ext uri="{FF2B5EF4-FFF2-40B4-BE49-F238E27FC236}">
                <a16:creationId xmlns:a16="http://schemas.microsoft.com/office/drawing/2014/main" id="{2BFF7413-2875-E3CF-C214-F203258A4D14}"/>
              </a:ext>
            </a:extLst>
          </p:cNvPr>
          <p:cNvSpPr txBox="1"/>
          <p:nvPr/>
        </p:nvSpPr>
        <p:spPr>
          <a:xfrm>
            <a:off x="4132985" y="5498716"/>
            <a:ext cx="1913577" cy="364843"/>
          </a:xfrm>
          <a:prstGeom prst="rect">
            <a:avLst/>
          </a:prstGeom>
          <a:noFill/>
        </p:spPr>
        <p:txBody>
          <a:bodyPr wrap="square" rtlCol="0">
            <a:spAutoFit/>
          </a:bodyPr>
          <a:lstStyle/>
          <a:p>
            <a:pPr>
              <a:lnSpc>
                <a:spcPts val="2160"/>
              </a:lnSpc>
            </a:pPr>
            <a:r>
              <a:rPr lang="en-US" dirty="0"/>
              <a:t>Acoustic Modes</a:t>
            </a:r>
          </a:p>
        </p:txBody>
      </p:sp>
      <p:sp>
        <p:nvSpPr>
          <p:cNvPr id="24" name="TextBox 23">
            <a:extLst>
              <a:ext uri="{FF2B5EF4-FFF2-40B4-BE49-F238E27FC236}">
                <a16:creationId xmlns:a16="http://schemas.microsoft.com/office/drawing/2014/main" id="{F4CA6952-7F5A-DC89-0327-1983E33C793C}"/>
              </a:ext>
            </a:extLst>
          </p:cNvPr>
          <p:cNvSpPr txBox="1"/>
          <p:nvPr/>
        </p:nvSpPr>
        <p:spPr>
          <a:xfrm>
            <a:off x="1138391" y="2933325"/>
            <a:ext cx="1913577" cy="364843"/>
          </a:xfrm>
          <a:prstGeom prst="rect">
            <a:avLst/>
          </a:prstGeom>
          <a:noFill/>
        </p:spPr>
        <p:txBody>
          <a:bodyPr wrap="square" rtlCol="0">
            <a:spAutoFit/>
          </a:bodyPr>
          <a:lstStyle/>
          <a:p>
            <a:pPr algn="r">
              <a:lnSpc>
                <a:spcPts val="2160"/>
              </a:lnSpc>
            </a:pPr>
            <a:r>
              <a:rPr lang="en-US" dirty="0">
                <a:highlight>
                  <a:srgbClr val="D7E0F1"/>
                </a:highlight>
              </a:rPr>
              <a:t>Optical Modes</a:t>
            </a:r>
          </a:p>
        </p:txBody>
      </p:sp>
      <p:sp>
        <p:nvSpPr>
          <p:cNvPr id="30" name="Left Brace 29">
            <a:extLst>
              <a:ext uri="{FF2B5EF4-FFF2-40B4-BE49-F238E27FC236}">
                <a16:creationId xmlns:a16="http://schemas.microsoft.com/office/drawing/2014/main" id="{11A91E63-22D4-297E-EA70-56AA5B952C0F}"/>
              </a:ext>
            </a:extLst>
          </p:cNvPr>
          <p:cNvSpPr/>
          <p:nvPr/>
        </p:nvSpPr>
        <p:spPr>
          <a:xfrm>
            <a:off x="3094426" y="1938059"/>
            <a:ext cx="484451" cy="2355377"/>
          </a:xfrm>
          <a:prstGeom prst="leftBrace">
            <a:avLst/>
          </a:prstGeom>
          <a:ln w="28575">
            <a:solidFill>
              <a:srgbClr val="66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2" name="Picture 31">
            <a:extLst>
              <a:ext uri="{FF2B5EF4-FFF2-40B4-BE49-F238E27FC236}">
                <a16:creationId xmlns:a16="http://schemas.microsoft.com/office/drawing/2014/main" id="{CCF19A5F-1689-C894-718C-B7C7B1ECC89C}"/>
              </a:ext>
            </a:extLst>
          </p:cNvPr>
          <p:cNvPicPr>
            <a:picLocks noChangeAspect="1"/>
          </p:cNvPicPr>
          <p:nvPr/>
        </p:nvPicPr>
        <p:blipFill>
          <a:blip r:embed="rId3"/>
          <a:stretch>
            <a:fillRect/>
          </a:stretch>
        </p:blipFill>
        <p:spPr>
          <a:xfrm>
            <a:off x="259230" y="894063"/>
            <a:ext cx="1528319" cy="1676207"/>
          </a:xfrm>
          <a:prstGeom prst="rect">
            <a:avLst/>
          </a:prstGeom>
        </p:spPr>
      </p:pic>
      <p:pic>
        <p:nvPicPr>
          <p:cNvPr id="7" name="Picture 6">
            <a:extLst>
              <a:ext uri="{FF2B5EF4-FFF2-40B4-BE49-F238E27FC236}">
                <a16:creationId xmlns:a16="http://schemas.microsoft.com/office/drawing/2014/main" id="{841B0E31-AD7F-6681-ADD0-94AB22573ED1}"/>
              </a:ext>
            </a:extLst>
          </p:cNvPr>
          <p:cNvPicPr>
            <a:picLocks noChangeAspect="1"/>
          </p:cNvPicPr>
          <p:nvPr/>
        </p:nvPicPr>
        <p:blipFill>
          <a:blip r:embed="rId4">
            <a:extLst>
              <a:ext uri="{28A0092B-C50C-407E-A947-70E740481C1C}">
                <a14:useLocalDpi xmlns:a14="http://schemas.microsoft.com/office/drawing/2010/main" val="0"/>
              </a:ext>
            </a:extLst>
          </a:blip>
          <a:srcRect t="23753" b="21723"/>
          <a:stretch>
            <a:fillRect/>
          </a:stretch>
        </p:blipFill>
        <p:spPr>
          <a:xfrm>
            <a:off x="8468294" y="1551804"/>
            <a:ext cx="3194408" cy="2282972"/>
          </a:xfrm>
          <a:prstGeom prst="rect">
            <a:avLst/>
          </a:prstGeom>
        </p:spPr>
      </p:pic>
      <p:sp>
        <p:nvSpPr>
          <p:cNvPr id="11" name="TextBox 10">
            <a:extLst>
              <a:ext uri="{FF2B5EF4-FFF2-40B4-BE49-F238E27FC236}">
                <a16:creationId xmlns:a16="http://schemas.microsoft.com/office/drawing/2014/main" id="{8E56C893-1FBE-6A10-6D6D-9F4FF2267ABA}"/>
              </a:ext>
            </a:extLst>
          </p:cNvPr>
          <p:cNvSpPr txBox="1"/>
          <p:nvPr/>
        </p:nvSpPr>
        <p:spPr>
          <a:xfrm>
            <a:off x="1307964" y="953245"/>
            <a:ext cx="1744004" cy="369332"/>
          </a:xfrm>
          <a:prstGeom prst="rect">
            <a:avLst/>
          </a:prstGeom>
          <a:noFill/>
        </p:spPr>
        <p:txBody>
          <a:bodyPr wrap="none" rtlCol="0">
            <a:spAutoFit/>
          </a:bodyPr>
          <a:lstStyle/>
          <a:p>
            <a:r>
              <a:rPr lang="en-US" i="1" dirty="0"/>
              <a:t>1</a:t>
            </a:r>
            <a:r>
              <a:rPr lang="en-US" i="1" baseline="30000" dirty="0"/>
              <a:t>st</a:t>
            </a:r>
            <a:r>
              <a:rPr lang="en-US" i="1" dirty="0"/>
              <a:t> Brillouin zone</a:t>
            </a:r>
          </a:p>
        </p:txBody>
      </p:sp>
    </p:spTree>
    <p:extLst>
      <p:ext uri="{BB962C8B-B14F-4D97-AF65-F5344CB8AC3E}">
        <p14:creationId xmlns:p14="http://schemas.microsoft.com/office/powerpoint/2010/main" val="464896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943A2-AECC-22EE-4A38-8A11C6FBFDD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6D59E65-A80C-9828-C89D-86E84B1E51A4}"/>
              </a:ext>
            </a:extLst>
          </p:cNvPr>
          <p:cNvSpPr/>
          <p:nvPr/>
        </p:nvSpPr>
        <p:spPr>
          <a:xfrm>
            <a:off x="10668856" y="1"/>
            <a:ext cx="1521307" cy="16384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53B583-6D49-F348-F3B4-5D45A92760FA}"/>
              </a:ext>
            </a:extLst>
          </p:cNvPr>
          <p:cNvSpPr>
            <a:spLocks noGrp="1"/>
          </p:cNvSpPr>
          <p:nvPr>
            <p:ph type="title"/>
          </p:nvPr>
        </p:nvSpPr>
        <p:spPr/>
        <p:txBody>
          <a:bodyPr/>
          <a:lstStyle/>
          <a:p>
            <a:r>
              <a:rPr lang="en-US" dirty="0">
                <a:latin typeface="+mn-lt"/>
              </a:rPr>
              <a:t>Results: Phonons</a:t>
            </a:r>
          </a:p>
        </p:txBody>
      </p:sp>
      <p:sp>
        <p:nvSpPr>
          <p:cNvPr id="4" name="Slide Number Placeholder 3">
            <a:extLst>
              <a:ext uri="{FF2B5EF4-FFF2-40B4-BE49-F238E27FC236}">
                <a16:creationId xmlns:a16="http://schemas.microsoft.com/office/drawing/2014/main" id="{EB6783A6-439F-2317-F6AE-1EAE0514F12B}"/>
              </a:ext>
            </a:extLst>
          </p:cNvPr>
          <p:cNvSpPr>
            <a:spLocks noGrp="1"/>
          </p:cNvSpPr>
          <p:nvPr>
            <p:ph type="sldNum" sz="quarter" idx="12"/>
          </p:nvPr>
        </p:nvSpPr>
        <p:spPr>
          <a:xfrm>
            <a:off x="11527221" y="5980046"/>
            <a:ext cx="664779" cy="406400"/>
          </a:xfrm>
        </p:spPr>
        <p:txBody>
          <a:bodyPr/>
          <a:lstStyle/>
          <a:p>
            <a:fld id="{0A885B08-ED83-4E80-81DD-27C80F4EAFCA}" type="slidenum">
              <a:rPr lang="en-US" smtClean="0"/>
              <a:t>19</a:t>
            </a:fld>
            <a:endParaRPr lang="en-US"/>
          </a:p>
        </p:txBody>
      </p:sp>
      <p:pic>
        <p:nvPicPr>
          <p:cNvPr id="5" name="Picture 4">
            <a:extLst>
              <a:ext uri="{FF2B5EF4-FFF2-40B4-BE49-F238E27FC236}">
                <a16:creationId xmlns:a16="http://schemas.microsoft.com/office/drawing/2014/main" id="{4BB25944-5587-7E90-E923-C52C1CF8B707}"/>
              </a:ext>
            </a:extLst>
          </p:cNvPr>
          <p:cNvPicPr>
            <a:picLocks noChangeAspect="1"/>
          </p:cNvPicPr>
          <p:nvPr/>
        </p:nvPicPr>
        <p:blipFill>
          <a:blip r:embed="rId2"/>
          <a:srcRect/>
          <a:stretch>
            <a:fillRect/>
          </a:stretch>
        </p:blipFill>
        <p:spPr>
          <a:xfrm>
            <a:off x="8952434" y="3683611"/>
            <a:ext cx="3238500" cy="2428875"/>
          </a:xfrm>
          <a:prstGeom prst="rect">
            <a:avLst/>
          </a:prstGeom>
        </p:spPr>
      </p:pic>
      <p:pic>
        <p:nvPicPr>
          <p:cNvPr id="6" name="Picture 5">
            <a:extLst>
              <a:ext uri="{FF2B5EF4-FFF2-40B4-BE49-F238E27FC236}">
                <a16:creationId xmlns:a16="http://schemas.microsoft.com/office/drawing/2014/main" id="{A3FFF50B-7E6F-C3FC-1CD2-594B959CF9C3}"/>
              </a:ext>
            </a:extLst>
          </p:cNvPr>
          <p:cNvPicPr>
            <a:picLocks noChangeAspect="1"/>
          </p:cNvPicPr>
          <p:nvPr/>
        </p:nvPicPr>
        <p:blipFill>
          <a:blip r:embed="rId3"/>
          <a:stretch>
            <a:fillRect/>
          </a:stretch>
        </p:blipFill>
        <p:spPr>
          <a:xfrm>
            <a:off x="628834" y="1325430"/>
            <a:ext cx="3225210" cy="2421861"/>
          </a:xfrm>
          <a:prstGeom prst="rect">
            <a:avLst/>
          </a:prstGeom>
        </p:spPr>
      </p:pic>
      <p:pic>
        <p:nvPicPr>
          <p:cNvPr id="7" name="Picture 6">
            <a:extLst>
              <a:ext uri="{FF2B5EF4-FFF2-40B4-BE49-F238E27FC236}">
                <a16:creationId xmlns:a16="http://schemas.microsoft.com/office/drawing/2014/main" id="{0B763A0A-71CF-9A2B-0915-0F5EF9BAAC0C}"/>
              </a:ext>
            </a:extLst>
          </p:cNvPr>
          <p:cNvPicPr>
            <a:picLocks noChangeAspect="1"/>
          </p:cNvPicPr>
          <p:nvPr/>
        </p:nvPicPr>
        <p:blipFill>
          <a:blip r:embed="rId4"/>
          <a:stretch>
            <a:fillRect/>
          </a:stretch>
        </p:blipFill>
        <p:spPr>
          <a:xfrm>
            <a:off x="4483944" y="1325430"/>
            <a:ext cx="3225210" cy="2421861"/>
          </a:xfrm>
          <a:prstGeom prst="rect">
            <a:avLst/>
          </a:prstGeom>
        </p:spPr>
      </p:pic>
      <p:pic>
        <p:nvPicPr>
          <p:cNvPr id="8" name="Picture 7">
            <a:extLst>
              <a:ext uri="{FF2B5EF4-FFF2-40B4-BE49-F238E27FC236}">
                <a16:creationId xmlns:a16="http://schemas.microsoft.com/office/drawing/2014/main" id="{97E20093-478F-009F-F613-E57633A5A691}"/>
              </a:ext>
            </a:extLst>
          </p:cNvPr>
          <p:cNvPicPr>
            <a:picLocks noChangeAspect="1"/>
          </p:cNvPicPr>
          <p:nvPr/>
        </p:nvPicPr>
        <p:blipFill>
          <a:blip r:embed="rId5"/>
          <a:stretch>
            <a:fillRect/>
          </a:stretch>
        </p:blipFill>
        <p:spPr>
          <a:xfrm>
            <a:off x="8339053" y="1325430"/>
            <a:ext cx="3227944" cy="2421861"/>
          </a:xfrm>
          <a:prstGeom prst="rect">
            <a:avLst/>
          </a:prstGeom>
        </p:spPr>
      </p:pic>
      <p:pic>
        <p:nvPicPr>
          <p:cNvPr id="9" name="Picture 8">
            <a:extLst>
              <a:ext uri="{FF2B5EF4-FFF2-40B4-BE49-F238E27FC236}">
                <a16:creationId xmlns:a16="http://schemas.microsoft.com/office/drawing/2014/main" id="{0DC14EC3-7FE3-4088-39C2-F4CA847DD16A}"/>
              </a:ext>
            </a:extLst>
          </p:cNvPr>
          <p:cNvPicPr>
            <a:picLocks noChangeAspect="1"/>
          </p:cNvPicPr>
          <p:nvPr/>
        </p:nvPicPr>
        <p:blipFill>
          <a:blip r:embed="rId6"/>
          <a:stretch>
            <a:fillRect/>
          </a:stretch>
        </p:blipFill>
        <p:spPr>
          <a:xfrm>
            <a:off x="-1066" y="3686661"/>
            <a:ext cx="3221297" cy="2426882"/>
          </a:xfrm>
          <a:prstGeom prst="rect">
            <a:avLst/>
          </a:prstGeom>
        </p:spPr>
      </p:pic>
      <p:pic>
        <p:nvPicPr>
          <p:cNvPr id="10" name="Picture 9">
            <a:extLst>
              <a:ext uri="{FF2B5EF4-FFF2-40B4-BE49-F238E27FC236}">
                <a16:creationId xmlns:a16="http://schemas.microsoft.com/office/drawing/2014/main" id="{D007592D-EA2F-69CF-9338-4A05D9262254}"/>
              </a:ext>
            </a:extLst>
          </p:cNvPr>
          <p:cNvPicPr>
            <a:picLocks noChangeAspect="1"/>
          </p:cNvPicPr>
          <p:nvPr/>
        </p:nvPicPr>
        <p:blipFill>
          <a:blip r:embed="rId7"/>
          <a:stretch>
            <a:fillRect/>
          </a:stretch>
        </p:blipFill>
        <p:spPr>
          <a:xfrm>
            <a:off x="2979129" y="3686661"/>
            <a:ext cx="3229492" cy="2426882"/>
          </a:xfrm>
          <a:prstGeom prst="rect">
            <a:avLst/>
          </a:prstGeom>
        </p:spPr>
      </p:pic>
      <p:pic>
        <p:nvPicPr>
          <p:cNvPr id="11" name="Picture 10">
            <a:extLst>
              <a:ext uri="{FF2B5EF4-FFF2-40B4-BE49-F238E27FC236}">
                <a16:creationId xmlns:a16="http://schemas.microsoft.com/office/drawing/2014/main" id="{C4FEC6E6-29B1-517A-49C0-2D21A9553882}"/>
              </a:ext>
            </a:extLst>
          </p:cNvPr>
          <p:cNvPicPr>
            <a:picLocks noChangeAspect="1"/>
          </p:cNvPicPr>
          <p:nvPr/>
        </p:nvPicPr>
        <p:blipFill>
          <a:blip r:embed="rId8"/>
          <a:stretch>
            <a:fillRect/>
          </a:stretch>
        </p:blipFill>
        <p:spPr>
          <a:xfrm>
            <a:off x="5965781" y="3686661"/>
            <a:ext cx="3223585" cy="2426882"/>
          </a:xfrm>
          <a:prstGeom prst="rect">
            <a:avLst/>
          </a:prstGeom>
        </p:spPr>
      </p:pic>
      <p:sp>
        <p:nvSpPr>
          <p:cNvPr id="12" name="TextBox 11">
            <a:extLst>
              <a:ext uri="{FF2B5EF4-FFF2-40B4-BE49-F238E27FC236}">
                <a16:creationId xmlns:a16="http://schemas.microsoft.com/office/drawing/2014/main" id="{DF214186-8E1F-6840-47A0-C67A4706E44B}"/>
              </a:ext>
            </a:extLst>
          </p:cNvPr>
          <p:cNvSpPr txBox="1"/>
          <p:nvPr/>
        </p:nvSpPr>
        <p:spPr>
          <a:xfrm>
            <a:off x="1424987" y="1272646"/>
            <a:ext cx="1628632" cy="365760"/>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CsPbCl</a:t>
            </a:r>
            <a:r>
              <a:rPr lang="en-US" baseline="-25000"/>
              <a:t>3</a:t>
            </a:r>
            <a:endParaRPr lang="en-US"/>
          </a:p>
        </p:txBody>
      </p:sp>
      <p:sp>
        <p:nvSpPr>
          <p:cNvPr id="13" name="TextBox 13">
            <a:extLst>
              <a:ext uri="{FF2B5EF4-FFF2-40B4-BE49-F238E27FC236}">
                <a16:creationId xmlns:a16="http://schemas.microsoft.com/office/drawing/2014/main" id="{75F30931-40B9-16D8-15C6-B08E1E14C2D5}"/>
              </a:ext>
            </a:extLst>
          </p:cNvPr>
          <p:cNvSpPr txBox="1"/>
          <p:nvPr/>
        </p:nvSpPr>
        <p:spPr>
          <a:xfrm>
            <a:off x="9135343" y="1272646"/>
            <a:ext cx="1628632" cy="365760"/>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CsPbI</a:t>
            </a:r>
            <a:r>
              <a:rPr lang="en-US" baseline="-25000"/>
              <a:t>3</a:t>
            </a:r>
            <a:endParaRPr lang="en-US"/>
          </a:p>
        </p:txBody>
      </p:sp>
      <p:sp>
        <p:nvSpPr>
          <p:cNvPr id="14" name="TextBox 15">
            <a:extLst>
              <a:ext uri="{FF2B5EF4-FFF2-40B4-BE49-F238E27FC236}">
                <a16:creationId xmlns:a16="http://schemas.microsoft.com/office/drawing/2014/main" id="{B4296F18-3B0F-493F-B7C5-9190582A174B}"/>
              </a:ext>
            </a:extLst>
          </p:cNvPr>
          <p:cNvSpPr txBox="1"/>
          <p:nvPr/>
        </p:nvSpPr>
        <p:spPr>
          <a:xfrm>
            <a:off x="5278638" y="1272644"/>
            <a:ext cx="1628632" cy="365760"/>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a:t>
            </a:r>
            <a:r>
              <a:rPr lang="en-US" baseline="-25000"/>
              <a:t>3</a:t>
            </a:r>
            <a:endParaRPr lang="en-US"/>
          </a:p>
        </p:txBody>
      </p:sp>
      <p:sp>
        <p:nvSpPr>
          <p:cNvPr id="15" name="TextBox 17">
            <a:extLst>
              <a:ext uri="{FF2B5EF4-FFF2-40B4-BE49-F238E27FC236}">
                <a16:creationId xmlns:a16="http://schemas.microsoft.com/office/drawing/2014/main" id="{3C92FB2A-95FA-62D2-192E-CDD01174F36D}"/>
              </a:ext>
            </a:extLst>
          </p:cNvPr>
          <p:cNvSpPr txBox="1"/>
          <p:nvPr/>
        </p:nvSpPr>
        <p:spPr>
          <a:xfrm>
            <a:off x="798446" y="3621436"/>
            <a:ext cx="1628632" cy="369332"/>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CsPbBrCl</a:t>
            </a:r>
            <a:r>
              <a:rPr lang="en-US" baseline="-25000"/>
              <a:t>2</a:t>
            </a:r>
          </a:p>
        </p:txBody>
      </p:sp>
      <p:sp>
        <p:nvSpPr>
          <p:cNvPr id="16" name="TextBox 19">
            <a:extLst>
              <a:ext uri="{FF2B5EF4-FFF2-40B4-BE49-F238E27FC236}">
                <a16:creationId xmlns:a16="http://schemas.microsoft.com/office/drawing/2014/main" id="{3F9A92C1-04DD-0409-FB11-D054B4952997}"/>
              </a:ext>
            </a:extLst>
          </p:cNvPr>
          <p:cNvSpPr txBox="1"/>
          <p:nvPr/>
        </p:nvSpPr>
        <p:spPr>
          <a:xfrm>
            <a:off x="3787226" y="3623221"/>
            <a:ext cx="1628632" cy="365760"/>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a:t>
            </a:r>
            <a:r>
              <a:rPr lang="en-US" baseline="-25000"/>
              <a:t>2</a:t>
            </a:r>
            <a:r>
              <a:rPr lang="en-US"/>
              <a:t>Cl</a:t>
            </a:r>
          </a:p>
        </p:txBody>
      </p:sp>
      <p:sp>
        <p:nvSpPr>
          <p:cNvPr id="17" name="TextBox 21">
            <a:extLst>
              <a:ext uri="{FF2B5EF4-FFF2-40B4-BE49-F238E27FC236}">
                <a16:creationId xmlns:a16="http://schemas.microsoft.com/office/drawing/2014/main" id="{1355162C-ADE3-181E-4614-45362C5C8DE4}"/>
              </a:ext>
            </a:extLst>
          </p:cNvPr>
          <p:cNvSpPr txBox="1"/>
          <p:nvPr/>
        </p:nvSpPr>
        <p:spPr>
          <a:xfrm>
            <a:off x="6785017" y="3621436"/>
            <a:ext cx="1628632" cy="369332"/>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a:t>
            </a:r>
            <a:r>
              <a:rPr lang="en-US" baseline="-25000"/>
              <a:t>2</a:t>
            </a:r>
            <a:r>
              <a:rPr lang="en-US"/>
              <a:t>I</a:t>
            </a:r>
            <a:endParaRPr lang="en-US" baseline="-25000"/>
          </a:p>
        </p:txBody>
      </p:sp>
      <p:sp>
        <p:nvSpPr>
          <p:cNvPr id="19" name="TextBox 23">
            <a:extLst>
              <a:ext uri="{FF2B5EF4-FFF2-40B4-BE49-F238E27FC236}">
                <a16:creationId xmlns:a16="http://schemas.microsoft.com/office/drawing/2014/main" id="{0C529B9F-32D8-61FB-109D-197CED8F0D5B}"/>
              </a:ext>
            </a:extLst>
          </p:cNvPr>
          <p:cNvSpPr txBox="1"/>
          <p:nvPr/>
        </p:nvSpPr>
        <p:spPr>
          <a:xfrm>
            <a:off x="9804384" y="3623221"/>
            <a:ext cx="1628632" cy="365760"/>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CsPbBrI</a:t>
            </a:r>
            <a:r>
              <a:rPr lang="en-US" baseline="-25000"/>
              <a:t>2</a:t>
            </a:r>
          </a:p>
        </p:txBody>
      </p:sp>
      <p:pic>
        <p:nvPicPr>
          <p:cNvPr id="20" name="Picture 19">
            <a:extLst>
              <a:ext uri="{FF2B5EF4-FFF2-40B4-BE49-F238E27FC236}">
                <a16:creationId xmlns:a16="http://schemas.microsoft.com/office/drawing/2014/main" id="{4B9EFBCE-D157-03D8-C209-D88F3AF403F9}"/>
              </a:ext>
            </a:extLst>
          </p:cNvPr>
          <p:cNvPicPr>
            <a:picLocks noChangeAspect="1"/>
          </p:cNvPicPr>
          <p:nvPr/>
        </p:nvPicPr>
        <p:blipFill>
          <a:blip r:embed="rId9"/>
          <a:stretch>
            <a:fillRect/>
          </a:stretch>
        </p:blipFill>
        <p:spPr>
          <a:xfrm>
            <a:off x="10668856" y="-37802"/>
            <a:ext cx="1528319" cy="1676207"/>
          </a:xfrm>
          <a:prstGeom prst="rect">
            <a:avLst/>
          </a:prstGeom>
        </p:spPr>
      </p:pic>
    </p:spTree>
    <p:extLst>
      <p:ext uri="{BB962C8B-B14F-4D97-AF65-F5344CB8AC3E}">
        <p14:creationId xmlns:p14="http://schemas.microsoft.com/office/powerpoint/2010/main" val="749236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B7CF8EE-4966-4F60-1E2C-DD63862A5171}"/>
              </a:ext>
            </a:extLst>
          </p:cNvPr>
          <p:cNvPicPr>
            <a:picLocks noChangeAspect="1"/>
          </p:cNvPicPr>
          <p:nvPr/>
        </p:nvPicPr>
        <p:blipFill>
          <a:blip r:embed="rId2"/>
          <a:srcRect l="4630"/>
          <a:stretch>
            <a:fillRect/>
          </a:stretch>
        </p:blipFill>
        <p:spPr>
          <a:xfrm>
            <a:off x="7817817" y="1115141"/>
            <a:ext cx="3339394" cy="3699082"/>
          </a:xfrm>
          <a:prstGeom prst="rect">
            <a:avLst/>
          </a:prstGeom>
        </p:spPr>
      </p:pic>
      <p:sp>
        <p:nvSpPr>
          <p:cNvPr id="2" name="Title 1">
            <a:extLst>
              <a:ext uri="{FF2B5EF4-FFF2-40B4-BE49-F238E27FC236}">
                <a16:creationId xmlns:a16="http://schemas.microsoft.com/office/drawing/2014/main" id="{CB227952-3404-8942-F54B-2F2EF5A6D960}"/>
              </a:ext>
            </a:extLst>
          </p:cNvPr>
          <p:cNvSpPr>
            <a:spLocks noGrp="1"/>
          </p:cNvSpPr>
          <p:nvPr>
            <p:ph type="title"/>
          </p:nvPr>
        </p:nvSpPr>
        <p:spPr/>
        <p:txBody>
          <a:bodyPr/>
          <a:lstStyle/>
          <a:p>
            <a:r>
              <a:rPr lang="en-US" dirty="0">
                <a:latin typeface="+mn-lt"/>
              </a:rPr>
              <a:t>Project Background: Perovskites</a:t>
            </a:r>
          </a:p>
        </p:txBody>
      </p:sp>
      <p:sp>
        <p:nvSpPr>
          <p:cNvPr id="3" name="Content Placeholder 2">
            <a:extLst>
              <a:ext uri="{FF2B5EF4-FFF2-40B4-BE49-F238E27FC236}">
                <a16:creationId xmlns:a16="http://schemas.microsoft.com/office/drawing/2014/main" id="{D6583385-B985-18DF-8952-BAC55B5F4FB3}"/>
              </a:ext>
            </a:extLst>
          </p:cNvPr>
          <p:cNvSpPr>
            <a:spLocks noGrp="1"/>
          </p:cNvSpPr>
          <p:nvPr>
            <p:ph idx="1"/>
          </p:nvPr>
        </p:nvSpPr>
        <p:spPr>
          <a:xfrm>
            <a:off x="157405" y="991318"/>
            <a:ext cx="6933737" cy="4428470"/>
          </a:xfrm>
        </p:spPr>
        <p:txBody>
          <a:bodyPr>
            <a:normAutofit/>
          </a:bodyPr>
          <a:lstStyle/>
          <a:p>
            <a:pPr marL="0" indent="0">
              <a:buNone/>
            </a:pPr>
            <a:r>
              <a:rPr lang="en-US" sz="1800" b="1" dirty="0">
                <a:latin typeface="+mn-lt"/>
              </a:rPr>
              <a:t>Perovskites</a:t>
            </a:r>
          </a:p>
          <a:p>
            <a:r>
              <a:rPr lang="en-US" sz="1800" dirty="0">
                <a:latin typeface="+mn-lt"/>
              </a:rPr>
              <a:t>Compounds of form ABX</a:t>
            </a:r>
            <a:r>
              <a:rPr lang="en-US" sz="1800" baseline="-25000" dirty="0">
                <a:latin typeface="+mn-lt"/>
              </a:rPr>
              <a:t>3</a:t>
            </a:r>
            <a:r>
              <a:rPr lang="en-US" sz="1800" dirty="0">
                <a:latin typeface="+mn-lt"/>
              </a:rPr>
              <a:t> and the same crystal structure as CaTiO</a:t>
            </a:r>
            <a:r>
              <a:rPr lang="en-US" sz="1800" baseline="-25000" dirty="0">
                <a:latin typeface="+mn-lt"/>
              </a:rPr>
              <a:t>3</a:t>
            </a:r>
            <a:r>
              <a:rPr lang="en-US" sz="1800" dirty="0">
                <a:latin typeface="+mn-lt"/>
              </a:rPr>
              <a:t> </a:t>
            </a:r>
            <a:r>
              <a:rPr lang="en-US" sz="1800" baseline="30000" dirty="0">
                <a:latin typeface="+mn-lt"/>
              </a:rPr>
              <a:t>1</a:t>
            </a:r>
            <a:endParaRPr lang="en-US" sz="1800" baseline="-25000" dirty="0">
              <a:latin typeface="+mn-lt"/>
            </a:endParaRPr>
          </a:p>
          <a:p>
            <a:pPr lvl="1"/>
            <a:r>
              <a:rPr lang="en-US" sz="1800" dirty="0">
                <a:latin typeface="+mn-lt"/>
              </a:rPr>
              <a:t>A: organic or inorganic cation</a:t>
            </a:r>
          </a:p>
          <a:p>
            <a:pPr lvl="1"/>
            <a:r>
              <a:rPr lang="en-US" sz="1800" dirty="0">
                <a:latin typeface="+mn-lt"/>
              </a:rPr>
              <a:t>B: metal cation</a:t>
            </a:r>
          </a:p>
          <a:p>
            <a:pPr lvl="1"/>
            <a:r>
              <a:rPr lang="en-US" sz="1800" dirty="0">
                <a:latin typeface="+mn-lt"/>
              </a:rPr>
              <a:t>X: halide anion</a:t>
            </a:r>
          </a:p>
          <a:p>
            <a:pPr marL="0" indent="0">
              <a:buNone/>
            </a:pPr>
            <a:r>
              <a:rPr lang="en-US" sz="1800" b="1" dirty="0">
                <a:latin typeface="+mn-lt"/>
              </a:rPr>
              <a:t>All-Inorganic Lead Halide Perovskites</a:t>
            </a:r>
          </a:p>
          <a:p>
            <a:pPr marL="457200" indent="-457200">
              <a:spcBef>
                <a:spcPts val="600"/>
              </a:spcBef>
            </a:pPr>
            <a:r>
              <a:rPr lang="en-US" sz="1800" dirty="0">
                <a:latin typeface="+mn-lt"/>
              </a:rPr>
              <a:t>CsPbX</a:t>
            </a:r>
            <a:r>
              <a:rPr lang="en-US" sz="1800" baseline="-25000" dirty="0">
                <a:latin typeface="+mn-lt"/>
              </a:rPr>
              <a:t>3</a:t>
            </a:r>
            <a:r>
              <a:rPr lang="en-US" sz="1800" dirty="0">
                <a:latin typeface="+mn-lt"/>
              </a:rPr>
              <a:t> (X = Cl, Br, I) can form perovskites</a:t>
            </a:r>
          </a:p>
          <a:p>
            <a:pPr marL="457200" indent="-457200">
              <a:spcBef>
                <a:spcPts val="600"/>
              </a:spcBef>
            </a:pPr>
            <a:r>
              <a:rPr lang="en-US" sz="1800" dirty="0">
                <a:latin typeface="+mn-lt"/>
              </a:rPr>
              <a:t>Octahedra with Pb at center in a periodic crystal lattice</a:t>
            </a:r>
          </a:p>
          <a:p>
            <a:pPr marL="457200" indent="-457200">
              <a:spcBef>
                <a:spcPts val="600"/>
              </a:spcBef>
            </a:pPr>
            <a:r>
              <a:rPr lang="en-US" sz="1800" dirty="0">
                <a:latin typeface="+mn-lt"/>
              </a:rPr>
              <a:t>Easy to solution-process</a:t>
            </a:r>
          </a:p>
          <a:p>
            <a:pPr marL="457200" indent="-457200">
              <a:spcBef>
                <a:spcPts val="600"/>
              </a:spcBef>
            </a:pPr>
            <a:r>
              <a:rPr lang="en-US" sz="1800" dirty="0">
                <a:latin typeface="+mn-lt"/>
              </a:rPr>
              <a:t>Tunable due to property dependence on morphology and composition</a:t>
            </a:r>
          </a:p>
          <a:p>
            <a:pPr marL="457200" indent="-457200">
              <a:spcBef>
                <a:spcPts val="600"/>
              </a:spcBef>
            </a:pPr>
            <a:r>
              <a:rPr lang="en-US" sz="1800" dirty="0">
                <a:latin typeface="+mn-lt"/>
              </a:rPr>
              <a:t>High power conversion efficiency for solar cells and promising as photodetectors </a:t>
            </a:r>
            <a:r>
              <a:rPr lang="en-US" sz="1800" baseline="30000" dirty="0">
                <a:latin typeface="+mn-lt"/>
              </a:rPr>
              <a:t>2</a:t>
            </a:r>
            <a:endParaRPr lang="en-US" sz="1800" dirty="0">
              <a:latin typeface="+mn-lt"/>
            </a:endParaRPr>
          </a:p>
        </p:txBody>
      </p:sp>
      <p:sp>
        <p:nvSpPr>
          <p:cNvPr id="4" name="Slide Number Placeholder 3">
            <a:extLst>
              <a:ext uri="{FF2B5EF4-FFF2-40B4-BE49-F238E27FC236}">
                <a16:creationId xmlns:a16="http://schemas.microsoft.com/office/drawing/2014/main" id="{6D35E2D7-4917-AB75-6654-BDF9B88BDA74}"/>
              </a:ext>
            </a:extLst>
          </p:cNvPr>
          <p:cNvSpPr>
            <a:spLocks noGrp="1"/>
          </p:cNvSpPr>
          <p:nvPr>
            <p:ph type="sldNum" sz="quarter" idx="12"/>
          </p:nvPr>
        </p:nvSpPr>
        <p:spPr/>
        <p:txBody>
          <a:bodyPr/>
          <a:lstStyle/>
          <a:p>
            <a:fld id="{0A885B08-ED83-4E80-81DD-27C80F4EAFCA}" type="slidenum">
              <a:rPr lang="en-US" smtClean="0"/>
              <a:t>2</a:t>
            </a:fld>
            <a:endParaRPr lang="en-US"/>
          </a:p>
        </p:txBody>
      </p:sp>
      <p:sp>
        <p:nvSpPr>
          <p:cNvPr id="18" name="TextBox 17">
            <a:extLst>
              <a:ext uri="{FF2B5EF4-FFF2-40B4-BE49-F238E27FC236}">
                <a16:creationId xmlns:a16="http://schemas.microsoft.com/office/drawing/2014/main" id="{1C158D81-3883-53B5-A188-16379D8BCF9B}"/>
              </a:ext>
            </a:extLst>
          </p:cNvPr>
          <p:cNvSpPr txBox="1"/>
          <p:nvPr/>
        </p:nvSpPr>
        <p:spPr>
          <a:xfrm>
            <a:off x="7803335" y="4700941"/>
            <a:ext cx="3709404" cy="584775"/>
          </a:xfrm>
          <a:prstGeom prst="rect">
            <a:avLst/>
          </a:prstGeom>
          <a:noFill/>
        </p:spPr>
        <p:txBody>
          <a:bodyPr wrap="square" rtlCol="0">
            <a:spAutoFit/>
          </a:bodyPr>
          <a:lstStyle/>
          <a:p>
            <a:r>
              <a:rPr lang="en-US" sz="1600" i="1" dirty="0"/>
              <a:t>Figure: Crystal structure of CsPbBr</a:t>
            </a:r>
            <a:r>
              <a:rPr lang="en-US" sz="1600" i="1" baseline="-25000" dirty="0"/>
              <a:t>3</a:t>
            </a:r>
            <a:r>
              <a:rPr lang="en-US" sz="1600" i="1" dirty="0"/>
              <a:t>, visualized in VESTA.</a:t>
            </a:r>
          </a:p>
        </p:txBody>
      </p:sp>
      <p:cxnSp>
        <p:nvCxnSpPr>
          <p:cNvPr id="20" name="Straight Connector 19">
            <a:extLst>
              <a:ext uri="{FF2B5EF4-FFF2-40B4-BE49-F238E27FC236}">
                <a16:creationId xmlns:a16="http://schemas.microsoft.com/office/drawing/2014/main" id="{2EDF9301-017F-DFD0-8B82-AFFA00B7A3B5}"/>
              </a:ext>
            </a:extLst>
          </p:cNvPr>
          <p:cNvCxnSpPr>
            <a:cxnSpLocks/>
          </p:cNvCxnSpPr>
          <p:nvPr/>
        </p:nvCxnSpPr>
        <p:spPr>
          <a:xfrm>
            <a:off x="7733038" y="1943855"/>
            <a:ext cx="629786" cy="0"/>
          </a:xfrm>
          <a:prstGeom prst="line">
            <a:avLst/>
          </a:prstGeom>
          <a:ln w="38100">
            <a:solidFill>
              <a:srgbClr val="00ADE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D3D1E89-B482-A3E7-C423-34B5620CDEB5}"/>
              </a:ext>
            </a:extLst>
          </p:cNvPr>
          <p:cNvCxnSpPr>
            <a:cxnSpLocks/>
          </p:cNvCxnSpPr>
          <p:nvPr/>
        </p:nvCxnSpPr>
        <p:spPr>
          <a:xfrm>
            <a:off x="10337318" y="3598050"/>
            <a:ext cx="1030042" cy="0"/>
          </a:xfrm>
          <a:prstGeom prst="line">
            <a:avLst/>
          </a:prstGeom>
          <a:ln w="38100">
            <a:solidFill>
              <a:srgbClr val="00ADE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1A83A71-ADED-9BC0-7C4C-154FD5FB635D}"/>
              </a:ext>
            </a:extLst>
          </p:cNvPr>
          <p:cNvCxnSpPr>
            <a:cxnSpLocks/>
          </p:cNvCxnSpPr>
          <p:nvPr/>
        </p:nvCxnSpPr>
        <p:spPr>
          <a:xfrm>
            <a:off x="7993431" y="2964682"/>
            <a:ext cx="951934" cy="0"/>
          </a:xfrm>
          <a:prstGeom prst="line">
            <a:avLst/>
          </a:prstGeom>
          <a:ln w="38100">
            <a:solidFill>
              <a:srgbClr val="00ADEF"/>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22BE51E-978D-B720-A284-C715F5E06897}"/>
              </a:ext>
            </a:extLst>
          </p:cNvPr>
          <p:cNvSpPr txBox="1"/>
          <p:nvPr/>
        </p:nvSpPr>
        <p:spPr>
          <a:xfrm>
            <a:off x="7899933" y="2618595"/>
            <a:ext cx="744114" cy="369332"/>
          </a:xfrm>
          <a:prstGeom prst="rect">
            <a:avLst/>
          </a:prstGeom>
          <a:noFill/>
        </p:spPr>
        <p:txBody>
          <a:bodyPr wrap="none" rtlCol="0">
            <a:spAutoFit/>
          </a:bodyPr>
          <a:lstStyle/>
          <a:p>
            <a:r>
              <a:rPr lang="en-US" dirty="0"/>
              <a:t>Pb (B)</a:t>
            </a:r>
          </a:p>
        </p:txBody>
      </p:sp>
      <p:sp>
        <p:nvSpPr>
          <p:cNvPr id="30" name="TextBox 29">
            <a:extLst>
              <a:ext uri="{FF2B5EF4-FFF2-40B4-BE49-F238E27FC236}">
                <a16:creationId xmlns:a16="http://schemas.microsoft.com/office/drawing/2014/main" id="{FD24759B-4A06-2C1E-D0A0-70DE0B60F0F6}"/>
              </a:ext>
            </a:extLst>
          </p:cNvPr>
          <p:cNvSpPr txBox="1"/>
          <p:nvPr/>
        </p:nvSpPr>
        <p:spPr>
          <a:xfrm>
            <a:off x="7607668" y="1574523"/>
            <a:ext cx="726823" cy="369332"/>
          </a:xfrm>
          <a:prstGeom prst="rect">
            <a:avLst/>
          </a:prstGeom>
          <a:noFill/>
        </p:spPr>
        <p:txBody>
          <a:bodyPr wrap="square" rtlCol="0">
            <a:spAutoFit/>
          </a:bodyPr>
          <a:lstStyle/>
          <a:p>
            <a:r>
              <a:rPr lang="en-US" dirty="0"/>
              <a:t>Br (X)</a:t>
            </a:r>
          </a:p>
        </p:txBody>
      </p:sp>
      <p:sp>
        <p:nvSpPr>
          <p:cNvPr id="32" name="TextBox 31">
            <a:extLst>
              <a:ext uri="{FF2B5EF4-FFF2-40B4-BE49-F238E27FC236}">
                <a16:creationId xmlns:a16="http://schemas.microsoft.com/office/drawing/2014/main" id="{F50D0E75-EFB8-5016-A66E-F6D13E51A3EC}"/>
              </a:ext>
            </a:extLst>
          </p:cNvPr>
          <p:cNvSpPr txBox="1"/>
          <p:nvPr/>
        </p:nvSpPr>
        <p:spPr>
          <a:xfrm>
            <a:off x="10750584" y="3253381"/>
            <a:ext cx="724878" cy="369332"/>
          </a:xfrm>
          <a:prstGeom prst="rect">
            <a:avLst/>
          </a:prstGeom>
          <a:noFill/>
        </p:spPr>
        <p:txBody>
          <a:bodyPr wrap="none" rtlCol="0">
            <a:spAutoFit/>
          </a:bodyPr>
          <a:lstStyle/>
          <a:p>
            <a:r>
              <a:rPr lang="en-US" dirty="0"/>
              <a:t>Cs (A)</a:t>
            </a:r>
          </a:p>
        </p:txBody>
      </p:sp>
      <p:sp>
        <p:nvSpPr>
          <p:cNvPr id="6" name="TextBox 5">
            <a:extLst>
              <a:ext uri="{FF2B5EF4-FFF2-40B4-BE49-F238E27FC236}">
                <a16:creationId xmlns:a16="http://schemas.microsoft.com/office/drawing/2014/main" id="{18E30C96-3319-F4E8-F341-AE5F6595AD81}"/>
              </a:ext>
            </a:extLst>
          </p:cNvPr>
          <p:cNvSpPr txBox="1"/>
          <p:nvPr/>
        </p:nvSpPr>
        <p:spPr>
          <a:xfrm>
            <a:off x="239198" y="5477231"/>
            <a:ext cx="10291541" cy="523220"/>
          </a:xfrm>
          <a:prstGeom prst="rect">
            <a:avLst/>
          </a:prstGeom>
          <a:noFill/>
        </p:spPr>
        <p:txBody>
          <a:bodyPr wrap="square">
            <a:spAutoFit/>
          </a:bodyPr>
          <a:lstStyle/>
          <a:p>
            <a:pPr>
              <a:buNone/>
            </a:pPr>
            <a:r>
              <a:rPr lang="en-US" sz="1400" baseline="30000" dirty="0">
                <a:effectLst/>
              </a:rPr>
              <a:t>1</a:t>
            </a:r>
            <a:r>
              <a:rPr lang="en-US" sz="1400" dirty="0">
                <a:effectLst/>
              </a:rPr>
              <a:t>Linaburg, Matthew R., Eric T. McClure, Jackson D. Majher, and Patrick M. Woodward. 2017. </a:t>
            </a:r>
            <a:r>
              <a:rPr lang="en-US" sz="1400" i="1" dirty="0">
                <a:effectLst/>
              </a:rPr>
              <a:t>Chemistry of Materials</a:t>
            </a:r>
            <a:r>
              <a:rPr lang="en-US" sz="1400" dirty="0">
                <a:effectLst/>
              </a:rPr>
              <a:t> 29 (8): 3507–14.</a:t>
            </a:r>
          </a:p>
          <a:p>
            <a:r>
              <a:rPr lang="en-US" sz="1400" baseline="30000" dirty="0"/>
              <a:t>2</a:t>
            </a:r>
            <a:r>
              <a:rPr lang="en-US" sz="1400" dirty="0"/>
              <a:t>Deng, Jianping, Jinglei Li, Zhi Yang, and </a:t>
            </a:r>
            <a:r>
              <a:rPr lang="en-US" sz="1400" dirty="0" err="1"/>
              <a:t>Minqiang</a:t>
            </a:r>
            <a:r>
              <a:rPr lang="en-US" sz="1400" dirty="0"/>
              <a:t> Wang. 2019. </a:t>
            </a:r>
            <a:r>
              <a:rPr lang="en-US" sz="1400" i="1" dirty="0"/>
              <a:t>Journal of Materials Chemistry C</a:t>
            </a:r>
            <a:r>
              <a:rPr lang="en-US" sz="1400" dirty="0"/>
              <a:t> 7 (40): 12415–40. </a:t>
            </a:r>
            <a:endParaRPr lang="en-US" sz="1400" dirty="0">
              <a:effectLst/>
            </a:endParaRPr>
          </a:p>
        </p:txBody>
      </p:sp>
    </p:spTree>
    <p:extLst>
      <p:ext uri="{BB962C8B-B14F-4D97-AF65-F5344CB8AC3E}">
        <p14:creationId xmlns:p14="http://schemas.microsoft.com/office/powerpoint/2010/main" val="971205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D493B-D7DC-612B-34A0-E1B0904E3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A005D7-A165-52E4-1242-D8EA3C0D3CA8}"/>
              </a:ext>
            </a:extLst>
          </p:cNvPr>
          <p:cNvSpPr>
            <a:spLocks noGrp="1"/>
          </p:cNvSpPr>
          <p:nvPr>
            <p:ph type="title"/>
          </p:nvPr>
        </p:nvSpPr>
        <p:spPr/>
        <p:txBody>
          <a:bodyPr/>
          <a:lstStyle/>
          <a:p>
            <a:r>
              <a:rPr lang="en-US" dirty="0">
                <a:latin typeface="+mn-lt"/>
              </a:rPr>
              <a:t>Results: Nonanalytical Corrections</a:t>
            </a:r>
          </a:p>
        </p:txBody>
      </p:sp>
      <p:sp>
        <p:nvSpPr>
          <p:cNvPr id="4" name="Slide Number Placeholder 3">
            <a:extLst>
              <a:ext uri="{FF2B5EF4-FFF2-40B4-BE49-F238E27FC236}">
                <a16:creationId xmlns:a16="http://schemas.microsoft.com/office/drawing/2014/main" id="{7D82BBB8-9878-CAE5-62DB-066FA7601C14}"/>
              </a:ext>
            </a:extLst>
          </p:cNvPr>
          <p:cNvSpPr>
            <a:spLocks noGrp="1"/>
          </p:cNvSpPr>
          <p:nvPr>
            <p:ph type="sldNum" sz="quarter" idx="12"/>
          </p:nvPr>
        </p:nvSpPr>
        <p:spPr/>
        <p:txBody>
          <a:bodyPr/>
          <a:lstStyle/>
          <a:p>
            <a:fld id="{0A885B08-ED83-4E80-81DD-27C80F4EAFCA}" type="slidenum">
              <a:rPr lang="en-US" smtClean="0"/>
              <a:t>20</a:t>
            </a:fld>
            <a:endParaRPr lang="en-US"/>
          </a:p>
        </p:txBody>
      </p:sp>
      <p:pic>
        <p:nvPicPr>
          <p:cNvPr id="3" name="Picture 2">
            <a:extLst>
              <a:ext uri="{FF2B5EF4-FFF2-40B4-BE49-F238E27FC236}">
                <a16:creationId xmlns:a16="http://schemas.microsoft.com/office/drawing/2014/main" id="{8255B790-51E4-1022-6B0D-3E80F377BA5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691275" y="1076379"/>
            <a:ext cx="5835946" cy="4376960"/>
          </a:xfrm>
          <a:prstGeom prst="rect">
            <a:avLst/>
          </a:prstGeom>
        </p:spPr>
      </p:pic>
      <p:sp>
        <p:nvSpPr>
          <p:cNvPr id="5" name="TextBox 7">
            <a:extLst>
              <a:ext uri="{FF2B5EF4-FFF2-40B4-BE49-F238E27FC236}">
                <a16:creationId xmlns:a16="http://schemas.microsoft.com/office/drawing/2014/main" id="{1951E129-7410-20D3-474E-CD4A1E3D0BFE}"/>
              </a:ext>
            </a:extLst>
          </p:cNvPr>
          <p:cNvSpPr txBox="1"/>
          <p:nvPr/>
        </p:nvSpPr>
        <p:spPr>
          <a:xfrm>
            <a:off x="7654722" y="1142991"/>
            <a:ext cx="1909052" cy="461665"/>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dirty="0"/>
              <a:t>CsPbBrCl</a:t>
            </a:r>
            <a:r>
              <a:rPr lang="en-US" sz="2400" baseline="-25000" dirty="0"/>
              <a:t>2</a:t>
            </a:r>
          </a:p>
        </p:txBody>
      </p:sp>
      <p:sp>
        <p:nvSpPr>
          <p:cNvPr id="9" name="Text Placeholder 3">
            <a:extLst>
              <a:ext uri="{FF2B5EF4-FFF2-40B4-BE49-F238E27FC236}">
                <a16:creationId xmlns:a16="http://schemas.microsoft.com/office/drawing/2014/main" id="{C6F761E9-2FD1-BD91-8847-56B3523124AC}"/>
              </a:ext>
            </a:extLst>
          </p:cNvPr>
          <p:cNvSpPr>
            <a:spLocks noGrp="1"/>
          </p:cNvSpPr>
          <p:nvPr/>
        </p:nvSpPr>
        <p:spPr>
          <a:xfrm>
            <a:off x="777314" y="1604656"/>
            <a:ext cx="4545584" cy="381158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Char char="•"/>
            </a:pPr>
            <a:r>
              <a:rPr lang="en-US" sz="1800" dirty="0">
                <a:latin typeface="+mn-lt"/>
                <a:cs typeface="Times New Roman"/>
              </a:rPr>
              <a:t>Nonanalytical corrections (NACs) take into account Born Effective Charges (BECs) and the dielectric tensor</a:t>
            </a:r>
          </a:p>
          <a:p>
            <a:pPr marL="285750" indent="-285750">
              <a:buChar char="•"/>
            </a:pPr>
            <a:r>
              <a:rPr lang="en-US" sz="1800" dirty="0">
                <a:latin typeface="+mn-lt"/>
                <a:cs typeface="Times New Roman"/>
              </a:rPr>
              <a:t>Imaginary mode near gamma removed with NACs</a:t>
            </a:r>
            <a:endParaRPr lang="en-US" sz="1800" dirty="0">
              <a:latin typeface="+mn-lt"/>
            </a:endParaRPr>
          </a:p>
          <a:p>
            <a:pPr marL="742950" lvl="1" indent="-285750">
              <a:buFont typeface="Courier New" panose="020B0604020202020204" pitchFamily="34" charset="0"/>
              <a:buChar char="o"/>
            </a:pPr>
            <a:r>
              <a:rPr lang="en-US" sz="1800" dirty="0">
                <a:latin typeface="+mn-lt"/>
                <a:cs typeface="Times New Roman"/>
              </a:rPr>
              <a:t>This imaginary mode is unphysical, and NACs eliminate a calculation artifact</a:t>
            </a:r>
            <a:endParaRPr lang="en-US" sz="1800" dirty="0">
              <a:latin typeface="+mn-lt"/>
            </a:endParaRPr>
          </a:p>
          <a:p>
            <a:pPr marL="285750" indent="-285750">
              <a:buChar char="•"/>
            </a:pPr>
            <a:endParaRPr lang="en-US" dirty="0">
              <a:latin typeface="+mn-lt"/>
            </a:endParaRPr>
          </a:p>
        </p:txBody>
      </p:sp>
    </p:spTree>
    <p:extLst>
      <p:ext uri="{BB962C8B-B14F-4D97-AF65-F5344CB8AC3E}">
        <p14:creationId xmlns:p14="http://schemas.microsoft.com/office/powerpoint/2010/main" val="3941405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88CD2-C280-A0CD-68FA-5AC460AAE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4ABD76-B158-B147-8D8A-912954FE1503}"/>
              </a:ext>
            </a:extLst>
          </p:cNvPr>
          <p:cNvSpPr>
            <a:spLocks noGrp="1"/>
          </p:cNvSpPr>
          <p:nvPr>
            <p:ph type="title"/>
          </p:nvPr>
        </p:nvSpPr>
        <p:spPr/>
        <p:txBody>
          <a:bodyPr/>
          <a:lstStyle/>
          <a:p>
            <a:r>
              <a:rPr lang="en-US" dirty="0">
                <a:latin typeface="+mn-lt"/>
              </a:rPr>
              <a:t>Results: Frequencies at Gamma</a:t>
            </a:r>
          </a:p>
        </p:txBody>
      </p:sp>
      <p:sp>
        <p:nvSpPr>
          <p:cNvPr id="4" name="Slide Number Placeholder 3">
            <a:extLst>
              <a:ext uri="{FF2B5EF4-FFF2-40B4-BE49-F238E27FC236}">
                <a16:creationId xmlns:a16="http://schemas.microsoft.com/office/drawing/2014/main" id="{7D0E1993-D2AE-B777-DF90-E9FDCEDDE782}"/>
              </a:ext>
            </a:extLst>
          </p:cNvPr>
          <p:cNvSpPr>
            <a:spLocks noGrp="1"/>
          </p:cNvSpPr>
          <p:nvPr>
            <p:ph type="sldNum" sz="quarter" idx="12"/>
          </p:nvPr>
        </p:nvSpPr>
        <p:spPr/>
        <p:txBody>
          <a:bodyPr/>
          <a:lstStyle/>
          <a:p>
            <a:fld id="{0A885B08-ED83-4E80-81DD-27C80F4EAFCA}" type="slidenum">
              <a:rPr lang="en-US" smtClean="0"/>
              <a:t>21</a:t>
            </a:fld>
            <a:endParaRPr lang="en-US"/>
          </a:p>
        </p:txBody>
      </p:sp>
      <p:sp>
        <p:nvSpPr>
          <p:cNvPr id="5" name="TextBox 7">
            <a:extLst>
              <a:ext uri="{FF2B5EF4-FFF2-40B4-BE49-F238E27FC236}">
                <a16:creationId xmlns:a16="http://schemas.microsoft.com/office/drawing/2014/main" id="{F35FD2B0-CF56-6040-BC8F-38753CB84DC2}"/>
              </a:ext>
            </a:extLst>
          </p:cNvPr>
          <p:cNvSpPr txBox="1"/>
          <p:nvPr/>
        </p:nvSpPr>
        <p:spPr>
          <a:xfrm>
            <a:off x="6628573" y="1076379"/>
            <a:ext cx="3581218" cy="400110"/>
          </a:xfrm>
          <a:prstGeom prst="rect">
            <a:avLst/>
          </a:prstGeom>
          <a:solidFill>
            <a:schemeClr val="bg1"/>
          </a:solid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a:t>Gamma Point Frequencies</a:t>
            </a:r>
            <a:endParaRPr lang="en-US" sz="2000" baseline="-25000" dirty="0"/>
          </a:p>
        </p:txBody>
      </p:sp>
      <p:sp>
        <p:nvSpPr>
          <p:cNvPr id="9" name="Text Placeholder 3">
            <a:extLst>
              <a:ext uri="{FF2B5EF4-FFF2-40B4-BE49-F238E27FC236}">
                <a16:creationId xmlns:a16="http://schemas.microsoft.com/office/drawing/2014/main" id="{EB3BC587-42EA-AB77-C92A-A57C5E08E2D6}"/>
              </a:ext>
            </a:extLst>
          </p:cNvPr>
          <p:cNvSpPr>
            <a:spLocks noGrp="1"/>
          </p:cNvSpPr>
          <p:nvPr/>
        </p:nvSpPr>
        <p:spPr>
          <a:xfrm>
            <a:off x="777314" y="1604656"/>
            <a:ext cx="4545584" cy="381158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Char char="•"/>
            </a:pPr>
            <a:r>
              <a:rPr lang="en-US" sz="1800" dirty="0">
                <a:latin typeface="+mn-lt"/>
                <a:cs typeface="Times New Roman"/>
              </a:rPr>
              <a:t>Acoustic modes at gamma have 0 THz frequency</a:t>
            </a:r>
          </a:p>
          <a:p>
            <a:pPr marL="285750" indent="-285750">
              <a:buChar char="•"/>
            </a:pPr>
            <a:r>
              <a:rPr lang="en-US" sz="1800" dirty="0">
                <a:latin typeface="+mn-lt"/>
                <a:cs typeface="Times New Roman"/>
              </a:rPr>
              <a:t>Highest optical mode frequencies decrease as the halide mixture gets heavier</a:t>
            </a:r>
          </a:p>
          <a:p>
            <a:pPr marL="285750" indent="-285750">
              <a:buChar char="•"/>
            </a:pPr>
            <a:r>
              <a:rPr lang="en-US" sz="1800" dirty="0">
                <a:latin typeface="+mn-lt"/>
                <a:cs typeface="Times New Roman"/>
              </a:rPr>
              <a:t>For pure halide compositions, the lowest optical modes decrease in frequency with an increase in mass</a:t>
            </a:r>
            <a:endParaRPr lang="en-US" sz="1800" dirty="0">
              <a:latin typeface="+mn-lt"/>
            </a:endParaRPr>
          </a:p>
          <a:p>
            <a:pPr marL="285750" indent="-285750">
              <a:buChar char="•"/>
            </a:pPr>
            <a:endParaRPr lang="en-US" dirty="0">
              <a:latin typeface="+mn-lt"/>
            </a:endParaRPr>
          </a:p>
        </p:txBody>
      </p:sp>
      <p:pic>
        <p:nvPicPr>
          <p:cNvPr id="7" name="Picture 6">
            <a:extLst>
              <a:ext uri="{FF2B5EF4-FFF2-40B4-BE49-F238E27FC236}">
                <a16:creationId xmlns:a16="http://schemas.microsoft.com/office/drawing/2014/main" id="{4F9B8891-BC6F-6377-EA9C-151394F11C89}"/>
              </a:ext>
              <a:ext uri="{C183D7F6-B498-43B3-948B-1728B52AA6E4}">
                <adec:decorative xmlns:adec="http://schemas.microsoft.com/office/drawing/2017/decorative" val="1"/>
              </a:ext>
            </a:extLst>
          </p:cNvPr>
          <p:cNvPicPr>
            <a:picLocks noChangeAspect="1"/>
          </p:cNvPicPr>
          <p:nvPr/>
        </p:nvPicPr>
        <p:blipFill>
          <a:blip r:embed="rId2"/>
          <a:srcRect l="4943" t="7102" r="35786" b="16548"/>
          <a:stretch>
            <a:fillRect/>
          </a:stretch>
        </p:blipFill>
        <p:spPr>
          <a:xfrm>
            <a:off x="6096000" y="1423073"/>
            <a:ext cx="4113791" cy="4358548"/>
          </a:xfrm>
          <a:prstGeom prst="rect">
            <a:avLst/>
          </a:prstGeom>
          <a:noFill/>
        </p:spPr>
      </p:pic>
      <p:pic>
        <p:nvPicPr>
          <p:cNvPr id="6" name="Picture 5">
            <a:extLst>
              <a:ext uri="{FF2B5EF4-FFF2-40B4-BE49-F238E27FC236}">
                <a16:creationId xmlns:a16="http://schemas.microsoft.com/office/drawing/2014/main" id="{CD589D72-FC49-3398-CBB3-257221003A9C}"/>
              </a:ext>
            </a:extLst>
          </p:cNvPr>
          <p:cNvPicPr>
            <a:picLocks noChangeAspect="1"/>
          </p:cNvPicPr>
          <p:nvPr/>
        </p:nvPicPr>
        <p:blipFill>
          <a:blip r:embed="rId3"/>
          <a:stretch>
            <a:fillRect/>
          </a:stretch>
        </p:blipFill>
        <p:spPr>
          <a:xfrm>
            <a:off x="10269077" y="1889270"/>
            <a:ext cx="1427631" cy="1897367"/>
          </a:xfrm>
          <a:prstGeom prst="rect">
            <a:avLst/>
          </a:prstGeom>
          <a:ln w="19050">
            <a:solidFill>
              <a:schemeClr val="tx1"/>
            </a:solidFill>
          </a:ln>
        </p:spPr>
      </p:pic>
    </p:spTree>
    <p:extLst>
      <p:ext uri="{BB962C8B-B14F-4D97-AF65-F5344CB8AC3E}">
        <p14:creationId xmlns:p14="http://schemas.microsoft.com/office/powerpoint/2010/main" val="1526416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19A2C-4DC9-DB6E-345A-77C56A927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F552C5-232F-7883-CD6B-451318C2E755}"/>
              </a:ext>
            </a:extLst>
          </p:cNvPr>
          <p:cNvSpPr>
            <a:spLocks noGrp="1"/>
          </p:cNvSpPr>
          <p:nvPr>
            <p:ph type="title"/>
          </p:nvPr>
        </p:nvSpPr>
        <p:spPr/>
        <p:txBody>
          <a:bodyPr/>
          <a:lstStyle/>
          <a:p>
            <a:r>
              <a:rPr lang="en-US" dirty="0">
                <a:latin typeface="+mn-lt"/>
              </a:rPr>
              <a:t>Conclusions and Future Work</a:t>
            </a:r>
          </a:p>
        </p:txBody>
      </p:sp>
      <p:sp>
        <p:nvSpPr>
          <p:cNvPr id="3" name="Content Placeholder 2">
            <a:extLst>
              <a:ext uri="{FF2B5EF4-FFF2-40B4-BE49-F238E27FC236}">
                <a16:creationId xmlns:a16="http://schemas.microsoft.com/office/drawing/2014/main" id="{72A1DA99-CA0B-C6B5-CEE3-CEE7EB6131CD}"/>
              </a:ext>
            </a:extLst>
          </p:cNvPr>
          <p:cNvSpPr>
            <a:spLocks noGrp="1"/>
          </p:cNvSpPr>
          <p:nvPr>
            <p:ph idx="1"/>
          </p:nvPr>
        </p:nvSpPr>
        <p:spPr/>
        <p:txBody>
          <a:bodyPr>
            <a:normAutofit/>
          </a:bodyPr>
          <a:lstStyle/>
          <a:p>
            <a:pPr marL="0" indent="0">
              <a:buNone/>
            </a:pPr>
            <a:r>
              <a:rPr lang="en-US" sz="1800" b="1" dirty="0">
                <a:latin typeface="+mn-lt"/>
              </a:rPr>
              <a:t>Conclusions</a:t>
            </a:r>
          </a:p>
          <a:p>
            <a:pPr marL="457200" indent="-457200"/>
            <a:r>
              <a:rPr lang="en-US" sz="1800" dirty="0">
                <a:latin typeface="+mn-lt"/>
              </a:rPr>
              <a:t>For CsPbX</a:t>
            </a:r>
            <a:r>
              <a:rPr lang="en-US" sz="1800" baseline="-25000" dirty="0">
                <a:latin typeface="+mn-lt"/>
              </a:rPr>
              <a:t>2</a:t>
            </a:r>
            <a:r>
              <a:rPr lang="en-US" sz="1800" dirty="0">
                <a:latin typeface="+mn-lt"/>
              </a:rPr>
              <a:t>Y, X the heavier halide, the structure with </a:t>
            </a:r>
            <a:r>
              <a:rPr lang="en-US" sz="1800" i="1" dirty="0" err="1">
                <a:latin typeface="+mn-lt"/>
              </a:rPr>
              <a:t>Pnma</a:t>
            </a:r>
            <a:r>
              <a:rPr lang="en-US" sz="1800" dirty="0">
                <a:latin typeface="+mn-lt"/>
              </a:rPr>
              <a:t> symmetry was significantly lower energy. </a:t>
            </a:r>
          </a:p>
          <a:p>
            <a:pPr marL="457200" indent="-457200"/>
            <a:r>
              <a:rPr lang="en-US" sz="1800" dirty="0">
                <a:latin typeface="+mn-lt"/>
              </a:rPr>
              <a:t>For X light, there were many structures of equivalent symmetry near the lowest energy, and the axial structure (</a:t>
            </a:r>
            <a:r>
              <a:rPr lang="en-US" sz="1800" dirty="0" err="1">
                <a:latin typeface="+mn-lt"/>
              </a:rPr>
              <a:t>Pnma</a:t>
            </a:r>
            <a:r>
              <a:rPr lang="en-US" sz="1800" dirty="0">
                <a:latin typeface="+mn-lt"/>
              </a:rPr>
              <a:t> or Imma) was considerably higher energy. </a:t>
            </a:r>
          </a:p>
          <a:p>
            <a:pPr marL="457200" indent="-457200"/>
            <a:r>
              <a:rPr lang="en-US" sz="1800" dirty="0">
                <a:latin typeface="+mn-lt"/>
              </a:rPr>
              <a:t>The lighter the halides present in the perovskite, the higher the phonon mode frequencies at the gamma point. </a:t>
            </a:r>
          </a:p>
          <a:p>
            <a:pPr marL="457200" indent="-457200"/>
            <a:r>
              <a:rPr lang="en-US" sz="1800" dirty="0">
                <a:latin typeface="+mn-lt"/>
              </a:rPr>
              <a:t>Nonanalytical force corrections completely removed any imaginary modes at gamma due to large born effective charges. </a:t>
            </a:r>
          </a:p>
          <a:p>
            <a:pPr marL="0" indent="0">
              <a:buNone/>
            </a:pPr>
            <a:r>
              <a:rPr lang="en-US" sz="1800" b="1" dirty="0">
                <a:latin typeface="+mn-lt"/>
              </a:rPr>
              <a:t>Future Work</a:t>
            </a:r>
          </a:p>
          <a:p>
            <a:pPr marL="457200" indent="-457200"/>
            <a:r>
              <a:rPr lang="en-US" sz="1800" dirty="0">
                <a:latin typeface="+mn-lt"/>
              </a:rPr>
              <a:t>Analyze symmetry of phonon modes at gamma</a:t>
            </a:r>
          </a:p>
          <a:p>
            <a:pPr marL="457200" indent="-457200"/>
            <a:r>
              <a:rPr lang="en-US" sz="1800" dirty="0">
                <a:latin typeface="+mn-lt"/>
              </a:rPr>
              <a:t>Repeat procedure using fully relativistic DFT methods (Quasi 4-component)</a:t>
            </a:r>
          </a:p>
          <a:p>
            <a:pPr marL="457200" indent="-457200"/>
            <a:r>
              <a:rPr lang="en-US" sz="1800" dirty="0">
                <a:latin typeface="+mn-lt"/>
              </a:rPr>
              <a:t>Extract electron-phonon coupling constants to explain quantum coherence phenomena in these materials</a:t>
            </a:r>
          </a:p>
          <a:p>
            <a:endParaRPr lang="en-US" sz="1800" dirty="0">
              <a:latin typeface="+mn-lt"/>
            </a:endParaRPr>
          </a:p>
          <a:p>
            <a:endParaRPr lang="en-US" sz="1800" dirty="0">
              <a:latin typeface="+mn-lt"/>
            </a:endParaRPr>
          </a:p>
        </p:txBody>
      </p:sp>
      <p:sp>
        <p:nvSpPr>
          <p:cNvPr id="4" name="Slide Number Placeholder 3">
            <a:extLst>
              <a:ext uri="{FF2B5EF4-FFF2-40B4-BE49-F238E27FC236}">
                <a16:creationId xmlns:a16="http://schemas.microsoft.com/office/drawing/2014/main" id="{1074C05F-5693-A9BB-5106-ECE3EEAABD43}"/>
              </a:ext>
            </a:extLst>
          </p:cNvPr>
          <p:cNvSpPr>
            <a:spLocks noGrp="1"/>
          </p:cNvSpPr>
          <p:nvPr>
            <p:ph type="sldNum" sz="quarter" idx="12"/>
          </p:nvPr>
        </p:nvSpPr>
        <p:spPr/>
        <p:txBody>
          <a:bodyPr/>
          <a:lstStyle/>
          <a:p>
            <a:fld id="{0A885B08-ED83-4E80-81DD-27C80F4EAFCA}" type="slidenum">
              <a:rPr lang="en-US" smtClean="0"/>
              <a:t>22</a:t>
            </a:fld>
            <a:endParaRPr lang="en-US"/>
          </a:p>
        </p:txBody>
      </p:sp>
    </p:spTree>
    <p:extLst>
      <p:ext uri="{BB962C8B-B14F-4D97-AF65-F5344CB8AC3E}">
        <p14:creationId xmlns:p14="http://schemas.microsoft.com/office/powerpoint/2010/main" val="4280366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64122-96E3-942A-ECB6-CFCF67079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4D4D30-6851-2872-ECE0-BCDAFAA98681}"/>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937C1E1-441B-3842-7C36-0661974FB5CC}"/>
              </a:ext>
            </a:extLst>
          </p:cNvPr>
          <p:cNvSpPr>
            <a:spLocks noGrp="1"/>
          </p:cNvSpPr>
          <p:nvPr>
            <p:ph idx="1"/>
          </p:nvPr>
        </p:nvSpPr>
        <p:spPr>
          <a:xfrm>
            <a:off x="157406" y="991317"/>
            <a:ext cx="11729794" cy="4900809"/>
          </a:xfrm>
        </p:spPr>
        <p:txBody>
          <a:bodyPr>
            <a:noAutofit/>
          </a:bodyPr>
          <a:lstStyle/>
          <a:p>
            <a:pPr marL="0" indent="0">
              <a:buNone/>
            </a:pPr>
            <a:r>
              <a:rPr lang="en-US" sz="1400" dirty="0" err="1">
                <a:latin typeface="+mn-lt"/>
              </a:rPr>
              <a:t>Alhashmi</a:t>
            </a:r>
            <a:r>
              <a:rPr lang="en-US" sz="1400" dirty="0">
                <a:latin typeface="+mn-lt"/>
              </a:rPr>
              <a:t>, Afnan, Mohammed Benali </a:t>
            </a:r>
            <a:r>
              <a:rPr lang="en-US" sz="1400" dirty="0" err="1">
                <a:latin typeface="+mn-lt"/>
              </a:rPr>
              <a:t>Kanoun</a:t>
            </a:r>
            <a:r>
              <a:rPr lang="en-US" sz="1400" dirty="0">
                <a:latin typeface="+mn-lt"/>
              </a:rPr>
              <a:t>, and Souraya Goumri-Said. 2023. </a:t>
            </a:r>
            <a:r>
              <a:rPr lang="en-US" sz="1400" i="1" dirty="0">
                <a:latin typeface="+mn-lt"/>
              </a:rPr>
              <a:t>Materials</a:t>
            </a:r>
            <a:r>
              <a:rPr lang="en-US" sz="1400" dirty="0">
                <a:latin typeface="+mn-lt"/>
              </a:rPr>
              <a:t> 16 (7): 2657. </a:t>
            </a:r>
          </a:p>
          <a:p>
            <a:pPr marL="0" indent="0">
              <a:buNone/>
            </a:pPr>
            <a:r>
              <a:rPr lang="en-US" sz="1400" dirty="0">
                <a:latin typeface="+mn-lt"/>
              </a:rPr>
              <a:t>“Background - FHI-Vibes.” n.d. Accessed July 22, 2026. </a:t>
            </a:r>
          </a:p>
          <a:p>
            <a:pPr marL="0" indent="0">
              <a:buNone/>
            </a:pPr>
            <a:r>
              <a:rPr lang="en-US" sz="1400" dirty="0" err="1">
                <a:latin typeface="+mn-lt"/>
              </a:rPr>
              <a:t>Biliroglu</a:t>
            </a:r>
            <a:r>
              <a:rPr lang="en-US" sz="1400" dirty="0">
                <a:latin typeface="+mn-lt"/>
              </a:rPr>
              <a:t>, Melike, Mustafa Türe, Antonia Ghita, et al. 2025. </a:t>
            </a:r>
            <a:r>
              <a:rPr lang="en-US" sz="1400" i="1" dirty="0">
                <a:latin typeface="+mn-lt"/>
              </a:rPr>
              <a:t>Nature</a:t>
            </a:r>
            <a:r>
              <a:rPr lang="en-US" sz="1400" dirty="0">
                <a:latin typeface="+mn-lt"/>
              </a:rPr>
              <a:t> 642 (8066): 71–77. </a:t>
            </a:r>
          </a:p>
          <a:p>
            <a:pPr marL="0" indent="0">
              <a:buNone/>
            </a:pPr>
            <a:r>
              <a:rPr lang="en-US" sz="1400" dirty="0">
                <a:latin typeface="+mn-lt"/>
              </a:rPr>
              <a:t>Blum, Volker, Ralf Gehrke, Felix Hanke, et al. 2009. </a:t>
            </a:r>
            <a:r>
              <a:rPr lang="en-US" sz="1400" i="1" dirty="0">
                <a:latin typeface="+mn-lt"/>
              </a:rPr>
              <a:t>Computer Physics Communications</a:t>
            </a:r>
            <a:r>
              <a:rPr lang="en-US" sz="1400" dirty="0">
                <a:latin typeface="+mn-lt"/>
              </a:rPr>
              <a:t> 180 (11): 2175–96. </a:t>
            </a:r>
          </a:p>
          <a:p>
            <a:pPr marL="0" indent="0">
              <a:buNone/>
            </a:pPr>
            <a:r>
              <a:rPr lang="en-US" sz="1400" dirty="0">
                <a:latin typeface="+mn-lt"/>
              </a:rPr>
              <a:t>Deng, Jianping, Jinglei Li, Zhi Yang, and </a:t>
            </a:r>
            <a:r>
              <a:rPr lang="en-US" sz="1400" dirty="0" err="1">
                <a:latin typeface="+mn-lt"/>
              </a:rPr>
              <a:t>Minqiang</a:t>
            </a:r>
            <a:r>
              <a:rPr lang="en-US" sz="1400" dirty="0">
                <a:latin typeface="+mn-lt"/>
              </a:rPr>
              <a:t> Wang. 2019. </a:t>
            </a:r>
            <a:r>
              <a:rPr lang="en-US" sz="1400" i="1" dirty="0">
                <a:latin typeface="+mn-lt"/>
              </a:rPr>
              <a:t>Journal of Materials Chemistry C</a:t>
            </a:r>
            <a:r>
              <a:rPr lang="en-US" sz="1400" dirty="0">
                <a:latin typeface="+mn-lt"/>
              </a:rPr>
              <a:t> 7 (40): 12415–40. </a:t>
            </a:r>
          </a:p>
          <a:p>
            <a:pPr marL="0" indent="0">
              <a:buNone/>
            </a:pPr>
            <a:r>
              <a:rPr lang="en-US" sz="1400" dirty="0">
                <a:latin typeface="+mn-lt"/>
              </a:rPr>
              <a:t>Flowers, Paul, William R. Robinson, Richard Langley, and Klaus </a:t>
            </a:r>
            <a:r>
              <a:rPr lang="en-US" sz="1400" dirty="0" err="1">
                <a:latin typeface="+mn-lt"/>
              </a:rPr>
              <a:t>Theopold</a:t>
            </a:r>
            <a:r>
              <a:rPr lang="en-US" sz="1400" dirty="0">
                <a:latin typeface="+mn-lt"/>
              </a:rPr>
              <a:t>. 2015. Chemistry </a:t>
            </a:r>
            <a:r>
              <a:rPr lang="en-US" sz="1400" dirty="0" err="1">
                <a:latin typeface="+mn-lt"/>
              </a:rPr>
              <a:t>LibreTexts</a:t>
            </a:r>
            <a:r>
              <a:rPr lang="en-US" sz="1400" dirty="0">
                <a:latin typeface="+mn-lt"/>
              </a:rPr>
              <a:t>, March 11. </a:t>
            </a:r>
          </a:p>
          <a:p>
            <a:pPr marL="0" indent="0">
              <a:buNone/>
            </a:pPr>
            <a:r>
              <a:rPr lang="en-US" sz="1400" dirty="0">
                <a:latin typeface="+mn-lt"/>
              </a:rPr>
              <a:t>Havu, V., V. Blum, P. Havu, and M. Scheffler. 2009. </a:t>
            </a:r>
            <a:r>
              <a:rPr lang="en-US" sz="1400" i="1" dirty="0">
                <a:latin typeface="+mn-lt"/>
              </a:rPr>
              <a:t>Journal of Computational Physics</a:t>
            </a:r>
            <a:r>
              <a:rPr lang="en-US" sz="1400" dirty="0">
                <a:latin typeface="+mn-lt"/>
              </a:rPr>
              <a:t> 228 (22): 8367–79. </a:t>
            </a:r>
          </a:p>
          <a:p>
            <a:pPr marL="0" indent="0">
              <a:buNone/>
            </a:pPr>
            <a:r>
              <a:rPr lang="en-US" sz="1400" dirty="0">
                <a:latin typeface="+mn-lt"/>
              </a:rPr>
              <a:t>Huang, Kai, Kory Kevin Green, Ling Huang, Hans Hallen, Gang Han, and Shuang Fang Lim. 2022. </a:t>
            </a:r>
            <a:r>
              <a:rPr lang="en-US" sz="1400" i="1" dirty="0">
                <a:latin typeface="+mn-lt"/>
              </a:rPr>
              <a:t>Nature Photonics</a:t>
            </a:r>
            <a:r>
              <a:rPr lang="en-US" sz="1400" dirty="0">
                <a:latin typeface="+mn-lt"/>
              </a:rPr>
              <a:t> 16 (10): 737–42. </a:t>
            </a:r>
          </a:p>
          <a:p>
            <a:pPr marL="0" indent="0">
              <a:buNone/>
            </a:pPr>
            <a:r>
              <a:rPr lang="en-US" sz="1400" dirty="0">
                <a:latin typeface="+mn-lt"/>
              </a:rPr>
              <a:t>Kim, Young-Hoon, Ruyi Song, Ji Hao, et al. 2022. </a:t>
            </a:r>
            <a:r>
              <a:rPr lang="en-US" sz="1400" i="1" dirty="0">
                <a:latin typeface="+mn-lt"/>
              </a:rPr>
              <a:t>Advanced Functional Materials</a:t>
            </a:r>
            <a:r>
              <a:rPr lang="en-US" sz="1400" dirty="0">
                <a:latin typeface="+mn-lt"/>
              </a:rPr>
              <a:t> 32 (25): 2200454. </a:t>
            </a:r>
          </a:p>
          <a:p>
            <a:pPr marL="0" indent="0">
              <a:buNone/>
            </a:pPr>
            <a:r>
              <a:rPr lang="en-US" sz="1400" dirty="0">
                <a:latin typeface="+mn-lt"/>
              </a:rPr>
              <a:t>Linaburg, Matthew R., Eric T. McClure, Jackson D. Majher, and Patrick M. Woodward. 2017. </a:t>
            </a:r>
            <a:r>
              <a:rPr lang="en-US" sz="1400" i="1" dirty="0">
                <a:latin typeface="+mn-lt"/>
              </a:rPr>
              <a:t>Chemistry of Materials</a:t>
            </a:r>
            <a:r>
              <a:rPr lang="en-US" sz="1400" dirty="0">
                <a:latin typeface="+mn-lt"/>
              </a:rPr>
              <a:t> 29 (8): 3507–14. </a:t>
            </a:r>
          </a:p>
          <a:p>
            <a:pPr marL="0" indent="0">
              <a:buNone/>
            </a:pPr>
            <a:r>
              <a:rPr lang="en-US" sz="1400" dirty="0">
                <a:latin typeface="+mn-lt"/>
              </a:rPr>
              <a:t>Russ, Brendan, and Carissa N. Eisler. 2024. </a:t>
            </a:r>
            <a:r>
              <a:rPr lang="en-US" sz="1400" i="1" dirty="0" err="1">
                <a:latin typeface="+mn-lt"/>
              </a:rPr>
              <a:t>Nanophotonics</a:t>
            </a:r>
            <a:r>
              <a:rPr lang="en-US" sz="1400" dirty="0">
                <a:latin typeface="+mn-lt"/>
              </a:rPr>
              <a:t> 13 (11): 1943–51. </a:t>
            </a:r>
          </a:p>
          <a:p>
            <a:pPr marL="0" indent="0">
              <a:buNone/>
            </a:pPr>
            <a:r>
              <a:rPr lang="en-US" sz="1400" dirty="0" err="1">
                <a:latin typeface="+mn-lt"/>
              </a:rPr>
              <a:t>Tkatchenko</a:t>
            </a:r>
            <a:r>
              <a:rPr lang="en-US" sz="1400" dirty="0">
                <a:latin typeface="+mn-lt"/>
              </a:rPr>
              <a:t>, Alexandre, and Matthias Scheffler. 2009. </a:t>
            </a:r>
            <a:r>
              <a:rPr lang="en-US" sz="1400" i="1" dirty="0">
                <a:latin typeface="+mn-lt"/>
              </a:rPr>
              <a:t>Physical Review Letters</a:t>
            </a:r>
            <a:r>
              <a:rPr lang="en-US" sz="1400" dirty="0">
                <a:latin typeface="+mn-lt"/>
              </a:rPr>
              <a:t> 102 (7). </a:t>
            </a:r>
          </a:p>
          <a:p>
            <a:pPr marL="0" indent="0">
              <a:buNone/>
            </a:pPr>
            <a:r>
              <a:rPr lang="en-US" sz="1400" dirty="0">
                <a:latin typeface="+mn-lt"/>
              </a:rPr>
              <a:t>Togo, Atsushi. 2023. </a:t>
            </a:r>
            <a:r>
              <a:rPr lang="en-US" sz="1400" i="1" dirty="0">
                <a:latin typeface="+mn-lt"/>
              </a:rPr>
              <a:t>Journal of the Physical Society of Japan</a:t>
            </a:r>
            <a:r>
              <a:rPr lang="en-US" sz="1400" dirty="0">
                <a:latin typeface="+mn-lt"/>
              </a:rPr>
              <a:t> 92 (1): 012001.</a:t>
            </a:r>
          </a:p>
          <a:p>
            <a:pPr marL="0" indent="0">
              <a:buNone/>
            </a:pPr>
            <a:r>
              <a:rPr lang="en-US" sz="1400" dirty="0">
                <a:latin typeface="+mn-lt"/>
              </a:rPr>
              <a:t>Togo, Atsushi, Laurent Chaput, Terumasa Tadano, and Isao Tanaka. 2023. </a:t>
            </a:r>
            <a:r>
              <a:rPr lang="en-US" sz="1400" i="1" dirty="0">
                <a:latin typeface="+mn-lt"/>
              </a:rPr>
              <a:t>Journal of Physics: Condensed Matter</a:t>
            </a:r>
            <a:r>
              <a:rPr lang="en-US" sz="1400" dirty="0">
                <a:latin typeface="+mn-lt"/>
              </a:rPr>
              <a:t> 35 (35): 353001. </a:t>
            </a:r>
          </a:p>
          <a:p>
            <a:pPr marL="0" indent="0">
              <a:buNone/>
            </a:pPr>
            <a:r>
              <a:rPr lang="en-US" sz="1400" dirty="0">
                <a:latin typeface="+mn-lt"/>
              </a:rPr>
              <a:t>Togo, Atsushi, and Isao Tanaka. 2015. </a:t>
            </a:r>
            <a:r>
              <a:rPr lang="en-US" sz="1400" i="1" dirty="0">
                <a:latin typeface="+mn-lt"/>
              </a:rPr>
              <a:t>Scripta </a:t>
            </a:r>
            <a:r>
              <a:rPr lang="en-US" sz="1400" i="1" dirty="0" err="1">
                <a:latin typeface="+mn-lt"/>
              </a:rPr>
              <a:t>Materialia</a:t>
            </a:r>
            <a:r>
              <a:rPr lang="en-US" sz="1400" dirty="0">
                <a:latin typeface="+mn-lt"/>
              </a:rPr>
              <a:t> 108 (November): 1–5. </a:t>
            </a:r>
          </a:p>
          <a:p>
            <a:pPr marL="0" indent="0">
              <a:buNone/>
            </a:pPr>
            <a:r>
              <a:rPr lang="en-US" sz="1400" dirty="0">
                <a:latin typeface="+mn-lt"/>
              </a:rPr>
              <a:t>Yu, Victor Wen-</a:t>
            </a:r>
            <a:r>
              <a:rPr lang="en-US" sz="1400" dirty="0" err="1">
                <a:latin typeface="+mn-lt"/>
              </a:rPr>
              <a:t>zhe</a:t>
            </a:r>
            <a:r>
              <a:rPr lang="en-US" sz="1400" dirty="0">
                <a:latin typeface="+mn-lt"/>
              </a:rPr>
              <a:t>, Fabiano Corsetti, Alberto García, et al. 2018. </a:t>
            </a:r>
            <a:r>
              <a:rPr lang="en-US" sz="1400" i="1" dirty="0">
                <a:latin typeface="+mn-lt"/>
              </a:rPr>
              <a:t>Computer Physics Communications</a:t>
            </a:r>
            <a:r>
              <a:rPr lang="en-US" sz="1400" dirty="0">
                <a:latin typeface="+mn-lt"/>
              </a:rPr>
              <a:t> 222 (January): 267–85. </a:t>
            </a:r>
          </a:p>
        </p:txBody>
      </p:sp>
      <p:sp>
        <p:nvSpPr>
          <p:cNvPr id="4" name="Slide Number Placeholder 3">
            <a:extLst>
              <a:ext uri="{FF2B5EF4-FFF2-40B4-BE49-F238E27FC236}">
                <a16:creationId xmlns:a16="http://schemas.microsoft.com/office/drawing/2014/main" id="{B15F94F0-C10E-2DD1-CC14-F467826DA25C}"/>
              </a:ext>
            </a:extLst>
          </p:cNvPr>
          <p:cNvSpPr>
            <a:spLocks noGrp="1"/>
          </p:cNvSpPr>
          <p:nvPr>
            <p:ph type="sldNum" sz="quarter" idx="12"/>
          </p:nvPr>
        </p:nvSpPr>
        <p:spPr/>
        <p:txBody>
          <a:bodyPr/>
          <a:lstStyle/>
          <a:p>
            <a:fld id="{0A885B08-ED83-4E80-81DD-27C80F4EAFCA}" type="slidenum">
              <a:rPr lang="en-US" smtClean="0"/>
              <a:t>23</a:t>
            </a:fld>
            <a:endParaRPr lang="en-US" dirty="0"/>
          </a:p>
        </p:txBody>
      </p:sp>
    </p:spTree>
    <p:extLst>
      <p:ext uri="{BB962C8B-B14F-4D97-AF65-F5344CB8AC3E}">
        <p14:creationId xmlns:p14="http://schemas.microsoft.com/office/powerpoint/2010/main" val="4068414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BB0A2-DC3A-7DD1-BC3A-12073307D937}"/>
              </a:ext>
            </a:extLst>
          </p:cNvPr>
          <p:cNvSpPr>
            <a:spLocks noGrp="1"/>
          </p:cNvSpPr>
          <p:nvPr>
            <p:ph type="title"/>
          </p:nvPr>
        </p:nvSpPr>
        <p:spPr/>
        <p:txBody>
          <a:bodyPr/>
          <a:lstStyle/>
          <a:p>
            <a:r>
              <a:rPr lang="en-US">
                <a:latin typeface="+mn-lt"/>
              </a:rPr>
              <a:t>Thank You!</a:t>
            </a:r>
          </a:p>
        </p:txBody>
      </p:sp>
      <p:sp>
        <p:nvSpPr>
          <p:cNvPr id="3" name="Content Placeholder 2">
            <a:extLst>
              <a:ext uri="{FF2B5EF4-FFF2-40B4-BE49-F238E27FC236}">
                <a16:creationId xmlns:a16="http://schemas.microsoft.com/office/drawing/2014/main" id="{BBC6D9C6-11AD-5202-B149-46113850EA85}"/>
              </a:ext>
            </a:extLst>
          </p:cNvPr>
          <p:cNvSpPr>
            <a:spLocks noGrp="1"/>
          </p:cNvSpPr>
          <p:nvPr>
            <p:ph idx="1"/>
          </p:nvPr>
        </p:nvSpPr>
        <p:spPr/>
        <p:txBody>
          <a:bodyPr>
            <a:normAutofit/>
          </a:bodyPr>
          <a:lstStyle/>
          <a:p>
            <a:pPr marL="0" indent="0">
              <a:buNone/>
            </a:pPr>
            <a:endParaRPr lang="en-US" sz="1600" dirty="0">
              <a:latin typeface="+mn-lt"/>
            </a:endParaRPr>
          </a:p>
          <a:p>
            <a:pPr marL="0" indent="0">
              <a:buNone/>
            </a:pPr>
            <a:r>
              <a:rPr lang="en-US" sz="1600" dirty="0">
                <a:latin typeface="+mn-lt"/>
              </a:rPr>
              <a:t>Please contact me if you have any other questions!</a:t>
            </a:r>
          </a:p>
          <a:p>
            <a:pPr marL="0" indent="0">
              <a:buNone/>
            </a:pPr>
            <a:r>
              <a:rPr lang="en-US" sz="1600" dirty="0">
                <a:latin typeface="+mn-lt"/>
              </a:rPr>
              <a:t>Email: ijp2113@columbia.edu</a:t>
            </a:r>
          </a:p>
          <a:p>
            <a:pPr marL="0" indent="0">
              <a:buNone/>
            </a:pPr>
            <a:endParaRPr lang="en-US" sz="1600" dirty="0">
              <a:latin typeface="+mn-lt"/>
            </a:endParaRPr>
          </a:p>
          <a:p>
            <a:pPr marL="0" indent="0">
              <a:buNone/>
            </a:pPr>
            <a:endParaRPr lang="en-US" sz="1600" dirty="0">
              <a:latin typeface="+mn-lt"/>
            </a:endParaRPr>
          </a:p>
          <a:p>
            <a:pPr marL="0" indent="0">
              <a:buNone/>
            </a:pPr>
            <a:r>
              <a:rPr lang="en-US" sz="1600" dirty="0">
                <a:latin typeface="+mn-lt"/>
              </a:rPr>
              <a:t>Thank you to Gabriel J. Graf, Aaron M. </a:t>
            </a:r>
            <a:r>
              <a:rPr lang="en-US" sz="1600" dirty="0" err="1">
                <a:latin typeface="+mn-lt"/>
              </a:rPr>
              <a:t>Schankler</a:t>
            </a:r>
            <a:r>
              <a:rPr lang="en-US" sz="1600" dirty="0">
                <a:latin typeface="+mn-lt"/>
              </a:rPr>
              <a:t>, Yosuke Kanai, and Volker Blum for mentoring me. Thank you to the organizers of the RTNN REU, particularly David Mitzi and Phillip Strader.</a:t>
            </a:r>
          </a:p>
          <a:p>
            <a:pPr marL="0" indent="0">
              <a:buNone/>
            </a:pPr>
            <a:r>
              <a:rPr lang="en-US" sz="1600" dirty="0">
                <a:latin typeface="+mn-lt"/>
              </a:rPr>
              <a:t>This research used resources of the National Energy Research Scientific Computing Center (NERSC), a U.S. Department of Energy (DOE) Office of Science User Facility operated under Contract no. DEAC02-05CH11231. A portion of this research was performed using computational resources sponsored by the U.S. Department of Energy's Office of Critical Minerals and Energy Innovation and located at the National Laboratory of the Rockies. This material is based upon work which is supported by the National Science Foundation (award numbers 2447827, 2447828 &amp; 2447829 and ECCS-2025064). Any opinions, findings, and conclusions or recommendations expressed in this material are those of the author(s) and do not necessarily reflect the views of the National Science Foundation. Contributions by GG, AMS, VB, YK were supported by the National Science Foundation under Award Numbers 2323803 and 2323804.</a:t>
            </a:r>
          </a:p>
          <a:p>
            <a:pPr marL="0" indent="0">
              <a:buNone/>
            </a:pPr>
            <a:endParaRPr lang="en-US" sz="1600" dirty="0">
              <a:latin typeface="+mn-lt"/>
            </a:endParaRPr>
          </a:p>
        </p:txBody>
      </p:sp>
      <p:sp>
        <p:nvSpPr>
          <p:cNvPr id="4" name="Slide Number Placeholder 3">
            <a:extLst>
              <a:ext uri="{FF2B5EF4-FFF2-40B4-BE49-F238E27FC236}">
                <a16:creationId xmlns:a16="http://schemas.microsoft.com/office/drawing/2014/main" id="{CE4B4096-86FC-64F5-08E1-4E685C22AD54}"/>
              </a:ext>
            </a:extLst>
          </p:cNvPr>
          <p:cNvSpPr>
            <a:spLocks noGrp="1"/>
          </p:cNvSpPr>
          <p:nvPr>
            <p:ph type="sldNum" sz="quarter" idx="12"/>
          </p:nvPr>
        </p:nvSpPr>
        <p:spPr/>
        <p:txBody>
          <a:bodyPr/>
          <a:lstStyle/>
          <a:p>
            <a:fld id="{0A885B08-ED83-4E80-81DD-27C80F4EAFCA}" type="slidenum">
              <a:rPr lang="en-US" smtClean="0"/>
              <a:t>24</a:t>
            </a:fld>
            <a:endParaRPr lang="en-US"/>
          </a:p>
        </p:txBody>
      </p:sp>
    </p:spTree>
    <p:extLst>
      <p:ext uri="{BB962C8B-B14F-4D97-AF65-F5344CB8AC3E}">
        <p14:creationId xmlns:p14="http://schemas.microsoft.com/office/powerpoint/2010/main" val="3662661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3148E8-B3D0-92F5-ABB0-8ACED15D99BF}"/>
              </a:ext>
            </a:extLst>
          </p:cNvPr>
          <p:cNvSpPr>
            <a:spLocks noGrp="1"/>
          </p:cNvSpPr>
          <p:nvPr>
            <p:ph type="ctrTitle"/>
          </p:nvPr>
        </p:nvSpPr>
        <p:spPr>
          <a:xfrm>
            <a:off x="1524000" y="2969923"/>
            <a:ext cx="9144000" cy="918153"/>
          </a:xfrm>
        </p:spPr>
        <p:txBody>
          <a:bodyPr anchor="ctr"/>
          <a:lstStyle/>
          <a:p>
            <a:r>
              <a:rPr lang="en-US" dirty="0">
                <a:latin typeface="+mn-lt"/>
              </a:rPr>
              <a:t>Questions?</a:t>
            </a:r>
          </a:p>
        </p:txBody>
      </p:sp>
      <p:sp>
        <p:nvSpPr>
          <p:cNvPr id="4" name="Slide Number Placeholder 3">
            <a:extLst>
              <a:ext uri="{FF2B5EF4-FFF2-40B4-BE49-F238E27FC236}">
                <a16:creationId xmlns:a16="http://schemas.microsoft.com/office/drawing/2014/main" id="{787CF47A-C39D-E035-6FB2-4175CCC62E77}"/>
              </a:ext>
            </a:extLst>
          </p:cNvPr>
          <p:cNvSpPr>
            <a:spLocks noGrp="1"/>
          </p:cNvSpPr>
          <p:nvPr>
            <p:ph type="sldNum" sz="quarter" idx="12"/>
          </p:nvPr>
        </p:nvSpPr>
        <p:spPr/>
        <p:txBody>
          <a:bodyPr/>
          <a:lstStyle/>
          <a:p>
            <a:fld id="{0A885B08-ED83-4E80-81DD-27C80F4EAFCA}" type="slidenum">
              <a:rPr lang="en-US" smtClean="0"/>
              <a:t>25</a:t>
            </a:fld>
            <a:endParaRPr lang="en-US"/>
          </a:p>
        </p:txBody>
      </p:sp>
    </p:spTree>
    <p:extLst>
      <p:ext uri="{BB962C8B-B14F-4D97-AF65-F5344CB8AC3E}">
        <p14:creationId xmlns:p14="http://schemas.microsoft.com/office/powerpoint/2010/main" val="1581651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A09C15-63D2-B76B-B9EA-DFB2AC2B151D}"/>
              </a:ext>
            </a:extLst>
          </p:cNvPr>
          <p:cNvSpPr>
            <a:spLocks noGrp="1"/>
          </p:cNvSpPr>
          <p:nvPr>
            <p:ph type="title"/>
          </p:nvPr>
        </p:nvSpPr>
        <p:spPr/>
        <p:txBody>
          <a:bodyPr/>
          <a:lstStyle/>
          <a:p>
            <a:r>
              <a:rPr lang="en-US" dirty="0">
                <a:latin typeface="+mn-lt"/>
              </a:rPr>
              <a:t>Supplementary Slides</a:t>
            </a:r>
          </a:p>
        </p:txBody>
      </p:sp>
      <p:sp>
        <p:nvSpPr>
          <p:cNvPr id="6" name="Text Placeholder 5">
            <a:extLst>
              <a:ext uri="{FF2B5EF4-FFF2-40B4-BE49-F238E27FC236}">
                <a16:creationId xmlns:a16="http://schemas.microsoft.com/office/drawing/2014/main" id="{CF98E457-14FF-EB22-C987-80FEAB92ACA3}"/>
              </a:ext>
            </a:extLst>
          </p:cNvPr>
          <p:cNvSpPr>
            <a:spLocks noGrp="1"/>
          </p:cNvSpPr>
          <p:nvPr>
            <p:ph type="body" idx="1"/>
          </p:nvPr>
        </p:nvSpPr>
        <p:spPr/>
        <p:txBody>
          <a:bodyPr/>
          <a:lstStyle/>
          <a:p>
            <a:endParaRPr lang="en-US">
              <a:latin typeface="+mn-lt"/>
            </a:endParaRPr>
          </a:p>
        </p:txBody>
      </p:sp>
      <p:sp>
        <p:nvSpPr>
          <p:cNvPr id="4" name="Slide Number Placeholder 3">
            <a:extLst>
              <a:ext uri="{FF2B5EF4-FFF2-40B4-BE49-F238E27FC236}">
                <a16:creationId xmlns:a16="http://schemas.microsoft.com/office/drawing/2014/main" id="{7B3A2875-D418-87DF-2FE7-DD887737DBF2}"/>
              </a:ext>
            </a:extLst>
          </p:cNvPr>
          <p:cNvSpPr>
            <a:spLocks noGrp="1"/>
          </p:cNvSpPr>
          <p:nvPr>
            <p:ph type="sldNum" sz="quarter" idx="12"/>
          </p:nvPr>
        </p:nvSpPr>
        <p:spPr/>
        <p:txBody>
          <a:bodyPr/>
          <a:lstStyle/>
          <a:p>
            <a:fld id="{0A885B08-ED83-4E80-81DD-27C80F4EAFCA}" type="slidenum">
              <a:rPr lang="en-US" smtClean="0"/>
              <a:t>26</a:t>
            </a:fld>
            <a:endParaRPr lang="en-US"/>
          </a:p>
        </p:txBody>
      </p:sp>
    </p:spTree>
    <p:extLst>
      <p:ext uri="{BB962C8B-B14F-4D97-AF65-F5344CB8AC3E}">
        <p14:creationId xmlns:p14="http://schemas.microsoft.com/office/powerpoint/2010/main" val="610492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B0EC10-D541-38A8-6626-84D84C52405E}"/>
              </a:ext>
            </a:extLst>
          </p:cNvPr>
          <p:cNvSpPr>
            <a:spLocks noGrp="1"/>
          </p:cNvSpPr>
          <p:nvPr>
            <p:ph type="sldNum" sz="quarter" idx="12"/>
          </p:nvPr>
        </p:nvSpPr>
        <p:spPr/>
        <p:txBody>
          <a:bodyPr/>
          <a:lstStyle/>
          <a:p>
            <a:fld id="{0A885B08-ED83-4E80-81DD-27C80F4EAFCA}" type="slidenum">
              <a:rPr lang="en-US" smtClean="0"/>
              <a:pPr/>
              <a:t>27</a:t>
            </a:fld>
            <a:endParaRPr lang="en-US"/>
          </a:p>
        </p:txBody>
      </p:sp>
      <p:sp>
        <p:nvSpPr>
          <p:cNvPr id="5" name="Title 4">
            <a:extLst>
              <a:ext uri="{FF2B5EF4-FFF2-40B4-BE49-F238E27FC236}">
                <a16:creationId xmlns:a16="http://schemas.microsoft.com/office/drawing/2014/main" id="{4C314393-F891-6D2F-623E-03C5B8476D2D}"/>
              </a:ext>
            </a:extLst>
          </p:cNvPr>
          <p:cNvSpPr>
            <a:spLocks noGrp="1"/>
          </p:cNvSpPr>
          <p:nvPr>
            <p:ph type="title" idx="4294967295"/>
          </p:nvPr>
        </p:nvSpPr>
        <p:spPr>
          <a:xfrm>
            <a:off x="0" y="219075"/>
            <a:ext cx="9409113" cy="449263"/>
          </a:xfrm>
        </p:spPr>
        <p:txBody>
          <a:bodyPr/>
          <a:lstStyle/>
          <a:p>
            <a:r>
              <a:rPr lang="en-US" dirty="0">
                <a:latin typeface="+mn-lt"/>
              </a:rPr>
              <a:t>Equations</a:t>
            </a:r>
          </a:p>
        </p:txBody>
      </p:sp>
      <p:pic>
        <p:nvPicPr>
          <p:cNvPr id="8" name="Picture 7">
            <a:extLst>
              <a:ext uri="{FF2B5EF4-FFF2-40B4-BE49-F238E27FC236}">
                <a16:creationId xmlns:a16="http://schemas.microsoft.com/office/drawing/2014/main" id="{B6FFD4AD-3157-C742-683C-E7DFBD1D07B5}"/>
              </a:ext>
            </a:extLst>
          </p:cNvPr>
          <p:cNvPicPr>
            <a:picLocks noChangeAspect="1"/>
          </p:cNvPicPr>
          <p:nvPr/>
        </p:nvPicPr>
        <p:blipFill>
          <a:blip r:embed="rId2"/>
          <a:stretch>
            <a:fillRect/>
          </a:stretch>
        </p:blipFill>
        <p:spPr>
          <a:xfrm>
            <a:off x="417257" y="1368365"/>
            <a:ext cx="3803517" cy="1880918"/>
          </a:xfrm>
          <a:prstGeom prst="rect">
            <a:avLst/>
          </a:prstGeom>
        </p:spPr>
      </p:pic>
      <p:sp>
        <p:nvSpPr>
          <p:cNvPr id="9" name="TextBox 8">
            <a:extLst>
              <a:ext uri="{FF2B5EF4-FFF2-40B4-BE49-F238E27FC236}">
                <a16:creationId xmlns:a16="http://schemas.microsoft.com/office/drawing/2014/main" id="{9AFBD495-2B82-882C-D971-549F07A56398}"/>
              </a:ext>
            </a:extLst>
          </p:cNvPr>
          <p:cNvSpPr txBox="1"/>
          <p:nvPr/>
        </p:nvSpPr>
        <p:spPr>
          <a:xfrm>
            <a:off x="350720" y="1083958"/>
            <a:ext cx="4112151" cy="369332"/>
          </a:xfrm>
          <a:prstGeom prst="rect">
            <a:avLst/>
          </a:prstGeom>
          <a:noFill/>
        </p:spPr>
        <p:txBody>
          <a:bodyPr wrap="none" rtlCol="0">
            <a:spAutoFit/>
          </a:bodyPr>
          <a:lstStyle/>
          <a:p>
            <a:r>
              <a:rPr lang="en-US" dirty="0"/>
              <a:t>Taylor Expansion of Potential Energy Well:</a:t>
            </a:r>
          </a:p>
        </p:txBody>
      </p:sp>
      <p:cxnSp>
        <p:nvCxnSpPr>
          <p:cNvPr id="11" name="Straight Arrow Connector 10">
            <a:extLst>
              <a:ext uri="{FF2B5EF4-FFF2-40B4-BE49-F238E27FC236}">
                <a16:creationId xmlns:a16="http://schemas.microsoft.com/office/drawing/2014/main" id="{B98E33FA-E03C-9B2B-DC8D-6A6496F0ACCA}"/>
              </a:ext>
            </a:extLst>
          </p:cNvPr>
          <p:cNvCxnSpPr/>
          <p:nvPr/>
        </p:nvCxnSpPr>
        <p:spPr>
          <a:xfrm flipH="1">
            <a:off x="3312429" y="1877245"/>
            <a:ext cx="817510" cy="90834"/>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3FB3617-6F40-F332-EF98-D349856A6AB3}"/>
              </a:ext>
            </a:extLst>
          </p:cNvPr>
          <p:cNvSpPr txBox="1"/>
          <p:nvPr/>
        </p:nvSpPr>
        <p:spPr>
          <a:xfrm>
            <a:off x="2307914" y="5125591"/>
            <a:ext cx="1199014" cy="584775"/>
          </a:xfrm>
          <a:prstGeom prst="rect">
            <a:avLst/>
          </a:prstGeom>
          <a:noFill/>
        </p:spPr>
        <p:txBody>
          <a:bodyPr wrap="square">
            <a:spAutoFit/>
          </a:bodyPr>
          <a:lstStyle/>
          <a:p>
            <a:r>
              <a:rPr lang="en-US" sz="1600" dirty="0"/>
              <a:t>Eigenvalue (frequency)</a:t>
            </a:r>
          </a:p>
        </p:txBody>
      </p:sp>
      <p:sp>
        <p:nvSpPr>
          <p:cNvPr id="14" name="TextBox 13">
            <a:extLst>
              <a:ext uri="{FF2B5EF4-FFF2-40B4-BE49-F238E27FC236}">
                <a16:creationId xmlns:a16="http://schemas.microsoft.com/office/drawing/2014/main" id="{B2B8B9C5-2871-9A56-7003-E8110ACDA763}"/>
              </a:ext>
            </a:extLst>
          </p:cNvPr>
          <p:cNvSpPr txBox="1"/>
          <p:nvPr/>
        </p:nvSpPr>
        <p:spPr>
          <a:xfrm>
            <a:off x="933399" y="5904268"/>
            <a:ext cx="3287375" cy="338554"/>
          </a:xfrm>
          <a:prstGeom prst="rect">
            <a:avLst/>
          </a:prstGeom>
          <a:noFill/>
        </p:spPr>
        <p:txBody>
          <a:bodyPr wrap="none" rtlCol="0">
            <a:spAutoFit/>
          </a:bodyPr>
          <a:lstStyle/>
          <a:p>
            <a:r>
              <a:rPr lang="en-US" sz="1600" i="1" dirty="0"/>
              <a:t>Equations from FHI-vibes background</a:t>
            </a:r>
          </a:p>
        </p:txBody>
      </p:sp>
      <p:sp>
        <p:nvSpPr>
          <p:cNvPr id="15" name="Right Brace 14">
            <a:extLst>
              <a:ext uri="{FF2B5EF4-FFF2-40B4-BE49-F238E27FC236}">
                <a16:creationId xmlns:a16="http://schemas.microsoft.com/office/drawing/2014/main" id="{B94F44F5-6FAB-C78C-DF95-5184E5C3675A}"/>
              </a:ext>
            </a:extLst>
          </p:cNvPr>
          <p:cNvSpPr/>
          <p:nvPr/>
        </p:nvSpPr>
        <p:spPr>
          <a:xfrm rot="5400000">
            <a:off x="2622893" y="2603114"/>
            <a:ext cx="270600" cy="683995"/>
          </a:xfrm>
          <a:prstGeom prst="rightBrace">
            <a:avLst>
              <a:gd name="adj1" fmla="val 8333"/>
              <a:gd name="adj2" fmla="val 32293"/>
            </a:avLst>
          </a:prstGeom>
          <a:ln w="38100">
            <a:solidFill>
              <a:srgbClr val="00ADE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a:extLst>
              <a:ext uri="{FF2B5EF4-FFF2-40B4-BE49-F238E27FC236}">
                <a16:creationId xmlns:a16="http://schemas.microsoft.com/office/drawing/2014/main" id="{D39B0D67-27AD-5703-B981-B8663442A10F}"/>
              </a:ext>
            </a:extLst>
          </p:cNvPr>
          <p:cNvSpPr txBox="1"/>
          <p:nvPr/>
        </p:nvSpPr>
        <p:spPr>
          <a:xfrm>
            <a:off x="2688589" y="3020136"/>
            <a:ext cx="1598722" cy="830997"/>
          </a:xfrm>
          <a:prstGeom prst="rect">
            <a:avLst/>
          </a:prstGeom>
          <a:noFill/>
        </p:spPr>
        <p:txBody>
          <a:bodyPr wrap="square">
            <a:spAutoFit/>
          </a:bodyPr>
          <a:lstStyle/>
          <a:p>
            <a:r>
              <a:rPr lang="en-US" sz="1600" dirty="0"/>
              <a:t>Φ</a:t>
            </a:r>
            <a:r>
              <a:rPr lang="en-US" sz="1600" baseline="-25000" dirty="0"/>
              <a:t>IJ</a:t>
            </a:r>
            <a:r>
              <a:rPr lang="en-US" sz="1600" dirty="0"/>
              <a:t> (Hessian)</a:t>
            </a:r>
          </a:p>
          <a:p>
            <a:r>
              <a:rPr lang="en-US" sz="1600" dirty="0"/>
              <a:t>Force Constants</a:t>
            </a:r>
          </a:p>
          <a:p>
            <a:r>
              <a:rPr lang="en-US" sz="1600" dirty="0"/>
              <a:t>3N x 3N matrix</a:t>
            </a:r>
          </a:p>
        </p:txBody>
      </p:sp>
      <p:pic>
        <p:nvPicPr>
          <p:cNvPr id="19" name="Picture 18">
            <a:extLst>
              <a:ext uri="{FF2B5EF4-FFF2-40B4-BE49-F238E27FC236}">
                <a16:creationId xmlns:a16="http://schemas.microsoft.com/office/drawing/2014/main" id="{38430D97-66AF-0722-11A8-29321F5D7AB2}"/>
              </a:ext>
            </a:extLst>
          </p:cNvPr>
          <p:cNvPicPr>
            <a:picLocks noChangeAspect="1"/>
          </p:cNvPicPr>
          <p:nvPr/>
        </p:nvPicPr>
        <p:blipFill>
          <a:blip r:embed="rId3"/>
          <a:stretch>
            <a:fillRect/>
          </a:stretch>
        </p:blipFill>
        <p:spPr>
          <a:xfrm>
            <a:off x="5852566" y="1728935"/>
            <a:ext cx="3623490" cy="947426"/>
          </a:xfrm>
          <a:prstGeom prst="rect">
            <a:avLst/>
          </a:prstGeom>
        </p:spPr>
      </p:pic>
      <p:cxnSp>
        <p:nvCxnSpPr>
          <p:cNvPr id="20" name="Straight Arrow Connector 19">
            <a:extLst>
              <a:ext uri="{FF2B5EF4-FFF2-40B4-BE49-F238E27FC236}">
                <a16:creationId xmlns:a16="http://schemas.microsoft.com/office/drawing/2014/main" id="{CE5E77C7-C8FD-6CB9-43E1-AE53620B3F82}"/>
              </a:ext>
            </a:extLst>
          </p:cNvPr>
          <p:cNvCxnSpPr>
            <a:cxnSpLocks/>
          </p:cNvCxnSpPr>
          <p:nvPr/>
        </p:nvCxnSpPr>
        <p:spPr>
          <a:xfrm>
            <a:off x="6204323" y="1683465"/>
            <a:ext cx="212957" cy="330031"/>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905A5A4-164A-2264-E6F2-BE025D28F22F}"/>
              </a:ext>
            </a:extLst>
          </p:cNvPr>
          <p:cNvSpPr txBox="1"/>
          <p:nvPr/>
        </p:nvSpPr>
        <p:spPr>
          <a:xfrm>
            <a:off x="5495156" y="1337887"/>
            <a:ext cx="1199014" cy="584775"/>
          </a:xfrm>
          <a:prstGeom prst="rect">
            <a:avLst/>
          </a:prstGeom>
          <a:noFill/>
        </p:spPr>
        <p:txBody>
          <a:bodyPr wrap="square">
            <a:spAutoFit/>
          </a:bodyPr>
          <a:lstStyle/>
          <a:p>
            <a:r>
              <a:rPr lang="en-US" sz="1600" dirty="0"/>
              <a:t>Dynamical Matrix</a:t>
            </a:r>
          </a:p>
        </p:txBody>
      </p:sp>
      <p:cxnSp>
        <p:nvCxnSpPr>
          <p:cNvPr id="26" name="Straight Arrow Connector 25">
            <a:extLst>
              <a:ext uri="{FF2B5EF4-FFF2-40B4-BE49-F238E27FC236}">
                <a16:creationId xmlns:a16="http://schemas.microsoft.com/office/drawing/2014/main" id="{7CEA6D15-EAFB-0207-0FFB-49A48A457E94}"/>
              </a:ext>
            </a:extLst>
          </p:cNvPr>
          <p:cNvCxnSpPr>
            <a:cxnSpLocks/>
          </p:cNvCxnSpPr>
          <p:nvPr/>
        </p:nvCxnSpPr>
        <p:spPr>
          <a:xfrm flipH="1">
            <a:off x="9205746" y="1877245"/>
            <a:ext cx="375549" cy="227085"/>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EF424A79-8C01-8C12-0AA7-A12F2946E233}"/>
              </a:ext>
            </a:extLst>
          </p:cNvPr>
          <p:cNvSpPr txBox="1"/>
          <p:nvPr/>
        </p:nvSpPr>
        <p:spPr>
          <a:xfrm>
            <a:off x="9577854" y="1663781"/>
            <a:ext cx="1592099" cy="338554"/>
          </a:xfrm>
          <a:prstGeom prst="rect">
            <a:avLst/>
          </a:prstGeom>
          <a:noFill/>
        </p:spPr>
        <p:txBody>
          <a:bodyPr wrap="square">
            <a:spAutoFit/>
          </a:bodyPr>
          <a:lstStyle/>
          <a:p>
            <a:r>
              <a:rPr lang="en-US" sz="1600" dirty="0"/>
              <a:t>Force Constants</a:t>
            </a:r>
          </a:p>
        </p:txBody>
      </p:sp>
      <p:cxnSp>
        <p:nvCxnSpPr>
          <p:cNvPr id="30" name="Straight Arrow Connector 29">
            <a:extLst>
              <a:ext uri="{FF2B5EF4-FFF2-40B4-BE49-F238E27FC236}">
                <a16:creationId xmlns:a16="http://schemas.microsoft.com/office/drawing/2014/main" id="{94EBDF87-008B-78FC-3785-89CA98C8F5D7}"/>
              </a:ext>
            </a:extLst>
          </p:cNvPr>
          <p:cNvCxnSpPr>
            <a:cxnSpLocks/>
          </p:cNvCxnSpPr>
          <p:nvPr/>
        </p:nvCxnSpPr>
        <p:spPr>
          <a:xfrm flipH="1" flipV="1">
            <a:off x="8431460" y="2676361"/>
            <a:ext cx="774286" cy="175840"/>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0048EB27-F50B-0574-FA5D-3FBC49193929}"/>
              </a:ext>
            </a:extLst>
          </p:cNvPr>
          <p:cNvSpPr txBox="1"/>
          <p:nvPr/>
        </p:nvSpPr>
        <p:spPr>
          <a:xfrm>
            <a:off x="9205747" y="2640534"/>
            <a:ext cx="1902102" cy="584775"/>
          </a:xfrm>
          <a:prstGeom prst="rect">
            <a:avLst/>
          </a:prstGeom>
          <a:noFill/>
        </p:spPr>
        <p:txBody>
          <a:bodyPr wrap="square">
            <a:spAutoFit/>
          </a:bodyPr>
          <a:lstStyle/>
          <a:p>
            <a:r>
              <a:rPr lang="en-US" sz="1600" dirty="0"/>
              <a:t>Adjusting for mass of atoms I and J</a:t>
            </a:r>
          </a:p>
        </p:txBody>
      </p:sp>
      <p:cxnSp>
        <p:nvCxnSpPr>
          <p:cNvPr id="34" name="Straight Arrow Connector 33">
            <a:extLst>
              <a:ext uri="{FF2B5EF4-FFF2-40B4-BE49-F238E27FC236}">
                <a16:creationId xmlns:a16="http://schemas.microsoft.com/office/drawing/2014/main" id="{1300227D-F1DB-3444-90E6-1E3AB602FF2E}"/>
              </a:ext>
            </a:extLst>
          </p:cNvPr>
          <p:cNvCxnSpPr>
            <a:cxnSpLocks/>
          </p:cNvCxnSpPr>
          <p:nvPr/>
        </p:nvCxnSpPr>
        <p:spPr>
          <a:xfrm>
            <a:off x="7557605" y="1584108"/>
            <a:ext cx="122756" cy="404447"/>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CF635D2-DB16-30B2-5243-D741DF69B2A3}"/>
              </a:ext>
            </a:extLst>
          </p:cNvPr>
          <p:cNvSpPr txBox="1"/>
          <p:nvPr/>
        </p:nvSpPr>
        <p:spPr>
          <a:xfrm>
            <a:off x="7157064" y="1220480"/>
            <a:ext cx="2048682" cy="584775"/>
          </a:xfrm>
          <a:prstGeom prst="rect">
            <a:avLst/>
          </a:prstGeom>
          <a:noFill/>
        </p:spPr>
        <p:txBody>
          <a:bodyPr wrap="square">
            <a:spAutoFit/>
          </a:bodyPr>
          <a:lstStyle/>
          <a:p>
            <a:pPr algn="r"/>
            <a:r>
              <a:rPr lang="en-US" sz="1600" dirty="0"/>
              <a:t>Fourier Transform into Reciprocal Space</a:t>
            </a:r>
          </a:p>
        </p:txBody>
      </p:sp>
      <p:pic>
        <p:nvPicPr>
          <p:cNvPr id="41" name="Picture 40">
            <a:extLst>
              <a:ext uri="{FF2B5EF4-FFF2-40B4-BE49-F238E27FC236}">
                <a16:creationId xmlns:a16="http://schemas.microsoft.com/office/drawing/2014/main" id="{0304E933-4F89-7B79-02FA-E306D9011CCD}"/>
              </a:ext>
            </a:extLst>
          </p:cNvPr>
          <p:cNvPicPr>
            <a:picLocks noChangeAspect="1"/>
          </p:cNvPicPr>
          <p:nvPr/>
        </p:nvPicPr>
        <p:blipFill>
          <a:blip r:embed="rId4"/>
          <a:stretch>
            <a:fillRect/>
          </a:stretch>
        </p:blipFill>
        <p:spPr>
          <a:xfrm>
            <a:off x="576040" y="4372978"/>
            <a:ext cx="2997717" cy="514595"/>
          </a:xfrm>
          <a:prstGeom prst="rect">
            <a:avLst/>
          </a:prstGeom>
        </p:spPr>
      </p:pic>
      <p:sp>
        <p:nvSpPr>
          <p:cNvPr id="43" name="TextBox 42">
            <a:extLst>
              <a:ext uri="{FF2B5EF4-FFF2-40B4-BE49-F238E27FC236}">
                <a16:creationId xmlns:a16="http://schemas.microsoft.com/office/drawing/2014/main" id="{DB47D06C-E2F2-A7FB-27F3-49FD45DC1037}"/>
              </a:ext>
            </a:extLst>
          </p:cNvPr>
          <p:cNvSpPr txBox="1"/>
          <p:nvPr/>
        </p:nvSpPr>
        <p:spPr>
          <a:xfrm>
            <a:off x="551527" y="4028510"/>
            <a:ext cx="3022879" cy="369332"/>
          </a:xfrm>
          <a:prstGeom prst="rect">
            <a:avLst/>
          </a:prstGeom>
          <a:noFill/>
        </p:spPr>
        <p:txBody>
          <a:bodyPr wrap="none" rtlCol="0">
            <a:spAutoFit/>
          </a:bodyPr>
          <a:lstStyle/>
          <a:p>
            <a:r>
              <a:rPr lang="en-US" dirty="0"/>
              <a:t>Solve the eigenvalue problem:</a:t>
            </a:r>
          </a:p>
        </p:txBody>
      </p:sp>
      <p:cxnSp>
        <p:nvCxnSpPr>
          <p:cNvPr id="44" name="Straight Arrow Connector 43">
            <a:extLst>
              <a:ext uri="{FF2B5EF4-FFF2-40B4-BE49-F238E27FC236}">
                <a16:creationId xmlns:a16="http://schemas.microsoft.com/office/drawing/2014/main" id="{6DB74C55-B7F8-CEEB-280F-058A23BA8D02}"/>
              </a:ext>
            </a:extLst>
          </p:cNvPr>
          <p:cNvCxnSpPr>
            <a:cxnSpLocks/>
          </p:cNvCxnSpPr>
          <p:nvPr/>
        </p:nvCxnSpPr>
        <p:spPr>
          <a:xfrm flipV="1">
            <a:off x="6503746" y="2476534"/>
            <a:ext cx="175285" cy="389318"/>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A7E2DB97-0B7B-085D-CBCE-DCAA6E9D313E}"/>
              </a:ext>
            </a:extLst>
          </p:cNvPr>
          <p:cNvSpPr txBox="1"/>
          <p:nvPr/>
        </p:nvSpPr>
        <p:spPr>
          <a:xfrm>
            <a:off x="5281297" y="2600041"/>
            <a:ext cx="1538785" cy="584775"/>
          </a:xfrm>
          <a:prstGeom prst="rect">
            <a:avLst/>
          </a:prstGeom>
          <a:noFill/>
        </p:spPr>
        <p:txBody>
          <a:bodyPr wrap="square">
            <a:spAutoFit/>
          </a:bodyPr>
          <a:lstStyle/>
          <a:p>
            <a:r>
              <a:rPr lang="en-US" sz="1600" dirty="0"/>
              <a:t>Evaluated at each q-point</a:t>
            </a:r>
          </a:p>
        </p:txBody>
      </p:sp>
      <p:cxnSp>
        <p:nvCxnSpPr>
          <p:cNvPr id="48" name="Straight Arrow Connector 47">
            <a:extLst>
              <a:ext uri="{FF2B5EF4-FFF2-40B4-BE49-F238E27FC236}">
                <a16:creationId xmlns:a16="http://schemas.microsoft.com/office/drawing/2014/main" id="{81E1C978-2604-562D-577D-B28201A99093}"/>
              </a:ext>
            </a:extLst>
          </p:cNvPr>
          <p:cNvCxnSpPr>
            <a:cxnSpLocks/>
          </p:cNvCxnSpPr>
          <p:nvPr/>
        </p:nvCxnSpPr>
        <p:spPr>
          <a:xfrm flipH="1" flipV="1">
            <a:off x="2754128" y="4845867"/>
            <a:ext cx="153293" cy="363613"/>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ACB27D41-E8A4-DC48-C796-594566372F73}"/>
              </a:ext>
            </a:extLst>
          </p:cNvPr>
          <p:cNvSpPr txBox="1"/>
          <p:nvPr/>
        </p:nvSpPr>
        <p:spPr>
          <a:xfrm>
            <a:off x="3725651" y="1573087"/>
            <a:ext cx="1199014" cy="338554"/>
          </a:xfrm>
          <a:prstGeom prst="rect">
            <a:avLst/>
          </a:prstGeom>
          <a:noFill/>
        </p:spPr>
        <p:txBody>
          <a:bodyPr wrap="square">
            <a:spAutoFit/>
          </a:bodyPr>
          <a:lstStyle/>
          <a:p>
            <a:r>
              <a:rPr lang="en-US" sz="1600" dirty="0"/>
              <a:t>Forces ≈ 0</a:t>
            </a:r>
          </a:p>
        </p:txBody>
      </p:sp>
      <p:cxnSp>
        <p:nvCxnSpPr>
          <p:cNvPr id="52" name="Straight Arrow Connector 51">
            <a:extLst>
              <a:ext uri="{FF2B5EF4-FFF2-40B4-BE49-F238E27FC236}">
                <a16:creationId xmlns:a16="http://schemas.microsoft.com/office/drawing/2014/main" id="{CE208C26-7419-5773-8233-88F4D1ADD861}"/>
              </a:ext>
            </a:extLst>
          </p:cNvPr>
          <p:cNvCxnSpPr>
            <a:cxnSpLocks/>
          </p:cNvCxnSpPr>
          <p:nvPr/>
        </p:nvCxnSpPr>
        <p:spPr>
          <a:xfrm flipV="1">
            <a:off x="1404788" y="4824221"/>
            <a:ext cx="303619" cy="289259"/>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1AC7D543-AF8A-BA3D-1F48-11F77391F5F0}"/>
              </a:ext>
            </a:extLst>
          </p:cNvPr>
          <p:cNvSpPr txBox="1"/>
          <p:nvPr/>
        </p:nvSpPr>
        <p:spPr>
          <a:xfrm>
            <a:off x="863952" y="5079424"/>
            <a:ext cx="1199014" cy="338554"/>
          </a:xfrm>
          <a:prstGeom prst="rect">
            <a:avLst/>
          </a:prstGeom>
          <a:noFill/>
        </p:spPr>
        <p:txBody>
          <a:bodyPr wrap="square">
            <a:spAutoFit/>
          </a:bodyPr>
          <a:lstStyle/>
          <a:p>
            <a:r>
              <a:rPr lang="en-US" sz="1600" dirty="0"/>
              <a:t>Eigenvector</a:t>
            </a:r>
          </a:p>
        </p:txBody>
      </p:sp>
      <p:pic>
        <p:nvPicPr>
          <p:cNvPr id="57" name="Picture 56">
            <a:extLst>
              <a:ext uri="{FF2B5EF4-FFF2-40B4-BE49-F238E27FC236}">
                <a16:creationId xmlns:a16="http://schemas.microsoft.com/office/drawing/2014/main" id="{1E50D573-4C99-C75E-C742-0CDAE5D51E2B}"/>
              </a:ext>
            </a:extLst>
          </p:cNvPr>
          <p:cNvPicPr>
            <a:picLocks noChangeAspect="1"/>
          </p:cNvPicPr>
          <p:nvPr/>
        </p:nvPicPr>
        <p:blipFill>
          <a:blip r:embed="rId5"/>
          <a:stretch>
            <a:fillRect/>
          </a:stretch>
        </p:blipFill>
        <p:spPr>
          <a:xfrm>
            <a:off x="4347936" y="4055922"/>
            <a:ext cx="6725603" cy="828415"/>
          </a:xfrm>
          <a:prstGeom prst="rect">
            <a:avLst/>
          </a:prstGeom>
        </p:spPr>
      </p:pic>
      <p:sp>
        <p:nvSpPr>
          <p:cNvPr id="59" name="TextBox 58">
            <a:extLst>
              <a:ext uri="{FF2B5EF4-FFF2-40B4-BE49-F238E27FC236}">
                <a16:creationId xmlns:a16="http://schemas.microsoft.com/office/drawing/2014/main" id="{A18449DA-4DBC-D932-8406-F01471CDCFAC}"/>
              </a:ext>
            </a:extLst>
          </p:cNvPr>
          <p:cNvSpPr txBox="1"/>
          <p:nvPr/>
        </p:nvSpPr>
        <p:spPr>
          <a:xfrm>
            <a:off x="4287311" y="3851133"/>
            <a:ext cx="3729867" cy="369332"/>
          </a:xfrm>
          <a:prstGeom prst="rect">
            <a:avLst/>
          </a:prstGeom>
          <a:noFill/>
        </p:spPr>
        <p:txBody>
          <a:bodyPr wrap="none" rtlCol="0">
            <a:spAutoFit/>
          </a:bodyPr>
          <a:lstStyle/>
          <a:p>
            <a:r>
              <a:rPr lang="en-US" dirty="0"/>
              <a:t>Nonanalytical Corrections (for q → 0):</a:t>
            </a:r>
          </a:p>
        </p:txBody>
      </p:sp>
      <p:cxnSp>
        <p:nvCxnSpPr>
          <p:cNvPr id="63" name="Straight Arrow Connector 62">
            <a:extLst>
              <a:ext uri="{FF2B5EF4-FFF2-40B4-BE49-F238E27FC236}">
                <a16:creationId xmlns:a16="http://schemas.microsoft.com/office/drawing/2014/main" id="{022E30F3-4DF4-B0FE-D385-A967ABFF61CB}"/>
              </a:ext>
            </a:extLst>
          </p:cNvPr>
          <p:cNvCxnSpPr>
            <a:cxnSpLocks/>
          </p:cNvCxnSpPr>
          <p:nvPr/>
        </p:nvCxnSpPr>
        <p:spPr>
          <a:xfrm flipV="1">
            <a:off x="4619478" y="4664060"/>
            <a:ext cx="153293" cy="304790"/>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D1448A16-8067-116F-FE40-4082F80C3044}"/>
              </a:ext>
            </a:extLst>
          </p:cNvPr>
          <p:cNvSpPr txBox="1"/>
          <p:nvPr/>
        </p:nvSpPr>
        <p:spPr>
          <a:xfrm>
            <a:off x="4019971" y="4707176"/>
            <a:ext cx="1296871" cy="830997"/>
          </a:xfrm>
          <a:prstGeom prst="rect">
            <a:avLst/>
          </a:prstGeom>
          <a:noFill/>
        </p:spPr>
        <p:txBody>
          <a:bodyPr wrap="square">
            <a:spAutoFit/>
          </a:bodyPr>
          <a:lstStyle/>
          <a:p>
            <a:r>
              <a:rPr lang="en-US" sz="1600" dirty="0"/>
              <a:t>New </a:t>
            </a:r>
          </a:p>
          <a:p>
            <a:r>
              <a:rPr lang="en-US" sz="1600" dirty="0"/>
              <a:t>Dynamical Matrix</a:t>
            </a:r>
          </a:p>
        </p:txBody>
      </p:sp>
      <p:pic>
        <p:nvPicPr>
          <p:cNvPr id="70" name="Picture 69">
            <a:extLst>
              <a:ext uri="{FF2B5EF4-FFF2-40B4-BE49-F238E27FC236}">
                <a16:creationId xmlns:a16="http://schemas.microsoft.com/office/drawing/2014/main" id="{A8A7B156-9707-7C58-BEA4-EB6207FB27DE}"/>
              </a:ext>
            </a:extLst>
          </p:cNvPr>
          <p:cNvPicPr>
            <a:picLocks noChangeAspect="1"/>
          </p:cNvPicPr>
          <p:nvPr/>
        </p:nvPicPr>
        <p:blipFill>
          <a:blip r:embed="rId6"/>
          <a:stretch>
            <a:fillRect/>
          </a:stretch>
        </p:blipFill>
        <p:spPr>
          <a:xfrm>
            <a:off x="5840455" y="4842866"/>
            <a:ext cx="619419" cy="298569"/>
          </a:xfrm>
          <a:prstGeom prst="rect">
            <a:avLst/>
          </a:prstGeom>
        </p:spPr>
      </p:pic>
      <p:sp>
        <p:nvSpPr>
          <p:cNvPr id="72" name="TextBox 71">
            <a:extLst>
              <a:ext uri="{FF2B5EF4-FFF2-40B4-BE49-F238E27FC236}">
                <a16:creationId xmlns:a16="http://schemas.microsoft.com/office/drawing/2014/main" id="{FD06EBB8-CEE4-EF35-BE90-0A153B228572}"/>
              </a:ext>
            </a:extLst>
          </p:cNvPr>
          <p:cNvSpPr txBox="1"/>
          <p:nvPr/>
        </p:nvSpPr>
        <p:spPr>
          <a:xfrm>
            <a:off x="5719247" y="4842866"/>
            <a:ext cx="1674676" cy="584775"/>
          </a:xfrm>
          <a:prstGeom prst="rect">
            <a:avLst/>
          </a:prstGeom>
          <a:noFill/>
        </p:spPr>
        <p:txBody>
          <a:bodyPr wrap="square">
            <a:spAutoFit/>
          </a:bodyPr>
          <a:lstStyle/>
          <a:p>
            <a:r>
              <a:rPr lang="en-US" sz="1600" dirty="0"/>
              <a:t>                in </a:t>
            </a:r>
          </a:p>
          <a:p>
            <a:r>
              <a:rPr lang="en-US" sz="1600" dirty="0"/>
              <a:t>different notation</a:t>
            </a:r>
          </a:p>
        </p:txBody>
      </p:sp>
      <p:cxnSp>
        <p:nvCxnSpPr>
          <p:cNvPr id="73" name="Straight Arrow Connector 72">
            <a:extLst>
              <a:ext uri="{FF2B5EF4-FFF2-40B4-BE49-F238E27FC236}">
                <a16:creationId xmlns:a16="http://schemas.microsoft.com/office/drawing/2014/main" id="{58BD4C03-8691-6A9F-C74E-CC409C0CCF70}"/>
              </a:ext>
            </a:extLst>
          </p:cNvPr>
          <p:cNvCxnSpPr>
            <a:cxnSpLocks/>
          </p:cNvCxnSpPr>
          <p:nvPr/>
        </p:nvCxnSpPr>
        <p:spPr>
          <a:xfrm flipV="1">
            <a:off x="6820082" y="4707176"/>
            <a:ext cx="0" cy="372454"/>
          </a:xfrm>
          <a:prstGeom prst="straightConnector1">
            <a:avLst/>
          </a:prstGeom>
          <a:ln w="38100">
            <a:solidFill>
              <a:srgbClr val="00ADEF"/>
            </a:solidFill>
            <a:tailEnd type="triangle"/>
          </a:ln>
        </p:spPr>
        <p:style>
          <a:lnRef idx="1">
            <a:schemeClr val="accent1"/>
          </a:lnRef>
          <a:fillRef idx="0">
            <a:schemeClr val="accent1"/>
          </a:fillRef>
          <a:effectRef idx="0">
            <a:schemeClr val="accent1"/>
          </a:effectRef>
          <a:fontRef idx="minor">
            <a:schemeClr val="tx1"/>
          </a:fontRef>
        </p:style>
      </p:cxnSp>
      <p:sp>
        <p:nvSpPr>
          <p:cNvPr id="76" name="Right Brace 75">
            <a:extLst>
              <a:ext uri="{FF2B5EF4-FFF2-40B4-BE49-F238E27FC236}">
                <a16:creationId xmlns:a16="http://schemas.microsoft.com/office/drawing/2014/main" id="{1F4027A7-6841-6BBC-BFB9-BB8B9EA5FD4B}"/>
              </a:ext>
            </a:extLst>
          </p:cNvPr>
          <p:cNvSpPr/>
          <p:nvPr/>
        </p:nvSpPr>
        <p:spPr>
          <a:xfrm rot="5400000">
            <a:off x="9190721" y="3191107"/>
            <a:ext cx="284012" cy="3550243"/>
          </a:xfrm>
          <a:prstGeom prst="rightBrace">
            <a:avLst>
              <a:gd name="adj1" fmla="val 8333"/>
              <a:gd name="adj2" fmla="val 49350"/>
            </a:avLst>
          </a:prstGeom>
          <a:ln w="38100">
            <a:solidFill>
              <a:srgbClr val="00ADE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8" name="TextBox 77">
            <a:extLst>
              <a:ext uri="{FF2B5EF4-FFF2-40B4-BE49-F238E27FC236}">
                <a16:creationId xmlns:a16="http://schemas.microsoft.com/office/drawing/2014/main" id="{76C55A94-4FB5-D79B-265C-B9D633D08016}"/>
              </a:ext>
            </a:extLst>
          </p:cNvPr>
          <p:cNvSpPr txBox="1"/>
          <p:nvPr/>
        </p:nvSpPr>
        <p:spPr>
          <a:xfrm>
            <a:off x="9061008" y="5143654"/>
            <a:ext cx="830096" cy="338554"/>
          </a:xfrm>
          <a:prstGeom prst="rect">
            <a:avLst/>
          </a:prstGeom>
          <a:noFill/>
        </p:spPr>
        <p:txBody>
          <a:bodyPr wrap="square">
            <a:spAutoFit/>
          </a:bodyPr>
          <a:lstStyle/>
          <a:p>
            <a:r>
              <a:rPr lang="en-US" sz="1600" dirty="0"/>
              <a:t>NACs</a:t>
            </a:r>
          </a:p>
        </p:txBody>
      </p:sp>
    </p:spTree>
    <p:extLst>
      <p:ext uri="{BB962C8B-B14F-4D97-AF65-F5344CB8AC3E}">
        <p14:creationId xmlns:p14="http://schemas.microsoft.com/office/powerpoint/2010/main" val="443208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8AAC15-DFE6-B6E5-C644-ED7441403502}"/>
              </a:ext>
            </a:extLst>
          </p:cNvPr>
          <p:cNvSpPr>
            <a:spLocks noGrp="1"/>
          </p:cNvSpPr>
          <p:nvPr>
            <p:ph type="title"/>
          </p:nvPr>
        </p:nvSpPr>
        <p:spPr/>
        <p:txBody>
          <a:bodyPr/>
          <a:lstStyle/>
          <a:p>
            <a:r>
              <a:rPr lang="en-US" dirty="0"/>
              <a:t>Max Force Across Relaxation Steps for CsPbBr</a:t>
            </a:r>
            <a:r>
              <a:rPr lang="en-US" baseline="-25000" dirty="0"/>
              <a:t>3</a:t>
            </a:r>
          </a:p>
        </p:txBody>
      </p:sp>
      <p:sp>
        <p:nvSpPr>
          <p:cNvPr id="2" name="Slide Number Placeholder 1">
            <a:extLst>
              <a:ext uri="{FF2B5EF4-FFF2-40B4-BE49-F238E27FC236}">
                <a16:creationId xmlns:a16="http://schemas.microsoft.com/office/drawing/2014/main" id="{21F0D9D5-12F6-A318-B0E8-2ABFE27CAC5F}"/>
              </a:ext>
            </a:extLst>
          </p:cNvPr>
          <p:cNvSpPr>
            <a:spLocks noGrp="1"/>
          </p:cNvSpPr>
          <p:nvPr>
            <p:ph type="sldNum" sz="quarter" idx="12"/>
          </p:nvPr>
        </p:nvSpPr>
        <p:spPr/>
        <p:txBody>
          <a:bodyPr/>
          <a:lstStyle/>
          <a:p>
            <a:fld id="{0A885B08-ED83-4E80-81DD-27C80F4EAFCA}" type="slidenum">
              <a:rPr lang="en-US" smtClean="0"/>
              <a:t>28</a:t>
            </a:fld>
            <a:endParaRPr lang="en-US"/>
          </a:p>
        </p:txBody>
      </p:sp>
      <p:pic>
        <p:nvPicPr>
          <p:cNvPr id="4" name="Picture 3">
            <a:extLst>
              <a:ext uri="{FF2B5EF4-FFF2-40B4-BE49-F238E27FC236}">
                <a16:creationId xmlns:a16="http://schemas.microsoft.com/office/drawing/2014/main" id="{D846BA14-9557-3B42-BEEB-385B1EC969EF}"/>
              </a:ext>
            </a:extLst>
          </p:cNvPr>
          <p:cNvPicPr>
            <a:picLocks noChangeAspect="1"/>
          </p:cNvPicPr>
          <p:nvPr/>
        </p:nvPicPr>
        <p:blipFill>
          <a:blip r:embed="rId2"/>
          <a:stretch>
            <a:fillRect/>
          </a:stretch>
        </p:blipFill>
        <p:spPr>
          <a:xfrm>
            <a:off x="2114362" y="1258252"/>
            <a:ext cx="7913760" cy="4314499"/>
          </a:xfrm>
          <a:prstGeom prst="rect">
            <a:avLst/>
          </a:prstGeom>
        </p:spPr>
      </p:pic>
    </p:spTree>
    <p:extLst>
      <p:ext uri="{BB962C8B-B14F-4D97-AF65-F5344CB8AC3E}">
        <p14:creationId xmlns:p14="http://schemas.microsoft.com/office/powerpoint/2010/main" val="1091859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0C4D81-C2AF-58AB-A0AB-32C73DEEB068}"/>
              </a:ext>
            </a:extLst>
          </p:cNvPr>
          <p:cNvSpPr>
            <a:spLocks noGrp="1"/>
          </p:cNvSpPr>
          <p:nvPr>
            <p:ph type="title"/>
          </p:nvPr>
        </p:nvSpPr>
        <p:spPr/>
        <p:txBody>
          <a:bodyPr/>
          <a:lstStyle/>
          <a:p>
            <a:r>
              <a:rPr lang="en-US" dirty="0"/>
              <a:t>Phonon Visualization: Gamma Point</a:t>
            </a:r>
          </a:p>
        </p:txBody>
      </p:sp>
      <p:sp>
        <p:nvSpPr>
          <p:cNvPr id="2" name="Slide Number Placeholder 1">
            <a:extLst>
              <a:ext uri="{FF2B5EF4-FFF2-40B4-BE49-F238E27FC236}">
                <a16:creationId xmlns:a16="http://schemas.microsoft.com/office/drawing/2014/main" id="{C50ED449-8A5F-F9BD-ED37-5140FF7D4EF3}"/>
              </a:ext>
            </a:extLst>
          </p:cNvPr>
          <p:cNvSpPr>
            <a:spLocks noGrp="1"/>
          </p:cNvSpPr>
          <p:nvPr>
            <p:ph type="sldNum" sz="quarter" idx="12"/>
          </p:nvPr>
        </p:nvSpPr>
        <p:spPr/>
        <p:txBody>
          <a:bodyPr/>
          <a:lstStyle/>
          <a:p>
            <a:fld id="{0A885B08-ED83-4E80-81DD-27C80F4EAFCA}" type="slidenum">
              <a:rPr lang="en-US" smtClean="0"/>
              <a:t>29</a:t>
            </a:fld>
            <a:endParaRPr lang="en-US"/>
          </a:p>
        </p:txBody>
      </p:sp>
      <p:pic>
        <p:nvPicPr>
          <p:cNvPr id="5" name="Picture 4">
            <a:extLst>
              <a:ext uri="{FF2B5EF4-FFF2-40B4-BE49-F238E27FC236}">
                <a16:creationId xmlns:a16="http://schemas.microsoft.com/office/drawing/2014/main" id="{4A1921BE-8F65-FDA2-0D58-B239188A2DC1}"/>
              </a:ext>
            </a:extLst>
          </p:cNvPr>
          <p:cNvPicPr>
            <a:picLocks noChangeAspect="1"/>
          </p:cNvPicPr>
          <p:nvPr/>
        </p:nvPicPr>
        <p:blipFill>
          <a:blip r:embed="rId2">
            <a:extLst>
              <a:ext uri="{28A0092B-C50C-407E-A947-70E740481C1C}">
                <a14:useLocalDpi xmlns:a14="http://schemas.microsoft.com/office/drawing/2010/main" val="0"/>
              </a:ext>
            </a:extLst>
          </a:blip>
          <a:srcRect l="21335" t="35673" r="19765" b="35806"/>
          <a:stretch>
            <a:fillRect/>
          </a:stretch>
        </p:blipFill>
        <p:spPr>
          <a:xfrm>
            <a:off x="1665298" y="2198194"/>
            <a:ext cx="2652365" cy="1683464"/>
          </a:xfrm>
          <a:prstGeom prst="rect">
            <a:avLst/>
          </a:prstGeom>
        </p:spPr>
      </p:pic>
      <p:pic>
        <p:nvPicPr>
          <p:cNvPr id="7" name="Picture 6">
            <a:extLst>
              <a:ext uri="{FF2B5EF4-FFF2-40B4-BE49-F238E27FC236}">
                <a16:creationId xmlns:a16="http://schemas.microsoft.com/office/drawing/2014/main" id="{8DA4352D-3F64-5F2C-4E5C-EEED58151469}"/>
              </a:ext>
            </a:extLst>
          </p:cNvPr>
          <p:cNvPicPr>
            <a:picLocks noChangeAspect="1"/>
          </p:cNvPicPr>
          <p:nvPr/>
        </p:nvPicPr>
        <p:blipFill>
          <a:blip r:embed="rId3"/>
          <a:stretch>
            <a:fillRect/>
          </a:stretch>
        </p:blipFill>
        <p:spPr>
          <a:xfrm>
            <a:off x="4652515" y="1023208"/>
            <a:ext cx="3673975" cy="4811584"/>
          </a:xfrm>
          <a:prstGeom prst="rect">
            <a:avLst/>
          </a:prstGeom>
        </p:spPr>
      </p:pic>
      <p:cxnSp>
        <p:nvCxnSpPr>
          <p:cNvPr id="9" name="Straight Arrow Connector 8">
            <a:extLst>
              <a:ext uri="{FF2B5EF4-FFF2-40B4-BE49-F238E27FC236}">
                <a16:creationId xmlns:a16="http://schemas.microsoft.com/office/drawing/2014/main" id="{29AE807A-B756-BDA2-AF30-8E89CF4D7EA1}"/>
              </a:ext>
            </a:extLst>
          </p:cNvPr>
          <p:cNvCxnSpPr>
            <a:stCxn id="5" idx="2"/>
          </p:cNvCxnSpPr>
          <p:nvPr/>
        </p:nvCxnSpPr>
        <p:spPr>
          <a:xfrm>
            <a:off x="2991481" y="3881658"/>
            <a:ext cx="2125526" cy="1731910"/>
          </a:xfrm>
          <a:prstGeom prst="straightConnector1">
            <a:avLst/>
          </a:prstGeom>
          <a:ln w="57150">
            <a:solidFill>
              <a:srgbClr val="6600CC"/>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D088C7E-D028-09DC-FCA5-2BEC08D6D16B}"/>
              </a:ext>
            </a:extLst>
          </p:cNvPr>
          <p:cNvSpPr txBox="1"/>
          <p:nvPr/>
        </p:nvSpPr>
        <p:spPr>
          <a:xfrm>
            <a:off x="8661342" y="5613568"/>
            <a:ext cx="3513975" cy="369332"/>
          </a:xfrm>
          <a:prstGeom prst="rect">
            <a:avLst/>
          </a:prstGeom>
          <a:noFill/>
        </p:spPr>
        <p:txBody>
          <a:bodyPr wrap="none" rtlCol="0">
            <a:spAutoFit/>
          </a:bodyPr>
          <a:lstStyle/>
          <a:p>
            <a:r>
              <a:rPr lang="en-US" i="1" dirty="0"/>
              <a:t>Visualized with the Phonon Website</a:t>
            </a:r>
          </a:p>
        </p:txBody>
      </p:sp>
    </p:spTree>
    <p:extLst>
      <p:ext uri="{BB962C8B-B14F-4D97-AF65-F5344CB8AC3E}">
        <p14:creationId xmlns:p14="http://schemas.microsoft.com/office/powerpoint/2010/main" val="1781170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5E6B9-3309-6A97-AAF7-69F4296469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095FE1-1437-AE02-3547-85C9BCCE4144}"/>
              </a:ext>
            </a:extLst>
          </p:cNvPr>
          <p:cNvSpPr>
            <a:spLocks noGrp="1"/>
          </p:cNvSpPr>
          <p:nvPr>
            <p:ph type="title"/>
          </p:nvPr>
        </p:nvSpPr>
        <p:spPr/>
        <p:txBody>
          <a:bodyPr/>
          <a:lstStyle/>
          <a:p>
            <a:r>
              <a:rPr lang="en-US" dirty="0">
                <a:latin typeface="+mn-lt"/>
              </a:rPr>
              <a:t>Project Background: </a:t>
            </a:r>
            <a:r>
              <a:rPr lang="en-US" dirty="0" err="1">
                <a:latin typeface="+mn-lt"/>
              </a:rPr>
              <a:t>Superfluorescence</a:t>
            </a:r>
            <a:endParaRPr lang="en-US" dirty="0">
              <a:latin typeface="+mn-lt"/>
            </a:endParaRPr>
          </a:p>
        </p:txBody>
      </p:sp>
      <p:sp>
        <p:nvSpPr>
          <p:cNvPr id="3" name="Content Placeholder 2">
            <a:extLst>
              <a:ext uri="{FF2B5EF4-FFF2-40B4-BE49-F238E27FC236}">
                <a16:creationId xmlns:a16="http://schemas.microsoft.com/office/drawing/2014/main" id="{3B83F37F-B9EA-9D15-BC0A-BF4B441C0FBD}"/>
              </a:ext>
            </a:extLst>
          </p:cNvPr>
          <p:cNvSpPr>
            <a:spLocks noGrp="1"/>
          </p:cNvSpPr>
          <p:nvPr>
            <p:ph idx="1"/>
          </p:nvPr>
        </p:nvSpPr>
        <p:spPr>
          <a:xfrm>
            <a:off x="3863492" y="991318"/>
            <a:ext cx="8023708" cy="2732894"/>
          </a:xfrm>
        </p:spPr>
        <p:txBody>
          <a:bodyPr>
            <a:noAutofit/>
          </a:bodyPr>
          <a:lstStyle/>
          <a:p>
            <a:pPr marL="0" indent="0">
              <a:buNone/>
            </a:pPr>
            <a:r>
              <a:rPr lang="en-US" sz="1800" b="1" dirty="0" err="1">
                <a:latin typeface="+mn-lt"/>
              </a:rPr>
              <a:t>Superfluorescence</a:t>
            </a:r>
            <a:endParaRPr lang="en-US" sz="1800" b="1" dirty="0">
              <a:latin typeface="+mn-lt"/>
            </a:endParaRPr>
          </a:p>
          <a:p>
            <a:pPr marL="230188" indent="-230188"/>
            <a:r>
              <a:rPr lang="en-US" sz="1800" dirty="0">
                <a:highlight>
                  <a:srgbClr val="D7E0F1"/>
                </a:highlight>
                <a:latin typeface="+mn-lt"/>
              </a:rPr>
              <a:t>Superfluorescence:</a:t>
            </a:r>
            <a:r>
              <a:rPr lang="en-US" sz="1800" dirty="0">
                <a:latin typeface="+mn-lt"/>
              </a:rPr>
              <a:t> excited quantum states in a crystal lattice spontaneously align their dipoles and relax, emitting a burst of coherent light </a:t>
            </a:r>
            <a:r>
              <a:rPr lang="en-US" sz="1800" baseline="30000" dirty="0">
                <a:latin typeface="+mn-lt"/>
              </a:rPr>
              <a:t>1</a:t>
            </a:r>
          </a:p>
          <a:p>
            <a:pPr marL="230188" indent="-230188"/>
            <a:r>
              <a:rPr lang="en-US" sz="1800" dirty="0">
                <a:latin typeface="+mn-lt"/>
              </a:rPr>
              <a:t>Materials optimized for superfluorescence could improve optoelectronics</a:t>
            </a:r>
          </a:p>
          <a:p>
            <a:pPr marL="230188" indent="-230188"/>
            <a:r>
              <a:rPr lang="en-US" sz="1800" dirty="0">
                <a:latin typeface="+mn-lt"/>
              </a:rPr>
              <a:t>Superfluorescence might help us better understand quantum entanglement</a:t>
            </a:r>
          </a:p>
          <a:p>
            <a:pPr marL="230188" indent="-230188"/>
            <a:r>
              <a:rPr lang="en-US" sz="1800" dirty="0" err="1">
                <a:latin typeface="+mn-lt"/>
              </a:rPr>
              <a:t>Superfluorescence</a:t>
            </a:r>
            <a:r>
              <a:rPr lang="en-US" sz="1800" dirty="0">
                <a:latin typeface="+mn-lt"/>
              </a:rPr>
              <a:t> has largely been observed at low temperatures (6 to 100 K)</a:t>
            </a:r>
            <a:r>
              <a:rPr lang="en-US" sz="1800" baseline="30000" dirty="0">
                <a:latin typeface="+mn-lt"/>
              </a:rPr>
              <a:t>2</a:t>
            </a:r>
            <a:r>
              <a:rPr lang="en-US" sz="1800" dirty="0">
                <a:latin typeface="+mn-lt"/>
              </a:rPr>
              <a:t>, but was recently observed at room temperature in CsPbBr</a:t>
            </a:r>
            <a:r>
              <a:rPr lang="en-US" sz="1800" baseline="-25000" dirty="0">
                <a:latin typeface="+mn-lt"/>
              </a:rPr>
              <a:t>3</a:t>
            </a:r>
          </a:p>
          <a:p>
            <a:pPr marL="230188" indent="-230188"/>
            <a:r>
              <a:rPr lang="en-US" sz="1800" dirty="0" err="1">
                <a:latin typeface="+mn-lt"/>
              </a:rPr>
              <a:t>Superfluorescence</a:t>
            </a:r>
            <a:r>
              <a:rPr lang="en-US" sz="1800" dirty="0">
                <a:latin typeface="+mn-lt"/>
              </a:rPr>
              <a:t> fluctuations in CsPbBr</a:t>
            </a:r>
            <a:r>
              <a:rPr lang="en-US" sz="1800" baseline="-25000" dirty="0">
                <a:latin typeface="+mn-lt"/>
              </a:rPr>
              <a:t>3</a:t>
            </a:r>
            <a:r>
              <a:rPr lang="en-US" sz="1800" dirty="0">
                <a:latin typeface="+mn-lt"/>
              </a:rPr>
              <a:t> occur in the range of longitudinal optical rocking phonon modes, implying a connection between the two</a:t>
            </a:r>
            <a:r>
              <a:rPr lang="en-US" sz="1800" baseline="30000" dirty="0">
                <a:latin typeface="+mn-lt"/>
              </a:rPr>
              <a:t>3</a:t>
            </a:r>
          </a:p>
        </p:txBody>
      </p:sp>
      <p:sp>
        <p:nvSpPr>
          <p:cNvPr id="4" name="Slide Number Placeholder 3">
            <a:extLst>
              <a:ext uri="{FF2B5EF4-FFF2-40B4-BE49-F238E27FC236}">
                <a16:creationId xmlns:a16="http://schemas.microsoft.com/office/drawing/2014/main" id="{B16E6BD4-35E8-2F7A-23BA-A962D79EC436}"/>
              </a:ext>
            </a:extLst>
          </p:cNvPr>
          <p:cNvSpPr>
            <a:spLocks noGrp="1"/>
          </p:cNvSpPr>
          <p:nvPr>
            <p:ph type="sldNum" sz="quarter" idx="12"/>
          </p:nvPr>
        </p:nvSpPr>
        <p:spPr/>
        <p:txBody>
          <a:bodyPr/>
          <a:lstStyle/>
          <a:p>
            <a:fld id="{0A885B08-ED83-4E80-81DD-27C80F4EAFCA}" type="slidenum">
              <a:rPr lang="en-US" smtClean="0"/>
              <a:t>3</a:t>
            </a:fld>
            <a:endParaRPr lang="en-US"/>
          </a:p>
        </p:txBody>
      </p:sp>
      <p:pic>
        <p:nvPicPr>
          <p:cNvPr id="5" name="Picture 4">
            <a:extLst>
              <a:ext uri="{FF2B5EF4-FFF2-40B4-BE49-F238E27FC236}">
                <a16:creationId xmlns:a16="http://schemas.microsoft.com/office/drawing/2014/main" id="{8D0BFF8E-2421-363F-3E3A-424E950678FC}"/>
              </a:ext>
            </a:extLst>
          </p:cNvPr>
          <p:cNvPicPr>
            <a:picLocks noChangeAspect="1"/>
          </p:cNvPicPr>
          <p:nvPr/>
        </p:nvPicPr>
        <p:blipFill>
          <a:blip r:embed="rId2"/>
          <a:srcRect b="15800"/>
          <a:stretch>
            <a:fillRect/>
          </a:stretch>
        </p:blipFill>
        <p:spPr>
          <a:xfrm>
            <a:off x="615459" y="1331285"/>
            <a:ext cx="2764795" cy="2392927"/>
          </a:xfrm>
          <a:prstGeom prst="rect">
            <a:avLst/>
          </a:prstGeom>
        </p:spPr>
      </p:pic>
      <p:sp>
        <p:nvSpPr>
          <p:cNvPr id="7" name="TextBox 6">
            <a:extLst>
              <a:ext uri="{FF2B5EF4-FFF2-40B4-BE49-F238E27FC236}">
                <a16:creationId xmlns:a16="http://schemas.microsoft.com/office/drawing/2014/main" id="{B63ED0C8-4BC7-9D21-9515-C33B66EB1573}"/>
              </a:ext>
            </a:extLst>
          </p:cNvPr>
          <p:cNvSpPr txBox="1"/>
          <p:nvPr/>
        </p:nvSpPr>
        <p:spPr>
          <a:xfrm>
            <a:off x="417838" y="3740803"/>
            <a:ext cx="3052037" cy="338554"/>
          </a:xfrm>
          <a:prstGeom prst="rect">
            <a:avLst/>
          </a:prstGeom>
          <a:noFill/>
        </p:spPr>
        <p:txBody>
          <a:bodyPr wrap="square" rtlCol="0">
            <a:spAutoFit/>
          </a:bodyPr>
          <a:lstStyle/>
          <a:p>
            <a:r>
              <a:rPr lang="en-US" sz="1600" i="1" dirty="0"/>
              <a:t>Figure: </a:t>
            </a:r>
            <a:r>
              <a:rPr lang="en-US" sz="1600" i="1" dirty="0" err="1"/>
              <a:t>Superfluorescence</a:t>
            </a:r>
            <a:r>
              <a:rPr lang="en-US" sz="1600" i="1" dirty="0"/>
              <a:t> </a:t>
            </a:r>
            <a:r>
              <a:rPr lang="en-US" sz="1600" i="1" baseline="30000" dirty="0"/>
              <a:t>1</a:t>
            </a:r>
          </a:p>
        </p:txBody>
      </p:sp>
      <p:sp>
        <p:nvSpPr>
          <p:cNvPr id="8" name="TextBox 7">
            <a:extLst>
              <a:ext uri="{FF2B5EF4-FFF2-40B4-BE49-F238E27FC236}">
                <a16:creationId xmlns:a16="http://schemas.microsoft.com/office/drawing/2014/main" id="{E6B0F347-F6B3-A342-BBAE-651A6855B6EC}"/>
              </a:ext>
            </a:extLst>
          </p:cNvPr>
          <p:cNvSpPr txBox="1"/>
          <p:nvPr/>
        </p:nvSpPr>
        <p:spPr>
          <a:xfrm>
            <a:off x="239198" y="5261787"/>
            <a:ext cx="10291541" cy="738664"/>
          </a:xfrm>
          <a:prstGeom prst="rect">
            <a:avLst/>
          </a:prstGeom>
          <a:noFill/>
        </p:spPr>
        <p:txBody>
          <a:bodyPr wrap="square">
            <a:spAutoFit/>
          </a:bodyPr>
          <a:lstStyle/>
          <a:p>
            <a:r>
              <a:rPr lang="en-US" sz="1400" baseline="30000" dirty="0"/>
              <a:t>1</a:t>
            </a:r>
            <a:r>
              <a:rPr lang="en-US" sz="1400" dirty="0"/>
              <a:t>Russ, Brendan, and Carissa N. Eisler. 2024. </a:t>
            </a:r>
            <a:r>
              <a:rPr lang="en-US" sz="1400" i="1" dirty="0" err="1"/>
              <a:t>Nanophotonics</a:t>
            </a:r>
            <a:r>
              <a:rPr lang="en-US" sz="1400" dirty="0"/>
              <a:t> 13 (11): 1943–51.</a:t>
            </a:r>
          </a:p>
          <a:p>
            <a:r>
              <a:rPr lang="en-US" sz="1400" baseline="30000" dirty="0"/>
              <a:t>2</a:t>
            </a:r>
            <a:r>
              <a:rPr lang="en-US" sz="1400" dirty="0"/>
              <a:t>Huang, Kai, Kory Kevin Green, Ling Huang, Hans Hallen, Gang Han, and Shuang Fang Lim. 2022. </a:t>
            </a:r>
            <a:r>
              <a:rPr lang="en-US" sz="1400" i="1" dirty="0"/>
              <a:t>Nature Photonics</a:t>
            </a:r>
            <a:r>
              <a:rPr lang="en-US" sz="1400" dirty="0"/>
              <a:t> 16 (10): 737–42. </a:t>
            </a:r>
          </a:p>
          <a:p>
            <a:r>
              <a:rPr lang="en-US" sz="1400" baseline="30000" dirty="0"/>
              <a:t>3</a:t>
            </a:r>
            <a:r>
              <a:rPr lang="en-US" sz="1400" dirty="0"/>
              <a:t>Biliroglu, Melike, Mustafa Türe, Antonia Ghita, et al. 2025. </a:t>
            </a:r>
            <a:r>
              <a:rPr lang="en-US" sz="1400" i="1" dirty="0"/>
              <a:t>Nature</a:t>
            </a:r>
            <a:r>
              <a:rPr lang="en-US" sz="1400" dirty="0"/>
              <a:t> 642 (8066): 71–77. </a:t>
            </a:r>
          </a:p>
        </p:txBody>
      </p:sp>
    </p:spTree>
    <p:extLst>
      <p:ext uri="{BB962C8B-B14F-4D97-AF65-F5344CB8AC3E}">
        <p14:creationId xmlns:p14="http://schemas.microsoft.com/office/powerpoint/2010/main" val="3531050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98CC6-7E27-961F-0C38-F97CFB0E11F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B6AFCE1-2C60-B036-EC55-8970D80CA3A9}"/>
              </a:ext>
            </a:extLst>
          </p:cNvPr>
          <p:cNvPicPr>
            <a:picLocks noChangeAspect="1"/>
          </p:cNvPicPr>
          <p:nvPr/>
        </p:nvPicPr>
        <p:blipFill>
          <a:blip r:embed="rId2">
            <a:extLst>
              <a:ext uri="{28A0092B-C50C-407E-A947-70E740481C1C}">
                <a14:useLocalDpi xmlns:a14="http://schemas.microsoft.com/office/drawing/2010/main" val="0"/>
              </a:ext>
            </a:extLst>
          </a:blip>
          <a:srcRect l="19020" t="33642" r="16976" b="32274"/>
          <a:stretch>
            <a:fillRect/>
          </a:stretch>
        </p:blipFill>
        <p:spPr>
          <a:xfrm>
            <a:off x="864719" y="1344350"/>
            <a:ext cx="3348763" cy="2337474"/>
          </a:xfrm>
          <a:prstGeom prst="rect">
            <a:avLst/>
          </a:prstGeom>
        </p:spPr>
      </p:pic>
      <p:sp>
        <p:nvSpPr>
          <p:cNvPr id="3" name="Title 2">
            <a:extLst>
              <a:ext uri="{FF2B5EF4-FFF2-40B4-BE49-F238E27FC236}">
                <a16:creationId xmlns:a16="http://schemas.microsoft.com/office/drawing/2014/main" id="{9FFE2DB1-C3A7-9F11-41DF-1B8ECAE09587}"/>
              </a:ext>
            </a:extLst>
          </p:cNvPr>
          <p:cNvSpPr>
            <a:spLocks noGrp="1"/>
          </p:cNvSpPr>
          <p:nvPr>
            <p:ph type="title"/>
          </p:nvPr>
        </p:nvSpPr>
        <p:spPr/>
        <p:txBody>
          <a:bodyPr/>
          <a:lstStyle/>
          <a:p>
            <a:r>
              <a:rPr lang="en-US" dirty="0"/>
              <a:t>Phonon Visualization: Optical Mode</a:t>
            </a:r>
          </a:p>
        </p:txBody>
      </p:sp>
      <p:sp>
        <p:nvSpPr>
          <p:cNvPr id="2" name="Slide Number Placeholder 1">
            <a:extLst>
              <a:ext uri="{FF2B5EF4-FFF2-40B4-BE49-F238E27FC236}">
                <a16:creationId xmlns:a16="http://schemas.microsoft.com/office/drawing/2014/main" id="{1FF39C74-BAE5-2033-EE96-971523878282}"/>
              </a:ext>
            </a:extLst>
          </p:cNvPr>
          <p:cNvSpPr>
            <a:spLocks noGrp="1"/>
          </p:cNvSpPr>
          <p:nvPr>
            <p:ph type="sldNum" sz="quarter" idx="12"/>
          </p:nvPr>
        </p:nvSpPr>
        <p:spPr/>
        <p:txBody>
          <a:bodyPr/>
          <a:lstStyle/>
          <a:p>
            <a:fld id="{0A885B08-ED83-4E80-81DD-27C80F4EAFCA}" type="slidenum">
              <a:rPr lang="en-US" smtClean="0"/>
              <a:t>30</a:t>
            </a:fld>
            <a:endParaRPr lang="en-US"/>
          </a:p>
        </p:txBody>
      </p:sp>
      <p:pic>
        <p:nvPicPr>
          <p:cNvPr id="7" name="Picture 6">
            <a:extLst>
              <a:ext uri="{FF2B5EF4-FFF2-40B4-BE49-F238E27FC236}">
                <a16:creationId xmlns:a16="http://schemas.microsoft.com/office/drawing/2014/main" id="{56FA61DE-CFBE-9CDF-B506-717F078BF6D6}"/>
              </a:ext>
            </a:extLst>
          </p:cNvPr>
          <p:cNvPicPr>
            <a:picLocks noChangeAspect="1"/>
          </p:cNvPicPr>
          <p:nvPr/>
        </p:nvPicPr>
        <p:blipFill>
          <a:blip r:embed="rId3"/>
          <a:stretch>
            <a:fillRect/>
          </a:stretch>
        </p:blipFill>
        <p:spPr>
          <a:xfrm>
            <a:off x="4652515" y="1023208"/>
            <a:ext cx="3673975" cy="4811584"/>
          </a:xfrm>
          <a:prstGeom prst="rect">
            <a:avLst/>
          </a:prstGeom>
        </p:spPr>
      </p:pic>
      <p:cxnSp>
        <p:nvCxnSpPr>
          <p:cNvPr id="9" name="Straight Arrow Connector 8">
            <a:extLst>
              <a:ext uri="{FF2B5EF4-FFF2-40B4-BE49-F238E27FC236}">
                <a16:creationId xmlns:a16="http://schemas.microsoft.com/office/drawing/2014/main" id="{CF33840E-9980-F528-3A7E-3E5156E322EC}"/>
              </a:ext>
            </a:extLst>
          </p:cNvPr>
          <p:cNvCxnSpPr>
            <a:cxnSpLocks/>
          </p:cNvCxnSpPr>
          <p:nvPr/>
        </p:nvCxnSpPr>
        <p:spPr>
          <a:xfrm flipV="1">
            <a:off x="3681823" y="2040747"/>
            <a:ext cx="2628143" cy="115057"/>
          </a:xfrm>
          <a:prstGeom prst="straightConnector1">
            <a:avLst/>
          </a:prstGeom>
          <a:ln w="57150">
            <a:solidFill>
              <a:srgbClr val="6600CC"/>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1EAA76B-9D84-0B50-2C5F-DB7BB904E201}"/>
              </a:ext>
            </a:extLst>
          </p:cNvPr>
          <p:cNvSpPr txBox="1"/>
          <p:nvPr/>
        </p:nvSpPr>
        <p:spPr>
          <a:xfrm>
            <a:off x="8661342" y="5613568"/>
            <a:ext cx="3513975" cy="369332"/>
          </a:xfrm>
          <a:prstGeom prst="rect">
            <a:avLst/>
          </a:prstGeom>
          <a:noFill/>
        </p:spPr>
        <p:txBody>
          <a:bodyPr wrap="none" rtlCol="0">
            <a:spAutoFit/>
          </a:bodyPr>
          <a:lstStyle/>
          <a:p>
            <a:r>
              <a:rPr lang="en-US" i="1" dirty="0"/>
              <a:t>Visualized with the Phonon Website</a:t>
            </a:r>
          </a:p>
        </p:txBody>
      </p:sp>
    </p:spTree>
    <p:extLst>
      <p:ext uri="{BB962C8B-B14F-4D97-AF65-F5344CB8AC3E}">
        <p14:creationId xmlns:p14="http://schemas.microsoft.com/office/powerpoint/2010/main" val="2266638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FCF8F-11DA-BA8B-421C-783ED99673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6EF56-EB5A-313B-E585-E6F8C28F7244}"/>
              </a:ext>
            </a:extLst>
          </p:cNvPr>
          <p:cNvSpPr>
            <a:spLocks noGrp="1"/>
          </p:cNvSpPr>
          <p:nvPr>
            <p:ph type="title"/>
          </p:nvPr>
        </p:nvSpPr>
        <p:spPr>
          <a:xfrm>
            <a:off x="107715" y="219338"/>
            <a:ext cx="11270812" cy="449025"/>
          </a:xfrm>
        </p:spPr>
        <p:txBody>
          <a:bodyPr/>
          <a:lstStyle/>
          <a:p>
            <a:r>
              <a:rPr lang="en-US"/>
              <a:t>Results: Symmetry of Lowest Energy Arrangements</a:t>
            </a:r>
            <a:endParaRPr lang="en-US" dirty="0"/>
          </a:p>
        </p:txBody>
      </p:sp>
      <p:sp>
        <p:nvSpPr>
          <p:cNvPr id="4" name="Slide Number Placeholder 3">
            <a:extLst>
              <a:ext uri="{FF2B5EF4-FFF2-40B4-BE49-F238E27FC236}">
                <a16:creationId xmlns:a16="http://schemas.microsoft.com/office/drawing/2014/main" id="{78B838B0-EFEA-3718-809C-B912131E948C}"/>
              </a:ext>
            </a:extLst>
          </p:cNvPr>
          <p:cNvSpPr>
            <a:spLocks noGrp="1"/>
          </p:cNvSpPr>
          <p:nvPr>
            <p:ph type="sldNum" sz="quarter" idx="12"/>
          </p:nvPr>
        </p:nvSpPr>
        <p:spPr/>
        <p:txBody>
          <a:bodyPr/>
          <a:lstStyle/>
          <a:p>
            <a:fld id="{0A885B08-ED83-4E80-81DD-27C80F4EAFCA}" type="slidenum">
              <a:rPr lang="en-US" smtClean="0"/>
              <a:t>31</a:t>
            </a:fld>
            <a:endParaRPr lang="en-US"/>
          </a:p>
        </p:txBody>
      </p:sp>
      <p:pic>
        <p:nvPicPr>
          <p:cNvPr id="10" name="Picture 9">
            <a:extLst>
              <a:ext uri="{FF2B5EF4-FFF2-40B4-BE49-F238E27FC236}">
                <a16:creationId xmlns:a16="http://schemas.microsoft.com/office/drawing/2014/main" id="{FC02BE15-2539-8B00-9755-DCE03F323569}"/>
              </a:ext>
            </a:extLst>
          </p:cNvPr>
          <p:cNvPicPr>
            <a:picLocks noChangeAspect="1"/>
          </p:cNvPicPr>
          <p:nvPr/>
        </p:nvPicPr>
        <p:blipFill>
          <a:blip r:embed="rId2"/>
          <a:stretch>
            <a:fillRect/>
          </a:stretch>
        </p:blipFill>
        <p:spPr>
          <a:xfrm>
            <a:off x="5986999" y="2087565"/>
            <a:ext cx="2251778" cy="2344064"/>
          </a:xfrm>
          <a:prstGeom prst="rect">
            <a:avLst/>
          </a:prstGeom>
        </p:spPr>
      </p:pic>
      <p:pic>
        <p:nvPicPr>
          <p:cNvPr id="11" name="Picture 10">
            <a:extLst>
              <a:ext uri="{FF2B5EF4-FFF2-40B4-BE49-F238E27FC236}">
                <a16:creationId xmlns:a16="http://schemas.microsoft.com/office/drawing/2014/main" id="{D6BD29D5-1B74-AAC3-60F7-5CC04D147188}"/>
              </a:ext>
            </a:extLst>
          </p:cNvPr>
          <p:cNvPicPr>
            <a:picLocks noChangeAspect="1"/>
          </p:cNvPicPr>
          <p:nvPr/>
        </p:nvPicPr>
        <p:blipFill>
          <a:blip r:embed="rId3"/>
          <a:stretch>
            <a:fillRect/>
          </a:stretch>
        </p:blipFill>
        <p:spPr>
          <a:xfrm>
            <a:off x="8610508" y="1991267"/>
            <a:ext cx="2355138" cy="2403127"/>
          </a:xfrm>
          <a:prstGeom prst="rect">
            <a:avLst/>
          </a:prstGeom>
        </p:spPr>
      </p:pic>
      <p:sp>
        <p:nvSpPr>
          <p:cNvPr id="12" name="TextBox 9">
            <a:extLst>
              <a:ext uri="{FF2B5EF4-FFF2-40B4-BE49-F238E27FC236}">
                <a16:creationId xmlns:a16="http://schemas.microsoft.com/office/drawing/2014/main" id="{9C7B12A1-B91E-B32E-0EC8-5C0B5F32A757}"/>
              </a:ext>
            </a:extLst>
          </p:cNvPr>
          <p:cNvSpPr txBox="1"/>
          <p:nvPr/>
        </p:nvSpPr>
        <p:spPr>
          <a:xfrm>
            <a:off x="6118998" y="2245038"/>
            <a:ext cx="50338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imes New Roman"/>
                <a:cs typeface="Times New Roman"/>
              </a:rPr>
              <a:t>(a)</a:t>
            </a:r>
          </a:p>
        </p:txBody>
      </p:sp>
      <p:sp>
        <p:nvSpPr>
          <p:cNvPr id="13" name="TextBox 10">
            <a:extLst>
              <a:ext uri="{FF2B5EF4-FFF2-40B4-BE49-F238E27FC236}">
                <a16:creationId xmlns:a16="http://schemas.microsoft.com/office/drawing/2014/main" id="{3DE296E9-6880-05D8-0D4F-B229FCF4D57A}"/>
              </a:ext>
            </a:extLst>
          </p:cNvPr>
          <p:cNvSpPr txBox="1"/>
          <p:nvPr/>
        </p:nvSpPr>
        <p:spPr>
          <a:xfrm>
            <a:off x="8543590" y="2245038"/>
            <a:ext cx="50338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imes New Roman"/>
                <a:cs typeface="Times New Roman"/>
              </a:rPr>
              <a:t>(b)</a:t>
            </a:r>
          </a:p>
        </p:txBody>
      </p:sp>
      <p:graphicFrame>
        <p:nvGraphicFramePr>
          <p:cNvPr id="3" name="Table 2">
            <a:extLst>
              <a:ext uri="{FF2B5EF4-FFF2-40B4-BE49-F238E27FC236}">
                <a16:creationId xmlns:a16="http://schemas.microsoft.com/office/drawing/2014/main" id="{2EB02407-7D6D-4751-202C-919D012DAFEF}"/>
              </a:ext>
            </a:extLst>
          </p:cNvPr>
          <p:cNvGraphicFramePr>
            <a:graphicFrameLocks noGrp="1"/>
          </p:cNvGraphicFramePr>
          <p:nvPr>
            <p:extLst>
              <p:ext uri="{D42A27DB-BD31-4B8C-83A1-F6EECF244321}">
                <p14:modId xmlns:p14="http://schemas.microsoft.com/office/powerpoint/2010/main" val="2017915104"/>
              </p:ext>
            </p:extLst>
          </p:nvPr>
        </p:nvGraphicFramePr>
        <p:xfrm>
          <a:off x="294036" y="1833901"/>
          <a:ext cx="4880472" cy="2966720"/>
        </p:xfrm>
        <a:graphic>
          <a:graphicData uri="http://schemas.openxmlformats.org/drawingml/2006/table">
            <a:tbl>
              <a:tblPr firstRow="1" bandRow="1">
                <a:tableStyleId>{5C22544A-7EE6-4342-B048-85BDC9FD1C3A}</a:tableStyleId>
              </a:tblPr>
              <a:tblGrid>
                <a:gridCol w="1472026">
                  <a:extLst>
                    <a:ext uri="{9D8B030D-6E8A-4147-A177-3AD203B41FA5}">
                      <a16:colId xmlns:a16="http://schemas.microsoft.com/office/drawing/2014/main" val="4045481006"/>
                    </a:ext>
                  </a:extLst>
                </a:gridCol>
                <a:gridCol w="1771275">
                  <a:extLst>
                    <a:ext uri="{9D8B030D-6E8A-4147-A177-3AD203B41FA5}">
                      <a16:colId xmlns:a16="http://schemas.microsoft.com/office/drawing/2014/main" val="3125720940"/>
                    </a:ext>
                  </a:extLst>
                </a:gridCol>
                <a:gridCol w="1637171">
                  <a:extLst>
                    <a:ext uri="{9D8B030D-6E8A-4147-A177-3AD203B41FA5}">
                      <a16:colId xmlns:a16="http://schemas.microsoft.com/office/drawing/2014/main" val="3396756022"/>
                    </a:ext>
                  </a:extLst>
                </a:gridCol>
              </a:tblGrid>
              <a:tr h="370840">
                <a:tc>
                  <a:txBody>
                    <a:bodyPr/>
                    <a:lstStyle/>
                    <a:p>
                      <a:pPr algn="ctr"/>
                      <a:r>
                        <a:rPr lang="en-US" dirty="0"/>
                        <a:t>Composition</a:t>
                      </a:r>
                    </a:p>
                  </a:txBody>
                  <a:tcPr/>
                </a:tc>
                <a:tc>
                  <a:txBody>
                    <a:bodyPr/>
                    <a:lstStyle/>
                    <a:p>
                      <a:pPr algn="ctr"/>
                      <a:r>
                        <a:rPr lang="en-US" dirty="0"/>
                        <a:t>Space Group</a:t>
                      </a:r>
                    </a:p>
                  </a:txBody>
                  <a:tcPr/>
                </a:tc>
                <a:tc>
                  <a:txBody>
                    <a:bodyPr/>
                    <a:lstStyle/>
                    <a:p>
                      <a:pPr algn="ctr"/>
                      <a:r>
                        <a:rPr lang="en-US" dirty="0"/>
                        <a:t>Point Group</a:t>
                      </a:r>
                    </a:p>
                  </a:txBody>
                  <a:tcPr/>
                </a:tc>
                <a:extLst>
                  <a:ext uri="{0D108BD9-81ED-4DB2-BD59-A6C34878D82A}">
                    <a16:rowId xmlns:a16="http://schemas.microsoft.com/office/drawing/2014/main" val="1753307309"/>
                  </a:ext>
                </a:extLst>
              </a:tr>
              <a:tr h="370840">
                <a:tc>
                  <a:txBody>
                    <a:bodyPr/>
                    <a:lstStyle/>
                    <a:p>
                      <a:pPr algn="ctr"/>
                      <a:r>
                        <a:rPr lang="en-US" dirty="0"/>
                        <a:t>CsPbCl</a:t>
                      </a:r>
                      <a:r>
                        <a:rPr lang="en-US" baseline="-25000" dirty="0"/>
                        <a:t>3</a:t>
                      </a:r>
                    </a:p>
                  </a:txBody>
                  <a:tcPr/>
                </a:tc>
                <a:tc>
                  <a:txBody>
                    <a:bodyPr/>
                    <a:lstStyle/>
                    <a:p>
                      <a:pPr algn="ctr"/>
                      <a:r>
                        <a:rPr lang="en-US" dirty="0" err="1"/>
                        <a:t>Pnma</a:t>
                      </a:r>
                      <a:r>
                        <a:rPr lang="en-US" dirty="0"/>
                        <a:t> (62)</a:t>
                      </a:r>
                    </a:p>
                  </a:txBody>
                  <a:tcPr/>
                </a:tc>
                <a:tc>
                  <a:txBody>
                    <a:bodyPr/>
                    <a:lstStyle/>
                    <a:p>
                      <a:pPr algn="ctr"/>
                      <a:r>
                        <a:rPr lang="en-US" dirty="0"/>
                        <a:t>mmm</a:t>
                      </a:r>
                    </a:p>
                  </a:txBody>
                  <a:tcPr/>
                </a:tc>
                <a:extLst>
                  <a:ext uri="{0D108BD9-81ED-4DB2-BD59-A6C34878D82A}">
                    <a16:rowId xmlns:a16="http://schemas.microsoft.com/office/drawing/2014/main" val="1893196610"/>
                  </a:ext>
                </a:extLst>
              </a:tr>
              <a:tr h="370840">
                <a:tc>
                  <a:txBody>
                    <a:bodyPr/>
                    <a:lstStyle/>
                    <a:p>
                      <a:pPr algn="ctr"/>
                      <a:r>
                        <a:rPr lang="en-US" dirty="0"/>
                        <a:t>CsPbBrCl</a:t>
                      </a:r>
                      <a:r>
                        <a:rPr lang="en-US" baseline="-25000" dirty="0"/>
                        <a:t>2</a:t>
                      </a:r>
                    </a:p>
                  </a:txBody>
                  <a:tcPr/>
                </a:tc>
                <a:tc>
                  <a:txBody>
                    <a:bodyPr/>
                    <a:lstStyle/>
                    <a:p>
                      <a:pPr algn="ctr"/>
                      <a:r>
                        <a:rPr lang="en-US" dirty="0"/>
                        <a:t>Pmn2_1 (31)</a:t>
                      </a:r>
                    </a:p>
                  </a:txBody>
                  <a:tcPr/>
                </a:tc>
                <a:tc>
                  <a:txBody>
                    <a:bodyPr/>
                    <a:lstStyle/>
                    <a:p>
                      <a:pPr algn="ctr"/>
                      <a:r>
                        <a:rPr lang="en-US" dirty="0"/>
                        <a:t>mm2</a:t>
                      </a:r>
                    </a:p>
                  </a:txBody>
                  <a:tcPr/>
                </a:tc>
                <a:extLst>
                  <a:ext uri="{0D108BD9-81ED-4DB2-BD59-A6C34878D82A}">
                    <a16:rowId xmlns:a16="http://schemas.microsoft.com/office/drawing/2014/main" val="1009189051"/>
                  </a:ext>
                </a:extLst>
              </a:tr>
              <a:tr h="370840">
                <a:tc>
                  <a:txBody>
                    <a:bodyPr/>
                    <a:lstStyle/>
                    <a:p>
                      <a:pPr algn="ctr"/>
                      <a:r>
                        <a:rPr lang="en-US" dirty="0"/>
                        <a:t>CsPbBr</a:t>
                      </a:r>
                      <a:r>
                        <a:rPr lang="en-US" baseline="-25000" dirty="0"/>
                        <a:t>2</a:t>
                      </a:r>
                      <a:r>
                        <a:rPr lang="en-US" baseline="0" dirty="0"/>
                        <a:t>Cl</a:t>
                      </a:r>
                      <a:endParaRPr lang="en-US" baseline="-25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t>Pnma</a:t>
                      </a:r>
                      <a:r>
                        <a:rPr lang="en-US" dirty="0"/>
                        <a:t> (62)</a:t>
                      </a:r>
                    </a:p>
                  </a:txBody>
                  <a:tcPr/>
                </a:tc>
                <a:tc>
                  <a:txBody>
                    <a:bodyPr/>
                    <a:lstStyle/>
                    <a:p>
                      <a:pPr algn="ctr"/>
                      <a:r>
                        <a:rPr lang="en-US" dirty="0"/>
                        <a:t>mmm</a:t>
                      </a:r>
                    </a:p>
                  </a:txBody>
                  <a:tcPr/>
                </a:tc>
                <a:extLst>
                  <a:ext uri="{0D108BD9-81ED-4DB2-BD59-A6C34878D82A}">
                    <a16:rowId xmlns:a16="http://schemas.microsoft.com/office/drawing/2014/main" val="3881639799"/>
                  </a:ext>
                </a:extLst>
              </a:tr>
              <a:tr h="370840">
                <a:tc>
                  <a:txBody>
                    <a:bodyPr/>
                    <a:lstStyle/>
                    <a:p>
                      <a:pPr algn="ctr"/>
                      <a:r>
                        <a:rPr lang="en-US" dirty="0"/>
                        <a:t>CsPbBr</a:t>
                      </a:r>
                      <a:r>
                        <a:rPr lang="en-US" baseline="-25000" dirty="0"/>
                        <a:t>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t>Pnma</a:t>
                      </a:r>
                      <a:r>
                        <a:rPr lang="en-US" dirty="0"/>
                        <a:t> (62)</a:t>
                      </a:r>
                    </a:p>
                  </a:txBody>
                  <a:tcPr/>
                </a:tc>
                <a:tc>
                  <a:txBody>
                    <a:bodyPr/>
                    <a:lstStyle/>
                    <a:p>
                      <a:pPr algn="ctr"/>
                      <a:r>
                        <a:rPr lang="en-US" dirty="0"/>
                        <a:t>mmm</a:t>
                      </a:r>
                    </a:p>
                  </a:txBody>
                  <a:tcPr/>
                </a:tc>
                <a:extLst>
                  <a:ext uri="{0D108BD9-81ED-4DB2-BD59-A6C34878D82A}">
                    <a16:rowId xmlns:a16="http://schemas.microsoft.com/office/drawing/2014/main" val="1227477192"/>
                  </a:ext>
                </a:extLst>
              </a:tr>
              <a:tr h="370840">
                <a:tc>
                  <a:txBody>
                    <a:bodyPr/>
                    <a:lstStyle/>
                    <a:p>
                      <a:pPr algn="ctr"/>
                      <a:r>
                        <a:rPr lang="en-US" dirty="0"/>
                        <a:t>CsPbBr</a:t>
                      </a:r>
                      <a:r>
                        <a:rPr lang="en-US" baseline="-25000" dirty="0"/>
                        <a:t>2</a:t>
                      </a:r>
                      <a:r>
                        <a:rPr lang="en-US" dirty="0"/>
                        <a:t>I</a:t>
                      </a:r>
                    </a:p>
                  </a:txBody>
                  <a:tcPr/>
                </a:tc>
                <a:tc>
                  <a:txBody>
                    <a:bodyPr/>
                    <a:lstStyle/>
                    <a:p>
                      <a:pPr algn="ctr"/>
                      <a:r>
                        <a:rPr lang="en-US" dirty="0"/>
                        <a:t>Pmc2_1 (26)</a:t>
                      </a:r>
                    </a:p>
                  </a:txBody>
                  <a:tcPr/>
                </a:tc>
                <a:tc>
                  <a:txBody>
                    <a:bodyPr/>
                    <a:lstStyle/>
                    <a:p>
                      <a:pPr algn="ctr"/>
                      <a:r>
                        <a:rPr lang="en-US" dirty="0"/>
                        <a:t>mm2</a:t>
                      </a:r>
                    </a:p>
                  </a:txBody>
                  <a:tcPr/>
                </a:tc>
                <a:extLst>
                  <a:ext uri="{0D108BD9-81ED-4DB2-BD59-A6C34878D82A}">
                    <a16:rowId xmlns:a16="http://schemas.microsoft.com/office/drawing/2014/main" val="4216401763"/>
                  </a:ext>
                </a:extLst>
              </a:tr>
              <a:tr h="370840">
                <a:tc>
                  <a:txBody>
                    <a:bodyPr/>
                    <a:lstStyle/>
                    <a:p>
                      <a:pPr algn="ctr"/>
                      <a:r>
                        <a:rPr lang="en-US" dirty="0"/>
                        <a:t>CsPbBrI</a:t>
                      </a:r>
                      <a:r>
                        <a:rPr lang="en-US" baseline="-25000" dirty="0"/>
                        <a:t>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t>Pnma</a:t>
                      </a:r>
                      <a:r>
                        <a:rPr lang="en-US" dirty="0"/>
                        <a:t> (62)</a:t>
                      </a:r>
                    </a:p>
                  </a:txBody>
                  <a:tcPr/>
                </a:tc>
                <a:tc>
                  <a:txBody>
                    <a:bodyPr/>
                    <a:lstStyle/>
                    <a:p>
                      <a:pPr algn="ctr"/>
                      <a:r>
                        <a:rPr lang="en-US" dirty="0"/>
                        <a:t>mmm</a:t>
                      </a:r>
                    </a:p>
                  </a:txBody>
                  <a:tcPr/>
                </a:tc>
                <a:extLst>
                  <a:ext uri="{0D108BD9-81ED-4DB2-BD59-A6C34878D82A}">
                    <a16:rowId xmlns:a16="http://schemas.microsoft.com/office/drawing/2014/main" val="1633086556"/>
                  </a:ext>
                </a:extLst>
              </a:tr>
              <a:tr h="370840">
                <a:tc>
                  <a:txBody>
                    <a:bodyPr/>
                    <a:lstStyle/>
                    <a:p>
                      <a:pPr algn="ctr"/>
                      <a:r>
                        <a:rPr lang="en-US" dirty="0"/>
                        <a:t>CsPbI</a:t>
                      </a:r>
                      <a:r>
                        <a:rPr lang="en-US" baseline="-25000" dirty="0"/>
                        <a:t>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t>Pnma</a:t>
                      </a:r>
                      <a:r>
                        <a:rPr lang="en-US" dirty="0"/>
                        <a:t> (62)</a:t>
                      </a:r>
                    </a:p>
                  </a:txBody>
                  <a:tcPr/>
                </a:tc>
                <a:tc>
                  <a:txBody>
                    <a:bodyPr/>
                    <a:lstStyle/>
                    <a:p>
                      <a:pPr algn="ctr"/>
                      <a:r>
                        <a:rPr lang="en-US" dirty="0"/>
                        <a:t>mmm</a:t>
                      </a:r>
                    </a:p>
                  </a:txBody>
                  <a:tcPr/>
                </a:tc>
                <a:extLst>
                  <a:ext uri="{0D108BD9-81ED-4DB2-BD59-A6C34878D82A}">
                    <a16:rowId xmlns:a16="http://schemas.microsoft.com/office/drawing/2014/main" val="592983814"/>
                  </a:ext>
                </a:extLst>
              </a:tr>
            </a:tbl>
          </a:graphicData>
        </a:graphic>
      </p:graphicFrame>
    </p:spTree>
    <p:extLst>
      <p:ext uri="{BB962C8B-B14F-4D97-AF65-F5344CB8AC3E}">
        <p14:creationId xmlns:p14="http://schemas.microsoft.com/office/powerpoint/2010/main" val="1320359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055DF-71CE-4563-122D-CCDA1FF89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B4AF6-F3B9-95C5-86A6-3953956720E8}"/>
              </a:ext>
            </a:extLst>
          </p:cNvPr>
          <p:cNvSpPr>
            <a:spLocks noGrp="1"/>
          </p:cNvSpPr>
          <p:nvPr>
            <p:ph type="title"/>
          </p:nvPr>
        </p:nvSpPr>
        <p:spPr/>
        <p:txBody>
          <a:bodyPr/>
          <a:lstStyle/>
          <a:p>
            <a:r>
              <a:rPr lang="en-US" dirty="0"/>
              <a:t>Methods: Determining Alloy Structures</a:t>
            </a:r>
          </a:p>
        </p:txBody>
      </p:sp>
      <p:sp>
        <p:nvSpPr>
          <p:cNvPr id="6" name="Content Placeholder 5">
            <a:extLst>
              <a:ext uri="{FF2B5EF4-FFF2-40B4-BE49-F238E27FC236}">
                <a16:creationId xmlns:a16="http://schemas.microsoft.com/office/drawing/2014/main" id="{B49DB8F9-0ED7-5101-C199-5DDDA0E95FD4}"/>
              </a:ext>
            </a:extLst>
          </p:cNvPr>
          <p:cNvSpPr>
            <a:spLocks noGrp="1"/>
          </p:cNvSpPr>
          <p:nvPr>
            <p:ph idx="1"/>
          </p:nvPr>
        </p:nvSpPr>
        <p:spPr>
          <a:xfrm>
            <a:off x="157406" y="3645489"/>
            <a:ext cx="6370562" cy="2228028"/>
          </a:xfrm>
        </p:spPr>
        <p:txBody>
          <a:bodyPr/>
          <a:lstStyle/>
          <a:p>
            <a:pPr marL="514350" indent="-514350">
              <a:buAutoNum type="arabicPeriod"/>
            </a:pPr>
            <a:r>
              <a:rPr lang="en-US" sz="1600" dirty="0"/>
              <a:t>Replace 1/3 of the original halide with the substitute and determine each unique arrangement.</a:t>
            </a:r>
          </a:p>
          <a:p>
            <a:pPr marL="514350" indent="-514350">
              <a:buFontTx/>
              <a:buAutoNum type="arabicPeriod"/>
            </a:pPr>
            <a:r>
              <a:rPr lang="en-US" sz="1600" dirty="0"/>
              <a:t>Traverse the potential energy landscape to find the lowest energy molecular arrangement for each one. </a:t>
            </a:r>
          </a:p>
          <a:p>
            <a:pPr marL="514350" indent="-514350">
              <a:buFontTx/>
              <a:buAutoNum type="arabicPeriod"/>
            </a:pPr>
            <a:r>
              <a:rPr lang="en-US" sz="1600" dirty="0"/>
              <a:t>Determine the overall lowest energy arrangement and fully relax the structure</a:t>
            </a:r>
          </a:p>
          <a:p>
            <a:pPr marL="342900"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0760F487-57AB-917A-5687-08D17DE54A9B}"/>
              </a:ext>
            </a:extLst>
          </p:cNvPr>
          <p:cNvSpPr>
            <a:spLocks noGrp="1"/>
          </p:cNvSpPr>
          <p:nvPr>
            <p:ph type="sldNum" sz="quarter" idx="12"/>
          </p:nvPr>
        </p:nvSpPr>
        <p:spPr/>
        <p:txBody>
          <a:bodyPr/>
          <a:lstStyle/>
          <a:p>
            <a:fld id="{0A885B08-ED83-4E80-81DD-27C80F4EAFCA}" type="slidenum">
              <a:rPr lang="en-US" smtClean="0"/>
              <a:t>32</a:t>
            </a:fld>
            <a:endParaRPr lang="en-US"/>
          </a:p>
        </p:txBody>
      </p:sp>
      <p:pic>
        <p:nvPicPr>
          <p:cNvPr id="10" name="Picture 9">
            <a:extLst>
              <a:ext uri="{FF2B5EF4-FFF2-40B4-BE49-F238E27FC236}">
                <a16:creationId xmlns:a16="http://schemas.microsoft.com/office/drawing/2014/main" id="{AAF7B2C0-2812-DFDE-4C11-65B58CCABA6E}"/>
              </a:ext>
            </a:extLst>
          </p:cNvPr>
          <p:cNvPicPr>
            <a:picLocks noChangeAspect="1"/>
          </p:cNvPicPr>
          <p:nvPr/>
        </p:nvPicPr>
        <p:blipFill>
          <a:blip r:embed="rId2"/>
          <a:stretch>
            <a:fillRect/>
          </a:stretch>
        </p:blipFill>
        <p:spPr>
          <a:xfrm>
            <a:off x="514842" y="1414610"/>
            <a:ext cx="1759500" cy="1413369"/>
          </a:xfrm>
          <a:prstGeom prst="rect">
            <a:avLst/>
          </a:prstGeom>
        </p:spPr>
      </p:pic>
      <p:pic>
        <p:nvPicPr>
          <p:cNvPr id="14" name="Picture 13">
            <a:extLst>
              <a:ext uri="{FF2B5EF4-FFF2-40B4-BE49-F238E27FC236}">
                <a16:creationId xmlns:a16="http://schemas.microsoft.com/office/drawing/2014/main" id="{C2349FC5-741C-0253-8720-3FF7D09E52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3203" y="1408876"/>
            <a:ext cx="2946586" cy="1496099"/>
          </a:xfrm>
          <a:prstGeom prst="rect">
            <a:avLst/>
          </a:prstGeom>
        </p:spPr>
      </p:pic>
      <p:cxnSp>
        <p:nvCxnSpPr>
          <p:cNvPr id="16" name="Straight Arrow Connector 15">
            <a:extLst>
              <a:ext uri="{FF2B5EF4-FFF2-40B4-BE49-F238E27FC236}">
                <a16:creationId xmlns:a16="http://schemas.microsoft.com/office/drawing/2014/main" id="{BD1E26DF-C992-F425-8FB3-34FCE0F86826}"/>
              </a:ext>
            </a:extLst>
          </p:cNvPr>
          <p:cNvCxnSpPr>
            <a:cxnSpLocks/>
          </p:cNvCxnSpPr>
          <p:nvPr/>
        </p:nvCxnSpPr>
        <p:spPr>
          <a:xfrm flipH="1">
            <a:off x="4341886" y="2597865"/>
            <a:ext cx="732731" cy="417839"/>
          </a:xfrm>
          <a:prstGeom prst="straightConnector1">
            <a:avLst/>
          </a:prstGeom>
          <a:ln w="38100">
            <a:solidFill>
              <a:srgbClr val="993366"/>
            </a:solidFill>
            <a:tailEnd type="triangle"/>
          </a:ln>
        </p:spPr>
        <p:style>
          <a:lnRef idx="1">
            <a:schemeClr val="accent1"/>
          </a:lnRef>
          <a:fillRef idx="0">
            <a:schemeClr val="accent1"/>
          </a:fillRef>
          <a:effectRef idx="0">
            <a:schemeClr val="accent1"/>
          </a:effectRef>
          <a:fontRef idx="minor">
            <a:schemeClr val="tx1"/>
          </a:fontRef>
        </p:style>
      </p:cxnSp>
      <p:sp>
        <p:nvSpPr>
          <p:cNvPr id="18" name="Content Placeholder 5">
            <a:extLst>
              <a:ext uri="{FF2B5EF4-FFF2-40B4-BE49-F238E27FC236}">
                <a16:creationId xmlns:a16="http://schemas.microsoft.com/office/drawing/2014/main" id="{5EFA6F2A-5C1E-6F5C-9733-3D514BE5241E}"/>
              </a:ext>
            </a:extLst>
          </p:cNvPr>
          <p:cNvSpPr txBox="1">
            <a:spLocks/>
          </p:cNvSpPr>
          <p:nvPr/>
        </p:nvSpPr>
        <p:spPr>
          <a:xfrm>
            <a:off x="7139586" y="1408876"/>
            <a:ext cx="4778901" cy="39630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Code Details</a:t>
            </a:r>
          </a:p>
          <a:p>
            <a:r>
              <a:rPr lang="en-US" sz="1600" dirty="0">
                <a:cs typeface="Courier New" panose="02070309020205020404" pitchFamily="49" charset="0"/>
              </a:rPr>
              <a:t>Lattice parameters were taken from experiments at 298K, 1atm. </a:t>
            </a:r>
          </a:p>
          <a:p>
            <a:r>
              <a:rPr lang="en-US" sz="1600" dirty="0">
                <a:cs typeface="Courier New" panose="02070309020205020404" pitchFamily="49" charset="0"/>
              </a:rPr>
              <a:t>FHI-aims code was used for </a:t>
            </a:r>
            <a:r>
              <a:rPr lang="en-US" sz="1600" dirty="0"/>
              <a:t>Density Functional Theory (DFT) calculations.</a:t>
            </a:r>
            <a:r>
              <a:rPr lang="en-US" sz="1600" dirty="0">
                <a:cs typeface="Courier New" panose="02070309020205020404" pitchFamily="49" charset="0"/>
              </a:rPr>
              <a:t> </a:t>
            </a:r>
          </a:p>
          <a:p>
            <a:r>
              <a:rPr lang="en-US" sz="1600" dirty="0">
                <a:cs typeface="Courier New" panose="02070309020205020404" pitchFamily="49" charset="0"/>
              </a:rPr>
              <a:t>The unit cell was fully relaxed until the max force was under 5x10</a:t>
            </a:r>
            <a:r>
              <a:rPr lang="en-US" sz="1600" baseline="30000" dirty="0">
                <a:cs typeface="Courier New" panose="02070309020205020404" pitchFamily="49" charset="0"/>
              </a:rPr>
              <a:t>-3</a:t>
            </a:r>
            <a:r>
              <a:rPr lang="en-US" sz="1600" dirty="0">
                <a:cs typeface="Courier New" panose="02070309020205020404" pitchFamily="49" charset="0"/>
              </a:rPr>
              <a:t>eV/Å, then further relaxed to 1x10</a:t>
            </a:r>
            <a:r>
              <a:rPr lang="en-US" sz="1600" baseline="30000" dirty="0">
                <a:cs typeface="Courier New" panose="02070309020205020404" pitchFamily="49" charset="0"/>
              </a:rPr>
              <a:t>-4</a:t>
            </a:r>
            <a:r>
              <a:rPr lang="en-US" sz="1600" dirty="0">
                <a:cs typeface="Courier New" panose="02070309020205020404" pitchFamily="49" charset="0"/>
              </a:rPr>
              <a:t>eV/Å. </a:t>
            </a:r>
          </a:p>
          <a:p>
            <a:r>
              <a:rPr lang="en-US" sz="1600" dirty="0">
                <a:cs typeface="Courier New" panose="02070309020205020404" pitchFamily="49" charset="0"/>
              </a:rPr>
              <a:t>A Van der Waals correction was used. </a:t>
            </a:r>
          </a:p>
          <a:p>
            <a:r>
              <a:rPr lang="en-US" sz="1600" dirty="0">
                <a:cs typeface="Courier New" panose="02070309020205020404" pitchFamily="49" charset="0"/>
              </a:rPr>
              <a:t>Phonopy was used for phonon calculations.</a:t>
            </a:r>
          </a:p>
          <a:p>
            <a:endParaRPr lang="en-US" sz="1800" dirty="0"/>
          </a:p>
          <a:p>
            <a:endParaRPr lang="en-US" dirty="0"/>
          </a:p>
        </p:txBody>
      </p:sp>
    </p:spTree>
    <p:extLst>
      <p:ext uri="{BB962C8B-B14F-4D97-AF65-F5344CB8AC3E}">
        <p14:creationId xmlns:p14="http://schemas.microsoft.com/office/powerpoint/2010/main" val="3967344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BD8A1-9687-663C-1557-7C8C5024D5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AEAE0-4D32-E64D-BCE4-4D7F7210E16F}"/>
              </a:ext>
            </a:extLst>
          </p:cNvPr>
          <p:cNvSpPr>
            <a:spLocks noGrp="1"/>
          </p:cNvSpPr>
          <p:nvPr>
            <p:ph type="title"/>
          </p:nvPr>
        </p:nvSpPr>
        <p:spPr/>
        <p:txBody>
          <a:bodyPr/>
          <a:lstStyle/>
          <a:p>
            <a:r>
              <a:rPr lang="en-US" dirty="0">
                <a:latin typeface="+mn-lt"/>
              </a:rPr>
              <a:t>Methods: Overview</a:t>
            </a:r>
          </a:p>
        </p:txBody>
      </p:sp>
      <p:sp>
        <p:nvSpPr>
          <p:cNvPr id="4" name="Slide Number Placeholder 3">
            <a:extLst>
              <a:ext uri="{FF2B5EF4-FFF2-40B4-BE49-F238E27FC236}">
                <a16:creationId xmlns:a16="http://schemas.microsoft.com/office/drawing/2014/main" id="{994A4C02-EB5F-EDA6-1AD8-B2C46037FA75}"/>
              </a:ext>
            </a:extLst>
          </p:cNvPr>
          <p:cNvSpPr>
            <a:spLocks noGrp="1"/>
          </p:cNvSpPr>
          <p:nvPr>
            <p:ph type="sldNum" sz="quarter" idx="12"/>
          </p:nvPr>
        </p:nvSpPr>
        <p:spPr/>
        <p:txBody>
          <a:bodyPr/>
          <a:lstStyle/>
          <a:p>
            <a:fld id="{0A885B08-ED83-4E80-81DD-27C80F4EAFCA}" type="slidenum">
              <a:rPr lang="en-US" smtClean="0"/>
              <a:t>33</a:t>
            </a:fld>
            <a:endParaRPr lang="en-US"/>
          </a:p>
        </p:txBody>
      </p:sp>
      <p:sp>
        <p:nvSpPr>
          <p:cNvPr id="3" name="Rectangle 2">
            <a:extLst>
              <a:ext uri="{FF2B5EF4-FFF2-40B4-BE49-F238E27FC236}">
                <a16:creationId xmlns:a16="http://schemas.microsoft.com/office/drawing/2014/main" id="{574359FB-B198-087E-73CF-1DFC13368497}"/>
              </a:ext>
            </a:extLst>
          </p:cNvPr>
          <p:cNvSpPr/>
          <p:nvPr/>
        </p:nvSpPr>
        <p:spPr>
          <a:xfrm>
            <a:off x="538446"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CsPbCl</a:t>
            </a:r>
            <a:r>
              <a:rPr lang="en-US" baseline="-25000" dirty="0"/>
              <a:t>3</a:t>
            </a:r>
            <a:endParaRPr lang="en-US" dirty="0"/>
          </a:p>
        </p:txBody>
      </p:sp>
      <p:sp>
        <p:nvSpPr>
          <p:cNvPr id="10" name="Rectangle 9">
            <a:extLst>
              <a:ext uri="{FF2B5EF4-FFF2-40B4-BE49-F238E27FC236}">
                <a16:creationId xmlns:a16="http://schemas.microsoft.com/office/drawing/2014/main" id="{278E2716-187B-6A69-F167-C58065E11374}"/>
              </a:ext>
            </a:extLst>
          </p:cNvPr>
          <p:cNvSpPr/>
          <p:nvPr/>
        </p:nvSpPr>
        <p:spPr>
          <a:xfrm>
            <a:off x="5532825" y="1628963"/>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CsPbBr</a:t>
            </a:r>
            <a:r>
              <a:rPr lang="en-US" baseline="-25000" dirty="0"/>
              <a:t>3</a:t>
            </a:r>
            <a:endParaRPr lang="en-US" dirty="0"/>
          </a:p>
        </p:txBody>
      </p:sp>
      <p:sp>
        <p:nvSpPr>
          <p:cNvPr id="16" name="Rectangle 15">
            <a:extLst>
              <a:ext uri="{FF2B5EF4-FFF2-40B4-BE49-F238E27FC236}">
                <a16:creationId xmlns:a16="http://schemas.microsoft.com/office/drawing/2014/main" id="{066FD6A5-2386-8682-0A33-8AB7607415E0}"/>
              </a:ext>
            </a:extLst>
          </p:cNvPr>
          <p:cNvSpPr/>
          <p:nvPr/>
        </p:nvSpPr>
        <p:spPr>
          <a:xfrm>
            <a:off x="10527204"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CsPbI</a:t>
            </a:r>
            <a:r>
              <a:rPr lang="en-US" baseline="-25000" dirty="0"/>
              <a:t>3</a:t>
            </a:r>
            <a:endParaRPr lang="en-US" dirty="0"/>
          </a:p>
        </p:txBody>
      </p:sp>
      <p:sp>
        <p:nvSpPr>
          <p:cNvPr id="39" name="TextBox 38">
            <a:extLst>
              <a:ext uri="{FF2B5EF4-FFF2-40B4-BE49-F238E27FC236}">
                <a16:creationId xmlns:a16="http://schemas.microsoft.com/office/drawing/2014/main" id="{D27654A8-3658-7389-BEE3-BCFBBE878370}"/>
              </a:ext>
            </a:extLst>
          </p:cNvPr>
          <p:cNvSpPr txBox="1"/>
          <p:nvPr/>
        </p:nvSpPr>
        <p:spPr>
          <a:xfrm>
            <a:off x="538446"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CsPbCl</a:t>
            </a:r>
            <a:r>
              <a:rPr lang="en-US" baseline="-25000" dirty="0">
                <a:solidFill>
                  <a:schemeClr val="bg1"/>
                </a:solidFill>
              </a:rPr>
              <a:t>3</a:t>
            </a:r>
            <a:endParaRPr lang="en-US" dirty="0">
              <a:solidFill>
                <a:schemeClr val="bg1"/>
              </a:solidFill>
            </a:endParaRPr>
          </a:p>
        </p:txBody>
      </p:sp>
      <p:cxnSp>
        <p:nvCxnSpPr>
          <p:cNvPr id="51" name="Straight Arrow Connector 50">
            <a:extLst>
              <a:ext uri="{FF2B5EF4-FFF2-40B4-BE49-F238E27FC236}">
                <a16:creationId xmlns:a16="http://schemas.microsoft.com/office/drawing/2014/main" id="{0CD454F8-D2EF-FE29-CDB2-E931C22C3BD7}"/>
              </a:ext>
            </a:extLst>
          </p:cNvPr>
          <p:cNvCxnSpPr>
            <a:cxnSpLocks/>
            <a:stCxn id="3" idx="2"/>
          </p:cNvCxnSpPr>
          <p:nvPr/>
        </p:nvCxnSpPr>
        <p:spPr>
          <a:xfrm flipH="1">
            <a:off x="1101619"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9A714B1-0019-1020-2E1F-DCC96EE1731B}"/>
              </a:ext>
            </a:extLst>
          </p:cNvPr>
          <p:cNvSpPr txBox="1"/>
          <p:nvPr/>
        </p:nvSpPr>
        <p:spPr>
          <a:xfrm>
            <a:off x="436019"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68" name="TextBox 67">
            <a:extLst>
              <a:ext uri="{FF2B5EF4-FFF2-40B4-BE49-F238E27FC236}">
                <a16:creationId xmlns:a16="http://schemas.microsoft.com/office/drawing/2014/main" id="{06CB0D70-1EB7-2ACC-613A-00F21B229138}"/>
              </a:ext>
            </a:extLst>
          </p:cNvPr>
          <p:cNvSpPr txBox="1"/>
          <p:nvPr/>
        </p:nvSpPr>
        <p:spPr>
          <a:xfrm>
            <a:off x="5429888"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70" name="TextBox 69">
            <a:extLst>
              <a:ext uri="{FF2B5EF4-FFF2-40B4-BE49-F238E27FC236}">
                <a16:creationId xmlns:a16="http://schemas.microsoft.com/office/drawing/2014/main" id="{11EF4D1D-C85C-3E15-C655-0C5D3AE06212}"/>
              </a:ext>
            </a:extLst>
          </p:cNvPr>
          <p:cNvSpPr txBox="1"/>
          <p:nvPr/>
        </p:nvSpPr>
        <p:spPr>
          <a:xfrm>
            <a:off x="10423757"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9" name="TextBox 8">
            <a:extLst>
              <a:ext uri="{FF2B5EF4-FFF2-40B4-BE49-F238E27FC236}">
                <a16:creationId xmlns:a16="http://schemas.microsoft.com/office/drawing/2014/main" id="{D6855FBD-07CC-BA43-2482-E3DC431BCE85}"/>
              </a:ext>
            </a:extLst>
          </p:cNvPr>
          <p:cNvSpPr txBox="1"/>
          <p:nvPr/>
        </p:nvSpPr>
        <p:spPr>
          <a:xfrm>
            <a:off x="5532829"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3</a:t>
            </a:r>
            <a:endParaRPr lang="en-US" dirty="0">
              <a:solidFill>
                <a:schemeClr val="bg1"/>
              </a:solidFill>
            </a:endParaRPr>
          </a:p>
        </p:txBody>
      </p:sp>
      <p:sp>
        <p:nvSpPr>
          <p:cNvPr id="13" name="TextBox 12">
            <a:extLst>
              <a:ext uri="{FF2B5EF4-FFF2-40B4-BE49-F238E27FC236}">
                <a16:creationId xmlns:a16="http://schemas.microsoft.com/office/drawing/2014/main" id="{4359976A-8AEB-38EE-76EC-3B9A00B212C5}"/>
              </a:ext>
            </a:extLst>
          </p:cNvPr>
          <p:cNvSpPr txBox="1"/>
          <p:nvPr/>
        </p:nvSpPr>
        <p:spPr>
          <a:xfrm>
            <a:off x="10527208"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CsPbI</a:t>
            </a:r>
            <a:r>
              <a:rPr lang="en-US" baseline="-25000" dirty="0">
                <a:solidFill>
                  <a:schemeClr val="bg1"/>
                </a:solidFill>
              </a:rPr>
              <a:t>3</a:t>
            </a:r>
            <a:endParaRPr lang="en-US" dirty="0">
              <a:solidFill>
                <a:schemeClr val="bg1"/>
              </a:solidFill>
            </a:endParaRPr>
          </a:p>
        </p:txBody>
      </p:sp>
      <p:cxnSp>
        <p:nvCxnSpPr>
          <p:cNvPr id="15" name="Straight Arrow Connector 14">
            <a:extLst>
              <a:ext uri="{FF2B5EF4-FFF2-40B4-BE49-F238E27FC236}">
                <a16:creationId xmlns:a16="http://schemas.microsoft.com/office/drawing/2014/main" id="{17D5A0A6-B5E3-3CE5-3BF1-395EB1328297}"/>
              </a:ext>
            </a:extLst>
          </p:cNvPr>
          <p:cNvCxnSpPr>
            <a:cxnSpLocks/>
          </p:cNvCxnSpPr>
          <p:nvPr/>
        </p:nvCxnSpPr>
        <p:spPr>
          <a:xfrm flipH="1">
            <a:off x="6095487"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22D265D-5803-8502-C61B-32C0F9D2E3A9}"/>
              </a:ext>
            </a:extLst>
          </p:cNvPr>
          <p:cNvCxnSpPr>
            <a:cxnSpLocks/>
          </p:cNvCxnSpPr>
          <p:nvPr/>
        </p:nvCxnSpPr>
        <p:spPr>
          <a:xfrm flipH="1">
            <a:off x="11089355" y="2276916"/>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F4CA6B5-5C71-1632-4831-EB2854FCFE5A}"/>
              </a:ext>
            </a:extLst>
          </p:cNvPr>
          <p:cNvSpPr/>
          <p:nvPr/>
        </p:nvSpPr>
        <p:spPr>
          <a:xfrm>
            <a:off x="2226940" y="1628963"/>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CsPbBrCl</a:t>
            </a:r>
            <a:r>
              <a:rPr lang="en-US" baseline="-25000" dirty="0"/>
              <a:t>2</a:t>
            </a:r>
            <a:endParaRPr lang="en-US" dirty="0"/>
          </a:p>
        </p:txBody>
      </p:sp>
      <p:sp>
        <p:nvSpPr>
          <p:cNvPr id="8" name="Rectangle 7">
            <a:extLst>
              <a:ext uri="{FF2B5EF4-FFF2-40B4-BE49-F238E27FC236}">
                <a16:creationId xmlns:a16="http://schemas.microsoft.com/office/drawing/2014/main" id="{3D5FE87A-990B-0E91-1615-01F1B88ED793}"/>
              </a:ext>
            </a:extLst>
          </p:cNvPr>
          <p:cNvSpPr/>
          <p:nvPr/>
        </p:nvSpPr>
        <p:spPr>
          <a:xfrm>
            <a:off x="3843818"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Cl</a:t>
            </a:r>
          </a:p>
        </p:txBody>
      </p:sp>
      <p:sp>
        <p:nvSpPr>
          <p:cNvPr id="12" name="Rectangle 11">
            <a:extLst>
              <a:ext uri="{FF2B5EF4-FFF2-40B4-BE49-F238E27FC236}">
                <a16:creationId xmlns:a16="http://schemas.microsoft.com/office/drawing/2014/main" id="{77BDA9E1-0964-490A-27FB-06A2579147B6}"/>
              </a:ext>
            </a:extLst>
          </p:cNvPr>
          <p:cNvSpPr/>
          <p:nvPr/>
        </p:nvSpPr>
        <p:spPr>
          <a:xfrm>
            <a:off x="7173040"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I</a:t>
            </a:r>
          </a:p>
        </p:txBody>
      </p:sp>
      <p:sp>
        <p:nvSpPr>
          <p:cNvPr id="18" name="Rectangle 17">
            <a:extLst>
              <a:ext uri="{FF2B5EF4-FFF2-40B4-BE49-F238E27FC236}">
                <a16:creationId xmlns:a16="http://schemas.microsoft.com/office/drawing/2014/main" id="{52BD9B3D-46D2-49B2-25EF-06297538ED65}"/>
              </a:ext>
            </a:extLst>
          </p:cNvPr>
          <p:cNvSpPr/>
          <p:nvPr/>
        </p:nvSpPr>
        <p:spPr>
          <a:xfrm>
            <a:off x="8885456" y="1628961"/>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CsPbBrI</a:t>
            </a:r>
            <a:r>
              <a:rPr lang="en-US" baseline="-25000" dirty="0"/>
              <a:t>2</a:t>
            </a:r>
            <a:endParaRPr lang="en-US" dirty="0"/>
          </a:p>
        </p:txBody>
      </p:sp>
      <p:cxnSp>
        <p:nvCxnSpPr>
          <p:cNvPr id="22" name="Straight Arrow Connector 21">
            <a:extLst>
              <a:ext uri="{FF2B5EF4-FFF2-40B4-BE49-F238E27FC236}">
                <a16:creationId xmlns:a16="http://schemas.microsoft.com/office/drawing/2014/main" id="{10CA0942-E264-0207-0744-7F4D69CA3134}"/>
              </a:ext>
            </a:extLst>
          </p:cNvPr>
          <p:cNvCxnSpPr>
            <a:stCxn id="39" idx="3"/>
            <a:endCxn id="6" idx="1"/>
          </p:cNvCxnSpPr>
          <p:nvPr/>
        </p:nvCxnSpPr>
        <p:spPr>
          <a:xfrm flipV="1">
            <a:off x="1664789" y="1952940"/>
            <a:ext cx="562151" cy="1221647"/>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820AE8B-E34C-1638-5764-6504953D80AF}"/>
              </a:ext>
            </a:extLst>
          </p:cNvPr>
          <p:cNvCxnSpPr>
            <a:cxnSpLocks/>
            <a:stCxn id="9" idx="1"/>
            <a:endCxn id="8" idx="3"/>
          </p:cNvCxnSpPr>
          <p:nvPr/>
        </p:nvCxnSpPr>
        <p:spPr>
          <a:xfrm flipH="1" flipV="1">
            <a:off x="4970165" y="1952939"/>
            <a:ext cx="562664"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2941AE5-0D1C-563D-EFB4-AD9FF0B6DB2B}"/>
              </a:ext>
            </a:extLst>
          </p:cNvPr>
          <p:cNvCxnSpPr>
            <a:cxnSpLocks/>
            <a:stCxn id="9" idx="3"/>
            <a:endCxn id="12" idx="1"/>
          </p:cNvCxnSpPr>
          <p:nvPr/>
        </p:nvCxnSpPr>
        <p:spPr>
          <a:xfrm flipV="1">
            <a:off x="6659172" y="1952939"/>
            <a:ext cx="513868"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0777B5E-8726-E93E-EEF2-5ED0A457706C}"/>
              </a:ext>
            </a:extLst>
          </p:cNvPr>
          <p:cNvCxnSpPr>
            <a:cxnSpLocks/>
            <a:stCxn id="13" idx="1"/>
            <a:endCxn id="18" idx="3"/>
          </p:cNvCxnSpPr>
          <p:nvPr/>
        </p:nvCxnSpPr>
        <p:spPr>
          <a:xfrm flipH="1" flipV="1">
            <a:off x="10011803" y="1952938"/>
            <a:ext cx="515405" cy="1221649"/>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F28F540-8465-02E6-15A8-8FC89F6E6BB9}"/>
              </a:ext>
            </a:extLst>
          </p:cNvPr>
          <p:cNvSpPr txBox="1"/>
          <p:nvPr/>
        </p:nvSpPr>
        <p:spPr>
          <a:xfrm>
            <a:off x="2212970" y="1290408"/>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38" name="TextBox 37">
            <a:extLst>
              <a:ext uri="{FF2B5EF4-FFF2-40B4-BE49-F238E27FC236}">
                <a16:creationId xmlns:a16="http://schemas.microsoft.com/office/drawing/2014/main" id="{81825425-E4D8-86C9-9BD8-82D78CDBD71A}"/>
              </a:ext>
            </a:extLst>
          </p:cNvPr>
          <p:cNvSpPr txBox="1"/>
          <p:nvPr/>
        </p:nvSpPr>
        <p:spPr>
          <a:xfrm>
            <a:off x="7220809" y="1290407"/>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29" name="TextBox 28">
            <a:extLst>
              <a:ext uri="{FF2B5EF4-FFF2-40B4-BE49-F238E27FC236}">
                <a16:creationId xmlns:a16="http://schemas.microsoft.com/office/drawing/2014/main" id="{6C363E60-27F8-7890-76FF-2B6B70DBE8B1}"/>
              </a:ext>
            </a:extLst>
          </p:cNvPr>
          <p:cNvSpPr txBox="1"/>
          <p:nvPr/>
        </p:nvSpPr>
        <p:spPr>
          <a:xfrm>
            <a:off x="570192" y="2651367"/>
            <a:ext cx="1060803" cy="338554"/>
          </a:xfrm>
          <a:prstGeom prst="rect">
            <a:avLst/>
          </a:prstGeom>
          <a:noFill/>
        </p:spPr>
        <p:txBody>
          <a:bodyPr wrap="none" rtlCol="0">
            <a:spAutoFit/>
          </a:bodyPr>
          <a:lstStyle/>
          <a:p>
            <a:r>
              <a:rPr lang="en-US" sz="1600" dirty="0">
                <a:solidFill>
                  <a:srgbClr val="003399"/>
                </a:solidFill>
              </a:rPr>
              <a:t>Fully Relax</a:t>
            </a:r>
          </a:p>
        </p:txBody>
      </p:sp>
      <p:sp>
        <p:nvSpPr>
          <p:cNvPr id="32" name="TextBox 31">
            <a:extLst>
              <a:ext uri="{FF2B5EF4-FFF2-40B4-BE49-F238E27FC236}">
                <a16:creationId xmlns:a16="http://schemas.microsoft.com/office/drawing/2014/main" id="{EBE0F012-FBD8-172A-6459-DD9A425CFF40}"/>
              </a:ext>
            </a:extLst>
          </p:cNvPr>
          <p:cNvSpPr txBox="1"/>
          <p:nvPr/>
        </p:nvSpPr>
        <p:spPr>
          <a:xfrm>
            <a:off x="5548774" y="2682145"/>
            <a:ext cx="1060803" cy="338554"/>
          </a:xfrm>
          <a:prstGeom prst="rect">
            <a:avLst/>
          </a:prstGeom>
          <a:noFill/>
        </p:spPr>
        <p:txBody>
          <a:bodyPr wrap="none" rtlCol="0">
            <a:spAutoFit/>
          </a:bodyPr>
          <a:lstStyle/>
          <a:p>
            <a:r>
              <a:rPr lang="en-US" sz="1600" dirty="0">
                <a:solidFill>
                  <a:srgbClr val="003399"/>
                </a:solidFill>
              </a:rPr>
              <a:t>Fully Relax</a:t>
            </a:r>
          </a:p>
        </p:txBody>
      </p:sp>
      <p:sp>
        <p:nvSpPr>
          <p:cNvPr id="34" name="TextBox 33">
            <a:extLst>
              <a:ext uri="{FF2B5EF4-FFF2-40B4-BE49-F238E27FC236}">
                <a16:creationId xmlns:a16="http://schemas.microsoft.com/office/drawing/2014/main" id="{564B96C8-1A9C-A5BC-CC99-F1E3A0F074CB}"/>
              </a:ext>
            </a:extLst>
          </p:cNvPr>
          <p:cNvSpPr txBox="1"/>
          <p:nvPr/>
        </p:nvSpPr>
        <p:spPr>
          <a:xfrm>
            <a:off x="10566058" y="2662480"/>
            <a:ext cx="1060803" cy="338554"/>
          </a:xfrm>
          <a:prstGeom prst="rect">
            <a:avLst/>
          </a:prstGeom>
          <a:noFill/>
        </p:spPr>
        <p:txBody>
          <a:bodyPr wrap="none" rtlCol="0">
            <a:spAutoFit/>
          </a:bodyPr>
          <a:lstStyle/>
          <a:p>
            <a:r>
              <a:rPr lang="en-US" sz="1600" dirty="0">
                <a:solidFill>
                  <a:srgbClr val="003399"/>
                </a:solidFill>
              </a:rPr>
              <a:t>Fully Relax</a:t>
            </a:r>
          </a:p>
        </p:txBody>
      </p:sp>
      <p:pic>
        <p:nvPicPr>
          <p:cNvPr id="7" name="Picture 6">
            <a:extLst>
              <a:ext uri="{FF2B5EF4-FFF2-40B4-BE49-F238E27FC236}">
                <a16:creationId xmlns:a16="http://schemas.microsoft.com/office/drawing/2014/main" id="{69F79CBA-A7AE-6068-1155-0E6250C31F11}"/>
              </a:ext>
            </a:extLst>
          </p:cNvPr>
          <p:cNvPicPr>
            <a:picLocks noChangeAspect="1"/>
          </p:cNvPicPr>
          <p:nvPr/>
        </p:nvPicPr>
        <p:blipFill>
          <a:blip r:embed="rId2"/>
          <a:srcRect l="2386" r="2422"/>
          <a:stretch>
            <a:fillRect/>
          </a:stretch>
        </p:blipFill>
        <p:spPr>
          <a:xfrm>
            <a:off x="1047436" y="3970279"/>
            <a:ext cx="10063478" cy="1838341"/>
          </a:xfrm>
          <a:prstGeom prst="rect">
            <a:avLst/>
          </a:prstGeom>
        </p:spPr>
      </p:pic>
    </p:spTree>
    <p:extLst>
      <p:ext uri="{BB962C8B-B14F-4D97-AF65-F5344CB8AC3E}">
        <p14:creationId xmlns:p14="http://schemas.microsoft.com/office/powerpoint/2010/main" val="4052920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5072E-7E21-0350-C3C9-5FCD683E8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96B8C2-3699-C8C8-5F01-B1A8CD132B7E}"/>
              </a:ext>
            </a:extLst>
          </p:cNvPr>
          <p:cNvSpPr>
            <a:spLocks noGrp="1"/>
          </p:cNvSpPr>
          <p:nvPr>
            <p:ph type="title"/>
          </p:nvPr>
        </p:nvSpPr>
        <p:spPr/>
        <p:txBody>
          <a:bodyPr/>
          <a:lstStyle/>
          <a:p>
            <a:r>
              <a:rPr lang="en-US" dirty="0">
                <a:latin typeface="+mn-lt"/>
              </a:rPr>
              <a:t>Project Background: </a:t>
            </a:r>
            <a:r>
              <a:rPr lang="en-US" dirty="0"/>
              <a:t>Phonons </a:t>
            </a:r>
            <a:endParaRPr lang="en-US" dirty="0">
              <a:latin typeface="+mn-lt"/>
            </a:endParaRPr>
          </a:p>
        </p:txBody>
      </p:sp>
      <p:sp>
        <p:nvSpPr>
          <p:cNvPr id="3" name="Content Placeholder 2">
            <a:extLst>
              <a:ext uri="{FF2B5EF4-FFF2-40B4-BE49-F238E27FC236}">
                <a16:creationId xmlns:a16="http://schemas.microsoft.com/office/drawing/2014/main" id="{FA007532-B483-A578-9641-B4B97050B979}"/>
              </a:ext>
            </a:extLst>
          </p:cNvPr>
          <p:cNvSpPr>
            <a:spLocks noGrp="1"/>
          </p:cNvSpPr>
          <p:nvPr>
            <p:ph idx="1"/>
          </p:nvPr>
        </p:nvSpPr>
        <p:spPr>
          <a:xfrm>
            <a:off x="157453" y="991318"/>
            <a:ext cx="8023708" cy="4882200"/>
          </a:xfrm>
        </p:spPr>
        <p:txBody>
          <a:bodyPr>
            <a:normAutofit/>
          </a:bodyPr>
          <a:lstStyle/>
          <a:p>
            <a:pPr marL="0" indent="0">
              <a:buNone/>
            </a:pPr>
            <a:r>
              <a:rPr lang="en-US" sz="1800" b="1" dirty="0">
                <a:latin typeface="+mn-lt"/>
              </a:rPr>
              <a:t>Phonons</a:t>
            </a:r>
          </a:p>
          <a:p>
            <a:r>
              <a:rPr lang="en-US" sz="1800" dirty="0">
                <a:highlight>
                  <a:srgbClr val="D7E0F1"/>
                </a:highlight>
                <a:latin typeface="+mn-lt"/>
              </a:rPr>
              <a:t>Phonons:</a:t>
            </a:r>
            <a:r>
              <a:rPr lang="en-US" sz="1800" dirty="0">
                <a:latin typeface="+mn-lt"/>
              </a:rPr>
              <a:t> quantized vibrations in a crystal lattice</a:t>
            </a:r>
          </a:p>
          <a:p>
            <a:r>
              <a:rPr lang="en-US" sz="1800" dirty="0">
                <a:latin typeface="+mn-lt"/>
              </a:rPr>
              <a:t>3 x (atoms in unit cell) phonon modes</a:t>
            </a:r>
          </a:p>
          <a:p>
            <a:pPr lvl="1"/>
            <a:r>
              <a:rPr lang="en-US" sz="1800" dirty="0">
                <a:latin typeface="+mn-lt"/>
              </a:rPr>
              <a:t>3 acoustic, and the rest optical</a:t>
            </a:r>
          </a:p>
          <a:p>
            <a:pPr lvl="1"/>
            <a:r>
              <a:rPr lang="en-US" sz="1800" dirty="0">
                <a:latin typeface="+mn-lt"/>
              </a:rPr>
              <a:t>Longitudinal (LO) and transverse (TO) optical modes</a:t>
            </a:r>
          </a:p>
          <a:p>
            <a:pPr marL="0" indent="0">
              <a:buNone/>
            </a:pPr>
            <a:endParaRPr lang="en-US" sz="1800" dirty="0">
              <a:latin typeface="+mn-lt"/>
            </a:endParaRPr>
          </a:p>
        </p:txBody>
      </p:sp>
      <p:sp>
        <p:nvSpPr>
          <p:cNvPr id="4" name="Slide Number Placeholder 3">
            <a:extLst>
              <a:ext uri="{FF2B5EF4-FFF2-40B4-BE49-F238E27FC236}">
                <a16:creationId xmlns:a16="http://schemas.microsoft.com/office/drawing/2014/main" id="{2A511FD8-5442-24BC-7EB8-11701262156F}"/>
              </a:ext>
            </a:extLst>
          </p:cNvPr>
          <p:cNvSpPr>
            <a:spLocks noGrp="1"/>
          </p:cNvSpPr>
          <p:nvPr>
            <p:ph type="sldNum" sz="quarter" idx="12"/>
          </p:nvPr>
        </p:nvSpPr>
        <p:spPr/>
        <p:txBody>
          <a:bodyPr/>
          <a:lstStyle/>
          <a:p>
            <a:fld id="{0A885B08-ED83-4E80-81DD-27C80F4EAFCA}" type="slidenum">
              <a:rPr lang="en-US" smtClean="0"/>
              <a:t>4</a:t>
            </a:fld>
            <a:endParaRPr lang="en-US"/>
          </a:p>
        </p:txBody>
      </p:sp>
      <p:sp>
        <p:nvSpPr>
          <p:cNvPr id="10" name="TextBox 9">
            <a:extLst>
              <a:ext uri="{FF2B5EF4-FFF2-40B4-BE49-F238E27FC236}">
                <a16:creationId xmlns:a16="http://schemas.microsoft.com/office/drawing/2014/main" id="{F50ABAC1-1212-D11C-6788-DF239E8BF38E}"/>
              </a:ext>
            </a:extLst>
          </p:cNvPr>
          <p:cNvSpPr txBox="1"/>
          <p:nvPr/>
        </p:nvSpPr>
        <p:spPr>
          <a:xfrm>
            <a:off x="239198" y="5477231"/>
            <a:ext cx="10291541" cy="307777"/>
          </a:xfrm>
          <a:prstGeom prst="rect">
            <a:avLst/>
          </a:prstGeom>
          <a:noFill/>
        </p:spPr>
        <p:txBody>
          <a:bodyPr wrap="square">
            <a:spAutoFit/>
          </a:bodyPr>
          <a:lstStyle/>
          <a:p>
            <a:r>
              <a:rPr lang="en-US" sz="1400" baseline="30000" dirty="0"/>
              <a:t>1</a:t>
            </a:r>
            <a:r>
              <a:rPr lang="en-US" sz="1400" dirty="0"/>
              <a:t>Bhuyan, Satyam. 2025. </a:t>
            </a:r>
            <a:r>
              <a:rPr lang="en-US" sz="1400" i="1" dirty="0"/>
              <a:t>Science Facts</a:t>
            </a:r>
            <a:r>
              <a:rPr lang="en-US" sz="1400" dirty="0"/>
              <a:t>. </a:t>
            </a:r>
            <a:endParaRPr lang="en-US" sz="1400" dirty="0">
              <a:effectLst/>
            </a:endParaRPr>
          </a:p>
        </p:txBody>
      </p:sp>
      <p:pic>
        <p:nvPicPr>
          <p:cNvPr id="11" name="Picture 10" descr="Phonon">
            <a:extLst>
              <a:ext uri="{FF2B5EF4-FFF2-40B4-BE49-F238E27FC236}">
                <a16:creationId xmlns:a16="http://schemas.microsoft.com/office/drawing/2014/main" id="{13E49F31-3516-529A-637C-A426F05AE70E}"/>
              </a:ext>
            </a:extLst>
          </p:cNvPr>
          <p:cNvPicPr>
            <a:picLocks noChangeAspect="1"/>
          </p:cNvPicPr>
          <p:nvPr/>
        </p:nvPicPr>
        <p:blipFill>
          <a:blip r:embed="rId2"/>
          <a:srcRect t="13851"/>
          <a:stretch>
            <a:fillRect/>
          </a:stretch>
        </p:blipFill>
        <p:spPr>
          <a:xfrm>
            <a:off x="6672479" y="1689521"/>
            <a:ext cx="4703339" cy="2955148"/>
          </a:xfrm>
          <a:prstGeom prst="rect">
            <a:avLst/>
          </a:prstGeom>
        </p:spPr>
      </p:pic>
      <p:sp>
        <p:nvSpPr>
          <p:cNvPr id="13" name="TextBox 12">
            <a:extLst>
              <a:ext uri="{FF2B5EF4-FFF2-40B4-BE49-F238E27FC236}">
                <a16:creationId xmlns:a16="http://schemas.microsoft.com/office/drawing/2014/main" id="{9A8D5063-7119-CC0D-3FDE-C3B1BF34C077}"/>
              </a:ext>
            </a:extLst>
          </p:cNvPr>
          <p:cNvSpPr txBox="1"/>
          <p:nvPr/>
        </p:nvSpPr>
        <p:spPr>
          <a:xfrm>
            <a:off x="6726452" y="4644669"/>
            <a:ext cx="3052037" cy="338554"/>
          </a:xfrm>
          <a:prstGeom prst="rect">
            <a:avLst/>
          </a:prstGeom>
          <a:noFill/>
        </p:spPr>
        <p:txBody>
          <a:bodyPr wrap="square" rtlCol="0">
            <a:spAutoFit/>
          </a:bodyPr>
          <a:lstStyle/>
          <a:p>
            <a:r>
              <a:rPr lang="en-US" sz="1600" i="1" dirty="0"/>
              <a:t>Figure: Phonons in NaCl</a:t>
            </a:r>
            <a:r>
              <a:rPr lang="en-US" sz="1600" i="1" baseline="30000" dirty="0"/>
              <a:t>1</a:t>
            </a:r>
          </a:p>
        </p:txBody>
      </p:sp>
    </p:spTree>
    <p:extLst>
      <p:ext uri="{BB962C8B-B14F-4D97-AF65-F5344CB8AC3E}">
        <p14:creationId xmlns:p14="http://schemas.microsoft.com/office/powerpoint/2010/main" val="477860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DE7517-F03D-639C-E8C3-1E866A602AF8}"/>
              </a:ext>
            </a:extLst>
          </p:cNvPr>
          <p:cNvSpPr>
            <a:spLocks noGrp="1"/>
          </p:cNvSpPr>
          <p:nvPr>
            <p:ph type="title"/>
          </p:nvPr>
        </p:nvSpPr>
        <p:spPr/>
        <p:txBody>
          <a:bodyPr/>
          <a:lstStyle/>
          <a:p>
            <a:r>
              <a:rPr lang="en-US" dirty="0"/>
              <a:t>Project Goal</a:t>
            </a:r>
          </a:p>
        </p:txBody>
      </p:sp>
      <p:sp>
        <p:nvSpPr>
          <p:cNvPr id="4" name="Slide Number Placeholder 3">
            <a:extLst>
              <a:ext uri="{FF2B5EF4-FFF2-40B4-BE49-F238E27FC236}">
                <a16:creationId xmlns:a16="http://schemas.microsoft.com/office/drawing/2014/main" id="{0EC15032-EC5C-F3DA-85AF-E7D7A6557205}"/>
              </a:ext>
            </a:extLst>
          </p:cNvPr>
          <p:cNvSpPr>
            <a:spLocks noGrp="1"/>
          </p:cNvSpPr>
          <p:nvPr>
            <p:ph type="sldNum" sz="quarter" idx="12"/>
          </p:nvPr>
        </p:nvSpPr>
        <p:spPr/>
        <p:txBody>
          <a:bodyPr/>
          <a:lstStyle/>
          <a:p>
            <a:fld id="{0A885B08-ED83-4E80-81DD-27C80F4EAFCA}" type="slidenum">
              <a:rPr lang="en-US" smtClean="0"/>
              <a:pPr/>
              <a:t>5</a:t>
            </a:fld>
            <a:endParaRPr lang="en-US"/>
          </a:p>
        </p:txBody>
      </p:sp>
      <p:sp>
        <p:nvSpPr>
          <p:cNvPr id="6" name="Title 1">
            <a:extLst>
              <a:ext uri="{FF2B5EF4-FFF2-40B4-BE49-F238E27FC236}">
                <a16:creationId xmlns:a16="http://schemas.microsoft.com/office/drawing/2014/main" id="{4E46C236-8666-A30C-2E47-7C0418A20919}"/>
              </a:ext>
            </a:extLst>
          </p:cNvPr>
          <p:cNvSpPr txBox="1">
            <a:spLocks/>
          </p:cNvSpPr>
          <p:nvPr/>
        </p:nvSpPr>
        <p:spPr>
          <a:xfrm>
            <a:off x="375449" y="1122363"/>
            <a:ext cx="11441102"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pPr algn="ctr"/>
            <a:endParaRPr lang="en-US" dirty="0">
              <a:solidFill>
                <a:schemeClr val="tx1"/>
              </a:solidFill>
              <a:latin typeface="+mn-lt"/>
            </a:endParaRPr>
          </a:p>
        </p:txBody>
      </p:sp>
      <p:sp>
        <p:nvSpPr>
          <p:cNvPr id="12" name="TextBox 11">
            <a:extLst>
              <a:ext uri="{FF2B5EF4-FFF2-40B4-BE49-F238E27FC236}">
                <a16:creationId xmlns:a16="http://schemas.microsoft.com/office/drawing/2014/main" id="{B0D994B1-99C8-5862-5027-BA976FDBCC6E}"/>
              </a:ext>
            </a:extLst>
          </p:cNvPr>
          <p:cNvSpPr txBox="1"/>
          <p:nvPr/>
        </p:nvSpPr>
        <p:spPr>
          <a:xfrm>
            <a:off x="107715" y="1027317"/>
            <a:ext cx="11708836" cy="2062103"/>
          </a:xfrm>
          <a:prstGeom prst="rect">
            <a:avLst/>
          </a:prstGeom>
          <a:noFill/>
        </p:spPr>
        <p:txBody>
          <a:bodyPr wrap="square">
            <a:spAutoFit/>
          </a:bodyPr>
          <a:lstStyle/>
          <a:p>
            <a:r>
              <a:rPr lang="en-US" sz="3200" dirty="0"/>
              <a:t>Calculate phonon band structures for the spectrum of CsPbX</a:t>
            </a:r>
            <a:r>
              <a:rPr lang="en-US" sz="3200" baseline="-25000" dirty="0"/>
              <a:t>3</a:t>
            </a:r>
            <a:r>
              <a:rPr lang="en-US" sz="3200" dirty="0"/>
              <a:t> perovskites to determine the composition-dependence of phonons and eventually a step towards predicting </a:t>
            </a:r>
            <a:r>
              <a:rPr lang="en-US" sz="3200" dirty="0" err="1"/>
              <a:t>superfluorescence</a:t>
            </a:r>
            <a:r>
              <a:rPr lang="en-US" sz="3200" dirty="0"/>
              <a:t> from electron-phonon coupling. </a:t>
            </a:r>
          </a:p>
        </p:txBody>
      </p:sp>
    </p:spTree>
    <p:extLst>
      <p:ext uri="{BB962C8B-B14F-4D97-AF65-F5344CB8AC3E}">
        <p14:creationId xmlns:p14="http://schemas.microsoft.com/office/powerpoint/2010/main" val="2457901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E4F00-E19A-C000-1771-B51E2D2F9D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459C-BDE8-4D5A-3765-7C54836026EA}"/>
              </a:ext>
            </a:extLst>
          </p:cNvPr>
          <p:cNvSpPr>
            <a:spLocks noGrp="1"/>
          </p:cNvSpPr>
          <p:nvPr>
            <p:ph type="title"/>
          </p:nvPr>
        </p:nvSpPr>
        <p:spPr/>
        <p:txBody>
          <a:bodyPr/>
          <a:lstStyle/>
          <a:p>
            <a:r>
              <a:rPr lang="en-US" dirty="0">
                <a:latin typeface="+mn-lt"/>
              </a:rPr>
              <a:t>Methods: Experimental Structures</a:t>
            </a:r>
          </a:p>
        </p:txBody>
      </p:sp>
      <p:sp>
        <p:nvSpPr>
          <p:cNvPr id="4" name="Slide Number Placeholder 3">
            <a:extLst>
              <a:ext uri="{FF2B5EF4-FFF2-40B4-BE49-F238E27FC236}">
                <a16:creationId xmlns:a16="http://schemas.microsoft.com/office/drawing/2014/main" id="{C498CC76-79EA-A197-F243-5804BC3E090C}"/>
              </a:ext>
            </a:extLst>
          </p:cNvPr>
          <p:cNvSpPr>
            <a:spLocks noGrp="1"/>
          </p:cNvSpPr>
          <p:nvPr>
            <p:ph type="sldNum" sz="quarter" idx="12"/>
          </p:nvPr>
        </p:nvSpPr>
        <p:spPr/>
        <p:txBody>
          <a:bodyPr/>
          <a:lstStyle/>
          <a:p>
            <a:fld id="{0A885B08-ED83-4E80-81DD-27C80F4EAFCA}" type="slidenum">
              <a:rPr lang="en-US" smtClean="0"/>
              <a:t>6</a:t>
            </a:fld>
            <a:endParaRPr lang="en-US"/>
          </a:p>
        </p:txBody>
      </p:sp>
      <p:sp>
        <p:nvSpPr>
          <p:cNvPr id="3" name="Rectangle 2">
            <a:extLst>
              <a:ext uri="{FF2B5EF4-FFF2-40B4-BE49-F238E27FC236}">
                <a16:creationId xmlns:a16="http://schemas.microsoft.com/office/drawing/2014/main" id="{5755F632-EA79-E564-B066-DBC97FD9065C}"/>
              </a:ext>
            </a:extLst>
          </p:cNvPr>
          <p:cNvSpPr/>
          <p:nvPr/>
        </p:nvSpPr>
        <p:spPr>
          <a:xfrm>
            <a:off x="538446"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CsPbCl</a:t>
            </a:r>
            <a:r>
              <a:rPr lang="en-US" baseline="-25000" dirty="0"/>
              <a:t>3</a:t>
            </a:r>
            <a:endParaRPr lang="en-US" dirty="0"/>
          </a:p>
        </p:txBody>
      </p:sp>
      <p:sp>
        <p:nvSpPr>
          <p:cNvPr id="10" name="Rectangle 9">
            <a:extLst>
              <a:ext uri="{FF2B5EF4-FFF2-40B4-BE49-F238E27FC236}">
                <a16:creationId xmlns:a16="http://schemas.microsoft.com/office/drawing/2014/main" id="{0EA54837-A8B0-CF42-9A2F-37D018D17718}"/>
              </a:ext>
            </a:extLst>
          </p:cNvPr>
          <p:cNvSpPr/>
          <p:nvPr/>
        </p:nvSpPr>
        <p:spPr>
          <a:xfrm>
            <a:off x="5532825" y="1628963"/>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CsPbBr</a:t>
            </a:r>
            <a:r>
              <a:rPr lang="en-US" baseline="-25000" dirty="0"/>
              <a:t>3</a:t>
            </a:r>
            <a:endParaRPr lang="en-US" dirty="0"/>
          </a:p>
        </p:txBody>
      </p:sp>
      <p:sp>
        <p:nvSpPr>
          <p:cNvPr id="16" name="Rectangle 15">
            <a:extLst>
              <a:ext uri="{FF2B5EF4-FFF2-40B4-BE49-F238E27FC236}">
                <a16:creationId xmlns:a16="http://schemas.microsoft.com/office/drawing/2014/main" id="{D477E896-EC6F-60E5-CCB2-9147C5B5E6BE}"/>
              </a:ext>
            </a:extLst>
          </p:cNvPr>
          <p:cNvSpPr/>
          <p:nvPr/>
        </p:nvSpPr>
        <p:spPr>
          <a:xfrm>
            <a:off x="10527204"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CsPbI</a:t>
            </a:r>
            <a:r>
              <a:rPr lang="en-US" baseline="-25000" dirty="0"/>
              <a:t>3</a:t>
            </a:r>
            <a:endParaRPr lang="en-US" dirty="0"/>
          </a:p>
        </p:txBody>
      </p:sp>
      <p:sp>
        <p:nvSpPr>
          <p:cNvPr id="66" name="TextBox 65">
            <a:extLst>
              <a:ext uri="{FF2B5EF4-FFF2-40B4-BE49-F238E27FC236}">
                <a16:creationId xmlns:a16="http://schemas.microsoft.com/office/drawing/2014/main" id="{5705DF8D-39F0-7669-26BC-7CD1D4405DA9}"/>
              </a:ext>
            </a:extLst>
          </p:cNvPr>
          <p:cNvSpPr txBox="1"/>
          <p:nvPr/>
        </p:nvSpPr>
        <p:spPr>
          <a:xfrm>
            <a:off x="436019"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r>
              <a:rPr lang="en-US" sz="1600" baseline="30000" dirty="0">
                <a:solidFill>
                  <a:srgbClr val="993366"/>
                </a:solidFill>
              </a:rPr>
              <a:t>1</a:t>
            </a:r>
          </a:p>
        </p:txBody>
      </p:sp>
      <p:sp>
        <p:nvSpPr>
          <p:cNvPr id="68" name="TextBox 67">
            <a:extLst>
              <a:ext uri="{FF2B5EF4-FFF2-40B4-BE49-F238E27FC236}">
                <a16:creationId xmlns:a16="http://schemas.microsoft.com/office/drawing/2014/main" id="{A6AC67CF-9EC9-1851-F0B5-ED86CDDCA55A}"/>
              </a:ext>
            </a:extLst>
          </p:cNvPr>
          <p:cNvSpPr txBox="1"/>
          <p:nvPr/>
        </p:nvSpPr>
        <p:spPr>
          <a:xfrm>
            <a:off x="5429888"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r>
              <a:rPr lang="en-US" sz="1600" baseline="30000" dirty="0">
                <a:solidFill>
                  <a:srgbClr val="993366"/>
                </a:solidFill>
              </a:rPr>
              <a:t>2</a:t>
            </a:r>
          </a:p>
        </p:txBody>
      </p:sp>
      <p:sp>
        <p:nvSpPr>
          <p:cNvPr id="70" name="TextBox 69">
            <a:extLst>
              <a:ext uri="{FF2B5EF4-FFF2-40B4-BE49-F238E27FC236}">
                <a16:creationId xmlns:a16="http://schemas.microsoft.com/office/drawing/2014/main" id="{0CBB9847-9E8B-708A-3F9B-F9822527DD3E}"/>
              </a:ext>
            </a:extLst>
          </p:cNvPr>
          <p:cNvSpPr txBox="1"/>
          <p:nvPr/>
        </p:nvSpPr>
        <p:spPr>
          <a:xfrm>
            <a:off x="10423757"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r>
              <a:rPr lang="en-US" sz="1600" baseline="30000" dirty="0">
                <a:solidFill>
                  <a:srgbClr val="993366"/>
                </a:solidFill>
              </a:rPr>
              <a:t>3</a:t>
            </a:r>
          </a:p>
        </p:txBody>
      </p:sp>
      <p:sp>
        <p:nvSpPr>
          <p:cNvPr id="6" name="TextBox 5">
            <a:extLst>
              <a:ext uri="{FF2B5EF4-FFF2-40B4-BE49-F238E27FC236}">
                <a16:creationId xmlns:a16="http://schemas.microsoft.com/office/drawing/2014/main" id="{95594806-51F1-D3BF-1D1E-DC9C6F1189CF}"/>
              </a:ext>
            </a:extLst>
          </p:cNvPr>
          <p:cNvSpPr txBox="1"/>
          <p:nvPr/>
        </p:nvSpPr>
        <p:spPr>
          <a:xfrm>
            <a:off x="441570" y="3600352"/>
            <a:ext cx="6122240" cy="923330"/>
          </a:xfrm>
          <a:prstGeom prst="rect">
            <a:avLst/>
          </a:prstGeom>
          <a:noFill/>
        </p:spPr>
        <p:txBody>
          <a:bodyPr wrap="square">
            <a:spAutoFit/>
          </a:bodyPr>
          <a:lstStyle/>
          <a:p>
            <a:r>
              <a:rPr lang="en-US" b="1" dirty="0">
                <a:cs typeface="Courier New" panose="02070309020205020404" pitchFamily="49" charset="0"/>
              </a:rPr>
              <a:t>Details:</a:t>
            </a:r>
          </a:p>
          <a:p>
            <a:pPr marL="285750" indent="-285750">
              <a:buFont typeface="Arial" panose="020B0604020202020204" pitchFamily="34" charset="0"/>
              <a:buChar char="•"/>
            </a:pPr>
            <a:r>
              <a:rPr lang="en-US" dirty="0">
                <a:cs typeface="Courier New" panose="02070309020205020404" pitchFamily="49" charset="0"/>
              </a:rPr>
              <a:t>Experimental structures and lattice parameters were taken from experiments at 298K, 1atm. </a:t>
            </a:r>
          </a:p>
        </p:txBody>
      </p:sp>
      <p:sp>
        <p:nvSpPr>
          <p:cNvPr id="9" name="TextBox 8">
            <a:extLst>
              <a:ext uri="{FF2B5EF4-FFF2-40B4-BE49-F238E27FC236}">
                <a16:creationId xmlns:a16="http://schemas.microsoft.com/office/drawing/2014/main" id="{EBE5E368-C519-C2E7-F492-E4570F69EEF0}"/>
              </a:ext>
            </a:extLst>
          </p:cNvPr>
          <p:cNvSpPr txBox="1"/>
          <p:nvPr/>
        </p:nvSpPr>
        <p:spPr>
          <a:xfrm>
            <a:off x="436019" y="5208905"/>
            <a:ext cx="11318936" cy="738664"/>
          </a:xfrm>
          <a:prstGeom prst="rect">
            <a:avLst/>
          </a:prstGeom>
          <a:noFill/>
        </p:spPr>
        <p:txBody>
          <a:bodyPr wrap="square">
            <a:spAutoFit/>
          </a:bodyPr>
          <a:lstStyle/>
          <a:p>
            <a:r>
              <a:rPr lang="en-US" sz="1400" baseline="30000" dirty="0"/>
              <a:t>1</a:t>
            </a:r>
            <a:r>
              <a:rPr lang="en-US" sz="1400" dirty="0"/>
              <a:t>Linaburg, Matthew R., Eric T. McClure, Jackson D. Majher, and Patrick M. Woodward. 2017. </a:t>
            </a:r>
            <a:r>
              <a:rPr lang="en-US" sz="1400" i="1" dirty="0"/>
              <a:t>Chemistry of Materials</a:t>
            </a:r>
            <a:r>
              <a:rPr lang="en-US" sz="1400" dirty="0"/>
              <a:t> 29 (8): 3507–14. </a:t>
            </a:r>
          </a:p>
          <a:p>
            <a:pPr>
              <a:buNone/>
            </a:pPr>
            <a:r>
              <a:rPr lang="en-US" sz="1400" baseline="30000" dirty="0"/>
              <a:t>2</a:t>
            </a:r>
            <a:r>
              <a:rPr lang="en-US" sz="1400" dirty="0">
                <a:effectLst/>
              </a:rPr>
              <a:t>López, Carlos A., Carmen Abia, María Consuelo Alvarez-Galván, et al. 2020. ACS Omega 5 (11): 5931–38.</a:t>
            </a:r>
          </a:p>
          <a:p>
            <a:r>
              <a:rPr lang="en-US" sz="1400" baseline="30000" dirty="0"/>
              <a:t>3</a:t>
            </a:r>
            <a:r>
              <a:rPr lang="en-US" sz="1400" dirty="0"/>
              <a:t>Stoumpos, Constantinos C., Christos D. </a:t>
            </a:r>
            <a:r>
              <a:rPr lang="en-US" sz="1400" dirty="0" err="1"/>
              <a:t>Malliakas</a:t>
            </a:r>
            <a:r>
              <a:rPr lang="en-US" sz="1400" dirty="0"/>
              <a:t>, and </a:t>
            </a:r>
            <a:r>
              <a:rPr lang="en-US" sz="1400" dirty="0" err="1"/>
              <a:t>Mercouri</a:t>
            </a:r>
            <a:r>
              <a:rPr lang="en-US" sz="1400" dirty="0"/>
              <a:t> G. </a:t>
            </a:r>
            <a:r>
              <a:rPr lang="en-US" sz="1400" dirty="0" err="1"/>
              <a:t>Kanatzidis</a:t>
            </a:r>
            <a:r>
              <a:rPr lang="en-US" sz="1400" dirty="0"/>
              <a:t>. 2013. </a:t>
            </a:r>
            <a:r>
              <a:rPr lang="en-US" sz="1400" i="1" dirty="0"/>
              <a:t>Inorganic Chemistry</a:t>
            </a:r>
            <a:r>
              <a:rPr lang="en-US" sz="1400" dirty="0"/>
              <a:t> 52 (15): 9019–38.</a:t>
            </a:r>
            <a:endParaRPr lang="en-US" sz="1400" dirty="0">
              <a:effectLst/>
            </a:endParaRPr>
          </a:p>
        </p:txBody>
      </p:sp>
    </p:spTree>
    <p:extLst>
      <p:ext uri="{BB962C8B-B14F-4D97-AF65-F5344CB8AC3E}">
        <p14:creationId xmlns:p14="http://schemas.microsoft.com/office/powerpoint/2010/main" val="1207553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9DAD9-958E-6EAA-E4D8-7D9D918EF7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14866-9EF8-D130-0BA4-DADA8DCBE118}"/>
              </a:ext>
            </a:extLst>
          </p:cNvPr>
          <p:cNvSpPr>
            <a:spLocks noGrp="1"/>
          </p:cNvSpPr>
          <p:nvPr>
            <p:ph type="title"/>
          </p:nvPr>
        </p:nvSpPr>
        <p:spPr/>
        <p:txBody>
          <a:bodyPr/>
          <a:lstStyle/>
          <a:p>
            <a:r>
              <a:rPr lang="en-US" dirty="0">
                <a:latin typeface="+mn-lt"/>
              </a:rPr>
              <a:t>Methods: Relaxing Pure Halides</a:t>
            </a:r>
          </a:p>
        </p:txBody>
      </p:sp>
      <p:sp>
        <p:nvSpPr>
          <p:cNvPr id="4" name="Slide Number Placeholder 3">
            <a:extLst>
              <a:ext uri="{FF2B5EF4-FFF2-40B4-BE49-F238E27FC236}">
                <a16:creationId xmlns:a16="http://schemas.microsoft.com/office/drawing/2014/main" id="{DA421756-28C8-F05E-5BA3-C90F64E4A58A}"/>
              </a:ext>
            </a:extLst>
          </p:cNvPr>
          <p:cNvSpPr>
            <a:spLocks noGrp="1"/>
          </p:cNvSpPr>
          <p:nvPr>
            <p:ph type="sldNum" sz="quarter" idx="12"/>
          </p:nvPr>
        </p:nvSpPr>
        <p:spPr/>
        <p:txBody>
          <a:bodyPr/>
          <a:lstStyle/>
          <a:p>
            <a:fld id="{0A885B08-ED83-4E80-81DD-27C80F4EAFCA}" type="slidenum">
              <a:rPr lang="en-US" smtClean="0"/>
              <a:t>7</a:t>
            </a:fld>
            <a:endParaRPr lang="en-US"/>
          </a:p>
        </p:txBody>
      </p:sp>
      <p:sp>
        <p:nvSpPr>
          <p:cNvPr id="3" name="Rectangle 2">
            <a:extLst>
              <a:ext uri="{FF2B5EF4-FFF2-40B4-BE49-F238E27FC236}">
                <a16:creationId xmlns:a16="http://schemas.microsoft.com/office/drawing/2014/main" id="{B9991EAC-F7FB-C24F-81E3-55BD483457A4}"/>
              </a:ext>
            </a:extLst>
          </p:cNvPr>
          <p:cNvSpPr/>
          <p:nvPr/>
        </p:nvSpPr>
        <p:spPr>
          <a:xfrm>
            <a:off x="538446"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CsPbCl</a:t>
            </a:r>
            <a:r>
              <a:rPr lang="en-US" baseline="-25000" dirty="0"/>
              <a:t>3</a:t>
            </a:r>
            <a:endParaRPr lang="en-US" dirty="0"/>
          </a:p>
        </p:txBody>
      </p:sp>
      <p:sp>
        <p:nvSpPr>
          <p:cNvPr id="10" name="Rectangle 9">
            <a:extLst>
              <a:ext uri="{FF2B5EF4-FFF2-40B4-BE49-F238E27FC236}">
                <a16:creationId xmlns:a16="http://schemas.microsoft.com/office/drawing/2014/main" id="{D964DCD1-0EC5-B48E-735B-6A8572FCC7E8}"/>
              </a:ext>
            </a:extLst>
          </p:cNvPr>
          <p:cNvSpPr/>
          <p:nvPr/>
        </p:nvSpPr>
        <p:spPr>
          <a:xfrm>
            <a:off x="5532825" y="1628963"/>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CsPbBr</a:t>
            </a:r>
            <a:r>
              <a:rPr lang="en-US" baseline="-25000" dirty="0"/>
              <a:t>3</a:t>
            </a:r>
            <a:endParaRPr lang="en-US" dirty="0"/>
          </a:p>
        </p:txBody>
      </p:sp>
      <p:sp>
        <p:nvSpPr>
          <p:cNvPr id="16" name="Rectangle 15">
            <a:extLst>
              <a:ext uri="{FF2B5EF4-FFF2-40B4-BE49-F238E27FC236}">
                <a16:creationId xmlns:a16="http://schemas.microsoft.com/office/drawing/2014/main" id="{3011C622-7381-D5FB-FF75-4662CDF219AA}"/>
              </a:ext>
            </a:extLst>
          </p:cNvPr>
          <p:cNvSpPr/>
          <p:nvPr/>
        </p:nvSpPr>
        <p:spPr>
          <a:xfrm>
            <a:off x="10527204"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CsPbI</a:t>
            </a:r>
            <a:r>
              <a:rPr lang="en-US" baseline="-25000" dirty="0"/>
              <a:t>3</a:t>
            </a:r>
            <a:endParaRPr lang="en-US" dirty="0"/>
          </a:p>
        </p:txBody>
      </p:sp>
      <p:sp>
        <p:nvSpPr>
          <p:cNvPr id="39" name="TextBox 38">
            <a:extLst>
              <a:ext uri="{FF2B5EF4-FFF2-40B4-BE49-F238E27FC236}">
                <a16:creationId xmlns:a16="http://schemas.microsoft.com/office/drawing/2014/main" id="{E8BEAD43-FBAA-ADC4-D361-5CEA69362725}"/>
              </a:ext>
            </a:extLst>
          </p:cNvPr>
          <p:cNvSpPr txBox="1"/>
          <p:nvPr/>
        </p:nvSpPr>
        <p:spPr>
          <a:xfrm>
            <a:off x="538446"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CsPbCl</a:t>
            </a:r>
            <a:r>
              <a:rPr lang="en-US" baseline="-25000" dirty="0">
                <a:solidFill>
                  <a:schemeClr val="bg1"/>
                </a:solidFill>
              </a:rPr>
              <a:t>3</a:t>
            </a:r>
            <a:endParaRPr lang="en-US" dirty="0">
              <a:solidFill>
                <a:schemeClr val="bg1"/>
              </a:solidFill>
            </a:endParaRPr>
          </a:p>
        </p:txBody>
      </p:sp>
      <p:cxnSp>
        <p:nvCxnSpPr>
          <p:cNvPr id="51" name="Straight Arrow Connector 50">
            <a:extLst>
              <a:ext uri="{FF2B5EF4-FFF2-40B4-BE49-F238E27FC236}">
                <a16:creationId xmlns:a16="http://schemas.microsoft.com/office/drawing/2014/main" id="{CBE0DAE1-992F-A90A-7FF8-C8835610582B}"/>
              </a:ext>
            </a:extLst>
          </p:cNvPr>
          <p:cNvCxnSpPr>
            <a:cxnSpLocks/>
            <a:stCxn id="3" idx="2"/>
          </p:cNvCxnSpPr>
          <p:nvPr/>
        </p:nvCxnSpPr>
        <p:spPr>
          <a:xfrm flipH="1">
            <a:off x="1101619"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A71DAA1E-48E0-6811-BAAE-E3B8F0BDC479}"/>
              </a:ext>
            </a:extLst>
          </p:cNvPr>
          <p:cNvSpPr txBox="1"/>
          <p:nvPr/>
        </p:nvSpPr>
        <p:spPr>
          <a:xfrm>
            <a:off x="436019"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68" name="TextBox 67">
            <a:extLst>
              <a:ext uri="{FF2B5EF4-FFF2-40B4-BE49-F238E27FC236}">
                <a16:creationId xmlns:a16="http://schemas.microsoft.com/office/drawing/2014/main" id="{520F593E-20B9-DE74-A838-1FBE4C11D32D}"/>
              </a:ext>
            </a:extLst>
          </p:cNvPr>
          <p:cNvSpPr txBox="1"/>
          <p:nvPr/>
        </p:nvSpPr>
        <p:spPr>
          <a:xfrm>
            <a:off x="5429888"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70" name="TextBox 69">
            <a:extLst>
              <a:ext uri="{FF2B5EF4-FFF2-40B4-BE49-F238E27FC236}">
                <a16:creationId xmlns:a16="http://schemas.microsoft.com/office/drawing/2014/main" id="{56A502B8-0F6A-E8A2-3668-065B1EBC77CB}"/>
              </a:ext>
            </a:extLst>
          </p:cNvPr>
          <p:cNvSpPr txBox="1"/>
          <p:nvPr/>
        </p:nvSpPr>
        <p:spPr>
          <a:xfrm>
            <a:off x="10423757"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9" name="TextBox 8">
            <a:extLst>
              <a:ext uri="{FF2B5EF4-FFF2-40B4-BE49-F238E27FC236}">
                <a16:creationId xmlns:a16="http://schemas.microsoft.com/office/drawing/2014/main" id="{5AF91BB2-14E4-8537-9508-6DFB3F9078AE}"/>
              </a:ext>
            </a:extLst>
          </p:cNvPr>
          <p:cNvSpPr txBox="1"/>
          <p:nvPr/>
        </p:nvSpPr>
        <p:spPr>
          <a:xfrm>
            <a:off x="5532829"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3</a:t>
            </a:r>
            <a:endParaRPr lang="en-US" dirty="0">
              <a:solidFill>
                <a:schemeClr val="bg1"/>
              </a:solidFill>
            </a:endParaRPr>
          </a:p>
        </p:txBody>
      </p:sp>
      <p:sp>
        <p:nvSpPr>
          <p:cNvPr id="13" name="TextBox 12">
            <a:extLst>
              <a:ext uri="{FF2B5EF4-FFF2-40B4-BE49-F238E27FC236}">
                <a16:creationId xmlns:a16="http://schemas.microsoft.com/office/drawing/2014/main" id="{5ED92FCF-ABCD-1CE7-CA7A-A8B36D847B63}"/>
              </a:ext>
            </a:extLst>
          </p:cNvPr>
          <p:cNvSpPr txBox="1"/>
          <p:nvPr/>
        </p:nvSpPr>
        <p:spPr>
          <a:xfrm>
            <a:off x="10527208"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CsPbI</a:t>
            </a:r>
            <a:r>
              <a:rPr lang="en-US" baseline="-25000" dirty="0">
                <a:solidFill>
                  <a:schemeClr val="bg1"/>
                </a:solidFill>
              </a:rPr>
              <a:t>3</a:t>
            </a:r>
            <a:endParaRPr lang="en-US" dirty="0">
              <a:solidFill>
                <a:schemeClr val="bg1"/>
              </a:solidFill>
            </a:endParaRPr>
          </a:p>
        </p:txBody>
      </p:sp>
      <p:cxnSp>
        <p:nvCxnSpPr>
          <p:cNvPr id="15" name="Straight Arrow Connector 14">
            <a:extLst>
              <a:ext uri="{FF2B5EF4-FFF2-40B4-BE49-F238E27FC236}">
                <a16:creationId xmlns:a16="http://schemas.microsoft.com/office/drawing/2014/main" id="{83DEE1CB-AE6F-86BE-D826-B3D5A1676B8F}"/>
              </a:ext>
            </a:extLst>
          </p:cNvPr>
          <p:cNvCxnSpPr>
            <a:cxnSpLocks/>
          </p:cNvCxnSpPr>
          <p:nvPr/>
        </p:nvCxnSpPr>
        <p:spPr>
          <a:xfrm flipH="1">
            <a:off x="6095487"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A5D3E9C-6C7C-ED4F-D935-687DAEC1BDE2}"/>
              </a:ext>
            </a:extLst>
          </p:cNvPr>
          <p:cNvCxnSpPr>
            <a:cxnSpLocks/>
          </p:cNvCxnSpPr>
          <p:nvPr/>
        </p:nvCxnSpPr>
        <p:spPr>
          <a:xfrm flipH="1">
            <a:off x="11089355" y="2276916"/>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4D1CD7D-2F2E-9B4F-F48A-524D8CCE4894}"/>
              </a:ext>
            </a:extLst>
          </p:cNvPr>
          <p:cNvSpPr txBox="1"/>
          <p:nvPr/>
        </p:nvSpPr>
        <p:spPr>
          <a:xfrm>
            <a:off x="570192" y="2651367"/>
            <a:ext cx="1060803" cy="338554"/>
          </a:xfrm>
          <a:prstGeom prst="rect">
            <a:avLst/>
          </a:prstGeom>
          <a:noFill/>
        </p:spPr>
        <p:txBody>
          <a:bodyPr wrap="none" rtlCol="0">
            <a:spAutoFit/>
          </a:bodyPr>
          <a:lstStyle/>
          <a:p>
            <a:r>
              <a:rPr lang="en-US" sz="1600" dirty="0">
                <a:solidFill>
                  <a:srgbClr val="003399"/>
                </a:solidFill>
              </a:rPr>
              <a:t>Fully Relax</a:t>
            </a:r>
          </a:p>
        </p:txBody>
      </p:sp>
      <p:sp>
        <p:nvSpPr>
          <p:cNvPr id="32" name="TextBox 31">
            <a:extLst>
              <a:ext uri="{FF2B5EF4-FFF2-40B4-BE49-F238E27FC236}">
                <a16:creationId xmlns:a16="http://schemas.microsoft.com/office/drawing/2014/main" id="{FE0AE4C8-9E36-7570-0058-04FB63E6BA63}"/>
              </a:ext>
            </a:extLst>
          </p:cNvPr>
          <p:cNvSpPr txBox="1"/>
          <p:nvPr/>
        </p:nvSpPr>
        <p:spPr>
          <a:xfrm>
            <a:off x="5548774" y="2682145"/>
            <a:ext cx="1060803" cy="338554"/>
          </a:xfrm>
          <a:prstGeom prst="rect">
            <a:avLst/>
          </a:prstGeom>
          <a:noFill/>
        </p:spPr>
        <p:txBody>
          <a:bodyPr wrap="none" rtlCol="0">
            <a:spAutoFit/>
          </a:bodyPr>
          <a:lstStyle/>
          <a:p>
            <a:r>
              <a:rPr lang="en-US" sz="1600" dirty="0">
                <a:solidFill>
                  <a:srgbClr val="003399"/>
                </a:solidFill>
              </a:rPr>
              <a:t>Fully Relax</a:t>
            </a:r>
          </a:p>
        </p:txBody>
      </p:sp>
      <p:sp>
        <p:nvSpPr>
          <p:cNvPr id="34" name="TextBox 33">
            <a:extLst>
              <a:ext uri="{FF2B5EF4-FFF2-40B4-BE49-F238E27FC236}">
                <a16:creationId xmlns:a16="http://schemas.microsoft.com/office/drawing/2014/main" id="{0621AA7D-7A99-3F6A-E8E2-2099CE70C753}"/>
              </a:ext>
            </a:extLst>
          </p:cNvPr>
          <p:cNvSpPr txBox="1"/>
          <p:nvPr/>
        </p:nvSpPr>
        <p:spPr>
          <a:xfrm>
            <a:off x="10566058" y="2662480"/>
            <a:ext cx="1060803" cy="338554"/>
          </a:xfrm>
          <a:prstGeom prst="rect">
            <a:avLst/>
          </a:prstGeom>
          <a:noFill/>
        </p:spPr>
        <p:txBody>
          <a:bodyPr wrap="none" rtlCol="0">
            <a:spAutoFit/>
          </a:bodyPr>
          <a:lstStyle/>
          <a:p>
            <a:r>
              <a:rPr lang="en-US" sz="1600" dirty="0">
                <a:solidFill>
                  <a:srgbClr val="003399"/>
                </a:solidFill>
              </a:rPr>
              <a:t>Fully Relax</a:t>
            </a:r>
          </a:p>
        </p:txBody>
      </p:sp>
      <p:pic>
        <p:nvPicPr>
          <p:cNvPr id="35" name="Picture 34">
            <a:extLst>
              <a:ext uri="{FF2B5EF4-FFF2-40B4-BE49-F238E27FC236}">
                <a16:creationId xmlns:a16="http://schemas.microsoft.com/office/drawing/2014/main" id="{FE933630-AD41-081D-13FF-B70BF1011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9128" y="1038916"/>
            <a:ext cx="2946586" cy="1496099"/>
          </a:xfrm>
          <a:prstGeom prst="rect">
            <a:avLst/>
          </a:prstGeom>
        </p:spPr>
      </p:pic>
      <p:cxnSp>
        <p:nvCxnSpPr>
          <p:cNvPr id="37" name="Straight Arrow Connector 36">
            <a:extLst>
              <a:ext uri="{FF2B5EF4-FFF2-40B4-BE49-F238E27FC236}">
                <a16:creationId xmlns:a16="http://schemas.microsoft.com/office/drawing/2014/main" id="{1C0E317B-5258-4626-8834-5B10F517E8B9}"/>
              </a:ext>
            </a:extLst>
          </p:cNvPr>
          <p:cNvCxnSpPr>
            <a:cxnSpLocks/>
          </p:cNvCxnSpPr>
          <p:nvPr/>
        </p:nvCxnSpPr>
        <p:spPr>
          <a:xfrm flipH="1">
            <a:off x="8951477" y="2227905"/>
            <a:ext cx="732731" cy="417839"/>
          </a:xfrm>
          <a:prstGeom prst="straightConnector1">
            <a:avLst/>
          </a:prstGeom>
          <a:ln w="38100">
            <a:solidFill>
              <a:srgbClr val="993366"/>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614C9EC-7CC5-AA4C-7A6B-AFC9C1BB178C}"/>
              </a:ext>
            </a:extLst>
          </p:cNvPr>
          <p:cNvSpPr txBox="1"/>
          <p:nvPr/>
        </p:nvSpPr>
        <p:spPr>
          <a:xfrm>
            <a:off x="441569" y="3570145"/>
            <a:ext cx="11211982" cy="1754326"/>
          </a:xfrm>
          <a:prstGeom prst="rect">
            <a:avLst/>
          </a:prstGeom>
          <a:noFill/>
        </p:spPr>
        <p:txBody>
          <a:bodyPr wrap="square">
            <a:spAutoFit/>
          </a:bodyPr>
          <a:lstStyle/>
          <a:p>
            <a:r>
              <a:rPr lang="en-US" b="1" dirty="0">
                <a:cs typeface="Courier New" panose="02070309020205020404" pitchFamily="49" charset="0"/>
              </a:rPr>
              <a:t>Details:</a:t>
            </a:r>
            <a:endParaRPr lang="en-US" dirty="0">
              <a:cs typeface="Courier New" panose="02070309020205020404" pitchFamily="49" charset="0"/>
            </a:endParaRPr>
          </a:p>
          <a:p>
            <a:pPr marL="285750" indent="-285750">
              <a:buFont typeface="Arial" panose="020B0604020202020204" pitchFamily="34" charset="0"/>
              <a:buChar char="•"/>
            </a:pPr>
            <a:r>
              <a:rPr lang="en-US" dirty="0">
                <a:cs typeface="Courier New" panose="02070309020205020404" pitchFamily="49" charset="0"/>
              </a:rPr>
              <a:t>The unit cell was fully relaxed until the max force was under 5x10</a:t>
            </a:r>
            <a:r>
              <a:rPr lang="en-US" baseline="30000" dirty="0">
                <a:cs typeface="Courier New" panose="02070309020205020404" pitchFamily="49" charset="0"/>
              </a:rPr>
              <a:t>-3</a:t>
            </a:r>
            <a:r>
              <a:rPr lang="en-US" dirty="0">
                <a:cs typeface="Courier New" panose="02070309020205020404" pitchFamily="49" charset="0"/>
              </a:rPr>
              <a:t>eV/Å, then further relaxed to 2x10</a:t>
            </a:r>
            <a:r>
              <a:rPr lang="en-US" baseline="30000" dirty="0">
                <a:cs typeface="Courier New" panose="02070309020205020404" pitchFamily="49" charset="0"/>
              </a:rPr>
              <a:t>-4</a:t>
            </a:r>
            <a:r>
              <a:rPr lang="en-US" dirty="0">
                <a:cs typeface="Courier New" panose="02070309020205020404" pitchFamily="49" charset="0"/>
              </a:rPr>
              <a:t>eV/Å. </a:t>
            </a:r>
          </a:p>
          <a:p>
            <a:pPr marL="285750" indent="-285750">
              <a:buFont typeface="Arial" panose="020B0604020202020204" pitchFamily="34" charset="0"/>
              <a:buChar char="•"/>
            </a:pPr>
            <a:r>
              <a:rPr lang="en-US" dirty="0">
                <a:cs typeface="Courier New" panose="02070309020205020404" pitchFamily="49" charset="0"/>
              </a:rPr>
              <a:t>FHI-aims code</a:t>
            </a:r>
            <a:r>
              <a:rPr lang="en-US" baseline="30000" dirty="0">
                <a:cs typeface="Courier New" panose="02070309020205020404" pitchFamily="49" charset="0"/>
              </a:rPr>
              <a:t>1</a:t>
            </a:r>
            <a:r>
              <a:rPr lang="en-US" dirty="0">
                <a:cs typeface="Courier New" panose="02070309020205020404" pitchFamily="49" charset="0"/>
              </a:rPr>
              <a:t> was used for </a:t>
            </a:r>
            <a:r>
              <a:rPr lang="en-US" dirty="0"/>
              <a:t>Density Functional Theory (DFT) calculations.</a:t>
            </a:r>
            <a:r>
              <a:rPr lang="en-US" dirty="0">
                <a:cs typeface="Courier New" panose="02070309020205020404" pitchFamily="49" charset="0"/>
              </a:rPr>
              <a:t> </a:t>
            </a:r>
          </a:p>
          <a:p>
            <a:pPr marL="285750" indent="-285750">
              <a:buFont typeface="Arial" panose="020B0604020202020204" pitchFamily="34" charset="0"/>
              <a:buChar char="•"/>
            </a:pPr>
            <a:r>
              <a:rPr lang="en-US" dirty="0"/>
              <a:t>DFT approximation was PBE functional with Tkatchenko-Scheffler</a:t>
            </a:r>
            <a:r>
              <a:rPr lang="en-US" baseline="30000" dirty="0">
                <a:cs typeface="Courier New" panose="02070309020205020404" pitchFamily="49" charset="0"/>
              </a:rPr>
              <a:t>2</a:t>
            </a:r>
            <a:r>
              <a:rPr lang="en-US" dirty="0"/>
              <a:t> term for long range van der Waals interactions added, but using the parametrization described and benchmarked in the supplementary information of Reference</a:t>
            </a:r>
            <a:r>
              <a:rPr lang="en-US" baseline="30000" dirty="0">
                <a:cs typeface="Courier New" panose="02070309020205020404" pitchFamily="49" charset="0"/>
              </a:rPr>
              <a:t>3</a:t>
            </a:r>
            <a:endParaRPr lang="en-US" dirty="0"/>
          </a:p>
          <a:p>
            <a:pPr marL="285750" indent="-285750">
              <a:buFont typeface="Arial" panose="020B0604020202020204" pitchFamily="34" charset="0"/>
              <a:buChar char="•"/>
            </a:pPr>
            <a:endParaRPr lang="en-US" dirty="0">
              <a:cs typeface="Courier New" panose="02070309020205020404" pitchFamily="49" charset="0"/>
            </a:endParaRPr>
          </a:p>
        </p:txBody>
      </p:sp>
      <p:sp>
        <p:nvSpPr>
          <p:cNvPr id="12" name="TextBox 11">
            <a:extLst>
              <a:ext uri="{FF2B5EF4-FFF2-40B4-BE49-F238E27FC236}">
                <a16:creationId xmlns:a16="http://schemas.microsoft.com/office/drawing/2014/main" id="{EDFCB132-3027-7A37-5B73-96B382B67EDF}"/>
              </a:ext>
            </a:extLst>
          </p:cNvPr>
          <p:cNvSpPr txBox="1"/>
          <p:nvPr/>
        </p:nvSpPr>
        <p:spPr>
          <a:xfrm>
            <a:off x="436019" y="5207180"/>
            <a:ext cx="11439070" cy="1169551"/>
          </a:xfrm>
          <a:prstGeom prst="rect">
            <a:avLst/>
          </a:prstGeom>
          <a:noFill/>
        </p:spPr>
        <p:txBody>
          <a:bodyPr wrap="square">
            <a:spAutoFit/>
          </a:bodyPr>
          <a:lstStyle/>
          <a:p>
            <a:r>
              <a:rPr lang="en-US" sz="1400" baseline="30000" dirty="0"/>
              <a:t>1</a:t>
            </a:r>
            <a:r>
              <a:rPr lang="en-US" sz="1400" dirty="0"/>
              <a:t>Blum, V., Gehrke, R., Hanke, F., Havu, P., Havu, V., Ren, X., Reuter, K. and Scheffler, M. 2009.Computer Physics Communications 180 (11): 2175-2196.</a:t>
            </a:r>
          </a:p>
          <a:p>
            <a:r>
              <a:rPr lang="en-US" sz="1400" baseline="30000" dirty="0"/>
              <a:t>2</a:t>
            </a:r>
            <a:r>
              <a:rPr lang="en-US" sz="1400" dirty="0"/>
              <a:t>Tkatchenko, A. and Scheffler, M. 2009. Physical Review Letters 102 (7): 073005. </a:t>
            </a:r>
          </a:p>
          <a:p>
            <a:r>
              <a:rPr lang="en-US" sz="1400" baseline="30000" dirty="0"/>
              <a:t>3</a:t>
            </a:r>
            <a:r>
              <a:rPr lang="en-US" sz="1400" dirty="0"/>
              <a:t>Kim, Y.-H., Song, R., Hao, J. et al. 2022. Advanced Functional Materials 32 (25): 2200454. </a:t>
            </a:r>
          </a:p>
          <a:p>
            <a:br>
              <a:rPr lang="en-US" sz="1400" dirty="0"/>
            </a:br>
            <a:r>
              <a:rPr lang="en-US" sz="1400" dirty="0">
                <a:effectLst/>
              </a:rPr>
              <a:t> </a:t>
            </a:r>
          </a:p>
        </p:txBody>
      </p:sp>
      <p:sp>
        <p:nvSpPr>
          <p:cNvPr id="6" name="TextBox 5">
            <a:extLst>
              <a:ext uri="{FF2B5EF4-FFF2-40B4-BE49-F238E27FC236}">
                <a16:creationId xmlns:a16="http://schemas.microsoft.com/office/drawing/2014/main" id="{4042DFFF-59E6-A0DB-1D9A-7A78B61C627B}"/>
              </a:ext>
            </a:extLst>
          </p:cNvPr>
          <p:cNvSpPr txBox="1"/>
          <p:nvPr/>
        </p:nvSpPr>
        <p:spPr>
          <a:xfrm>
            <a:off x="7182469" y="2617563"/>
            <a:ext cx="3052037" cy="584775"/>
          </a:xfrm>
          <a:prstGeom prst="rect">
            <a:avLst/>
          </a:prstGeom>
          <a:noFill/>
        </p:spPr>
        <p:txBody>
          <a:bodyPr wrap="square" rtlCol="0">
            <a:spAutoFit/>
          </a:bodyPr>
          <a:lstStyle/>
          <a:p>
            <a:r>
              <a:rPr lang="en-US" sz="1600" i="1" dirty="0"/>
              <a:t>Figure: Traversing energy landscape to find local minimum.</a:t>
            </a:r>
            <a:endParaRPr lang="en-US" sz="1600" i="1" baseline="30000" dirty="0"/>
          </a:p>
        </p:txBody>
      </p:sp>
    </p:spTree>
    <p:extLst>
      <p:ext uri="{BB962C8B-B14F-4D97-AF65-F5344CB8AC3E}">
        <p14:creationId xmlns:p14="http://schemas.microsoft.com/office/powerpoint/2010/main" val="382752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165E2-B4C9-BFFE-7F88-CED31CBE8E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1D1DAB-C0FC-2B88-B477-473D01469A2E}"/>
              </a:ext>
            </a:extLst>
          </p:cNvPr>
          <p:cNvSpPr>
            <a:spLocks noGrp="1"/>
          </p:cNvSpPr>
          <p:nvPr>
            <p:ph type="title"/>
          </p:nvPr>
        </p:nvSpPr>
        <p:spPr/>
        <p:txBody>
          <a:bodyPr/>
          <a:lstStyle/>
          <a:p>
            <a:r>
              <a:rPr lang="en-US" dirty="0">
                <a:latin typeface="+mn-lt"/>
              </a:rPr>
              <a:t>Methods: Halide </a:t>
            </a:r>
            <a:r>
              <a:rPr lang="en-US" dirty="0" err="1">
                <a:latin typeface="+mn-lt"/>
              </a:rPr>
              <a:t>Subsitution</a:t>
            </a:r>
            <a:endParaRPr lang="en-US" dirty="0">
              <a:latin typeface="+mn-lt"/>
            </a:endParaRPr>
          </a:p>
        </p:txBody>
      </p:sp>
      <p:sp>
        <p:nvSpPr>
          <p:cNvPr id="4" name="Slide Number Placeholder 3">
            <a:extLst>
              <a:ext uri="{FF2B5EF4-FFF2-40B4-BE49-F238E27FC236}">
                <a16:creationId xmlns:a16="http://schemas.microsoft.com/office/drawing/2014/main" id="{2EC264B4-1EC7-C7EB-4431-69E47540DA14}"/>
              </a:ext>
            </a:extLst>
          </p:cNvPr>
          <p:cNvSpPr>
            <a:spLocks noGrp="1"/>
          </p:cNvSpPr>
          <p:nvPr>
            <p:ph type="sldNum" sz="quarter" idx="12"/>
          </p:nvPr>
        </p:nvSpPr>
        <p:spPr/>
        <p:txBody>
          <a:bodyPr/>
          <a:lstStyle/>
          <a:p>
            <a:fld id="{0A885B08-ED83-4E80-81DD-27C80F4EAFCA}" type="slidenum">
              <a:rPr lang="en-US" smtClean="0"/>
              <a:t>8</a:t>
            </a:fld>
            <a:endParaRPr lang="en-US"/>
          </a:p>
        </p:txBody>
      </p:sp>
      <p:sp>
        <p:nvSpPr>
          <p:cNvPr id="3" name="Rectangle 2">
            <a:extLst>
              <a:ext uri="{FF2B5EF4-FFF2-40B4-BE49-F238E27FC236}">
                <a16:creationId xmlns:a16="http://schemas.microsoft.com/office/drawing/2014/main" id="{715F9B91-6A22-BD46-FD16-B3A128DD301D}"/>
              </a:ext>
            </a:extLst>
          </p:cNvPr>
          <p:cNvSpPr/>
          <p:nvPr/>
        </p:nvSpPr>
        <p:spPr>
          <a:xfrm>
            <a:off x="538446"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CsPbCl</a:t>
            </a:r>
            <a:r>
              <a:rPr lang="en-US" baseline="-25000" dirty="0"/>
              <a:t>3</a:t>
            </a:r>
            <a:endParaRPr lang="en-US" dirty="0"/>
          </a:p>
        </p:txBody>
      </p:sp>
      <p:sp>
        <p:nvSpPr>
          <p:cNvPr id="10" name="Rectangle 9">
            <a:extLst>
              <a:ext uri="{FF2B5EF4-FFF2-40B4-BE49-F238E27FC236}">
                <a16:creationId xmlns:a16="http://schemas.microsoft.com/office/drawing/2014/main" id="{9E3FD2FD-3144-7B6D-3401-1678F3C4B4AC}"/>
              </a:ext>
            </a:extLst>
          </p:cNvPr>
          <p:cNvSpPr/>
          <p:nvPr/>
        </p:nvSpPr>
        <p:spPr>
          <a:xfrm>
            <a:off x="5532825" y="1628963"/>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CsPbBr</a:t>
            </a:r>
            <a:r>
              <a:rPr lang="en-US" baseline="-25000" dirty="0"/>
              <a:t>3</a:t>
            </a:r>
            <a:endParaRPr lang="en-US" dirty="0"/>
          </a:p>
        </p:txBody>
      </p:sp>
      <p:sp>
        <p:nvSpPr>
          <p:cNvPr id="16" name="Rectangle 15">
            <a:extLst>
              <a:ext uri="{FF2B5EF4-FFF2-40B4-BE49-F238E27FC236}">
                <a16:creationId xmlns:a16="http://schemas.microsoft.com/office/drawing/2014/main" id="{C0BF2E9B-0DCB-0D65-325C-DD5B4D78267F}"/>
              </a:ext>
            </a:extLst>
          </p:cNvPr>
          <p:cNvSpPr/>
          <p:nvPr/>
        </p:nvSpPr>
        <p:spPr>
          <a:xfrm>
            <a:off x="10527204" y="1628967"/>
            <a:ext cx="1126347" cy="647953"/>
          </a:xfrm>
          <a:prstGeom prst="rect">
            <a:avLst/>
          </a:prstGeom>
          <a:solidFill>
            <a:srgbClr val="99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CsPbI</a:t>
            </a:r>
            <a:r>
              <a:rPr lang="en-US" baseline="-25000" dirty="0"/>
              <a:t>3</a:t>
            </a:r>
            <a:endParaRPr lang="en-US" dirty="0"/>
          </a:p>
        </p:txBody>
      </p:sp>
      <p:sp>
        <p:nvSpPr>
          <p:cNvPr id="39" name="TextBox 38">
            <a:extLst>
              <a:ext uri="{FF2B5EF4-FFF2-40B4-BE49-F238E27FC236}">
                <a16:creationId xmlns:a16="http://schemas.microsoft.com/office/drawing/2014/main" id="{7D673310-2F71-A551-D196-F5F5BE6E4500}"/>
              </a:ext>
            </a:extLst>
          </p:cNvPr>
          <p:cNvSpPr txBox="1"/>
          <p:nvPr/>
        </p:nvSpPr>
        <p:spPr>
          <a:xfrm>
            <a:off x="538446"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CsPbCl</a:t>
            </a:r>
            <a:r>
              <a:rPr lang="en-US" baseline="-25000" dirty="0">
                <a:solidFill>
                  <a:schemeClr val="bg1"/>
                </a:solidFill>
              </a:rPr>
              <a:t>3</a:t>
            </a:r>
            <a:endParaRPr lang="en-US" dirty="0">
              <a:solidFill>
                <a:schemeClr val="bg1"/>
              </a:solidFill>
            </a:endParaRPr>
          </a:p>
        </p:txBody>
      </p:sp>
      <p:cxnSp>
        <p:nvCxnSpPr>
          <p:cNvPr id="51" name="Straight Arrow Connector 50">
            <a:extLst>
              <a:ext uri="{FF2B5EF4-FFF2-40B4-BE49-F238E27FC236}">
                <a16:creationId xmlns:a16="http://schemas.microsoft.com/office/drawing/2014/main" id="{94997C41-3D7F-1309-ACDA-281B6342D35F}"/>
              </a:ext>
            </a:extLst>
          </p:cNvPr>
          <p:cNvCxnSpPr>
            <a:cxnSpLocks/>
            <a:stCxn id="3" idx="2"/>
          </p:cNvCxnSpPr>
          <p:nvPr/>
        </p:nvCxnSpPr>
        <p:spPr>
          <a:xfrm flipH="1">
            <a:off x="1101619"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F5354162-D3B8-5814-248F-07BC73EBF536}"/>
              </a:ext>
            </a:extLst>
          </p:cNvPr>
          <p:cNvSpPr txBox="1"/>
          <p:nvPr/>
        </p:nvSpPr>
        <p:spPr>
          <a:xfrm>
            <a:off x="436019"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68" name="TextBox 67">
            <a:extLst>
              <a:ext uri="{FF2B5EF4-FFF2-40B4-BE49-F238E27FC236}">
                <a16:creationId xmlns:a16="http://schemas.microsoft.com/office/drawing/2014/main" id="{96A846C0-3633-015A-9CF7-9209EF55043A}"/>
              </a:ext>
            </a:extLst>
          </p:cNvPr>
          <p:cNvSpPr txBox="1"/>
          <p:nvPr/>
        </p:nvSpPr>
        <p:spPr>
          <a:xfrm>
            <a:off x="5429888"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70" name="TextBox 69">
            <a:extLst>
              <a:ext uri="{FF2B5EF4-FFF2-40B4-BE49-F238E27FC236}">
                <a16:creationId xmlns:a16="http://schemas.microsoft.com/office/drawing/2014/main" id="{1B522F99-BB0D-4A48-49DE-C7B453F04EFA}"/>
              </a:ext>
            </a:extLst>
          </p:cNvPr>
          <p:cNvSpPr txBox="1"/>
          <p:nvPr/>
        </p:nvSpPr>
        <p:spPr>
          <a:xfrm>
            <a:off x="10423757" y="1049380"/>
            <a:ext cx="1331198" cy="584775"/>
          </a:xfrm>
          <a:prstGeom prst="rect">
            <a:avLst/>
          </a:prstGeom>
          <a:noFill/>
        </p:spPr>
        <p:txBody>
          <a:bodyPr wrap="none" rtlCol="0">
            <a:spAutoFit/>
          </a:bodyPr>
          <a:lstStyle/>
          <a:p>
            <a:r>
              <a:rPr lang="en-US" sz="1600" dirty="0">
                <a:solidFill>
                  <a:srgbClr val="993366"/>
                </a:solidFill>
              </a:rPr>
              <a:t>Experimental </a:t>
            </a:r>
          </a:p>
          <a:p>
            <a:pPr algn="ctr"/>
            <a:r>
              <a:rPr lang="en-US" sz="1600" dirty="0">
                <a:solidFill>
                  <a:srgbClr val="993366"/>
                </a:solidFill>
              </a:rPr>
              <a:t>Structure</a:t>
            </a:r>
          </a:p>
        </p:txBody>
      </p:sp>
      <p:sp>
        <p:nvSpPr>
          <p:cNvPr id="9" name="TextBox 8">
            <a:extLst>
              <a:ext uri="{FF2B5EF4-FFF2-40B4-BE49-F238E27FC236}">
                <a16:creationId xmlns:a16="http://schemas.microsoft.com/office/drawing/2014/main" id="{59AC0BB9-2604-8234-4D52-B39C33F698C7}"/>
              </a:ext>
            </a:extLst>
          </p:cNvPr>
          <p:cNvSpPr txBox="1"/>
          <p:nvPr/>
        </p:nvSpPr>
        <p:spPr>
          <a:xfrm>
            <a:off x="5532829"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CsPbBr</a:t>
            </a:r>
            <a:r>
              <a:rPr lang="en-US" baseline="-25000" dirty="0">
                <a:solidFill>
                  <a:schemeClr val="bg1"/>
                </a:solidFill>
              </a:rPr>
              <a:t>3</a:t>
            </a:r>
            <a:endParaRPr lang="en-US" dirty="0">
              <a:solidFill>
                <a:schemeClr val="bg1"/>
              </a:solidFill>
            </a:endParaRPr>
          </a:p>
        </p:txBody>
      </p:sp>
      <p:sp>
        <p:nvSpPr>
          <p:cNvPr id="13" name="TextBox 12">
            <a:extLst>
              <a:ext uri="{FF2B5EF4-FFF2-40B4-BE49-F238E27FC236}">
                <a16:creationId xmlns:a16="http://schemas.microsoft.com/office/drawing/2014/main" id="{F2CE417E-0435-AC21-34EF-9D99208595D0}"/>
              </a:ext>
            </a:extLst>
          </p:cNvPr>
          <p:cNvSpPr txBox="1"/>
          <p:nvPr/>
        </p:nvSpPr>
        <p:spPr>
          <a:xfrm>
            <a:off x="10527208" y="2989921"/>
            <a:ext cx="1126343" cy="369332"/>
          </a:xfrm>
          <a:prstGeom prst="rect">
            <a:avLst/>
          </a:prstGeom>
          <a:solidFill>
            <a:srgbClr val="003399"/>
          </a:solidFill>
        </p:spPr>
        <p:txBody>
          <a:bodyPr wrap="square" rtlCol="0" anchor="ctr">
            <a:spAutoFit/>
          </a:bodyPr>
          <a:lstStyle/>
          <a:p>
            <a:pPr algn="ctr"/>
            <a:r>
              <a:rPr lang="en-US" dirty="0">
                <a:solidFill>
                  <a:schemeClr val="bg1"/>
                </a:solidFill>
              </a:rPr>
              <a:t>CsPbI</a:t>
            </a:r>
            <a:r>
              <a:rPr lang="en-US" baseline="-25000" dirty="0">
                <a:solidFill>
                  <a:schemeClr val="bg1"/>
                </a:solidFill>
              </a:rPr>
              <a:t>3</a:t>
            </a:r>
            <a:endParaRPr lang="en-US" dirty="0">
              <a:solidFill>
                <a:schemeClr val="bg1"/>
              </a:solidFill>
            </a:endParaRPr>
          </a:p>
        </p:txBody>
      </p:sp>
      <p:cxnSp>
        <p:nvCxnSpPr>
          <p:cNvPr id="15" name="Straight Arrow Connector 14">
            <a:extLst>
              <a:ext uri="{FF2B5EF4-FFF2-40B4-BE49-F238E27FC236}">
                <a16:creationId xmlns:a16="http://schemas.microsoft.com/office/drawing/2014/main" id="{4922E9C2-6523-1713-19F2-7FC583921B16}"/>
              </a:ext>
            </a:extLst>
          </p:cNvPr>
          <p:cNvCxnSpPr>
            <a:cxnSpLocks/>
          </p:cNvCxnSpPr>
          <p:nvPr/>
        </p:nvCxnSpPr>
        <p:spPr>
          <a:xfrm flipH="1">
            <a:off x="6095487" y="2276920"/>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74092D6-1DC1-3CD6-DE08-A3C6E4D3B29D}"/>
              </a:ext>
            </a:extLst>
          </p:cNvPr>
          <p:cNvCxnSpPr>
            <a:cxnSpLocks/>
          </p:cNvCxnSpPr>
          <p:nvPr/>
        </p:nvCxnSpPr>
        <p:spPr>
          <a:xfrm flipH="1">
            <a:off x="11089355" y="2276916"/>
            <a:ext cx="1" cy="436002"/>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D896750-DE40-2075-0AAB-2684CF7BA3BE}"/>
              </a:ext>
            </a:extLst>
          </p:cNvPr>
          <p:cNvSpPr/>
          <p:nvPr/>
        </p:nvSpPr>
        <p:spPr>
          <a:xfrm>
            <a:off x="2226940" y="1628963"/>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CsPbBrCl</a:t>
            </a:r>
            <a:r>
              <a:rPr lang="en-US" baseline="-25000" dirty="0"/>
              <a:t>2</a:t>
            </a:r>
            <a:endParaRPr lang="en-US" dirty="0"/>
          </a:p>
        </p:txBody>
      </p:sp>
      <p:sp>
        <p:nvSpPr>
          <p:cNvPr id="8" name="Rectangle 7">
            <a:extLst>
              <a:ext uri="{FF2B5EF4-FFF2-40B4-BE49-F238E27FC236}">
                <a16:creationId xmlns:a16="http://schemas.microsoft.com/office/drawing/2014/main" id="{4D1CC876-1856-5338-6C63-3921408D7805}"/>
              </a:ext>
            </a:extLst>
          </p:cNvPr>
          <p:cNvSpPr/>
          <p:nvPr/>
        </p:nvSpPr>
        <p:spPr>
          <a:xfrm>
            <a:off x="3843818"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Cl</a:t>
            </a:r>
          </a:p>
        </p:txBody>
      </p:sp>
      <p:sp>
        <p:nvSpPr>
          <p:cNvPr id="12" name="Rectangle 11">
            <a:extLst>
              <a:ext uri="{FF2B5EF4-FFF2-40B4-BE49-F238E27FC236}">
                <a16:creationId xmlns:a16="http://schemas.microsoft.com/office/drawing/2014/main" id="{BB1BCBA6-EA4F-50EB-0185-B57C6714AD2B}"/>
              </a:ext>
            </a:extLst>
          </p:cNvPr>
          <p:cNvSpPr/>
          <p:nvPr/>
        </p:nvSpPr>
        <p:spPr>
          <a:xfrm>
            <a:off x="7173040" y="1628962"/>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a:t>
            </a:r>
            <a:r>
              <a:rPr lang="en-US" baseline="-25000" dirty="0"/>
              <a:t>2</a:t>
            </a:r>
            <a:r>
              <a:rPr lang="en-US" dirty="0"/>
              <a:t>I</a:t>
            </a:r>
          </a:p>
        </p:txBody>
      </p:sp>
      <p:sp>
        <p:nvSpPr>
          <p:cNvPr id="18" name="Rectangle 17">
            <a:extLst>
              <a:ext uri="{FF2B5EF4-FFF2-40B4-BE49-F238E27FC236}">
                <a16:creationId xmlns:a16="http://schemas.microsoft.com/office/drawing/2014/main" id="{641A1B60-CA7E-6038-047F-E4EED2ECAFAC}"/>
              </a:ext>
            </a:extLst>
          </p:cNvPr>
          <p:cNvSpPr/>
          <p:nvPr/>
        </p:nvSpPr>
        <p:spPr>
          <a:xfrm>
            <a:off x="8885456" y="1628961"/>
            <a:ext cx="1126347" cy="647953"/>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CsPbBrI</a:t>
            </a:r>
            <a:r>
              <a:rPr lang="en-US" baseline="-25000" dirty="0"/>
              <a:t>2</a:t>
            </a:r>
            <a:endParaRPr lang="en-US" dirty="0"/>
          </a:p>
        </p:txBody>
      </p:sp>
      <p:cxnSp>
        <p:nvCxnSpPr>
          <p:cNvPr id="22" name="Straight Arrow Connector 21">
            <a:extLst>
              <a:ext uri="{FF2B5EF4-FFF2-40B4-BE49-F238E27FC236}">
                <a16:creationId xmlns:a16="http://schemas.microsoft.com/office/drawing/2014/main" id="{6018CC3E-EF9C-EE51-BA4B-EAB0D4AAF416}"/>
              </a:ext>
            </a:extLst>
          </p:cNvPr>
          <p:cNvCxnSpPr>
            <a:stCxn id="39" idx="3"/>
            <a:endCxn id="6" idx="1"/>
          </p:cNvCxnSpPr>
          <p:nvPr/>
        </p:nvCxnSpPr>
        <p:spPr>
          <a:xfrm flipV="1">
            <a:off x="1664789" y="1952940"/>
            <a:ext cx="562151" cy="1221647"/>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E080FD3-E1CC-46DA-F883-889D2004A88B}"/>
              </a:ext>
            </a:extLst>
          </p:cNvPr>
          <p:cNvCxnSpPr>
            <a:cxnSpLocks/>
            <a:stCxn id="9" idx="1"/>
            <a:endCxn id="8" idx="3"/>
          </p:cNvCxnSpPr>
          <p:nvPr/>
        </p:nvCxnSpPr>
        <p:spPr>
          <a:xfrm flipH="1" flipV="1">
            <a:off x="4970165" y="1952939"/>
            <a:ext cx="562664"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1C5B882-84C1-3F89-EE55-1762C81CE1C7}"/>
              </a:ext>
            </a:extLst>
          </p:cNvPr>
          <p:cNvCxnSpPr>
            <a:cxnSpLocks/>
            <a:stCxn id="9" idx="3"/>
            <a:endCxn id="12" idx="1"/>
          </p:cNvCxnSpPr>
          <p:nvPr/>
        </p:nvCxnSpPr>
        <p:spPr>
          <a:xfrm flipV="1">
            <a:off x="6659172" y="1952939"/>
            <a:ext cx="513868" cy="1221648"/>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5CB9C5D-2626-D6EF-B127-BA567E7D1214}"/>
              </a:ext>
            </a:extLst>
          </p:cNvPr>
          <p:cNvCxnSpPr>
            <a:cxnSpLocks/>
            <a:stCxn id="13" idx="1"/>
            <a:endCxn id="18" idx="3"/>
          </p:cNvCxnSpPr>
          <p:nvPr/>
        </p:nvCxnSpPr>
        <p:spPr>
          <a:xfrm flipH="1" flipV="1">
            <a:off x="10011803" y="1952938"/>
            <a:ext cx="515405" cy="1221649"/>
          </a:xfrm>
          <a:prstGeom prst="straightConnector1">
            <a:avLst/>
          </a:prstGeom>
          <a:ln w="38100">
            <a:solidFill>
              <a:srgbClr val="52525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515FA3A-80F2-D9EA-6702-35E38DEAEF97}"/>
              </a:ext>
            </a:extLst>
          </p:cNvPr>
          <p:cNvSpPr txBox="1"/>
          <p:nvPr/>
        </p:nvSpPr>
        <p:spPr>
          <a:xfrm>
            <a:off x="2212970" y="1290408"/>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38" name="TextBox 37">
            <a:extLst>
              <a:ext uri="{FF2B5EF4-FFF2-40B4-BE49-F238E27FC236}">
                <a16:creationId xmlns:a16="http://schemas.microsoft.com/office/drawing/2014/main" id="{4169AF00-218C-F193-66BF-FFFB4321A97F}"/>
              </a:ext>
            </a:extLst>
          </p:cNvPr>
          <p:cNvSpPr txBox="1"/>
          <p:nvPr/>
        </p:nvSpPr>
        <p:spPr>
          <a:xfrm>
            <a:off x="7220809" y="1290407"/>
            <a:ext cx="2756685" cy="338554"/>
          </a:xfrm>
          <a:prstGeom prst="rect">
            <a:avLst/>
          </a:prstGeom>
          <a:noFill/>
        </p:spPr>
        <p:txBody>
          <a:bodyPr wrap="square" rtlCol="0">
            <a:spAutoFit/>
          </a:bodyPr>
          <a:lstStyle/>
          <a:p>
            <a:pPr algn="ctr"/>
            <a:r>
              <a:rPr lang="en-US" sz="1600" dirty="0">
                <a:solidFill>
                  <a:srgbClr val="70AD47"/>
                </a:solidFill>
              </a:rPr>
              <a:t>Replace halide by 1/3</a:t>
            </a:r>
          </a:p>
        </p:txBody>
      </p:sp>
      <p:sp>
        <p:nvSpPr>
          <p:cNvPr id="29" name="TextBox 28">
            <a:extLst>
              <a:ext uri="{FF2B5EF4-FFF2-40B4-BE49-F238E27FC236}">
                <a16:creationId xmlns:a16="http://schemas.microsoft.com/office/drawing/2014/main" id="{BD3B671D-74CC-66C2-D60B-8C18D55119D7}"/>
              </a:ext>
            </a:extLst>
          </p:cNvPr>
          <p:cNvSpPr txBox="1"/>
          <p:nvPr/>
        </p:nvSpPr>
        <p:spPr>
          <a:xfrm>
            <a:off x="570192" y="2651367"/>
            <a:ext cx="1060803" cy="338554"/>
          </a:xfrm>
          <a:prstGeom prst="rect">
            <a:avLst/>
          </a:prstGeom>
          <a:noFill/>
        </p:spPr>
        <p:txBody>
          <a:bodyPr wrap="none" rtlCol="0">
            <a:spAutoFit/>
          </a:bodyPr>
          <a:lstStyle/>
          <a:p>
            <a:r>
              <a:rPr lang="en-US" sz="1600" dirty="0">
                <a:solidFill>
                  <a:srgbClr val="003399"/>
                </a:solidFill>
              </a:rPr>
              <a:t>Fully Relax</a:t>
            </a:r>
          </a:p>
        </p:txBody>
      </p:sp>
      <p:sp>
        <p:nvSpPr>
          <p:cNvPr id="32" name="TextBox 31">
            <a:extLst>
              <a:ext uri="{FF2B5EF4-FFF2-40B4-BE49-F238E27FC236}">
                <a16:creationId xmlns:a16="http://schemas.microsoft.com/office/drawing/2014/main" id="{870E876D-9727-1130-15E3-0EDBF7557133}"/>
              </a:ext>
            </a:extLst>
          </p:cNvPr>
          <p:cNvSpPr txBox="1"/>
          <p:nvPr/>
        </p:nvSpPr>
        <p:spPr>
          <a:xfrm>
            <a:off x="5548774" y="2682145"/>
            <a:ext cx="1060803" cy="338554"/>
          </a:xfrm>
          <a:prstGeom prst="rect">
            <a:avLst/>
          </a:prstGeom>
          <a:noFill/>
        </p:spPr>
        <p:txBody>
          <a:bodyPr wrap="none" rtlCol="0">
            <a:spAutoFit/>
          </a:bodyPr>
          <a:lstStyle/>
          <a:p>
            <a:r>
              <a:rPr lang="en-US" sz="1600" dirty="0">
                <a:solidFill>
                  <a:srgbClr val="003399"/>
                </a:solidFill>
              </a:rPr>
              <a:t>Fully Relax</a:t>
            </a:r>
          </a:p>
        </p:txBody>
      </p:sp>
      <p:sp>
        <p:nvSpPr>
          <p:cNvPr id="34" name="TextBox 33">
            <a:extLst>
              <a:ext uri="{FF2B5EF4-FFF2-40B4-BE49-F238E27FC236}">
                <a16:creationId xmlns:a16="http://schemas.microsoft.com/office/drawing/2014/main" id="{DE233B30-31D4-E1BB-F2E2-61E409506C40}"/>
              </a:ext>
            </a:extLst>
          </p:cNvPr>
          <p:cNvSpPr txBox="1"/>
          <p:nvPr/>
        </p:nvSpPr>
        <p:spPr>
          <a:xfrm>
            <a:off x="10566058" y="2662480"/>
            <a:ext cx="1060803" cy="338554"/>
          </a:xfrm>
          <a:prstGeom prst="rect">
            <a:avLst/>
          </a:prstGeom>
          <a:noFill/>
        </p:spPr>
        <p:txBody>
          <a:bodyPr wrap="none" rtlCol="0">
            <a:spAutoFit/>
          </a:bodyPr>
          <a:lstStyle/>
          <a:p>
            <a:r>
              <a:rPr lang="en-US" sz="1600" dirty="0">
                <a:solidFill>
                  <a:srgbClr val="003399"/>
                </a:solidFill>
              </a:rPr>
              <a:t>Fully Relax</a:t>
            </a:r>
          </a:p>
        </p:txBody>
      </p:sp>
      <p:sp>
        <p:nvSpPr>
          <p:cNvPr id="7" name="TextBox 6">
            <a:extLst>
              <a:ext uri="{FF2B5EF4-FFF2-40B4-BE49-F238E27FC236}">
                <a16:creationId xmlns:a16="http://schemas.microsoft.com/office/drawing/2014/main" id="{48967416-6A50-8645-3EA3-07C2168C1E26}"/>
              </a:ext>
            </a:extLst>
          </p:cNvPr>
          <p:cNvSpPr txBox="1"/>
          <p:nvPr/>
        </p:nvSpPr>
        <p:spPr>
          <a:xfrm>
            <a:off x="441569" y="3600352"/>
            <a:ext cx="11211982" cy="923330"/>
          </a:xfrm>
          <a:prstGeom prst="rect">
            <a:avLst/>
          </a:prstGeom>
          <a:noFill/>
        </p:spPr>
        <p:txBody>
          <a:bodyPr wrap="square">
            <a:spAutoFit/>
          </a:bodyPr>
          <a:lstStyle/>
          <a:p>
            <a:r>
              <a:rPr lang="en-US" b="1" dirty="0">
                <a:cs typeface="Courier New" panose="02070309020205020404" pitchFamily="49" charset="0"/>
              </a:rPr>
              <a:t>Details:</a:t>
            </a:r>
          </a:p>
          <a:p>
            <a:pPr marL="285750" indent="-285750">
              <a:buFont typeface="Arial" panose="020B0604020202020204" pitchFamily="34" charset="0"/>
              <a:buChar char="•"/>
            </a:pPr>
            <a:r>
              <a:rPr lang="en-US" dirty="0">
                <a:cs typeface="Courier New" panose="02070309020205020404" pitchFamily="49" charset="0"/>
              </a:rPr>
              <a:t>Each arrangement was relaxed with intermediate settings prior to comparing total energies.</a:t>
            </a:r>
          </a:p>
          <a:p>
            <a:pPr marL="285750" indent="-285750">
              <a:buFont typeface="Arial" panose="020B0604020202020204" pitchFamily="34" charset="0"/>
              <a:buChar char="•"/>
            </a:pPr>
            <a:r>
              <a:rPr lang="en-US" dirty="0">
                <a:cs typeface="Courier New" panose="02070309020205020404" pitchFamily="49" charset="0"/>
              </a:rPr>
              <a:t>Note: there are no Cl - I alloys because Cl and I differ too much in size to realistically produce a stable alloy</a:t>
            </a:r>
          </a:p>
        </p:txBody>
      </p:sp>
      <p:sp>
        <p:nvSpPr>
          <p:cNvPr id="14" name="TextBox 13">
            <a:extLst>
              <a:ext uri="{FF2B5EF4-FFF2-40B4-BE49-F238E27FC236}">
                <a16:creationId xmlns:a16="http://schemas.microsoft.com/office/drawing/2014/main" id="{1D212A3F-AF57-B9CB-9ACF-06F58FC5AEDE}"/>
              </a:ext>
            </a:extLst>
          </p:cNvPr>
          <p:cNvSpPr txBox="1"/>
          <p:nvPr/>
        </p:nvSpPr>
        <p:spPr>
          <a:xfrm>
            <a:off x="2212970" y="2282968"/>
            <a:ext cx="2756685" cy="338554"/>
          </a:xfrm>
          <a:prstGeom prst="rect">
            <a:avLst/>
          </a:prstGeom>
          <a:noFill/>
        </p:spPr>
        <p:txBody>
          <a:bodyPr wrap="square" rtlCol="0">
            <a:spAutoFit/>
          </a:bodyPr>
          <a:lstStyle/>
          <a:p>
            <a:pPr algn="ctr"/>
            <a:r>
              <a:rPr lang="en-US" sz="1600" dirty="0">
                <a:solidFill>
                  <a:srgbClr val="70AD47"/>
                </a:solidFill>
              </a:rPr>
              <a:t>Intermediate Relaxation</a:t>
            </a:r>
          </a:p>
        </p:txBody>
      </p:sp>
      <p:sp>
        <p:nvSpPr>
          <p:cNvPr id="20" name="TextBox 19">
            <a:extLst>
              <a:ext uri="{FF2B5EF4-FFF2-40B4-BE49-F238E27FC236}">
                <a16:creationId xmlns:a16="http://schemas.microsoft.com/office/drawing/2014/main" id="{C5CBF413-2403-6F53-4D5D-0F5922ECCFEA}"/>
              </a:ext>
            </a:extLst>
          </p:cNvPr>
          <p:cNvSpPr txBox="1"/>
          <p:nvPr/>
        </p:nvSpPr>
        <p:spPr>
          <a:xfrm>
            <a:off x="7276487" y="2282968"/>
            <a:ext cx="2756685" cy="338554"/>
          </a:xfrm>
          <a:prstGeom prst="rect">
            <a:avLst/>
          </a:prstGeom>
          <a:noFill/>
        </p:spPr>
        <p:txBody>
          <a:bodyPr wrap="square" rtlCol="0">
            <a:spAutoFit/>
          </a:bodyPr>
          <a:lstStyle/>
          <a:p>
            <a:pPr algn="ctr"/>
            <a:r>
              <a:rPr lang="en-US" sz="1600" dirty="0">
                <a:solidFill>
                  <a:srgbClr val="70AD47"/>
                </a:solidFill>
              </a:rPr>
              <a:t>Intermediate Relaxation</a:t>
            </a:r>
          </a:p>
        </p:txBody>
      </p:sp>
    </p:spTree>
    <p:extLst>
      <p:ext uri="{BB962C8B-B14F-4D97-AF65-F5344CB8AC3E}">
        <p14:creationId xmlns:p14="http://schemas.microsoft.com/office/powerpoint/2010/main" val="2071396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23FE1-2D56-A61A-C262-8EAE41B64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B265CC-667C-C0AA-923F-4CFF077C011A}"/>
              </a:ext>
            </a:extLst>
          </p:cNvPr>
          <p:cNvSpPr>
            <a:spLocks noGrp="1"/>
          </p:cNvSpPr>
          <p:nvPr>
            <p:ph type="title"/>
          </p:nvPr>
        </p:nvSpPr>
        <p:spPr/>
        <p:txBody>
          <a:bodyPr/>
          <a:lstStyle/>
          <a:p>
            <a:r>
              <a:rPr lang="en-US" dirty="0"/>
              <a:t>Results: Finding Lowest Energy Arrangements</a:t>
            </a:r>
          </a:p>
        </p:txBody>
      </p:sp>
      <p:sp>
        <p:nvSpPr>
          <p:cNvPr id="4" name="Slide Number Placeholder 3">
            <a:extLst>
              <a:ext uri="{FF2B5EF4-FFF2-40B4-BE49-F238E27FC236}">
                <a16:creationId xmlns:a16="http://schemas.microsoft.com/office/drawing/2014/main" id="{02AC0972-3CEB-C8C8-CC74-01A33A73666A}"/>
              </a:ext>
            </a:extLst>
          </p:cNvPr>
          <p:cNvSpPr>
            <a:spLocks noGrp="1"/>
          </p:cNvSpPr>
          <p:nvPr>
            <p:ph type="sldNum" sz="quarter" idx="12"/>
          </p:nvPr>
        </p:nvSpPr>
        <p:spPr/>
        <p:txBody>
          <a:bodyPr/>
          <a:lstStyle/>
          <a:p>
            <a:fld id="{0A885B08-ED83-4E80-81DD-27C80F4EAFCA}" type="slidenum">
              <a:rPr lang="en-US" smtClean="0"/>
              <a:t>9</a:t>
            </a:fld>
            <a:endParaRPr lang="en-US"/>
          </a:p>
        </p:txBody>
      </p:sp>
      <p:sp>
        <p:nvSpPr>
          <p:cNvPr id="3" name="Content Placeholder 2">
            <a:extLst>
              <a:ext uri="{FF2B5EF4-FFF2-40B4-BE49-F238E27FC236}">
                <a16:creationId xmlns:a16="http://schemas.microsoft.com/office/drawing/2014/main" id="{6A98A33B-3B6C-658C-56F7-68DF6FC00BB9}"/>
              </a:ext>
            </a:extLst>
          </p:cNvPr>
          <p:cNvSpPr>
            <a:spLocks noGrp="1"/>
          </p:cNvSpPr>
          <p:nvPr>
            <p:ph idx="1"/>
          </p:nvPr>
        </p:nvSpPr>
        <p:spPr>
          <a:xfrm>
            <a:off x="5123022" y="1641074"/>
            <a:ext cx="6491676" cy="3869549"/>
          </a:xfrm>
        </p:spPr>
        <p:txBody>
          <a:bodyPr>
            <a:normAutofit/>
          </a:bodyPr>
          <a:lstStyle/>
          <a:p>
            <a:r>
              <a:rPr lang="en-US" sz="1800" dirty="0">
                <a:latin typeface="+mn-lt"/>
              </a:rPr>
              <a:t>For CsPbBr</a:t>
            </a:r>
            <a:r>
              <a:rPr lang="en-US" sz="1800" baseline="-25000" dirty="0">
                <a:latin typeface="+mn-lt"/>
              </a:rPr>
              <a:t>2</a:t>
            </a:r>
            <a:r>
              <a:rPr lang="en-US" sz="1800" dirty="0">
                <a:latin typeface="+mn-lt"/>
              </a:rPr>
              <a:t>Cl and CsPbBrI</a:t>
            </a:r>
            <a:r>
              <a:rPr lang="en-US" sz="1800" baseline="-25000" dirty="0">
                <a:latin typeface="+mn-lt"/>
              </a:rPr>
              <a:t>2</a:t>
            </a:r>
            <a:r>
              <a:rPr lang="en-US" sz="1800" dirty="0">
                <a:latin typeface="+mn-lt"/>
              </a:rPr>
              <a:t>, the structure with </a:t>
            </a:r>
            <a:r>
              <a:rPr lang="en-US" sz="1800" i="1" dirty="0" err="1">
                <a:latin typeface="+mn-lt"/>
              </a:rPr>
              <a:t>Pnma</a:t>
            </a:r>
            <a:r>
              <a:rPr lang="en-US" sz="1800" dirty="0">
                <a:latin typeface="+mn-lt"/>
              </a:rPr>
              <a:t> symmetry was significantly lower energy. ​</a:t>
            </a:r>
          </a:p>
          <a:p>
            <a:r>
              <a:rPr lang="en-US" sz="1800" dirty="0">
                <a:latin typeface="+mn-lt"/>
              </a:rPr>
              <a:t>For CsPbBrCl</a:t>
            </a:r>
            <a:r>
              <a:rPr lang="en-US" sz="1800" baseline="-25000" dirty="0">
                <a:latin typeface="+mn-lt"/>
              </a:rPr>
              <a:t>2</a:t>
            </a:r>
            <a:r>
              <a:rPr lang="en-US" sz="1800" dirty="0">
                <a:latin typeface="+mn-lt"/>
              </a:rPr>
              <a:t> and CsPbBr</a:t>
            </a:r>
            <a:r>
              <a:rPr lang="en-US" sz="1800" baseline="-25000" dirty="0">
                <a:latin typeface="+mn-lt"/>
              </a:rPr>
              <a:t>2</a:t>
            </a:r>
            <a:r>
              <a:rPr lang="en-US" sz="1800" dirty="0">
                <a:latin typeface="+mn-lt"/>
              </a:rPr>
              <a:t>I, there were many structures of equivalent symmetry near the lowest energy, and the axial structure was considerably higher energy. ​</a:t>
            </a:r>
          </a:p>
          <a:p>
            <a:pPr lvl="1"/>
            <a:r>
              <a:rPr lang="en-US" sz="1800" dirty="0">
                <a:latin typeface="+mn-lt"/>
              </a:rPr>
              <a:t>CsPbBrCl</a:t>
            </a:r>
            <a:r>
              <a:rPr lang="en-US" sz="1800" baseline="-25000" dirty="0">
                <a:latin typeface="+mn-lt"/>
              </a:rPr>
              <a:t>2</a:t>
            </a:r>
            <a:r>
              <a:rPr lang="en-US" sz="1800" dirty="0">
                <a:latin typeface="+mn-lt"/>
              </a:rPr>
              <a:t>: </a:t>
            </a:r>
            <a:r>
              <a:rPr lang="en-US" sz="1800" i="1" dirty="0" err="1">
                <a:latin typeface="+mn-lt"/>
              </a:rPr>
              <a:t>Pmna</a:t>
            </a:r>
            <a:r>
              <a:rPr lang="en-US" sz="1800" dirty="0">
                <a:latin typeface="+mn-lt"/>
              </a:rPr>
              <a:t>​</a:t>
            </a:r>
          </a:p>
          <a:p>
            <a:pPr lvl="1"/>
            <a:r>
              <a:rPr lang="en-US" sz="1800" dirty="0">
                <a:latin typeface="+mn-lt"/>
              </a:rPr>
              <a:t>CsPbBr</a:t>
            </a:r>
            <a:r>
              <a:rPr lang="en-US" sz="1800" baseline="-25000" dirty="0">
                <a:latin typeface="+mn-lt"/>
              </a:rPr>
              <a:t>2</a:t>
            </a:r>
            <a:r>
              <a:rPr lang="en-US" sz="1800" dirty="0">
                <a:latin typeface="+mn-lt"/>
              </a:rPr>
              <a:t>I: </a:t>
            </a:r>
            <a:r>
              <a:rPr lang="en-US" sz="1800" i="1" dirty="0">
                <a:latin typeface="+mn-lt"/>
              </a:rPr>
              <a:t>Imma</a:t>
            </a:r>
            <a:r>
              <a:rPr lang="en-US" sz="1800" dirty="0">
                <a:latin typeface="+mn-lt"/>
              </a:rPr>
              <a:t>​</a:t>
            </a:r>
          </a:p>
          <a:p>
            <a:pPr lvl="1"/>
            <a:endParaRPr lang="en-US" sz="1800" dirty="0">
              <a:latin typeface="+mn-lt"/>
            </a:endParaRPr>
          </a:p>
          <a:p>
            <a:endParaRPr lang="en-US" sz="1800" dirty="0">
              <a:latin typeface="+mn-lt"/>
            </a:endParaRPr>
          </a:p>
        </p:txBody>
      </p:sp>
      <p:pic>
        <p:nvPicPr>
          <p:cNvPr id="9" name="Picture 8">
            <a:extLst>
              <a:ext uri="{FF2B5EF4-FFF2-40B4-BE49-F238E27FC236}">
                <a16:creationId xmlns:a16="http://schemas.microsoft.com/office/drawing/2014/main" id="{83B59DD0-0875-29ED-A3FD-8619B25BDD91}"/>
              </a:ext>
              <a:ext uri="{C183D7F6-B498-43B3-948B-1728B52AA6E4}">
                <adec:decorative xmlns:adec="http://schemas.microsoft.com/office/drawing/2017/decorative" val="1"/>
              </a:ext>
            </a:extLst>
          </p:cNvPr>
          <p:cNvPicPr>
            <a:picLocks noChangeAspect="1"/>
          </p:cNvPicPr>
          <p:nvPr/>
        </p:nvPicPr>
        <p:blipFill>
          <a:blip r:embed="rId2"/>
          <a:srcRect l="9677" r="4771" b="16755"/>
          <a:stretch>
            <a:fillRect/>
          </a:stretch>
        </p:blipFill>
        <p:spPr>
          <a:xfrm>
            <a:off x="647952" y="1002962"/>
            <a:ext cx="4426665" cy="4750680"/>
          </a:xfrm>
          <a:prstGeom prst="rect">
            <a:avLst/>
          </a:prstGeom>
        </p:spPr>
      </p:pic>
      <p:sp>
        <p:nvSpPr>
          <p:cNvPr id="7" name="TextBox 6">
            <a:extLst>
              <a:ext uri="{FF2B5EF4-FFF2-40B4-BE49-F238E27FC236}">
                <a16:creationId xmlns:a16="http://schemas.microsoft.com/office/drawing/2014/main" id="{33C672AB-7E54-4E9A-D825-E13F7520AA45}"/>
              </a:ext>
            </a:extLst>
          </p:cNvPr>
          <p:cNvSpPr txBox="1"/>
          <p:nvPr/>
        </p:nvSpPr>
        <p:spPr>
          <a:xfrm rot="16200000">
            <a:off x="-1725824" y="3327266"/>
            <a:ext cx="4378220" cy="369332"/>
          </a:xfrm>
          <a:prstGeom prst="rect">
            <a:avLst/>
          </a:prstGeom>
          <a:noFill/>
        </p:spPr>
        <p:txBody>
          <a:bodyPr wrap="square" rtlCol="0">
            <a:spAutoFit/>
          </a:bodyPr>
          <a:lstStyle/>
          <a:p>
            <a:r>
              <a:rPr lang="en-US" dirty="0"/>
              <a:t>Relative Energy (</a:t>
            </a:r>
            <a:r>
              <a:rPr lang="en-US" dirty="0" err="1"/>
              <a:t>meV</a:t>
            </a:r>
            <a:r>
              <a:rPr lang="en-US" dirty="0"/>
              <a:t>) per 20-atom unit cell</a:t>
            </a:r>
          </a:p>
        </p:txBody>
      </p:sp>
      <p:sp>
        <p:nvSpPr>
          <p:cNvPr id="5" name="TextBox 4">
            <a:extLst>
              <a:ext uri="{FF2B5EF4-FFF2-40B4-BE49-F238E27FC236}">
                <a16:creationId xmlns:a16="http://schemas.microsoft.com/office/drawing/2014/main" id="{9B17CD96-5F90-0868-461C-0F0DE19AD20D}"/>
              </a:ext>
            </a:extLst>
          </p:cNvPr>
          <p:cNvSpPr txBox="1"/>
          <p:nvPr/>
        </p:nvSpPr>
        <p:spPr>
          <a:xfrm flipH="1">
            <a:off x="1192957" y="4208662"/>
            <a:ext cx="744843" cy="338554"/>
          </a:xfrm>
          <a:prstGeom prst="rect">
            <a:avLst/>
          </a:prstGeom>
          <a:noFill/>
        </p:spPr>
        <p:txBody>
          <a:bodyPr wrap="square" rtlCol="0">
            <a:spAutoFit/>
          </a:bodyPr>
          <a:lstStyle/>
          <a:p>
            <a:r>
              <a:rPr lang="en-US" sz="1600" i="1" dirty="0" err="1">
                <a:solidFill>
                  <a:srgbClr val="FF0000"/>
                </a:solidFill>
              </a:rPr>
              <a:t>Pmna</a:t>
            </a:r>
            <a:endParaRPr lang="en-US" sz="1600" i="1" dirty="0">
              <a:solidFill>
                <a:srgbClr val="FF0000"/>
              </a:solidFill>
            </a:endParaRPr>
          </a:p>
        </p:txBody>
      </p:sp>
      <p:sp>
        <p:nvSpPr>
          <p:cNvPr id="8" name="TextBox 7">
            <a:extLst>
              <a:ext uri="{FF2B5EF4-FFF2-40B4-BE49-F238E27FC236}">
                <a16:creationId xmlns:a16="http://schemas.microsoft.com/office/drawing/2014/main" id="{A3763293-44C0-0BC6-24DB-AB360AB41354}"/>
              </a:ext>
            </a:extLst>
          </p:cNvPr>
          <p:cNvSpPr txBox="1"/>
          <p:nvPr/>
        </p:nvSpPr>
        <p:spPr>
          <a:xfrm flipH="1">
            <a:off x="2326369" y="5287573"/>
            <a:ext cx="744843" cy="338554"/>
          </a:xfrm>
          <a:prstGeom prst="rect">
            <a:avLst/>
          </a:prstGeom>
          <a:noFill/>
        </p:spPr>
        <p:txBody>
          <a:bodyPr wrap="square" rtlCol="0">
            <a:spAutoFit/>
          </a:bodyPr>
          <a:lstStyle/>
          <a:p>
            <a:r>
              <a:rPr lang="en-US" sz="1600" i="1" dirty="0" err="1">
                <a:solidFill>
                  <a:srgbClr val="FF0000"/>
                </a:solidFill>
              </a:rPr>
              <a:t>Pmna</a:t>
            </a:r>
            <a:endParaRPr lang="en-US" sz="1600" i="1" dirty="0">
              <a:solidFill>
                <a:srgbClr val="FF0000"/>
              </a:solidFill>
            </a:endParaRPr>
          </a:p>
        </p:txBody>
      </p:sp>
      <p:sp>
        <p:nvSpPr>
          <p:cNvPr id="11" name="TextBox 10">
            <a:extLst>
              <a:ext uri="{FF2B5EF4-FFF2-40B4-BE49-F238E27FC236}">
                <a16:creationId xmlns:a16="http://schemas.microsoft.com/office/drawing/2014/main" id="{8CA16938-4850-890E-0651-D6F4B292D0E6}"/>
              </a:ext>
            </a:extLst>
          </p:cNvPr>
          <p:cNvSpPr txBox="1"/>
          <p:nvPr/>
        </p:nvSpPr>
        <p:spPr>
          <a:xfrm flipH="1">
            <a:off x="3825137" y="5287573"/>
            <a:ext cx="744843" cy="338554"/>
          </a:xfrm>
          <a:prstGeom prst="rect">
            <a:avLst/>
          </a:prstGeom>
          <a:noFill/>
        </p:spPr>
        <p:txBody>
          <a:bodyPr wrap="square" rtlCol="0">
            <a:spAutoFit/>
          </a:bodyPr>
          <a:lstStyle/>
          <a:p>
            <a:r>
              <a:rPr lang="en-US" sz="1600" i="1" dirty="0" err="1">
                <a:solidFill>
                  <a:srgbClr val="FF0000"/>
                </a:solidFill>
              </a:rPr>
              <a:t>Pmna</a:t>
            </a:r>
            <a:endParaRPr lang="en-US" sz="1600" i="1" dirty="0">
              <a:solidFill>
                <a:srgbClr val="FF0000"/>
              </a:solidFill>
            </a:endParaRPr>
          </a:p>
        </p:txBody>
      </p:sp>
      <p:sp>
        <p:nvSpPr>
          <p:cNvPr id="13" name="TextBox 12">
            <a:extLst>
              <a:ext uri="{FF2B5EF4-FFF2-40B4-BE49-F238E27FC236}">
                <a16:creationId xmlns:a16="http://schemas.microsoft.com/office/drawing/2014/main" id="{93B059EA-4BEE-7E4D-B118-7211A4B6B321}"/>
              </a:ext>
            </a:extLst>
          </p:cNvPr>
          <p:cNvSpPr txBox="1"/>
          <p:nvPr/>
        </p:nvSpPr>
        <p:spPr>
          <a:xfrm flipH="1">
            <a:off x="3452716" y="3670721"/>
            <a:ext cx="744843" cy="338554"/>
          </a:xfrm>
          <a:prstGeom prst="rect">
            <a:avLst/>
          </a:prstGeom>
          <a:noFill/>
        </p:spPr>
        <p:txBody>
          <a:bodyPr wrap="square" rtlCol="0">
            <a:spAutoFit/>
          </a:bodyPr>
          <a:lstStyle/>
          <a:p>
            <a:r>
              <a:rPr lang="en-US" sz="1600" i="1" dirty="0">
                <a:solidFill>
                  <a:srgbClr val="FF0000"/>
                </a:solidFill>
              </a:rPr>
              <a:t>Imma</a:t>
            </a:r>
          </a:p>
        </p:txBody>
      </p:sp>
    </p:spTree>
    <p:extLst>
      <p:ext uri="{BB962C8B-B14F-4D97-AF65-F5344CB8AC3E}">
        <p14:creationId xmlns:p14="http://schemas.microsoft.com/office/powerpoint/2010/main" val="33654428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3710</TotalTime>
  <Words>2538</Words>
  <Application>Microsoft Office PowerPoint</Application>
  <PresentationFormat>Widescreen</PresentationFormat>
  <Paragraphs>467</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Courier New</vt:lpstr>
      <vt:lpstr>Times New Roman</vt:lpstr>
      <vt:lpstr>Office Theme</vt:lpstr>
      <vt:lpstr>Determining Phonon Band Structures of Inorganic Lead Halide Perovskite Alloys  Via First Principles Calculations</vt:lpstr>
      <vt:lpstr>Project Background: Perovskites</vt:lpstr>
      <vt:lpstr>Project Background: Superfluorescence</vt:lpstr>
      <vt:lpstr>Project Background: Phonons </vt:lpstr>
      <vt:lpstr>Project Goal</vt:lpstr>
      <vt:lpstr>Methods: Experimental Structures</vt:lpstr>
      <vt:lpstr>Methods: Relaxing Pure Halides</vt:lpstr>
      <vt:lpstr>Methods: Halide Subsitution</vt:lpstr>
      <vt:lpstr>Results: Finding Lowest Energy Arrangements</vt:lpstr>
      <vt:lpstr>Results: Symmetry of Lowest Energy Arrangements</vt:lpstr>
      <vt:lpstr>Methods: Picking Lowest Energy Structure</vt:lpstr>
      <vt:lpstr>Methods: Fully Relaxing Alloys</vt:lpstr>
      <vt:lpstr>Results: Final Relaxed Structures</vt:lpstr>
      <vt:lpstr>Methods: Phonon Calculations</vt:lpstr>
      <vt:lpstr>Methods: Calculating Phonons</vt:lpstr>
      <vt:lpstr>How to Interpret Phonon Band Structures: Gamma Point</vt:lpstr>
      <vt:lpstr>How to Interpret Phonon Band Structures: Acoustic Modes</vt:lpstr>
      <vt:lpstr>How to Interpret Phonon Band Structures</vt:lpstr>
      <vt:lpstr>Results: Phonons</vt:lpstr>
      <vt:lpstr>Results: Nonanalytical Corrections</vt:lpstr>
      <vt:lpstr>Results: Frequencies at Gamma</vt:lpstr>
      <vt:lpstr>Conclusions and Future Work</vt:lpstr>
      <vt:lpstr>References</vt:lpstr>
      <vt:lpstr>Thank You!</vt:lpstr>
      <vt:lpstr>Questions?</vt:lpstr>
      <vt:lpstr>Supplementary Slides</vt:lpstr>
      <vt:lpstr>Equations</vt:lpstr>
      <vt:lpstr>Max Force Across Relaxation Steps for CsPbBr3</vt:lpstr>
      <vt:lpstr>Phonon Visualization: Gamma Point</vt:lpstr>
      <vt:lpstr>Phonon Visualization: Optical Mode</vt:lpstr>
      <vt:lpstr>Results: Symmetry of Lowest Energy Arrangements</vt:lpstr>
      <vt:lpstr>Methods: Determining Alloy Structures</vt:lpstr>
      <vt:lpstr>Methods: Overview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M Strader</dc:creator>
  <cp:lastModifiedBy>ZZ Bits</cp:lastModifiedBy>
  <cp:revision>158</cp:revision>
  <dcterms:created xsi:type="dcterms:W3CDTF">2022-05-16T14:38:37Z</dcterms:created>
  <dcterms:modified xsi:type="dcterms:W3CDTF">2026-07-28T14:53:17Z</dcterms:modified>
</cp:coreProperties>
</file>