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67a220480b_0_8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67a220480b_0_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6f1a1660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6f1a1660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6f1a16606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6f1a16606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6b422813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6b422813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Filmetrics machine- used to measure the oxide thickness  March RIE- used twice, once before the photoresist and once after, YES</a:t>
            </a:r>
            <a:endParaRPr/>
          </a:p>
          <a:p>
            <a:pPr indent="0" lvl="0" marL="0" rtl="0" algn="l">
              <a:spcBef>
                <a:spcPts val="0"/>
              </a:spcBef>
              <a:spcAft>
                <a:spcPts val="0"/>
              </a:spcAft>
              <a:buNone/>
            </a:pPr>
            <a:r>
              <a:rPr lang="en"/>
              <a:t> Oven also used twice, first time to vapor prime the wafer second time for image reversal(first before the photoresist, second after)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6b4228131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6b4228131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profilometer was also used to make sure we got down to the oxidized layer.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6b4228131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6b4228131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Lesker PVD 75 machine was used to sputter a layer of titanium onto the substrate, then platinum in five intervals of sputtering and pausing to ensure the photoresist did not melt, then a final layer of titanium the measured metal thickness after liftoff was about 765 nm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6e5e6124a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6e5e6124a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6f1a16606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6f1a16606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6f1a16606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6f1a16606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73c4ca474f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73c4ca474f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692cc3b7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692cc3b7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67b5f4b01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67b5f4b01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 of benchtop equipment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3c4ca474f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73c4ca474f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67b5f4b0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67b5f4b01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3d0ecf397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3d0ecf397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692cc3b737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692cc3b737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67b5f4b019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67b5f4b019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 proteins will denature (unfold) at different temperatures, so the thermogram gives a snapshot of the protein content or distribution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67b5f4b0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67b5f4b0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this plot, </a:t>
            </a:r>
            <a:r>
              <a:rPr lang="en">
                <a:solidFill>
                  <a:schemeClr val="dk1"/>
                </a:solidFill>
              </a:rPr>
              <a:t>CAD is stable coronary artery disease (close to a “normal” distribution of proteins), </a:t>
            </a:r>
            <a:r>
              <a:rPr lang="en"/>
              <a:t>Type 1 Heart Attack that involves a blood clot (big change in protein); Type 2 is a “demand” heart attack, where blockage is choking off blood supply (minor but significant change in protein content)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92cc3b737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692cc3b737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All three return to “normal” after a month or two of treatment; normal being “Stable” CAD</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692cc3b737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692cc3b737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really means that we can use DSC to diagnose diseases. Over 17 different diseases have been researched using DSC, but we are focusing on heart attacks since there is currently no clinical diagnostic to differentiate between Type I and Type II and the treatment for each is DRAMATICALLY different.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67b5f4b019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67b5f4b019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found that while the </a:t>
            </a:r>
            <a:r>
              <a:rPr lang="en"/>
              <a:t>original</a:t>
            </a:r>
            <a:r>
              <a:rPr lang="en"/>
              <a:t> trace could be used to in fer temperature, it wasn’t sensitive enough, so we need to add a secondary temperature sensing element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67b5f4b019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67b5f4b019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3d0ecf397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3d0ecf397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22.jpg"/><Relationship Id="rId5"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drive.google.com/file/d/14yM-1Q95736VPa6YVElkoyvLHAccILW5/view" TargetMode="External"/><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36.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235050" y="619025"/>
            <a:ext cx="8673900" cy="2074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2"/>
                </a:solidFill>
              </a:rPr>
              <a:t>Development of Microfabricated DSC Sensors with Integrated RTDs</a:t>
            </a:r>
            <a:endParaRPr>
              <a:solidFill>
                <a:schemeClr val="dk2"/>
              </a:solidFill>
            </a:endParaRPr>
          </a:p>
        </p:txBody>
      </p:sp>
      <p:sp>
        <p:nvSpPr>
          <p:cNvPr id="68" name="Google Shape;68;p13"/>
          <p:cNvSpPr txBox="1"/>
          <p:nvPr>
            <p:ph idx="1" type="subTitle"/>
          </p:nvPr>
        </p:nvSpPr>
        <p:spPr>
          <a:xfrm>
            <a:off x="562475" y="2721324"/>
            <a:ext cx="8222100" cy="1008600"/>
          </a:xfrm>
          <a:prstGeom prst="rect">
            <a:avLst/>
          </a:prstGeom>
        </p:spPr>
        <p:txBody>
          <a:bodyPr anchorCtr="0" anchor="t" bIns="91425" lIns="91425" spcFirstLastPara="1" rIns="91425" wrap="square" tIns="91425">
            <a:noAutofit/>
          </a:bodyPr>
          <a:lstStyle/>
          <a:p>
            <a:pPr indent="0" lvl="0" marL="0" rtl="0" algn="ctr">
              <a:lnSpc>
                <a:spcPct val="50000"/>
              </a:lnSpc>
              <a:spcBef>
                <a:spcPts val="0"/>
              </a:spcBef>
              <a:spcAft>
                <a:spcPts val="0"/>
              </a:spcAft>
              <a:buNone/>
            </a:pPr>
            <a:r>
              <a:rPr lang="en" sz="2012">
                <a:solidFill>
                  <a:srgbClr val="000000"/>
                </a:solidFill>
              </a:rPr>
              <a:t>Savannah Stephenson, University of Kentucky</a:t>
            </a:r>
            <a:endParaRPr sz="2012">
              <a:solidFill>
                <a:srgbClr val="000000"/>
              </a:solidFill>
            </a:endParaRPr>
          </a:p>
          <a:p>
            <a:pPr indent="0" lvl="0" marL="0" rtl="0" algn="ctr">
              <a:lnSpc>
                <a:spcPct val="50000"/>
              </a:lnSpc>
              <a:spcBef>
                <a:spcPts val="0"/>
              </a:spcBef>
              <a:spcAft>
                <a:spcPts val="0"/>
              </a:spcAft>
              <a:buNone/>
            </a:pPr>
            <a:r>
              <a:t/>
            </a:r>
            <a:endParaRPr sz="1512">
              <a:solidFill>
                <a:srgbClr val="000000"/>
              </a:solidFill>
            </a:endParaRPr>
          </a:p>
          <a:p>
            <a:pPr indent="0" lvl="0" marL="0" rtl="0" algn="ctr">
              <a:lnSpc>
                <a:spcPct val="50000"/>
              </a:lnSpc>
              <a:spcBef>
                <a:spcPts val="0"/>
              </a:spcBef>
              <a:spcAft>
                <a:spcPts val="0"/>
              </a:spcAft>
              <a:buNone/>
            </a:pPr>
            <a:r>
              <a:rPr lang="en" sz="1712">
                <a:solidFill>
                  <a:srgbClr val="000000"/>
                </a:solidFill>
              </a:rPr>
              <a:t>Dr. Thomas Roussel, University of Louisville</a:t>
            </a:r>
            <a:br>
              <a:rPr lang="en" sz="1712">
                <a:solidFill>
                  <a:srgbClr val="000000"/>
                </a:solidFill>
              </a:rPr>
            </a:br>
            <a:endParaRPr sz="1212">
              <a:solidFill>
                <a:srgbClr val="000000"/>
              </a:solidFill>
            </a:endParaRPr>
          </a:p>
          <a:p>
            <a:pPr indent="0" lvl="0" marL="0" rtl="0" algn="ctr">
              <a:lnSpc>
                <a:spcPct val="50000"/>
              </a:lnSpc>
              <a:spcBef>
                <a:spcPts val="0"/>
              </a:spcBef>
              <a:spcAft>
                <a:spcPts val="0"/>
              </a:spcAft>
              <a:buNone/>
            </a:pPr>
            <a:r>
              <a:rPr lang="en" sz="1712">
                <a:solidFill>
                  <a:srgbClr val="000000"/>
                </a:solidFill>
              </a:rPr>
              <a:t>Dr. Michael Martin, University of Louisville</a:t>
            </a:r>
            <a:br>
              <a:rPr lang="en" sz="1712">
                <a:solidFill>
                  <a:srgbClr val="000000"/>
                </a:solidFill>
              </a:rPr>
            </a:br>
            <a:endParaRPr sz="1112">
              <a:solidFill>
                <a:srgbClr val="000000"/>
              </a:solidFill>
            </a:endParaRPr>
          </a:p>
          <a:p>
            <a:pPr indent="0" lvl="0" marL="0" rtl="0" algn="ctr">
              <a:lnSpc>
                <a:spcPct val="50000"/>
              </a:lnSpc>
              <a:spcBef>
                <a:spcPts val="0"/>
              </a:spcBef>
              <a:spcAft>
                <a:spcPts val="0"/>
              </a:spcAft>
              <a:buNone/>
            </a:pPr>
            <a:r>
              <a:rPr lang="en" sz="1712">
                <a:solidFill>
                  <a:srgbClr val="000000"/>
                </a:solidFill>
              </a:rPr>
              <a:t>Dr. Nichola C. Garbett, University of Louisville</a:t>
            </a:r>
            <a:endParaRPr sz="1425">
              <a:solidFill>
                <a:srgbClr val="000000"/>
              </a:solidFill>
            </a:endParaRPr>
          </a:p>
          <a:p>
            <a:pPr indent="0" lvl="0" marL="0" rtl="0" algn="l">
              <a:lnSpc>
                <a:spcPct val="80000"/>
              </a:lnSpc>
              <a:spcBef>
                <a:spcPts val="0"/>
              </a:spcBef>
              <a:spcAft>
                <a:spcPts val="0"/>
              </a:spcAft>
              <a:buSzPts val="688"/>
              <a:buNone/>
            </a:pPr>
            <a:r>
              <a:t/>
            </a:r>
            <a:endParaRPr sz="1725">
              <a:solidFill>
                <a:srgbClr val="000000"/>
              </a:solidFill>
            </a:endParaRPr>
          </a:p>
        </p:txBody>
      </p:sp>
      <p:sp>
        <p:nvSpPr>
          <p:cNvPr id="69" name="Google Shape;69;p13"/>
          <p:cNvSpPr/>
          <p:nvPr/>
        </p:nvSpPr>
        <p:spPr>
          <a:xfrm>
            <a:off x="0" y="3902500"/>
            <a:ext cx="9144000" cy="1229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70" name="Google Shape;70;p13"/>
          <p:cNvPicPr preferRelativeResize="0"/>
          <p:nvPr/>
        </p:nvPicPr>
        <p:blipFill>
          <a:blip r:embed="rId3">
            <a:alphaModFix/>
          </a:blip>
          <a:stretch>
            <a:fillRect/>
          </a:stretch>
        </p:blipFill>
        <p:spPr>
          <a:xfrm>
            <a:off x="192800" y="4026625"/>
            <a:ext cx="2959200" cy="525951"/>
          </a:xfrm>
          <a:prstGeom prst="rect">
            <a:avLst/>
          </a:prstGeom>
          <a:noFill/>
          <a:ln>
            <a:noFill/>
          </a:ln>
        </p:spPr>
      </p:pic>
      <p:pic>
        <p:nvPicPr>
          <p:cNvPr id="71" name="Google Shape;71;p13"/>
          <p:cNvPicPr preferRelativeResize="0"/>
          <p:nvPr/>
        </p:nvPicPr>
        <p:blipFill>
          <a:blip r:embed="rId4">
            <a:alphaModFix/>
          </a:blip>
          <a:stretch>
            <a:fillRect/>
          </a:stretch>
        </p:blipFill>
        <p:spPr>
          <a:xfrm>
            <a:off x="5282925" y="3924425"/>
            <a:ext cx="3861081" cy="730350"/>
          </a:xfrm>
          <a:prstGeom prst="rect">
            <a:avLst/>
          </a:prstGeom>
          <a:noFill/>
          <a:ln>
            <a:noFill/>
          </a:ln>
        </p:spPr>
      </p:pic>
      <p:sp>
        <p:nvSpPr>
          <p:cNvPr id="72" name="Google Shape;72;p13"/>
          <p:cNvSpPr/>
          <p:nvPr/>
        </p:nvSpPr>
        <p:spPr>
          <a:xfrm>
            <a:off x="0" y="0"/>
            <a:ext cx="9144000" cy="112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73" name="Google Shape;73;p13"/>
          <p:cNvPicPr preferRelativeResize="0"/>
          <p:nvPr/>
        </p:nvPicPr>
        <p:blipFill>
          <a:blip r:embed="rId5">
            <a:alphaModFix/>
          </a:blip>
          <a:stretch>
            <a:fillRect/>
          </a:stretch>
        </p:blipFill>
        <p:spPr>
          <a:xfrm>
            <a:off x="60025" y="198675"/>
            <a:ext cx="1298391" cy="730351"/>
          </a:xfrm>
          <a:prstGeom prst="rect">
            <a:avLst/>
          </a:prstGeom>
          <a:noFill/>
          <a:ln>
            <a:noFill/>
          </a:ln>
        </p:spPr>
      </p:pic>
      <p:pic>
        <p:nvPicPr>
          <p:cNvPr id="74" name="Google Shape;74;p13"/>
          <p:cNvPicPr preferRelativeResize="0"/>
          <p:nvPr/>
        </p:nvPicPr>
        <p:blipFill rotWithShape="1">
          <a:blip r:embed="rId6">
            <a:alphaModFix/>
          </a:blip>
          <a:srcRect b="15472" l="7937" r="4650" t="15884"/>
          <a:stretch/>
        </p:blipFill>
        <p:spPr>
          <a:xfrm>
            <a:off x="1694200" y="198675"/>
            <a:ext cx="1809300" cy="730350"/>
          </a:xfrm>
          <a:prstGeom prst="rect">
            <a:avLst/>
          </a:prstGeom>
          <a:noFill/>
          <a:ln>
            <a:noFill/>
          </a:ln>
        </p:spPr>
      </p:pic>
      <p:pic>
        <p:nvPicPr>
          <p:cNvPr id="75" name="Google Shape;75;p13"/>
          <p:cNvPicPr preferRelativeResize="0"/>
          <p:nvPr/>
        </p:nvPicPr>
        <p:blipFill>
          <a:blip r:embed="rId7">
            <a:alphaModFix/>
          </a:blip>
          <a:stretch>
            <a:fillRect/>
          </a:stretch>
        </p:blipFill>
        <p:spPr>
          <a:xfrm>
            <a:off x="4238788" y="198670"/>
            <a:ext cx="3058251" cy="685470"/>
          </a:xfrm>
          <a:prstGeom prst="rect">
            <a:avLst/>
          </a:prstGeom>
          <a:noFill/>
          <a:ln>
            <a:noFill/>
          </a:ln>
        </p:spPr>
      </p:pic>
      <p:pic>
        <p:nvPicPr>
          <p:cNvPr id="76" name="Google Shape;76;p13"/>
          <p:cNvPicPr preferRelativeResize="0"/>
          <p:nvPr/>
        </p:nvPicPr>
        <p:blipFill>
          <a:blip r:embed="rId8">
            <a:alphaModFix/>
          </a:blip>
          <a:stretch>
            <a:fillRect/>
          </a:stretch>
        </p:blipFill>
        <p:spPr>
          <a:xfrm>
            <a:off x="7975350" y="37112"/>
            <a:ext cx="1002577" cy="1008600"/>
          </a:xfrm>
          <a:prstGeom prst="rect">
            <a:avLst/>
          </a:prstGeom>
          <a:noFill/>
          <a:ln>
            <a:noFill/>
          </a:ln>
        </p:spPr>
      </p:pic>
      <p:sp>
        <p:nvSpPr>
          <p:cNvPr id="77" name="Google Shape;77;p13"/>
          <p:cNvSpPr txBox="1"/>
          <p:nvPr/>
        </p:nvSpPr>
        <p:spPr>
          <a:xfrm>
            <a:off x="192800" y="4552575"/>
            <a:ext cx="29592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Roboto"/>
                <a:ea typeface="Roboto"/>
                <a:cs typeface="Roboto"/>
                <a:sym typeface="Roboto"/>
              </a:rPr>
              <a:t>NSF REU Award ID </a:t>
            </a:r>
            <a:r>
              <a:rPr b="1" lang="en" sz="1600">
                <a:highlight>
                  <a:srgbClr val="FFFFFF"/>
                </a:highlight>
              </a:rPr>
              <a:t># 2348869</a:t>
            </a:r>
            <a:endParaRPr b="1" sz="1600">
              <a:latin typeface="Roboto"/>
              <a:ea typeface="Roboto"/>
              <a:cs typeface="Roboto"/>
              <a:sym typeface="Roboto"/>
            </a:endParaRPr>
          </a:p>
        </p:txBody>
      </p:sp>
      <p:sp>
        <p:nvSpPr>
          <p:cNvPr id="78" name="Google Shape;78;p13"/>
          <p:cNvSpPr txBox="1"/>
          <p:nvPr/>
        </p:nvSpPr>
        <p:spPr>
          <a:xfrm>
            <a:off x="5965800" y="4552575"/>
            <a:ext cx="3058200" cy="4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Roboto"/>
                <a:ea typeface="Roboto"/>
                <a:cs typeface="Roboto"/>
                <a:sym typeface="Roboto"/>
              </a:rPr>
              <a:t>NSF NNCI Award ID </a:t>
            </a:r>
            <a:r>
              <a:rPr b="1" lang="en" sz="1600">
                <a:highlight>
                  <a:srgbClr val="FFFFFF"/>
                </a:highlight>
              </a:rPr>
              <a:t># 2025075</a:t>
            </a:r>
            <a:endParaRPr b="1" sz="16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67" name="Shape 167"/>
        <p:cNvGrpSpPr/>
        <p:nvPr/>
      </p:nvGrpSpPr>
      <p:grpSpPr>
        <a:xfrm>
          <a:off x="0" y="0"/>
          <a:ext cx="0" cy="0"/>
          <a:chOff x="0" y="0"/>
          <a:chExt cx="0" cy="0"/>
        </a:xfrm>
      </p:grpSpPr>
      <p:sp>
        <p:nvSpPr>
          <p:cNvPr id="168" name="Google Shape;168;p2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RTD Trace Designs</a:t>
            </a:r>
            <a:endParaRPr>
              <a:solidFill>
                <a:srgbClr val="000000"/>
              </a:solidFill>
            </a:endParaRPr>
          </a:p>
        </p:txBody>
      </p:sp>
      <p:sp>
        <p:nvSpPr>
          <p:cNvPr id="169" name="Google Shape;169;p22"/>
          <p:cNvSpPr txBox="1"/>
          <p:nvPr/>
        </p:nvSpPr>
        <p:spPr>
          <a:xfrm>
            <a:off x="5624775" y="2137225"/>
            <a:ext cx="3377100" cy="27780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9mm “meander”</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Trace width of 10 microns</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10 mm die size</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No sharp edges</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Bond pads attached</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Char char="●"/>
            </a:pPr>
            <a:r>
              <a:rPr b="1" lang="en" sz="1800">
                <a:solidFill>
                  <a:schemeClr val="dk2"/>
                </a:solidFill>
                <a:latin typeface="Roboto"/>
                <a:ea typeface="Roboto"/>
                <a:cs typeface="Roboto"/>
                <a:sym typeface="Roboto"/>
              </a:rPr>
              <a:t>Targeting 100 Ohms</a:t>
            </a:r>
            <a:endParaRPr b="1" sz="1800">
              <a:solidFill>
                <a:schemeClr val="dk2"/>
              </a:solidFill>
              <a:latin typeface="Roboto"/>
              <a:ea typeface="Roboto"/>
              <a:cs typeface="Roboto"/>
              <a:sym typeface="Roboto"/>
            </a:endParaRPr>
          </a:p>
        </p:txBody>
      </p:sp>
      <p:pic>
        <p:nvPicPr>
          <p:cNvPr id="170" name="Google Shape;170;p22"/>
          <p:cNvPicPr preferRelativeResize="0"/>
          <p:nvPr/>
        </p:nvPicPr>
        <p:blipFill rotWithShape="1">
          <a:blip r:embed="rId3">
            <a:alphaModFix/>
          </a:blip>
          <a:srcRect b="12911" l="2390" r="8427" t="18590"/>
          <a:stretch/>
        </p:blipFill>
        <p:spPr>
          <a:xfrm>
            <a:off x="139150" y="2821525"/>
            <a:ext cx="5485627" cy="9053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74" name="Shape 174"/>
        <p:cNvGrpSpPr/>
        <p:nvPr/>
      </p:nvGrpSpPr>
      <p:grpSpPr>
        <a:xfrm>
          <a:off x="0" y="0"/>
          <a:ext cx="0" cy="0"/>
          <a:chOff x="0" y="0"/>
          <a:chExt cx="0" cy="0"/>
        </a:xfrm>
      </p:grpSpPr>
      <p:sp>
        <p:nvSpPr>
          <p:cNvPr id="175" name="Google Shape;175;p2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RTD Trace Designs</a:t>
            </a:r>
            <a:endParaRPr>
              <a:solidFill>
                <a:srgbClr val="000000"/>
              </a:solidFill>
            </a:endParaRPr>
          </a:p>
        </p:txBody>
      </p:sp>
      <p:sp>
        <p:nvSpPr>
          <p:cNvPr id="176" name="Google Shape;176;p23"/>
          <p:cNvSpPr txBox="1"/>
          <p:nvPr/>
        </p:nvSpPr>
        <p:spPr>
          <a:xfrm>
            <a:off x="5704625" y="2011775"/>
            <a:ext cx="3321000" cy="2832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90mm “Spiral”</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Trace width of 10 microns</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10 mm die size</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No sharp edges</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Bond pads are attached </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Char char="●"/>
            </a:pPr>
            <a:r>
              <a:rPr b="1" lang="en" sz="1800">
                <a:solidFill>
                  <a:schemeClr val="dk2"/>
                </a:solidFill>
                <a:latin typeface="Roboto"/>
                <a:ea typeface="Roboto"/>
                <a:cs typeface="Roboto"/>
                <a:sym typeface="Roboto"/>
              </a:rPr>
              <a:t>Targeting 1000 ohms</a:t>
            </a:r>
            <a:endParaRPr b="1" sz="1800">
              <a:solidFill>
                <a:schemeClr val="dk2"/>
              </a:solidFill>
              <a:latin typeface="Roboto"/>
              <a:ea typeface="Roboto"/>
              <a:cs typeface="Roboto"/>
              <a:sym typeface="Roboto"/>
            </a:endParaRPr>
          </a:p>
          <a:p>
            <a:pPr indent="0" lvl="0" marL="914400" rtl="0" algn="l">
              <a:lnSpc>
                <a:spcPct val="150000"/>
              </a:lnSpc>
              <a:spcBef>
                <a:spcPts val="0"/>
              </a:spcBef>
              <a:spcAft>
                <a:spcPts val="0"/>
              </a:spcAft>
              <a:buNone/>
            </a:pPr>
            <a:r>
              <a:t/>
            </a:r>
            <a:endParaRPr sz="1800">
              <a:solidFill>
                <a:schemeClr val="dk2"/>
              </a:solidFill>
              <a:latin typeface="Roboto"/>
              <a:ea typeface="Roboto"/>
              <a:cs typeface="Roboto"/>
              <a:sym typeface="Roboto"/>
            </a:endParaRPr>
          </a:p>
        </p:txBody>
      </p:sp>
      <p:pic>
        <p:nvPicPr>
          <p:cNvPr id="177" name="Google Shape;177;p23"/>
          <p:cNvPicPr preferRelativeResize="0"/>
          <p:nvPr/>
        </p:nvPicPr>
        <p:blipFill>
          <a:blip r:embed="rId3">
            <a:alphaModFix/>
          </a:blip>
          <a:stretch>
            <a:fillRect/>
          </a:stretch>
        </p:blipFill>
        <p:spPr>
          <a:xfrm>
            <a:off x="387750" y="2285300"/>
            <a:ext cx="5316874" cy="21267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81" name="Shape 181"/>
        <p:cNvGrpSpPr/>
        <p:nvPr/>
      </p:nvGrpSpPr>
      <p:grpSpPr>
        <a:xfrm>
          <a:off x="0" y="0"/>
          <a:ext cx="0" cy="0"/>
          <a:chOff x="0" y="0"/>
          <a:chExt cx="0" cy="0"/>
        </a:xfrm>
      </p:grpSpPr>
      <p:sp>
        <p:nvSpPr>
          <p:cNvPr id="182" name="Google Shape;182;p2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dk2"/>
                </a:solidFill>
              </a:rPr>
              <a:t>Fabricating the Sensors (Equipment)</a:t>
            </a:r>
            <a:endParaRPr>
              <a:solidFill>
                <a:schemeClr val="dk2"/>
              </a:solidFill>
            </a:endParaRPr>
          </a:p>
        </p:txBody>
      </p:sp>
      <p:pic>
        <p:nvPicPr>
          <p:cNvPr id="183" name="Google Shape;183;p24" title="20250620_121205.jpg"/>
          <p:cNvPicPr preferRelativeResize="0"/>
          <p:nvPr/>
        </p:nvPicPr>
        <p:blipFill rotWithShape="1">
          <a:blip r:embed="rId3">
            <a:alphaModFix/>
          </a:blip>
          <a:srcRect b="19251" l="12782" r="17022" t="24963"/>
          <a:stretch/>
        </p:blipFill>
        <p:spPr>
          <a:xfrm>
            <a:off x="323625" y="1817900"/>
            <a:ext cx="2503388" cy="2652723"/>
          </a:xfrm>
          <a:prstGeom prst="rect">
            <a:avLst/>
          </a:prstGeom>
          <a:noFill/>
          <a:ln>
            <a:noFill/>
          </a:ln>
        </p:spPr>
      </p:pic>
      <p:sp>
        <p:nvSpPr>
          <p:cNvPr id="184" name="Google Shape;184;p24"/>
          <p:cNvSpPr txBox="1"/>
          <p:nvPr/>
        </p:nvSpPr>
        <p:spPr>
          <a:xfrm>
            <a:off x="896725" y="4595138"/>
            <a:ext cx="13572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Filmetrics </a:t>
            </a:r>
            <a:endParaRPr sz="1800">
              <a:solidFill>
                <a:schemeClr val="dk2"/>
              </a:solidFill>
              <a:latin typeface="Roboto"/>
              <a:ea typeface="Roboto"/>
              <a:cs typeface="Roboto"/>
              <a:sym typeface="Roboto"/>
            </a:endParaRPr>
          </a:p>
        </p:txBody>
      </p:sp>
      <p:pic>
        <p:nvPicPr>
          <p:cNvPr id="185" name="Google Shape;185;p24" title="20250627_094832.jpg"/>
          <p:cNvPicPr preferRelativeResize="0"/>
          <p:nvPr/>
        </p:nvPicPr>
        <p:blipFill>
          <a:blip r:embed="rId4">
            <a:alphaModFix/>
          </a:blip>
          <a:stretch>
            <a:fillRect/>
          </a:stretch>
        </p:blipFill>
        <p:spPr>
          <a:xfrm>
            <a:off x="3475535" y="1902700"/>
            <a:ext cx="1989539" cy="2652723"/>
          </a:xfrm>
          <a:prstGeom prst="rect">
            <a:avLst/>
          </a:prstGeom>
          <a:noFill/>
          <a:ln>
            <a:noFill/>
          </a:ln>
        </p:spPr>
      </p:pic>
      <p:sp>
        <p:nvSpPr>
          <p:cNvPr id="186" name="Google Shape;186;p24"/>
          <p:cNvSpPr txBox="1"/>
          <p:nvPr/>
        </p:nvSpPr>
        <p:spPr>
          <a:xfrm>
            <a:off x="3366650" y="4680475"/>
            <a:ext cx="17448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sp>
        <p:nvSpPr>
          <p:cNvPr id="187" name="Google Shape;187;p24"/>
          <p:cNvSpPr txBox="1"/>
          <p:nvPr/>
        </p:nvSpPr>
        <p:spPr>
          <a:xfrm>
            <a:off x="3833400" y="4595138"/>
            <a:ext cx="1273800" cy="376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March RIE</a:t>
            </a:r>
            <a:endParaRPr sz="1800">
              <a:solidFill>
                <a:schemeClr val="dk2"/>
              </a:solidFill>
              <a:latin typeface="Roboto"/>
              <a:ea typeface="Roboto"/>
              <a:cs typeface="Roboto"/>
              <a:sym typeface="Roboto"/>
            </a:endParaRPr>
          </a:p>
        </p:txBody>
      </p:sp>
      <p:pic>
        <p:nvPicPr>
          <p:cNvPr id="188" name="Google Shape;188;p24" title="20250623_135543.jpg"/>
          <p:cNvPicPr preferRelativeResize="0"/>
          <p:nvPr/>
        </p:nvPicPr>
        <p:blipFill rotWithShape="1">
          <a:blip r:embed="rId5">
            <a:alphaModFix/>
          </a:blip>
          <a:srcRect b="15284" l="22850" r="18422" t="29237"/>
          <a:stretch/>
        </p:blipFill>
        <p:spPr>
          <a:xfrm>
            <a:off x="6113575" y="1825512"/>
            <a:ext cx="2167300" cy="2729902"/>
          </a:xfrm>
          <a:prstGeom prst="rect">
            <a:avLst/>
          </a:prstGeom>
          <a:noFill/>
          <a:ln>
            <a:noFill/>
          </a:ln>
        </p:spPr>
      </p:pic>
      <p:sp>
        <p:nvSpPr>
          <p:cNvPr id="189" name="Google Shape;189;p24"/>
          <p:cNvSpPr txBox="1"/>
          <p:nvPr/>
        </p:nvSpPr>
        <p:spPr>
          <a:xfrm>
            <a:off x="6560325" y="4635038"/>
            <a:ext cx="1273800" cy="29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YES Oven</a:t>
            </a:r>
            <a:endParaRPr sz="1800">
              <a:solidFill>
                <a:schemeClr val="dk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93" name="Shape 193"/>
        <p:cNvGrpSpPr/>
        <p:nvPr/>
      </p:nvGrpSpPr>
      <p:grpSpPr>
        <a:xfrm>
          <a:off x="0" y="0"/>
          <a:ext cx="0" cy="0"/>
          <a:chOff x="0" y="0"/>
          <a:chExt cx="0" cy="0"/>
        </a:xfrm>
      </p:grpSpPr>
      <p:sp>
        <p:nvSpPr>
          <p:cNvPr id="194" name="Google Shape;194;p25"/>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Fabricating the Sensors</a:t>
            </a:r>
            <a:endParaRPr>
              <a:solidFill>
                <a:srgbClr val="000000"/>
              </a:solidFill>
            </a:endParaRPr>
          </a:p>
          <a:p>
            <a:pPr indent="0" lvl="0" marL="0" rtl="0" algn="l">
              <a:spcBef>
                <a:spcPts val="0"/>
              </a:spcBef>
              <a:spcAft>
                <a:spcPts val="0"/>
              </a:spcAft>
              <a:buNone/>
            </a:pPr>
            <a:r>
              <a:rPr lang="en">
                <a:solidFill>
                  <a:srgbClr val="000000"/>
                </a:solidFill>
              </a:rPr>
              <a:t>Heater Traces</a:t>
            </a:r>
            <a:endParaRPr>
              <a:solidFill>
                <a:srgbClr val="000000"/>
              </a:solidFill>
            </a:endParaRPr>
          </a:p>
        </p:txBody>
      </p:sp>
      <p:sp>
        <p:nvSpPr>
          <p:cNvPr id="195" name="Google Shape;195;p25"/>
          <p:cNvSpPr txBox="1"/>
          <p:nvPr/>
        </p:nvSpPr>
        <p:spPr>
          <a:xfrm>
            <a:off x="200375" y="4470575"/>
            <a:ext cx="2641200" cy="37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Roboto"/>
                <a:ea typeface="Roboto"/>
                <a:cs typeface="Roboto"/>
                <a:sym typeface="Roboto"/>
              </a:rPr>
              <a:t>Features in the wafer</a:t>
            </a:r>
            <a:endParaRPr sz="1800">
              <a:latin typeface="Roboto"/>
              <a:ea typeface="Roboto"/>
              <a:cs typeface="Roboto"/>
              <a:sym typeface="Roboto"/>
            </a:endParaRPr>
          </a:p>
          <a:p>
            <a:pPr indent="0" lvl="0" marL="0" rtl="0" algn="ctr">
              <a:spcBef>
                <a:spcPts val="0"/>
              </a:spcBef>
              <a:spcAft>
                <a:spcPts val="0"/>
              </a:spcAft>
              <a:buNone/>
            </a:pPr>
            <a:r>
              <a:rPr lang="en" sz="1800">
                <a:latin typeface="Roboto"/>
                <a:ea typeface="Roboto"/>
                <a:cs typeface="Roboto"/>
                <a:sym typeface="Roboto"/>
              </a:rPr>
              <a:t>Yield: 60 devices/wafer</a:t>
            </a:r>
            <a:endParaRPr sz="1800">
              <a:latin typeface="Roboto"/>
              <a:ea typeface="Roboto"/>
              <a:cs typeface="Roboto"/>
              <a:sym typeface="Roboto"/>
            </a:endParaRPr>
          </a:p>
        </p:txBody>
      </p:sp>
      <p:sp>
        <p:nvSpPr>
          <p:cNvPr id="196" name="Google Shape;196;p25"/>
          <p:cNvSpPr txBox="1"/>
          <p:nvPr/>
        </p:nvSpPr>
        <p:spPr>
          <a:xfrm>
            <a:off x="2985750" y="2018950"/>
            <a:ext cx="2113500" cy="29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Roboto"/>
                <a:ea typeface="Roboto"/>
                <a:cs typeface="Roboto"/>
                <a:sym typeface="Roboto"/>
              </a:rPr>
              <a:t>Features had to be uniform in color to show we had removed all of the photoresist off the oxidized layer</a:t>
            </a:r>
            <a:endParaRPr sz="1800">
              <a:latin typeface="Roboto"/>
              <a:ea typeface="Roboto"/>
              <a:cs typeface="Roboto"/>
              <a:sym typeface="Roboto"/>
            </a:endParaRPr>
          </a:p>
          <a:p>
            <a:pPr indent="0" lvl="0" marL="0" rtl="0" algn="ctr">
              <a:spcBef>
                <a:spcPts val="0"/>
              </a:spcBef>
              <a:spcAft>
                <a:spcPts val="0"/>
              </a:spcAft>
              <a:buNone/>
            </a:pPr>
            <a:r>
              <a:t/>
            </a:r>
            <a:endParaRPr sz="1800">
              <a:latin typeface="Roboto"/>
              <a:ea typeface="Roboto"/>
              <a:cs typeface="Roboto"/>
              <a:sym typeface="Roboto"/>
            </a:endParaRPr>
          </a:p>
          <a:p>
            <a:pPr indent="0" lvl="0" marL="0" rtl="0" algn="ctr">
              <a:spcBef>
                <a:spcPts val="0"/>
              </a:spcBef>
              <a:spcAft>
                <a:spcPts val="0"/>
              </a:spcAft>
              <a:buNone/>
            </a:pPr>
            <a:r>
              <a:t/>
            </a:r>
            <a:endParaRPr sz="1800">
              <a:latin typeface="Roboto"/>
              <a:ea typeface="Roboto"/>
              <a:cs typeface="Roboto"/>
              <a:sym typeface="Roboto"/>
            </a:endParaRPr>
          </a:p>
        </p:txBody>
      </p:sp>
      <p:sp>
        <p:nvSpPr>
          <p:cNvPr id="197" name="Google Shape;197;p25"/>
          <p:cNvSpPr txBox="1"/>
          <p:nvPr/>
        </p:nvSpPr>
        <p:spPr>
          <a:xfrm>
            <a:off x="5243400" y="4470575"/>
            <a:ext cx="2543100" cy="616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Roboto"/>
                <a:ea typeface="Roboto"/>
                <a:cs typeface="Roboto"/>
                <a:sym typeface="Roboto"/>
              </a:rPr>
              <a:t>Wafer after developing </a:t>
            </a:r>
            <a:endParaRPr sz="1800">
              <a:latin typeface="Roboto"/>
              <a:ea typeface="Roboto"/>
              <a:cs typeface="Roboto"/>
              <a:sym typeface="Roboto"/>
            </a:endParaRPr>
          </a:p>
        </p:txBody>
      </p:sp>
      <p:pic>
        <p:nvPicPr>
          <p:cNvPr id="198" name="Google Shape;198;p25" title="20250625_165525.jpg"/>
          <p:cNvPicPr preferRelativeResize="0"/>
          <p:nvPr/>
        </p:nvPicPr>
        <p:blipFill rotWithShape="1">
          <a:blip r:embed="rId3">
            <a:alphaModFix/>
          </a:blip>
          <a:srcRect b="0" l="0" r="0" t="30381"/>
          <a:stretch/>
        </p:blipFill>
        <p:spPr>
          <a:xfrm>
            <a:off x="200375" y="2018925"/>
            <a:ext cx="2641202" cy="2451661"/>
          </a:xfrm>
          <a:prstGeom prst="rect">
            <a:avLst/>
          </a:prstGeom>
          <a:noFill/>
          <a:ln>
            <a:noFill/>
          </a:ln>
        </p:spPr>
      </p:pic>
      <p:cxnSp>
        <p:nvCxnSpPr>
          <p:cNvPr id="199" name="Google Shape;199;p25"/>
          <p:cNvCxnSpPr/>
          <p:nvPr/>
        </p:nvCxnSpPr>
        <p:spPr>
          <a:xfrm>
            <a:off x="7431075" y="385725"/>
            <a:ext cx="677100" cy="7800"/>
          </a:xfrm>
          <a:prstGeom prst="straightConnector1">
            <a:avLst/>
          </a:prstGeom>
          <a:noFill/>
          <a:ln cap="flat" cmpd="sng" w="38100">
            <a:solidFill>
              <a:schemeClr val="dk2"/>
            </a:solidFill>
            <a:prstDash val="solid"/>
            <a:round/>
            <a:headEnd len="med" w="med" type="none"/>
            <a:tailEnd len="med" w="med" type="none"/>
          </a:ln>
        </p:spPr>
      </p:cxnSp>
      <p:grpSp>
        <p:nvGrpSpPr>
          <p:cNvPr id="200" name="Google Shape;200;p25"/>
          <p:cNvGrpSpPr/>
          <p:nvPr/>
        </p:nvGrpSpPr>
        <p:grpSpPr>
          <a:xfrm>
            <a:off x="5243425" y="147975"/>
            <a:ext cx="3785550" cy="4177934"/>
            <a:chOff x="5243400" y="55200"/>
            <a:chExt cx="3785550" cy="4177934"/>
          </a:xfrm>
        </p:grpSpPr>
        <p:pic>
          <p:nvPicPr>
            <p:cNvPr id="201" name="Google Shape;201;p25" title="20250627_095457.jpg"/>
            <p:cNvPicPr preferRelativeResize="0"/>
            <p:nvPr/>
          </p:nvPicPr>
          <p:blipFill rotWithShape="1">
            <a:blip r:embed="rId4">
              <a:alphaModFix/>
            </a:blip>
            <a:srcRect b="6141" l="0" r="0" t="31630"/>
            <a:stretch/>
          </p:blipFill>
          <p:spPr>
            <a:xfrm>
              <a:off x="5243400" y="2123202"/>
              <a:ext cx="2543101" cy="2109932"/>
            </a:xfrm>
            <a:prstGeom prst="rect">
              <a:avLst/>
            </a:prstGeom>
            <a:noFill/>
            <a:ln>
              <a:noFill/>
            </a:ln>
          </p:spPr>
        </p:pic>
        <p:pic>
          <p:nvPicPr>
            <p:cNvPr id="202" name="Google Shape;202;p25" title="20250627_095457.jpg"/>
            <p:cNvPicPr preferRelativeResize="0"/>
            <p:nvPr/>
          </p:nvPicPr>
          <p:blipFill rotWithShape="1">
            <a:blip r:embed="rId4">
              <a:alphaModFix/>
            </a:blip>
            <a:srcRect b="30405" l="58143" r="26076" t="56266"/>
            <a:stretch/>
          </p:blipFill>
          <p:spPr>
            <a:xfrm>
              <a:off x="6905175" y="70800"/>
              <a:ext cx="2113501" cy="2380058"/>
            </a:xfrm>
            <a:prstGeom prst="rect">
              <a:avLst/>
            </a:prstGeom>
            <a:noFill/>
            <a:ln>
              <a:noFill/>
            </a:ln>
          </p:spPr>
        </p:pic>
        <p:sp>
          <p:nvSpPr>
            <p:cNvPr id="203" name="Google Shape;203;p25"/>
            <p:cNvSpPr/>
            <p:nvPr/>
          </p:nvSpPr>
          <p:spPr>
            <a:xfrm>
              <a:off x="6377250" y="2760500"/>
              <a:ext cx="275400" cy="331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cxnSp>
          <p:nvCxnSpPr>
            <p:cNvPr id="204" name="Google Shape;204;p25"/>
            <p:cNvCxnSpPr/>
            <p:nvPr/>
          </p:nvCxnSpPr>
          <p:spPr>
            <a:xfrm flipH="1" rot="10800000">
              <a:off x="6379025" y="55200"/>
              <a:ext cx="549600" cy="2707800"/>
            </a:xfrm>
            <a:prstGeom prst="straightConnector1">
              <a:avLst/>
            </a:prstGeom>
            <a:noFill/>
            <a:ln cap="flat" cmpd="sng" w="9525">
              <a:solidFill>
                <a:schemeClr val="dk2"/>
              </a:solidFill>
              <a:prstDash val="solid"/>
              <a:round/>
              <a:headEnd len="med" w="med" type="none"/>
              <a:tailEnd len="med" w="med" type="none"/>
            </a:ln>
          </p:spPr>
        </p:cxnSp>
        <p:cxnSp>
          <p:nvCxnSpPr>
            <p:cNvPr id="205" name="Google Shape;205;p25"/>
            <p:cNvCxnSpPr/>
            <p:nvPr/>
          </p:nvCxnSpPr>
          <p:spPr>
            <a:xfrm flipH="1" rot="10800000">
              <a:off x="6652650" y="2456000"/>
              <a:ext cx="2376300" cy="636000"/>
            </a:xfrm>
            <a:prstGeom prst="straightConnector1">
              <a:avLst/>
            </a:prstGeom>
            <a:noFill/>
            <a:ln cap="flat" cmpd="sng" w="9525">
              <a:solidFill>
                <a:schemeClr val="dk2"/>
              </a:solidFill>
              <a:prstDash val="solid"/>
              <a:round/>
              <a:headEnd len="med" w="med" type="none"/>
              <a:tailEnd len="med" w="med" type="none"/>
            </a:ln>
          </p:spPr>
        </p:cxnSp>
        <p:sp>
          <p:nvSpPr>
            <p:cNvPr id="206" name="Google Shape;206;p25"/>
            <p:cNvSpPr txBox="1"/>
            <p:nvPr/>
          </p:nvSpPr>
          <p:spPr>
            <a:xfrm>
              <a:off x="7431075" y="393525"/>
              <a:ext cx="6771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6.6mm</a:t>
              </a:r>
              <a:endParaRPr sz="1200">
                <a:solidFill>
                  <a:schemeClr val="dk2"/>
                </a:solidFill>
                <a:latin typeface="Roboto"/>
                <a:ea typeface="Roboto"/>
                <a:cs typeface="Roboto"/>
                <a:sym typeface="Roboto"/>
              </a:endParaRPr>
            </a:p>
          </p:txBody>
        </p:sp>
      </p:grpSp>
      <p:cxnSp>
        <p:nvCxnSpPr>
          <p:cNvPr id="207" name="Google Shape;207;p25"/>
          <p:cNvCxnSpPr/>
          <p:nvPr/>
        </p:nvCxnSpPr>
        <p:spPr>
          <a:xfrm flipH="1" rot="10800000">
            <a:off x="7338375" y="483675"/>
            <a:ext cx="862500" cy="84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11" name="Shape 211"/>
        <p:cNvGrpSpPr/>
        <p:nvPr/>
      </p:nvGrpSpPr>
      <p:grpSpPr>
        <a:xfrm>
          <a:off x="0" y="0"/>
          <a:ext cx="0" cy="0"/>
          <a:chOff x="0" y="0"/>
          <a:chExt cx="0" cy="0"/>
        </a:xfrm>
      </p:grpSpPr>
      <p:sp>
        <p:nvSpPr>
          <p:cNvPr id="212" name="Google Shape;212;p2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Fabricating the Sensors</a:t>
            </a:r>
            <a:endParaRPr>
              <a:solidFill>
                <a:srgbClr val="000000"/>
              </a:solidFill>
            </a:endParaRPr>
          </a:p>
        </p:txBody>
      </p:sp>
      <p:sp>
        <p:nvSpPr>
          <p:cNvPr id="213" name="Google Shape;213;p26"/>
          <p:cNvSpPr txBox="1"/>
          <p:nvPr/>
        </p:nvSpPr>
        <p:spPr>
          <a:xfrm>
            <a:off x="217300" y="4563525"/>
            <a:ext cx="2135400" cy="5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latin typeface="Roboto"/>
                <a:ea typeface="Roboto"/>
                <a:cs typeface="Roboto"/>
                <a:sym typeface="Roboto"/>
              </a:rPr>
              <a:t>Lesker PVD 75</a:t>
            </a:r>
            <a:br>
              <a:rPr lang="en" sz="1500">
                <a:latin typeface="Roboto"/>
                <a:ea typeface="Roboto"/>
                <a:cs typeface="Roboto"/>
                <a:sym typeface="Roboto"/>
              </a:rPr>
            </a:br>
            <a:r>
              <a:rPr lang="en" sz="1500">
                <a:latin typeface="Roboto"/>
                <a:ea typeface="Roboto"/>
                <a:cs typeface="Roboto"/>
                <a:sym typeface="Roboto"/>
              </a:rPr>
              <a:t>Sputtering</a:t>
            </a:r>
            <a:endParaRPr sz="1500">
              <a:latin typeface="Roboto"/>
              <a:ea typeface="Roboto"/>
              <a:cs typeface="Roboto"/>
              <a:sym typeface="Roboto"/>
            </a:endParaRPr>
          </a:p>
        </p:txBody>
      </p:sp>
      <p:pic>
        <p:nvPicPr>
          <p:cNvPr id="214" name="Google Shape;214;p26" title="VID_20250701_094124 (1).mp4">
            <a:hlinkClick r:id="rId3"/>
          </p:cNvPr>
          <p:cNvPicPr preferRelativeResize="0"/>
          <p:nvPr/>
        </p:nvPicPr>
        <p:blipFill>
          <a:blip r:embed="rId4">
            <a:alphaModFix/>
          </a:blip>
          <a:stretch>
            <a:fillRect/>
          </a:stretch>
        </p:blipFill>
        <p:spPr>
          <a:xfrm>
            <a:off x="6997200" y="1790075"/>
            <a:ext cx="1874399" cy="3167350"/>
          </a:xfrm>
          <a:prstGeom prst="rect">
            <a:avLst/>
          </a:prstGeom>
          <a:noFill/>
          <a:ln>
            <a:noFill/>
          </a:ln>
        </p:spPr>
      </p:pic>
      <p:pic>
        <p:nvPicPr>
          <p:cNvPr id="215" name="Google Shape;215;p26" title="20250630_173328.jpg"/>
          <p:cNvPicPr preferRelativeResize="0"/>
          <p:nvPr/>
        </p:nvPicPr>
        <p:blipFill>
          <a:blip r:embed="rId5">
            <a:alphaModFix/>
          </a:blip>
          <a:stretch>
            <a:fillRect/>
          </a:stretch>
        </p:blipFill>
        <p:spPr>
          <a:xfrm>
            <a:off x="217200" y="1727250"/>
            <a:ext cx="2135293" cy="2847048"/>
          </a:xfrm>
          <a:prstGeom prst="rect">
            <a:avLst/>
          </a:prstGeom>
          <a:noFill/>
          <a:ln>
            <a:noFill/>
          </a:ln>
        </p:spPr>
      </p:pic>
      <p:sp>
        <p:nvSpPr>
          <p:cNvPr id="216" name="Google Shape;216;p26"/>
          <p:cNvSpPr txBox="1"/>
          <p:nvPr/>
        </p:nvSpPr>
        <p:spPr>
          <a:xfrm>
            <a:off x="2568525" y="1835950"/>
            <a:ext cx="1641600" cy="307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Roboto"/>
                <a:ea typeface="Roboto"/>
                <a:cs typeface="Roboto"/>
                <a:sym typeface="Roboto"/>
              </a:rPr>
              <a:t>Sputtering was used to deposit titanium and platinum onto the substrate</a:t>
            </a:r>
            <a:endParaRPr sz="1800">
              <a:latin typeface="Roboto"/>
              <a:ea typeface="Roboto"/>
              <a:cs typeface="Roboto"/>
              <a:sym typeface="Roboto"/>
            </a:endParaRPr>
          </a:p>
          <a:p>
            <a:pPr indent="0" lvl="0" marL="0" rtl="0" algn="ctr">
              <a:spcBef>
                <a:spcPts val="0"/>
              </a:spcBef>
              <a:spcAft>
                <a:spcPts val="0"/>
              </a:spcAft>
              <a:buNone/>
            </a:pPr>
            <a:r>
              <a:t/>
            </a:r>
            <a:endParaRPr sz="1800">
              <a:latin typeface="Roboto"/>
              <a:ea typeface="Roboto"/>
              <a:cs typeface="Roboto"/>
              <a:sym typeface="Roboto"/>
            </a:endParaRPr>
          </a:p>
          <a:p>
            <a:pPr indent="0" lvl="0" marL="0" rtl="0" algn="ctr">
              <a:spcBef>
                <a:spcPts val="0"/>
              </a:spcBef>
              <a:spcAft>
                <a:spcPts val="0"/>
              </a:spcAft>
              <a:buNone/>
            </a:pPr>
            <a:r>
              <a:rPr lang="en" sz="1800">
                <a:latin typeface="Roboto"/>
                <a:ea typeface="Roboto"/>
                <a:cs typeface="Roboto"/>
                <a:sym typeface="Roboto"/>
              </a:rPr>
              <a:t>Resulting metal thickness</a:t>
            </a:r>
            <a:endParaRPr sz="1800">
              <a:latin typeface="Roboto"/>
              <a:ea typeface="Roboto"/>
              <a:cs typeface="Roboto"/>
              <a:sym typeface="Roboto"/>
            </a:endParaRPr>
          </a:p>
          <a:p>
            <a:pPr indent="0" lvl="0" marL="0" rtl="0" algn="ctr">
              <a:spcBef>
                <a:spcPts val="0"/>
              </a:spcBef>
              <a:spcAft>
                <a:spcPts val="0"/>
              </a:spcAft>
              <a:buNone/>
            </a:pPr>
            <a:r>
              <a:rPr lang="en" sz="1800">
                <a:latin typeface="Roboto"/>
                <a:ea typeface="Roboto"/>
                <a:cs typeface="Roboto"/>
                <a:sym typeface="Roboto"/>
              </a:rPr>
              <a:t>765 nm</a:t>
            </a:r>
            <a:endParaRPr sz="1800">
              <a:latin typeface="Roboto"/>
              <a:ea typeface="Roboto"/>
              <a:cs typeface="Roboto"/>
              <a:sym typeface="Roboto"/>
            </a:endParaRPr>
          </a:p>
        </p:txBody>
      </p:sp>
      <p:pic>
        <p:nvPicPr>
          <p:cNvPr id="217" name="Google Shape;217;p26" title="Screenshot_20250701_094332_Gallery.jpg"/>
          <p:cNvPicPr preferRelativeResize="0"/>
          <p:nvPr/>
        </p:nvPicPr>
        <p:blipFill rotWithShape="1">
          <a:blip r:embed="rId6">
            <a:alphaModFix/>
          </a:blip>
          <a:srcRect b="15360" l="0" r="10023" t="29287"/>
          <a:stretch/>
        </p:blipFill>
        <p:spPr>
          <a:xfrm>
            <a:off x="4425950" y="1790075"/>
            <a:ext cx="2375638" cy="3167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21" name="Shape 221"/>
        <p:cNvGrpSpPr/>
        <p:nvPr/>
      </p:nvGrpSpPr>
      <p:grpSpPr>
        <a:xfrm>
          <a:off x="0" y="0"/>
          <a:ext cx="0" cy="0"/>
          <a:chOff x="0" y="0"/>
          <a:chExt cx="0" cy="0"/>
        </a:xfrm>
      </p:grpSpPr>
      <p:sp>
        <p:nvSpPr>
          <p:cNvPr id="222" name="Google Shape;222;p2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Fabricating the Sensors</a:t>
            </a:r>
            <a:endParaRPr>
              <a:solidFill>
                <a:srgbClr val="000000"/>
              </a:solidFill>
            </a:endParaRPr>
          </a:p>
        </p:txBody>
      </p:sp>
      <p:pic>
        <p:nvPicPr>
          <p:cNvPr id="223" name="Google Shape;223;p27" title="Screenshot_20250701_094359_Gallery.jpg"/>
          <p:cNvPicPr preferRelativeResize="0"/>
          <p:nvPr/>
        </p:nvPicPr>
        <p:blipFill rotWithShape="1">
          <a:blip r:embed="rId3">
            <a:alphaModFix/>
          </a:blip>
          <a:srcRect b="14988" l="0" r="0" t="26915"/>
          <a:stretch/>
        </p:blipFill>
        <p:spPr>
          <a:xfrm>
            <a:off x="545550" y="1795075"/>
            <a:ext cx="2373351" cy="2988027"/>
          </a:xfrm>
          <a:prstGeom prst="rect">
            <a:avLst/>
          </a:prstGeom>
          <a:noFill/>
          <a:ln>
            <a:noFill/>
          </a:ln>
        </p:spPr>
      </p:pic>
      <p:sp>
        <p:nvSpPr>
          <p:cNvPr id="224" name="Google Shape;224;p27"/>
          <p:cNvSpPr txBox="1"/>
          <p:nvPr/>
        </p:nvSpPr>
        <p:spPr>
          <a:xfrm>
            <a:off x="3182675" y="1886325"/>
            <a:ext cx="3194700" cy="2942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After sputtering, VM 651 (adhesion promoter) is spin coated (1500 RPM x 2) onto the substrate to </a:t>
            </a:r>
            <a:r>
              <a:rPr lang="en" sz="1800">
                <a:solidFill>
                  <a:schemeClr val="dk2"/>
                </a:solidFill>
                <a:latin typeface="Roboto"/>
                <a:ea typeface="Roboto"/>
                <a:cs typeface="Roboto"/>
                <a:sym typeface="Roboto"/>
              </a:rPr>
              <a:t>improve</a:t>
            </a:r>
            <a:r>
              <a:rPr lang="en" sz="1800">
                <a:solidFill>
                  <a:schemeClr val="dk2"/>
                </a:solidFill>
                <a:latin typeface="Roboto"/>
                <a:ea typeface="Roboto"/>
                <a:cs typeface="Roboto"/>
                <a:sym typeface="Roboto"/>
              </a:rPr>
              <a:t> the adhesion of </a:t>
            </a:r>
            <a:r>
              <a:rPr lang="en" sz="1800">
                <a:solidFill>
                  <a:schemeClr val="dk2"/>
                </a:solidFill>
                <a:latin typeface="Roboto"/>
                <a:ea typeface="Roboto"/>
                <a:cs typeface="Roboto"/>
                <a:sym typeface="Roboto"/>
              </a:rPr>
              <a:t>polyimide </a:t>
            </a:r>
            <a:endParaRPr sz="1800">
              <a:solidFill>
                <a:schemeClr val="dk2"/>
              </a:solidFill>
              <a:latin typeface="Roboto"/>
              <a:ea typeface="Roboto"/>
              <a:cs typeface="Roboto"/>
              <a:sym typeface="Roboto"/>
            </a:endParaRPr>
          </a:p>
          <a:p>
            <a:pPr indent="-342900" lvl="0" marL="457200" rtl="0" algn="l">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Polyimide thickness of about 3 micrometers</a:t>
            </a:r>
            <a:endParaRPr sz="1800">
              <a:solidFill>
                <a:schemeClr val="dk2"/>
              </a:solidFill>
              <a:latin typeface="Roboto"/>
              <a:ea typeface="Roboto"/>
              <a:cs typeface="Roboto"/>
              <a:sym typeface="Roboto"/>
            </a:endParaRPr>
          </a:p>
        </p:txBody>
      </p:sp>
      <p:pic>
        <p:nvPicPr>
          <p:cNvPr id="225" name="Google Shape;225;p27" title="20250710_102140.jpg"/>
          <p:cNvPicPr preferRelativeResize="0"/>
          <p:nvPr/>
        </p:nvPicPr>
        <p:blipFill rotWithShape="1">
          <a:blip r:embed="rId4">
            <a:alphaModFix/>
          </a:blip>
          <a:srcRect b="12459" l="0" r="0" t="12840"/>
          <a:stretch/>
        </p:blipFill>
        <p:spPr>
          <a:xfrm>
            <a:off x="6377375" y="1937637"/>
            <a:ext cx="2713732" cy="2702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29" name="Shape 229"/>
        <p:cNvGrpSpPr/>
        <p:nvPr/>
      </p:nvGrpSpPr>
      <p:grpSpPr>
        <a:xfrm>
          <a:off x="0" y="0"/>
          <a:ext cx="0" cy="0"/>
          <a:chOff x="0" y="0"/>
          <a:chExt cx="0" cy="0"/>
        </a:xfrm>
      </p:grpSpPr>
      <p:sp>
        <p:nvSpPr>
          <p:cNvPr id="230" name="Google Shape;230;p2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Fabricating the Sensors</a:t>
            </a:r>
            <a:endParaRPr>
              <a:solidFill>
                <a:srgbClr val="000000"/>
              </a:solidFill>
            </a:endParaRPr>
          </a:p>
        </p:txBody>
      </p:sp>
      <p:sp>
        <p:nvSpPr>
          <p:cNvPr id="231" name="Google Shape;231;p28"/>
          <p:cNvSpPr txBox="1"/>
          <p:nvPr/>
        </p:nvSpPr>
        <p:spPr>
          <a:xfrm>
            <a:off x="4689200" y="2056625"/>
            <a:ext cx="3194700" cy="2942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Aluminum is deposited onto the substrate with a thickness of about 110 nm</a:t>
            </a:r>
            <a:endParaRPr sz="1800">
              <a:solidFill>
                <a:schemeClr val="dk2"/>
              </a:solidFill>
              <a:latin typeface="Roboto"/>
              <a:ea typeface="Roboto"/>
              <a:cs typeface="Roboto"/>
              <a:sym typeface="Roboto"/>
            </a:endParaRPr>
          </a:p>
          <a:p>
            <a:pPr indent="-342900" lvl="0" marL="457200" rtl="0" algn="l">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Plasma ASH is performed before to </a:t>
            </a:r>
            <a:r>
              <a:rPr lang="en" sz="1800">
                <a:solidFill>
                  <a:schemeClr val="dk2"/>
                </a:solidFill>
                <a:latin typeface="Roboto"/>
                <a:ea typeface="Roboto"/>
                <a:cs typeface="Roboto"/>
                <a:sym typeface="Roboto"/>
              </a:rPr>
              <a:t>ensure</a:t>
            </a:r>
            <a:r>
              <a:rPr lang="en" sz="1800">
                <a:solidFill>
                  <a:schemeClr val="dk2"/>
                </a:solidFill>
                <a:latin typeface="Roboto"/>
                <a:ea typeface="Roboto"/>
                <a:cs typeface="Roboto"/>
                <a:sym typeface="Roboto"/>
              </a:rPr>
              <a:t> the aluminum adheres to the wafer</a:t>
            </a:r>
            <a:endParaRPr sz="1800">
              <a:solidFill>
                <a:schemeClr val="dk2"/>
              </a:solidFill>
              <a:latin typeface="Roboto"/>
              <a:ea typeface="Roboto"/>
              <a:cs typeface="Roboto"/>
              <a:sym typeface="Roboto"/>
            </a:endParaRPr>
          </a:p>
        </p:txBody>
      </p:sp>
      <p:pic>
        <p:nvPicPr>
          <p:cNvPr id="232" name="Google Shape;232;p28" title="20250711_134241.jpg"/>
          <p:cNvPicPr preferRelativeResize="0"/>
          <p:nvPr/>
        </p:nvPicPr>
        <p:blipFill rotWithShape="1">
          <a:blip r:embed="rId3">
            <a:alphaModFix/>
          </a:blip>
          <a:srcRect b="23410" l="15674" r="25993" t="36338"/>
          <a:stretch/>
        </p:blipFill>
        <p:spPr>
          <a:xfrm>
            <a:off x="981650" y="2056625"/>
            <a:ext cx="2704500" cy="24881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36" name="Shape 236"/>
        <p:cNvGrpSpPr/>
        <p:nvPr/>
      </p:nvGrpSpPr>
      <p:grpSpPr>
        <a:xfrm>
          <a:off x="0" y="0"/>
          <a:ext cx="0" cy="0"/>
          <a:chOff x="0" y="0"/>
          <a:chExt cx="0" cy="0"/>
        </a:xfrm>
      </p:grpSpPr>
      <p:sp>
        <p:nvSpPr>
          <p:cNvPr id="237" name="Google Shape;237;p2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Fabricating the Sensors</a:t>
            </a:r>
            <a:endParaRPr>
              <a:solidFill>
                <a:srgbClr val="000000"/>
              </a:solidFill>
            </a:endParaRPr>
          </a:p>
        </p:txBody>
      </p:sp>
      <p:sp>
        <p:nvSpPr>
          <p:cNvPr id="238" name="Google Shape;238;p29"/>
          <p:cNvSpPr txBox="1"/>
          <p:nvPr/>
        </p:nvSpPr>
        <p:spPr>
          <a:xfrm>
            <a:off x="4205550" y="1817125"/>
            <a:ext cx="4726500" cy="31143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Roboto"/>
              <a:buChar char="●"/>
            </a:pPr>
            <a:r>
              <a:rPr lang="en" sz="1700">
                <a:latin typeface="Roboto"/>
                <a:ea typeface="Roboto"/>
                <a:cs typeface="Roboto"/>
                <a:sym typeface="Roboto"/>
              </a:rPr>
              <a:t>Aluminum on the next two wafers appeared blackened instead of typical silver-possibly carbon?</a:t>
            </a:r>
            <a:endParaRPr sz="1700">
              <a:latin typeface="Roboto"/>
              <a:ea typeface="Roboto"/>
              <a:cs typeface="Roboto"/>
              <a:sym typeface="Roboto"/>
            </a:endParaRPr>
          </a:p>
          <a:p>
            <a:pPr indent="-336550" lvl="0" marL="457200" rtl="0" algn="l">
              <a:spcBef>
                <a:spcPts val="0"/>
              </a:spcBef>
              <a:spcAft>
                <a:spcPts val="0"/>
              </a:spcAft>
              <a:buSzPts val="1700"/>
              <a:buFont typeface="Roboto"/>
              <a:buChar char="●"/>
            </a:pPr>
            <a:r>
              <a:rPr lang="en" sz="1700">
                <a:latin typeface="Roboto"/>
                <a:ea typeface="Roboto"/>
                <a:cs typeface="Roboto"/>
                <a:sym typeface="Roboto"/>
              </a:rPr>
              <a:t>Significantly thicker than expected(368nm)</a:t>
            </a:r>
            <a:endParaRPr sz="1700">
              <a:latin typeface="Roboto"/>
              <a:ea typeface="Roboto"/>
              <a:cs typeface="Roboto"/>
              <a:sym typeface="Roboto"/>
            </a:endParaRPr>
          </a:p>
          <a:p>
            <a:pPr indent="-336550" lvl="0" marL="457200" rtl="0" algn="l">
              <a:spcBef>
                <a:spcPts val="0"/>
              </a:spcBef>
              <a:spcAft>
                <a:spcPts val="0"/>
              </a:spcAft>
              <a:buSzPts val="1700"/>
              <a:buFont typeface="Roboto"/>
              <a:buChar char="●"/>
            </a:pPr>
            <a:r>
              <a:rPr lang="en" sz="1700">
                <a:latin typeface="Roboto"/>
                <a:ea typeface="Roboto"/>
                <a:cs typeface="Roboto"/>
                <a:sym typeface="Roboto"/>
              </a:rPr>
              <a:t>No changes compared to previous run</a:t>
            </a:r>
            <a:endParaRPr sz="1700">
              <a:latin typeface="Roboto"/>
              <a:ea typeface="Roboto"/>
              <a:cs typeface="Roboto"/>
              <a:sym typeface="Roboto"/>
            </a:endParaRPr>
          </a:p>
          <a:p>
            <a:pPr indent="-336550" lvl="0" marL="457200" rtl="0" algn="l">
              <a:spcBef>
                <a:spcPts val="0"/>
              </a:spcBef>
              <a:spcAft>
                <a:spcPts val="0"/>
              </a:spcAft>
              <a:buSzPts val="1700"/>
              <a:buFont typeface="Roboto"/>
              <a:buChar char="●"/>
            </a:pPr>
            <a:r>
              <a:rPr lang="en" sz="1700">
                <a:latin typeface="Roboto"/>
                <a:ea typeface="Roboto"/>
                <a:cs typeface="Roboto"/>
                <a:sym typeface="Roboto"/>
              </a:rPr>
              <a:t>Layer was non-conductive</a:t>
            </a:r>
            <a:endParaRPr sz="1700">
              <a:latin typeface="Roboto"/>
              <a:ea typeface="Roboto"/>
              <a:cs typeface="Roboto"/>
              <a:sym typeface="Roboto"/>
            </a:endParaRPr>
          </a:p>
          <a:p>
            <a:pPr indent="-336550" lvl="0" marL="457200" rtl="0" algn="l">
              <a:spcBef>
                <a:spcPts val="0"/>
              </a:spcBef>
              <a:spcAft>
                <a:spcPts val="0"/>
              </a:spcAft>
              <a:buSzPts val="1700"/>
              <a:buFont typeface="Roboto"/>
              <a:buChar char="●"/>
            </a:pPr>
            <a:r>
              <a:rPr lang="en" sz="1700">
                <a:latin typeface="Roboto"/>
                <a:ea typeface="Roboto"/>
                <a:cs typeface="Roboto"/>
                <a:sym typeface="Roboto"/>
              </a:rPr>
              <a:t>Trion etching unexpectedly removed layer</a:t>
            </a:r>
            <a:endParaRPr sz="1700">
              <a:latin typeface="Roboto"/>
              <a:ea typeface="Roboto"/>
              <a:cs typeface="Roboto"/>
              <a:sym typeface="Roboto"/>
            </a:endParaRPr>
          </a:p>
          <a:p>
            <a:pPr indent="-336550" lvl="0" marL="457200" rtl="0" algn="l">
              <a:spcBef>
                <a:spcPts val="0"/>
              </a:spcBef>
              <a:spcAft>
                <a:spcPts val="0"/>
              </a:spcAft>
              <a:buSzPts val="1700"/>
              <a:buFont typeface="Roboto"/>
              <a:buChar char="●"/>
            </a:pPr>
            <a:r>
              <a:rPr lang="en" sz="1700">
                <a:latin typeface="Roboto"/>
                <a:ea typeface="Roboto"/>
                <a:cs typeface="Roboto"/>
                <a:sym typeface="Roboto"/>
              </a:rPr>
              <a:t>Suspected contamination lead to piranha etching of target and stripping of this layer</a:t>
            </a:r>
            <a:endParaRPr sz="1700">
              <a:latin typeface="Roboto"/>
              <a:ea typeface="Roboto"/>
              <a:cs typeface="Roboto"/>
              <a:sym typeface="Roboto"/>
            </a:endParaRPr>
          </a:p>
          <a:p>
            <a:pPr indent="-336550" lvl="0" marL="457200" rtl="0" algn="l">
              <a:spcBef>
                <a:spcPts val="0"/>
              </a:spcBef>
              <a:spcAft>
                <a:spcPts val="0"/>
              </a:spcAft>
              <a:buSzPts val="1700"/>
              <a:buFont typeface="Roboto"/>
              <a:buChar char="●"/>
            </a:pPr>
            <a:r>
              <a:rPr lang="en" sz="1700">
                <a:latin typeface="Roboto"/>
                <a:ea typeface="Roboto"/>
                <a:cs typeface="Roboto"/>
                <a:sym typeface="Roboto"/>
              </a:rPr>
              <a:t>Post-clean deposition yielded better results</a:t>
            </a:r>
            <a:endParaRPr sz="1700">
              <a:latin typeface="Roboto"/>
              <a:ea typeface="Roboto"/>
              <a:cs typeface="Roboto"/>
              <a:sym typeface="Roboto"/>
            </a:endParaRPr>
          </a:p>
        </p:txBody>
      </p:sp>
      <p:pic>
        <p:nvPicPr>
          <p:cNvPr id="239" name="Google Shape;239;p29" title="20250716_190946.jpg"/>
          <p:cNvPicPr preferRelativeResize="0"/>
          <p:nvPr/>
        </p:nvPicPr>
        <p:blipFill rotWithShape="1">
          <a:blip r:embed="rId3">
            <a:alphaModFix/>
          </a:blip>
          <a:srcRect b="11373" l="15439" r="7441" t="33864"/>
          <a:stretch/>
        </p:blipFill>
        <p:spPr>
          <a:xfrm>
            <a:off x="777800" y="1988975"/>
            <a:ext cx="3107923" cy="29423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43" name="Shape 243"/>
        <p:cNvGrpSpPr/>
        <p:nvPr/>
      </p:nvGrpSpPr>
      <p:grpSpPr>
        <a:xfrm>
          <a:off x="0" y="0"/>
          <a:ext cx="0" cy="0"/>
          <a:chOff x="0" y="0"/>
          <a:chExt cx="0" cy="0"/>
        </a:xfrm>
      </p:grpSpPr>
      <p:sp>
        <p:nvSpPr>
          <p:cNvPr id="244" name="Google Shape;244;p3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Fabricating the Sensors</a:t>
            </a:r>
            <a:endParaRPr>
              <a:solidFill>
                <a:srgbClr val="000000"/>
              </a:solidFill>
            </a:endParaRPr>
          </a:p>
        </p:txBody>
      </p:sp>
      <p:sp>
        <p:nvSpPr>
          <p:cNvPr id="245" name="Google Shape;245;p30"/>
          <p:cNvSpPr txBox="1"/>
          <p:nvPr/>
        </p:nvSpPr>
        <p:spPr>
          <a:xfrm>
            <a:off x="4251150" y="2056625"/>
            <a:ext cx="4442700" cy="2942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Then spun photoresist (S1827) onto substrate and expose a new mask</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Performed an aluminum etch afterwards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Spun polyimide onto the substrate and cured</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Deposit another layer of aluminum onto the substrate</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46" name="Google Shape;246;p30" title="20250721_105937.jpg"/>
          <p:cNvPicPr preferRelativeResize="0"/>
          <p:nvPr/>
        </p:nvPicPr>
        <p:blipFill rotWithShape="1">
          <a:blip r:embed="rId3">
            <a:alphaModFix/>
          </a:blip>
          <a:srcRect b="14800" l="12781" r="13379" t="34545"/>
          <a:stretch/>
        </p:blipFill>
        <p:spPr>
          <a:xfrm>
            <a:off x="414875" y="2056625"/>
            <a:ext cx="3134250" cy="2866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50" name="Shape 250"/>
        <p:cNvGrpSpPr/>
        <p:nvPr/>
      </p:nvGrpSpPr>
      <p:grpSpPr>
        <a:xfrm>
          <a:off x="0" y="0"/>
          <a:ext cx="0" cy="0"/>
          <a:chOff x="0" y="0"/>
          <a:chExt cx="0" cy="0"/>
        </a:xfrm>
      </p:grpSpPr>
      <p:sp>
        <p:nvSpPr>
          <p:cNvPr id="251" name="Google Shape;251;p3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dk2"/>
                </a:solidFill>
              </a:rPr>
              <a:t>Future Steps:</a:t>
            </a:r>
            <a:endParaRPr>
              <a:solidFill>
                <a:schemeClr val="dk2"/>
              </a:solidFill>
            </a:endParaRPr>
          </a:p>
        </p:txBody>
      </p:sp>
      <p:sp>
        <p:nvSpPr>
          <p:cNvPr id="252" name="Google Shape;252;p31"/>
          <p:cNvSpPr txBox="1"/>
          <p:nvPr>
            <p:ph idx="1" type="body"/>
          </p:nvPr>
        </p:nvSpPr>
        <p:spPr>
          <a:xfrm>
            <a:off x="568600" y="2277625"/>
            <a:ext cx="6670500" cy="1894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a:solidFill>
                  <a:srgbClr val="000000"/>
                </a:solidFill>
              </a:rPr>
              <a:t>Continue fabrication of heating element</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Generate photomask of both RTD Designs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Develop recipe to fabricate the RTD traces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Add the RTD designs to the wafers being processed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Characterization of Resistance vs. Temperature sensitivity</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2" name="Shape 82"/>
        <p:cNvGrpSpPr/>
        <p:nvPr/>
      </p:nvGrpSpPr>
      <p:grpSpPr>
        <a:xfrm>
          <a:off x="0" y="0"/>
          <a:ext cx="0" cy="0"/>
          <a:chOff x="0" y="0"/>
          <a:chExt cx="0" cy="0"/>
        </a:xfrm>
      </p:grpSpPr>
      <p:sp>
        <p:nvSpPr>
          <p:cNvPr id="83" name="Google Shape;83;p14"/>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What is Differential Scanning Calorimetry (DSC)?</a:t>
            </a:r>
            <a:endParaRPr>
              <a:solidFill>
                <a:srgbClr val="000000"/>
              </a:solidFill>
            </a:endParaRPr>
          </a:p>
        </p:txBody>
      </p:sp>
      <p:sp>
        <p:nvSpPr>
          <p:cNvPr id="84" name="Google Shape;84;p14"/>
          <p:cNvSpPr txBox="1"/>
          <p:nvPr>
            <p:ph idx="1" type="body"/>
          </p:nvPr>
        </p:nvSpPr>
        <p:spPr>
          <a:xfrm>
            <a:off x="4002350" y="4410975"/>
            <a:ext cx="4276800" cy="6801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Clr>
                <a:srgbClr val="000000"/>
              </a:buClr>
              <a:buSzPct val="100000"/>
              <a:buChar char="●"/>
            </a:pPr>
            <a:r>
              <a:rPr lang="en">
                <a:solidFill>
                  <a:srgbClr val="000000"/>
                </a:solidFill>
              </a:rPr>
              <a:t>Compares Sample against a Reference</a:t>
            </a:r>
            <a:endParaRPr>
              <a:solidFill>
                <a:srgbClr val="000000"/>
              </a:solidFill>
            </a:endParaRPr>
          </a:p>
          <a:p>
            <a:pPr indent="-325755" lvl="0" marL="457200" rtl="0" algn="l">
              <a:spcBef>
                <a:spcPts val="0"/>
              </a:spcBef>
              <a:spcAft>
                <a:spcPts val="0"/>
              </a:spcAft>
              <a:buClr>
                <a:srgbClr val="000000"/>
              </a:buClr>
              <a:buSzPct val="100000"/>
              <a:buChar char="●"/>
            </a:pPr>
            <a:r>
              <a:rPr lang="en">
                <a:solidFill>
                  <a:srgbClr val="000000"/>
                </a:solidFill>
              </a:rPr>
              <a:t>Quantifies Heat Flow vs. Temperature</a:t>
            </a:r>
            <a:endParaRPr>
              <a:solidFill>
                <a:srgbClr val="000000"/>
              </a:solidFill>
            </a:endParaRPr>
          </a:p>
        </p:txBody>
      </p:sp>
      <p:pic>
        <p:nvPicPr>
          <p:cNvPr id="85" name="Google Shape;85;p14"/>
          <p:cNvPicPr preferRelativeResize="0"/>
          <p:nvPr/>
        </p:nvPicPr>
        <p:blipFill rotWithShape="1">
          <a:blip r:embed="rId3">
            <a:alphaModFix/>
          </a:blip>
          <a:srcRect b="0" l="30786" r="0" t="0"/>
          <a:stretch/>
        </p:blipFill>
        <p:spPr>
          <a:xfrm>
            <a:off x="355275" y="1950850"/>
            <a:ext cx="2680551" cy="2710991"/>
          </a:xfrm>
          <a:prstGeom prst="rect">
            <a:avLst/>
          </a:prstGeom>
          <a:noFill/>
          <a:ln>
            <a:noFill/>
          </a:ln>
        </p:spPr>
      </p:pic>
      <p:pic>
        <p:nvPicPr>
          <p:cNvPr id="86" name="Google Shape;86;p14"/>
          <p:cNvPicPr preferRelativeResize="0"/>
          <p:nvPr/>
        </p:nvPicPr>
        <p:blipFill>
          <a:blip r:embed="rId4">
            <a:alphaModFix/>
          </a:blip>
          <a:stretch>
            <a:fillRect/>
          </a:stretch>
        </p:blipFill>
        <p:spPr>
          <a:xfrm>
            <a:off x="3303925" y="1841750"/>
            <a:ext cx="2822650" cy="2414350"/>
          </a:xfrm>
          <a:prstGeom prst="rect">
            <a:avLst/>
          </a:prstGeom>
          <a:noFill/>
          <a:ln>
            <a:noFill/>
          </a:ln>
        </p:spPr>
      </p:pic>
      <p:sp>
        <p:nvSpPr>
          <p:cNvPr id="87" name="Google Shape;87;p14"/>
          <p:cNvSpPr txBox="1"/>
          <p:nvPr>
            <p:ph idx="1" type="body"/>
          </p:nvPr>
        </p:nvSpPr>
        <p:spPr>
          <a:xfrm>
            <a:off x="683800" y="4737525"/>
            <a:ext cx="2023500" cy="4791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SzPct val="73333"/>
              <a:buNone/>
            </a:pPr>
            <a:r>
              <a:rPr lang="en" sz="1387">
                <a:solidFill>
                  <a:srgbClr val="000000"/>
                </a:solidFill>
              </a:rPr>
              <a:t>Example Benchtop DSC</a:t>
            </a:r>
            <a:endParaRPr sz="1387">
              <a:solidFill>
                <a:srgbClr val="000000"/>
              </a:solidFill>
            </a:endParaRPr>
          </a:p>
        </p:txBody>
      </p:sp>
      <p:pic>
        <p:nvPicPr>
          <p:cNvPr id="88" name="Google Shape;88;p14"/>
          <p:cNvPicPr preferRelativeResize="0"/>
          <p:nvPr/>
        </p:nvPicPr>
        <p:blipFill>
          <a:blip r:embed="rId5">
            <a:alphaModFix/>
          </a:blip>
          <a:stretch>
            <a:fillRect/>
          </a:stretch>
        </p:blipFill>
        <p:spPr>
          <a:xfrm>
            <a:off x="6257825" y="1950851"/>
            <a:ext cx="2618350" cy="1921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56" name="Shape 256"/>
        <p:cNvGrpSpPr/>
        <p:nvPr/>
      </p:nvGrpSpPr>
      <p:grpSpPr>
        <a:xfrm>
          <a:off x="0" y="0"/>
          <a:ext cx="0" cy="0"/>
          <a:chOff x="0" y="0"/>
          <a:chExt cx="0" cy="0"/>
        </a:xfrm>
      </p:grpSpPr>
      <p:sp>
        <p:nvSpPr>
          <p:cNvPr id="257" name="Google Shape;257;p3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dk2"/>
                </a:solidFill>
              </a:rPr>
              <a:t>Experience and Skills Gained</a:t>
            </a:r>
            <a:endParaRPr>
              <a:solidFill>
                <a:schemeClr val="dk2"/>
              </a:solidFill>
            </a:endParaRPr>
          </a:p>
        </p:txBody>
      </p:sp>
      <p:sp>
        <p:nvSpPr>
          <p:cNvPr id="258" name="Google Shape;258;p32"/>
          <p:cNvSpPr txBox="1"/>
          <p:nvPr>
            <p:ph idx="1" type="body"/>
          </p:nvPr>
        </p:nvSpPr>
        <p:spPr>
          <a:xfrm>
            <a:off x="568600" y="2277625"/>
            <a:ext cx="7260900" cy="18945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rgbClr val="000000"/>
              </a:buClr>
              <a:buSzPts val="1800"/>
              <a:buChar char="●"/>
            </a:pPr>
            <a:r>
              <a:rPr lang="en">
                <a:solidFill>
                  <a:srgbClr val="000000"/>
                </a:solidFill>
              </a:rPr>
              <a:t>Cleanroom experience and certification</a:t>
            </a:r>
            <a:endParaRPr>
              <a:solidFill>
                <a:srgbClr val="000000"/>
              </a:solidFill>
            </a:endParaRPr>
          </a:p>
          <a:p>
            <a:pPr indent="-342900" lvl="0" marL="914400" rtl="0" algn="l">
              <a:spcBef>
                <a:spcPts val="0"/>
              </a:spcBef>
              <a:spcAft>
                <a:spcPts val="0"/>
              </a:spcAft>
              <a:buClr>
                <a:srgbClr val="000000"/>
              </a:buClr>
              <a:buSzPts val="1800"/>
              <a:buChar char="●"/>
            </a:pPr>
            <a:r>
              <a:rPr lang="en">
                <a:solidFill>
                  <a:srgbClr val="000000"/>
                </a:solidFill>
              </a:rPr>
              <a:t>Properly record processes and results</a:t>
            </a:r>
            <a:endParaRPr>
              <a:solidFill>
                <a:srgbClr val="000000"/>
              </a:solidFill>
            </a:endParaRPr>
          </a:p>
          <a:p>
            <a:pPr indent="-342900" lvl="0" marL="914400" rtl="0" algn="l">
              <a:spcBef>
                <a:spcPts val="0"/>
              </a:spcBef>
              <a:spcAft>
                <a:spcPts val="0"/>
              </a:spcAft>
              <a:buClr>
                <a:srgbClr val="000000"/>
              </a:buClr>
              <a:buSzPts val="1800"/>
              <a:buChar char="●"/>
            </a:pPr>
            <a:r>
              <a:rPr lang="en">
                <a:solidFill>
                  <a:srgbClr val="000000"/>
                </a:solidFill>
              </a:rPr>
              <a:t>Accurately report information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Understanding of microfabricated sensors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Materially contributing to an ongoing, NIH-supported research project</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62" name="Shape 262"/>
        <p:cNvGrpSpPr/>
        <p:nvPr/>
      </p:nvGrpSpPr>
      <p:grpSpPr>
        <a:xfrm>
          <a:off x="0" y="0"/>
          <a:ext cx="0" cy="0"/>
          <a:chOff x="0" y="0"/>
          <a:chExt cx="0" cy="0"/>
        </a:xfrm>
      </p:grpSpPr>
      <p:sp>
        <p:nvSpPr>
          <p:cNvPr id="263" name="Google Shape;263;p33"/>
          <p:cNvSpPr txBox="1"/>
          <p:nvPr>
            <p:ph type="title"/>
          </p:nvPr>
        </p:nvSpPr>
        <p:spPr>
          <a:xfrm>
            <a:off x="253175" y="523700"/>
            <a:ext cx="8222100" cy="1012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rgbClr val="000000"/>
                </a:solidFill>
              </a:rPr>
              <a:t>Acknowledgements</a:t>
            </a:r>
            <a:endParaRPr>
              <a:solidFill>
                <a:srgbClr val="000000"/>
              </a:solidFill>
            </a:endParaRPr>
          </a:p>
        </p:txBody>
      </p:sp>
      <p:sp>
        <p:nvSpPr>
          <p:cNvPr id="264" name="Google Shape;264;p33"/>
          <p:cNvSpPr txBox="1"/>
          <p:nvPr/>
        </p:nvSpPr>
        <p:spPr>
          <a:xfrm>
            <a:off x="253175" y="1407350"/>
            <a:ext cx="3866100" cy="19503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Dr. Michael Martin</a:t>
            </a:r>
            <a:endParaRPr sz="1600">
              <a:latin typeface="Roboto"/>
              <a:ea typeface="Roboto"/>
              <a:cs typeface="Roboto"/>
              <a:sym typeface="Roboto"/>
            </a:endParaRPr>
          </a:p>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D</a:t>
            </a:r>
            <a:r>
              <a:rPr lang="en" sz="1600">
                <a:latin typeface="Roboto"/>
                <a:ea typeface="Roboto"/>
                <a:cs typeface="Roboto"/>
                <a:sym typeface="Roboto"/>
              </a:rPr>
              <a:t>r. Thomas Roussel</a:t>
            </a:r>
            <a:endParaRPr sz="1600">
              <a:latin typeface="Roboto"/>
              <a:ea typeface="Roboto"/>
              <a:cs typeface="Roboto"/>
              <a:sym typeface="Roboto"/>
            </a:endParaRPr>
          </a:p>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Dr. Nichola C. Garbett</a:t>
            </a:r>
            <a:endParaRPr sz="1600">
              <a:latin typeface="Roboto"/>
              <a:ea typeface="Roboto"/>
              <a:cs typeface="Roboto"/>
              <a:sym typeface="Roboto"/>
            </a:endParaRPr>
          </a:p>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Dr. Kevin Walsh/Ana Sanchez Galiano</a:t>
            </a:r>
            <a:endParaRPr sz="1600">
              <a:latin typeface="Roboto"/>
              <a:ea typeface="Roboto"/>
              <a:cs typeface="Roboto"/>
              <a:sym typeface="Roboto"/>
            </a:endParaRPr>
          </a:p>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National Science Foundation</a:t>
            </a:r>
            <a:endParaRPr sz="1600">
              <a:latin typeface="Roboto"/>
              <a:ea typeface="Roboto"/>
              <a:cs typeface="Roboto"/>
              <a:sym typeface="Roboto"/>
            </a:endParaRPr>
          </a:p>
          <a:p>
            <a:pPr indent="0" lvl="0" marL="457200" rtl="0" algn="l">
              <a:lnSpc>
                <a:spcPct val="150000"/>
              </a:lnSpc>
              <a:spcBef>
                <a:spcPts val="0"/>
              </a:spcBef>
              <a:spcAft>
                <a:spcPts val="0"/>
              </a:spcAft>
              <a:buNone/>
            </a:pPr>
            <a:r>
              <a:t/>
            </a:r>
            <a:endParaRPr sz="1600">
              <a:latin typeface="Roboto"/>
              <a:ea typeface="Roboto"/>
              <a:cs typeface="Roboto"/>
              <a:sym typeface="Roboto"/>
            </a:endParaRPr>
          </a:p>
        </p:txBody>
      </p:sp>
      <p:pic>
        <p:nvPicPr>
          <p:cNvPr id="265" name="Google Shape;265;p33"/>
          <p:cNvPicPr preferRelativeResize="0"/>
          <p:nvPr/>
        </p:nvPicPr>
        <p:blipFill>
          <a:blip r:embed="rId3">
            <a:alphaModFix/>
          </a:blip>
          <a:stretch>
            <a:fillRect/>
          </a:stretch>
        </p:blipFill>
        <p:spPr>
          <a:xfrm>
            <a:off x="312738" y="3912850"/>
            <a:ext cx="3068349" cy="545350"/>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pic>
        <p:nvPicPr>
          <p:cNvPr id="266" name="Google Shape;266;p33"/>
          <p:cNvPicPr preferRelativeResize="0"/>
          <p:nvPr/>
        </p:nvPicPr>
        <p:blipFill>
          <a:blip r:embed="rId4">
            <a:alphaModFix/>
          </a:blip>
          <a:stretch>
            <a:fillRect/>
          </a:stretch>
        </p:blipFill>
        <p:spPr>
          <a:xfrm>
            <a:off x="7527850" y="103150"/>
            <a:ext cx="1298391" cy="730351"/>
          </a:xfrm>
          <a:prstGeom prst="rect">
            <a:avLst/>
          </a:prstGeom>
          <a:noFill/>
          <a:ln>
            <a:noFill/>
          </a:ln>
        </p:spPr>
      </p:pic>
      <p:pic>
        <p:nvPicPr>
          <p:cNvPr id="267" name="Google Shape;267;p33"/>
          <p:cNvPicPr preferRelativeResize="0"/>
          <p:nvPr/>
        </p:nvPicPr>
        <p:blipFill rotWithShape="1">
          <a:blip r:embed="rId5">
            <a:alphaModFix/>
          </a:blip>
          <a:srcRect b="15472" l="7937" r="4650" t="15884"/>
          <a:stretch/>
        </p:blipFill>
        <p:spPr>
          <a:xfrm>
            <a:off x="395375" y="103150"/>
            <a:ext cx="1580149" cy="637850"/>
          </a:xfrm>
          <a:prstGeom prst="rect">
            <a:avLst/>
          </a:prstGeom>
          <a:noFill/>
          <a:ln>
            <a:noFill/>
          </a:ln>
        </p:spPr>
      </p:pic>
      <p:pic>
        <p:nvPicPr>
          <p:cNvPr id="268" name="Google Shape;268;p33"/>
          <p:cNvPicPr preferRelativeResize="0"/>
          <p:nvPr/>
        </p:nvPicPr>
        <p:blipFill>
          <a:blip r:embed="rId6">
            <a:alphaModFix/>
          </a:blip>
          <a:stretch>
            <a:fillRect/>
          </a:stretch>
        </p:blipFill>
        <p:spPr>
          <a:xfrm>
            <a:off x="2589125" y="-13"/>
            <a:ext cx="787426" cy="792150"/>
          </a:xfrm>
          <a:prstGeom prst="rect">
            <a:avLst/>
          </a:prstGeom>
          <a:noFill/>
          <a:ln>
            <a:noFill/>
          </a:ln>
        </p:spPr>
      </p:pic>
      <p:sp>
        <p:nvSpPr>
          <p:cNvPr id="269" name="Google Shape;269;p33"/>
          <p:cNvSpPr txBox="1"/>
          <p:nvPr/>
        </p:nvSpPr>
        <p:spPr>
          <a:xfrm>
            <a:off x="4837850" y="1418750"/>
            <a:ext cx="3809100" cy="19959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IMPACT-NG REU Program</a:t>
            </a:r>
            <a:endParaRPr sz="1600">
              <a:latin typeface="Roboto"/>
              <a:ea typeface="Roboto"/>
              <a:cs typeface="Roboto"/>
              <a:sym typeface="Roboto"/>
            </a:endParaRPr>
          </a:p>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KY Multiscale</a:t>
            </a:r>
            <a:endParaRPr sz="1600">
              <a:latin typeface="Roboto"/>
              <a:ea typeface="Roboto"/>
              <a:cs typeface="Roboto"/>
              <a:sym typeface="Roboto"/>
            </a:endParaRPr>
          </a:p>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University of Louisville JB Speed School of Engineering</a:t>
            </a:r>
            <a:endParaRPr sz="1600">
              <a:latin typeface="Roboto"/>
              <a:ea typeface="Roboto"/>
              <a:cs typeface="Roboto"/>
              <a:sym typeface="Roboto"/>
            </a:endParaRPr>
          </a:p>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University of Kentucky Pigman College of Engineering</a:t>
            </a:r>
            <a:endParaRPr sz="16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p:txBody>
      </p:sp>
      <p:pic>
        <p:nvPicPr>
          <p:cNvPr id="270" name="Google Shape;270;p33"/>
          <p:cNvPicPr preferRelativeResize="0"/>
          <p:nvPr/>
        </p:nvPicPr>
        <p:blipFill>
          <a:blip r:embed="rId7">
            <a:alphaModFix/>
          </a:blip>
          <a:stretch>
            <a:fillRect/>
          </a:stretch>
        </p:blipFill>
        <p:spPr>
          <a:xfrm>
            <a:off x="3990138" y="53333"/>
            <a:ext cx="3058251" cy="685470"/>
          </a:xfrm>
          <a:prstGeom prst="rect">
            <a:avLst/>
          </a:prstGeom>
          <a:noFill/>
          <a:ln>
            <a:noFill/>
          </a:ln>
        </p:spPr>
      </p:pic>
      <p:pic>
        <p:nvPicPr>
          <p:cNvPr id="271" name="Google Shape;271;p33"/>
          <p:cNvPicPr preferRelativeResize="0"/>
          <p:nvPr/>
        </p:nvPicPr>
        <p:blipFill>
          <a:blip r:embed="rId8">
            <a:alphaModFix/>
          </a:blip>
          <a:stretch>
            <a:fillRect/>
          </a:stretch>
        </p:blipFill>
        <p:spPr>
          <a:xfrm>
            <a:off x="5420575" y="3856950"/>
            <a:ext cx="3474100" cy="657150"/>
          </a:xfrm>
          <a:prstGeom prst="rect">
            <a:avLst/>
          </a:prstGeom>
          <a:noFill/>
          <a:ln>
            <a:noFill/>
          </a:ln>
        </p:spPr>
      </p:pic>
      <p:sp>
        <p:nvSpPr>
          <p:cNvPr id="272" name="Google Shape;272;p33"/>
          <p:cNvSpPr txBox="1"/>
          <p:nvPr/>
        </p:nvSpPr>
        <p:spPr>
          <a:xfrm>
            <a:off x="395375" y="4629225"/>
            <a:ext cx="29592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Roboto"/>
                <a:ea typeface="Roboto"/>
                <a:cs typeface="Roboto"/>
                <a:sym typeface="Roboto"/>
              </a:rPr>
              <a:t>NSF REU Award ID </a:t>
            </a:r>
            <a:r>
              <a:rPr b="1" lang="en" sz="1600"/>
              <a:t># 2348869</a:t>
            </a:r>
            <a:endParaRPr b="1" sz="1600">
              <a:latin typeface="Roboto"/>
              <a:ea typeface="Roboto"/>
              <a:cs typeface="Roboto"/>
              <a:sym typeface="Roboto"/>
            </a:endParaRPr>
          </a:p>
        </p:txBody>
      </p:sp>
      <p:pic>
        <p:nvPicPr>
          <p:cNvPr id="273" name="Google Shape;273;p33"/>
          <p:cNvPicPr preferRelativeResize="0"/>
          <p:nvPr/>
        </p:nvPicPr>
        <p:blipFill>
          <a:blip r:embed="rId9">
            <a:alphaModFix/>
          </a:blip>
          <a:stretch>
            <a:fillRect/>
          </a:stretch>
        </p:blipFill>
        <p:spPr>
          <a:xfrm>
            <a:off x="5585401" y="4541125"/>
            <a:ext cx="3144450" cy="493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77" name="Shape 277"/>
        <p:cNvGrpSpPr/>
        <p:nvPr/>
      </p:nvGrpSpPr>
      <p:grpSpPr>
        <a:xfrm>
          <a:off x="0" y="0"/>
          <a:ext cx="0" cy="0"/>
          <a:chOff x="0" y="0"/>
          <a:chExt cx="0" cy="0"/>
        </a:xfrm>
      </p:grpSpPr>
      <p:sp>
        <p:nvSpPr>
          <p:cNvPr id="278" name="Google Shape;278;p34"/>
          <p:cNvSpPr txBox="1"/>
          <p:nvPr>
            <p:ph type="title"/>
          </p:nvPr>
        </p:nvSpPr>
        <p:spPr>
          <a:xfrm>
            <a:off x="107375" y="149400"/>
            <a:ext cx="8222100" cy="1012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dk2"/>
                </a:solidFill>
              </a:rPr>
              <a:t>References</a:t>
            </a:r>
            <a:endParaRPr>
              <a:solidFill>
                <a:schemeClr val="dk2"/>
              </a:solidFill>
            </a:endParaRPr>
          </a:p>
        </p:txBody>
      </p:sp>
      <p:sp>
        <p:nvSpPr>
          <p:cNvPr id="279" name="Google Shape;279;p34"/>
          <p:cNvSpPr txBox="1"/>
          <p:nvPr/>
        </p:nvSpPr>
        <p:spPr>
          <a:xfrm>
            <a:off x="241775" y="980850"/>
            <a:ext cx="8462400" cy="3181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1200"/>
              </a:spcBef>
              <a:spcAft>
                <a:spcPts val="0"/>
              </a:spcAft>
              <a:buNone/>
            </a:pPr>
            <a:r>
              <a:t/>
            </a:r>
            <a:endParaRPr sz="1100">
              <a:latin typeface="Times New Roman"/>
              <a:ea typeface="Times New Roman"/>
              <a:cs typeface="Times New Roman"/>
              <a:sym typeface="Times New Roman"/>
            </a:endParaRPr>
          </a:p>
          <a:p>
            <a:pPr indent="-304800" lvl="0" marL="457200" rtl="0" algn="l">
              <a:lnSpc>
                <a:spcPct val="200000"/>
              </a:lnSpc>
              <a:spcBef>
                <a:spcPts val="1200"/>
              </a:spcBef>
              <a:spcAft>
                <a:spcPts val="0"/>
              </a:spcAft>
              <a:buSzPts val="1200"/>
              <a:buFont typeface="Roboto"/>
              <a:buChar char="●"/>
            </a:pPr>
            <a:r>
              <a:rPr lang="en" sz="1200">
                <a:latin typeface="Roboto"/>
                <a:ea typeface="Roboto"/>
                <a:cs typeface="Roboto"/>
                <a:sym typeface="Roboto"/>
              </a:rPr>
              <a:t>McCarthy, Mary, and Jellenie Rodriguez. “How to Select and Design the Best RTD Temperature Sensing System | Analog Devices.” </a:t>
            </a:r>
            <a:r>
              <a:rPr i="1" lang="en" sz="1200">
                <a:latin typeface="Roboto"/>
                <a:ea typeface="Roboto"/>
                <a:cs typeface="Roboto"/>
                <a:sym typeface="Roboto"/>
              </a:rPr>
              <a:t>Analog.com</a:t>
            </a:r>
            <a:r>
              <a:rPr lang="en" sz="1200">
                <a:latin typeface="Roboto"/>
                <a:ea typeface="Roboto"/>
                <a:cs typeface="Roboto"/>
                <a:sym typeface="Roboto"/>
              </a:rPr>
              <a:t>, 2024,</a:t>
            </a:r>
            <a:endParaRPr sz="1200">
              <a:latin typeface="Roboto"/>
              <a:ea typeface="Roboto"/>
              <a:cs typeface="Roboto"/>
              <a:sym typeface="Roboto"/>
            </a:endParaRPr>
          </a:p>
          <a:p>
            <a:pPr indent="-304800" lvl="0" marL="457200" rtl="0" algn="l">
              <a:lnSpc>
                <a:spcPct val="200000"/>
              </a:lnSpc>
              <a:spcBef>
                <a:spcPts val="0"/>
              </a:spcBef>
              <a:spcAft>
                <a:spcPts val="0"/>
              </a:spcAft>
              <a:buSzPts val="1200"/>
              <a:buFont typeface="Roboto"/>
              <a:buChar char="●"/>
            </a:pPr>
            <a:r>
              <a:rPr lang="en" sz="1200">
                <a:latin typeface="Roboto"/>
                <a:ea typeface="Roboto"/>
                <a:cs typeface="Roboto"/>
                <a:sym typeface="Roboto"/>
              </a:rPr>
              <a:t>Wu, Joseph. </a:t>
            </a:r>
            <a:r>
              <a:rPr i="1" lang="en" sz="1200">
                <a:latin typeface="Roboto"/>
                <a:ea typeface="Roboto"/>
                <a:cs typeface="Roboto"/>
                <a:sym typeface="Roboto"/>
              </a:rPr>
              <a:t>A Basic Guide to RTD Measurements</a:t>
            </a:r>
            <a:r>
              <a:rPr lang="en" sz="1200">
                <a:latin typeface="Roboto"/>
                <a:ea typeface="Roboto"/>
                <a:cs typeface="Roboto"/>
                <a:sym typeface="Roboto"/>
              </a:rPr>
              <a:t>. June 2018. Wu, Joseph</a:t>
            </a:r>
            <a:endParaRPr sz="1200">
              <a:latin typeface="Roboto"/>
              <a:ea typeface="Roboto"/>
              <a:cs typeface="Roboto"/>
              <a:sym typeface="Roboto"/>
            </a:endParaRPr>
          </a:p>
          <a:p>
            <a:pPr indent="-304800" lvl="0" marL="457200" rtl="0" algn="l">
              <a:lnSpc>
                <a:spcPct val="200000"/>
              </a:lnSpc>
              <a:spcBef>
                <a:spcPts val="0"/>
              </a:spcBef>
              <a:spcAft>
                <a:spcPts val="0"/>
              </a:spcAft>
              <a:buSzPts val="1200"/>
              <a:buFont typeface="Roboto"/>
              <a:buChar char="●"/>
            </a:pPr>
            <a:r>
              <a:rPr lang="en" sz="1200">
                <a:latin typeface="Roboto"/>
                <a:ea typeface="Roboto"/>
                <a:cs typeface="Roboto"/>
                <a:sym typeface="Roboto"/>
              </a:rPr>
              <a:t>Feng, Jianguo, et al. “High-Performance Microcalorimeters: Design, Applications and Future Development.” </a:t>
            </a:r>
            <a:r>
              <a:rPr i="1" lang="en" sz="1200">
                <a:latin typeface="Roboto"/>
                <a:ea typeface="Roboto"/>
                <a:cs typeface="Roboto"/>
                <a:sym typeface="Roboto"/>
              </a:rPr>
              <a:t>TrAC Trends in Analytical Chemistry</a:t>
            </a:r>
            <a:r>
              <a:rPr lang="en" sz="1200">
                <a:latin typeface="Roboto"/>
                <a:ea typeface="Roboto"/>
                <a:cs typeface="Roboto"/>
                <a:sym typeface="Roboto"/>
              </a:rPr>
              <a:t>, vol. 109, Dec. 2018, pp. 43–49, https://doi.org/10.1016/j.trac.2018.09.017. Accessed 30 Aug. 2020.</a:t>
            </a:r>
            <a:endParaRPr sz="1200">
              <a:latin typeface="Roboto"/>
              <a:ea typeface="Roboto"/>
              <a:cs typeface="Roboto"/>
              <a:sym typeface="Roboto"/>
            </a:endParaRPr>
          </a:p>
          <a:p>
            <a:pPr indent="-304800" lvl="0" marL="457200" rtl="0" algn="l">
              <a:lnSpc>
                <a:spcPct val="200000"/>
              </a:lnSpc>
              <a:spcBef>
                <a:spcPts val="0"/>
              </a:spcBef>
              <a:spcAft>
                <a:spcPts val="0"/>
              </a:spcAft>
              <a:buSzPts val="1200"/>
              <a:buChar char="●"/>
            </a:pPr>
            <a:r>
              <a:rPr lang="en" sz="1200">
                <a:latin typeface="Roboto"/>
                <a:ea typeface="Roboto"/>
                <a:cs typeface="Roboto"/>
                <a:sym typeface="Roboto"/>
              </a:rPr>
              <a:t> Yang, Fan, et al. “Thermal Sensing in Fluid at the Micro-Nano-Scales.” </a:t>
            </a:r>
            <a:r>
              <a:rPr i="1" lang="en" sz="1200">
                <a:latin typeface="Roboto"/>
                <a:ea typeface="Roboto"/>
                <a:cs typeface="Roboto"/>
                <a:sym typeface="Roboto"/>
              </a:rPr>
              <a:t>Biomicrofluidics</a:t>
            </a:r>
            <a:r>
              <a:rPr lang="en" sz="1200">
                <a:latin typeface="Roboto"/>
                <a:ea typeface="Roboto"/>
                <a:cs typeface="Roboto"/>
                <a:sym typeface="Roboto"/>
              </a:rPr>
              <a:t>, vol. 12, no. 4, 1 July 2018, pubs.aip.org/aip/bmf/article/12/4/041501/385737, https://doi.org/10.1063/1.5037421. Accessed 11 July 2025.</a:t>
            </a:r>
            <a:endParaRPr sz="1200">
              <a:latin typeface="Roboto"/>
              <a:ea typeface="Roboto"/>
              <a:cs typeface="Roboto"/>
              <a:sym typeface="Roboto"/>
            </a:endParaRPr>
          </a:p>
          <a:p>
            <a:pPr indent="0" lvl="0" marL="914400" rtl="0" algn="l">
              <a:lnSpc>
                <a:spcPct val="200000"/>
              </a:lnSpc>
              <a:spcBef>
                <a:spcPts val="1200"/>
              </a:spcBef>
              <a:spcAft>
                <a:spcPts val="0"/>
              </a:spcAft>
              <a:buNone/>
            </a:pPr>
            <a:r>
              <a:rPr lang="en" sz="1100"/>
              <a:t> </a:t>
            </a:r>
            <a:endParaRPr sz="1100"/>
          </a:p>
          <a:p>
            <a:pPr indent="0" lvl="0" marL="457200" rtl="0" algn="l">
              <a:lnSpc>
                <a:spcPct val="200000"/>
              </a:lnSpc>
              <a:spcBef>
                <a:spcPts val="1200"/>
              </a:spcBef>
              <a:spcAft>
                <a:spcPts val="0"/>
              </a:spcAft>
              <a:buNone/>
            </a:pPr>
            <a:r>
              <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83" name="Shape 283"/>
        <p:cNvGrpSpPr/>
        <p:nvPr/>
      </p:nvGrpSpPr>
      <p:grpSpPr>
        <a:xfrm>
          <a:off x="0" y="0"/>
          <a:ext cx="0" cy="0"/>
          <a:chOff x="0" y="0"/>
          <a:chExt cx="0" cy="0"/>
        </a:xfrm>
      </p:grpSpPr>
      <p:sp>
        <p:nvSpPr>
          <p:cNvPr id="284" name="Google Shape;284;p35"/>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dk2"/>
                </a:solidFill>
              </a:rPr>
              <a:t>Thank you!</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92" name="Shape 92"/>
        <p:cNvGrpSpPr/>
        <p:nvPr/>
      </p:nvGrpSpPr>
      <p:grpSpPr>
        <a:xfrm>
          <a:off x="0" y="0"/>
          <a:ext cx="0" cy="0"/>
          <a:chOff x="0" y="0"/>
          <a:chExt cx="0" cy="0"/>
        </a:xfrm>
      </p:grpSpPr>
      <p:sp>
        <p:nvSpPr>
          <p:cNvPr id="93" name="Google Shape;93;p1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DSC of Biological Material (Blood Plasma)</a:t>
            </a:r>
            <a:endParaRPr>
              <a:solidFill>
                <a:srgbClr val="000000"/>
              </a:solidFill>
            </a:endParaRPr>
          </a:p>
        </p:txBody>
      </p:sp>
      <p:sp>
        <p:nvSpPr>
          <p:cNvPr id="94" name="Google Shape;94;p15"/>
          <p:cNvSpPr txBox="1"/>
          <p:nvPr>
            <p:ph idx="1" type="body"/>
          </p:nvPr>
        </p:nvSpPr>
        <p:spPr>
          <a:xfrm>
            <a:off x="3638725" y="4502650"/>
            <a:ext cx="5390100" cy="5319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688"/>
              <a:buNone/>
            </a:pPr>
            <a:r>
              <a:rPr lang="en" sz="1525">
                <a:solidFill>
                  <a:srgbClr val="000000"/>
                </a:solidFill>
              </a:rPr>
              <a:t>Using DSC with Blood Plasma generates a “thermogram” which is essentially a plot of proteins “unfolding”</a:t>
            </a:r>
            <a:endParaRPr sz="1525">
              <a:solidFill>
                <a:srgbClr val="000000"/>
              </a:solidFill>
            </a:endParaRPr>
          </a:p>
        </p:txBody>
      </p:sp>
      <p:pic>
        <p:nvPicPr>
          <p:cNvPr id="95" name="Google Shape;95;p15"/>
          <p:cNvPicPr preferRelativeResize="0"/>
          <p:nvPr/>
        </p:nvPicPr>
        <p:blipFill>
          <a:blip r:embed="rId3">
            <a:alphaModFix/>
          </a:blip>
          <a:stretch>
            <a:fillRect/>
          </a:stretch>
        </p:blipFill>
        <p:spPr>
          <a:xfrm>
            <a:off x="471911" y="1963950"/>
            <a:ext cx="2474764" cy="3092375"/>
          </a:xfrm>
          <a:prstGeom prst="rect">
            <a:avLst/>
          </a:prstGeom>
          <a:noFill/>
          <a:ln>
            <a:noFill/>
          </a:ln>
        </p:spPr>
      </p:pic>
      <p:pic>
        <p:nvPicPr>
          <p:cNvPr id="96" name="Google Shape;96;p15"/>
          <p:cNvPicPr preferRelativeResize="0"/>
          <p:nvPr/>
        </p:nvPicPr>
        <p:blipFill>
          <a:blip r:embed="rId4">
            <a:alphaModFix/>
          </a:blip>
          <a:stretch>
            <a:fillRect/>
          </a:stretch>
        </p:blipFill>
        <p:spPr>
          <a:xfrm>
            <a:off x="4364176" y="1735175"/>
            <a:ext cx="3744469" cy="2843675"/>
          </a:xfrm>
          <a:prstGeom prst="rect">
            <a:avLst/>
          </a:prstGeom>
          <a:noFill/>
          <a:ln>
            <a:noFill/>
          </a:ln>
        </p:spPr>
      </p:pic>
      <p:sp>
        <p:nvSpPr>
          <p:cNvPr id="97" name="Google Shape;97;p15"/>
          <p:cNvSpPr txBox="1"/>
          <p:nvPr>
            <p:ph idx="1" type="body"/>
          </p:nvPr>
        </p:nvSpPr>
        <p:spPr>
          <a:xfrm>
            <a:off x="7521275" y="1841625"/>
            <a:ext cx="1622700" cy="396600"/>
          </a:xfrm>
          <a:prstGeom prst="rect">
            <a:avLst/>
          </a:prstGeom>
          <a:solidFill>
            <a:schemeClr val="lt1"/>
          </a:solidFill>
        </p:spPr>
        <p:txBody>
          <a:bodyPr anchorCtr="0" anchor="t" bIns="91425" lIns="91425" spcFirstLastPara="1" rIns="91425" wrap="square" tIns="91425">
            <a:normAutofit fontScale="77500"/>
          </a:bodyPr>
          <a:lstStyle/>
          <a:p>
            <a:pPr indent="0" lvl="0" marL="0" rtl="0" algn="ctr">
              <a:spcBef>
                <a:spcPts val="0"/>
              </a:spcBef>
              <a:spcAft>
                <a:spcPts val="1200"/>
              </a:spcAft>
              <a:buNone/>
            </a:pPr>
            <a:r>
              <a:rPr lang="en">
                <a:solidFill>
                  <a:srgbClr val="000000"/>
                </a:solidFill>
              </a:rPr>
              <a:t>“Healthy” subject</a:t>
            </a:r>
            <a:endParaRPr>
              <a:solidFill>
                <a:srgbClr val="000000"/>
              </a:solidFill>
            </a:endParaRPr>
          </a:p>
        </p:txBody>
      </p:sp>
      <p:cxnSp>
        <p:nvCxnSpPr>
          <p:cNvPr id="98" name="Google Shape;98;p15"/>
          <p:cNvCxnSpPr>
            <a:stCxn id="97" idx="1"/>
          </p:cNvCxnSpPr>
          <p:nvPr/>
        </p:nvCxnSpPr>
        <p:spPr>
          <a:xfrm flipH="1">
            <a:off x="6366275" y="2039925"/>
            <a:ext cx="1155000" cy="1037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02" name="Shape 102"/>
        <p:cNvGrpSpPr/>
        <p:nvPr/>
      </p:nvGrpSpPr>
      <p:grpSpPr>
        <a:xfrm>
          <a:off x="0" y="0"/>
          <a:ext cx="0" cy="0"/>
          <a:chOff x="0" y="0"/>
          <a:chExt cx="0" cy="0"/>
        </a:xfrm>
      </p:grpSpPr>
      <p:sp>
        <p:nvSpPr>
          <p:cNvPr id="103" name="Google Shape;103;p1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DSC of Biological Material (Blood Plasma)</a:t>
            </a:r>
            <a:endParaRPr>
              <a:solidFill>
                <a:srgbClr val="000000"/>
              </a:solidFill>
            </a:endParaRPr>
          </a:p>
        </p:txBody>
      </p:sp>
      <p:sp>
        <p:nvSpPr>
          <p:cNvPr id="104" name="Google Shape;104;p16"/>
          <p:cNvSpPr txBox="1"/>
          <p:nvPr>
            <p:ph idx="1" type="body"/>
          </p:nvPr>
        </p:nvSpPr>
        <p:spPr>
          <a:xfrm>
            <a:off x="4760100" y="2942725"/>
            <a:ext cx="3933900" cy="855300"/>
          </a:xfrm>
          <a:prstGeom prst="rect">
            <a:avLst/>
          </a:prstGeom>
        </p:spPr>
        <p:txBody>
          <a:bodyPr anchorCtr="0" anchor="t" bIns="91425" lIns="91425" spcFirstLastPara="1" rIns="91425" wrap="square" tIns="91425">
            <a:normAutofit/>
          </a:bodyPr>
          <a:lstStyle/>
          <a:p>
            <a:pPr indent="0" lvl="0" marL="0" rtl="0" algn="ctr">
              <a:lnSpc>
                <a:spcPct val="105000"/>
              </a:lnSpc>
              <a:spcBef>
                <a:spcPts val="0"/>
              </a:spcBef>
              <a:spcAft>
                <a:spcPts val="1200"/>
              </a:spcAft>
              <a:buNone/>
            </a:pPr>
            <a:r>
              <a:rPr lang="en">
                <a:solidFill>
                  <a:schemeClr val="dk2"/>
                </a:solidFill>
              </a:rPr>
              <a:t>Example: Heart Attacks alter the “normal” spectrum of proteins</a:t>
            </a:r>
            <a:endParaRPr>
              <a:solidFill>
                <a:schemeClr val="dk2"/>
              </a:solidFill>
            </a:endParaRPr>
          </a:p>
        </p:txBody>
      </p:sp>
      <p:pic>
        <p:nvPicPr>
          <p:cNvPr id="105" name="Google Shape;105;p16"/>
          <p:cNvPicPr preferRelativeResize="0"/>
          <p:nvPr/>
        </p:nvPicPr>
        <p:blipFill rotWithShape="1">
          <a:blip r:embed="rId3">
            <a:alphaModFix/>
          </a:blip>
          <a:srcRect b="53305" l="0" r="0" t="0"/>
          <a:stretch/>
        </p:blipFill>
        <p:spPr>
          <a:xfrm>
            <a:off x="367825" y="2062479"/>
            <a:ext cx="3933900" cy="2615795"/>
          </a:xfrm>
          <a:prstGeom prst="rect">
            <a:avLst/>
          </a:prstGeom>
          <a:noFill/>
          <a:ln>
            <a:noFill/>
          </a:ln>
        </p:spPr>
      </p:pic>
      <p:pic>
        <p:nvPicPr>
          <p:cNvPr id="106" name="Google Shape;106;p16"/>
          <p:cNvPicPr preferRelativeResize="0"/>
          <p:nvPr/>
        </p:nvPicPr>
        <p:blipFill rotWithShape="1">
          <a:blip r:embed="rId3">
            <a:alphaModFix/>
          </a:blip>
          <a:srcRect b="0" l="0" r="93259" t="46495"/>
          <a:stretch/>
        </p:blipFill>
        <p:spPr>
          <a:xfrm>
            <a:off x="471900" y="1506425"/>
            <a:ext cx="257225" cy="2907749"/>
          </a:xfrm>
          <a:prstGeom prst="rect">
            <a:avLst/>
          </a:prstGeom>
          <a:noFill/>
          <a:ln>
            <a:noFill/>
          </a:ln>
        </p:spPr>
      </p:pic>
      <p:pic>
        <p:nvPicPr>
          <p:cNvPr id="107" name="Google Shape;107;p16"/>
          <p:cNvPicPr preferRelativeResize="0"/>
          <p:nvPr/>
        </p:nvPicPr>
        <p:blipFill rotWithShape="1">
          <a:blip r:embed="rId3">
            <a:alphaModFix/>
          </a:blip>
          <a:srcRect b="0" l="8742" r="0" t="93219"/>
          <a:stretch/>
        </p:blipFill>
        <p:spPr>
          <a:xfrm>
            <a:off x="1176850" y="4630125"/>
            <a:ext cx="3395150" cy="368499"/>
          </a:xfrm>
          <a:prstGeom prst="rect">
            <a:avLst/>
          </a:prstGeom>
          <a:noFill/>
          <a:ln>
            <a:noFill/>
          </a:ln>
        </p:spPr>
      </p:pic>
      <p:sp>
        <p:nvSpPr>
          <p:cNvPr id="108" name="Google Shape;108;p16"/>
          <p:cNvSpPr txBox="1"/>
          <p:nvPr/>
        </p:nvSpPr>
        <p:spPr>
          <a:xfrm>
            <a:off x="1383475" y="2342215"/>
            <a:ext cx="2614200" cy="706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Roboto"/>
                <a:ea typeface="Roboto"/>
                <a:cs typeface="Roboto"/>
                <a:sym typeface="Roboto"/>
              </a:rPr>
              <a:t>Stable Coronary Artery Disease</a:t>
            </a:r>
            <a:endParaRPr b="1" sz="1300">
              <a:latin typeface="Roboto"/>
              <a:ea typeface="Roboto"/>
              <a:cs typeface="Roboto"/>
              <a:sym typeface="Roboto"/>
            </a:endParaRPr>
          </a:p>
          <a:p>
            <a:pPr indent="0" lvl="0" marL="0" rtl="0" algn="l">
              <a:spcBef>
                <a:spcPts val="0"/>
              </a:spcBef>
              <a:spcAft>
                <a:spcPts val="0"/>
              </a:spcAft>
              <a:buNone/>
            </a:pPr>
            <a:r>
              <a:rPr b="1" lang="en" sz="1300">
                <a:latin typeface="Roboto"/>
                <a:ea typeface="Roboto"/>
                <a:cs typeface="Roboto"/>
                <a:sym typeface="Roboto"/>
              </a:rPr>
              <a:t>Type 1 Heart Attack (Clot)</a:t>
            </a:r>
            <a:endParaRPr b="1" sz="1300">
              <a:latin typeface="Roboto"/>
              <a:ea typeface="Roboto"/>
              <a:cs typeface="Roboto"/>
              <a:sym typeface="Roboto"/>
            </a:endParaRPr>
          </a:p>
          <a:p>
            <a:pPr indent="0" lvl="0" marL="0" rtl="0" algn="l">
              <a:spcBef>
                <a:spcPts val="0"/>
              </a:spcBef>
              <a:spcAft>
                <a:spcPts val="0"/>
              </a:spcAft>
              <a:buNone/>
            </a:pPr>
            <a:r>
              <a:rPr b="1" lang="en" sz="1300">
                <a:latin typeface="Roboto"/>
                <a:ea typeface="Roboto"/>
                <a:cs typeface="Roboto"/>
                <a:sym typeface="Roboto"/>
              </a:rPr>
              <a:t>Type 2 Heart Attack (Demand)</a:t>
            </a:r>
            <a:endParaRPr b="1" sz="13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DSC of Biological Material (Blood Plasma)</a:t>
            </a:r>
            <a:endParaRPr>
              <a:solidFill>
                <a:srgbClr val="000000"/>
              </a:solidFill>
            </a:endParaRPr>
          </a:p>
        </p:txBody>
      </p:sp>
      <p:sp>
        <p:nvSpPr>
          <p:cNvPr id="114" name="Google Shape;114;p17"/>
          <p:cNvSpPr txBox="1"/>
          <p:nvPr>
            <p:ph idx="1" type="body"/>
          </p:nvPr>
        </p:nvSpPr>
        <p:spPr>
          <a:xfrm>
            <a:off x="527800" y="4519575"/>
            <a:ext cx="3933900" cy="624000"/>
          </a:xfrm>
          <a:prstGeom prst="rect">
            <a:avLst/>
          </a:prstGeom>
        </p:spPr>
        <p:txBody>
          <a:bodyPr anchorCtr="0" anchor="t" bIns="91425" lIns="91425" spcFirstLastPara="1" rIns="91425" wrap="square" tIns="91425">
            <a:normAutofit lnSpcReduction="10000"/>
          </a:bodyPr>
          <a:lstStyle/>
          <a:p>
            <a:pPr indent="0" lvl="0" marL="0" rtl="0" algn="ctr">
              <a:lnSpc>
                <a:spcPct val="105000"/>
              </a:lnSpc>
              <a:spcBef>
                <a:spcPts val="0"/>
              </a:spcBef>
              <a:spcAft>
                <a:spcPts val="1200"/>
              </a:spcAft>
              <a:buNone/>
            </a:pPr>
            <a:r>
              <a:rPr lang="en" sz="1500">
                <a:solidFill>
                  <a:schemeClr val="dk2"/>
                </a:solidFill>
              </a:rPr>
              <a:t>Example: Heart Attacks alter the “normal” spectrum of proteins</a:t>
            </a:r>
            <a:endParaRPr sz="1500">
              <a:solidFill>
                <a:schemeClr val="dk2"/>
              </a:solidFill>
            </a:endParaRPr>
          </a:p>
        </p:txBody>
      </p:sp>
      <p:pic>
        <p:nvPicPr>
          <p:cNvPr id="115" name="Google Shape;115;p17"/>
          <p:cNvPicPr preferRelativeResize="0"/>
          <p:nvPr/>
        </p:nvPicPr>
        <p:blipFill rotWithShape="1">
          <a:blip r:embed="rId3">
            <a:alphaModFix/>
          </a:blip>
          <a:srcRect b="53305" l="0" r="0" t="0"/>
          <a:stretch/>
        </p:blipFill>
        <p:spPr>
          <a:xfrm>
            <a:off x="354450" y="1851929"/>
            <a:ext cx="3933900" cy="2615795"/>
          </a:xfrm>
          <a:prstGeom prst="rect">
            <a:avLst/>
          </a:prstGeom>
          <a:noFill/>
          <a:ln>
            <a:noFill/>
          </a:ln>
        </p:spPr>
      </p:pic>
      <p:pic>
        <p:nvPicPr>
          <p:cNvPr id="116" name="Google Shape;116;p17"/>
          <p:cNvPicPr preferRelativeResize="0"/>
          <p:nvPr/>
        </p:nvPicPr>
        <p:blipFill rotWithShape="1">
          <a:blip r:embed="rId3">
            <a:alphaModFix/>
          </a:blip>
          <a:srcRect b="0" l="0" r="93259" t="46495"/>
          <a:stretch/>
        </p:blipFill>
        <p:spPr>
          <a:xfrm>
            <a:off x="270575" y="1916500"/>
            <a:ext cx="257225" cy="2907749"/>
          </a:xfrm>
          <a:prstGeom prst="rect">
            <a:avLst/>
          </a:prstGeom>
          <a:noFill/>
          <a:ln>
            <a:noFill/>
          </a:ln>
        </p:spPr>
      </p:pic>
      <p:pic>
        <p:nvPicPr>
          <p:cNvPr id="117" name="Google Shape;117;p17"/>
          <p:cNvPicPr preferRelativeResize="0"/>
          <p:nvPr/>
        </p:nvPicPr>
        <p:blipFill rotWithShape="1">
          <a:blip r:embed="rId3">
            <a:alphaModFix/>
          </a:blip>
          <a:srcRect b="0" l="8742" r="0" t="93219"/>
          <a:stretch/>
        </p:blipFill>
        <p:spPr>
          <a:xfrm>
            <a:off x="1131125" y="4404824"/>
            <a:ext cx="3482825" cy="368499"/>
          </a:xfrm>
          <a:prstGeom prst="rect">
            <a:avLst/>
          </a:prstGeom>
          <a:noFill/>
          <a:ln>
            <a:noFill/>
          </a:ln>
        </p:spPr>
      </p:pic>
      <p:pic>
        <p:nvPicPr>
          <p:cNvPr id="118" name="Google Shape;118;p17"/>
          <p:cNvPicPr preferRelativeResize="0"/>
          <p:nvPr/>
        </p:nvPicPr>
        <p:blipFill rotWithShape="1">
          <a:blip r:embed="rId3">
            <a:alphaModFix/>
          </a:blip>
          <a:srcRect b="0" l="0" r="0" t="46495"/>
          <a:stretch/>
        </p:blipFill>
        <p:spPr>
          <a:xfrm>
            <a:off x="4784463" y="1757525"/>
            <a:ext cx="4075875" cy="3105488"/>
          </a:xfrm>
          <a:prstGeom prst="rect">
            <a:avLst/>
          </a:prstGeom>
          <a:noFill/>
          <a:ln>
            <a:noFill/>
          </a:ln>
        </p:spPr>
      </p:pic>
      <p:sp>
        <p:nvSpPr>
          <p:cNvPr id="119" name="Google Shape;119;p17"/>
          <p:cNvSpPr txBox="1"/>
          <p:nvPr>
            <p:ph idx="1" type="body"/>
          </p:nvPr>
        </p:nvSpPr>
        <p:spPr>
          <a:xfrm>
            <a:off x="4855450" y="4594875"/>
            <a:ext cx="3933900" cy="4734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6400">
                <a:solidFill>
                  <a:schemeClr val="dk2"/>
                </a:solidFill>
              </a:rPr>
              <a:t>Return to normal after treatment</a:t>
            </a:r>
            <a:endParaRPr sz="6400">
              <a:solidFill>
                <a:schemeClr val="dk2"/>
              </a:solidFill>
            </a:endParaRPr>
          </a:p>
          <a:p>
            <a:pPr indent="0" lvl="0" marL="0" rtl="0" algn="ctr">
              <a:spcBef>
                <a:spcPts val="1200"/>
              </a:spcBef>
              <a:spcAft>
                <a:spcPts val="0"/>
              </a:spcAft>
              <a:buNone/>
            </a:pPr>
            <a:r>
              <a:t/>
            </a:r>
            <a:endParaRPr sz="1600">
              <a:solidFill>
                <a:schemeClr val="dk2"/>
              </a:solidFill>
            </a:endParaRPr>
          </a:p>
          <a:p>
            <a:pPr indent="0" lvl="0" marL="0" rtl="0" algn="ctr">
              <a:spcBef>
                <a:spcPts val="1200"/>
              </a:spcBef>
              <a:spcAft>
                <a:spcPts val="1200"/>
              </a:spcAft>
              <a:buNone/>
            </a:pPr>
            <a:r>
              <a:t/>
            </a:r>
            <a:endParaRPr sz="16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23" name="Shape 123"/>
        <p:cNvGrpSpPr/>
        <p:nvPr/>
      </p:nvGrpSpPr>
      <p:grpSpPr>
        <a:xfrm>
          <a:off x="0" y="0"/>
          <a:ext cx="0" cy="0"/>
          <a:chOff x="0" y="0"/>
          <a:chExt cx="0" cy="0"/>
        </a:xfrm>
      </p:grpSpPr>
      <p:sp>
        <p:nvSpPr>
          <p:cNvPr id="124" name="Google Shape;124;p1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DSC of Biological Material (Blood Plasma)</a:t>
            </a:r>
            <a:endParaRPr>
              <a:solidFill>
                <a:srgbClr val="000000"/>
              </a:solidFill>
            </a:endParaRPr>
          </a:p>
        </p:txBody>
      </p:sp>
      <p:sp>
        <p:nvSpPr>
          <p:cNvPr id="125" name="Google Shape;125;p18"/>
          <p:cNvSpPr txBox="1"/>
          <p:nvPr>
            <p:ph idx="1" type="body"/>
          </p:nvPr>
        </p:nvSpPr>
        <p:spPr>
          <a:xfrm>
            <a:off x="527800" y="4519575"/>
            <a:ext cx="3933900" cy="624000"/>
          </a:xfrm>
          <a:prstGeom prst="rect">
            <a:avLst/>
          </a:prstGeom>
        </p:spPr>
        <p:txBody>
          <a:bodyPr anchorCtr="0" anchor="t" bIns="91425" lIns="91425" spcFirstLastPara="1" rIns="91425" wrap="square" tIns="91425">
            <a:normAutofit lnSpcReduction="10000"/>
          </a:bodyPr>
          <a:lstStyle/>
          <a:p>
            <a:pPr indent="0" lvl="0" marL="0" rtl="0" algn="ctr">
              <a:lnSpc>
                <a:spcPct val="105000"/>
              </a:lnSpc>
              <a:spcBef>
                <a:spcPts val="0"/>
              </a:spcBef>
              <a:spcAft>
                <a:spcPts val="1200"/>
              </a:spcAft>
              <a:buNone/>
            </a:pPr>
            <a:r>
              <a:rPr lang="en" sz="1500">
                <a:solidFill>
                  <a:schemeClr val="dk2"/>
                </a:solidFill>
              </a:rPr>
              <a:t>Example: Heart Attacks alter the “normal” spectrum of proteins</a:t>
            </a:r>
            <a:endParaRPr sz="1500">
              <a:solidFill>
                <a:schemeClr val="dk2"/>
              </a:solidFill>
            </a:endParaRPr>
          </a:p>
        </p:txBody>
      </p:sp>
      <p:pic>
        <p:nvPicPr>
          <p:cNvPr id="126" name="Google Shape;126;p18"/>
          <p:cNvPicPr preferRelativeResize="0"/>
          <p:nvPr/>
        </p:nvPicPr>
        <p:blipFill rotWithShape="1">
          <a:blip r:embed="rId3">
            <a:alphaModFix/>
          </a:blip>
          <a:srcRect b="53305" l="0" r="0" t="0"/>
          <a:stretch/>
        </p:blipFill>
        <p:spPr>
          <a:xfrm>
            <a:off x="354450" y="1851929"/>
            <a:ext cx="3933900" cy="2615795"/>
          </a:xfrm>
          <a:prstGeom prst="rect">
            <a:avLst/>
          </a:prstGeom>
          <a:noFill/>
          <a:ln>
            <a:noFill/>
          </a:ln>
        </p:spPr>
      </p:pic>
      <p:pic>
        <p:nvPicPr>
          <p:cNvPr id="127" name="Google Shape;127;p18"/>
          <p:cNvPicPr preferRelativeResize="0"/>
          <p:nvPr/>
        </p:nvPicPr>
        <p:blipFill rotWithShape="1">
          <a:blip r:embed="rId3">
            <a:alphaModFix/>
          </a:blip>
          <a:srcRect b="0" l="0" r="93259" t="46495"/>
          <a:stretch/>
        </p:blipFill>
        <p:spPr>
          <a:xfrm>
            <a:off x="270575" y="1916500"/>
            <a:ext cx="257225" cy="2907749"/>
          </a:xfrm>
          <a:prstGeom prst="rect">
            <a:avLst/>
          </a:prstGeom>
          <a:noFill/>
          <a:ln>
            <a:noFill/>
          </a:ln>
        </p:spPr>
      </p:pic>
      <p:pic>
        <p:nvPicPr>
          <p:cNvPr id="128" name="Google Shape;128;p18"/>
          <p:cNvPicPr preferRelativeResize="0"/>
          <p:nvPr/>
        </p:nvPicPr>
        <p:blipFill rotWithShape="1">
          <a:blip r:embed="rId3">
            <a:alphaModFix/>
          </a:blip>
          <a:srcRect b="0" l="8742" r="0" t="93219"/>
          <a:stretch/>
        </p:blipFill>
        <p:spPr>
          <a:xfrm>
            <a:off x="1131125" y="4404824"/>
            <a:ext cx="3482825" cy="368499"/>
          </a:xfrm>
          <a:prstGeom prst="rect">
            <a:avLst/>
          </a:prstGeom>
          <a:noFill/>
          <a:ln>
            <a:noFill/>
          </a:ln>
        </p:spPr>
      </p:pic>
      <p:pic>
        <p:nvPicPr>
          <p:cNvPr id="129" name="Google Shape;129;p18"/>
          <p:cNvPicPr preferRelativeResize="0"/>
          <p:nvPr/>
        </p:nvPicPr>
        <p:blipFill rotWithShape="1">
          <a:blip r:embed="rId3">
            <a:alphaModFix/>
          </a:blip>
          <a:srcRect b="0" l="0" r="0" t="46495"/>
          <a:stretch/>
        </p:blipFill>
        <p:spPr>
          <a:xfrm>
            <a:off x="4784463" y="1757525"/>
            <a:ext cx="4075875" cy="3105488"/>
          </a:xfrm>
          <a:prstGeom prst="rect">
            <a:avLst/>
          </a:prstGeom>
          <a:noFill/>
          <a:ln>
            <a:noFill/>
          </a:ln>
        </p:spPr>
      </p:pic>
      <p:sp>
        <p:nvSpPr>
          <p:cNvPr id="130" name="Google Shape;130;p18"/>
          <p:cNvSpPr txBox="1"/>
          <p:nvPr>
            <p:ph idx="1" type="body"/>
          </p:nvPr>
        </p:nvSpPr>
        <p:spPr>
          <a:xfrm>
            <a:off x="4855450" y="4594875"/>
            <a:ext cx="3933900" cy="4734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6400">
                <a:solidFill>
                  <a:schemeClr val="dk2"/>
                </a:solidFill>
              </a:rPr>
              <a:t>Return to normal after treatment</a:t>
            </a:r>
            <a:endParaRPr sz="6400">
              <a:solidFill>
                <a:schemeClr val="dk2"/>
              </a:solidFill>
            </a:endParaRPr>
          </a:p>
          <a:p>
            <a:pPr indent="0" lvl="0" marL="0" rtl="0" algn="ctr">
              <a:spcBef>
                <a:spcPts val="1200"/>
              </a:spcBef>
              <a:spcAft>
                <a:spcPts val="0"/>
              </a:spcAft>
              <a:buNone/>
            </a:pPr>
            <a:r>
              <a:t/>
            </a:r>
            <a:endParaRPr sz="1600">
              <a:solidFill>
                <a:schemeClr val="dk2"/>
              </a:solidFill>
            </a:endParaRPr>
          </a:p>
          <a:p>
            <a:pPr indent="0" lvl="0" marL="0" rtl="0" algn="ctr">
              <a:spcBef>
                <a:spcPts val="1200"/>
              </a:spcBef>
              <a:spcAft>
                <a:spcPts val="1200"/>
              </a:spcAft>
              <a:buNone/>
            </a:pPr>
            <a:r>
              <a:t/>
            </a:r>
            <a:endParaRPr sz="1600">
              <a:solidFill>
                <a:schemeClr val="dk2"/>
              </a:solidFill>
            </a:endParaRPr>
          </a:p>
        </p:txBody>
      </p:sp>
      <p:sp>
        <p:nvSpPr>
          <p:cNvPr id="131" name="Google Shape;131;p18"/>
          <p:cNvSpPr txBox="1"/>
          <p:nvPr/>
        </p:nvSpPr>
        <p:spPr>
          <a:xfrm>
            <a:off x="3737350" y="2022300"/>
            <a:ext cx="1869000" cy="10989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latin typeface="Roboto"/>
                <a:ea typeface="Roboto"/>
                <a:cs typeface="Roboto"/>
                <a:sym typeface="Roboto"/>
              </a:rPr>
              <a:t>We can use DSC to diagnose diseases!</a:t>
            </a:r>
            <a:endParaRPr sz="18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35" name="Shape 135"/>
        <p:cNvGrpSpPr/>
        <p:nvPr/>
      </p:nvGrpSpPr>
      <p:grpSpPr>
        <a:xfrm>
          <a:off x="0" y="0"/>
          <a:ext cx="0" cy="0"/>
          <a:chOff x="0" y="0"/>
          <a:chExt cx="0" cy="0"/>
        </a:xfrm>
      </p:grpSpPr>
      <p:sp>
        <p:nvSpPr>
          <p:cNvPr id="136" name="Google Shape;136;p1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Microfabricated DSC Sensor Development</a:t>
            </a:r>
            <a:endParaRPr>
              <a:solidFill>
                <a:srgbClr val="000000"/>
              </a:solidFill>
            </a:endParaRPr>
          </a:p>
        </p:txBody>
      </p:sp>
      <p:pic>
        <p:nvPicPr>
          <p:cNvPr id="137" name="Google Shape;137;p19"/>
          <p:cNvPicPr preferRelativeResize="0"/>
          <p:nvPr/>
        </p:nvPicPr>
        <p:blipFill>
          <a:blip r:embed="rId3">
            <a:alphaModFix/>
          </a:blip>
          <a:stretch>
            <a:fillRect/>
          </a:stretch>
        </p:blipFill>
        <p:spPr>
          <a:xfrm>
            <a:off x="3354237" y="2412012"/>
            <a:ext cx="5724089" cy="655337"/>
          </a:xfrm>
          <a:prstGeom prst="rect">
            <a:avLst/>
          </a:prstGeom>
          <a:noFill/>
          <a:ln>
            <a:noFill/>
          </a:ln>
        </p:spPr>
      </p:pic>
      <p:sp>
        <p:nvSpPr>
          <p:cNvPr id="138" name="Google Shape;138;p19"/>
          <p:cNvSpPr txBox="1"/>
          <p:nvPr>
            <p:ph idx="1" type="body"/>
          </p:nvPr>
        </p:nvSpPr>
        <p:spPr>
          <a:xfrm>
            <a:off x="4401475" y="1946500"/>
            <a:ext cx="3933900" cy="767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rgbClr val="000000"/>
                </a:solidFill>
              </a:rPr>
              <a:t>Existing Fabrication Process</a:t>
            </a:r>
            <a:endParaRPr>
              <a:solidFill>
                <a:srgbClr val="000000"/>
              </a:solidFill>
            </a:endParaRPr>
          </a:p>
        </p:txBody>
      </p:sp>
      <p:sp>
        <p:nvSpPr>
          <p:cNvPr id="139" name="Google Shape;139;p19"/>
          <p:cNvSpPr txBox="1"/>
          <p:nvPr>
            <p:ph idx="1" type="body"/>
          </p:nvPr>
        </p:nvSpPr>
        <p:spPr>
          <a:xfrm>
            <a:off x="3242450" y="3154275"/>
            <a:ext cx="5772000" cy="965100"/>
          </a:xfrm>
          <a:prstGeom prst="rect">
            <a:avLst/>
          </a:prstGeom>
        </p:spPr>
        <p:txBody>
          <a:bodyPr anchorCtr="0" anchor="t" bIns="91425" lIns="91425" spcFirstLastPara="1" rIns="91425" wrap="square" tIns="91425">
            <a:noAutofit/>
          </a:bodyPr>
          <a:lstStyle/>
          <a:p>
            <a:pPr indent="-327977" lvl="0" marL="457200" rtl="0" algn="l">
              <a:spcBef>
                <a:spcPts val="0"/>
              </a:spcBef>
              <a:spcAft>
                <a:spcPts val="0"/>
              </a:spcAft>
              <a:buClr>
                <a:srgbClr val="000000"/>
              </a:buClr>
              <a:buSzPts val="1565"/>
              <a:buChar char="●"/>
            </a:pPr>
            <a:r>
              <a:rPr lang="en" sz="1565">
                <a:solidFill>
                  <a:srgbClr val="000000"/>
                </a:solidFill>
              </a:rPr>
              <a:t>E</a:t>
            </a:r>
            <a:r>
              <a:rPr lang="en" sz="1565">
                <a:solidFill>
                  <a:srgbClr val="000000"/>
                </a:solidFill>
              </a:rPr>
              <a:t>lectrical trace features:</a:t>
            </a:r>
            <a:endParaRPr sz="1565">
              <a:solidFill>
                <a:srgbClr val="000000"/>
              </a:solidFill>
            </a:endParaRPr>
          </a:p>
          <a:p>
            <a:pPr indent="-327977" lvl="1" marL="914400" rtl="0" algn="l">
              <a:spcBef>
                <a:spcPts val="0"/>
              </a:spcBef>
              <a:spcAft>
                <a:spcPts val="0"/>
              </a:spcAft>
              <a:buClr>
                <a:srgbClr val="000000"/>
              </a:buClr>
              <a:buSzPts val="1565"/>
              <a:buChar char="○"/>
            </a:pPr>
            <a:r>
              <a:rPr lang="en" sz="1565">
                <a:solidFill>
                  <a:srgbClr val="000000"/>
                </a:solidFill>
              </a:rPr>
              <a:t>Heats the sample</a:t>
            </a:r>
            <a:endParaRPr sz="1565">
              <a:solidFill>
                <a:srgbClr val="000000"/>
              </a:solidFill>
            </a:endParaRPr>
          </a:p>
          <a:p>
            <a:pPr indent="-327977" lvl="1" marL="914400" rtl="0" algn="l">
              <a:spcBef>
                <a:spcPts val="0"/>
              </a:spcBef>
              <a:spcAft>
                <a:spcPts val="0"/>
              </a:spcAft>
              <a:buClr>
                <a:srgbClr val="000000"/>
              </a:buClr>
              <a:buSzPts val="1565"/>
              <a:buChar char="○"/>
            </a:pPr>
            <a:r>
              <a:rPr lang="en" sz="1565">
                <a:solidFill>
                  <a:srgbClr val="000000"/>
                </a:solidFill>
              </a:rPr>
              <a:t>Measure Temp via Resistance vs. Temperature curve</a:t>
            </a:r>
            <a:endParaRPr sz="1565">
              <a:solidFill>
                <a:srgbClr val="000000"/>
              </a:solidFill>
            </a:endParaRPr>
          </a:p>
          <a:p>
            <a:pPr indent="-327977" lvl="0" marL="457200" rtl="0" algn="l">
              <a:spcBef>
                <a:spcPts val="0"/>
              </a:spcBef>
              <a:spcAft>
                <a:spcPts val="0"/>
              </a:spcAft>
              <a:buClr>
                <a:srgbClr val="000000"/>
              </a:buClr>
              <a:buSzPts val="1565"/>
              <a:buChar char="●"/>
            </a:pPr>
            <a:r>
              <a:rPr lang="en" sz="1565">
                <a:solidFill>
                  <a:srgbClr val="000000"/>
                </a:solidFill>
              </a:rPr>
              <a:t>Temperature measurement not sensitive enough for DSC</a:t>
            </a:r>
            <a:endParaRPr sz="1565">
              <a:solidFill>
                <a:srgbClr val="000000"/>
              </a:solidFill>
            </a:endParaRPr>
          </a:p>
          <a:p>
            <a:pPr indent="-327977" lvl="0" marL="457200" rtl="0" algn="l">
              <a:spcBef>
                <a:spcPts val="0"/>
              </a:spcBef>
              <a:spcAft>
                <a:spcPts val="0"/>
              </a:spcAft>
              <a:buClr>
                <a:srgbClr val="000000"/>
              </a:buClr>
              <a:buSzPts val="1565"/>
              <a:buChar char="●"/>
            </a:pPr>
            <a:r>
              <a:rPr lang="en" sz="1565" u="sng">
                <a:solidFill>
                  <a:srgbClr val="000000"/>
                </a:solidFill>
              </a:rPr>
              <a:t>We need to improve temperature measurement sensitivity</a:t>
            </a:r>
            <a:endParaRPr sz="1565" u="sng">
              <a:solidFill>
                <a:srgbClr val="000000"/>
              </a:solidFill>
            </a:endParaRPr>
          </a:p>
        </p:txBody>
      </p:sp>
      <p:sp>
        <p:nvSpPr>
          <p:cNvPr id="140" name="Google Shape;140;p19"/>
          <p:cNvSpPr/>
          <p:nvPr/>
        </p:nvSpPr>
        <p:spPr>
          <a:xfrm>
            <a:off x="8409625" y="2749700"/>
            <a:ext cx="425100" cy="181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41" name="Google Shape;141;p19"/>
          <p:cNvSpPr txBox="1"/>
          <p:nvPr/>
        </p:nvSpPr>
        <p:spPr>
          <a:xfrm>
            <a:off x="8280925" y="2685650"/>
            <a:ext cx="682500" cy="3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00">
                <a:solidFill>
                  <a:schemeClr val="dk2"/>
                </a:solidFill>
              </a:rPr>
              <a:t>Backside DRIE Etch </a:t>
            </a:r>
            <a:endParaRPr b="1" sz="500">
              <a:solidFill>
                <a:schemeClr val="dk2"/>
              </a:solidFill>
            </a:endParaRPr>
          </a:p>
        </p:txBody>
      </p:sp>
      <p:pic>
        <p:nvPicPr>
          <p:cNvPr id="142" name="Google Shape;142;p19"/>
          <p:cNvPicPr preferRelativeResize="0"/>
          <p:nvPr/>
        </p:nvPicPr>
        <p:blipFill>
          <a:blip r:embed="rId4">
            <a:alphaModFix/>
          </a:blip>
          <a:stretch>
            <a:fillRect/>
          </a:stretch>
        </p:blipFill>
        <p:spPr>
          <a:xfrm>
            <a:off x="178328" y="1799750"/>
            <a:ext cx="2964476" cy="2620475"/>
          </a:xfrm>
          <a:prstGeom prst="rect">
            <a:avLst/>
          </a:prstGeom>
          <a:noFill/>
          <a:ln>
            <a:noFill/>
          </a:ln>
        </p:spPr>
      </p:pic>
      <p:pic>
        <p:nvPicPr>
          <p:cNvPr id="143" name="Google Shape;143;p19"/>
          <p:cNvPicPr preferRelativeResize="0"/>
          <p:nvPr/>
        </p:nvPicPr>
        <p:blipFill rotWithShape="1">
          <a:blip r:embed="rId5">
            <a:alphaModFix/>
          </a:blip>
          <a:srcRect b="0" l="0" r="0" t="0"/>
          <a:stretch/>
        </p:blipFill>
        <p:spPr>
          <a:xfrm>
            <a:off x="178328" y="4478440"/>
            <a:ext cx="2964475" cy="309335"/>
          </a:xfrm>
          <a:prstGeom prst="rect">
            <a:avLst/>
          </a:prstGeom>
          <a:noFill/>
          <a:ln>
            <a:noFill/>
          </a:ln>
        </p:spPr>
      </p:pic>
      <p:pic>
        <p:nvPicPr>
          <p:cNvPr id="144" name="Google Shape;144;p19"/>
          <p:cNvPicPr preferRelativeResize="0"/>
          <p:nvPr/>
        </p:nvPicPr>
        <p:blipFill>
          <a:blip r:embed="rId6">
            <a:alphaModFix/>
          </a:blip>
          <a:stretch>
            <a:fillRect/>
          </a:stretch>
        </p:blipFill>
        <p:spPr>
          <a:xfrm>
            <a:off x="1506175" y="4721475"/>
            <a:ext cx="1636625" cy="422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48" name="Shape 148"/>
        <p:cNvGrpSpPr/>
        <p:nvPr/>
      </p:nvGrpSpPr>
      <p:grpSpPr>
        <a:xfrm>
          <a:off x="0" y="0"/>
          <a:ext cx="0" cy="0"/>
          <a:chOff x="0" y="0"/>
          <a:chExt cx="0" cy="0"/>
        </a:xfrm>
      </p:grpSpPr>
      <p:sp>
        <p:nvSpPr>
          <p:cNvPr id="149" name="Google Shape;149;p2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Microfabricated DSC Sensor Development</a:t>
            </a:r>
            <a:endParaRPr>
              <a:solidFill>
                <a:srgbClr val="000000"/>
              </a:solidFill>
            </a:endParaRPr>
          </a:p>
        </p:txBody>
      </p:sp>
      <p:sp>
        <p:nvSpPr>
          <p:cNvPr id="150" name="Google Shape;150;p20"/>
          <p:cNvSpPr txBox="1"/>
          <p:nvPr>
            <p:ph idx="1" type="body"/>
          </p:nvPr>
        </p:nvSpPr>
        <p:spPr>
          <a:xfrm>
            <a:off x="3594100" y="2113850"/>
            <a:ext cx="5423100" cy="27591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
                <a:solidFill>
                  <a:srgbClr val="000000"/>
                </a:solidFill>
              </a:rPr>
              <a:t>Summer Goals:</a:t>
            </a:r>
            <a:endParaRPr>
              <a:solidFill>
                <a:srgbClr val="000000"/>
              </a:solidFill>
            </a:endParaRPr>
          </a:p>
          <a:p>
            <a:pPr indent="-334327" lvl="0" marL="457200" rtl="0" algn="l">
              <a:spcBef>
                <a:spcPts val="1200"/>
              </a:spcBef>
              <a:spcAft>
                <a:spcPts val="0"/>
              </a:spcAft>
              <a:buClr>
                <a:srgbClr val="000000"/>
              </a:buClr>
              <a:buSzPct val="100000"/>
              <a:buChar char="●"/>
            </a:pPr>
            <a:r>
              <a:rPr lang="en">
                <a:solidFill>
                  <a:srgbClr val="000000"/>
                </a:solidFill>
              </a:rPr>
              <a:t>Assist in the design of the next generation</a:t>
            </a:r>
            <a:br>
              <a:rPr lang="en">
                <a:solidFill>
                  <a:srgbClr val="000000"/>
                </a:solidFill>
              </a:rPr>
            </a:br>
            <a:r>
              <a:rPr lang="en">
                <a:solidFill>
                  <a:srgbClr val="000000"/>
                </a:solidFill>
              </a:rPr>
              <a:t>MEMS DSC Sensor</a:t>
            </a:r>
            <a:endParaRPr>
              <a:solidFill>
                <a:srgbClr val="000000"/>
              </a:solidFill>
            </a:endParaRPr>
          </a:p>
          <a:p>
            <a:pPr indent="-334327" lvl="0" marL="457200" rtl="0" algn="l">
              <a:spcBef>
                <a:spcPts val="0"/>
              </a:spcBef>
              <a:spcAft>
                <a:spcPts val="0"/>
              </a:spcAft>
              <a:buClr>
                <a:srgbClr val="000000"/>
              </a:buClr>
              <a:buSzPct val="100000"/>
              <a:buChar char="●"/>
            </a:pPr>
            <a:r>
              <a:rPr b="1" lang="en">
                <a:solidFill>
                  <a:srgbClr val="000000"/>
                </a:solidFill>
              </a:rPr>
              <a:t>Add a temperature sensing element to</a:t>
            </a:r>
            <a:br>
              <a:rPr b="1" lang="en">
                <a:solidFill>
                  <a:srgbClr val="000000"/>
                </a:solidFill>
              </a:rPr>
            </a:br>
            <a:r>
              <a:rPr b="1" lang="en">
                <a:solidFill>
                  <a:srgbClr val="000000"/>
                </a:solidFill>
              </a:rPr>
              <a:t>existing design</a:t>
            </a:r>
            <a:endParaRPr b="1">
              <a:solidFill>
                <a:srgbClr val="000000"/>
              </a:solidFill>
            </a:endParaRPr>
          </a:p>
          <a:p>
            <a:pPr indent="-334327" lvl="0" marL="457200" rtl="0" algn="l">
              <a:spcBef>
                <a:spcPts val="0"/>
              </a:spcBef>
              <a:spcAft>
                <a:spcPts val="0"/>
              </a:spcAft>
              <a:buClr>
                <a:srgbClr val="000000"/>
              </a:buClr>
              <a:buSzPct val="100000"/>
              <a:buChar char="●"/>
            </a:pPr>
            <a:r>
              <a:rPr lang="en">
                <a:solidFill>
                  <a:srgbClr val="000000"/>
                </a:solidFill>
              </a:rPr>
              <a:t>Thin-Film Resistive Temperature Detector (RTD)</a:t>
            </a:r>
            <a:endParaRPr>
              <a:solidFill>
                <a:srgbClr val="000000"/>
              </a:solidFill>
            </a:endParaRPr>
          </a:p>
          <a:p>
            <a:pPr indent="-310832" lvl="1" marL="914400" rtl="0" algn="l">
              <a:spcBef>
                <a:spcPts val="0"/>
              </a:spcBef>
              <a:spcAft>
                <a:spcPts val="0"/>
              </a:spcAft>
              <a:buClr>
                <a:srgbClr val="000000"/>
              </a:buClr>
              <a:buSzPct val="100000"/>
              <a:buChar char="○"/>
            </a:pPr>
            <a:r>
              <a:rPr lang="en">
                <a:solidFill>
                  <a:srgbClr val="000000"/>
                </a:solidFill>
              </a:rPr>
              <a:t>Design sensor</a:t>
            </a:r>
            <a:endParaRPr>
              <a:solidFill>
                <a:srgbClr val="000000"/>
              </a:solidFill>
            </a:endParaRPr>
          </a:p>
          <a:p>
            <a:pPr indent="-310832" lvl="1" marL="914400" rtl="0" algn="l">
              <a:spcBef>
                <a:spcPts val="0"/>
              </a:spcBef>
              <a:spcAft>
                <a:spcPts val="0"/>
              </a:spcAft>
              <a:buClr>
                <a:srgbClr val="000000"/>
              </a:buClr>
              <a:buSzPct val="100000"/>
              <a:buChar char="○"/>
            </a:pPr>
            <a:r>
              <a:rPr lang="en">
                <a:solidFill>
                  <a:srgbClr val="000000"/>
                </a:solidFill>
              </a:rPr>
              <a:t>Develop fabrication process flow</a:t>
            </a:r>
            <a:endParaRPr>
              <a:solidFill>
                <a:srgbClr val="000000"/>
              </a:solidFill>
            </a:endParaRPr>
          </a:p>
          <a:p>
            <a:pPr indent="-310832" lvl="1" marL="914400" rtl="0" algn="l">
              <a:spcBef>
                <a:spcPts val="0"/>
              </a:spcBef>
              <a:spcAft>
                <a:spcPts val="0"/>
              </a:spcAft>
              <a:buClr>
                <a:srgbClr val="000000"/>
              </a:buClr>
              <a:buSzPct val="100000"/>
              <a:buChar char="○"/>
            </a:pPr>
            <a:r>
              <a:rPr lang="en">
                <a:solidFill>
                  <a:srgbClr val="000000"/>
                </a:solidFill>
              </a:rPr>
              <a:t>Characterize t</a:t>
            </a:r>
            <a:r>
              <a:rPr lang="en">
                <a:solidFill>
                  <a:srgbClr val="000000"/>
                </a:solidFill>
              </a:rPr>
              <a:t>emperature s</a:t>
            </a:r>
            <a:r>
              <a:rPr lang="en">
                <a:solidFill>
                  <a:srgbClr val="000000"/>
                </a:solidFill>
              </a:rPr>
              <a:t>ensing accuracy and sensitivity</a:t>
            </a:r>
            <a:endParaRPr>
              <a:solidFill>
                <a:srgbClr val="000000"/>
              </a:solidFill>
            </a:endParaRPr>
          </a:p>
        </p:txBody>
      </p:sp>
      <p:pic>
        <p:nvPicPr>
          <p:cNvPr id="151" name="Google Shape;151;p20"/>
          <p:cNvPicPr preferRelativeResize="0"/>
          <p:nvPr/>
        </p:nvPicPr>
        <p:blipFill>
          <a:blip r:embed="rId3">
            <a:alphaModFix/>
          </a:blip>
          <a:stretch>
            <a:fillRect/>
          </a:stretch>
        </p:blipFill>
        <p:spPr>
          <a:xfrm>
            <a:off x="152400" y="2159475"/>
            <a:ext cx="3499350" cy="1987825"/>
          </a:xfrm>
          <a:prstGeom prst="rect">
            <a:avLst/>
          </a:prstGeom>
          <a:noFill/>
          <a:ln>
            <a:noFill/>
          </a:ln>
        </p:spPr>
      </p:pic>
      <p:sp>
        <p:nvSpPr>
          <p:cNvPr id="152" name="Google Shape;152;p20"/>
          <p:cNvSpPr txBox="1"/>
          <p:nvPr/>
        </p:nvSpPr>
        <p:spPr>
          <a:xfrm>
            <a:off x="334875" y="4224950"/>
            <a:ext cx="30000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a:latin typeface="Roboto"/>
                <a:ea typeface="Roboto"/>
                <a:cs typeface="Roboto"/>
                <a:sym typeface="Roboto"/>
              </a:rPr>
              <a:t>RTD design superimposed</a:t>
            </a:r>
            <a:br>
              <a:rPr lang="en">
                <a:latin typeface="Roboto"/>
                <a:ea typeface="Roboto"/>
                <a:cs typeface="Roboto"/>
                <a:sym typeface="Roboto"/>
              </a:rPr>
            </a:br>
            <a:r>
              <a:rPr lang="en">
                <a:latin typeface="Roboto"/>
                <a:ea typeface="Roboto"/>
                <a:cs typeface="Roboto"/>
                <a:sym typeface="Roboto"/>
              </a:rPr>
              <a:t>on original sensor</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Initial Research:</a:t>
            </a:r>
            <a:endParaRPr>
              <a:solidFill>
                <a:schemeClr val="dk2"/>
              </a:solidFill>
            </a:endParaRPr>
          </a:p>
          <a:p>
            <a:pPr indent="0" lvl="0" marL="0" rtl="0" algn="l">
              <a:spcBef>
                <a:spcPts val="0"/>
              </a:spcBef>
              <a:spcAft>
                <a:spcPts val="0"/>
              </a:spcAft>
              <a:buNone/>
            </a:pPr>
            <a:r>
              <a:rPr lang="en">
                <a:solidFill>
                  <a:schemeClr val="dk2"/>
                </a:solidFill>
              </a:rPr>
              <a:t>Thin-Film RTDs</a:t>
            </a:r>
            <a:endParaRPr>
              <a:solidFill>
                <a:schemeClr val="dk2"/>
              </a:solidFill>
            </a:endParaRPr>
          </a:p>
        </p:txBody>
      </p:sp>
      <p:sp>
        <p:nvSpPr>
          <p:cNvPr id="158" name="Google Shape;158;p21"/>
          <p:cNvSpPr txBox="1"/>
          <p:nvPr>
            <p:ph idx="1" type="body"/>
          </p:nvPr>
        </p:nvSpPr>
        <p:spPr>
          <a:xfrm>
            <a:off x="169100" y="3683025"/>
            <a:ext cx="3971700" cy="1380000"/>
          </a:xfrm>
          <a:prstGeom prst="rect">
            <a:avLst/>
          </a:prstGeom>
        </p:spPr>
        <p:txBody>
          <a:bodyPr anchorCtr="0" anchor="t" bIns="91425" lIns="91425" spcFirstLastPara="1" rIns="91425" wrap="square" tIns="91425">
            <a:normAutofit lnSpcReduction="20000"/>
          </a:bodyPr>
          <a:lstStyle/>
          <a:p>
            <a:pPr indent="-330200" lvl="0" marL="457200" rtl="0" algn="l">
              <a:spcBef>
                <a:spcPts val="0"/>
              </a:spcBef>
              <a:spcAft>
                <a:spcPts val="0"/>
              </a:spcAft>
              <a:buClr>
                <a:schemeClr val="dk2"/>
              </a:buClr>
              <a:buSzPts val="1600"/>
              <a:buChar char="●"/>
            </a:pPr>
            <a:r>
              <a:rPr lang="en" sz="1600">
                <a:solidFill>
                  <a:schemeClr val="dk2"/>
                </a:solidFill>
              </a:rPr>
              <a:t>Researching Thin-Film RTDs</a:t>
            </a:r>
            <a:endParaRPr sz="1600">
              <a:solidFill>
                <a:schemeClr val="dk2"/>
              </a:solidFill>
            </a:endParaRPr>
          </a:p>
          <a:p>
            <a:pPr indent="-330200" lvl="1" marL="914400" rtl="0" algn="l">
              <a:spcBef>
                <a:spcPts val="0"/>
              </a:spcBef>
              <a:spcAft>
                <a:spcPts val="0"/>
              </a:spcAft>
              <a:buClr>
                <a:schemeClr val="dk2"/>
              </a:buClr>
              <a:buSzPts val="1600"/>
              <a:buChar char="○"/>
            </a:pPr>
            <a:r>
              <a:rPr lang="en" sz="1600">
                <a:solidFill>
                  <a:schemeClr val="dk2"/>
                </a:solidFill>
              </a:rPr>
              <a:t>Metals used (Nickel, Platinum)</a:t>
            </a:r>
            <a:endParaRPr sz="1600">
              <a:solidFill>
                <a:schemeClr val="dk2"/>
              </a:solidFill>
            </a:endParaRPr>
          </a:p>
          <a:p>
            <a:pPr indent="-330200" lvl="1" marL="914400" rtl="0" algn="l">
              <a:spcBef>
                <a:spcPts val="0"/>
              </a:spcBef>
              <a:spcAft>
                <a:spcPts val="0"/>
              </a:spcAft>
              <a:buClr>
                <a:schemeClr val="dk2"/>
              </a:buClr>
              <a:buSzPts val="1600"/>
              <a:buChar char="○"/>
            </a:pPr>
            <a:r>
              <a:rPr lang="en" sz="1600">
                <a:solidFill>
                  <a:schemeClr val="dk2"/>
                </a:solidFill>
              </a:rPr>
              <a:t>Geometries</a:t>
            </a:r>
            <a:endParaRPr sz="1600">
              <a:solidFill>
                <a:schemeClr val="dk2"/>
              </a:solidFill>
            </a:endParaRPr>
          </a:p>
          <a:p>
            <a:pPr indent="-330200" lvl="1" marL="914400" rtl="0" algn="l">
              <a:spcBef>
                <a:spcPts val="0"/>
              </a:spcBef>
              <a:spcAft>
                <a:spcPts val="0"/>
              </a:spcAft>
              <a:buClr>
                <a:schemeClr val="dk2"/>
              </a:buClr>
              <a:buSzPts val="1600"/>
              <a:buChar char="○"/>
            </a:pPr>
            <a:r>
              <a:rPr lang="en" sz="1600">
                <a:solidFill>
                  <a:schemeClr val="dk2"/>
                </a:solidFill>
              </a:rPr>
              <a:t>Sensitivity</a:t>
            </a:r>
            <a:endParaRPr sz="1600">
              <a:solidFill>
                <a:schemeClr val="dk2"/>
              </a:solidFill>
            </a:endParaRPr>
          </a:p>
          <a:p>
            <a:pPr indent="-330200" lvl="1" marL="914400" rtl="0" algn="l">
              <a:spcBef>
                <a:spcPts val="0"/>
              </a:spcBef>
              <a:spcAft>
                <a:spcPts val="0"/>
              </a:spcAft>
              <a:buClr>
                <a:schemeClr val="dk2"/>
              </a:buClr>
              <a:buSzPts val="1600"/>
              <a:buChar char="○"/>
            </a:pPr>
            <a:r>
              <a:rPr lang="en" sz="1600">
                <a:solidFill>
                  <a:schemeClr val="dk2"/>
                </a:solidFill>
              </a:rPr>
              <a:t>Fabrication Techniques</a:t>
            </a:r>
            <a:endParaRPr sz="1600">
              <a:solidFill>
                <a:schemeClr val="dk2"/>
              </a:solidFill>
            </a:endParaRPr>
          </a:p>
        </p:txBody>
      </p:sp>
      <p:pic>
        <p:nvPicPr>
          <p:cNvPr id="159" name="Google Shape;159;p21"/>
          <p:cNvPicPr preferRelativeResize="0"/>
          <p:nvPr/>
        </p:nvPicPr>
        <p:blipFill>
          <a:blip r:embed="rId3">
            <a:alphaModFix/>
          </a:blip>
          <a:stretch>
            <a:fillRect/>
          </a:stretch>
        </p:blipFill>
        <p:spPr>
          <a:xfrm>
            <a:off x="4215775" y="108126"/>
            <a:ext cx="4374307" cy="4805551"/>
          </a:xfrm>
          <a:prstGeom prst="rect">
            <a:avLst/>
          </a:prstGeom>
          <a:noFill/>
          <a:ln>
            <a:noFill/>
          </a:ln>
        </p:spPr>
      </p:pic>
      <p:sp>
        <p:nvSpPr>
          <p:cNvPr id="160" name="Google Shape;160;p21"/>
          <p:cNvSpPr/>
          <p:nvPr/>
        </p:nvSpPr>
        <p:spPr>
          <a:xfrm>
            <a:off x="5415875" y="535300"/>
            <a:ext cx="244200" cy="36918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cxnSp>
        <p:nvCxnSpPr>
          <p:cNvPr id="161" name="Google Shape;161;p21"/>
          <p:cNvCxnSpPr/>
          <p:nvPr/>
        </p:nvCxnSpPr>
        <p:spPr>
          <a:xfrm flipH="1">
            <a:off x="5683500" y="535300"/>
            <a:ext cx="1346100" cy="181200"/>
          </a:xfrm>
          <a:prstGeom prst="straightConnector1">
            <a:avLst/>
          </a:prstGeom>
          <a:noFill/>
          <a:ln cap="flat" cmpd="sng" w="9525">
            <a:solidFill>
              <a:schemeClr val="dk2"/>
            </a:solidFill>
            <a:prstDash val="solid"/>
            <a:round/>
            <a:headEnd len="med" w="med" type="none"/>
            <a:tailEnd len="med" w="med" type="triangle"/>
          </a:ln>
        </p:spPr>
      </p:cxnSp>
      <p:sp>
        <p:nvSpPr>
          <p:cNvPr id="162" name="Google Shape;162;p21"/>
          <p:cNvSpPr txBox="1"/>
          <p:nvPr/>
        </p:nvSpPr>
        <p:spPr>
          <a:xfrm>
            <a:off x="7053025" y="362500"/>
            <a:ext cx="1785900" cy="5487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100">
                <a:solidFill>
                  <a:schemeClr val="dk2"/>
                </a:solidFill>
                <a:latin typeface="Roboto"/>
                <a:ea typeface="Roboto"/>
                <a:cs typeface="Roboto"/>
                <a:sym typeface="Roboto"/>
              </a:rPr>
              <a:t>Target temperature window (25-100C)</a:t>
            </a:r>
            <a:endParaRPr sz="900"/>
          </a:p>
        </p:txBody>
      </p:sp>
      <p:pic>
        <p:nvPicPr>
          <p:cNvPr id="163" name="Google Shape;163;p21"/>
          <p:cNvPicPr preferRelativeResize="0"/>
          <p:nvPr/>
        </p:nvPicPr>
        <p:blipFill>
          <a:blip r:embed="rId4">
            <a:alphaModFix/>
          </a:blip>
          <a:stretch>
            <a:fillRect/>
          </a:stretch>
        </p:blipFill>
        <p:spPr>
          <a:xfrm>
            <a:off x="699187" y="1775825"/>
            <a:ext cx="2911524" cy="18626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