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74" r:id="rId6"/>
    <p:sldId id="273" r:id="rId7"/>
    <p:sldId id="262" r:id="rId8"/>
    <p:sldId id="263" r:id="rId9"/>
    <p:sldId id="264" r:id="rId10"/>
    <p:sldId id="265" r:id="rId11"/>
    <p:sldId id="266" r:id="rId12"/>
    <p:sldId id="268" r:id="rId13"/>
    <p:sldId id="269"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1"/>
    <p:restoredTop sz="93015"/>
  </p:normalViewPr>
  <p:slideViewPr>
    <p:cSldViewPr snapToGrid="0">
      <p:cViewPr>
        <p:scale>
          <a:sx n="110" d="100"/>
          <a:sy n="110" d="100"/>
        </p:scale>
        <p:origin x="872"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A732C-6A84-B844-9123-09E13C955B96}" type="datetimeFigureOut">
              <a:t>7/30/25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0D93-8F65-0D4E-9519-D27DC6C8F909}" type="slidenum">
              <a:t>‹#›</a:t>
            </a:fld>
            <a:endParaRPr lang="en-US"/>
          </a:p>
        </p:txBody>
      </p:sp>
    </p:spTree>
    <p:extLst>
      <p:ext uri="{BB962C8B-B14F-4D97-AF65-F5344CB8AC3E}">
        <p14:creationId xmlns:p14="http://schemas.microsoft.com/office/powerpoint/2010/main" val="248617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my name is Josh Scheel, I am Biomedical eng…</a:t>
            </a:r>
          </a:p>
          <a:p>
            <a:endParaRPr lang="en-US"/>
          </a:p>
          <a:p>
            <a:r>
              <a:rPr lang="en-US"/>
              <a:t>This summer through the SUIN REU I had the opportunity to join Dr. Sam Oliveira’s at the Joint School of NanoScience and NanoEngineering in Greensboro, North Carolina</a:t>
            </a:r>
          </a:p>
          <a:p>
            <a:endParaRPr lang="en-US"/>
          </a:p>
          <a:p>
            <a:r>
              <a:rPr lang="en-US"/>
              <a:t>My project is titled…</a:t>
            </a:r>
          </a:p>
          <a:p>
            <a:endParaRPr lang="en-US"/>
          </a:p>
          <a:p>
            <a:r>
              <a:rPr lang="en-US"/>
              <a:t>Essentially we are developing a platform to control and automate gene editing expiriments and imaging of duckweed and other organisms</a:t>
            </a:r>
          </a:p>
        </p:txBody>
      </p:sp>
      <p:sp>
        <p:nvSpPr>
          <p:cNvPr id="4" name="Slide Number Placeholder 3"/>
          <p:cNvSpPr>
            <a:spLocks noGrp="1"/>
          </p:cNvSpPr>
          <p:nvPr>
            <p:ph type="sldNum" sz="quarter" idx="5"/>
          </p:nvPr>
        </p:nvSpPr>
        <p:spPr/>
        <p:txBody>
          <a:bodyPr/>
          <a:lstStyle/>
          <a:p>
            <a:fld id="{EBDB0D93-8F65-0D4E-9519-D27DC6C8F909}" type="slidenum">
              <a:rPr lang="en-US"/>
              <a:t>1</a:t>
            </a:fld>
            <a:endParaRPr lang="en-US"/>
          </a:p>
        </p:txBody>
      </p:sp>
    </p:spTree>
    <p:extLst>
      <p:ext uri="{BB962C8B-B14F-4D97-AF65-F5344CB8AC3E}">
        <p14:creationId xmlns:p14="http://schemas.microsoft.com/office/powerpoint/2010/main" val="208896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 shows the models analysis on an unseen frame of data, from a little over a day into an expiriemnt</a:t>
            </a:r>
          </a:p>
          <a:p>
            <a:endParaRPr lang="en-US"/>
          </a:p>
          <a:p>
            <a:r>
              <a:rPr lang="en-US"/>
              <a:t>Left side is the raw image, each brown cell is a duckweed (they are eginnin got divide)</a:t>
            </a:r>
          </a:p>
          <a:p>
            <a:endParaRPr lang="en-US"/>
          </a:p>
          <a:p>
            <a:r>
              <a:rPr lang="en-US"/>
              <a:t>The right represents that models prediction of where the duckweed are, each number is one cell and the red bounding box signifies the models tracking</a:t>
            </a:r>
          </a:p>
          <a:p>
            <a:endParaRPr lang="en-US"/>
          </a:p>
          <a:p>
            <a:r>
              <a:rPr lang="en-US"/>
              <a:t>The hardest part is determining when the daughter splits from the mother (middle images) </a:t>
            </a:r>
          </a:p>
          <a:p>
            <a:endParaRPr lang="en-US"/>
          </a:p>
          <a:p>
            <a:r>
              <a:rPr lang="en-US"/>
              <a:t>From this we can get morphological measurements (size genes, or fluorescence genes)</a:t>
            </a:r>
          </a:p>
        </p:txBody>
      </p:sp>
      <p:sp>
        <p:nvSpPr>
          <p:cNvPr id="4" name="Slide Number Placeholder 3"/>
          <p:cNvSpPr>
            <a:spLocks noGrp="1"/>
          </p:cNvSpPr>
          <p:nvPr>
            <p:ph type="sldNum" sz="quarter" idx="5"/>
          </p:nvPr>
        </p:nvSpPr>
        <p:spPr/>
        <p:txBody>
          <a:bodyPr/>
          <a:lstStyle/>
          <a:p>
            <a:fld id="{EBDB0D93-8F65-0D4E-9519-D27DC6C8F909}" type="slidenum">
              <a:rPr lang="en-US"/>
              <a:t>10</a:t>
            </a:fld>
            <a:endParaRPr lang="en-US"/>
          </a:p>
        </p:txBody>
      </p:sp>
    </p:spTree>
    <p:extLst>
      <p:ext uri="{BB962C8B-B14F-4D97-AF65-F5344CB8AC3E}">
        <p14:creationId xmlns:p14="http://schemas.microsoft.com/office/powerpoint/2010/main" val="257860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these measurements, the model is also useful because of its ability to track the duckweed over time</a:t>
            </a:r>
          </a:p>
          <a:p>
            <a:endParaRPr lang="en-US"/>
          </a:p>
          <a:p>
            <a:r>
              <a:rPr lang="en-US"/>
              <a:t>(Walk through left figure)</a:t>
            </a:r>
          </a:p>
          <a:p>
            <a:endParaRPr lang="en-US"/>
          </a:p>
          <a:p>
            <a:r>
              <a:rPr lang="en-US"/>
              <a:t>This is significant because it allows us to generate lineage information for the duckweed, giving us insight into how genes are passed down</a:t>
            </a:r>
          </a:p>
          <a:p>
            <a:endParaRPr lang="en-US"/>
          </a:p>
          <a:p>
            <a:r>
              <a:rPr lang="en-US"/>
              <a:t>(walk through right figures)</a:t>
            </a:r>
          </a:p>
        </p:txBody>
      </p:sp>
      <p:sp>
        <p:nvSpPr>
          <p:cNvPr id="4" name="Slide Number Placeholder 3"/>
          <p:cNvSpPr>
            <a:spLocks noGrp="1"/>
          </p:cNvSpPr>
          <p:nvPr>
            <p:ph type="sldNum" sz="quarter" idx="5"/>
          </p:nvPr>
        </p:nvSpPr>
        <p:spPr/>
        <p:txBody>
          <a:bodyPr/>
          <a:lstStyle/>
          <a:p>
            <a:fld id="{EBDB0D93-8F65-0D4E-9519-D27DC6C8F909}" type="slidenum">
              <a:rPr lang="en-US"/>
              <a:t>11</a:t>
            </a:fld>
            <a:endParaRPr lang="en-US"/>
          </a:p>
        </p:txBody>
      </p:sp>
    </p:spTree>
    <p:extLst>
      <p:ext uri="{BB962C8B-B14F-4D97-AF65-F5344CB8AC3E}">
        <p14:creationId xmlns:p14="http://schemas.microsoft.com/office/powerpoint/2010/main" val="306189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experimental --&gt; microfluidics , image analysis </a:t>
            </a:r>
            <a:r>
              <a:rPr lang="en-US">
                <a:sym typeface="Wingdings" pitchFamily="2" charset="2"/>
              </a:rPr>
              <a:t> deep-learning</a:t>
            </a:r>
          </a:p>
          <a:p>
            <a:endParaRPr lang="en-US">
              <a:sym typeface="Wingdings" pitchFamily="2" charset="2"/>
            </a:endParaRPr>
          </a:p>
          <a:p>
            <a:r>
              <a:rPr lang="en-US">
                <a:sym typeface="Wingdings" pitchFamily="2" charset="2"/>
              </a:rPr>
              <a:t>Our immediate next steps are…</a:t>
            </a:r>
          </a:p>
          <a:p>
            <a:endParaRPr lang="en-US">
              <a:sym typeface="Wingdings" pitchFamily="2" charset="2"/>
            </a:endParaRPr>
          </a:p>
          <a:p>
            <a:endParaRPr lang="en-US"/>
          </a:p>
          <a:p>
            <a:r>
              <a:rPr lang="en-US"/>
              <a:t>In the future…</a:t>
            </a:r>
          </a:p>
          <a:p>
            <a:r>
              <a:rPr lang="en-US"/>
              <a:t>Talk about how this is a continuing project virtually, I will be building off this to work towards my own paper</a:t>
            </a:r>
          </a:p>
        </p:txBody>
      </p:sp>
      <p:sp>
        <p:nvSpPr>
          <p:cNvPr id="4" name="Slide Number Placeholder 3"/>
          <p:cNvSpPr>
            <a:spLocks noGrp="1"/>
          </p:cNvSpPr>
          <p:nvPr>
            <p:ph type="sldNum" sz="quarter" idx="5"/>
          </p:nvPr>
        </p:nvSpPr>
        <p:spPr/>
        <p:txBody>
          <a:bodyPr/>
          <a:lstStyle/>
          <a:p>
            <a:fld id="{EBDB0D93-8F65-0D4E-9519-D27DC6C8F909}" type="slidenum">
              <a:rPr lang="en-US"/>
              <a:t>12</a:t>
            </a:fld>
            <a:endParaRPr lang="en-US"/>
          </a:p>
        </p:txBody>
      </p:sp>
    </p:spTree>
    <p:extLst>
      <p:ext uri="{BB962C8B-B14F-4D97-AF65-F5344CB8AC3E}">
        <p14:creationId xmlns:p14="http://schemas.microsoft.com/office/powerpoint/2010/main" val="3170869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acknowledge SUIN REU programe, the </a:t>
            </a:r>
            <a:r>
              <a:rPr lang="en-US" sz="1200">
                <a:latin typeface="Arial" panose="020B0604020202020204" pitchFamily="34" charset="0"/>
                <a:cs typeface="Arial" panose="020B0604020202020204" pitchFamily="34" charset="0"/>
              </a:rPr>
              <a:t>National Nanotechnology Coordinated Infrastructure, and the Southeastern nanotechnology infrastructure corridor for their funding and support this summer!</a:t>
            </a:r>
            <a:endParaRPr lang="en-US"/>
          </a:p>
        </p:txBody>
      </p:sp>
      <p:sp>
        <p:nvSpPr>
          <p:cNvPr id="4" name="Slide Number Placeholder 3"/>
          <p:cNvSpPr>
            <a:spLocks noGrp="1"/>
          </p:cNvSpPr>
          <p:nvPr>
            <p:ph type="sldNum" sz="quarter" idx="5"/>
          </p:nvPr>
        </p:nvSpPr>
        <p:spPr/>
        <p:txBody>
          <a:bodyPr/>
          <a:lstStyle/>
          <a:p>
            <a:fld id="{EBDB0D93-8F65-0D4E-9519-D27DC6C8F909}" type="slidenum">
              <a:rPr lang="en-US"/>
              <a:t>13</a:t>
            </a:fld>
            <a:endParaRPr lang="en-US"/>
          </a:p>
        </p:txBody>
      </p:sp>
    </p:spTree>
    <p:extLst>
      <p:ext uri="{BB962C8B-B14F-4D97-AF65-F5344CB8AC3E}">
        <p14:creationId xmlns:p14="http://schemas.microsoft.com/office/powerpoint/2010/main" val="134819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PDMS stands for </a:t>
            </a:r>
            <a:r>
              <a:rPr lang="en-US"/>
              <a:t>polydimethylsiloxane, a type of silicone polymer</a:t>
            </a:r>
          </a:p>
        </p:txBody>
      </p:sp>
      <p:sp>
        <p:nvSpPr>
          <p:cNvPr id="4" name="Slide Number Placeholder 3"/>
          <p:cNvSpPr>
            <a:spLocks noGrp="1"/>
          </p:cNvSpPr>
          <p:nvPr>
            <p:ph type="sldNum" sz="quarter" idx="5"/>
          </p:nvPr>
        </p:nvSpPr>
        <p:spPr/>
        <p:txBody>
          <a:bodyPr/>
          <a:lstStyle/>
          <a:p>
            <a:fld id="{EBDB0D93-8F65-0D4E-9519-D27DC6C8F909}" type="slidenum">
              <a:rPr lang="en-US"/>
              <a:t>14</a:t>
            </a:fld>
            <a:endParaRPr lang="en-US"/>
          </a:p>
        </p:txBody>
      </p:sp>
    </p:spTree>
    <p:extLst>
      <p:ext uri="{BB962C8B-B14F-4D97-AF65-F5344CB8AC3E}">
        <p14:creationId xmlns:p14="http://schemas.microsoft.com/office/powerpoint/2010/main" val="250738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need to understand why we care about duckweed…</a:t>
            </a:r>
          </a:p>
          <a:p>
            <a:endParaRPr lang="en-US"/>
          </a:p>
          <a:p>
            <a:r>
              <a:rPr lang="en-US"/>
              <a:t>Duckweed is a small free floating aquatic plant</a:t>
            </a:r>
          </a:p>
          <a:p>
            <a:endParaRPr lang="en-US"/>
          </a:p>
          <a:p>
            <a:r>
              <a:rPr lang="en-US"/>
              <a:t>Bioremediation – rapid growth, high biomass accumulation, ability to effectively absorb various pollutants (i.e. Nitrogen, phosphorus, or heavy metals) (</a:t>
            </a:r>
            <a:r>
              <a:rPr lang="en-US" sz="1200" b="0" i="0" kern="1200">
                <a:solidFill>
                  <a:schemeClr val="tx1"/>
                </a:solidFill>
                <a:effectLst/>
                <a:latin typeface="+mn-lt"/>
                <a:ea typeface="+mn-ea"/>
                <a:cs typeface="+mn-cs"/>
              </a:rPr>
              <a:t>cadmium, chromium, copper, lead, nickel, and others)</a:t>
            </a:r>
            <a:endParaRPr lang="en-US"/>
          </a:p>
          <a:p>
            <a:endParaRPr lang="en-US"/>
          </a:p>
          <a:p>
            <a:r>
              <a:rPr lang="en-US"/>
              <a:t>Biofuel – again rapid growth, high starch content, and doesn’t compete with food crops. Making it suitable for Ethanol, Butanol, and biogas</a:t>
            </a:r>
          </a:p>
          <a:p>
            <a:endParaRPr lang="en-US"/>
          </a:p>
          <a:p>
            <a:r>
              <a:rPr lang="en-US"/>
              <a:t>Model organism in Plant biotechnology – simplified morphology, relatively small genome, and (Genus Wolffia) is the smallest and fastest growing flowing plant in the world</a:t>
            </a:r>
          </a:p>
          <a:p>
            <a:endParaRPr lang="en-US"/>
          </a:p>
          <a:p>
            <a:r>
              <a:rPr lang="en-US"/>
              <a:t>Arguably duckweeds most interesting attribute is that despite being a multicellular plant, sexual reproduction is very rare (divides asexually like yeast)</a:t>
            </a:r>
          </a:p>
          <a:p>
            <a:endParaRPr lang="en-US"/>
          </a:p>
          <a:p>
            <a:r>
              <a:rPr lang="en-US"/>
              <a:t>**Walk through figure on the right**</a:t>
            </a:r>
          </a:p>
        </p:txBody>
      </p:sp>
      <p:sp>
        <p:nvSpPr>
          <p:cNvPr id="4" name="Slide Number Placeholder 3"/>
          <p:cNvSpPr>
            <a:spLocks noGrp="1"/>
          </p:cNvSpPr>
          <p:nvPr>
            <p:ph type="sldNum" sz="quarter" idx="5"/>
          </p:nvPr>
        </p:nvSpPr>
        <p:spPr/>
        <p:txBody>
          <a:bodyPr/>
          <a:lstStyle/>
          <a:p>
            <a:fld id="{EBDB0D93-8F65-0D4E-9519-D27DC6C8F909}" type="slidenum">
              <a:t>2</a:t>
            </a:fld>
            <a:endParaRPr lang="en-US"/>
          </a:p>
        </p:txBody>
      </p:sp>
    </p:spTree>
    <p:extLst>
      <p:ext uri="{BB962C8B-B14F-4D97-AF65-F5344CB8AC3E}">
        <p14:creationId xmlns:p14="http://schemas.microsoft.com/office/powerpoint/2010/main" val="253058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panose="020B0604020202020204" pitchFamily="34" charset="0"/>
                <a:ea typeface="Arial" panose="020B0604020202020204" pitchFamily="34" charset="0"/>
              </a:rPr>
              <a:t>This project is a collaboration between my group and the Josephs lab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panose="020B0604020202020204" pitchFamily="34" charset="0"/>
                <a:ea typeface="Arial" panose="020B0604020202020204" pitchFamily="34" charset="0"/>
              </a:rPr>
              <a:t>Oliveira – specializes in microfluidics and large scale synthetic microbial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panose="020B0604020202020204" pitchFamily="34" charset="0"/>
                <a:ea typeface="Arial" panose="020B0604020202020204" pitchFamily="34" charset="0"/>
              </a:rPr>
              <a:t>Josephs – interested in the gene editing of duckweed and its potential applications in plant biotechnology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panose="020B0604020202020204" pitchFamily="34" charset="0"/>
                <a:ea typeface="Arial" panose="020B0604020202020204" pitchFamily="34" charset="0"/>
              </a:rPr>
              <a:t>So, they asked us to build a platform to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panose="020B0604020202020204" pitchFamily="34" charset="0"/>
                <a:ea typeface="Arial" panose="020B0604020202020204" pitchFamily="34" charset="0"/>
              </a:rPr>
              <a:t>- Streamline and automate both data collection and organization as well as experimental design and processes for the Josephs Lab.</a:t>
            </a:r>
          </a:p>
          <a:p>
            <a:endParaRPr lang="en-US"/>
          </a:p>
          <a:p>
            <a:r>
              <a:rPr lang="en-US"/>
              <a:t>This presents to main challenges…</a:t>
            </a:r>
          </a:p>
        </p:txBody>
      </p:sp>
      <p:sp>
        <p:nvSpPr>
          <p:cNvPr id="4" name="Slide Number Placeholder 3"/>
          <p:cNvSpPr>
            <a:spLocks noGrp="1"/>
          </p:cNvSpPr>
          <p:nvPr>
            <p:ph type="sldNum" sz="quarter" idx="5"/>
          </p:nvPr>
        </p:nvSpPr>
        <p:spPr/>
        <p:txBody>
          <a:bodyPr/>
          <a:lstStyle/>
          <a:p>
            <a:fld id="{EBDB0D93-8F65-0D4E-9519-D27DC6C8F909}" type="slidenum">
              <a:t>3</a:t>
            </a:fld>
            <a:endParaRPr lang="en-US"/>
          </a:p>
        </p:txBody>
      </p:sp>
    </p:spTree>
    <p:extLst>
      <p:ext uri="{BB962C8B-B14F-4D97-AF65-F5344CB8AC3E}">
        <p14:creationId xmlns:p14="http://schemas.microsoft.com/office/powerpoint/2010/main" val="208598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combat these challenges we designed a plaform with 3 main componants…</a:t>
            </a:r>
          </a:p>
          <a:p>
            <a:endParaRPr lang="en-US"/>
          </a:p>
          <a:p>
            <a:r>
              <a:rPr lang="en-US"/>
              <a:t>1</a:t>
            </a:r>
            <a:r>
              <a:rPr lang="en-US" baseline="30000"/>
              <a:t>st</a:t>
            </a:r>
            <a:r>
              <a:rPr lang="en-US"/>
              <a:t> - Multilayer Microfluidic Chip: Solenoid controlled, custom, is the central hub of our expiriemnt (”highway system”)</a:t>
            </a:r>
          </a:p>
          <a:p>
            <a:endParaRPr lang="en-US"/>
          </a:p>
          <a:p>
            <a:r>
              <a:rPr lang="en-US"/>
              <a:t>2</a:t>
            </a:r>
            <a:r>
              <a:rPr lang="en-US" baseline="30000"/>
              <a:t>nd</a:t>
            </a:r>
            <a:r>
              <a:rPr lang="en-US"/>
              <a:t> – Monolayer chip(s):  monolayer wells (where the organism grows)</a:t>
            </a:r>
          </a:p>
          <a:p>
            <a:endParaRPr lang="en-US"/>
          </a:p>
          <a:p>
            <a:r>
              <a:rPr lang="en-US"/>
              <a:t>3</a:t>
            </a:r>
            <a:r>
              <a:rPr lang="en-US" baseline="30000"/>
              <a:t>rd</a:t>
            </a:r>
            <a:r>
              <a:rPr lang="en-US"/>
              <a:t> – Imaging database: camera, deep-learning framework, real time metrics</a:t>
            </a:r>
          </a:p>
        </p:txBody>
      </p:sp>
      <p:sp>
        <p:nvSpPr>
          <p:cNvPr id="4" name="Slide Number Placeholder 3"/>
          <p:cNvSpPr>
            <a:spLocks noGrp="1"/>
          </p:cNvSpPr>
          <p:nvPr>
            <p:ph type="sldNum" sz="quarter" idx="5"/>
          </p:nvPr>
        </p:nvSpPr>
        <p:spPr/>
        <p:txBody>
          <a:bodyPr/>
          <a:lstStyle/>
          <a:p>
            <a:fld id="{EBDB0D93-8F65-0D4E-9519-D27DC6C8F909}" type="slidenum">
              <a:rPr lang="en-US"/>
              <a:t>4</a:t>
            </a:fld>
            <a:endParaRPr lang="en-US"/>
          </a:p>
        </p:txBody>
      </p:sp>
    </p:spTree>
    <p:extLst>
      <p:ext uri="{BB962C8B-B14F-4D97-AF65-F5344CB8AC3E}">
        <p14:creationId xmlns:p14="http://schemas.microsoft.com/office/powerpoint/2010/main" val="323297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3D multilayer chip has a Silicone backbone and a PDMS based internal membranes (</a:t>
            </a:r>
            <a:r>
              <a:rPr lang="en-US" sz="1200" b="0" i="0" kern="1200">
                <a:solidFill>
                  <a:schemeClr val="tx1"/>
                </a:solidFill>
                <a:effectLst/>
                <a:latin typeface="+mn-lt"/>
                <a:ea typeface="+mn-ea"/>
                <a:cs typeface="+mn-cs"/>
              </a:rPr>
              <a:t>PDMS stands for </a:t>
            </a:r>
            <a:r>
              <a:rPr lang="en-US"/>
              <a:t>polydimethylsiloxane, a type of silicone polymer)</a:t>
            </a:r>
          </a:p>
          <a:p>
            <a:endParaRPr lang="en-US"/>
          </a:p>
          <a:p>
            <a:r>
              <a:rPr lang="en-US"/>
              <a:t>Nozels connect to control and flow layers</a:t>
            </a:r>
          </a:p>
          <a:p>
            <a:endParaRPr lang="en-US"/>
          </a:p>
          <a:p>
            <a:r>
              <a:rPr lang="en-US"/>
              <a:t>The solenoids (3 way closed from pnuemedyne) connect to the control layer and use air pressure and vacuum to actuate the valves (the mechanism of which I will get into in a few slides)</a:t>
            </a:r>
          </a:p>
          <a:p>
            <a:endParaRPr lang="en-US"/>
          </a:p>
          <a:p>
            <a:r>
              <a:rPr lang="en-US"/>
              <a:t>The solenoids are controlled by a microcontroller (we used an Arduino uno), the microcontroller is how we control the state of the solenoids and thus determine the the delivary of componants</a:t>
            </a:r>
          </a:p>
        </p:txBody>
      </p:sp>
      <p:sp>
        <p:nvSpPr>
          <p:cNvPr id="4" name="Slide Number Placeholder 3"/>
          <p:cNvSpPr>
            <a:spLocks noGrp="1"/>
          </p:cNvSpPr>
          <p:nvPr>
            <p:ph type="sldNum" sz="quarter" idx="5"/>
          </p:nvPr>
        </p:nvSpPr>
        <p:spPr/>
        <p:txBody>
          <a:bodyPr/>
          <a:lstStyle/>
          <a:p>
            <a:fld id="{EBDB0D93-8F65-0D4E-9519-D27DC6C8F909}" type="slidenum">
              <a:rPr lang="en-US"/>
              <a:t>5</a:t>
            </a:fld>
            <a:endParaRPr lang="en-US"/>
          </a:p>
        </p:txBody>
      </p:sp>
    </p:spTree>
    <p:extLst>
      <p:ext uri="{BB962C8B-B14F-4D97-AF65-F5344CB8AC3E}">
        <p14:creationId xmlns:p14="http://schemas.microsoft.com/office/powerpoint/2010/main" val="269434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2D monolayer chip contains a single PDMS based layer with wells for the cells</a:t>
            </a:r>
          </a:p>
          <a:p>
            <a:endParaRPr lang="en-US"/>
          </a:p>
          <a:p>
            <a:r>
              <a:rPr lang="en-US"/>
              <a:t>This chip was made by Dr. Tasmia Islam, one of our collaborators, it contains 28 isolated wells and as you can see in the right half of the image the duckweed will grow in these wells throughout the experiment</a:t>
            </a:r>
          </a:p>
          <a:p>
            <a:endParaRPr lang="en-US"/>
          </a:p>
          <a:p>
            <a:r>
              <a:rPr lang="en-US"/>
              <a:t>These chips can customized and easily made by 3D printing a mold to fill with PDMS</a:t>
            </a:r>
          </a:p>
        </p:txBody>
      </p:sp>
      <p:sp>
        <p:nvSpPr>
          <p:cNvPr id="4" name="Slide Number Placeholder 3"/>
          <p:cNvSpPr>
            <a:spLocks noGrp="1"/>
          </p:cNvSpPr>
          <p:nvPr>
            <p:ph type="sldNum" sz="quarter" idx="5"/>
          </p:nvPr>
        </p:nvSpPr>
        <p:spPr/>
        <p:txBody>
          <a:bodyPr/>
          <a:lstStyle/>
          <a:p>
            <a:fld id="{EBDB0D93-8F65-0D4E-9519-D27DC6C8F909}" type="slidenum">
              <a:rPr lang="en-US"/>
              <a:t>6</a:t>
            </a:fld>
            <a:endParaRPr lang="en-US"/>
          </a:p>
        </p:txBody>
      </p:sp>
    </p:spTree>
    <p:extLst>
      <p:ext uri="{BB962C8B-B14F-4D97-AF65-F5344CB8AC3E}">
        <p14:creationId xmlns:p14="http://schemas.microsoft.com/office/powerpoint/2010/main" val="103527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Tying back to our first challenge, how are we going to automate the delivary of CRISPR components over time?</a:t>
            </a:r>
          </a:p>
          <a:p>
            <a:endParaRPr lang="en-US"/>
          </a:p>
          <a:p>
            <a:r>
              <a:rPr lang="en-US"/>
              <a:t>Using our multilayer chip “highway” system (pictured on the left) , we can ”open and close roads” or path ways to manipulate when and where medium is delivered</a:t>
            </a:r>
          </a:p>
          <a:p>
            <a:endParaRPr lang="en-US"/>
          </a:p>
          <a:p>
            <a:r>
              <a:rPr lang="en-US"/>
              <a:t>This is accomplished using a control mechanism between layers (pictured on the right)</a:t>
            </a:r>
          </a:p>
          <a:p>
            <a:endParaRPr lang="en-US"/>
          </a:p>
          <a:p>
            <a:r>
              <a:rPr lang="en-US"/>
              <a:t>Using the solenoids, we can apply a vacuum to ”lift up” the elastic membrane allowing fluid to flow through, and then we can apply pressure to close the membrane, stopping flow again</a:t>
            </a:r>
          </a:p>
        </p:txBody>
      </p:sp>
      <p:sp>
        <p:nvSpPr>
          <p:cNvPr id="4" name="Slide Number Placeholder 3"/>
          <p:cNvSpPr>
            <a:spLocks noGrp="1"/>
          </p:cNvSpPr>
          <p:nvPr>
            <p:ph type="sldNum" sz="quarter" idx="5"/>
          </p:nvPr>
        </p:nvSpPr>
        <p:spPr/>
        <p:txBody>
          <a:bodyPr/>
          <a:lstStyle/>
          <a:p>
            <a:fld id="{EBDB0D93-8F65-0D4E-9519-D27DC6C8F909}" type="slidenum">
              <a:rPr lang="en-US"/>
              <a:t>7</a:t>
            </a:fld>
            <a:endParaRPr lang="en-US"/>
          </a:p>
        </p:txBody>
      </p:sp>
    </p:spTree>
    <p:extLst>
      <p:ext uri="{BB962C8B-B14F-4D97-AF65-F5344CB8AC3E}">
        <p14:creationId xmlns:p14="http://schemas.microsoft.com/office/powerpoint/2010/main" val="360207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control these microfluidic functions I programed a user interface that communicates with the microcontroller</a:t>
            </a:r>
          </a:p>
          <a:p>
            <a:endParaRPr lang="en-US"/>
          </a:p>
          <a:p>
            <a:r>
              <a:rPr lang="en-US"/>
              <a:t>This enables the user to controlled the valves, pumps, and their pairings in real time, if you are looking to manually observe the process</a:t>
            </a:r>
          </a:p>
          <a:p>
            <a:endParaRPr lang="en-US"/>
          </a:p>
          <a:p>
            <a:r>
              <a:rPr lang="en-US"/>
              <a:t>But arguably more useful, it allows you to program and upload an pre-set expiriemnt to run autonomously.</a:t>
            </a:r>
          </a:p>
          <a:p>
            <a:pPr marL="171450" indent="-171450">
              <a:buFontTx/>
              <a:buChar char="-"/>
            </a:pPr>
            <a:r>
              <a:rPr lang="en-US"/>
              <a:t>Duckweed growth can take 1-2 weeks</a:t>
            </a:r>
          </a:p>
          <a:p>
            <a:pPr marL="171450" indent="-171450">
              <a:buFontTx/>
              <a:buChar char="-"/>
            </a:pPr>
            <a:endParaRPr lang="en-US"/>
          </a:p>
          <a:p>
            <a:pPr marL="0" indent="0">
              <a:buFontTx/>
              <a:buNone/>
            </a:pPr>
            <a:r>
              <a:rPr lang="en-US"/>
              <a:t>Additonally, the software is custom to the parameters of your experiment, making it widely useful for experimenting on other species as well</a:t>
            </a:r>
          </a:p>
        </p:txBody>
      </p:sp>
      <p:sp>
        <p:nvSpPr>
          <p:cNvPr id="4" name="Slide Number Placeholder 3"/>
          <p:cNvSpPr>
            <a:spLocks noGrp="1"/>
          </p:cNvSpPr>
          <p:nvPr>
            <p:ph type="sldNum" sz="quarter" idx="5"/>
          </p:nvPr>
        </p:nvSpPr>
        <p:spPr/>
        <p:txBody>
          <a:bodyPr/>
          <a:lstStyle/>
          <a:p>
            <a:fld id="{EBDB0D93-8F65-0D4E-9519-D27DC6C8F909}" type="slidenum">
              <a:rPr lang="en-US"/>
              <a:t>8</a:t>
            </a:fld>
            <a:endParaRPr lang="en-US"/>
          </a:p>
        </p:txBody>
      </p:sp>
    </p:spTree>
    <p:extLst>
      <p:ext uri="{BB962C8B-B14F-4D97-AF65-F5344CB8AC3E}">
        <p14:creationId xmlns:p14="http://schemas.microsoft.com/office/powerpoint/2010/main" val="61746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from microfluidics and back into the imaging side of things, our second challenge is how are we going to analyze changes in the duckweed automatically</a:t>
            </a:r>
          </a:p>
          <a:p>
            <a:endParaRPr lang="en-US"/>
          </a:p>
          <a:p>
            <a:r>
              <a:rPr lang="en-US"/>
              <a:t>Our first approach was to use color based segmentation</a:t>
            </a:r>
          </a:p>
          <a:p>
            <a:endParaRPr lang="en-US"/>
          </a:p>
          <a:p>
            <a:r>
              <a:rPr lang="en-US"/>
              <a:t>(walk through figure)</a:t>
            </a:r>
          </a:p>
          <a:p>
            <a:endParaRPr lang="en-US"/>
          </a:p>
          <a:p>
            <a:r>
              <a:rPr lang="en-US"/>
              <a:t>So, we shifted to a machine learning approach using binary image segmentation to better characterize the duckweed growth</a:t>
            </a:r>
          </a:p>
        </p:txBody>
      </p:sp>
      <p:sp>
        <p:nvSpPr>
          <p:cNvPr id="4" name="Slide Number Placeholder 3"/>
          <p:cNvSpPr>
            <a:spLocks noGrp="1"/>
          </p:cNvSpPr>
          <p:nvPr>
            <p:ph type="sldNum" sz="quarter" idx="5"/>
          </p:nvPr>
        </p:nvSpPr>
        <p:spPr/>
        <p:txBody>
          <a:bodyPr/>
          <a:lstStyle/>
          <a:p>
            <a:fld id="{EBDB0D93-8F65-0D4E-9519-D27DC6C8F909}" type="slidenum">
              <a:rPr lang="en-US"/>
              <a:t>9</a:t>
            </a:fld>
            <a:endParaRPr lang="en-US"/>
          </a:p>
        </p:txBody>
      </p:sp>
    </p:spTree>
    <p:extLst>
      <p:ext uri="{BB962C8B-B14F-4D97-AF65-F5344CB8AC3E}">
        <p14:creationId xmlns:p14="http://schemas.microsoft.com/office/powerpoint/2010/main" val="8177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0471-7B47-494F-99CF-7D94B272DB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EBE152-ADE8-8794-5304-0E84FDD45B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E23F3E-171E-D184-9D1F-596BB1A947B6}"/>
              </a:ext>
            </a:extLst>
          </p:cNvPr>
          <p:cNvSpPr>
            <a:spLocks noGrp="1"/>
          </p:cNvSpPr>
          <p:nvPr>
            <p:ph type="dt" sz="half" idx="10"/>
          </p:nvPr>
        </p:nvSpPr>
        <p:spPr/>
        <p:txBody>
          <a:body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B50E162F-40ED-5EB7-4168-DBF318793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30990-2C96-D957-C76A-919991D3B384}"/>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239036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44D1-518B-1476-9016-78EE6D39A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9C5A9-FBAB-8204-453C-95EC08CABA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6B8C-1C6E-1F78-D751-AEC1ECA6887F}"/>
              </a:ext>
            </a:extLst>
          </p:cNvPr>
          <p:cNvSpPr>
            <a:spLocks noGrp="1"/>
          </p:cNvSpPr>
          <p:nvPr>
            <p:ph type="dt" sz="half" idx="10"/>
          </p:nvPr>
        </p:nvSpPr>
        <p:spPr/>
        <p:txBody>
          <a:body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3AE58272-D1E0-8794-47F9-BE45F1DF0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4A083-82E3-302E-B3AE-71C559E9A8F4}"/>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321135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6C496-756D-4236-430A-DBFE3D897B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E2DECF-E37A-3FA0-1810-67A0B00BEA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32343-036A-68F7-C24D-4C3117324E19}"/>
              </a:ext>
            </a:extLst>
          </p:cNvPr>
          <p:cNvSpPr>
            <a:spLocks noGrp="1"/>
          </p:cNvSpPr>
          <p:nvPr>
            <p:ph type="dt" sz="half" idx="10"/>
          </p:nvPr>
        </p:nvSpPr>
        <p:spPr/>
        <p:txBody>
          <a:body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A5740F82-89BF-8B79-042F-1FEE38EEB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67484-AEBF-C9B6-DECD-C55A60155B8A}"/>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47079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487A-F2E1-C681-2DD6-DD39EF370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7FE0D-5C61-233C-9447-F6B9B404F2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61145-B763-A155-FA54-E1B62DD4B063}"/>
              </a:ext>
            </a:extLst>
          </p:cNvPr>
          <p:cNvSpPr>
            <a:spLocks noGrp="1"/>
          </p:cNvSpPr>
          <p:nvPr>
            <p:ph type="dt" sz="half" idx="10"/>
          </p:nvPr>
        </p:nvSpPr>
        <p:spPr/>
        <p:txBody>
          <a:body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3A490FB1-0AC0-55BF-1D74-8BDBAC317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6A330-8CE3-E3CB-645F-D0B5267E4D5C}"/>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36807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97F2-37D2-E1E9-3723-1F90F44329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2A3A8C-C587-6B13-8DE6-771C1BDA14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5D4DE6-A68B-2D98-90AC-A338C60918BF}"/>
              </a:ext>
            </a:extLst>
          </p:cNvPr>
          <p:cNvSpPr>
            <a:spLocks noGrp="1"/>
          </p:cNvSpPr>
          <p:nvPr>
            <p:ph type="dt" sz="half" idx="10"/>
          </p:nvPr>
        </p:nvSpPr>
        <p:spPr/>
        <p:txBody>
          <a:body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1E9B5EDB-92C1-ECB5-1768-BECD63BF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ABC49-E2A5-C0AF-562C-562E4F55422D}"/>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305230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34CC-39FB-130E-9C9A-B1C592FDBD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5505C5-CF74-495C-1155-70C94E7A5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8E95EA-64A8-2F10-9461-7A21E163D3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7E5BA8-AFFC-1E6A-A12C-0BB18A37D8FC}"/>
              </a:ext>
            </a:extLst>
          </p:cNvPr>
          <p:cNvSpPr>
            <a:spLocks noGrp="1"/>
          </p:cNvSpPr>
          <p:nvPr>
            <p:ph type="dt" sz="half" idx="10"/>
          </p:nvPr>
        </p:nvSpPr>
        <p:spPr/>
        <p:txBody>
          <a:bodyPr/>
          <a:lstStyle/>
          <a:p>
            <a:fld id="{877B2814-C0A4-414A-8B3C-5279F2C128EE}" type="datetimeFigureOut">
              <a:t>7/30/25</a:t>
            </a:fld>
            <a:endParaRPr lang="en-US"/>
          </a:p>
        </p:txBody>
      </p:sp>
      <p:sp>
        <p:nvSpPr>
          <p:cNvPr id="6" name="Footer Placeholder 5">
            <a:extLst>
              <a:ext uri="{FF2B5EF4-FFF2-40B4-BE49-F238E27FC236}">
                <a16:creationId xmlns:a16="http://schemas.microsoft.com/office/drawing/2014/main" id="{AE85C79A-D286-8E34-EAD8-3F74E995B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D78BB-A47C-BB04-3AD9-1440221051F6}"/>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95807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F46A-4B93-1808-6868-515877C22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320E88-A5ED-AEDE-42EE-80D52E581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43D-3E21-E098-B898-7DBB17C3B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21F5A-55B7-7256-DEAE-0B4A3F8EB4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D27CC-58E2-5DBE-5026-98254B74E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09DA6-CDFD-4569-8D49-563FD933B233}"/>
              </a:ext>
            </a:extLst>
          </p:cNvPr>
          <p:cNvSpPr>
            <a:spLocks noGrp="1"/>
          </p:cNvSpPr>
          <p:nvPr>
            <p:ph type="dt" sz="half" idx="10"/>
          </p:nvPr>
        </p:nvSpPr>
        <p:spPr/>
        <p:txBody>
          <a:bodyPr/>
          <a:lstStyle/>
          <a:p>
            <a:fld id="{877B2814-C0A4-414A-8B3C-5279F2C128EE}" type="datetimeFigureOut">
              <a:t>7/30/25</a:t>
            </a:fld>
            <a:endParaRPr lang="en-US"/>
          </a:p>
        </p:txBody>
      </p:sp>
      <p:sp>
        <p:nvSpPr>
          <p:cNvPr id="8" name="Footer Placeholder 7">
            <a:extLst>
              <a:ext uri="{FF2B5EF4-FFF2-40B4-BE49-F238E27FC236}">
                <a16:creationId xmlns:a16="http://schemas.microsoft.com/office/drawing/2014/main" id="{266F3089-753A-10E8-FE2A-C3D9BBF887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A55179-C0B6-ADFF-4AD7-BBF04E671BF7}"/>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212786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2210-AD69-2D8F-6B33-E0CFA872B1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1D932-FA83-CB82-F5AC-62FEFA82AC5F}"/>
              </a:ext>
            </a:extLst>
          </p:cNvPr>
          <p:cNvSpPr>
            <a:spLocks noGrp="1"/>
          </p:cNvSpPr>
          <p:nvPr>
            <p:ph type="dt" sz="half" idx="10"/>
          </p:nvPr>
        </p:nvSpPr>
        <p:spPr/>
        <p:txBody>
          <a:bodyPr/>
          <a:lstStyle/>
          <a:p>
            <a:fld id="{877B2814-C0A4-414A-8B3C-5279F2C128EE}" type="datetimeFigureOut">
              <a:t>7/30/25</a:t>
            </a:fld>
            <a:endParaRPr lang="en-US"/>
          </a:p>
        </p:txBody>
      </p:sp>
      <p:sp>
        <p:nvSpPr>
          <p:cNvPr id="4" name="Footer Placeholder 3">
            <a:extLst>
              <a:ext uri="{FF2B5EF4-FFF2-40B4-BE49-F238E27FC236}">
                <a16:creationId xmlns:a16="http://schemas.microsoft.com/office/drawing/2014/main" id="{36F569C1-28AA-9500-3ACF-E7C9C36475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44CFA-0C52-2004-075C-978AF9A4418A}"/>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252661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6A975-D518-2726-7325-C0AF6C34CF4C}"/>
              </a:ext>
            </a:extLst>
          </p:cNvPr>
          <p:cNvSpPr>
            <a:spLocks noGrp="1"/>
          </p:cNvSpPr>
          <p:nvPr>
            <p:ph type="dt" sz="half" idx="10"/>
          </p:nvPr>
        </p:nvSpPr>
        <p:spPr/>
        <p:txBody>
          <a:bodyPr/>
          <a:lstStyle/>
          <a:p>
            <a:fld id="{877B2814-C0A4-414A-8B3C-5279F2C128EE}" type="datetimeFigureOut">
              <a:t>7/30/25</a:t>
            </a:fld>
            <a:endParaRPr lang="en-US"/>
          </a:p>
        </p:txBody>
      </p:sp>
      <p:sp>
        <p:nvSpPr>
          <p:cNvPr id="3" name="Footer Placeholder 2">
            <a:extLst>
              <a:ext uri="{FF2B5EF4-FFF2-40B4-BE49-F238E27FC236}">
                <a16:creationId xmlns:a16="http://schemas.microsoft.com/office/drawing/2014/main" id="{F7FE94FA-B245-F956-F985-587F551853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88FE14-D35A-8E91-66E3-D0C49A8D1D89}"/>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14970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1309-2C2D-737B-29D0-8DC114DF9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28863A-80FE-C891-4042-7F1DE1764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0997BB-DEEC-6472-16AC-362BD2EC4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9CB4F-E838-6503-1703-3FF00AAD0152}"/>
              </a:ext>
            </a:extLst>
          </p:cNvPr>
          <p:cNvSpPr>
            <a:spLocks noGrp="1"/>
          </p:cNvSpPr>
          <p:nvPr>
            <p:ph type="dt" sz="half" idx="10"/>
          </p:nvPr>
        </p:nvSpPr>
        <p:spPr/>
        <p:txBody>
          <a:bodyPr/>
          <a:lstStyle/>
          <a:p>
            <a:fld id="{877B2814-C0A4-414A-8B3C-5279F2C128EE}" type="datetimeFigureOut">
              <a:t>7/30/25</a:t>
            </a:fld>
            <a:endParaRPr lang="en-US"/>
          </a:p>
        </p:txBody>
      </p:sp>
      <p:sp>
        <p:nvSpPr>
          <p:cNvPr id="6" name="Footer Placeholder 5">
            <a:extLst>
              <a:ext uri="{FF2B5EF4-FFF2-40B4-BE49-F238E27FC236}">
                <a16:creationId xmlns:a16="http://schemas.microsoft.com/office/drawing/2014/main" id="{3A8B0E8E-056E-1DD7-C7C3-2CC682FC2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D276C-7684-BEBD-3629-33B85B85A9E6}"/>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127406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404C-45D9-CD19-92C4-36C5493ED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FC336-0F48-3770-2EC8-2F93BEBB2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27893-A1FF-AC27-E45D-E205D7FCB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759F-5607-F5AA-3248-04E7F541D9A2}"/>
              </a:ext>
            </a:extLst>
          </p:cNvPr>
          <p:cNvSpPr>
            <a:spLocks noGrp="1"/>
          </p:cNvSpPr>
          <p:nvPr>
            <p:ph type="dt" sz="half" idx="10"/>
          </p:nvPr>
        </p:nvSpPr>
        <p:spPr/>
        <p:txBody>
          <a:bodyPr/>
          <a:lstStyle/>
          <a:p>
            <a:fld id="{877B2814-C0A4-414A-8B3C-5279F2C128EE}" type="datetimeFigureOut">
              <a:t>7/30/25</a:t>
            </a:fld>
            <a:endParaRPr lang="en-US"/>
          </a:p>
        </p:txBody>
      </p:sp>
      <p:sp>
        <p:nvSpPr>
          <p:cNvPr id="6" name="Footer Placeholder 5">
            <a:extLst>
              <a:ext uri="{FF2B5EF4-FFF2-40B4-BE49-F238E27FC236}">
                <a16:creationId xmlns:a16="http://schemas.microsoft.com/office/drawing/2014/main" id="{92E9BD02-FA55-3EF4-AE88-47FC7B445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DBAB2-CE4C-0649-8922-98A028BE93BA}"/>
              </a:ext>
            </a:extLst>
          </p:cNvPr>
          <p:cNvSpPr>
            <a:spLocks noGrp="1"/>
          </p:cNvSpPr>
          <p:nvPr>
            <p:ph type="sldNum" sz="quarter" idx="12"/>
          </p:nvPr>
        </p:nvSpPr>
        <p:spPr/>
        <p:txBody>
          <a:bodyPr/>
          <a:lstStyle/>
          <a:p>
            <a:fld id="{D7D2CE80-9C9C-A54A-987D-2F30F413DFD7}" type="slidenum">
              <a:t>‹#›</a:t>
            </a:fld>
            <a:endParaRPr lang="en-US"/>
          </a:p>
        </p:txBody>
      </p:sp>
    </p:spTree>
    <p:extLst>
      <p:ext uri="{BB962C8B-B14F-4D97-AF65-F5344CB8AC3E}">
        <p14:creationId xmlns:p14="http://schemas.microsoft.com/office/powerpoint/2010/main" val="3291772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D1EC3-2B12-8E9C-BA37-CD842C747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D9937-2B5C-D846-0611-F07F27C0F3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8D4F-5547-9F33-BD3B-8CC0C018E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7B2814-C0A4-414A-8B3C-5279F2C128EE}" type="datetimeFigureOut">
              <a:t>7/30/25</a:t>
            </a:fld>
            <a:endParaRPr lang="en-US"/>
          </a:p>
        </p:txBody>
      </p:sp>
      <p:sp>
        <p:nvSpPr>
          <p:cNvPr id="5" name="Footer Placeholder 4">
            <a:extLst>
              <a:ext uri="{FF2B5EF4-FFF2-40B4-BE49-F238E27FC236}">
                <a16:creationId xmlns:a16="http://schemas.microsoft.com/office/drawing/2014/main" id="{8DE5CE22-08A8-41F4-D854-082BDB87B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4EB883-7FAE-D23E-12AF-F974958D6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D2CE80-9C9C-A54A-987D-2F30F413DFD7}" type="slidenum">
              <a:t>‹#›</a:t>
            </a:fld>
            <a:endParaRPr lang="en-US"/>
          </a:p>
        </p:txBody>
      </p:sp>
    </p:spTree>
    <p:extLst>
      <p:ext uri="{BB962C8B-B14F-4D97-AF65-F5344CB8AC3E}">
        <p14:creationId xmlns:p14="http://schemas.microsoft.com/office/powerpoint/2010/main" val="2664429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D5E-2508-BBF0-8AAF-29D14B3E37C8}"/>
              </a:ext>
            </a:extLst>
          </p:cNvPr>
          <p:cNvSpPr>
            <a:spLocks noGrp="1"/>
          </p:cNvSpPr>
          <p:nvPr>
            <p:ph type="ctrTitle"/>
          </p:nvPr>
        </p:nvSpPr>
        <p:spPr>
          <a:xfrm>
            <a:off x="1076092" y="406400"/>
            <a:ext cx="10039815" cy="2387600"/>
          </a:xfrm>
        </p:spPr>
        <p:txBody>
          <a:bodyPr>
            <a:noAutofit/>
          </a:bodyPr>
          <a:lstStyle/>
          <a:p>
            <a:r>
              <a:rPr lang="en-US" sz="4000" b="1">
                <a:latin typeface="Arial" panose="020B0604020202020204" pitchFamily="34" charset="0"/>
                <a:cs typeface="Arial" panose="020B0604020202020204" pitchFamily="34" charset="0"/>
              </a:rPr>
              <a:t>FluiDuck – A Microfluidic-based, Machine Learning Workflow for High-throughput CRISPR-editing and screening of Live Duckweed</a:t>
            </a:r>
          </a:p>
        </p:txBody>
      </p:sp>
      <p:sp>
        <p:nvSpPr>
          <p:cNvPr id="3" name="Subtitle 2">
            <a:extLst>
              <a:ext uri="{FF2B5EF4-FFF2-40B4-BE49-F238E27FC236}">
                <a16:creationId xmlns:a16="http://schemas.microsoft.com/office/drawing/2014/main" id="{79BCF876-FDA1-694E-DEDA-A4D4DF1D8E7E}"/>
              </a:ext>
            </a:extLst>
          </p:cNvPr>
          <p:cNvSpPr>
            <a:spLocks noGrp="1"/>
          </p:cNvSpPr>
          <p:nvPr>
            <p:ph type="subTitle" idx="1"/>
          </p:nvPr>
        </p:nvSpPr>
        <p:spPr>
          <a:xfrm>
            <a:off x="1523999" y="3155989"/>
            <a:ext cx="9144000" cy="1655762"/>
          </a:xfrm>
        </p:spPr>
        <p:txBody>
          <a:bodyPr>
            <a:normAutofit fontScale="25000" lnSpcReduction="20000"/>
          </a:bodyPr>
          <a:lstStyle/>
          <a:p>
            <a:pPr>
              <a:lnSpc>
                <a:spcPct val="120000"/>
              </a:lnSpc>
            </a:pPr>
            <a:r>
              <a:rPr lang="en-US" sz="11200">
                <a:latin typeface="Arial" panose="020B0604020202020204" pitchFamily="34" charset="0"/>
                <a:cs typeface="Arial" panose="020B0604020202020204" pitchFamily="34" charset="0"/>
              </a:rPr>
              <a:t>Presented by Joshua D Scheel</a:t>
            </a:r>
            <a:r>
              <a:rPr lang="en-US" sz="11200" baseline="30000">
                <a:latin typeface="Arial" panose="020B0604020202020204" pitchFamily="34" charset="0"/>
                <a:cs typeface="Arial" panose="020B0604020202020204" pitchFamily="34" charset="0"/>
              </a:rPr>
              <a:t>1</a:t>
            </a:r>
          </a:p>
          <a:p>
            <a:pPr>
              <a:lnSpc>
                <a:spcPct val="120000"/>
              </a:lnSpc>
            </a:pPr>
            <a:r>
              <a:rPr lang="en-US" sz="11200">
                <a:latin typeface="Arial" panose="020B0604020202020204" pitchFamily="34" charset="0"/>
                <a:cs typeface="Arial" panose="020B0604020202020204" pitchFamily="34" charset="0"/>
              </a:rPr>
              <a:t>Principal Investigator: Samuel M.D. Oliveira</a:t>
            </a:r>
            <a:r>
              <a:rPr lang="en-US" sz="11200" baseline="30000">
                <a:latin typeface="Arial" panose="020B0604020202020204" pitchFamily="34" charset="0"/>
                <a:cs typeface="Arial" panose="020B0604020202020204" pitchFamily="34" charset="0"/>
              </a:rPr>
              <a:t>2</a:t>
            </a:r>
          </a:p>
          <a:p>
            <a:pPr>
              <a:lnSpc>
                <a:spcPct val="120000"/>
              </a:lnSpc>
            </a:pPr>
            <a:r>
              <a:rPr lang="en-US" sz="11200">
                <a:latin typeface="Arial" panose="020B0604020202020204" pitchFamily="34" charset="0"/>
                <a:cs typeface="Arial" panose="020B0604020202020204" pitchFamily="34" charset="0"/>
              </a:rPr>
              <a:t>Additional authors: Bukola A. Akindipe</a:t>
            </a:r>
            <a:r>
              <a:rPr lang="en-US" sz="11200" baseline="30000">
                <a:latin typeface="Arial" panose="020B0604020202020204" pitchFamily="34" charset="0"/>
                <a:cs typeface="Arial" panose="020B0604020202020204" pitchFamily="34" charset="0"/>
              </a:rPr>
              <a:t>2</a:t>
            </a:r>
            <a:r>
              <a:rPr lang="en-US" sz="11200">
                <a:latin typeface="Arial" panose="020B0604020202020204" pitchFamily="34" charset="0"/>
                <a:cs typeface="Arial" panose="020B0604020202020204" pitchFamily="34" charset="0"/>
              </a:rPr>
              <a:t>, Tasmia Islam</a:t>
            </a:r>
            <a:r>
              <a:rPr lang="en-US" sz="11200" baseline="30000">
                <a:latin typeface="Arial" panose="020B0604020202020204" pitchFamily="34" charset="0"/>
                <a:cs typeface="Arial" panose="020B0604020202020204" pitchFamily="34" charset="0"/>
              </a:rPr>
              <a:t>3</a:t>
            </a:r>
            <a:r>
              <a:rPr lang="en-US" sz="11200">
                <a:latin typeface="Arial" panose="020B0604020202020204" pitchFamily="34" charset="0"/>
                <a:cs typeface="Arial" panose="020B0604020202020204" pitchFamily="34" charset="0"/>
              </a:rPr>
              <a:t>, Hamed Rastaghi</a:t>
            </a:r>
            <a:r>
              <a:rPr lang="en-US" sz="11200" baseline="30000">
                <a:latin typeface="Arial" panose="020B0604020202020204" pitchFamily="34" charset="0"/>
                <a:cs typeface="Arial" panose="020B0604020202020204" pitchFamily="34" charset="0"/>
              </a:rPr>
              <a:t>2</a:t>
            </a:r>
            <a:r>
              <a:rPr lang="en-US" sz="11200">
                <a:latin typeface="Arial" panose="020B0604020202020204" pitchFamily="34" charset="0"/>
                <a:cs typeface="Arial" panose="020B0604020202020204" pitchFamily="34" charset="0"/>
              </a:rPr>
              <a:t>, Eric A. Josephs</a:t>
            </a:r>
            <a:r>
              <a:rPr lang="en-US" sz="11200" baseline="30000">
                <a:latin typeface="Arial" panose="020B0604020202020204" pitchFamily="34" charset="0"/>
                <a:cs typeface="Arial" panose="020B0604020202020204" pitchFamily="34" charset="0"/>
              </a:rPr>
              <a:t>3,4</a:t>
            </a:r>
          </a:p>
          <a:p>
            <a:pPr>
              <a:lnSpc>
                <a:spcPct val="120000"/>
              </a:lnSpc>
            </a:pPr>
            <a:endParaRPr lang="en-US">
              <a:latin typeface="Arial" panose="020B0604020202020204" pitchFamily="34" charset="0"/>
              <a:cs typeface="Arial" panose="020B0604020202020204" pitchFamily="34" charset="0"/>
            </a:endParaRPr>
          </a:p>
          <a:p>
            <a:pPr>
              <a:lnSpc>
                <a:spcPct val="120000"/>
              </a:lnSpc>
            </a:pP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Biomedical Engineering, University of Texas at Austin, 110 Inner Campus Dr, Austin, TX 78712, USA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Joint School of Nanoscience and Nanoengineering (JSNN),  North Carolina Agricultural and Technical State University (NCAT), Greensboro, 27401-NC, USA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Department of Nanoscience, University of North Carolina at Greensboro, Greensboro, 27412-NC, USA </a:t>
            </a:r>
            <a:r>
              <a:rPr lang="en-US" sz="4800" baseline="30000">
                <a:latin typeface="Arial" panose="020B0604020202020204" pitchFamily="34" charset="0"/>
                <a:cs typeface="Arial" panose="020B0604020202020204" pitchFamily="34" charset="0"/>
              </a:rPr>
              <a:t>4</a:t>
            </a:r>
            <a:r>
              <a:rPr lang="en-US" sz="4800">
                <a:latin typeface="Arial" panose="020B0604020202020204" pitchFamily="34" charset="0"/>
                <a:cs typeface="Arial" panose="020B0604020202020204" pitchFamily="34" charset="0"/>
              </a:rPr>
              <a:t>Department of Biomedical Engineering, Stony Brook University, 100 Nicolls Road, Stony Brook, NY 11794, USA</a:t>
            </a:r>
          </a:p>
          <a:p>
            <a:endParaRPr lang="en-US" sz="30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4" name="Picture 90">
            <a:extLst>
              <a:ext uri="{FF2B5EF4-FFF2-40B4-BE49-F238E27FC236}">
                <a16:creationId xmlns:a16="http://schemas.microsoft.com/office/drawing/2014/main" id="{D7F1A092-2A04-11B1-CA2A-CAA06484D5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logo&#10;&#10;Description automatically generated">
            <a:extLst>
              <a:ext uri="{FF2B5EF4-FFF2-40B4-BE49-F238E27FC236}">
                <a16:creationId xmlns:a16="http://schemas.microsoft.com/office/drawing/2014/main" id="{22ED06E9-C2D2-4B94-5332-A1FDD88AC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6" name="Google Shape;92;p13">
            <a:extLst>
              <a:ext uri="{FF2B5EF4-FFF2-40B4-BE49-F238E27FC236}">
                <a16:creationId xmlns:a16="http://schemas.microsoft.com/office/drawing/2014/main" id="{42C0BB47-407C-DE74-92CF-D8B54EB9FBEB}"/>
              </a:ext>
            </a:extLst>
          </p:cNvPr>
          <p:cNvPicPr preferRelativeResize="0"/>
          <p:nvPr/>
        </p:nvPicPr>
        <p:blipFill>
          <a:blip r:embed="rId5">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spTree>
    <p:extLst>
      <p:ext uri="{BB962C8B-B14F-4D97-AF65-F5344CB8AC3E}">
        <p14:creationId xmlns:p14="http://schemas.microsoft.com/office/powerpoint/2010/main" val="135085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1D0F-34F0-CD67-DA09-1953DC59A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EAD38-CF8F-C420-D903-23C0391C6F88}"/>
              </a:ext>
            </a:extLst>
          </p:cNvPr>
          <p:cNvSpPr>
            <a:spLocks noGrp="1"/>
          </p:cNvSpPr>
          <p:nvPr>
            <p:ph type="title"/>
          </p:nvPr>
        </p:nvSpPr>
        <p:spPr>
          <a:xfrm>
            <a:off x="444311" y="59541"/>
            <a:ext cx="10515600" cy="1325563"/>
          </a:xfrm>
        </p:spPr>
        <p:txBody>
          <a:bodyPr/>
          <a:lstStyle/>
          <a:p>
            <a:r>
              <a:rPr lang="en-US">
                <a:latin typeface="Arial" panose="020B0604020202020204" pitchFamily="34" charset="0"/>
                <a:cs typeface="Arial" panose="020B0604020202020204" pitchFamily="34" charset="0"/>
              </a:rPr>
              <a:t>Performance on Unseen Data</a:t>
            </a:r>
          </a:p>
        </p:txBody>
      </p:sp>
      <p:pic>
        <p:nvPicPr>
          <p:cNvPr id="4" name="Picture 90">
            <a:extLst>
              <a:ext uri="{FF2B5EF4-FFF2-40B4-BE49-F238E27FC236}">
                <a16:creationId xmlns:a16="http://schemas.microsoft.com/office/drawing/2014/main" id="{1F3EE669-BF8F-379C-C57E-611B45BECA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52A56582-520D-A4EC-4333-463F670400CC}"/>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FAA56F63-D485-7E13-1772-CC7280EB1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Picture 6" descr="A close-up of a plastic bag&#10;&#10;AI-generated content may be incorrect.">
            <a:extLst>
              <a:ext uri="{FF2B5EF4-FFF2-40B4-BE49-F238E27FC236}">
                <a16:creationId xmlns:a16="http://schemas.microsoft.com/office/drawing/2014/main" id="{BF734535-3659-9FB1-06AE-0038F967E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907" y="1315515"/>
            <a:ext cx="2436375" cy="4970206"/>
          </a:xfrm>
          <a:prstGeom prst="rect">
            <a:avLst/>
          </a:prstGeom>
          <a:ln w="0">
            <a:solidFill>
              <a:srgbClr val="022761"/>
            </a:solidFill>
          </a:ln>
        </p:spPr>
      </p:pic>
      <p:pic>
        <p:nvPicPr>
          <p:cNvPr id="10" name="Picture 9" descr="A table of numbers and symbols&#10;&#10;AI-generated content may be incorrect.">
            <a:extLst>
              <a:ext uri="{FF2B5EF4-FFF2-40B4-BE49-F238E27FC236}">
                <a16:creationId xmlns:a16="http://schemas.microsoft.com/office/drawing/2014/main" id="{30A579BB-EE0A-DF87-F900-CBAD2162DD0D}"/>
              </a:ext>
            </a:extLst>
          </p:cNvPr>
          <p:cNvPicPr>
            <a:picLocks noChangeAspect="1"/>
          </p:cNvPicPr>
          <p:nvPr/>
        </p:nvPicPr>
        <p:blipFill>
          <a:blip r:embed="rId7"/>
          <a:stretch>
            <a:fillRect/>
          </a:stretch>
        </p:blipFill>
        <p:spPr>
          <a:xfrm>
            <a:off x="7750764" y="1995903"/>
            <a:ext cx="3792649" cy="3609429"/>
          </a:xfrm>
          <a:prstGeom prst="rect">
            <a:avLst/>
          </a:prstGeom>
          <a:ln w="38100">
            <a:solidFill>
              <a:srgbClr val="022761"/>
            </a:solidFill>
          </a:ln>
        </p:spPr>
      </p:pic>
      <p:pic>
        <p:nvPicPr>
          <p:cNvPr id="12" name="Picture 11" descr="A close-up of a plastic bag&#10;&#10;AI-generated content may be incorrect.">
            <a:extLst>
              <a:ext uri="{FF2B5EF4-FFF2-40B4-BE49-F238E27FC236}">
                <a16:creationId xmlns:a16="http://schemas.microsoft.com/office/drawing/2014/main" id="{92D47305-0D1A-29C4-3CA9-52005DDF9E64}"/>
              </a:ext>
            </a:extLst>
          </p:cNvPr>
          <p:cNvPicPr>
            <a:picLocks noChangeAspect="1"/>
          </p:cNvPicPr>
          <p:nvPr/>
        </p:nvPicPr>
        <p:blipFill>
          <a:blip r:embed="rId6"/>
          <a:srcRect l="3268" t="14720" r="3585" b="75309"/>
          <a:stretch>
            <a:fillRect/>
          </a:stretch>
        </p:blipFill>
        <p:spPr>
          <a:xfrm>
            <a:off x="3749984" y="2568972"/>
            <a:ext cx="3664078" cy="800198"/>
          </a:xfrm>
          <a:prstGeom prst="rect">
            <a:avLst/>
          </a:prstGeom>
          <a:ln w="38100">
            <a:solidFill>
              <a:schemeClr val="tx1"/>
            </a:solidFill>
          </a:ln>
        </p:spPr>
      </p:pic>
      <p:pic>
        <p:nvPicPr>
          <p:cNvPr id="13" name="Picture 12" descr="A close-up of a plastic bag&#10;&#10;AI-generated content may be incorrect.">
            <a:extLst>
              <a:ext uri="{FF2B5EF4-FFF2-40B4-BE49-F238E27FC236}">
                <a16:creationId xmlns:a16="http://schemas.microsoft.com/office/drawing/2014/main" id="{F99E4E50-E9AF-56F3-0B6C-D233FB344716}"/>
              </a:ext>
            </a:extLst>
          </p:cNvPr>
          <p:cNvPicPr>
            <a:picLocks noChangeAspect="1"/>
          </p:cNvPicPr>
          <p:nvPr/>
        </p:nvPicPr>
        <p:blipFill>
          <a:blip r:embed="rId6"/>
          <a:srcRect l="3426" t="79186" r="3426" b="10843"/>
          <a:stretch>
            <a:fillRect/>
          </a:stretch>
        </p:blipFill>
        <p:spPr>
          <a:xfrm>
            <a:off x="3749984" y="4263935"/>
            <a:ext cx="3664078" cy="800198"/>
          </a:xfrm>
          <a:prstGeom prst="rect">
            <a:avLst/>
          </a:prstGeom>
          <a:ln w="38100">
            <a:solidFill>
              <a:schemeClr val="tx1"/>
            </a:solidFill>
          </a:ln>
        </p:spPr>
      </p:pic>
      <p:sp>
        <p:nvSpPr>
          <p:cNvPr id="14" name="Frame 13">
            <a:extLst>
              <a:ext uri="{FF2B5EF4-FFF2-40B4-BE49-F238E27FC236}">
                <a16:creationId xmlns:a16="http://schemas.microsoft.com/office/drawing/2014/main" id="{71BDC309-BD93-89BB-83A6-A5AFFD98AB66}"/>
              </a:ext>
            </a:extLst>
          </p:cNvPr>
          <p:cNvSpPr/>
          <p:nvPr/>
        </p:nvSpPr>
        <p:spPr>
          <a:xfrm>
            <a:off x="976907" y="1960594"/>
            <a:ext cx="2427679" cy="601853"/>
          </a:xfrm>
          <a:prstGeom prst="frame">
            <a:avLst>
              <a:gd name="adj1" fmla="val 62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35D09013-69DA-3B93-5DF7-7BF360C36ED9}"/>
              </a:ext>
            </a:extLst>
          </p:cNvPr>
          <p:cNvSpPr/>
          <p:nvPr/>
        </p:nvSpPr>
        <p:spPr>
          <a:xfrm>
            <a:off x="988340" y="5177762"/>
            <a:ext cx="2427679" cy="601853"/>
          </a:xfrm>
          <a:prstGeom prst="frame">
            <a:avLst>
              <a:gd name="adj1" fmla="val 62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a:extLst>
              <a:ext uri="{FF2B5EF4-FFF2-40B4-BE49-F238E27FC236}">
                <a16:creationId xmlns:a16="http://schemas.microsoft.com/office/drawing/2014/main" id="{8DE70C6F-E998-346C-2CAD-D4012175D27D}"/>
              </a:ext>
            </a:extLst>
          </p:cNvPr>
          <p:cNvSpPr/>
          <p:nvPr/>
        </p:nvSpPr>
        <p:spPr>
          <a:xfrm rot="5400000" flipH="1">
            <a:off x="3922925" y="4981941"/>
            <a:ext cx="303047" cy="863750"/>
          </a:xfrm>
          <a:prstGeom prst="ben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a:extLst>
              <a:ext uri="{FF2B5EF4-FFF2-40B4-BE49-F238E27FC236}">
                <a16:creationId xmlns:a16="http://schemas.microsoft.com/office/drawing/2014/main" id="{084E7873-20F7-B967-2974-DE5A40C7304E}"/>
              </a:ext>
            </a:extLst>
          </p:cNvPr>
          <p:cNvSpPr/>
          <p:nvPr/>
        </p:nvSpPr>
        <p:spPr>
          <a:xfrm rot="5400000">
            <a:off x="3794353" y="1773834"/>
            <a:ext cx="303049" cy="863750"/>
          </a:xfrm>
          <a:prstGeom prst="ben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9380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A96F-A20E-8293-B71E-3AEC30F42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C9851-9E51-926F-3337-CEFD2E21D186}"/>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Duckweed Tracking</a:t>
            </a:r>
          </a:p>
        </p:txBody>
      </p:sp>
      <p:pic>
        <p:nvPicPr>
          <p:cNvPr id="4" name="Picture 90">
            <a:extLst>
              <a:ext uri="{FF2B5EF4-FFF2-40B4-BE49-F238E27FC236}">
                <a16:creationId xmlns:a16="http://schemas.microsoft.com/office/drawing/2014/main" id="{06D307AC-FEB4-CB79-57D1-EB113EF18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4EA24827-69BA-BFAC-B7CB-410830D37CB5}"/>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E2F264E7-2B57-B741-DAF2-203F836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9" name="Picture 8" descr="A graph of different colored lines&#10;&#10;AI-generated content may be incorrect.">
            <a:extLst>
              <a:ext uri="{FF2B5EF4-FFF2-40B4-BE49-F238E27FC236}">
                <a16:creationId xmlns:a16="http://schemas.microsoft.com/office/drawing/2014/main" id="{DDE61019-A3DF-83EC-5B59-AB54140DB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0280" y="2667012"/>
            <a:ext cx="5104986" cy="3044323"/>
          </a:xfrm>
          <a:prstGeom prst="rect">
            <a:avLst/>
          </a:prstGeom>
          <a:ln w="38100">
            <a:solidFill>
              <a:srgbClr val="022761"/>
            </a:solidFill>
          </a:ln>
        </p:spPr>
      </p:pic>
      <p:pic>
        <p:nvPicPr>
          <p:cNvPr id="7" name="Picture 6" descr="A chart of different colored dots&#10;&#10;AI-generated content may be incorrect.">
            <a:extLst>
              <a:ext uri="{FF2B5EF4-FFF2-40B4-BE49-F238E27FC236}">
                <a16:creationId xmlns:a16="http://schemas.microsoft.com/office/drawing/2014/main" id="{238CAA8F-DD67-3593-5E4E-C1B8149F719B}"/>
              </a:ext>
            </a:extLst>
          </p:cNvPr>
          <p:cNvPicPr>
            <a:picLocks noChangeAspect="1"/>
          </p:cNvPicPr>
          <p:nvPr/>
        </p:nvPicPr>
        <p:blipFill>
          <a:blip r:embed="rId7"/>
          <a:srcRect l="8297" r="2235" b="7363"/>
          <a:stretch>
            <a:fillRect/>
          </a:stretch>
        </p:blipFill>
        <p:spPr>
          <a:xfrm>
            <a:off x="620812" y="1673782"/>
            <a:ext cx="5475188" cy="4231935"/>
          </a:xfrm>
          <a:prstGeom prst="rect">
            <a:avLst/>
          </a:prstGeom>
          <a:ln w="38100">
            <a:solidFill>
              <a:srgbClr val="022761"/>
            </a:solidFill>
          </a:ln>
        </p:spPr>
      </p:pic>
      <p:pic>
        <p:nvPicPr>
          <p:cNvPr id="8" name="Picture 7" descr="A diagram of a company&#10;&#10;AI-generated content may be incorrect.">
            <a:extLst>
              <a:ext uri="{FF2B5EF4-FFF2-40B4-BE49-F238E27FC236}">
                <a16:creationId xmlns:a16="http://schemas.microsoft.com/office/drawing/2014/main" id="{59AD83DE-F64C-313E-2F21-D81D05EC96ED}"/>
              </a:ext>
            </a:extLst>
          </p:cNvPr>
          <p:cNvPicPr>
            <a:picLocks noChangeAspect="1"/>
          </p:cNvPicPr>
          <p:nvPr/>
        </p:nvPicPr>
        <p:blipFill>
          <a:blip r:embed="rId8"/>
          <a:stretch>
            <a:fillRect/>
          </a:stretch>
        </p:blipFill>
        <p:spPr>
          <a:xfrm>
            <a:off x="9045788" y="677881"/>
            <a:ext cx="2817293" cy="1681139"/>
          </a:xfrm>
          <a:prstGeom prst="rect">
            <a:avLst/>
          </a:prstGeom>
          <a:ln w="38100">
            <a:solidFill>
              <a:schemeClr val="accent1">
                <a:shade val="15000"/>
              </a:schemeClr>
            </a:solidFill>
          </a:ln>
        </p:spPr>
      </p:pic>
      <p:sp>
        <p:nvSpPr>
          <p:cNvPr id="10" name="TextBox 9">
            <a:extLst>
              <a:ext uri="{FF2B5EF4-FFF2-40B4-BE49-F238E27FC236}">
                <a16:creationId xmlns:a16="http://schemas.microsoft.com/office/drawing/2014/main" id="{A42A92F4-7077-B919-32B5-509718012DB9}"/>
              </a:ext>
            </a:extLst>
          </p:cNvPr>
          <p:cNvSpPr txBox="1"/>
          <p:nvPr/>
        </p:nvSpPr>
        <p:spPr>
          <a:xfrm>
            <a:off x="7678840" y="313163"/>
            <a:ext cx="2947866"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Ex. Lineage Tree – Well 4</a:t>
            </a:r>
          </a:p>
        </p:txBody>
      </p:sp>
      <p:pic>
        <p:nvPicPr>
          <p:cNvPr id="11" name="Picture 10">
            <a:extLst>
              <a:ext uri="{FF2B5EF4-FFF2-40B4-BE49-F238E27FC236}">
                <a16:creationId xmlns:a16="http://schemas.microsoft.com/office/drawing/2014/main" id="{2CC05B0D-BA84-0D28-2A3D-72905693310F}"/>
              </a:ext>
            </a:extLst>
          </p:cNvPr>
          <p:cNvPicPr>
            <a:picLocks noChangeAspect="1"/>
          </p:cNvPicPr>
          <p:nvPr/>
        </p:nvPicPr>
        <p:blipFill>
          <a:blip r:embed="rId9"/>
          <a:stretch>
            <a:fillRect/>
          </a:stretch>
        </p:blipFill>
        <p:spPr>
          <a:xfrm rot="16200000">
            <a:off x="6825189" y="295696"/>
            <a:ext cx="1707303" cy="2445508"/>
          </a:xfrm>
          <a:prstGeom prst="rect">
            <a:avLst/>
          </a:prstGeom>
          <a:ln w="38100">
            <a:solidFill>
              <a:schemeClr val="accent1">
                <a:shade val="15000"/>
              </a:schemeClr>
            </a:solidFill>
          </a:ln>
        </p:spPr>
      </p:pic>
    </p:spTree>
    <p:extLst>
      <p:ext uri="{BB962C8B-B14F-4D97-AF65-F5344CB8AC3E}">
        <p14:creationId xmlns:p14="http://schemas.microsoft.com/office/powerpoint/2010/main" val="193534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8B23C-42CE-916A-FA19-C98399A74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53235-C511-A74F-3B9C-AAD893292A2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Conclusion and Future Directions</a:t>
            </a:r>
          </a:p>
        </p:txBody>
      </p:sp>
      <p:sp>
        <p:nvSpPr>
          <p:cNvPr id="3" name="Content Placeholder 2">
            <a:extLst>
              <a:ext uri="{FF2B5EF4-FFF2-40B4-BE49-F238E27FC236}">
                <a16:creationId xmlns:a16="http://schemas.microsoft.com/office/drawing/2014/main" id="{C3AAF066-9A10-0C68-5BDB-7FC02AE32370}"/>
              </a:ext>
            </a:extLst>
          </p:cNvPr>
          <p:cNvSpPr>
            <a:spLocks noGrp="1"/>
          </p:cNvSpPr>
          <p:nvPr>
            <p:ph idx="1"/>
          </p:nvPr>
        </p:nvSpPr>
        <p:spPr>
          <a:xfrm>
            <a:off x="753349" y="3579747"/>
            <a:ext cx="8686778" cy="2453471"/>
          </a:xfrm>
        </p:spPr>
        <p:txBody>
          <a:bodyPr>
            <a:noAutofit/>
          </a:bodyPr>
          <a:lstStyle/>
          <a:p>
            <a:pPr marL="457200" indent="-457200">
              <a:lnSpc>
                <a:spcPct val="150000"/>
              </a:lnSpc>
            </a:pPr>
            <a:r>
              <a:rPr lang="en-US">
                <a:latin typeface="Arial" panose="020B0604020202020204" pitchFamily="34" charset="0"/>
                <a:cs typeface="Arial" panose="020B0604020202020204" pitchFamily="34" charset="0"/>
              </a:rPr>
              <a:t>Implement CRISPR elements into platform</a:t>
            </a:r>
          </a:p>
          <a:p>
            <a:pPr marL="457200" indent="-457200">
              <a:lnSpc>
                <a:spcPct val="150000"/>
              </a:lnSpc>
            </a:pPr>
            <a:r>
              <a:rPr lang="en-US">
                <a:latin typeface="Arial" panose="020B0604020202020204" pitchFamily="34" charset="0"/>
                <a:cs typeface="Arial" panose="020B0604020202020204" pitchFamily="34" charset="0"/>
              </a:rPr>
              <a:t>Optimize CNN with experimental variation</a:t>
            </a:r>
          </a:p>
          <a:p>
            <a:pPr marL="457200" indent="-457200">
              <a:lnSpc>
                <a:spcPct val="150000"/>
              </a:lnSpc>
            </a:pPr>
            <a:r>
              <a:rPr lang="en-US">
                <a:latin typeface="Arial" panose="020B0604020202020204" pitchFamily="34" charset="0"/>
                <a:cs typeface="Arial" panose="020B0604020202020204" pitchFamily="34" charset="0"/>
              </a:rPr>
              <a:t>Integrate dual syringe pump into microfluidic controller</a:t>
            </a:r>
          </a:p>
          <a:p>
            <a:endParaRPr lang="en-US"/>
          </a:p>
        </p:txBody>
      </p:sp>
      <p:pic>
        <p:nvPicPr>
          <p:cNvPr id="4" name="Picture 90">
            <a:extLst>
              <a:ext uri="{FF2B5EF4-FFF2-40B4-BE49-F238E27FC236}">
                <a16:creationId xmlns:a16="http://schemas.microsoft.com/office/drawing/2014/main" id="{9E5F6FE3-07D0-3909-5DD5-F59F455C9C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FF33FB-9988-7EBD-0A35-12FEBDBE0083}"/>
              </a:ext>
            </a:extLst>
          </p:cNvPr>
          <p:cNvPicPr>
            <a:picLocks noChangeAspect="1"/>
          </p:cNvPicPr>
          <p:nvPr/>
        </p:nvPicPr>
        <p:blipFill>
          <a:blip r:embed="rId4"/>
          <a:stretch>
            <a:fillRect/>
          </a:stretch>
        </p:blipFill>
        <p:spPr>
          <a:xfrm>
            <a:off x="8959165" y="2874000"/>
            <a:ext cx="2723311" cy="3864963"/>
          </a:xfrm>
          <a:prstGeom prst="rect">
            <a:avLst/>
          </a:prstGeom>
          <a:ln w="38100">
            <a:solidFill>
              <a:srgbClr val="022761"/>
            </a:solidFill>
          </a:ln>
        </p:spPr>
      </p:pic>
      <p:sp>
        <p:nvSpPr>
          <p:cNvPr id="8" name="Content Placeholder 2">
            <a:extLst>
              <a:ext uri="{FF2B5EF4-FFF2-40B4-BE49-F238E27FC236}">
                <a16:creationId xmlns:a16="http://schemas.microsoft.com/office/drawing/2014/main" id="{04A43A40-E1DE-E5FA-527B-D273F341D31E}"/>
              </a:ext>
            </a:extLst>
          </p:cNvPr>
          <p:cNvSpPr txBox="1">
            <a:spLocks/>
          </p:cNvSpPr>
          <p:nvPr/>
        </p:nvSpPr>
        <p:spPr>
          <a:xfrm>
            <a:off x="753349" y="1688616"/>
            <a:ext cx="10515600" cy="151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atin typeface="Arial" panose="020B0604020202020204" pitchFamily="34" charset="0"/>
                <a:cs typeface="Arial" panose="020B0604020202020204" pitchFamily="34" charset="0"/>
              </a:rPr>
              <a:t>Designed a microfluidic platform to automate experimental procedures, and implemented a machine learning model to monitor duckweed growth and reproduction.</a:t>
            </a:r>
            <a:endParaRPr lang="en-US"/>
          </a:p>
        </p:txBody>
      </p:sp>
    </p:spTree>
    <p:extLst>
      <p:ext uri="{BB962C8B-B14F-4D97-AF65-F5344CB8AC3E}">
        <p14:creationId xmlns:p14="http://schemas.microsoft.com/office/powerpoint/2010/main" val="3079211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F607-C838-0020-9C74-D73D3D19F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9E2AA-7E0A-8721-43D0-886805CE41F4}"/>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Acknowledgements</a:t>
            </a:r>
          </a:p>
        </p:txBody>
      </p:sp>
      <p:sp>
        <p:nvSpPr>
          <p:cNvPr id="3" name="Content Placeholder 2">
            <a:extLst>
              <a:ext uri="{FF2B5EF4-FFF2-40B4-BE49-F238E27FC236}">
                <a16:creationId xmlns:a16="http://schemas.microsoft.com/office/drawing/2014/main" id="{E66EB555-64A4-19D0-F168-391319F99217}"/>
              </a:ext>
            </a:extLst>
          </p:cNvPr>
          <p:cNvSpPr>
            <a:spLocks noGrp="1"/>
          </p:cNvSpPr>
          <p:nvPr>
            <p:ph idx="1"/>
          </p:nvPr>
        </p:nvSpPr>
        <p:spPr>
          <a:xfrm>
            <a:off x="838200" y="2141537"/>
            <a:ext cx="10515600" cy="4351338"/>
          </a:xfrm>
        </p:spPr>
        <p:txBody>
          <a:bodyPr>
            <a:normAutofit/>
          </a:bodyPr>
          <a:lstStyle/>
          <a:p>
            <a:r>
              <a:rPr lang="en-US" sz="2400">
                <a:latin typeface="Arial" panose="020B0604020202020204" pitchFamily="34" charset="0"/>
                <a:cs typeface="Arial" panose="020B0604020202020204" pitchFamily="34" charset="0"/>
              </a:rPr>
              <a:t>This research was partially supported by NSF: Southeastern Undergraduate Internship in Nanotechnology (SUIN), under award# EEC-2349519 </a:t>
            </a:r>
          </a:p>
          <a:p>
            <a:r>
              <a:rPr lang="en-US" sz="2400">
                <a:latin typeface="Arial" panose="020B0604020202020204" pitchFamily="34" charset="0"/>
                <a:cs typeface="Arial" panose="020B0604020202020204" pitchFamily="34" charset="0"/>
              </a:rPr>
              <a:t>This work was performed at the Joint School of Nanoscience and Nanotechnology, a member of the National Nanotechnology Coordinated Infrastructure (NNCI), which is supported by the National Science Foundation (Grant ECCS-2025462)</a:t>
            </a:r>
            <a:endParaRPr lang="en-US" sz="2400" dirty="0">
              <a:solidFill>
                <a:schemeClr val="tx1"/>
              </a:solidFill>
              <a:highlight>
                <a:srgbClr val="FFFF00"/>
              </a:highlight>
              <a:latin typeface="Arial" panose="020B0604020202020204" pitchFamily="34" charset="0"/>
              <a:cs typeface="Arial" panose="020B0604020202020204" pitchFamily="34" charset="0"/>
            </a:endParaRPr>
          </a:p>
        </p:txBody>
      </p:sp>
      <p:pic>
        <p:nvPicPr>
          <p:cNvPr id="4" name="Picture 90">
            <a:extLst>
              <a:ext uri="{FF2B5EF4-FFF2-40B4-BE49-F238E27FC236}">
                <a16:creationId xmlns:a16="http://schemas.microsoft.com/office/drawing/2014/main" id="{C7950E96-41A0-7900-93A1-CEBD249412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CEF642D5-CE67-8990-79C5-E979F36A246C}"/>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EFF3EE2A-68FF-CD3F-2959-D0707298A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Picture 1" descr="A picture containing icon&#10;&#10;Description automatically generated">
            <a:extLst>
              <a:ext uri="{FF2B5EF4-FFF2-40B4-BE49-F238E27FC236}">
                <a16:creationId xmlns:a16="http://schemas.microsoft.com/office/drawing/2014/main" id="{8B4F4A72-A2B0-050E-DF48-7DA2D60D7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562" y="5550088"/>
            <a:ext cx="4460875" cy="1181100"/>
          </a:xfrm>
          <a:prstGeom prst="rect">
            <a:avLst/>
          </a:prstGeom>
          <a:noFill/>
          <a:ln w="19050">
            <a:solidFill>
              <a:srgbClr val="02276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1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9442-81AD-2B0C-7350-DA9FA90DE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8A981-D306-3C03-8474-A13097ADD3F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Thank you! </a:t>
            </a:r>
          </a:p>
        </p:txBody>
      </p:sp>
      <p:pic>
        <p:nvPicPr>
          <p:cNvPr id="8" name="Content Placeholder 7" descr="A group of people posing for a photo&#10;&#10;AI-generated content may be incorrect.">
            <a:extLst>
              <a:ext uri="{FF2B5EF4-FFF2-40B4-BE49-F238E27FC236}">
                <a16:creationId xmlns:a16="http://schemas.microsoft.com/office/drawing/2014/main" id="{39AB50BF-FE42-4DD5-5946-65695F515BA8}"/>
              </a:ext>
            </a:extLst>
          </p:cNvPr>
          <p:cNvPicPr>
            <a:picLocks noGrp="1" noChangeAspect="1"/>
          </p:cNvPicPr>
          <p:nvPr>
            <p:ph idx="1"/>
          </p:nvPr>
        </p:nvPicPr>
        <p:blipFill>
          <a:blip r:embed="rId3"/>
          <a:stretch>
            <a:fillRect/>
          </a:stretch>
        </p:blipFill>
        <p:spPr>
          <a:xfrm>
            <a:off x="838200" y="1757094"/>
            <a:ext cx="5681939" cy="4261454"/>
          </a:xfrm>
          <a:ln w="19050">
            <a:solidFill>
              <a:srgbClr val="022761"/>
            </a:solidFill>
          </a:ln>
        </p:spPr>
      </p:pic>
      <p:pic>
        <p:nvPicPr>
          <p:cNvPr id="9" name="Picture 8" descr="A qr code with a logo&#10;&#10;Description automatically generated">
            <a:extLst>
              <a:ext uri="{FF2B5EF4-FFF2-40B4-BE49-F238E27FC236}">
                <a16:creationId xmlns:a16="http://schemas.microsoft.com/office/drawing/2014/main" id="{30FE6917-8BB3-8062-ED94-5141AB245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862" y="1690688"/>
            <a:ext cx="2531402" cy="2531402"/>
          </a:xfrm>
          <a:prstGeom prst="rect">
            <a:avLst/>
          </a:prstGeom>
        </p:spPr>
      </p:pic>
      <p:sp>
        <p:nvSpPr>
          <p:cNvPr id="3" name="TextBox 2">
            <a:extLst>
              <a:ext uri="{FF2B5EF4-FFF2-40B4-BE49-F238E27FC236}">
                <a16:creationId xmlns:a16="http://schemas.microsoft.com/office/drawing/2014/main" id="{321C2D1D-C9A6-DD62-F36A-A8222E06E35E}"/>
              </a:ext>
            </a:extLst>
          </p:cNvPr>
          <p:cNvSpPr txBox="1"/>
          <p:nvPr/>
        </p:nvSpPr>
        <p:spPr>
          <a:xfrm>
            <a:off x="6937554" y="4664766"/>
            <a:ext cx="4678018"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71113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CD0550-713E-C853-2761-F559D21FF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27066-19DD-0E64-3614-7BD2D4EA224F}"/>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74AAE452-3619-1945-862A-1731D1D2BF9A}"/>
              </a:ext>
            </a:extLst>
          </p:cNvPr>
          <p:cNvSpPr>
            <a:spLocks noGrp="1"/>
          </p:cNvSpPr>
          <p:nvPr>
            <p:ph idx="1"/>
          </p:nvPr>
        </p:nvSpPr>
        <p:spPr/>
        <p:txBody>
          <a:bodyPr>
            <a:normAutofit fontScale="55000" lnSpcReduction="20000"/>
          </a:bodyPr>
          <a:lstStyle/>
          <a:p>
            <a:pPr marL="0" indent="0">
              <a:spcBef>
                <a:spcPts val="0"/>
              </a:spcBef>
              <a:spcAft>
                <a:spcPts val="600"/>
              </a:spcAft>
              <a:buNone/>
            </a:pPr>
            <a:r>
              <a:rPr lang="en-US" b="1">
                <a:latin typeface="Arial" panose="020B0604020202020204" pitchFamily="34" charset="0"/>
                <a:cs typeface="Arial" panose="020B0604020202020204" pitchFamily="34" charset="0"/>
              </a:rPr>
              <a:t>1. </a:t>
            </a:r>
            <a:r>
              <a:rPr lang="en-US">
                <a:latin typeface="Arial" panose="020B0604020202020204" pitchFamily="34" charset="0"/>
                <a:cs typeface="Arial" panose="020B0604020202020204" pitchFamily="34" charset="0"/>
              </a:rPr>
              <a:t>The “Duckweed Dip”: Aquatic </a:t>
            </a:r>
            <a:r>
              <a:rPr lang="en-US" i="1">
                <a:latin typeface="Arial" panose="020B0604020202020204" pitchFamily="34" charset="0"/>
                <a:cs typeface="Arial" panose="020B0604020202020204" pitchFamily="34" charset="0"/>
              </a:rPr>
              <a:t>Spirodela polyrhiza</a:t>
            </a:r>
            <a:r>
              <a:rPr lang="en-US">
                <a:latin typeface="Arial" panose="020B0604020202020204" pitchFamily="34" charset="0"/>
                <a:cs typeface="Arial" panose="020B0604020202020204" pitchFamily="34" charset="0"/>
              </a:rPr>
              <a:t> Plants Can Efficiently Uptake Dissolved, DNA-Wrapped Carbon Nanotubes from Their Environment for Transient Gene Expression Tasmia Islam, Swapna Kalkar, Rachel Tinker-Kulberg, Tetyana Ignatova, and Eric A. Josephs </a:t>
            </a:r>
            <a:r>
              <a:rPr lang="en-US" i="1">
                <a:latin typeface="Arial" panose="020B0604020202020204" pitchFamily="34" charset="0"/>
                <a:cs typeface="Arial" panose="020B0604020202020204" pitchFamily="34" charset="0"/>
              </a:rPr>
              <a:t>ACS Synthetic Biology</a:t>
            </a:r>
            <a:r>
              <a:rPr lang="en-US">
                <a:latin typeface="Arial" panose="020B0604020202020204" pitchFamily="34" charset="0"/>
                <a:cs typeface="Arial" panose="020B0604020202020204" pitchFamily="34" charset="0"/>
              </a:rPr>
              <a:t> 2024 </a:t>
            </a:r>
            <a:r>
              <a:rPr lang="en-US" i="1">
                <a:latin typeface="Arial" panose="020B0604020202020204" pitchFamily="34" charset="0"/>
                <a:cs typeface="Arial" panose="020B0604020202020204" pitchFamily="34" charset="0"/>
              </a:rPr>
              <a:t>13</a:t>
            </a:r>
            <a:r>
              <a:rPr lang="en-US">
                <a:latin typeface="Arial" panose="020B0604020202020204" pitchFamily="34" charset="0"/>
                <a:cs typeface="Arial" panose="020B0604020202020204" pitchFamily="34" charset="0"/>
              </a:rPr>
              <a:t> (2), 687-691 DOI: 10.1021/acssynbio.3c00620 </a:t>
            </a:r>
          </a:p>
          <a:p>
            <a:pPr marL="0" indent="0">
              <a:spcBef>
                <a:spcPts val="0"/>
              </a:spcBef>
              <a:spcAft>
                <a:spcPts val="600"/>
              </a:spcAft>
              <a:buNone/>
            </a:pPr>
            <a:r>
              <a:rPr lang="en-US" b="1">
                <a:latin typeface="Arial" panose="020B0604020202020204" pitchFamily="34" charset="0"/>
                <a:cs typeface="Arial" panose="020B0604020202020204" pitchFamily="34" charset="0"/>
              </a:rPr>
              <a:t>2. </a:t>
            </a:r>
            <a:r>
              <a:rPr lang="en-US">
                <a:latin typeface="Arial" panose="020B0604020202020204" pitchFamily="34" charset="0"/>
                <a:cs typeface="Arial" panose="020B0604020202020204" pitchFamily="34" charset="0"/>
              </a:rPr>
              <a:t>Samuel M. D. Oliveira, Douglas Densmore. Hardware, Software, and Wetware Codesign Environment for Synthetic Biology.</a:t>
            </a:r>
            <a:r>
              <a:rPr lang="en-US" i="1">
                <a:latin typeface="Arial" panose="020B0604020202020204" pitchFamily="34" charset="0"/>
                <a:cs typeface="Arial" panose="020B0604020202020204" pitchFamily="34" charset="0"/>
              </a:rPr>
              <a:t> BioDesign Res. </a:t>
            </a:r>
            <a:r>
              <a:rPr lang="en-US">
                <a:latin typeface="Arial" panose="020B0604020202020204" pitchFamily="34" charset="0"/>
                <a:cs typeface="Arial" panose="020B0604020202020204" pitchFamily="34" charset="0"/>
              </a:rPr>
              <a:t>2022;2022:9794510.DOI:10.34133/2022/9794510  </a:t>
            </a:r>
          </a:p>
          <a:p>
            <a:pPr marL="0" indent="0">
              <a:spcBef>
                <a:spcPts val="0"/>
              </a:spcBef>
              <a:spcAft>
                <a:spcPts val="600"/>
              </a:spcAft>
              <a:buNone/>
            </a:pPr>
            <a:r>
              <a:rPr lang="en-US" b="1">
                <a:latin typeface="Arial" panose="020B0604020202020204" pitchFamily="34" charset="0"/>
                <a:cs typeface="Arial" panose="020B0604020202020204" pitchFamily="34" charset="0"/>
              </a:rPr>
              <a:t>3. </a:t>
            </a:r>
            <a:r>
              <a:rPr lang="en-US">
                <a:latin typeface="Arial" panose="020B0604020202020204" pitchFamily="34" charset="0"/>
                <a:cs typeface="Arial" panose="020B0604020202020204" pitchFamily="34" charset="0"/>
              </a:rPr>
              <a:t>Y. Zhou, S. M. D. Oliveira, R. Sanka, D. McIntyre and D. Densmore, "Vespa: Logic-Level Constraint-Based Validation for Continuous-Flow Microfluidic Devices," in </a:t>
            </a:r>
            <a:r>
              <a:rPr lang="en-US" i="1">
                <a:latin typeface="Arial" panose="020B0604020202020204" pitchFamily="34" charset="0"/>
                <a:cs typeface="Arial" panose="020B0604020202020204" pitchFamily="34" charset="0"/>
              </a:rPr>
              <a:t>IEEE Transactions on Computer-Aided Design of Integrated Circuits and Systems</a:t>
            </a:r>
            <a:r>
              <a:rPr lang="en-US">
                <a:latin typeface="Arial" panose="020B0604020202020204" pitchFamily="34" charset="0"/>
                <a:cs typeface="Arial" panose="020B0604020202020204" pitchFamily="34" charset="0"/>
              </a:rPr>
              <a:t>, vol. 44, no. 2, pp. 483-496, Feb. 2025, doi: 10.1109/TCAD.2024.3435706 </a:t>
            </a:r>
          </a:p>
          <a:p>
            <a:pPr marL="0" indent="0">
              <a:spcBef>
                <a:spcPts val="0"/>
              </a:spcBef>
              <a:spcAft>
                <a:spcPts val="600"/>
              </a:spcAft>
              <a:buNone/>
            </a:pPr>
            <a:r>
              <a:rPr lang="en-US" b="1">
                <a:latin typeface="Arial" panose="020B0604020202020204" pitchFamily="34" charset="0"/>
                <a:cs typeface="Arial" panose="020B0604020202020204" pitchFamily="34" charset="0"/>
              </a:rPr>
              <a:t>4. </a:t>
            </a:r>
            <a:r>
              <a:rPr lang="en-US">
                <a:latin typeface="Arial" panose="020B0604020202020204" pitchFamily="34" charset="0"/>
                <a:cs typeface="Arial" panose="020B0604020202020204" pitchFamily="34" charset="0"/>
              </a:rPr>
              <a:t>Feng Li, Jing-Jing Yang, Zong-Yi Sun, Lei Wang, Le-Yao Qi, Sina A, Yi-Qun Liu, Hong-Mei Zhang, Lei-Fan Dang, Shu-Jing Wang, Chun-Xiong Luo, Wei-Feng Nian, Seth O’Conner, Long-Zhen Ju, Wei-Peng Quan, Xiao-Kang Li, Chao Wang, De-Peng Wang, Han-Li You, Zhu-Kuan Cheng, Jia Yan, Fu-Chou Tang, De-Chang Yang, Chu-Wei Xia, Ge Gao, Yan Wang, Bao-Cai Zhang, Yi-Hua Zhou, Xing Guo, Sun-Huan Xiang, Huan Liu, Tian-Bo Peng, Xiao-Dong Su, Yong Chen, Qi Ouyang, Dong-Hui Wang, Da-Ming Zhang, Zhi-Hong Xu, Hong-Wei Hou, Shu-Nong Bai, Ling Li, Plant-on-chip: Core morphogenesis processes in the tiny plant </a:t>
            </a:r>
            <a:r>
              <a:rPr lang="en-US" i="1">
                <a:latin typeface="Arial" panose="020B0604020202020204" pitchFamily="34" charset="0"/>
                <a:cs typeface="Arial" panose="020B0604020202020204" pitchFamily="34" charset="0"/>
              </a:rPr>
              <a:t>Wolffia australiana</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PNAS Nexus</a:t>
            </a:r>
            <a:r>
              <a:rPr lang="en-US">
                <a:latin typeface="Arial" panose="020B0604020202020204" pitchFamily="34" charset="0"/>
                <a:cs typeface="Arial" panose="020B0604020202020204" pitchFamily="34" charset="0"/>
              </a:rPr>
              <a:t>, Volume 2, Issue 5, May 2023, pgad141, https://doi.org/10.1093/pnasnexus/pgad141 </a:t>
            </a:r>
          </a:p>
          <a:p>
            <a:pPr marL="0" indent="0">
              <a:spcBef>
                <a:spcPts val="0"/>
              </a:spcBef>
              <a:spcAft>
                <a:spcPts val="600"/>
              </a:spcAft>
              <a:buNone/>
            </a:pPr>
            <a:r>
              <a:rPr lang="en-US" b="1">
                <a:latin typeface="Arial" panose="020B0604020202020204" pitchFamily="34" charset="0"/>
                <a:cs typeface="Arial" panose="020B0604020202020204" pitchFamily="34" charset="0"/>
              </a:rPr>
              <a:t>5. </a:t>
            </a:r>
            <a:r>
              <a:rPr lang="en-US">
                <a:latin typeface="Arial" panose="020B0604020202020204" pitchFamily="34" charset="0"/>
                <a:cs typeface="Arial" panose="020B0604020202020204" pitchFamily="34" charset="0"/>
              </a:rPr>
              <a:t>Quantification of Genome Editing and Transcriptional Control Capabilities Reveals Hierarchies among Diverse CRISPR/Cas Systems in Human Cells Mario Escobar, Jing Li, Aditi Patel, Shizhe Liu, Qi Xu, and Isaac B. Hilton </a:t>
            </a:r>
            <a:r>
              <a:rPr lang="en-US" i="1">
                <a:latin typeface="Arial" panose="020B0604020202020204" pitchFamily="34" charset="0"/>
                <a:cs typeface="Arial" panose="020B0604020202020204" pitchFamily="34" charset="0"/>
              </a:rPr>
              <a:t>ACS Synthetic Biology</a:t>
            </a:r>
            <a:r>
              <a:rPr lang="en-US">
                <a:latin typeface="Arial" panose="020B0604020202020204" pitchFamily="34" charset="0"/>
                <a:cs typeface="Arial" panose="020B0604020202020204" pitchFamily="34" charset="0"/>
              </a:rPr>
              <a:t> 2022 </a:t>
            </a:r>
            <a:r>
              <a:rPr lang="en-US" i="1">
                <a:latin typeface="Arial" panose="020B0604020202020204" pitchFamily="34" charset="0"/>
                <a:cs typeface="Arial" panose="020B0604020202020204" pitchFamily="34" charset="0"/>
              </a:rPr>
              <a:t>11</a:t>
            </a:r>
            <a:r>
              <a:rPr lang="en-US">
                <a:latin typeface="Arial" panose="020B0604020202020204" pitchFamily="34" charset="0"/>
                <a:cs typeface="Arial" panose="020B0604020202020204" pitchFamily="34" charset="0"/>
              </a:rPr>
              <a:t> (10), 3239-3250 DOI: 10.1021/acssynbio.2c00156 6. Reinard, T., Londenberg, A., Brychcy, M., Lühmann, K., Behrendt, G., Wichmann, M. (2020). Editing the Genome of </a:t>
            </a:r>
            <a:r>
              <a:rPr lang="en-US" i="1">
                <a:latin typeface="Arial" panose="020B0604020202020204" pitchFamily="34" charset="0"/>
                <a:cs typeface="Arial" panose="020B0604020202020204" pitchFamily="34" charset="0"/>
              </a:rPr>
              <a:t>Wolffia australiana</a:t>
            </a:r>
            <a:r>
              <a:rPr lang="en-US">
                <a:latin typeface="Arial" panose="020B0604020202020204" pitchFamily="34" charset="0"/>
                <a:cs typeface="Arial" panose="020B0604020202020204" pitchFamily="34" charset="0"/>
              </a:rPr>
              <a:t>. In: Cao, X., Fourounjian, P., Wang, W. (eds) The Duckweed Genomes. Compendium of Plant Genomes. Springer, Cham. https://doi.org/10.1007/978-3-030-11045-1_17</a:t>
            </a:r>
          </a:p>
          <a:p>
            <a:pPr marL="0" indent="0">
              <a:buNone/>
            </a:pPr>
            <a:endParaRPr lang="en-US"/>
          </a:p>
        </p:txBody>
      </p:sp>
    </p:spTree>
    <p:extLst>
      <p:ext uri="{BB962C8B-B14F-4D97-AF65-F5344CB8AC3E}">
        <p14:creationId xmlns:p14="http://schemas.microsoft.com/office/powerpoint/2010/main" val="759649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8BCD-040D-93B8-FFFB-2D7E2A78E4E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Significance of Duckweed (</a:t>
            </a:r>
            <a:r>
              <a:rPr lang="en-US" i="1">
                <a:latin typeface="Arial" panose="020B0604020202020204" pitchFamily="34" charset="0"/>
                <a:cs typeface="Arial" panose="020B0604020202020204" pitchFamily="34" charset="0"/>
              </a:rPr>
              <a:t>Lemnaceae)</a:t>
            </a:r>
            <a:endParaRPr lang="en-US">
              <a:latin typeface="Arial" panose="020B0604020202020204" pitchFamily="34" charset="0"/>
              <a:cs typeface="Arial" panose="020B0604020202020204" pitchFamily="34" charset="0"/>
            </a:endParaRPr>
          </a:p>
        </p:txBody>
      </p:sp>
      <p:pic>
        <p:nvPicPr>
          <p:cNvPr id="4" name="Picture 90">
            <a:extLst>
              <a:ext uri="{FF2B5EF4-FFF2-40B4-BE49-F238E27FC236}">
                <a16:creationId xmlns:a16="http://schemas.microsoft.com/office/drawing/2014/main" id="{5B4D65CD-E927-2E71-67AB-AEAF40085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CAC9E08F-349E-2802-FB50-0B25E6DAE325}"/>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A79E8716-B844-E23A-13F2-043F369F2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Picture 6" descr="A close-up of a petri dish&#10;&#10;AI-generated content may be incorrect.">
            <a:extLst>
              <a:ext uri="{FF2B5EF4-FFF2-40B4-BE49-F238E27FC236}">
                <a16:creationId xmlns:a16="http://schemas.microsoft.com/office/drawing/2014/main" id="{76356BB3-FE88-5E04-02EC-E628EC0DCAF5}"/>
              </a:ext>
            </a:extLst>
          </p:cNvPr>
          <p:cNvPicPr>
            <a:picLocks noChangeAspect="1"/>
          </p:cNvPicPr>
          <p:nvPr/>
        </p:nvPicPr>
        <p:blipFill>
          <a:blip r:embed="rId6">
            <a:extLst>
              <a:ext uri="{28A0092B-C50C-407E-A947-70E740481C1C}">
                <a14:useLocalDpi xmlns:a14="http://schemas.microsoft.com/office/drawing/2010/main" val="0"/>
              </a:ext>
            </a:extLst>
          </a:blip>
          <a:srcRect b="31229"/>
          <a:stretch>
            <a:fillRect/>
          </a:stretch>
        </p:blipFill>
        <p:spPr>
          <a:xfrm>
            <a:off x="1350776" y="1868506"/>
            <a:ext cx="2910212" cy="4169552"/>
          </a:xfrm>
          <a:prstGeom prst="rect">
            <a:avLst/>
          </a:prstGeom>
          <a:ln w="38100">
            <a:solidFill>
              <a:srgbClr val="022761"/>
            </a:solidFill>
          </a:ln>
        </p:spPr>
      </p:pic>
      <p:sp>
        <p:nvSpPr>
          <p:cNvPr id="9" name="TextBox 8">
            <a:extLst>
              <a:ext uri="{FF2B5EF4-FFF2-40B4-BE49-F238E27FC236}">
                <a16:creationId xmlns:a16="http://schemas.microsoft.com/office/drawing/2014/main" id="{9C5CBD4B-FB94-F5D3-B9AC-596E2B4CA041}"/>
              </a:ext>
            </a:extLst>
          </p:cNvPr>
          <p:cNvSpPr txBox="1"/>
          <p:nvPr/>
        </p:nvSpPr>
        <p:spPr>
          <a:xfrm>
            <a:off x="2473430" y="6065061"/>
            <a:ext cx="1958981" cy="276999"/>
          </a:xfrm>
          <a:prstGeom prst="rect">
            <a:avLst/>
          </a:prstGeom>
          <a:noFill/>
        </p:spPr>
        <p:txBody>
          <a:bodyPr wrap="square" rtlCol="0">
            <a:spAutoFit/>
          </a:bodyPr>
          <a:lstStyle/>
          <a:p>
            <a:r>
              <a:rPr lang="en-US" sz="1200"/>
              <a:t>Islam and Josephs, 2023</a:t>
            </a:r>
          </a:p>
        </p:txBody>
      </p:sp>
      <p:pic>
        <p:nvPicPr>
          <p:cNvPr id="10" name="Picture 9">
            <a:extLst>
              <a:ext uri="{FF2B5EF4-FFF2-40B4-BE49-F238E27FC236}">
                <a16:creationId xmlns:a16="http://schemas.microsoft.com/office/drawing/2014/main" id="{30FE12FB-8D01-50E7-93D2-58A03E7CEB09}"/>
              </a:ext>
            </a:extLst>
          </p:cNvPr>
          <p:cNvPicPr>
            <a:picLocks noChangeAspect="1"/>
          </p:cNvPicPr>
          <p:nvPr/>
        </p:nvPicPr>
        <p:blipFill>
          <a:blip r:embed="rId7">
            <a:extLst>
              <a:ext uri="{28A0092B-C50C-407E-A947-70E740481C1C}">
                <a14:useLocalDpi xmlns:a14="http://schemas.microsoft.com/office/drawing/2010/main" val="0"/>
              </a:ext>
            </a:extLst>
          </a:blip>
          <a:srcRect l="-37" t="9254" r="47796" b="8336"/>
          <a:stretch>
            <a:fillRect/>
          </a:stretch>
        </p:blipFill>
        <p:spPr>
          <a:xfrm>
            <a:off x="5529376" y="2092271"/>
            <a:ext cx="4803276" cy="3722021"/>
          </a:xfrm>
          <a:prstGeom prst="rect">
            <a:avLst/>
          </a:prstGeom>
          <a:noFill/>
          <a:ln w="38100">
            <a:solidFill>
              <a:srgbClr val="022761"/>
            </a:solidFill>
          </a:ln>
        </p:spPr>
      </p:pic>
      <p:sp>
        <p:nvSpPr>
          <p:cNvPr id="11" name="TextBox 10">
            <a:extLst>
              <a:ext uri="{FF2B5EF4-FFF2-40B4-BE49-F238E27FC236}">
                <a16:creationId xmlns:a16="http://schemas.microsoft.com/office/drawing/2014/main" id="{89106CE3-B9EC-6EFC-844D-485D099C05C5}"/>
              </a:ext>
            </a:extLst>
          </p:cNvPr>
          <p:cNvSpPr txBox="1"/>
          <p:nvPr/>
        </p:nvSpPr>
        <p:spPr>
          <a:xfrm>
            <a:off x="8280393" y="5858746"/>
            <a:ext cx="2168203" cy="276999"/>
          </a:xfrm>
          <a:prstGeom prst="rect">
            <a:avLst/>
          </a:prstGeom>
          <a:noFill/>
        </p:spPr>
        <p:txBody>
          <a:bodyPr wrap="square" rtlCol="0">
            <a:spAutoFit/>
          </a:bodyPr>
          <a:lstStyle/>
          <a:p>
            <a:r>
              <a:rPr lang="en-US" sz="1200"/>
              <a:t>Reinard and Wichmann, 2020</a:t>
            </a:r>
          </a:p>
        </p:txBody>
      </p:sp>
      <p:sp>
        <p:nvSpPr>
          <p:cNvPr id="12" name="TextBox 11">
            <a:extLst>
              <a:ext uri="{FF2B5EF4-FFF2-40B4-BE49-F238E27FC236}">
                <a16:creationId xmlns:a16="http://schemas.microsoft.com/office/drawing/2014/main" id="{23062911-5390-2B3A-C982-82AB7E5FD209}"/>
              </a:ext>
            </a:extLst>
          </p:cNvPr>
          <p:cNvSpPr txBox="1"/>
          <p:nvPr/>
        </p:nvSpPr>
        <p:spPr>
          <a:xfrm>
            <a:off x="1672348" y="1400621"/>
            <a:ext cx="2267068" cy="467885"/>
          </a:xfrm>
          <a:prstGeom prst="rect">
            <a:avLst/>
          </a:prstGeom>
          <a:noFill/>
        </p:spPr>
        <p:txBody>
          <a:bodyPr wrap="square" rtlCol="0">
            <a:spAutoFit/>
          </a:bodyPr>
          <a:lstStyle/>
          <a:p>
            <a:pPr algn="ctr">
              <a:lnSpc>
                <a:spcPct val="150000"/>
              </a:lnSpc>
            </a:pPr>
            <a:r>
              <a:rPr lang="en-US"/>
              <a:t>Genus Spirodela</a:t>
            </a:r>
          </a:p>
        </p:txBody>
      </p:sp>
      <p:sp>
        <p:nvSpPr>
          <p:cNvPr id="13" name="TextBox 12">
            <a:extLst>
              <a:ext uri="{FF2B5EF4-FFF2-40B4-BE49-F238E27FC236}">
                <a16:creationId xmlns:a16="http://schemas.microsoft.com/office/drawing/2014/main" id="{84A7E481-FFA0-B316-A90C-B4DA1CD067C2}"/>
              </a:ext>
            </a:extLst>
          </p:cNvPr>
          <p:cNvSpPr txBox="1"/>
          <p:nvPr/>
        </p:nvSpPr>
        <p:spPr>
          <a:xfrm>
            <a:off x="6797480" y="1622762"/>
            <a:ext cx="2267068" cy="467885"/>
          </a:xfrm>
          <a:prstGeom prst="rect">
            <a:avLst/>
          </a:prstGeom>
          <a:noFill/>
        </p:spPr>
        <p:txBody>
          <a:bodyPr wrap="square" rtlCol="0">
            <a:spAutoFit/>
          </a:bodyPr>
          <a:lstStyle/>
          <a:p>
            <a:pPr algn="ctr">
              <a:lnSpc>
                <a:spcPct val="150000"/>
              </a:lnSpc>
            </a:pPr>
            <a:r>
              <a:rPr lang="en-US"/>
              <a:t>Genus Wolffia</a:t>
            </a:r>
          </a:p>
        </p:txBody>
      </p:sp>
    </p:spTree>
    <p:extLst>
      <p:ext uri="{BB962C8B-B14F-4D97-AF65-F5344CB8AC3E}">
        <p14:creationId xmlns:p14="http://schemas.microsoft.com/office/powerpoint/2010/main" val="145073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58D7-FE72-54E1-4A53-CB13A8BAB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D50096-FDB0-457F-7F0D-D94EFB0CAC0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Context: Collaboration</a:t>
            </a:r>
          </a:p>
        </p:txBody>
      </p:sp>
      <p:pic>
        <p:nvPicPr>
          <p:cNvPr id="4" name="Picture 90">
            <a:extLst>
              <a:ext uri="{FF2B5EF4-FFF2-40B4-BE49-F238E27FC236}">
                <a16:creationId xmlns:a16="http://schemas.microsoft.com/office/drawing/2014/main" id="{6A89A49F-2CB8-B347-0C11-63B42A028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11647D0F-F3FD-2AB1-9EDD-740F6B305A7D}"/>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C44EA34B-E796-0853-B880-5F572BA6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Content Placeholder 6" descr="A diagram of microbial communities&#10;&#10;AI-generated content may be incorrect.">
            <a:extLst>
              <a:ext uri="{FF2B5EF4-FFF2-40B4-BE49-F238E27FC236}">
                <a16:creationId xmlns:a16="http://schemas.microsoft.com/office/drawing/2014/main" id="{82CBD0A5-97B4-B6DD-D1E3-4DB23BAE777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45822" y="2602510"/>
            <a:ext cx="4076700" cy="2298700"/>
          </a:xfrm>
          <a:prstGeom prst="rect">
            <a:avLst/>
          </a:prstGeom>
          <a:ln w="38100">
            <a:solidFill>
              <a:srgbClr val="022761"/>
            </a:solidFill>
          </a:ln>
        </p:spPr>
      </p:pic>
      <p:sp>
        <p:nvSpPr>
          <p:cNvPr id="9" name="TextBox 8">
            <a:extLst>
              <a:ext uri="{FF2B5EF4-FFF2-40B4-BE49-F238E27FC236}">
                <a16:creationId xmlns:a16="http://schemas.microsoft.com/office/drawing/2014/main" id="{7EF9789F-B9E3-A262-104E-86F38367190A}"/>
              </a:ext>
            </a:extLst>
          </p:cNvPr>
          <p:cNvSpPr txBox="1"/>
          <p:nvPr/>
        </p:nvSpPr>
        <p:spPr>
          <a:xfrm>
            <a:off x="1346901" y="1669844"/>
            <a:ext cx="4075621"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Oliveira Lab</a:t>
            </a:r>
          </a:p>
        </p:txBody>
      </p:sp>
      <p:sp>
        <p:nvSpPr>
          <p:cNvPr id="10" name="TextBox 9">
            <a:extLst>
              <a:ext uri="{FF2B5EF4-FFF2-40B4-BE49-F238E27FC236}">
                <a16:creationId xmlns:a16="http://schemas.microsoft.com/office/drawing/2014/main" id="{F2047BD3-21B5-A468-FDEE-91DCD71D0BCE}"/>
              </a:ext>
            </a:extLst>
          </p:cNvPr>
          <p:cNvSpPr txBox="1"/>
          <p:nvPr/>
        </p:nvSpPr>
        <p:spPr>
          <a:xfrm>
            <a:off x="6552372" y="1669845"/>
            <a:ext cx="4075621"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Josephs Lab</a:t>
            </a:r>
          </a:p>
        </p:txBody>
      </p:sp>
      <p:pic>
        <p:nvPicPr>
          <p:cNvPr id="11" name="Picture 10" descr="A diagram of a test&#10;&#10;AI-generated content may be incorrect.">
            <a:extLst>
              <a:ext uri="{FF2B5EF4-FFF2-40B4-BE49-F238E27FC236}">
                <a16:creationId xmlns:a16="http://schemas.microsoft.com/office/drawing/2014/main" id="{C1D41D15-775F-08D7-A7A1-66E663F4B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6041" y="2285398"/>
            <a:ext cx="3508282" cy="2932924"/>
          </a:xfrm>
          <a:prstGeom prst="rect">
            <a:avLst/>
          </a:prstGeom>
          <a:ln w="38100">
            <a:solidFill>
              <a:srgbClr val="022761"/>
            </a:solidFill>
          </a:ln>
        </p:spPr>
      </p:pic>
      <p:sp>
        <p:nvSpPr>
          <p:cNvPr id="12" name="TextBox 11">
            <a:extLst>
              <a:ext uri="{FF2B5EF4-FFF2-40B4-BE49-F238E27FC236}">
                <a16:creationId xmlns:a16="http://schemas.microsoft.com/office/drawing/2014/main" id="{2C9F34BF-8300-428F-5AE6-79DE4D2505A6}"/>
              </a:ext>
            </a:extLst>
          </p:cNvPr>
          <p:cNvSpPr txBox="1"/>
          <p:nvPr/>
        </p:nvSpPr>
        <p:spPr>
          <a:xfrm>
            <a:off x="2009078" y="5430644"/>
            <a:ext cx="8173843" cy="1623521"/>
          </a:xfrm>
          <a:prstGeom prst="rect">
            <a:avLst/>
          </a:prstGeom>
          <a:noFill/>
        </p:spPr>
        <p:txBody>
          <a:bodyPr wrap="square" rtlCol="0">
            <a:spAutoFit/>
          </a:bodyPr>
          <a:lstStyle/>
          <a:p>
            <a:pPr>
              <a:spcBef>
                <a:spcPts val="600"/>
              </a:spcBef>
              <a:spcAft>
                <a:spcPts val="700"/>
              </a:spcAft>
            </a:pPr>
            <a:r>
              <a:rPr lang="en-US" dirty="0">
                <a:latin typeface="Arial" panose="020B0604020202020204" pitchFamily="34" charset="0"/>
                <a:ea typeface="Times New Roman" panose="02020603050405020304" pitchFamily="18" charset="0"/>
                <a:cs typeface="Arial" panose="020B0604020202020204" pitchFamily="34" charset="0"/>
              </a:rPr>
              <a:t>Challenges:</a:t>
            </a:r>
          </a:p>
          <a:p>
            <a:pPr algn="ctr">
              <a:spcBef>
                <a:spcPts val="600"/>
              </a:spcBef>
              <a:spcAft>
                <a:spcPts val="700"/>
              </a:spcAft>
            </a:pPr>
            <a:r>
              <a:rPr lang="en-US" dirty="0">
                <a:latin typeface="Arial" panose="020B0604020202020204" pitchFamily="34" charset="0"/>
                <a:ea typeface="Times New Roman" panose="02020603050405020304" pitchFamily="18" charset="0"/>
                <a:cs typeface="Arial" panose="020B0604020202020204" pitchFamily="34" charset="0"/>
              </a:rPr>
              <a:t>1 - Control delivery of CRISPR components over time </a:t>
            </a:r>
          </a:p>
          <a:p>
            <a:pPr algn="ctr">
              <a:spcBef>
                <a:spcPts val="600"/>
              </a:spcBef>
              <a:spcAft>
                <a:spcPts val="700"/>
              </a:spcAft>
            </a:pPr>
            <a:r>
              <a:rPr lang="en-US" dirty="0">
                <a:latin typeface="Arial" panose="020B0604020202020204" pitchFamily="34" charset="0"/>
                <a:ea typeface="Times New Roman" panose="02020603050405020304" pitchFamily="18" charset="0"/>
                <a:cs typeface="Arial" panose="020B0604020202020204" pitchFamily="34" charset="0"/>
              </a:rPr>
              <a:t>2 - Track duckweed growth and measure morphology</a:t>
            </a:r>
          </a:p>
          <a:p>
            <a:endParaRPr lang="en-US"/>
          </a:p>
        </p:txBody>
      </p:sp>
      <p:sp>
        <p:nvSpPr>
          <p:cNvPr id="3" name="TextBox 2">
            <a:extLst>
              <a:ext uri="{FF2B5EF4-FFF2-40B4-BE49-F238E27FC236}">
                <a16:creationId xmlns:a16="http://schemas.microsoft.com/office/drawing/2014/main" id="{DAAA1E98-9982-B148-32CB-8F7BE2E664AB}"/>
              </a:ext>
            </a:extLst>
          </p:cNvPr>
          <p:cNvSpPr txBox="1"/>
          <p:nvPr/>
        </p:nvSpPr>
        <p:spPr>
          <a:xfrm>
            <a:off x="8590182" y="5230919"/>
            <a:ext cx="1958981" cy="276999"/>
          </a:xfrm>
          <a:prstGeom prst="rect">
            <a:avLst/>
          </a:prstGeom>
          <a:noFill/>
        </p:spPr>
        <p:txBody>
          <a:bodyPr wrap="square" rtlCol="0">
            <a:spAutoFit/>
          </a:bodyPr>
          <a:lstStyle/>
          <a:p>
            <a:r>
              <a:rPr lang="en-US" sz="1200"/>
              <a:t>Islam and Josephs, 2023</a:t>
            </a:r>
          </a:p>
        </p:txBody>
      </p:sp>
      <p:sp>
        <p:nvSpPr>
          <p:cNvPr id="8" name="TextBox 7">
            <a:extLst>
              <a:ext uri="{FF2B5EF4-FFF2-40B4-BE49-F238E27FC236}">
                <a16:creationId xmlns:a16="http://schemas.microsoft.com/office/drawing/2014/main" id="{D0F52665-93D6-010C-A0AF-E524C045C5AB}"/>
              </a:ext>
            </a:extLst>
          </p:cNvPr>
          <p:cNvSpPr txBox="1"/>
          <p:nvPr/>
        </p:nvSpPr>
        <p:spPr>
          <a:xfrm>
            <a:off x="4376469" y="4908985"/>
            <a:ext cx="1958981" cy="276999"/>
          </a:xfrm>
          <a:prstGeom prst="rect">
            <a:avLst/>
          </a:prstGeom>
          <a:noFill/>
        </p:spPr>
        <p:txBody>
          <a:bodyPr wrap="square" rtlCol="0">
            <a:spAutoFit/>
          </a:bodyPr>
          <a:lstStyle/>
          <a:p>
            <a:r>
              <a:rPr lang="en-US" sz="1200"/>
              <a:t>oliveiralab.me</a:t>
            </a:r>
          </a:p>
        </p:txBody>
      </p:sp>
    </p:spTree>
    <p:extLst>
      <p:ext uri="{BB962C8B-B14F-4D97-AF65-F5344CB8AC3E}">
        <p14:creationId xmlns:p14="http://schemas.microsoft.com/office/powerpoint/2010/main" val="2350413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DE694-0849-2966-84FD-D989B71AFA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9F3C5-4A62-AEA4-8EC6-A31F30972B3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Platform Design</a:t>
            </a:r>
          </a:p>
        </p:txBody>
      </p:sp>
      <p:pic>
        <p:nvPicPr>
          <p:cNvPr id="4" name="Picture 90">
            <a:extLst>
              <a:ext uri="{FF2B5EF4-FFF2-40B4-BE49-F238E27FC236}">
                <a16:creationId xmlns:a16="http://schemas.microsoft.com/office/drawing/2014/main" id="{FA9340BC-0D1F-517E-1B4F-E113D9958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938C1D45-1CBA-9B6D-071F-DDC55976AE7D}"/>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09EFD40F-C8DC-D31B-B123-5A1667C51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sp>
        <p:nvSpPr>
          <p:cNvPr id="7" name="Rectangle 6">
            <a:extLst>
              <a:ext uri="{FF2B5EF4-FFF2-40B4-BE49-F238E27FC236}">
                <a16:creationId xmlns:a16="http://schemas.microsoft.com/office/drawing/2014/main" id="{EEFFA57D-C54E-3FA2-EA44-9909B34C1EC6}"/>
              </a:ext>
            </a:extLst>
          </p:cNvPr>
          <p:cNvSpPr/>
          <p:nvPr/>
        </p:nvSpPr>
        <p:spPr>
          <a:xfrm>
            <a:off x="2107374" y="2324044"/>
            <a:ext cx="2743200" cy="27432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E06DA8D-8448-6064-A2E3-2C5FDB2C9D32}"/>
              </a:ext>
            </a:extLst>
          </p:cNvPr>
          <p:cNvSpPr/>
          <p:nvPr/>
        </p:nvSpPr>
        <p:spPr>
          <a:xfrm>
            <a:off x="5777733" y="1976482"/>
            <a:ext cx="1368967" cy="3438325"/>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6664D98B-A238-F01A-AC9C-95A1E6CA6F43}"/>
              </a:ext>
            </a:extLst>
          </p:cNvPr>
          <p:cNvSpPr/>
          <p:nvPr/>
        </p:nvSpPr>
        <p:spPr>
          <a:xfrm>
            <a:off x="8660823" y="2496206"/>
            <a:ext cx="927824" cy="2918601"/>
          </a:xfrm>
          <a:prstGeom prst="rect">
            <a:avLst/>
          </a:prstGeom>
          <a:pattFill prst="wdDnDiag">
            <a:fgClr>
              <a:schemeClr val="tx1"/>
            </a:fgClr>
            <a:bgClr>
              <a:schemeClr val="bg1"/>
            </a:bgClr>
          </a:patt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808CE33-B008-D68B-77EA-0379A820DE4D}"/>
              </a:ext>
            </a:extLst>
          </p:cNvPr>
          <p:cNvSpPr/>
          <p:nvPr/>
        </p:nvSpPr>
        <p:spPr>
          <a:xfrm>
            <a:off x="6140521" y="4555225"/>
            <a:ext cx="643390" cy="620871"/>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81A161-174E-BCFC-0BD8-A148CFFBDDE9}"/>
              </a:ext>
            </a:extLst>
          </p:cNvPr>
          <p:cNvSpPr/>
          <p:nvPr/>
        </p:nvSpPr>
        <p:spPr>
          <a:xfrm>
            <a:off x="6140521" y="3723244"/>
            <a:ext cx="643390" cy="620871"/>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C5E4FF5-7A6A-ECEA-49E9-D41AEE971CF7}"/>
              </a:ext>
            </a:extLst>
          </p:cNvPr>
          <p:cNvSpPr/>
          <p:nvPr/>
        </p:nvSpPr>
        <p:spPr>
          <a:xfrm>
            <a:off x="6139451" y="2891263"/>
            <a:ext cx="643390" cy="620871"/>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46DF4D0-7A4D-E1AB-8E7C-EA25A97D8A03}"/>
              </a:ext>
            </a:extLst>
          </p:cNvPr>
          <p:cNvSpPr/>
          <p:nvPr/>
        </p:nvSpPr>
        <p:spPr>
          <a:xfrm>
            <a:off x="4887867" y="2768940"/>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Circular Arrow 13">
            <a:extLst>
              <a:ext uri="{FF2B5EF4-FFF2-40B4-BE49-F238E27FC236}">
                <a16:creationId xmlns:a16="http://schemas.microsoft.com/office/drawing/2014/main" id="{92C33D99-51AA-89F9-5830-0E55BF853E4C}"/>
              </a:ext>
            </a:extLst>
          </p:cNvPr>
          <p:cNvSpPr/>
          <p:nvPr/>
        </p:nvSpPr>
        <p:spPr>
          <a:xfrm>
            <a:off x="7026299" y="1261488"/>
            <a:ext cx="1915461" cy="1297405"/>
          </a:xfrm>
          <a:prstGeom prst="circularArrow">
            <a:avLst>
              <a:gd name="adj1" fmla="val 5360"/>
              <a:gd name="adj2" fmla="val 1067441"/>
              <a:gd name="adj3" fmla="val 20450466"/>
              <a:gd name="adj4" fmla="val 11675118"/>
              <a:gd name="adj5" fmla="val 1250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F0EFD13B-6A45-9594-9E97-D602CAC26FC5}"/>
              </a:ext>
            </a:extLst>
          </p:cNvPr>
          <p:cNvSpPr txBox="1"/>
          <p:nvPr/>
        </p:nvSpPr>
        <p:spPr>
          <a:xfrm>
            <a:off x="2209199" y="2664591"/>
            <a:ext cx="2532782" cy="1938992"/>
          </a:xfrm>
          <a:prstGeom prst="rect">
            <a:avLst/>
          </a:prstGeom>
          <a:noFill/>
        </p:spPr>
        <p:txBody>
          <a:bodyPr wrap="square" rtlCol="0">
            <a:spAutoFit/>
          </a:bodyPr>
          <a:lstStyle/>
          <a:p>
            <a:pPr algn="ctr"/>
            <a:r>
              <a:rPr lang="en-US" sz="4000" b="1"/>
              <a:t>3D Multilayer Chip</a:t>
            </a:r>
          </a:p>
        </p:txBody>
      </p:sp>
      <p:sp>
        <p:nvSpPr>
          <p:cNvPr id="16" name="TextBox 15">
            <a:extLst>
              <a:ext uri="{FF2B5EF4-FFF2-40B4-BE49-F238E27FC236}">
                <a16:creationId xmlns:a16="http://schemas.microsoft.com/office/drawing/2014/main" id="{89FDEA4A-2C7C-2109-17F4-0160473D9A70}"/>
              </a:ext>
            </a:extLst>
          </p:cNvPr>
          <p:cNvSpPr txBox="1"/>
          <p:nvPr/>
        </p:nvSpPr>
        <p:spPr>
          <a:xfrm>
            <a:off x="5188447" y="2050281"/>
            <a:ext cx="2532782" cy="707886"/>
          </a:xfrm>
          <a:prstGeom prst="rect">
            <a:avLst/>
          </a:prstGeom>
          <a:noFill/>
        </p:spPr>
        <p:txBody>
          <a:bodyPr wrap="square" rtlCol="0">
            <a:spAutoFit/>
          </a:bodyPr>
          <a:lstStyle/>
          <a:p>
            <a:pPr algn="ctr"/>
            <a:r>
              <a:rPr lang="en-US" sz="4000" b="1"/>
              <a:t>MCs</a:t>
            </a:r>
          </a:p>
        </p:txBody>
      </p:sp>
      <p:sp>
        <p:nvSpPr>
          <p:cNvPr id="17" name="TextBox 16">
            <a:extLst>
              <a:ext uri="{FF2B5EF4-FFF2-40B4-BE49-F238E27FC236}">
                <a16:creationId xmlns:a16="http://schemas.microsoft.com/office/drawing/2014/main" id="{056702B0-4986-2C6F-D42F-F611797A1FE4}"/>
              </a:ext>
            </a:extLst>
          </p:cNvPr>
          <p:cNvSpPr txBox="1"/>
          <p:nvPr/>
        </p:nvSpPr>
        <p:spPr>
          <a:xfrm>
            <a:off x="4284444" y="5483008"/>
            <a:ext cx="4363661" cy="892552"/>
          </a:xfrm>
          <a:prstGeom prst="rect">
            <a:avLst/>
          </a:prstGeom>
          <a:noFill/>
        </p:spPr>
        <p:txBody>
          <a:bodyPr wrap="square" rtlCol="0">
            <a:spAutoFit/>
          </a:bodyPr>
          <a:lstStyle/>
          <a:p>
            <a:pPr algn="ctr"/>
            <a:r>
              <a:rPr lang="en-US" sz="2800"/>
              <a:t>2D Monolayer Chip (MC)</a:t>
            </a:r>
          </a:p>
          <a:p>
            <a:pPr algn="ctr"/>
            <a:r>
              <a:rPr lang="en-US" sz="2400"/>
              <a:t>(Species Flexible)</a:t>
            </a:r>
          </a:p>
        </p:txBody>
      </p:sp>
      <p:sp>
        <p:nvSpPr>
          <p:cNvPr id="18" name="TextBox 17">
            <a:extLst>
              <a:ext uri="{FF2B5EF4-FFF2-40B4-BE49-F238E27FC236}">
                <a16:creationId xmlns:a16="http://schemas.microsoft.com/office/drawing/2014/main" id="{C84E1322-CA89-B8F6-2816-029C75C55E05}"/>
              </a:ext>
            </a:extLst>
          </p:cNvPr>
          <p:cNvSpPr txBox="1"/>
          <p:nvPr/>
        </p:nvSpPr>
        <p:spPr>
          <a:xfrm>
            <a:off x="1963167" y="5092514"/>
            <a:ext cx="2999037" cy="461665"/>
          </a:xfrm>
          <a:prstGeom prst="rect">
            <a:avLst/>
          </a:prstGeom>
          <a:noFill/>
        </p:spPr>
        <p:txBody>
          <a:bodyPr wrap="square" rtlCol="0">
            <a:spAutoFit/>
          </a:bodyPr>
          <a:lstStyle/>
          <a:p>
            <a:pPr algn="ctr"/>
            <a:r>
              <a:rPr lang="en-US" sz="2400"/>
              <a:t>(Valves, Pumps, MUX)</a:t>
            </a:r>
          </a:p>
        </p:txBody>
      </p:sp>
      <p:sp>
        <p:nvSpPr>
          <p:cNvPr id="19" name="TextBox 18">
            <a:extLst>
              <a:ext uri="{FF2B5EF4-FFF2-40B4-BE49-F238E27FC236}">
                <a16:creationId xmlns:a16="http://schemas.microsoft.com/office/drawing/2014/main" id="{02ECF4AA-19C6-B0B7-9997-D26AC757D349}"/>
              </a:ext>
            </a:extLst>
          </p:cNvPr>
          <p:cNvSpPr txBox="1"/>
          <p:nvPr/>
        </p:nvSpPr>
        <p:spPr>
          <a:xfrm>
            <a:off x="-406913" y="2727446"/>
            <a:ext cx="2644869" cy="2308324"/>
          </a:xfrm>
          <a:prstGeom prst="rect">
            <a:avLst/>
          </a:prstGeom>
          <a:noFill/>
        </p:spPr>
        <p:txBody>
          <a:bodyPr wrap="square" rtlCol="0">
            <a:spAutoFit/>
          </a:bodyPr>
          <a:lstStyle/>
          <a:p>
            <a:pPr marL="457200" indent="-457200" algn="ctr">
              <a:buFont typeface="Arial" panose="020B0604020202020204" pitchFamily="34" charset="0"/>
              <a:buChar char="•"/>
            </a:pPr>
            <a:r>
              <a:rPr lang="en-US" sz="2400"/>
              <a:t>Solenoid controlled</a:t>
            </a:r>
          </a:p>
          <a:p>
            <a:pPr marL="457200" indent="-457200" algn="ctr">
              <a:buFont typeface="Arial" panose="020B0604020202020204" pitchFamily="34" charset="0"/>
              <a:buChar char="•"/>
            </a:pPr>
            <a:r>
              <a:rPr lang="en-US" sz="2400"/>
              <a:t>Custom automatic experimental design </a:t>
            </a:r>
          </a:p>
        </p:txBody>
      </p:sp>
      <p:sp>
        <p:nvSpPr>
          <p:cNvPr id="20" name="TextBox 19">
            <a:extLst>
              <a:ext uri="{FF2B5EF4-FFF2-40B4-BE49-F238E27FC236}">
                <a16:creationId xmlns:a16="http://schemas.microsoft.com/office/drawing/2014/main" id="{BE82CB86-494C-4697-ECB4-A6571B894B5F}"/>
              </a:ext>
            </a:extLst>
          </p:cNvPr>
          <p:cNvSpPr txBox="1"/>
          <p:nvPr/>
        </p:nvSpPr>
        <p:spPr>
          <a:xfrm>
            <a:off x="9581757" y="2694851"/>
            <a:ext cx="2644869" cy="2677656"/>
          </a:xfrm>
          <a:prstGeom prst="rect">
            <a:avLst/>
          </a:prstGeom>
          <a:noFill/>
        </p:spPr>
        <p:txBody>
          <a:bodyPr wrap="square" rtlCol="0">
            <a:spAutoFit/>
          </a:bodyPr>
          <a:lstStyle/>
          <a:p>
            <a:pPr marL="457200" indent="-457200" algn="ctr">
              <a:buFont typeface="Arial" panose="020B0604020202020204" pitchFamily="34" charset="0"/>
              <a:buChar char="•"/>
            </a:pPr>
            <a:r>
              <a:rPr lang="en-US" sz="2400"/>
              <a:t>Real-time metrics</a:t>
            </a:r>
          </a:p>
          <a:p>
            <a:pPr marL="457200" indent="-457200" algn="ctr">
              <a:buFont typeface="Arial" panose="020B0604020202020204" pitchFamily="34" charset="0"/>
              <a:buChar char="•"/>
            </a:pPr>
            <a:r>
              <a:rPr lang="en-US" sz="2400"/>
              <a:t>Organic experimental datapoints</a:t>
            </a:r>
          </a:p>
          <a:p>
            <a:pPr marL="457200" indent="-457200" algn="ctr">
              <a:buFont typeface="Arial" panose="020B0604020202020204" pitchFamily="34" charset="0"/>
              <a:buChar char="•"/>
            </a:pPr>
            <a:r>
              <a:rPr lang="en-US" sz="2400"/>
              <a:t>Deep-learning framework</a:t>
            </a:r>
          </a:p>
        </p:txBody>
      </p:sp>
      <p:sp>
        <p:nvSpPr>
          <p:cNvPr id="21" name="TextBox 20">
            <a:extLst>
              <a:ext uri="{FF2B5EF4-FFF2-40B4-BE49-F238E27FC236}">
                <a16:creationId xmlns:a16="http://schemas.microsoft.com/office/drawing/2014/main" id="{58909D66-E858-8FDA-F1AA-84905108736E}"/>
              </a:ext>
            </a:extLst>
          </p:cNvPr>
          <p:cNvSpPr txBox="1"/>
          <p:nvPr/>
        </p:nvSpPr>
        <p:spPr>
          <a:xfrm>
            <a:off x="7568550" y="1863180"/>
            <a:ext cx="3112369" cy="523220"/>
          </a:xfrm>
          <a:prstGeom prst="rect">
            <a:avLst/>
          </a:prstGeom>
          <a:noFill/>
        </p:spPr>
        <p:txBody>
          <a:bodyPr wrap="square" rtlCol="0">
            <a:spAutoFit/>
          </a:bodyPr>
          <a:lstStyle/>
          <a:p>
            <a:pPr algn="ctr"/>
            <a:r>
              <a:rPr lang="en-US" sz="2800"/>
              <a:t>Imaging Database</a:t>
            </a:r>
          </a:p>
        </p:txBody>
      </p:sp>
      <p:sp>
        <p:nvSpPr>
          <p:cNvPr id="22" name="Rectangle 21">
            <a:extLst>
              <a:ext uri="{FF2B5EF4-FFF2-40B4-BE49-F238E27FC236}">
                <a16:creationId xmlns:a16="http://schemas.microsoft.com/office/drawing/2014/main" id="{B5D3387D-8FBF-7FA5-E35A-241E56AB8DBA}"/>
              </a:ext>
            </a:extLst>
          </p:cNvPr>
          <p:cNvSpPr/>
          <p:nvPr/>
        </p:nvSpPr>
        <p:spPr>
          <a:xfrm>
            <a:off x="4857162" y="3079913"/>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05B2408-5530-D828-FC01-2F236CA7B75A}"/>
              </a:ext>
            </a:extLst>
          </p:cNvPr>
          <p:cNvSpPr/>
          <p:nvPr/>
        </p:nvSpPr>
        <p:spPr>
          <a:xfrm>
            <a:off x="4862185" y="3390738"/>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96E4AB-2BEB-0EA5-A1DF-44A521A03230}"/>
              </a:ext>
            </a:extLst>
          </p:cNvPr>
          <p:cNvSpPr/>
          <p:nvPr/>
        </p:nvSpPr>
        <p:spPr>
          <a:xfrm>
            <a:off x="4857162" y="3696448"/>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B1114AD-7A63-09D7-11CE-74BA438BCDA4}"/>
              </a:ext>
            </a:extLst>
          </p:cNvPr>
          <p:cNvSpPr/>
          <p:nvPr/>
        </p:nvSpPr>
        <p:spPr>
          <a:xfrm>
            <a:off x="4843805" y="4004979"/>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CE6BE-C201-2390-A7B3-5B4A10B0605C}"/>
              </a:ext>
            </a:extLst>
          </p:cNvPr>
          <p:cNvSpPr/>
          <p:nvPr/>
        </p:nvSpPr>
        <p:spPr>
          <a:xfrm>
            <a:off x="4883124" y="4310689"/>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84FA6E-656A-D55B-EF3D-FAB977CF000A}"/>
              </a:ext>
            </a:extLst>
          </p:cNvPr>
          <p:cNvSpPr/>
          <p:nvPr/>
        </p:nvSpPr>
        <p:spPr>
          <a:xfrm>
            <a:off x="4899253" y="4616399"/>
            <a:ext cx="894608" cy="1062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9A00384-1201-9861-6178-9F0B61A9DC8A}"/>
              </a:ext>
            </a:extLst>
          </p:cNvPr>
          <p:cNvSpPr txBox="1"/>
          <p:nvPr/>
        </p:nvSpPr>
        <p:spPr>
          <a:xfrm>
            <a:off x="529408" y="1581922"/>
            <a:ext cx="2644869" cy="461665"/>
          </a:xfrm>
          <a:prstGeom prst="rect">
            <a:avLst/>
          </a:prstGeom>
          <a:noFill/>
        </p:spPr>
        <p:txBody>
          <a:bodyPr wrap="square" rtlCol="0">
            <a:spAutoFit/>
          </a:bodyPr>
          <a:lstStyle/>
          <a:p>
            <a:pPr algn="ctr"/>
            <a:r>
              <a:rPr lang="en-US" sz="2400"/>
              <a:t>Manual Inputs</a:t>
            </a:r>
          </a:p>
        </p:txBody>
      </p:sp>
      <p:cxnSp>
        <p:nvCxnSpPr>
          <p:cNvPr id="29" name="Curved Connector 28">
            <a:extLst>
              <a:ext uri="{FF2B5EF4-FFF2-40B4-BE49-F238E27FC236}">
                <a16:creationId xmlns:a16="http://schemas.microsoft.com/office/drawing/2014/main" id="{9515779D-1ACC-92CE-73ED-5BAAEEEF678B}"/>
              </a:ext>
            </a:extLst>
          </p:cNvPr>
          <p:cNvCxnSpPr>
            <a:cxnSpLocks/>
          </p:cNvCxnSpPr>
          <p:nvPr/>
        </p:nvCxnSpPr>
        <p:spPr>
          <a:xfrm>
            <a:off x="2701536" y="1981000"/>
            <a:ext cx="3715796" cy="2118983"/>
          </a:xfrm>
          <a:prstGeom prst="curvedConnector3">
            <a:avLst>
              <a:gd name="adj1" fmla="val 50000"/>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39AAD38-C89F-F367-54E6-9DC9B8509211}"/>
              </a:ext>
            </a:extLst>
          </p:cNvPr>
          <p:cNvCxnSpPr>
            <a:cxnSpLocks/>
          </p:cNvCxnSpPr>
          <p:nvPr/>
        </p:nvCxnSpPr>
        <p:spPr>
          <a:xfrm>
            <a:off x="2941448" y="1755831"/>
            <a:ext cx="2782631" cy="654812"/>
          </a:xfrm>
          <a:prstGeom prst="curvedConnector3">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3FD9FDCB-AC31-6399-4E86-34316193239B}"/>
              </a:ext>
            </a:extLst>
          </p:cNvPr>
          <p:cNvCxnSpPr/>
          <p:nvPr/>
        </p:nvCxnSpPr>
        <p:spPr>
          <a:xfrm>
            <a:off x="1626705" y="2050281"/>
            <a:ext cx="1185192" cy="1082739"/>
          </a:xfrm>
          <a:prstGeom prst="curvedConnector3">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64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8870F-71DD-DB24-8CF4-FF4F173BF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FF360-0668-39AF-D08F-6F9B18DD43E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3D Multilayer Chip</a:t>
            </a:r>
          </a:p>
        </p:txBody>
      </p:sp>
      <p:pic>
        <p:nvPicPr>
          <p:cNvPr id="4" name="Picture 90">
            <a:extLst>
              <a:ext uri="{FF2B5EF4-FFF2-40B4-BE49-F238E27FC236}">
                <a16:creationId xmlns:a16="http://schemas.microsoft.com/office/drawing/2014/main" id="{E21831FD-490A-7C1C-F1BE-FDDFA6E77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CAE0A07D-1642-38E8-81AB-DF6AAB12DC62}"/>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6D90F43F-2BD7-0343-7C79-D5ABE15C5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24" name="Picture 23">
            <a:extLst>
              <a:ext uri="{FF2B5EF4-FFF2-40B4-BE49-F238E27FC236}">
                <a16:creationId xmlns:a16="http://schemas.microsoft.com/office/drawing/2014/main" id="{85DB5C83-7F30-1E5E-38B5-21ED258E2DE6}"/>
              </a:ext>
            </a:extLst>
          </p:cNvPr>
          <p:cNvPicPr>
            <a:picLocks noChangeAspect="1"/>
          </p:cNvPicPr>
          <p:nvPr/>
        </p:nvPicPr>
        <p:blipFill>
          <a:blip r:embed="rId6"/>
          <a:stretch>
            <a:fillRect/>
          </a:stretch>
        </p:blipFill>
        <p:spPr>
          <a:xfrm>
            <a:off x="652190" y="1653230"/>
            <a:ext cx="4728096" cy="2292770"/>
          </a:xfrm>
          <a:prstGeom prst="rect">
            <a:avLst/>
          </a:prstGeom>
        </p:spPr>
      </p:pic>
      <p:sp>
        <p:nvSpPr>
          <p:cNvPr id="25" name="Donut 24">
            <a:extLst>
              <a:ext uri="{FF2B5EF4-FFF2-40B4-BE49-F238E27FC236}">
                <a16:creationId xmlns:a16="http://schemas.microsoft.com/office/drawing/2014/main" id="{68BE717A-ED08-6381-E0C8-8541134C3FC0}"/>
              </a:ext>
            </a:extLst>
          </p:cNvPr>
          <p:cNvSpPr/>
          <p:nvPr/>
        </p:nvSpPr>
        <p:spPr>
          <a:xfrm>
            <a:off x="340600" y="1690688"/>
            <a:ext cx="2456876" cy="2509024"/>
          </a:xfrm>
          <a:prstGeom prst="donut">
            <a:avLst>
              <a:gd name="adj" fmla="val 457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A close-up of a board&#10;&#10;AI-generated content may be incorrect.">
            <a:extLst>
              <a:ext uri="{FF2B5EF4-FFF2-40B4-BE49-F238E27FC236}">
                <a16:creationId xmlns:a16="http://schemas.microsoft.com/office/drawing/2014/main" id="{13A7C18D-3ECA-BB42-D176-845F8643CE14}"/>
              </a:ext>
            </a:extLst>
          </p:cNvPr>
          <p:cNvPicPr>
            <a:picLocks noChangeAspect="1"/>
          </p:cNvPicPr>
          <p:nvPr/>
        </p:nvPicPr>
        <p:blipFill>
          <a:blip r:embed="rId7">
            <a:extLst>
              <a:ext uri="{28A0092B-C50C-407E-A947-70E740481C1C}">
                <a14:useLocalDpi xmlns:a14="http://schemas.microsoft.com/office/drawing/2010/main" val="0"/>
              </a:ext>
            </a:extLst>
          </a:blip>
          <a:srcRect l="7543" t="19300" r="10668" b="16097"/>
          <a:stretch>
            <a:fillRect/>
          </a:stretch>
        </p:blipFill>
        <p:spPr>
          <a:xfrm>
            <a:off x="6096000" y="763641"/>
            <a:ext cx="5787504" cy="3657107"/>
          </a:xfrm>
          <a:prstGeom prst="rect">
            <a:avLst/>
          </a:prstGeom>
          <a:ln w="38100">
            <a:solidFill>
              <a:srgbClr val="022761"/>
            </a:solidFill>
          </a:ln>
        </p:spPr>
      </p:pic>
      <p:pic>
        <p:nvPicPr>
          <p:cNvPr id="3" name="Picture 2" descr="A multicolored wires attached to a metal box&#10;&#10;AI-generated content may be incorrect.">
            <a:extLst>
              <a:ext uri="{FF2B5EF4-FFF2-40B4-BE49-F238E27FC236}">
                <a16:creationId xmlns:a16="http://schemas.microsoft.com/office/drawing/2014/main" id="{3143839D-7688-4E2E-9013-6B947383F74D}"/>
              </a:ext>
            </a:extLst>
          </p:cNvPr>
          <p:cNvPicPr>
            <a:picLocks noChangeAspect="1"/>
          </p:cNvPicPr>
          <p:nvPr/>
        </p:nvPicPr>
        <p:blipFill>
          <a:blip r:embed="rId8">
            <a:extLst>
              <a:ext uri="{28A0092B-C50C-407E-A947-70E740481C1C}">
                <a14:useLocalDpi xmlns:a14="http://schemas.microsoft.com/office/drawing/2010/main" val="0"/>
              </a:ext>
            </a:extLst>
          </a:blip>
          <a:srcRect l="16801" r="34804"/>
          <a:stretch>
            <a:fillRect/>
          </a:stretch>
        </p:blipFill>
        <p:spPr>
          <a:xfrm rot="5400000">
            <a:off x="5736771" y="4293965"/>
            <a:ext cx="1528813" cy="2369262"/>
          </a:xfrm>
          <a:prstGeom prst="rect">
            <a:avLst/>
          </a:prstGeom>
          <a:ln w="38100">
            <a:solidFill>
              <a:srgbClr val="022761"/>
            </a:solidFill>
          </a:ln>
        </p:spPr>
      </p:pic>
      <p:pic>
        <p:nvPicPr>
          <p:cNvPr id="7" name="Picture 6" descr="A green circuit board with many colored wires&#10;&#10;AI-generated content may be incorrect.">
            <a:extLst>
              <a:ext uri="{FF2B5EF4-FFF2-40B4-BE49-F238E27FC236}">
                <a16:creationId xmlns:a16="http://schemas.microsoft.com/office/drawing/2014/main" id="{8C26D65D-475F-24CB-C50C-98BC39F654AD}"/>
              </a:ext>
            </a:extLst>
          </p:cNvPr>
          <p:cNvPicPr>
            <a:picLocks noChangeAspect="1"/>
          </p:cNvPicPr>
          <p:nvPr/>
        </p:nvPicPr>
        <p:blipFill>
          <a:blip r:embed="rId9">
            <a:extLst>
              <a:ext uri="{28A0092B-C50C-407E-A947-70E740481C1C}">
                <a14:useLocalDpi xmlns:a14="http://schemas.microsoft.com/office/drawing/2010/main" val="0"/>
              </a:ext>
            </a:extLst>
          </a:blip>
          <a:srcRect l="23670" r="25148"/>
          <a:stretch>
            <a:fillRect/>
          </a:stretch>
        </p:blipFill>
        <p:spPr>
          <a:xfrm rot="5400000">
            <a:off x="1933585" y="4327340"/>
            <a:ext cx="1566726" cy="2295819"/>
          </a:xfrm>
          <a:prstGeom prst="rect">
            <a:avLst/>
          </a:prstGeom>
          <a:ln w="38100">
            <a:solidFill>
              <a:srgbClr val="022761"/>
            </a:solidFill>
          </a:ln>
        </p:spPr>
      </p:pic>
      <p:sp>
        <p:nvSpPr>
          <p:cNvPr id="8" name="TextBox 7">
            <a:extLst>
              <a:ext uri="{FF2B5EF4-FFF2-40B4-BE49-F238E27FC236}">
                <a16:creationId xmlns:a16="http://schemas.microsoft.com/office/drawing/2014/main" id="{984F5196-9AE6-AB68-362C-7E1D25844768}"/>
              </a:ext>
            </a:extLst>
          </p:cNvPr>
          <p:cNvSpPr txBox="1"/>
          <p:nvPr/>
        </p:nvSpPr>
        <p:spPr>
          <a:xfrm>
            <a:off x="1270336" y="6164278"/>
            <a:ext cx="2893224" cy="496931"/>
          </a:xfrm>
          <a:prstGeom prst="rect">
            <a:avLst/>
          </a:prstGeom>
          <a:noFill/>
        </p:spPr>
        <p:txBody>
          <a:bodyPr wrap="square" rtlCol="0">
            <a:spAutoFit/>
          </a:bodyPr>
          <a:lstStyle/>
          <a:p>
            <a:pPr algn="ctr">
              <a:lnSpc>
                <a:spcPct val="150000"/>
              </a:lnSpc>
            </a:pPr>
            <a:r>
              <a:rPr lang="en-US" sz="2000">
                <a:latin typeface="Arial" panose="020B0604020202020204" pitchFamily="34" charset="0"/>
                <a:cs typeface="Arial" panose="020B0604020202020204" pitchFamily="34" charset="0"/>
              </a:rPr>
              <a:t>Micro-controller</a:t>
            </a:r>
          </a:p>
        </p:txBody>
      </p:sp>
      <p:sp>
        <p:nvSpPr>
          <p:cNvPr id="9" name="TextBox 8">
            <a:extLst>
              <a:ext uri="{FF2B5EF4-FFF2-40B4-BE49-F238E27FC236}">
                <a16:creationId xmlns:a16="http://schemas.microsoft.com/office/drawing/2014/main" id="{E015E915-26DD-0C19-8680-8FF7781B1D25}"/>
              </a:ext>
            </a:extLst>
          </p:cNvPr>
          <p:cNvSpPr txBox="1"/>
          <p:nvPr/>
        </p:nvSpPr>
        <p:spPr>
          <a:xfrm>
            <a:off x="5380286" y="6164277"/>
            <a:ext cx="2456876" cy="496931"/>
          </a:xfrm>
          <a:prstGeom prst="rect">
            <a:avLst/>
          </a:prstGeom>
          <a:noFill/>
        </p:spPr>
        <p:txBody>
          <a:bodyPr wrap="square" rtlCol="0">
            <a:spAutoFit/>
          </a:bodyPr>
          <a:lstStyle/>
          <a:p>
            <a:pPr algn="ctr">
              <a:lnSpc>
                <a:spcPct val="150000"/>
              </a:lnSpc>
            </a:pPr>
            <a:r>
              <a:rPr lang="en-US" sz="2000">
                <a:latin typeface="Arial" panose="020B0604020202020204" pitchFamily="34" charset="0"/>
                <a:cs typeface="Arial" panose="020B0604020202020204" pitchFamily="34" charset="0"/>
              </a:rPr>
              <a:t>Solenoids</a:t>
            </a:r>
          </a:p>
        </p:txBody>
      </p:sp>
      <p:sp>
        <p:nvSpPr>
          <p:cNvPr id="11" name="Bent Arrow 10">
            <a:extLst>
              <a:ext uri="{FF2B5EF4-FFF2-40B4-BE49-F238E27FC236}">
                <a16:creationId xmlns:a16="http://schemas.microsoft.com/office/drawing/2014/main" id="{C6C5E3F3-C5AD-61B0-B46E-AAB7A352DDFD}"/>
              </a:ext>
            </a:extLst>
          </p:cNvPr>
          <p:cNvSpPr/>
          <p:nvPr/>
        </p:nvSpPr>
        <p:spPr>
          <a:xfrm rot="16200000" flipV="1">
            <a:off x="8415794" y="4478650"/>
            <a:ext cx="746368" cy="1624443"/>
          </a:xfrm>
          <a:prstGeom prst="bentArrow">
            <a:avLst>
              <a:gd name="adj1" fmla="val 25000"/>
              <a:gd name="adj2" fmla="val 23713"/>
              <a:gd name="adj3" fmla="val 25000"/>
              <a:gd name="adj4" fmla="val 4375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1">
            <a:extLst>
              <a:ext uri="{FF2B5EF4-FFF2-40B4-BE49-F238E27FC236}">
                <a16:creationId xmlns:a16="http://schemas.microsoft.com/office/drawing/2014/main" id="{70E90E49-A5E4-0702-B344-58F7106696A5}"/>
              </a:ext>
            </a:extLst>
          </p:cNvPr>
          <p:cNvSpPr/>
          <p:nvPr/>
        </p:nvSpPr>
        <p:spPr>
          <a:xfrm>
            <a:off x="4155804" y="5296829"/>
            <a:ext cx="869795" cy="356839"/>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37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42A9-7864-21FC-81F5-3FE1771AB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0346D8-38C4-8AD6-49EB-9DA8DD70996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2D Monolayer Chip</a:t>
            </a:r>
          </a:p>
        </p:txBody>
      </p:sp>
      <p:pic>
        <p:nvPicPr>
          <p:cNvPr id="4" name="Picture 90">
            <a:extLst>
              <a:ext uri="{FF2B5EF4-FFF2-40B4-BE49-F238E27FC236}">
                <a16:creationId xmlns:a16="http://schemas.microsoft.com/office/drawing/2014/main" id="{66536631-E9E0-55CC-1859-54D8DB4446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FF023C0D-A718-AF86-C02A-63968A65B47E}"/>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7DA9D70A-9D22-0D44-651C-D2D56D468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24" name="Picture 23">
            <a:extLst>
              <a:ext uri="{FF2B5EF4-FFF2-40B4-BE49-F238E27FC236}">
                <a16:creationId xmlns:a16="http://schemas.microsoft.com/office/drawing/2014/main" id="{3E549766-4C13-3FCF-BE58-27DDE9E042E9}"/>
              </a:ext>
            </a:extLst>
          </p:cNvPr>
          <p:cNvPicPr>
            <a:picLocks noChangeAspect="1"/>
          </p:cNvPicPr>
          <p:nvPr/>
        </p:nvPicPr>
        <p:blipFill>
          <a:blip r:embed="rId6"/>
          <a:stretch>
            <a:fillRect/>
          </a:stretch>
        </p:blipFill>
        <p:spPr>
          <a:xfrm>
            <a:off x="537139" y="1929161"/>
            <a:ext cx="4728096" cy="2292770"/>
          </a:xfrm>
          <a:prstGeom prst="rect">
            <a:avLst/>
          </a:prstGeom>
        </p:spPr>
      </p:pic>
      <p:sp>
        <p:nvSpPr>
          <p:cNvPr id="25" name="Donut 24">
            <a:extLst>
              <a:ext uri="{FF2B5EF4-FFF2-40B4-BE49-F238E27FC236}">
                <a16:creationId xmlns:a16="http://schemas.microsoft.com/office/drawing/2014/main" id="{5D549077-F1B1-6451-BFFF-F19DA0AA158E}"/>
              </a:ext>
            </a:extLst>
          </p:cNvPr>
          <p:cNvSpPr/>
          <p:nvPr/>
        </p:nvSpPr>
        <p:spPr>
          <a:xfrm>
            <a:off x="2246488" y="1929161"/>
            <a:ext cx="1537895" cy="2509024"/>
          </a:xfrm>
          <a:prstGeom prst="donut">
            <a:avLst>
              <a:gd name="adj" fmla="val 77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A close-up of a plastic mold&#10;&#10;AI-generated content may be incorrect.">
            <a:extLst>
              <a:ext uri="{FF2B5EF4-FFF2-40B4-BE49-F238E27FC236}">
                <a16:creationId xmlns:a16="http://schemas.microsoft.com/office/drawing/2014/main" id="{69FDF328-B629-D502-F745-622FEFEDF955}"/>
              </a:ext>
            </a:extLst>
          </p:cNvPr>
          <p:cNvPicPr>
            <a:picLocks noChangeAspect="1"/>
          </p:cNvPicPr>
          <p:nvPr/>
        </p:nvPicPr>
        <p:blipFill>
          <a:blip r:embed="rId7">
            <a:extLst>
              <a:ext uri="{28A0092B-C50C-407E-A947-70E740481C1C}">
                <a14:useLocalDpi xmlns:a14="http://schemas.microsoft.com/office/drawing/2010/main" val="0"/>
              </a:ext>
            </a:extLst>
          </a:blip>
          <a:srcRect l="3298" t="3354" r="2027" b="893"/>
          <a:stretch>
            <a:fillRect/>
          </a:stretch>
        </p:blipFill>
        <p:spPr>
          <a:xfrm>
            <a:off x="6619140" y="733030"/>
            <a:ext cx="2798619" cy="5774313"/>
          </a:xfrm>
          <a:prstGeom prst="rect">
            <a:avLst/>
          </a:prstGeom>
          <a:ln w="38100">
            <a:solidFill>
              <a:srgbClr val="022761"/>
            </a:solidFill>
          </a:ln>
        </p:spPr>
      </p:pic>
      <p:sp>
        <p:nvSpPr>
          <p:cNvPr id="8" name="Oval 7">
            <a:extLst>
              <a:ext uri="{FF2B5EF4-FFF2-40B4-BE49-F238E27FC236}">
                <a16:creationId xmlns:a16="http://schemas.microsoft.com/office/drawing/2014/main" id="{4FAC9B73-0904-29D7-E7FF-BBDA97B86912}"/>
              </a:ext>
            </a:extLst>
          </p:cNvPr>
          <p:cNvSpPr/>
          <p:nvPr/>
        </p:nvSpPr>
        <p:spPr>
          <a:xfrm>
            <a:off x="10638503" y="128608"/>
            <a:ext cx="1160207" cy="1120878"/>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ACE591-FAFC-7AF9-96CE-92218366051D}"/>
              </a:ext>
            </a:extLst>
          </p:cNvPr>
          <p:cNvSpPr txBox="1"/>
          <p:nvPr/>
        </p:nvSpPr>
        <p:spPr>
          <a:xfrm>
            <a:off x="10542171" y="1279236"/>
            <a:ext cx="1352869" cy="276999"/>
          </a:xfrm>
          <a:prstGeom prst="rect">
            <a:avLst/>
          </a:prstGeom>
          <a:noFill/>
        </p:spPr>
        <p:txBody>
          <a:bodyPr wrap="square" rtlCol="0">
            <a:spAutoFit/>
          </a:bodyPr>
          <a:lstStyle/>
          <a:p>
            <a:pPr algn="ctr"/>
            <a:r>
              <a:rPr lang="en-US" sz="1200"/>
              <a:t>Dr. Tasmia Islam</a:t>
            </a:r>
          </a:p>
        </p:txBody>
      </p:sp>
    </p:spTree>
    <p:extLst>
      <p:ext uri="{BB962C8B-B14F-4D97-AF65-F5344CB8AC3E}">
        <p14:creationId xmlns:p14="http://schemas.microsoft.com/office/powerpoint/2010/main" val="238813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9504-97BB-5404-7FB3-C75F3998C51C}"/>
            </a:ext>
          </a:extLst>
        </p:cNvPr>
        <p:cNvGrpSpPr/>
        <p:nvPr/>
      </p:nvGrpSpPr>
      <p:grpSpPr>
        <a:xfrm>
          <a:off x="0" y="0"/>
          <a:ext cx="0" cy="0"/>
          <a:chOff x="0" y="0"/>
          <a:chExt cx="0" cy="0"/>
        </a:xfrm>
      </p:grpSpPr>
      <p:pic>
        <p:nvPicPr>
          <p:cNvPr id="6" name="Picture 5" descr="A diagram of a circuit diagram&#10;&#10;AI-generated content may be incorrect.">
            <a:extLst>
              <a:ext uri="{FF2B5EF4-FFF2-40B4-BE49-F238E27FC236}">
                <a16:creationId xmlns:a16="http://schemas.microsoft.com/office/drawing/2014/main" id="{F951A3B6-74DC-85D8-7C28-410791587240}"/>
              </a:ext>
            </a:extLst>
          </p:cNvPr>
          <p:cNvPicPr>
            <a:picLocks noChangeAspect="1"/>
          </p:cNvPicPr>
          <p:nvPr/>
        </p:nvPicPr>
        <p:blipFill>
          <a:blip r:embed="rId3"/>
          <a:srcRect l="779" t="39870" r="25800" b="11315"/>
          <a:stretch>
            <a:fillRect/>
          </a:stretch>
        </p:blipFill>
        <p:spPr>
          <a:xfrm>
            <a:off x="140677" y="2916201"/>
            <a:ext cx="7064137" cy="2580734"/>
          </a:xfrm>
          <a:prstGeom prst="rect">
            <a:avLst/>
          </a:prstGeom>
          <a:ln w="12700">
            <a:solidFill>
              <a:srgbClr val="022761"/>
            </a:solidFill>
          </a:ln>
        </p:spPr>
      </p:pic>
      <p:sp>
        <p:nvSpPr>
          <p:cNvPr id="2" name="Title 1">
            <a:extLst>
              <a:ext uri="{FF2B5EF4-FFF2-40B4-BE49-F238E27FC236}">
                <a16:creationId xmlns:a16="http://schemas.microsoft.com/office/drawing/2014/main" id="{AC06DB99-7D7F-668F-3806-62A85A5B762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Challenge 1</a:t>
            </a:r>
          </a:p>
        </p:txBody>
      </p:sp>
      <p:sp>
        <p:nvSpPr>
          <p:cNvPr id="3" name="Content Placeholder 2">
            <a:extLst>
              <a:ext uri="{FF2B5EF4-FFF2-40B4-BE49-F238E27FC236}">
                <a16:creationId xmlns:a16="http://schemas.microsoft.com/office/drawing/2014/main" id="{5C7D56B9-EE05-A40E-8C68-3FE2DAA683A1}"/>
              </a:ext>
            </a:extLst>
          </p:cNvPr>
          <p:cNvSpPr>
            <a:spLocks noGrp="1"/>
          </p:cNvSpPr>
          <p:nvPr>
            <p:ph idx="1"/>
          </p:nvPr>
        </p:nvSpPr>
        <p:spPr>
          <a:xfrm>
            <a:off x="838200" y="1548626"/>
            <a:ext cx="10515600" cy="4351338"/>
          </a:xfrm>
        </p:spPr>
        <p:txBody>
          <a:bodyPr/>
          <a:lstStyle/>
          <a:p>
            <a:r>
              <a:rPr lang="en-US" dirty="0">
                <a:latin typeface="Arial" panose="020B0604020202020204" pitchFamily="34" charset="0"/>
                <a:cs typeface="Arial" panose="020B0604020202020204" pitchFamily="34" charset="0"/>
              </a:rPr>
              <a:t>Controlling and automating the delivery of CRISPR editing components over time.</a:t>
            </a:r>
            <a:endParaRPr lang="en-US"/>
          </a:p>
        </p:txBody>
      </p:sp>
      <p:pic>
        <p:nvPicPr>
          <p:cNvPr id="4" name="Picture 90">
            <a:extLst>
              <a:ext uri="{FF2B5EF4-FFF2-40B4-BE49-F238E27FC236}">
                <a16:creationId xmlns:a16="http://schemas.microsoft.com/office/drawing/2014/main" id="{EA64D9E0-C8D9-5E2D-E312-F67F01665D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4D6814-EAFD-5F21-0B64-0E96CC36950A}"/>
              </a:ext>
            </a:extLst>
          </p:cNvPr>
          <p:cNvSpPr txBox="1"/>
          <p:nvPr/>
        </p:nvSpPr>
        <p:spPr>
          <a:xfrm>
            <a:off x="5058461" y="5496935"/>
            <a:ext cx="2217629" cy="276999"/>
          </a:xfrm>
          <a:prstGeom prst="rect">
            <a:avLst/>
          </a:prstGeom>
          <a:noFill/>
        </p:spPr>
        <p:txBody>
          <a:bodyPr wrap="square" rtlCol="0">
            <a:spAutoFit/>
          </a:bodyPr>
          <a:lstStyle/>
          <a:p>
            <a:r>
              <a:rPr lang="en-US" sz="1200"/>
              <a:t>Oliveira and Densmore, 2022</a:t>
            </a:r>
          </a:p>
        </p:txBody>
      </p:sp>
      <p:pic>
        <p:nvPicPr>
          <p:cNvPr id="9" name="Picture 8" descr="A diagram of a flow diagram&#10;&#10;AI-generated content may be incorrect.">
            <a:extLst>
              <a:ext uri="{FF2B5EF4-FFF2-40B4-BE49-F238E27FC236}">
                <a16:creationId xmlns:a16="http://schemas.microsoft.com/office/drawing/2014/main" id="{BA0530CF-96C4-2CD4-4218-06ADF02B6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3230" y="2650384"/>
            <a:ext cx="4578093" cy="3762360"/>
          </a:xfrm>
          <a:prstGeom prst="rect">
            <a:avLst/>
          </a:prstGeom>
          <a:noFill/>
          <a:ln w="12700">
            <a:solidFill>
              <a:srgbClr val="022761"/>
            </a:solidFill>
          </a:ln>
        </p:spPr>
      </p:pic>
      <p:sp>
        <p:nvSpPr>
          <p:cNvPr id="10" name="TextBox 9">
            <a:extLst>
              <a:ext uri="{FF2B5EF4-FFF2-40B4-BE49-F238E27FC236}">
                <a16:creationId xmlns:a16="http://schemas.microsoft.com/office/drawing/2014/main" id="{BA81E1D4-4C4A-042E-1F11-E26E32EB2818}"/>
              </a:ext>
            </a:extLst>
          </p:cNvPr>
          <p:cNvSpPr txBox="1"/>
          <p:nvPr/>
        </p:nvSpPr>
        <p:spPr>
          <a:xfrm>
            <a:off x="9557952" y="6412744"/>
            <a:ext cx="2761787" cy="276999"/>
          </a:xfrm>
          <a:prstGeom prst="rect">
            <a:avLst/>
          </a:prstGeom>
          <a:noFill/>
        </p:spPr>
        <p:txBody>
          <a:bodyPr wrap="square" rtlCol="0">
            <a:spAutoFit/>
          </a:bodyPr>
          <a:lstStyle/>
          <a:p>
            <a:r>
              <a:rPr lang="en-US" sz="1200"/>
              <a:t>Zhou, Oliveira, and Densmore, 2024</a:t>
            </a:r>
          </a:p>
        </p:txBody>
      </p:sp>
    </p:spTree>
    <p:extLst>
      <p:ext uri="{BB962C8B-B14F-4D97-AF65-F5344CB8AC3E}">
        <p14:creationId xmlns:p14="http://schemas.microsoft.com/office/powerpoint/2010/main" val="2536619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795B-8429-2900-0107-B1777A2CDF26}"/>
            </a:ext>
          </a:extLst>
        </p:cNvPr>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12D9DBD4-DB5C-B64E-3212-158361127AD4}"/>
              </a:ext>
            </a:extLst>
          </p:cNvPr>
          <p:cNvPicPr>
            <a:picLocks noChangeAspect="1"/>
          </p:cNvPicPr>
          <p:nvPr/>
        </p:nvPicPr>
        <p:blipFill>
          <a:blip r:embed="rId3"/>
          <a:stretch>
            <a:fillRect/>
          </a:stretch>
        </p:blipFill>
        <p:spPr>
          <a:xfrm>
            <a:off x="444310" y="1655906"/>
            <a:ext cx="6534017" cy="4073153"/>
          </a:xfrm>
          <a:prstGeom prst="rect">
            <a:avLst/>
          </a:prstGeom>
          <a:ln w="38100">
            <a:solidFill>
              <a:srgbClr val="022761"/>
            </a:solidFill>
          </a:ln>
        </p:spPr>
      </p:pic>
      <p:sp>
        <p:nvSpPr>
          <p:cNvPr id="2" name="Title 1">
            <a:extLst>
              <a:ext uri="{FF2B5EF4-FFF2-40B4-BE49-F238E27FC236}">
                <a16:creationId xmlns:a16="http://schemas.microsoft.com/office/drawing/2014/main" id="{D1179677-E63C-4DF5-4EC4-EB6A9580BBC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User Interface</a:t>
            </a:r>
          </a:p>
        </p:txBody>
      </p:sp>
      <p:sp>
        <p:nvSpPr>
          <p:cNvPr id="3" name="Content Placeholder 2">
            <a:extLst>
              <a:ext uri="{FF2B5EF4-FFF2-40B4-BE49-F238E27FC236}">
                <a16:creationId xmlns:a16="http://schemas.microsoft.com/office/drawing/2014/main" id="{06409BB7-5042-A071-E74A-5660B03DF2E8}"/>
              </a:ext>
            </a:extLst>
          </p:cNvPr>
          <p:cNvSpPr>
            <a:spLocks noGrp="1"/>
          </p:cNvSpPr>
          <p:nvPr>
            <p:ph idx="1"/>
          </p:nvPr>
        </p:nvSpPr>
        <p:spPr>
          <a:xfrm>
            <a:off x="7185102" y="2398152"/>
            <a:ext cx="5006898" cy="2941152"/>
          </a:xfrm>
        </p:spPr>
        <p:txBody>
          <a:bodyPr>
            <a:normAutofit/>
          </a:bodyPr>
          <a:lstStyle/>
          <a:p>
            <a:pPr marL="457200" indent="-457200">
              <a:spcAft>
                <a:spcPts val="1800"/>
              </a:spcAft>
            </a:pPr>
            <a:r>
              <a:rPr lang="en-US" sz="2400"/>
              <a:t>Real-time control of solenoids and pumps</a:t>
            </a:r>
          </a:p>
          <a:p>
            <a:pPr marL="457200" indent="-457200">
              <a:spcAft>
                <a:spcPts val="1800"/>
              </a:spcAft>
            </a:pPr>
            <a:r>
              <a:rPr lang="en-US" sz="2400"/>
              <a:t>Create custom experiments</a:t>
            </a:r>
          </a:p>
          <a:p>
            <a:pPr marL="457200" indent="-457200">
              <a:spcAft>
                <a:spcPts val="1800"/>
              </a:spcAft>
            </a:pPr>
            <a:r>
              <a:rPr lang="en-US" sz="2400"/>
              <a:t>Custom chip design</a:t>
            </a:r>
          </a:p>
          <a:p>
            <a:pPr marL="457200" indent="-457200">
              <a:spcAft>
                <a:spcPts val="1800"/>
              </a:spcAft>
            </a:pPr>
            <a:r>
              <a:rPr lang="en-US" sz="2400"/>
              <a:t>Multi-species application</a:t>
            </a:r>
          </a:p>
        </p:txBody>
      </p:sp>
      <p:pic>
        <p:nvPicPr>
          <p:cNvPr id="4" name="Picture 90">
            <a:extLst>
              <a:ext uri="{FF2B5EF4-FFF2-40B4-BE49-F238E27FC236}">
                <a16:creationId xmlns:a16="http://schemas.microsoft.com/office/drawing/2014/main" id="{5A6C5B9E-9AE8-708B-CED8-86FD1241D1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E384136B-206D-F3AD-1916-D21D66E852B0}"/>
              </a:ext>
            </a:extLst>
          </p:cNvPr>
          <p:cNvPicPr preferRelativeResize="0"/>
          <p:nvPr/>
        </p:nvPicPr>
        <p:blipFill>
          <a:blip r:embed="rId5">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5DF47D65-8A20-1F63-FCE5-4954ED85B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Picture 6" descr="A multicolored wires attached to a metal box&#10;&#10;AI-generated content may be incorrect.">
            <a:extLst>
              <a:ext uri="{FF2B5EF4-FFF2-40B4-BE49-F238E27FC236}">
                <a16:creationId xmlns:a16="http://schemas.microsoft.com/office/drawing/2014/main" id="{6994AFA5-06D9-5E24-8C1E-DCA5C861B564}"/>
              </a:ext>
            </a:extLst>
          </p:cNvPr>
          <p:cNvPicPr>
            <a:picLocks noChangeAspect="1"/>
          </p:cNvPicPr>
          <p:nvPr/>
        </p:nvPicPr>
        <p:blipFill>
          <a:blip r:embed="rId7">
            <a:extLst>
              <a:ext uri="{28A0092B-C50C-407E-A947-70E740481C1C}">
                <a14:useLocalDpi xmlns:a14="http://schemas.microsoft.com/office/drawing/2010/main" val="0"/>
              </a:ext>
            </a:extLst>
          </a:blip>
          <a:srcRect l="16801" r="34804"/>
          <a:stretch>
            <a:fillRect/>
          </a:stretch>
        </p:blipFill>
        <p:spPr>
          <a:xfrm rot="5400000">
            <a:off x="8698858" y="-187824"/>
            <a:ext cx="1528813" cy="2369262"/>
          </a:xfrm>
          <a:prstGeom prst="rect">
            <a:avLst/>
          </a:prstGeom>
          <a:ln w="38100">
            <a:solidFill>
              <a:srgbClr val="022761"/>
            </a:solidFill>
          </a:ln>
        </p:spPr>
      </p:pic>
    </p:spTree>
    <p:extLst>
      <p:ext uri="{BB962C8B-B14F-4D97-AF65-F5344CB8AC3E}">
        <p14:creationId xmlns:p14="http://schemas.microsoft.com/office/powerpoint/2010/main" val="350642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6801-F426-1891-1B4D-10769672B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25281-CF32-7E4D-193E-D5A70B8B6BB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Challenge 2</a:t>
            </a:r>
          </a:p>
        </p:txBody>
      </p:sp>
      <p:sp>
        <p:nvSpPr>
          <p:cNvPr id="3" name="Content Placeholder 2">
            <a:extLst>
              <a:ext uri="{FF2B5EF4-FFF2-40B4-BE49-F238E27FC236}">
                <a16:creationId xmlns:a16="http://schemas.microsoft.com/office/drawing/2014/main" id="{0C0C2673-C4C3-C349-8CD0-D9CA3BF9E620}"/>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Tracking duckweed throughout an experiment to collect morphological measurements and generate lineage information.</a:t>
            </a:r>
            <a:endParaRPr lang="en-US" dirty="0">
              <a:latin typeface="Arial" panose="020B0604020202020204" pitchFamily="34" charset="0"/>
              <a:cs typeface="Arial" panose="020B0604020202020204" pitchFamily="34" charset="0"/>
            </a:endParaRPr>
          </a:p>
          <a:p>
            <a:endParaRPr lang="en-US"/>
          </a:p>
        </p:txBody>
      </p:sp>
      <p:pic>
        <p:nvPicPr>
          <p:cNvPr id="4" name="Picture 90">
            <a:extLst>
              <a:ext uri="{FF2B5EF4-FFF2-40B4-BE49-F238E27FC236}">
                <a16:creationId xmlns:a16="http://schemas.microsoft.com/office/drawing/2014/main" id="{3F83CD87-1345-00B2-4355-E9F135D6F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7489"/>
            <a:ext cx="888622" cy="8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2;p13">
            <a:extLst>
              <a:ext uri="{FF2B5EF4-FFF2-40B4-BE49-F238E27FC236}">
                <a16:creationId xmlns:a16="http://schemas.microsoft.com/office/drawing/2014/main" id="{1C1A3586-9B12-5964-3704-73120395A2F2}"/>
              </a:ext>
            </a:extLst>
          </p:cNvPr>
          <p:cNvPicPr preferRelativeResize="0"/>
          <p:nvPr/>
        </p:nvPicPr>
        <p:blipFill>
          <a:blip r:embed="rId4">
            <a:alphaModFix/>
          </a:blip>
          <a:stretch>
            <a:fillRect/>
          </a:stretch>
        </p:blipFill>
        <p:spPr>
          <a:xfrm>
            <a:off x="10543567" y="5905717"/>
            <a:ext cx="1648433" cy="469843"/>
          </a:xfrm>
          <a:prstGeom prst="rect">
            <a:avLst/>
          </a:prstGeom>
          <a:solidFill>
            <a:schemeClr val="accent2">
              <a:lumMod val="75000"/>
            </a:schemeClr>
          </a:solidFill>
          <a:ln>
            <a:solidFill>
              <a:srgbClr val="022761"/>
            </a:solidFill>
          </a:ln>
        </p:spPr>
      </p:pic>
      <p:pic>
        <p:nvPicPr>
          <p:cNvPr id="6" name="Picture 5" descr="A close-up of a logo&#10;&#10;Description automatically generated">
            <a:extLst>
              <a:ext uri="{FF2B5EF4-FFF2-40B4-BE49-F238E27FC236}">
                <a16:creationId xmlns:a16="http://schemas.microsoft.com/office/drawing/2014/main" id="{F280E512-AC7B-4DFA-FFD7-23A021D09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7" y="6388157"/>
            <a:ext cx="1648433" cy="469843"/>
          </a:xfrm>
          <a:prstGeom prst="rect">
            <a:avLst/>
          </a:prstGeom>
          <a:ln>
            <a:solidFill>
              <a:srgbClr val="022761"/>
            </a:solidFill>
          </a:ln>
        </p:spPr>
      </p:pic>
      <p:pic>
        <p:nvPicPr>
          <p:cNvPr id="7" name="Picture 6" descr="A black background with white dots&#10;&#10;AI-generated content may be incorrect.">
            <a:extLst>
              <a:ext uri="{FF2B5EF4-FFF2-40B4-BE49-F238E27FC236}">
                <a16:creationId xmlns:a16="http://schemas.microsoft.com/office/drawing/2014/main" id="{14CD6E31-B397-D603-D880-A9455B976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423" y="3815790"/>
            <a:ext cx="8989651" cy="2677085"/>
          </a:xfrm>
          <a:prstGeom prst="rect">
            <a:avLst/>
          </a:prstGeom>
          <a:ln w="38100">
            <a:solidFill>
              <a:srgbClr val="022761"/>
            </a:solidFill>
          </a:ln>
        </p:spPr>
      </p:pic>
      <p:sp>
        <p:nvSpPr>
          <p:cNvPr id="8" name="TextBox 7">
            <a:extLst>
              <a:ext uri="{FF2B5EF4-FFF2-40B4-BE49-F238E27FC236}">
                <a16:creationId xmlns:a16="http://schemas.microsoft.com/office/drawing/2014/main" id="{11599378-8DFF-BC8A-EE08-3676F60021D3}"/>
              </a:ext>
            </a:extLst>
          </p:cNvPr>
          <p:cNvSpPr txBox="1"/>
          <p:nvPr/>
        </p:nvSpPr>
        <p:spPr>
          <a:xfrm>
            <a:off x="2326291" y="3058102"/>
            <a:ext cx="7043225" cy="492443"/>
          </a:xfrm>
          <a:prstGeom prst="rect">
            <a:avLst/>
          </a:prstGeom>
          <a:noFill/>
        </p:spPr>
        <p:txBody>
          <a:bodyPr wrap="square" rtlCol="0">
            <a:spAutoFit/>
          </a:bodyPr>
          <a:lstStyle/>
          <a:p>
            <a:pPr algn="ctr" fontAlgn="ctr"/>
            <a:r>
              <a:rPr lang="en-US" sz="2600">
                <a:latin typeface="Arial" panose="020B0604020202020204" pitchFamily="34" charset="0"/>
                <a:cs typeface="Arial" panose="020B0604020202020204" pitchFamily="34" charset="0"/>
              </a:rPr>
              <a:t>Color Segmentation vs Machine Learning: </a:t>
            </a:r>
          </a:p>
        </p:txBody>
      </p:sp>
    </p:spTree>
    <p:extLst>
      <p:ext uri="{BB962C8B-B14F-4D97-AF65-F5344CB8AC3E}">
        <p14:creationId xmlns:p14="http://schemas.microsoft.com/office/powerpoint/2010/main" val="378040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2857</TotalTime>
  <Words>1916</Words>
  <Application>Microsoft Macintosh PowerPoint</Application>
  <PresentationFormat>Widescreen</PresentationFormat>
  <Paragraphs>178</Paragraphs>
  <Slides>15</Slides>
  <Notes>14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Wingdings</vt:lpstr>
      <vt:lpstr>Office Theme</vt:lpstr>
      <vt:lpstr>FluiDuck – A Microfluidic-based, Machine Learning Workflow for High-throughput CRISPR-editing and screening of Live Duckweed</vt:lpstr>
      <vt:lpstr>Significance of Duckweed (Lemnaceae)</vt:lpstr>
      <vt:lpstr>Context: Collaboration</vt:lpstr>
      <vt:lpstr>Platform Design</vt:lpstr>
      <vt:lpstr>3D Multilayer Chip</vt:lpstr>
      <vt:lpstr>2D Monolayer Chip</vt:lpstr>
      <vt:lpstr>Challenge 1</vt:lpstr>
      <vt:lpstr>User Interface</vt:lpstr>
      <vt:lpstr>Challenge 2</vt:lpstr>
      <vt:lpstr>Performance on Unseen Data</vt:lpstr>
      <vt:lpstr>Duckweed Tracking</vt:lpstr>
      <vt:lpstr>Conclusion and Future Directions</vt:lpstr>
      <vt:lpstr>Acknowledgements</vt:lpstr>
      <vt:lpstr>Thank you!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Scheel, Joshua D</dc:creator>
  <cp:lastModifiedBy>Scheel, Joshua D</cp:lastModifiedBy>
  <cp:revision>168</cp:revision>
  <dcterms:created xsi:type="dcterms:W3CDTF">2025-07-24T14:27:20Z</dcterms:created>
  <dcterms:modified xsi:type="dcterms:W3CDTF">2025-07-30T19:29:50Z</dcterms:modified>
</cp:coreProperties>
</file>