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ga/Qvg6ID1dLU7C/kgz7pdbzVgd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EC383FB-2F44-40BB-9AAD-46A627724873}">
  <a:tblStyle styleId="{2EC383FB-2F44-40BB-9AAD-46A62772487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22" Type="http://schemas.openxmlformats.org/officeDocument/2006/relationships/slide" Target="slides/slide16.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24" Type="http://customschemas.google.com/relationships/presentationmetadata" Target="metadata"/><Relationship Id="rId12" Type="http://schemas.openxmlformats.org/officeDocument/2006/relationships/slide" Target="slides/slide6.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2.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Hello, my name is Emily Yan and I am from UC Santa Barbara. My research project under Dr. Ester J. Kwon is focused on analyzing age-dependent differences in injury response to traumatic brain injury using a calpain nanosensor.</a:t>
            </a:r>
            <a:endParaRPr/>
          </a:p>
        </p:txBody>
      </p:sp>
      <p:sp>
        <p:nvSpPr>
          <p:cNvPr id="179" name="Google Shape;179;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6f93830a98_0_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In these fluorescent images, nanosensor activation is represented by Cy5 in magenta, nanosensor accumulation is represented by FAM in green, and colocalized nanosensor activation and accumulation is </a:t>
            </a:r>
            <a:r>
              <a:rPr lang="en-US"/>
              <a:t>represented</a:t>
            </a:r>
            <a:r>
              <a:rPr lang="en-US"/>
              <a:t> by white. After all the annotations were made, I took mean fluorescence intensity for Cy5 and FAM in every detection and corrected for auto-fluorescence by region using data from our saline brains. Then, I normalized for sensor accumulation by dividing the MFI of Cy5 by the MFI of FAM to get a ratio for calpain </a:t>
            </a:r>
            <a:r>
              <a:rPr lang="en-US"/>
              <a:t>activation in every detection</a:t>
            </a:r>
            <a:r>
              <a:rPr lang="en-US"/>
              <a:t>.</a:t>
            </a:r>
            <a:endParaRPr/>
          </a:p>
        </p:txBody>
      </p:sp>
      <p:sp>
        <p:nvSpPr>
          <p:cNvPr id="313" name="Google Shape;313;g36f93830a98_0_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6f93830a98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 top row of graphs are nanosensor accumulation in astrocytes and the bottom row of graphs are nanosensor activation in astrocytes with the young group in the left column and the aged group in the right column. As we can see, there is higher nanosensor accumulation and activation in the aged group compared to the young group. This is unsurprising </a:t>
            </a:r>
            <a:r>
              <a:rPr lang="en-US"/>
              <a:t>since blood brain barrier permeability is known to increase with age therefore allowing more nanosensor to accumulate in aged brains.</a:t>
            </a:r>
            <a:endParaRPr/>
          </a:p>
        </p:txBody>
      </p:sp>
      <p:sp>
        <p:nvSpPr>
          <p:cNvPr id="343" name="Google Shape;343;g36f93830a98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6f93830a98_0_2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When we compared the ratios of calpain activation by region in astrocytes, we found a significantly greater amount of calpain activation of aged brains across all regions except CA2. These results are also expected </a:t>
            </a:r>
            <a:r>
              <a:rPr lang="en-US"/>
              <a:t>since aged brains are known to have increased gliosis, or proliferation of astrocytes.</a:t>
            </a:r>
            <a:endParaRPr/>
          </a:p>
        </p:txBody>
      </p:sp>
      <p:sp>
        <p:nvSpPr>
          <p:cNvPr id="361" name="Google Shape;361;g36f93830a98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72317f0597_1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For microvasculature, we saw a similar trend in nanosensor accumulation and activation that we saw in astrocytes where the aged group overall had greater amounts in both.</a:t>
            </a:r>
            <a:endParaRPr/>
          </a:p>
        </p:txBody>
      </p:sp>
      <p:sp>
        <p:nvSpPr>
          <p:cNvPr id="396" name="Google Shape;396;g372317f0597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72317f0597_1_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However, despite the similar trend in nanosensor accumulation and activation, we found that young brains had</a:t>
            </a:r>
            <a:r>
              <a:rPr lang="en-US"/>
              <a:t> </a:t>
            </a:r>
            <a:r>
              <a:rPr lang="en-US"/>
              <a:t>greater microvasculature calpain activation in the medial cortex, CA1, and CA2 while aged brains had </a:t>
            </a:r>
            <a:r>
              <a:rPr lang="en-US"/>
              <a:t>greater microvasculature calpain activation in the lateral cortex and dentate gyrus. More sensor accumulated in the hippocampal and medial cortex microvasculature of aged brains but we saw less activation in certain regions. Prior studies have shown that aging decreases calcium signaling in endothelial cells, which may partly explain the lower vascular calpain activation in these hippocampal regions and the medical cortex of aged brains.</a:t>
            </a:r>
            <a:endParaRPr/>
          </a:p>
        </p:txBody>
      </p:sp>
      <p:sp>
        <p:nvSpPr>
          <p:cNvPr id="413" name="Google Shape;413;g372317f0597_1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6f93830a98_0_1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In conclusions, we saw.. read slide</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These patterns suggest that calpain activation after TBI is not only age-dependent, but also varies by brain region and cell type. Since calpain activity is calcium-deoendent, this could reflect underlying age, region, and cell-specific differences in calcium dysregulation after TBI which will be important to consider when developing therapeutics targeted towards calpain.</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 More specific studies need to be conducted to draw more definitive conclusions.</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Our future directions include repeating this study on neurons, since our stains were not as reliable as we had hoped, and </a:t>
            </a:r>
            <a:r>
              <a:rPr lang="en-US"/>
              <a:t>possibly</a:t>
            </a:r>
            <a:r>
              <a:rPr lang="en-US"/>
              <a:t> investigating age-dependent differences in levels of calcium</a:t>
            </a:r>
            <a:r>
              <a:rPr lang="en-US"/>
              <a:t> and calpastatin</a:t>
            </a:r>
            <a:r>
              <a:rPr lang="en-US"/>
              <a:t> post-TBI and age-dependent response to calpain inhibitors as a therapeutic treatment post-TBI.</a:t>
            </a:r>
            <a:endParaRPr/>
          </a:p>
        </p:txBody>
      </p:sp>
      <p:sp>
        <p:nvSpPr>
          <p:cNvPr id="445" name="Google Shape;445;g36f93830a98_0_1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g36ac3368e12_0_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are my references and key papers used in my project.</a:t>
            </a:r>
            <a:endParaRPr/>
          </a:p>
        </p:txBody>
      </p:sp>
      <p:sp>
        <p:nvSpPr>
          <p:cNvPr id="451" name="Google Shape;451;g36ac3368e12_0_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I would like to sincerely thank: the National Science Foundation; our host, University of California San Diego; the San Diego Nanotechnology Infrastructure (SDNI); my faculty PI, Dr. Ester J. Kwon; my mentor, Jordan Nichols; Yves Theriault, SDNI’s Executive Director of Education and Outreach; Yuhwa Lo, the SDNI Faculty Director; and the audience for listening and for their time.</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457" name="Google Shape;45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6f93830a98_0_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Traumatic Brain Injury, or TBI, is a major public health concern with an estimated 50 million incident cases of TBI globally and worldwide economic burden of $400 billion dollars annually.</a:t>
            </a:r>
            <a:r>
              <a:rPr lang="en-US"/>
              <a:t> The leading causes of TBI are often outside of an individual’s control including motor vehicle accidents in young adolescents and falls in elderly adults.</a:t>
            </a:r>
            <a:r>
              <a:rPr lang="en-US"/>
              <a:t> The CDC TBI Surveillance Report states that in 2018, adults aged 75 and above accounted for the highest traumatic brain injury related hospitalization rate at 32% and deaths at 28% with the second highest age group being young adolescents. Because there is increased prevalence of TBI </a:t>
            </a:r>
            <a:r>
              <a:rPr lang="en-US"/>
              <a:t>hospitalization</a:t>
            </a:r>
            <a:r>
              <a:rPr lang="en-US"/>
              <a:t> and mortality in these age groups, it is pivotal to learn more about how injury progression in TBI differs by age.</a:t>
            </a:r>
            <a:endParaRPr/>
          </a:p>
        </p:txBody>
      </p:sp>
      <p:sp>
        <p:nvSpPr>
          <p:cNvPr id="192" name="Google Shape;192;g36f93830a98_0_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6ac3368e12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TBI is biphasic, meaning </a:t>
            </a:r>
            <a:r>
              <a:rPr lang="en-US"/>
              <a:t>it is </a:t>
            </a:r>
            <a:r>
              <a:rPr lang="en-US"/>
              <a:t>characterized by two main phases: the first is the primary injury which is mechanical and occurs immediately after impact and the second is secondary injury which is biochemical and can begin within minutes and continually progress for years. Both phases lead to the breakdown of the blood-brain barrier, a semipermeable layer between the bloodstream and the brain that protects the brain from foreign and neurotoxic </a:t>
            </a:r>
            <a:r>
              <a:rPr lang="en-US"/>
              <a:t>substances</a:t>
            </a:r>
            <a:r>
              <a:rPr lang="en-US"/>
              <a:t> in the bloodstream, which ultimately causes brain damage and functional deficits. Progression of secondary injury is complex and can lead to long-term cognitive impairment and progressive neurodegeneration, so it is important that we explore specific pathways in secondary injury pathology in order to </a:t>
            </a:r>
            <a:r>
              <a:rPr lang="en-US"/>
              <a:t>find possible therapeutic targets</a:t>
            </a:r>
            <a:r>
              <a:rPr lang="en-US"/>
              <a:t>. One of the hallmarks of secondary injury is elevated protease activity which is the specific aspect of secondary injury that I studied this summer.</a:t>
            </a:r>
            <a:endParaRPr/>
          </a:p>
        </p:txBody>
      </p:sp>
      <p:sp>
        <p:nvSpPr>
          <p:cNvPr id="200" name="Google Shape;200;g36ac3368e12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726b0dea19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One of the proteases that is elevated during secondary injury is calpain, a calcium-dependent protease triggered by calcium influx after TBI. Calpain cleaves structural proteins, cell receptors and </a:t>
            </a:r>
            <a:r>
              <a:rPr lang="en-US"/>
              <a:t>channels</a:t>
            </a:r>
            <a:r>
              <a:rPr lang="en-US"/>
              <a:t>, signaling enzymes, and more causing disruptions in intracellular signaling and increasing apoptotic activity. It contributes to blood-brain barrier dysregulation and is a critical mediator of </a:t>
            </a:r>
            <a:r>
              <a:rPr lang="en-US"/>
              <a:t>neurodegeneration, which is why we chose to focus on studying its activity post-TBI.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208" name="Google Shape;208;g3726b0dea19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6ac3368e12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 Calpain nanosensor I utilize in this study is engineered by the Kwon lab. Here is a schematic of the nanosensor, it is made of 8-PEG arms which act as a hydrophilic carrier to improve </a:t>
            </a:r>
            <a:r>
              <a:rPr lang="en-US"/>
              <a:t>pharmacokinetics</a:t>
            </a:r>
            <a:r>
              <a:rPr lang="en-US"/>
              <a:t>. Attached to the PEG arms are a Calpain F</a:t>
            </a:r>
            <a:r>
              <a:rPr lang="en-US"/>
              <a:t>orster</a:t>
            </a:r>
            <a:r>
              <a:rPr lang="en-US"/>
              <a:t> resonance energy transfer, or FRET, sensor with a Cy5 fluorophore and black hole quencher that absorbs emissions from Cy5 until it is cleaved by calpain, as shown in the schematic. H</a:t>
            </a:r>
            <a:r>
              <a:rPr lang="en-US"/>
              <a:t>yaluronic</a:t>
            </a:r>
            <a:r>
              <a:rPr lang="en-US"/>
              <a:t> acid </a:t>
            </a:r>
            <a:r>
              <a:rPr lang="en-US"/>
              <a:t>targeting</a:t>
            </a:r>
            <a:r>
              <a:rPr lang="en-US"/>
              <a:t> peptides conjugated to </a:t>
            </a:r>
            <a:r>
              <a:rPr lang="en-US"/>
              <a:t>fluorescein</a:t>
            </a:r>
            <a:r>
              <a:rPr lang="en-US"/>
              <a:t> amidite, or FAM, are also attached to increase signal generation. The main advantages of our calpain nanosensor is that it can spatially measures calpain activity with heterogenous </a:t>
            </a:r>
            <a:r>
              <a:rPr lang="en-US"/>
              <a:t>activation at a cellular resolution</a:t>
            </a:r>
            <a:r>
              <a:rPr lang="en-US"/>
              <a:t> and can quantify calpain activity in predefined windows of time post-TBI. Below are some fluorescent brain images of Cy5 activation in magenta and FAM in green.</a:t>
            </a:r>
            <a:br>
              <a:rPr lang="en-US"/>
            </a:br>
            <a:br>
              <a:rPr lang="en-US"/>
            </a:br>
            <a:r>
              <a:rPr lang="en-US"/>
              <a:t>Heterogeneous activation of calpain sensor with cell-types: why is it active in certain cells or accumulated in certain cells and not active</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218" name="Google Shape;218;g36ac3368e1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714bd971ad_0_2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 goal of my project is to measure region- and cell-specific activation of calpain to determine if calpain activity (measured by calpain activity-based nanosensor) differs by age. I looked at calpain activation in neurons, astrocytes, and microvasculature in injured brains from two groups: young which is 8-12 weeks old and aged which is over 12 months old. I imaged and quantified calpain activation in regions of interest colocalized with these cell-types. Here is a brief overview of the experimental design including experimental group and controls. We had 3 mice in the young experimental group and two mice in the aged experimental group. We only have one intermediate aged mouse at 3-5 months old that will not be used in analysis but is included since I have the data.</a:t>
            </a:r>
            <a:endParaRPr/>
          </a:p>
        </p:txBody>
      </p:sp>
      <p:sp>
        <p:nvSpPr>
          <p:cNvPr id="229" name="Google Shape;229;g3714bd971ad_0_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714bd971ad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Talk &lt;30 seconds about methods</a:t>
            </a:r>
            <a:endParaRPr/>
          </a:p>
          <a:p>
            <a:pPr indent="0" lvl="0" marL="0" rtl="0" algn="l">
              <a:lnSpc>
                <a:spcPct val="100000"/>
              </a:lnSpc>
              <a:spcBef>
                <a:spcPts val="0"/>
              </a:spcBef>
              <a:spcAft>
                <a:spcPts val="0"/>
              </a:spcAft>
              <a:buClr>
                <a:schemeClr val="dk1"/>
              </a:buClr>
              <a:buSzPts val="1200"/>
              <a:buFont typeface="Calibri"/>
              <a:buNone/>
            </a:pPr>
            <a:r>
              <a:rPr lang="en-US"/>
              <a:t>This is a brief overview of how we collect brain slices. In vivo, we subject a mouse to controlled cortical impact, a well-known and reproducible TBI model, then inject the calpain nanosensor 5 hours later. We perfuse and collect the brain one hour after injection, and post-fix the brain in formalin for 16 hours. Once the brain is fixed, we dehydrate with </a:t>
            </a:r>
            <a:r>
              <a:rPr lang="en-US"/>
              <a:t>sucrose</a:t>
            </a:r>
            <a:r>
              <a:rPr lang="en-US"/>
              <a:t> and embed brains for sectioning on the cryostat. After the slices are collected, we immunostain for cell surface markers that we’re interested and image using </a:t>
            </a:r>
            <a:r>
              <a:rPr lang="en-US"/>
              <a:t>epifluorescence</a:t>
            </a:r>
            <a:r>
              <a:rPr lang="en-US"/>
              <a:t> microscopy. Finally, we analyze the images using QuPath and GraphPad Prism.</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lang="en-US"/>
              <a:t>Q: why 5 hour timeline? A: biphasic opening of bbb is maximally permeable and calpain activity is highest in 3-5 hour window after TBI</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238" name="Google Shape;238;g3714bd971ad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714bd971ad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There are two main parts of colocalization analysis. First is spatial annotations on brain images which include annotating regions of interest in the brain and annotating our cell-types. We chose to look at the perilesional cortex because it is involved in high order neurological function and the </a:t>
            </a:r>
            <a:r>
              <a:rPr lang="en-US"/>
              <a:t>hippocampus</a:t>
            </a:r>
            <a:r>
              <a:rPr lang="en-US"/>
              <a:t> because the molecular mechanisms behind activity-dependent change is well understood. Within these two main regions, we have subgroups which are the medial and lateral cortex for the perilesional cortex and the dentate gyrus, CA1, CA2, and CA3 for the hippocampus as shown in these photos. To annotate cell types, I trained AI classifiers to recognize astrocytes immunolabeled by GFAP, microvasculature immunolabeled by CD31, and neurons immunolabeled by NeuN. After annotations, I took the mean fluorescence intensity data within these annotations to conduct colocalization analysis by age, region, and cell-type.</a:t>
            </a:r>
            <a:endParaRPr/>
          </a:p>
        </p:txBody>
      </p:sp>
      <p:sp>
        <p:nvSpPr>
          <p:cNvPr id="274" name="Google Shape;274;g3714bd971ad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726b0dea19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Here is an overview of my workflow. First I manually annotated brain regions of interest then I trained pixel classifiers to recognize GFAP and CD31 and an object classifier for NeuN. These pictures show the final trained classifier and its predicted detections for each cell type. The cell marker staining is in red for each respective cell-type and cell nuclei staining is in blue to ensure that detections labeled by the classifiers corresponded to actual cells.</a:t>
            </a:r>
            <a:endParaRPr/>
          </a:p>
        </p:txBody>
      </p:sp>
      <p:sp>
        <p:nvSpPr>
          <p:cNvPr id="287" name="Google Shape;287;g3726b0dea19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9" name="Google Shape;19;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0" name="Google Shape;20;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85" name="Google Shape;85;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86" name="Google Shape;86;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1" name="Google Shape;91;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92" name="Google Shape;92;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9" name="Shape 99"/>
        <p:cNvGrpSpPr/>
        <p:nvPr/>
      </p:nvGrpSpPr>
      <p:grpSpPr>
        <a:xfrm>
          <a:off x="0" y="0"/>
          <a:ext cx="0" cy="0"/>
          <a:chOff x="0" y="0"/>
          <a:chExt cx="0" cy="0"/>
        </a:xfrm>
      </p:grpSpPr>
      <p:sp>
        <p:nvSpPr>
          <p:cNvPr id="100" name="Google Shape;100;g3714bd971ad_0_334"/>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3714bd971ad_0_334"/>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02" name="Google Shape;102;g3714bd971ad_0_3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03" name="Google Shape;103;g3714bd971ad_0_3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04" name="Google Shape;104;g3714bd971ad_0_3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
  <p:cSld name="2_Agenda">
    <p:spTree>
      <p:nvGrpSpPr>
        <p:cNvPr id="105" name="Shape 105"/>
        <p:cNvGrpSpPr/>
        <p:nvPr/>
      </p:nvGrpSpPr>
      <p:grpSpPr>
        <a:xfrm>
          <a:off x="0" y="0"/>
          <a:ext cx="0" cy="0"/>
          <a:chOff x="0" y="0"/>
          <a:chExt cx="0" cy="0"/>
        </a:xfrm>
      </p:grpSpPr>
      <p:sp>
        <p:nvSpPr>
          <p:cNvPr id="106" name="Google Shape;106;g3714bd971ad_0_340"/>
          <p:cNvSpPr txBox="1"/>
          <p:nvPr>
            <p:ph type="title"/>
          </p:nvPr>
        </p:nvSpPr>
        <p:spPr>
          <a:xfrm>
            <a:off x="550864" y="549275"/>
            <a:ext cx="3565500" cy="19980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g3714bd971ad_0_340"/>
          <p:cNvSpPr txBox="1"/>
          <p:nvPr>
            <p:ph idx="1" type="body"/>
          </p:nvPr>
        </p:nvSpPr>
        <p:spPr>
          <a:xfrm>
            <a:off x="550863" y="2677306"/>
            <a:ext cx="3565500" cy="3415500"/>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g3714bd971ad_0_340"/>
          <p:cNvSpPr/>
          <p:nvPr>
            <p:ph idx="2" type="pic"/>
          </p:nvPr>
        </p:nvSpPr>
        <p:spPr>
          <a:xfrm>
            <a:off x="5208928" y="1596771"/>
            <a:ext cx="3448500" cy="3448500"/>
          </a:xfrm>
          <a:prstGeom prst="rect">
            <a:avLst/>
          </a:prstGeom>
          <a:solidFill>
            <a:schemeClr val="accent5"/>
          </a:solidFill>
          <a:ln>
            <a:noFill/>
          </a:ln>
        </p:spPr>
      </p:sp>
      <p:sp>
        <p:nvSpPr>
          <p:cNvPr id="109" name="Google Shape;109;g3714bd971ad_0_340"/>
          <p:cNvSpPr/>
          <p:nvPr>
            <p:ph idx="3" type="pic"/>
          </p:nvPr>
        </p:nvSpPr>
        <p:spPr>
          <a:xfrm>
            <a:off x="8918575" y="596392"/>
            <a:ext cx="2263800" cy="2263800"/>
          </a:xfrm>
          <a:prstGeom prst="rect">
            <a:avLst/>
          </a:prstGeom>
          <a:solidFill>
            <a:schemeClr val="accent5"/>
          </a:solidFill>
          <a:ln>
            <a:noFill/>
          </a:ln>
        </p:spPr>
      </p:sp>
      <p:sp>
        <p:nvSpPr>
          <p:cNvPr id="110" name="Google Shape;110;g3714bd971ad_0_340"/>
          <p:cNvSpPr/>
          <p:nvPr>
            <p:ph idx="4" type="pic"/>
          </p:nvPr>
        </p:nvSpPr>
        <p:spPr>
          <a:xfrm>
            <a:off x="9091612" y="3324733"/>
            <a:ext cx="2937000" cy="2937000"/>
          </a:xfrm>
          <a:prstGeom prst="rect">
            <a:avLst/>
          </a:prstGeom>
          <a:solidFill>
            <a:schemeClr val="accent5"/>
          </a:solidFill>
          <a:ln>
            <a:noFill/>
          </a:ln>
        </p:spPr>
      </p:sp>
      <p:sp>
        <p:nvSpPr>
          <p:cNvPr id="111" name="Google Shape;111;g3714bd971ad_0_3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12" name="Google Shape;112;g3714bd971ad_0_3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13" name="Google Shape;113;g3714bd971ad_0_3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4" name="Google Shape;114;g3714bd971ad_0_340"/>
          <p:cNvSpPr/>
          <p:nvPr/>
        </p:nvSpPr>
        <p:spPr>
          <a:xfrm>
            <a:off x="6548755" y="850167"/>
            <a:ext cx="360000" cy="360000"/>
          </a:xfrm>
          <a:prstGeom prst="ellipse">
            <a:avLst/>
          </a:prstGeom>
          <a:gradFill>
            <a:gsLst>
              <a:gs pos="0">
                <a:schemeClr val="lt2"/>
              </a:gs>
              <a:gs pos="60000">
                <a:schemeClr val="lt2"/>
              </a:gs>
              <a:gs pos="100000">
                <a:srgbClr val="F2F1F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115" name="Google Shape;115;g3714bd971ad_0_340"/>
          <p:cNvGrpSpPr/>
          <p:nvPr/>
        </p:nvGrpSpPr>
        <p:grpSpPr>
          <a:xfrm>
            <a:off x="5586038" y="5592622"/>
            <a:ext cx="828239" cy="827162"/>
            <a:chOff x="3393298" y="4842044"/>
            <a:chExt cx="828239" cy="827162"/>
          </a:xfrm>
        </p:grpSpPr>
        <p:sp>
          <p:nvSpPr>
            <p:cNvPr id="116" name="Google Shape;116;g3714bd971ad_0_340"/>
            <p:cNvSpPr/>
            <p:nvPr/>
          </p:nvSpPr>
          <p:spPr>
            <a:xfrm rot="8100000">
              <a:off x="3539397" y="4941466"/>
              <a:ext cx="538391" cy="629592"/>
            </a:xfrm>
            <a:custGeom>
              <a:rect b="b" l="l" r="r" t="t"/>
              <a:pathLst>
                <a:path extrusionOk="0" h="1262947" w="108000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E8E8E8"/>
                </a:gs>
                <a:gs pos="30000">
                  <a:srgbClr val="E8E8E8"/>
                </a:gs>
                <a:gs pos="40000">
                  <a:srgbClr val="EAEAEA"/>
                </a:gs>
                <a:gs pos="60000">
                  <a:srgbClr val="E8E8E8"/>
                </a:gs>
                <a:gs pos="100000">
                  <a:schemeClr val="lt2"/>
                </a:gs>
              </a:gsLst>
              <a:lin ang="599887"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7" name="Google Shape;117;g3714bd971ad_0_340"/>
            <p:cNvSpPr/>
            <p:nvPr/>
          </p:nvSpPr>
          <p:spPr>
            <a:xfrm rot="-8100000">
              <a:off x="3544732" y="4858350"/>
              <a:ext cx="269832" cy="540088"/>
            </a:xfrm>
            <a:prstGeom prst="ellipse">
              <a:avLst/>
            </a:prstGeom>
            <a:gradFill>
              <a:gsLst>
                <a:gs pos="0">
                  <a:srgbClr val="ECEBEB">
                    <a:alpha val="31764"/>
                  </a:srgbClr>
                </a:gs>
                <a:gs pos="100000">
                  <a:srgbClr val="8DA9DB">
                    <a:alpha val="0"/>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18" name="Shape 118"/>
        <p:cNvGrpSpPr/>
        <p:nvPr/>
      </p:nvGrpSpPr>
      <p:grpSpPr>
        <a:xfrm>
          <a:off x="0" y="0"/>
          <a:ext cx="0" cy="0"/>
          <a:chOff x="0" y="0"/>
          <a:chExt cx="0" cy="0"/>
        </a:xfrm>
      </p:grpSpPr>
      <p:sp>
        <p:nvSpPr>
          <p:cNvPr id="119" name="Google Shape;119;g3714bd971ad_0_3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g3714bd971ad_0_3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g3714bd971ad_0_35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22" name="Google Shape;122;g3714bd971ad_0_35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23" name="Google Shape;123;g3714bd971ad_0_35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4" name="Shape 124"/>
        <p:cNvGrpSpPr/>
        <p:nvPr/>
      </p:nvGrpSpPr>
      <p:grpSpPr>
        <a:xfrm>
          <a:off x="0" y="0"/>
          <a:ext cx="0" cy="0"/>
          <a:chOff x="0" y="0"/>
          <a:chExt cx="0" cy="0"/>
        </a:xfrm>
      </p:grpSpPr>
      <p:sp>
        <p:nvSpPr>
          <p:cNvPr id="125" name="Google Shape;125;g3714bd971ad_0_359"/>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g3714bd971ad_0_359"/>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127" name="Google Shape;127;g3714bd971ad_0_359"/>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28" name="Google Shape;128;g3714bd971ad_0_359"/>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29" name="Google Shape;129;g3714bd971ad_0_35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30" name="Shape 130"/>
        <p:cNvGrpSpPr/>
        <p:nvPr/>
      </p:nvGrpSpPr>
      <p:grpSpPr>
        <a:xfrm>
          <a:off x="0" y="0"/>
          <a:ext cx="0" cy="0"/>
          <a:chOff x="0" y="0"/>
          <a:chExt cx="0" cy="0"/>
        </a:xfrm>
      </p:grpSpPr>
      <p:sp>
        <p:nvSpPr>
          <p:cNvPr id="131" name="Google Shape;131;g3714bd971ad_0_3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3714bd971ad_0_365"/>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g3714bd971ad_0_365"/>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g3714bd971ad_0_365"/>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35" name="Google Shape;135;g3714bd971ad_0_365"/>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36" name="Google Shape;136;g3714bd971ad_0_36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37" name="Shape 137"/>
        <p:cNvGrpSpPr/>
        <p:nvPr/>
      </p:nvGrpSpPr>
      <p:grpSpPr>
        <a:xfrm>
          <a:off x="0" y="0"/>
          <a:ext cx="0" cy="0"/>
          <a:chOff x="0" y="0"/>
          <a:chExt cx="0" cy="0"/>
        </a:xfrm>
      </p:grpSpPr>
      <p:sp>
        <p:nvSpPr>
          <p:cNvPr id="138" name="Google Shape;138;g3714bd971ad_0_372"/>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g3714bd971ad_0_372"/>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0" name="Google Shape;140;g3714bd971ad_0_372"/>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1" name="Google Shape;141;g3714bd971ad_0_372"/>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2" name="Google Shape;142;g3714bd971ad_0_372"/>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g3714bd971ad_0_37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44" name="Google Shape;144;g3714bd971ad_0_37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45" name="Google Shape;145;g3714bd971ad_0_37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6" name="Shape 146"/>
        <p:cNvGrpSpPr/>
        <p:nvPr/>
      </p:nvGrpSpPr>
      <p:grpSpPr>
        <a:xfrm>
          <a:off x="0" y="0"/>
          <a:ext cx="0" cy="0"/>
          <a:chOff x="0" y="0"/>
          <a:chExt cx="0" cy="0"/>
        </a:xfrm>
      </p:grpSpPr>
      <p:sp>
        <p:nvSpPr>
          <p:cNvPr id="147" name="Google Shape;147;g3714bd971ad_0_38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g3714bd971ad_0_38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49" name="Google Shape;149;g3714bd971ad_0_38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50" name="Google Shape;150;g3714bd971ad_0_38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1" name="Shape 151"/>
        <p:cNvGrpSpPr/>
        <p:nvPr/>
      </p:nvGrpSpPr>
      <p:grpSpPr>
        <a:xfrm>
          <a:off x="0" y="0"/>
          <a:ext cx="0" cy="0"/>
          <a:chOff x="0" y="0"/>
          <a:chExt cx="0" cy="0"/>
        </a:xfrm>
      </p:grpSpPr>
      <p:sp>
        <p:nvSpPr>
          <p:cNvPr id="152" name="Google Shape;152;g3714bd971ad_0_386"/>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g3714bd971ad_0_386"/>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4" name="Google Shape;154;g3714bd971ad_0_386"/>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 name="Google Shape;155;g3714bd971ad_0_38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56" name="Google Shape;156;g3714bd971ad_0_38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57" name="Google Shape;157;g3714bd971ad_0_38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Agenda">
  <p:cSld name="2_Agenda">
    <p:spTree>
      <p:nvGrpSpPr>
        <p:cNvPr id="21" name="Shape 21"/>
        <p:cNvGrpSpPr/>
        <p:nvPr/>
      </p:nvGrpSpPr>
      <p:grpSpPr>
        <a:xfrm>
          <a:off x="0" y="0"/>
          <a:ext cx="0" cy="0"/>
          <a:chOff x="0" y="0"/>
          <a:chExt cx="0" cy="0"/>
        </a:xfrm>
      </p:grpSpPr>
      <p:sp>
        <p:nvSpPr>
          <p:cNvPr id="22" name="Google Shape;22;p5"/>
          <p:cNvSpPr txBox="1"/>
          <p:nvPr>
            <p:ph type="title"/>
          </p:nvPr>
        </p:nvSpPr>
        <p:spPr>
          <a:xfrm>
            <a:off x="550864" y="549275"/>
            <a:ext cx="3565524" cy="1997855"/>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5"/>
          <p:cNvSpPr txBox="1"/>
          <p:nvPr>
            <p:ph idx="1" type="body"/>
          </p:nvPr>
        </p:nvSpPr>
        <p:spPr>
          <a:xfrm>
            <a:off x="550863" y="2677306"/>
            <a:ext cx="3565525" cy="3415519"/>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5"/>
          <p:cNvSpPr/>
          <p:nvPr>
            <p:ph idx="2" type="pic"/>
          </p:nvPr>
        </p:nvSpPr>
        <p:spPr>
          <a:xfrm>
            <a:off x="5208928" y="1596771"/>
            <a:ext cx="3448558" cy="3448558"/>
          </a:xfrm>
          <a:prstGeom prst="rect">
            <a:avLst/>
          </a:prstGeom>
          <a:solidFill>
            <a:schemeClr val="accent5"/>
          </a:solidFill>
          <a:ln>
            <a:noFill/>
          </a:ln>
        </p:spPr>
      </p:sp>
      <p:sp>
        <p:nvSpPr>
          <p:cNvPr id="25" name="Google Shape;25;p5"/>
          <p:cNvSpPr/>
          <p:nvPr>
            <p:ph idx="3" type="pic"/>
          </p:nvPr>
        </p:nvSpPr>
        <p:spPr>
          <a:xfrm>
            <a:off x="8918575" y="596392"/>
            <a:ext cx="2263776" cy="2263776"/>
          </a:xfrm>
          <a:prstGeom prst="rect">
            <a:avLst/>
          </a:prstGeom>
          <a:solidFill>
            <a:schemeClr val="accent5"/>
          </a:solidFill>
          <a:ln>
            <a:noFill/>
          </a:ln>
        </p:spPr>
      </p:sp>
      <p:sp>
        <p:nvSpPr>
          <p:cNvPr id="26" name="Google Shape;26;p5"/>
          <p:cNvSpPr/>
          <p:nvPr>
            <p:ph idx="4" type="pic"/>
          </p:nvPr>
        </p:nvSpPr>
        <p:spPr>
          <a:xfrm>
            <a:off x="9091612" y="3324733"/>
            <a:ext cx="2936876" cy="2936876"/>
          </a:xfrm>
          <a:prstGeom prst="rect">
            <a:avLst/>
          </a:prstGeom>
          <a:solidFill>
            <a:schemeClr val="accent5"/>
          </a:solidFill>
          <a:ln>
            <a:noFill/>
          </a:ln>
        </p:spPr>
      </p:sp>
      <p:sp>
        <p:nvSpPr>
          <p:cNvPr id="27" name="Google Shape;2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8" name="Google Shape;2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29" name="Google Shape;2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5"/>
          <p:cNvSpPr/>
          <p:nvPr/>
        </p:nvSpPr>
        <p:spPr>
          <a:xfrm>
            <a:off x="6548755" y="850167"/>
            <a:ext cx="360000" cy="360000"/>
          </a:xfrm>
          <a:prstGeom prst="ellipse">
            <a:avLst/>
          </a:prstGeom>
          <a:gradFill>
            <a:gsLst>
              <a:gs pos="0">
                <a:schemeClr val="lt2"/>
              </a:gs>
              <a:gs pos="60000">
                <a:schemeClr val="lt2"/>
              </a:gs>
              <a:gs pos="100000">
                <a:srgbClr val="F2F1F1"/>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nvGrpSpPr>
          <p:cNvPr id="31" name="Google Shape;31;p5"/>
          <p:cNvGrpSpPr/>
          <p:nvPr/>
        </p:nvGrpSpPr>
        <p:grpSpPr>
          <a:xfrm>
            <a:off x="5585919" y="5592565"/>
            <a:ext cx="828358" cy="828358"/>
            <a:chOff x="3393179" y="4841987"/>
            <a:chExt cx="828358" cy="828358"/>
          </a:xfrm>
        </p:grpSpPr>
        <p:sp>
          <p:nvSpPr>
            <p:cNvPr id="32" name="Google Shape;32;p5"/>
            <p:cNvSpPr/>
            <p:nvPr/>
          </p:nvSpPr>
          <p:spPr>
            <a:xfrm rot="8100000">
              <a:off x="3537358" y="4940429"/>
              <a:ext cx="540001" cy="631474"/>
            </a:xfrm>
            <a:custGeom>
              <a:rect b="b" l="l" r="r" t="t"/>
              <a:pathLst>
                <a:path extrusionOk="0" h="1262947" w="1080000">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0">
                  <a:srgbClr val="E8E8E8"/>
                </a:gs>
                <a:gs pos="30000">
                  <a:srgbClr val="E8E8E8"/>
                </a:gs>
                <a:gs pos="40000">
                  <a:srgbClr val="EAEAEA"/>
                </a:gs>
                <a:gs pos="60000">
                  <a:srgbClr val="E8E8E8"/>
                </a:gs>
                <a:gs pos="100000">
                  <a:schemeClr val="lt2"/>
                </a:gs>
              </a:gsLst>
              <a:lin ang="6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3" name="Google Shape;33;p5"/>
            <p:cNvSpPr/>
            <p:nvPr/>
          </p:nvSpPr>
          <p:spPr>
            <a:xfrm rot="-8100000">
              <a:off x="3544558" y="4858365"/>
              <a:ext cx="270000" cy="540001"/>
            </a:xfrm>
            <a:prstGeom prst="ellipse">
              <a:avLst/>
            </a:prstGeom>
            <a:gradFill>
              <a:gsLst>
                <a:gs pos="0">
                  <a:srgbClr val="ECEBEB">
                    <a:alpha val="32156"/>
                  </a:srgbClr>
                </a:gs>
                <a:gs pos="100000">
                  <a:srgbClr val="8DA9DB">
                    <a:alpha val="0"/>
                  </a:srgbClr>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Arial"/>
                <a:buNone/>
              </a:pPr>
              <a:r>
                <a:t/>
              </a:r>
              <a:endParaRPr b="0" i="0" sz="1800" u="none" cap="none" strike="noStrike">
                <a:solidFill>
                  <a:schemeClr val="lt1"/>
                </a:solidFill>
                <a:latin typeface="Calibri"/>
                <a:ea typeface="Calibri"/>
                <a:cs typeface="Calibri"/>
                <a:sym typeface="Calibri"/>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8" name="Shape 158"/>
        <p:cNvGrpSpPr/>
        <p:nvPr/>
      </p:nvGrpSpPr>
      <p:grpSpPr>
        <a:xfrm>
          <a:off x="0" y="0"/>
          <a:ext cx="0" cy="0"/>
          <a:chOff x="0" y="0"/>
          <a:chExt cx="0" cy="0"/>
        </a:xfrm>
      </p:grpSpPr>
      <p:sp>
        <p:nvSpPr>
          <p:cNvPr id="159" name="Google Shape;159;g3714bd971ad_0_393"/>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3714bd971ad_0_393"/>
          <p:cNvSpPr/>
          <p:nvPr>
            <p:ph idx="2" type="pic"/>
          </p:nvPr>
        </p:nvSpPr>
        <p:spPr>
          <a:xfrm>
            <a:off x="5183188" y="987425"/>
            <a:ext cx="6172200" cy="4873500"/>
          </a:xfrm>
          <a:prstGeom prst="rect">
            <a:avLst/>
          </a:prstGeom>
          <a:noFill/>
          <a:ln>
            <a:noFill/>
          </a:ln>
        </p:spPr>
      </p:sp>
      <p:sp>
        <p:nvSpPr>
          <p:cNvPr id="161" name="Google Shape;161;g3714bd971ad_0_393"/>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2" name="Google Shape;162;g3714bd971ad_0_393"/>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63" name="Google Shape;163;g3714bd971ad_0_393"/>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64" name="Google Shape;164;g3714bd971ad_0_39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5" name="Shape 165"/>
        <p:cNvGrpSpPr/>
        <p:nvPr/>
      </p:nvGrpSpPr>
      <p:grpSpPr>
        <a:xfrm>
          <a:off x="0" y="0"/>
          <a:ext cx="0" cy="0"/>
          <a:chOff x="0" y="0"/>
          <a:chExt cx="0" cy="0"/>
        </a:xfrm>
      </p:grpSpPr>
      <p:sp>
        <p:nvSpPr>
          <p:cNvPr id="166" name="Google Shape;166;g3714bd971ad_0_40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7" name="Google Shape;167;g3714bd971ad_0_400"/>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g3714bd971ad_0_40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69" name="Google Shape;169;g3714bd971ad_0_40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70" name="Google Shape;170;g3714bd971ad_0_4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1" name="Shape 171"/>
        <p:cNvGrpSpPr/>
        <p:nvPr/>
      </p:nvGrpSpPr>
      <p:grpSpPr>
        <a:xfrm>
          <a:off x="0" y="0"/>
          <a:ext cx="0" cy="0"/>
          <a:chOff x="0" y="0"/>
          <a:chExt cx="0" cy="0"/>
        </a:xfrm>
      </p:grpSpPr>
      <p:sp>
        <p:nvSpPr>
          <p:cNvPr id="172" name="Google Shape;172;g3714bd971ad_0_406"/>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3" name="Google Shape;173;g3714bd971ad_0_406"/>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4" name="Google Shape;174;g3714bd971ad_0_4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75" name="Google Shape;175;g3714bd971ad_0_4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176" name="Google Shape;176;g3714bd971ad_0_4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 name="Shape 34"/>
        <p:cNvGrpSpPr/>
        <p:nvPr/>
      </p:nvGrpSpPr>
      <p:grpSpPr>
        <a:xfrm>
          <a:off x="0" y="0"/>
          <a:ext cx="0" cy="0"/>
          <a:chOff x="0" y="0"/>
          <a:chExt cx="0" cy="0"/>
        </a:xfrm>
      </p:grpSpPr>
      <p:sp>
        <p:nvSpPr>
          <p:cNvPr id="35" name="Google Shape;35;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0" name="Shape 40"/>
        <p:cNvGrpSpPr/>
        <p:nvPr/>
      </p:nvGrpSpPr>
      <p:grpSpPr>
        <a:xfrm>
          <a:off x="0" y="0"/>
          <a:ext cx="0" cy="0"/>
          <a:chOff x="0" y="0"/>
          <a:chExt cx="0" cy="0"/>
        </a:xfrm>
      </p:grpSpPr>
      <p:sp>
        <p:nvSpPr>
          <p:cNvPr id="41" name="Google Shape;41;p7"/>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3" name="Google Shape;43;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4" name="Google Shape;44;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45" name="Google Shape;4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6" name="Shape 46"/>
        <p:cNvGrpSpPr/>
        <p:nvPr/>
      </p:nvGrpSpPr>
      <p:grpSpPr>
        <a:xfrm>
          <a:off x="0" y="0"/>
          <a:ext cx="0" cy="0"/>
          <a:chOff x="0" y="0"/>
          <a:chExt cx="0" cy="0"/>
        </a:xfrm>
      </p:grpSpPr>
      <p:sp>
        <p:nvSpPr>
          <p:cNvPr id="47" name="Google Shape;47;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51" name="Google Shape;5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52" name="Google Shape;5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9"/>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6" name="Google Shape;56;p9"/>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9"/>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9"/>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0" name="Google Shape;60;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1" name="Google Shape;61;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2" name="Shape 62"/>
        <p:cNvGrpSpPr/>
        <p:nvPr/>
      </p:nvGrpSpPr>
      <p:grpSpPr>
        <a:xfrm>
          <a:off x="0" y="0"/>
          <a:ext cx="0" cy="0"/>
          <a:chOff x="0" y="0"/>
          <a:chExt cx="0" cy="0"/>
        </a:xfrm>
      </p:grpSpPr>
      <p:sp>
        <p:nvSpPr>
          <p:cNvPr id="63" name="Google Shape;63;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5" name="Google Shape;65;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66" name="Google Shape;66;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70" name="Google Shape;70;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2"/>
          <p:cNvSpPr/>
          <p:nvPr>
            <p:ph idx="2" type="pic"/>
          </p:nvPr>
        </p:nvSpPr>
        <p:spPr>
          <a:xfrm>
            <a:off x="5183188" y="987425"/>
            <a:ext cx="6172200" cy="4873625"/>
          </a:xfrm>
          <a:prstGeom prst="rect">
            <a:avLst/>
          </a:prstGeom>
          <a:noFill/>
          <a:ln>
            <a:noFill/>
          </a:ln>
        </p:spPr>
      </p:sp>
      <p:sp>
        <p:nvSpPr>
          <p:cNvPr id="77" name="Google Shape;77;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8" name="Google Shape;7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79" name="Google Shape;7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
        <p:nvSpPr>
          <p:cNvPr id="80" name="Google Shape;8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3" name="Google Shape;1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14" name="Google Shape;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3" name="Shape 93"/>
        <p:cNvGrpSpPr/>
        <p:nvPr/>
      </p:nvGrpSpPr>
      <p:grpSpPr>
        <a:xfrm>
          <a:off x="0" y="0"/>
          <a:ext cx="0" cy="0"/>
          <a:chOff x="0" y="0"/>
          <a:chExt cx="0" cy="0"/>
        </a:xfrm>
      </p:grpSpPr>
      <p:sp>
        <p:nvSpPr>
          <p:cNvPr id="94" name="Google Shape;94;g3714bd971ad_0_3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5" name="Google Shape;95;g3714bd971ad_0_32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6" name="Google Shape;96;g3714bd971ad_0_32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7" name="Google Shape;97;g3714bd971ad_0_32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888888"/>
              </a:buClr>
              <a:buSzPts val="1400"/>
              <a:buFont typeface="Calibri"/>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98" name="Google Shape;98;g3714bd971ad_0_3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1.jp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6.jpg"/><Relationship Id="rId8"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32.png"/><Relationship Id="rId6"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40.png"/><Relationship Id="rId5" Type="http://schemas.openxmlformats.org/officeDocument/2006/relationships/image" Target="../media/image34.png"/><Relationship Id="rId6" Type="http://schemas.openxmlformats.org/officeDocument/2006/relationships/image" Target="../media/image41.png"/><Relationship Id="rId7" Type="http://schemas.openxmlformats.org/officeDocument/2006/relationships/image" Target="../media/image37.png"/><Relationship Id="rId8" Type="http://schemas.openxmlformats.org/officeDocument/2006/relationships/image" Target="../media/image3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0.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53.png"/><Relationship Id="rId7" Type="http://schemas.openxmlformats.org/officeDocument/2006/relationships/image" Target="../media/image52.png"/><Relationship Id="rId8" Type="http://schemas.openxmlformats.org/officeDocument/2006/relationships/image" Target="../media/image4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jpg"/><Relationship Id="rId5" Type="http://schemas.openxmlformats.org/officeDocument/2006/relationships/image" Target="../media/image5.png"/><Relationship Id="rId6"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15.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png"/><Relationship Id="rId6" Type="http://schemas.openxmlformats.org/officeDocument/2006/relationships/image" Target="../media/image22.png"/><Relationship Id="rId7" Type="http://schemas.openxmlformats.org/officeDocument/2006/relationships/image" Target="../media/image5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17.png"/><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39.png"/><Relationship Id="rId8"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grpSp>
        <p:nvGrpSpPr>
          <p:cNvPr id="181" name="Google Shape;181;p1"/>
          <p:cNvGrpSpPr/>
          <p:nvPr/>
        </p:nvGrpSpPr>
        <p:grpSpPr>
          <a:xfrm>
            <a:off x="133216" y="5653647"/>
            <a:ext cx="11692357" cy="949234"/>
            <a:chOff x="133216" y="5653647"/>
            <a:chExt cx="11692357" cy="949234"/>
          </a:xfrm>
        </p:grpSpPr>
        <p:pic>
          <p:nvPicPr>
            <p:cNvPr descr="A picture containing text, transport, wheel&#10;&#10;Description automatically generated" id="182" name="Google Shape;182;p1"/>
            <p:cNvPicPr preferRelativeResize="0"/>
            <p:nvPr/>
          </p:nvPicPr>
          <p:blipFill rotWithShape="1">
            <a:blip r:embed="rId3">
              <a:alphaModFix/>
            </a:blip>
            <a:srcRect b="0" l="0" r="0" t="0"/>
            <a:stretch/>
          </p:blipFill>
          <p:spPr>
            <a:xfrm>
              <a:off x="133216" y="5653647"/>
              <a:ext cx="944299" cy="949234"/>
            </a:xfrm>
            <a:prstGeom prst="rect">
              <a:avLst/>
            </a:prstGeom>
            <a:noFill/>
            <a:ln>
              <a:noFill/>
            </a:ln>
          </p:spPr>
        </p:pic>
        <p:pic>
          <p:nvPicPr>
            <p:cNvPr descr="A picture containing text&#10;&#10;Description automatically generated" id="183" name="Google Shape;183;p1"/>
            <p:cNvPicPr preferRelativeResize="0"/>
            <p:nvPr/>
          </p:nvPicPr>
          <p:blipFill rotWithShape="1">
            <a:blip r:embed="rId4">
              <a:alphaModFix/>
            </a:blip>
            <a:srcRect b="0" l="0" r="0" t="0"/>
            <a:stretch/>
          </p:blipFill>
          <p:spPr>
            <a:xfrm>
              <a:off x="1942998" y="5826033"/>
              <a:ext cx="2875387" cy="604461"/>
            </a:xfrm>
            <a:prstGeom prst="rect">
              <a:avLst/>
            </a:prstGeom>
            <a:noFill/>
            <a:ln>
              <a:noFill/>
            </a:ln>
          </p:spPr>
        </p:pic>
        <p:pic>
          <p:nvPicPr>
            <p:cNvPr descr="Text&#10;&#10;Description automatically generated" id="184" name="Google Shape;184;p1"/>
            <p:cNvPicPr preferRelativeResize="0"/>
            <p:nvPr/>
          </p:nvPicPr>
          <p:blipFill rotWithShape="1">
            <a:blip r:embed="rId5">
              <a:alphaModFix/>
            </a:blip>
            <a:srcRect b="0" l="0" r="0" t="0"/>
            <a:stretch/>
          </p:blipFill>
          <p:spPr>
            <a:xfrm>
              <a:off x="5683869" y="5728105"/>
              <a:ext cx="2009687" cy="800318"/>
            </a:xfrm>
            <a:prstGeom prst="rect">
              <a:avLst/>
            </a:prstGeom>
            <a:noFill/>
            <a:ln>
              <a:noFill/>
            </a:ln>
          </p:spPr>
        </p:pic>
        <p:pic>
          <p:nvPicPr>
            <p:cNvPr descr="Logo&#10;&#10;Description automatically generated" id="185" name="Google Shape;185;p1"/>
            <p:cNvPicPr preferRelativeResize="0"/>
            <p:nvPr/>
          </p:nvPicPr>
          <p:blipFill rotWithShape="1">
            <a:blip r:embed="rId6">
              <a:alphaModFix/>
            </a:blip>
            <a:srcRect b="0" l="0" r="0" t="0"/>
            <a:stretch/>
          </p:blipFill>
          <p:spPr>
            <a:xfrm>
              <a:off x="8559040" y="5826033"/>
              <a:ext cx="3266533" cy="612826"/>
            </a:xfrm>
            <a:prstGeom prst="rect">
              <a:avLst/>
            </a:prstGeom>
            <a:noFill/>
            <a:ln>
              <a:noFill/>
            </a:ln>
          </p:spPr>
        </p:pic>
      </p:grpSp>
      <p:sp>
        <p:nvSpPr>
          <p:cNvPr id="186" name="Google Shape;186;p1"/>
          <p:cNvSpPr txBox="1"/>
          <p:nvPr/>
        </p:nvSpPr>
        <p:spPr>
          <a:xfrm>
            <a:off x="482338" y="2006148"/>
            <a:ext cx="11227200" cy="289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2800" u="none" cap="none" strike="noStrike">
                <a:solidFill>
                  <a:srgbClr val="E66914"/>
                </a:solidFill>
                <a:latin typeface="Calibri"/>
                <a:ea typeface="Calibri"/>
                <a:cs typeface="Calibri"/>
                <a:sym typeface="Calibri"/>
              </a:rPr>
              <a:t>Analyzing Age-Dependent Differences in Injury Response to Traumatic Brain Injury using Calpain Nanosensor</a:t>
            </a:r>
            <a:endParaRPr b="0" i="0" sz="2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By</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Emily Yan from UC Santa Barbara &amp;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San Diego Nanotechnology Infrastructure (SDNI)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Calibri"/>
              <a:buNone/>
            </a:pPr>
            <a:r>
              <a:t/>
            </a:r>
            <a:endParaRPr b="1" i="1" sz="1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Faculty PI: Ester J. Kwon, Shu Chien-Gene Lay Department of Bioengineering, UC San Diego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Mentor: Jordan Nichols, </a:t>
            </a:r>
            <a:r>
              <a:rPr b="1" i="1" lang="en-US" sz="1400" u="none" cap="none" strike="noStrike">
                <a:solidFill>
                  <a:schemeClr val="accent1"/>
                </a:solidFill>
                <a:latin typeface="Calibri"/>
                <a:ea typeface="Calibri"/>
                <a:cs typeface="Calibri"/>
                <a:sym typeface="Calibri"/>
              </a:rPr>
              <a:t>Shu Chien-Gene Lay </a:t>
            </a:r>
            <a:r>
              <a:rPr b="1" i="1" lang="en-US" sz="1400" u="none" cap="none" strike="noStrike">
                <a:solidFill>
                  <a:srgbClr val="4472C4"/>
                </a:solidFill>
                <a:latin typeface="Calibri"/>
                <a:ea typeface="Calibri"/>
                <a:cs typeface="Calibri"/>
                <a:sym typeface="Calibri"/>
              </a:rPr>
              <a:t>Department of Bioengineering, UC San Diego</a:t>
            </a:r>
            <a:endParaRPr b="1" i="1" sz="1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Calibri"/>
              <a:buNone/>
            </a:pPr>
            <a:r>
              <a:t/>
            </a:r>
            <a:endParaRPr b="1" i="1" sz="1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Presented at the 2025 NNCI REU Convocation, University of California San Diego, CA</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000"/>
              <a:buFont typeface="Calibri"/>
              <a:buNone/>
            </a:pPr>
            <a:r>
              <a:rPr b="1" i="1" lang="en-US" sz="1400" u="none" cap="none" strike="noStrike">
                <a:solidFill>
                  <a:srgbClr val="4472C4"/>
                </a:solidFill>
                <a:latin typeface="Calibri"/>
                <a:ea typeface="Calibri"/>
                <a:cs typeface="Calibri"/>
                <a:sym typeface="Calibri"/>
              </a:rPr>
              <a:t>August 4-5, 2025</a:t>
            </a:r>
            <a:endParaRPr b="1" i="1" sz="1400" u="none" cap="none" strike="noStrike">
              <a:solidFill>
                <a:srgbClr val="4472C4"/>
              </a:solidFill>
              <a:latin typeface="Calibri"/>
              <a:ea typeface="Calibri"/>
              <a:cs typeface="Calibri"/>
              <a:sym typeface="Calibri"/>
            </a:endParaRPr>
          </a:p>
        </p:txBody>
      </p:sp>
      <p:grpSp>
        <p:nvGrpSpPr>
          <p:cNvPr id="187" name="Google Shape;187;p1"/>
          <p:cNvGrpSpPr/>
          <p:nvPr/>
        </p:nvGrpSpPr>
        <p:grpSpPr>
          <a:xfrm>
            <a:off x="2503266" y="0"/>
            <a:ext cx="7185468" cy="1915886"/>
            <a:chOff x="2581507" y="0"/>
            <a:chExt cx="7185468" cy="1915886"/>
          </a:xfrm>
        </p:grpSpPr>
        <p:pic>
          <p:nvPicPr>
            <p:cNvPr descr="A picture containing building, roof&#10;&#10;Description automatically generated" id="188" name="Google Shape;188;p1"/>
            <p:cNvPicPr preferRelativeResize="0"/>
            <p:nvPr/>
          </p:nvPicPr>
          <p:blipFill rotWithShape="1">
            <a:blip r:embed="rId7">
              <a:alphaModFix/>
            </a:blip>
            <a:srcRect b="0" l="0" r="0" t="0"/>
            <a:stretch/>
          </p:blipFill>
          <p:spPr>
            <a:xfrm>
              <a:off x="2581507" y="0"/>
              <a:ext cx="2878049" cy="1915886"/>
            </a:xfrm>
            <a:prstGeom prst="rect">
              <a:avLst/>
            </a:prstGeom>
            <a:noFill/>
            <a:ln>
              <a:noFill/>
            </a:ln>
          </p:spPr>
        </p:pic>
        <p:pic>
          <p:nvPicPr>
            <p:cNvPr descr="http://ucsdnews.ucsd.edu/news_uploads/atkinson-720.jpg" id="189" name="Google Shape;189;p1"/>
            <p:cNvPicPr preferRelativeResize="0"/>
            <p:nvPr/>
          </p:nvPicPr>
          <p:blipFill rotWithShape="1">
            <a:blip r:embed="rId8">
              <a:alphaModFix/>
            </a:blip>
            <a:srcRect b="0" l="0" r="0" t="0"/>
            <a:stretch/>
          </p:blipFill>
          <p:spPr>
            <a:xfrm>
              <a:off x="5459556" y="0"/>
              <a:ext cx="4307419" cy="1915886"/>
            </a:xfrm>
            <a:prstGeom prst="rect">
              <a:avLst/>
            </a:prstGeom>
            <a:solidFill>
              <a:srgbClr val="FFFFFF"/>
            </a:solidFill>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36f93830a98_0_99"/>
          <p:cNvSpPr txBox="1"/>
          <p:nvPr/>
        </p:nvSpPr>
        <p:spPr>
          <a:xfrm>
            <a:off x="988314" y="23735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Google Sheets-Prism Workflow</a:t>
            </a:r>
            <a:endParaRPr b="1" i="1" sz="2400" u="none" cap="none" strike="noStrike">
              <a:solidFill>
                <a:srgbClr val="4472C4"/>
              </a:solidFill>
              <a:latin typeface="Calibri"/>
              <a:ea typeface="Calibri"/>
              <a:cs typeface="Calibri"/>
              <a:sym typeface="Calibri"/>
            </a:endParaRPr>
          </a:p>
        </p:txBody>
      </p:sp>
      <p:sp>
        <p:nvSpPr>
          <p:cNvPr id="316" name="Google Shape;316;g36f93830a98_0_99"/>
          <p:cNvSpPr txBox="1"/>
          <p:nvPr/>
        </p:nvSpPr>
        <p:spPr>
          <a:xfrm>
            <a:off x="3784213" y="3786750"/>
            <a:ext cx="4377600" cy="2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500"/>
              <a:buFont typeface="Arial"/>
              <a:buNone/>
            </a:pPr>
            <a:r>
              <a:rPr b="1" i="0" lang="en-US" sz="1500" u="none" cap="none" strike="noStrike">
                <a:solidFill>
                  <a:srgbClr val="000000"/>
                </a:solidFill>
                <a:latin typeface="Calibri"/>
                <a:ea typeface="Calibri"/>
                <a:cs typeface="Calibri"/>
                <a:sym typeface="Calibri"/>
              </a:rPr>
              <a:t>For every detection in Injured Mice with Nanosensor </a:t>
            </a:r>
            <a:endParaRPr b="1" i="0" sz="1500" u="none" cap="none" strike="noStrike">
              <a:solidFill>
                <a:srgbClr val="000000"/>
              </a:solidFill>
              <a:latin typeface="Calibri"/>
              <a:ea typeface="Calibri"/>
              <a:cs typeface="Calibri"/>
              <a:sym typeface="Calibri"/>
            </a:endParaRPr>
          </a:p>
        </p:txBody>
      </p:sp>
      <p:grpSp>
        <p:nvGrpSpPr>
          <p:cNvPr id="317" name="Google Shape;317;g36f93830a98_0_99"/>
          <p:cNvGrpSpPr/>
          <p:nvPr/>
        </p:nvGrpSpPr>
        <p:grpSpPr>
          <a:xfrm>
            <a:off x="1736212" y="4260200"/>
            <a:ext cx="8341900" cy="1172425"/>
            <a:chOff x="1386325" y="1910725"/>
            <a:chExt cx="8341900" cy="1172425"/>
          </a:xfrm>
        </p:grpSpPr>
        <p:grpSp>
          <p:nvGrpSpPr>
            <p:cNvPr id="318" name="Google Shape;318;g36f93830a98_0_99"/>
            <p:cNvGrpSpPr/>
            <p:nvPr/>
          </p:nvGrpSpPr>
          <p:grpSpPr>
            <a:xfrm>
              <a:off x="1386325" y="1913075"/>
              <a:ext cx="3360300" cy="1167725"/>
              <a:chOff x="1374425" y="2398025"/>
              <a:chExt cx="3360300" cy="1167725"/>
            </a:xfrm>
          </p:grpSpPr>
          <p:sp>
            <p:nvSpPr>
              <p:cNvPr id="319" name="Google Shape;319;g36f93830a98_0_99"/>
              <p:cNvSpPr txBox="1"/>
              <p:nvPr/>
            </p:nvSpPr>
            <p:spPr>
              <a:xfrm>
                <a:off x="1374425" y="3282850"/>
                <a:ext cx="3360300" cy="2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Remove background signal in each channel</a:t>
                </a:r>
                <a:endParaRPr b="1" i="0" sz="1400" u="none" cap="none" strike="noStrike">
                  <a:solidFill>
                    <a:srgbClr val="000000"/>
                  </a:solidFill>
                  <a:latin typeface="Calibri"/>
                  <a:ea typeface="Calibri"/>
                  <a:cs typeface="Calibri"/>
                  <a:sym typeface="Calibri"/>
                </a:endParaRPr>
              </a:p>
            </p:txBody>
          </p:sp>
          <p:sp>
            <p:nvSpPr>
              <p:cNvPr id="320" name="Google Shape;320;g36f93830a98_0_99"/>
              <p:cNvSpPr txBox="1"/>
              <p:nvPr/>
            </p:nvSpPr>
            <p:spPr>
              <a:xfrm>
                <a:off x="1374425" y="2398025"/>
                <a:ext cx="3360300" cy="952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FF00FF"/>
                    </a:solidFill>
                    <a:latin typeface="Calibri"/>
                    <a:ea typeface="Calibri"/>
                    <a:cs typeface="Calibri"/>
                    <a:sym typeface="Calibri"/>
                  </a:rPr>
                  <a:t>Cy5 MFI</a:t>
                </a:r>
                <a:r>
                  <a:rPr b="1" i="0" lang="en-US" sz="1700" u="none" cap="none" strike="noStrike">
                    <a:solidFill>
                      <a:schemeClr val="dk1"/>
                    </a:solidFill>
                    <a:latin typeface="Calibri"/>
                    <a:ea typeface="Calibri"/>
                    <a:cs typeface="Calibri"/>
                    <a:sym typeface="Calibri"/>
                  </a:rPr>
                  <a:t> - Saline avg(</a:t>
                </a:r>
                <a:r>
                  <a:rPr b="1" i="0" lang="en-US" sz="1700" u="none" cap="none" strike="noStrike">
                    <a:solidFill>
                      <a:srgbClr val="FF00FF"/>
                    </a:solidFill>
                    <a:latin typeface="Calibri"/>
                    <a:ea typeface="Calibri"/>
                    <a:cs typeface="Calibri"/>
                    <a:sym typeface="Calibri"/>
                  </a:rPr>
                  <a:t>Cy5 MFI</a:t>
                </a:r>
                <a:r>
                  <a:rPr b="1" i="0" lang="en-US" sz="1700" u="none" cap="none" strike="noStrike">
                    <a:solidFill>
                      <a:schemeClr val="dk1"/>
                    </a:solidFill>
                    <a:latin typeface="Calibri"/>
                    <a:ea typeface="Calibri"/>
                    <a:cs typeface="Calibri"/>
                    <a:sym typeface="Calibri"/>
                  </a:rPr>
                  <a:t>)</a:t>
                </a:r>
                <a:endParaRPr b="1" i="0" sz="17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rgbClr val="00FF00"/>
                    </a:solidFill>
                    <a:latin typeface="Calibri"/>
                    <a:ea typeface="Calibri"/>
                    <a:cs typeface="Calibri"/>
                    <a:sym typeface="Calibri"/>
                  </a:rPr>
                  <a:t>FAM MFI</a:t>
                </a:r>
                <a:r>
                  <a:rPr b="1" i="0" lang="en-US" sz="1700" u="none" cap="none" strike="noStrike">
                    <a:solidFill>
                      <a:schemeClr val="dk1"/>
                    </a:solidFill>
                    <a:latin typeface="Calibri"/>
                    <a:ea typeface="Calibri"/>
                    <a:cs typeface="Calibri"/>
                    <a:sym typeface="Calibri"/>
                  </a:rPr>
                  <a:t> - Saline avg(</a:t>
                </a:r>
                <a:r>
                  <a:rPr b="1" i="0" lang="en-US" sz="1700" u="none" cap="none" strike="noStrike">
                    <a:solidFill>
                      <a:srgbClr val="00FF00"/>
                    </a:solidFill>
                    <a:latin typeface="Calibri"/>
                    <a:ea typeface="Calibri"/>
                    <a:cs typeface="Calibri"/>
                    <a:sym typeface="Calibri"/>
                  </a:rPr>
                  <a:t>FAM MFI</a:t>
                </a:r>
                <a:r>
                  <a:rPr b="1" i="0" lang="en-US" sz="1700" u="none" cap="none" strike="noStrike">
                    <a:solidFill>
                      <a:schemeClr val="dk1"/>
                    </a:solidFill>
                    <a:latin typeface="Calibri"/>
                    <a:ea typeface="Calibri"/>
                    <a:cs typeface="Calibri"/>
                    <a:sym typeface="Calibri"/>
                  </a:rPr>
                  <a:t>)</a:t>
                </a:r>
                <a:endParaRPr b="1" i="0" sz="1700" u="none" cap="none" strike="noStrike">
                  <a:solidFill>
                    <a:schemeClr val="dk1"/>
                  </a:solidFill>
                  <a:latin typeface="Calibri"/>
                  <a:ea typeface="Calibri"/>
                  <a:cs typeface="Calibri"/>
                  <a:sym typeface="Calibri"/>
                </a:endParaRPr>
              </a:p>
            </p:txBody>
          </p:sp>
        </p:grpSp>
        <p:cxnSp>
          <p:nvCxnSpPr>
            <p:cNvPr id="321" name="Google Shape;321;g36f93830a98_0_99"/>
            <p:cNvCxnSpPr/>
            <p:nvPr/>
          </p:nvCxnSpPr>
          <p:spPr>
            <a:xfrm>
              <a:off x="5089425" y="2322450"/>
              <a:ext cx="879300" cy="0"/>
            </a:xfrm>
            <a:prstGeom prst="straightConnector1">
              <a:avLst/>
            </a:prstGeom>
            <a:noFill/>
            <a:ln cap="flat" cmpd="sng" w="9525">
              <a:solidFill>
                <a:schemeClr val="dk2"/>
              </a:solidFill>
              <a:prstDash val="solid"/>
              <a:round/>
              <a:headEnd len="sm" w="sm" type="none"/>
              <a:tailEnd len="med" w="med" type="triangle"/>
            </a:ln>
          </p:spPr>
        </p:cxnSp>
        <p:grpSp>
          <p:nvGrpSpPr>
            <p:cNvPr id="322" name="Google Shape;322;g36f93830a98_0_99"/>
            <p:cNvGrpSpPr/>
            <p:nvPr/>
          </p:nvGrpSpPr>
          <p:grpSpPr>
            <a:xfrm>
              <a:off x="6367925" y="1910725"/>
              <a:ext cx="3360300" cy="1172425"/>
              <a:chOff x="6510575" y="2398025"/>
              <a:chExt cx="3360300" cy="1172425"/>
            </a:xfrm>
          </p:grpSpPr>
          <p:sp>
            <p:nvSpPr>
              <p:cNvPr id="323" name="Google Shape;323;g36f93830a98_0_99"/>
              <p:cNvSpPr txBox="1"/>
              <p:nvPr/>
            </p:nvSpPr>
            <p:spPr>
              <a:xfrm>
                <a:off x="6779975" y="3287550"/>
                <a:ext cx="2821500" cy="2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Normalize for sensor accumulation</a:t>
                </a:r>
                <a:endParaRPr b="1" i="0" sz="1400" u="none" cap="none" strike="noStrike">
                  <a:solidFill>
                    <a:srgbClr val="000000"/>
                  </a:solidFill>
                  <a:latin typeface="Calibri"/>
                  <a:ea typeface="Calibri"/>
                  <a:cs typeface="Calibri"/>
                  <a:sym typeface="Calibri"/>
                </a:endParaRPr>
              </a:p>
            </p:txBody>
          </p:sp>
          <p:grpSp>
            <p:nvGrpSpPr>
              <p:cNvPr id="324" name="Google Shape;324;g36f93830a98_0_99"/>
              <p:cNvGrpSpPr/>
              <p:nvPr/>
            </p:nvGrpSpPr>
            <p:grpSpPr>
              <a:xfrm>
                <a:off x="6510575" y="2398025"/>
                <a:ext cx="3360300" cy="952200"/>
                <a:chOff x="6136775" y="5547700"/>
                <a:chExt cx="3360300" cy="952200"/>
              </a:xfrm>
            </p:grpSpPr>
            <p:pic>
              <p:nvPicPr>
                <p:cNvPr id="325" name="Google Shape;325;g36f93830a98_0_99"/>
                <p:cNvPicPr preferRelativeResize="0"/>
                <p:nvPr/>
              </p:nvPicPr>
              <p:blipFill rotWithShape="1">
                <a:blip r:embed="rId3">
                  <a:alphaModFix/>
                </a:blip>
                <a:srcRect b="0" l="0" r="0" t="0"/>
                <a:stretch/>
              </p:blipFill>
              <p:spPr>
                <a:xfrm>
                  <a:off x="7730900" y="5937950"/>
                  <a:ext cx="172055" cy="240600"/>
                </a:xfrm>
                <a:prstGeom prst="rect">
                  <a:avLst/>
                </a:prstGeom>
                <a:noFill/>
                <a:ln>
                  <a:noFill/>
                </a:ln>
              </p:spPr>
            </p:pic>
            <p:sp>
              <p:nvSpPr>
                <p:cNvPr id="326" name="Google Shape;326;g36f93830a98_0_99"/>
                <p:cNvSpPr txBox="1"/>
                <p:nvPr/>
              </p:nvSpPr>
              <p:spPr>
                <a:xfrm>
                  <a:off x="6136775" y="5547700"/>
                  <a:ext cx="3360300" cy="9522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a:t>
                  </a:r>
                  <a:r>
                    <a:rPr b="1" i="0" lang="en-US" sz="1700" u="none" cap="none" strike="noStrike">
                      <a:solidFill>
                        <a:srgbClr val="FF00FF"/>
                      </a:solidFill>
                      <a:latin typeface="Calibri"/>
                      <a:ea typeface="Calibri"/>
                      <a:cs typeface="Calibri"/>
                      <a:sym typeface="Calibri"/>
                    </a:rPr>
                    <a:t>Cy5 MFI</a:t>
                  </a:r>
                  <a:r>
                    <a:rPr b="1" i="0" lang="en-US" sz="1700" u="none" cap="none" strike="noStrike">
                      <a:solidFill>
                        <a:schemeClr val="dk1"/>
                      </a:solidFill>
                      <a:latin typeface="Calibri"/>
                      <a:ea typeface="Calibri"/>
                      <a:cs typeface="Calibri"/>
                      <a:sym typeface="Calibri"/>
                    </a:rPr>
                    <a:t> - Saline avg(</a:t>
                  </a:r>
                  <a:r>
                    <a:rPr b="1" i="0" lang="en-US" sz="1700" u="none" cap="none" strike="noStrike">
                      <a:solidFill>
                        <a:srgbClr val="FF00FF"/>
                      </a:solidFill>
                      <a:latin typeface="Calibri"/>
                      <a:ea typeface="Calibri"/>
                      <a:cs typeface="Calibri"/>
                      <a:sym typeface="Calibri"/>
                    </a:rPr>
                    <a:t>Cy5 MFI</a:t>
                  </a:r>
                  <a:r>
                    <a:rPr b="1" i="0" lang="en-US" sz="1700" u="none" cap="none" strike="noStrike">
                      <a:solidFill>
                        <a:schemeClr val="dk1"/>
                      </a:solidFill>
                      <a:latin typeface="Calibri"/>
                      <a:ea typeface="Calibri"/>
                      <a:cs typeface="Calibri"/>
                      <a:sym typeface="Calibri"/>
                    </a:rPr>
                    <a:t>)]</a:t>
                  </a:r>
                  <a:endParaRPr b="1" i="0" sz="17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dk1"/>
                      </a:solidFill>
                      <a:latin typeface="Calibri"/>
                      <a:ea typeface="Calibri"/>
                      <a:cs typeface="Calibri"/>
                      <a:sym typeface="Calibri"/>
                    </a:rPr>
                    <a:t>[</a:t>
                  </a:r>
                  <a:r>
                    <a:rPr b="1" i="0" lang="en-US" sz="1700" u="none" cap="none" strike="noStrike">
                      <a:solidFill>
                        <a:srgbClr val="00FF00"/>
                      </a:solidFill>
                      <a:latin typeface="Calibri"/>
                      <a:ea typeface="Calibri"/>
                      <a:cs typeface="Calibri"/>
                      <a:sym typeface="Calibri"/>
                    </a:rPr>
                    <a:t>FAM MFI</a:t>
                  </a:r>
                  <a:r>
                    <a:rPr b="1" i="0" lang="en-US" sz="1700" u="none" cap="none" strike="noStrike">
                      <a:solidFill>
                        <a:schemeClr val="dk1"/>
                      </a:solidFill>
                      <a:latin typeface="Calibri"/>
                      <a:ea typeface="Calibri"/>
                      <a:cs typeface="Calibri"/>
                      <a:sym typeface="Calibri"/>
                    </a:rPr>
                    <a:t> - Saline avg(</a:t>
                  </a:r>
                  <a:r>
                    <a:rPr b="1" i="0" lang="en-US" sz="1700" u="none" cap="none" strike="noStrike">
                      <a:solidFill>
                        <a:srgbClr val="00FF00"/>
                      </a:solidFill>
                      <a:latin typeface="Calibri"/>
                      <a:ea typeface="Calibri"/>
                      <a:cs typeface="Calibri"/>
                      <a:sym typeface="Calibri"/>
                    </a:rPr>
                    <a:t>FAM MFI</a:t>
                  </a:r>
                  <a:r>
                    <a:rPr b="1" i="0" lang="en-US" sz="1700" u="none" cap="none" strike="noStrike">
                      <a:solidFill>
                        <a:schemeClr val="dk1"/>
                      </a:solidFill>
                      <a:latin typeface="Calibri"/>
                      <a:ea typeface="Calibri"/>
                      <a:cs typeface="Calibri"/>
                      <a:sym typeface="Calibri"/>
                    </a:rPr>
                    <a:t>)]</a:t>
                  </a:r>
                  <a:endParaRPr b="1" i="0" sz="1700" u="none" cap="none" strike="noStrike">
                    <a:solidFill>
                      <a:schemeClr val="dk1"/>
                    </a:solidFill>
                    <a:latin typeface="Calibri"/>
                    <a:ea typeface="Calibri"/>
                    <a:cs typeface="Calibri"/>
                    <a:sym typeface="Calibri"/>
                  </a:endParaRPr>
                </a:p>
              </p:txBody>
            </p:sp>
          </p:grpSp>
        </p:grpSp>
      </p:grpSp>
      <p:sp>
        <p:nvSpPr>
          <p:cNvPr id="327" name="Google Shape;327;g36f93830a98_0_99"/>
          <p:cNvSpPr txBox="1"/>
          <p:nvPr/>
        </p:nvSpPr>
        <p:spPr>
          <a:xfrm>
            <a:off x="1594913" y="5765075"/>
            <a:ext cx="3654000" cy="4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MFI Data organized using Google Sheets</a:t>
            </a:r>
            <a:endParaRPr b="0" i="0" sz="1600" u="none" cap="none" strike="noStrike">
              <a:solidFill>
                <a:schemeClr val="dk1"/>
              </a:solidFill>
              <a:latin typeface="Calibri"/>
              <a:ea typeface="Calibri"/>
              <a:cs typeface="Calibri"/>
              <a:sym typeface="Calibri"/>
            </a:endParaRPr>
          </a:p>
        </p:txBody>
      </p:sp>
      <p:sp>
        <p:nvSpPr>
          <p:cNvPr id="328" name="Google Shape;328;g36f93830a98_0_99"/>
          <p:cNvSpPr txBox="1"/>
          <p:nvPr/>
        </p:nvSpPr>
        <p:spPr>
          <a:xfrm>
            <a:off x="6202450" y="5765075"/>
            <a:ext cx="4377600" cy="40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Calibri"/>
                <a:ea typeface="Calibri"/>
                <a:cs typeface="Calibri"/>
                <a:sym typeface="Calibri"/>
              </a:rPr>
              <a:t>Statistical analysis and visualization done using GraphPad Prism</a:t>
            </a:r>
            <a:endParaRPr b="0" i="0" sz="1600" u="none" cap="none" strike="noStrike">
              <a:solidFill>
                <a:schemeClr val="dk1"/>
              </a:solidFill>
              <a:latin typeface="Calibri"/>
              <a:ea typeface="Calibri"/>
              <a:cs typeface="Calibri"/>
              <a:sym typeface="Calibri"/>
            </a:endParaRPr>
          </a:p>
        </p:txBody>
      </p:sp>
      <p:cxnSp>
        <p:nvCxnSpPr>
          <p:cNvPr id="329" name="Google Shape;329;g36f93830a98_0_99"/>
          <p:cNvCxnSpPr>
            <a:stCxn id="327" idx="3"/>
            <a:endCxn id="328" idx="1"/>
          </p:cNvCxnSpPr>
          <p:nvPr/>
        </p:nvCxnSpPr>
        <p:spPr>
          <a:xfrm>
            <a:off x="5248913" y="5968025"/>
            <a:ext cx="953400" cy="0"/>
          </a:xfrm>
          <a:prstGeom prst="straightConnector1">
            <a:avLst/>
          </a:prstGeom>
          <a:noFill/>
          <a:ln cap="flat" cmpd="sng" w="9525">
            <a:solidFill>
              <a:schemeClr val="dk2"/>
            </a:solidFill>
            <a:prstDash val="solid"/>
            <a:round/>
            <a:headEnd len="sm" w="sm" type="none"/>
            <a:tailEnd len="med" w="med" type="triangle"/>
          </a:ln>
        </p:spPr>
      </p:cxnSp>
      <p:grpSp>
        <p:nvGrpSpPr>
          <p:cNvPr id="330" name="Google Shape;330;g36f93830a98_0_99"/>
          <p:cNvGrpSpPr/>
          <p:nvPr/>
        </p:nvGrpSpPr>
        <p:grpSpPr>
          <a:xfrm>
            <a:off x="988301" y="971237"/>
            <a:ext cx="6735824" cy="2728137"/>
            <a:chOff x="2605113" y="585838"/>
            <a:chExt cx="6735824" cy="2728137"/>
          </a:xfrm>
        </p:grpSpPr>
        <p:grpSp>
          <p:nvGrpSpPr>
            <p:cNvPr id="331" name="Google Shape;331;g36f93830a98_0_99"/>
            <p:cNvGrpSpPr/>
            <p:nvPr/>
          </p:nvGrpSpPr>
          <p:grpSpPr>
            <a:xfrm>
              <a:off x="3138250" y="585838"/>
              <a:ext cx="5915475" cy="283575"/>
              <a:chOff x="596325" y="5592238"/>
              <a:chExt cx="5915475" cy="283575"/>
            </a:xfrm>
          </p:grpSpPr>
          <p:sp>
            <p:nvSpPr>
              <p:cNvPr id="332" name="Google Shape;332;g36f93830a98_0_99"/>
              <p:cNvSpPr txBox="1"/>
              <p:nvPr/>
            </p:nvSpPr>
            <p:spPr>
              <a:xfrm>
                <a:off x="596325" y="5592913"/>
                <a:ext cx="2364900" cy="2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rPr>
                  <a:t>Nanosensor Activation (</a:t>
                </a:r>
                <a:r>
                  <a:rPr b="1" i="0" lang="en-US" sz="1400" u="none" cap="none" strike="noStrike">
                    <a:solidFill>
                      <a:srgbClr val="FF00FF"/>
                    </a:solidFill>
                    <a:latin typeface="Calibri"/>
                    <a:ea typeface="Calibri"/>
                    <a:cs typeface="Calibri"/>
                    <a:sym typeface="Calibri"/>
                  </a:rPr>
                  <a:t>Cy5</a:t>
                </a:r>
                <a:r>
                  <a:rPr b="1" i="0" lang="en-US" sz="1400" u="none" cap="none" strike="noStrike">
                    <a:solidFill>
                      <a:srgbClr val="000000"/>
                    </a:solidFill>
                    <a:latin typeface="Calibri"/>
                    <a:ea typeface="Calibri"/>
                    <a:cs typeface="Calibri"/>
                    <a:sym typeface="Calibri"/>
                  </a:rPr>
                  <a:t>)</a:t>
                </a:r>
                <a:endParaRPr b="1" i="0" sz="1400" u="none" cap="none" strike="noStrike">
                  <a:solidFill>
                    <a:srgbClr val="000000"/>
                  </a:solidFill>
                  <a:latin typeface="Calibri"/>
                  <a:ea typeface="Calibri"/>
                  <a:cs typeface="Calibri"/>
                  <a:sym typeface="Calibri"/>
                </a:endParaRPr>
              </a:p>
            </p:txBody>
          </p:sp>
          <p:sp>
            <p:nvSpPr>
              <p:cNvPr id="333" name="Google Shape;333;g36f93830a98_0_99"/>
              <p:cNvSpPr txBox="1"/>
              <p:nvPr/>
            </p:nvSpPr>
            <p:spPr>
              <a:xfrm>
                <a:off x="3797100" y="5592238"/>
                <a:ext cx="2714700" cy="282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Calibri"/>
                    <a:ea typeface="Calibri"/>
                    <a:cs typeface="Calibri"/>
                    <a:sym typeface="Calibri"/>
                    <a:extLst>
                      <a:ext uri="http://customooxmlschemas.google.com/">
                        <go:slidesCustomData xmlns:go="http://customooxmlschemas.google.com/" textRoundtripDataId="1"/>
                      </a:ext>
                    </a:extLst>
                  </a:rPr>
                  <a:t>Nanosensor</a:t>
                </a:r>
                <a:r>
                  <a:rPr b="1" i="0" lang="en-US" sz="1400" u="none" cap="none" strike="noStrike">
                    <a:solidFill>
                      <a:srgbClr val="000000"/>
                    </a:solidFill>
                    <a:latin typeface="Calibri"/>
                    <a:ea typeface="Calibri"/>
                    <a:cs typeface="Calibri"/>
                    <a:sym typeface="Calibri"/>
                  </a:rPr>
                  <a:t> Accumulation (</a:t>
                </a:r>
                <a:r>
                  <a:rPr b="1" i="0" lang="en-US" sz="1400" u="none" cap="none" strike="noStrike">
                    <a:solidFill>
                      <a:srgbClr val="00FF00"/>
                    </a:solidFill>
                    <a:latin typeface="Calibri"/>
                    <a:ea typeface="Calibri"/>
                    <a:cs typeface="Calibri"/>
                    <a:sym typeface="Calibri"/>
                  </a:rPr>
                  <a:t>FAM</a:t>
                </a:r>
                <a:r>
                  <a:rPr b="1" i="0" lang="en-US" sz="1400" u="none" cap="none" strike="noStrike">
                    <a:solidFill>
                      <a:srgbClr val="000000"/>
                    </a:solidFill>
                    <a:latin typeface="Calibri"/>
                    <a:ea typeface="Calibri"/>
                    <a:cs typeface="Calibri"/>
                    <a:sym typeface="Calibri"/>
                  </a:rPr>
                  <a:t>)</a:t>
                </a:r>
                <a:endParaRPr b="1" i="0" sz="1400" u="none" cap="none" strike="noStrike">
                  <a:solidFill>
                    <a:srgbClr val="000000"/>
                  </a:solidFill>
                  <a:latin typeface="Calibri"/>
                  <a:ea typeface="Calibri"/>
                  <a:cs typeface="Calibri"/>
                  <a:sym typeface="Calibri"/>
                </a:endParaRPr>
              </a:p>
            </p:txBody>
          </p:sp>
        </p:grpSp>
        <p:pic>
          <p:nvPicPr>
            <p:cNvPr id="334" name="Google Shape;334;g36f93830a98_0_99"/>
            <p:cNvPicPr preferRelativeResize="0"/>
            <p:nvPr/>
          </p:nvPicPr>
          <p:blipFill rotWithShape="1">
            <a:blip r:embed="rId4">
              <a:alphaModFix/>
            </a:blip>
            <a:srcRect b="0" l="0" r="0" t="0"/>
            <a:stretch/>
          </p:blipFill>
          <p:spPr>
            <a:xfrm>
              <a:off x="6031995" y="927675"/>
              <a:ext cx="3308942" cy="2386279"/>
            </a:xfrm>
            <a:prstGeom prst="rect">
              <a:avLst/>
            </a:prstGeom>
            <a:noFill/>
            <a:ln>
              <a:noFill/>
            </a:ln>
          </p:spPr>
        </p:pic>
        <p:pic>
          <p:nvPicPr>
            <p:cNvPr id="335" name="Google Shape;335;g36f93830a98_0_99"/>
            <p:cNvPicPr preferRelativeResize="0"/>
            <p:nvPr/>
          </p:nvPicPr>
          <p:blipFill rotWithShape="1">
            <a:blip r:embed="rId5">
              <a:alphaModFix/>
            </a:blip>
            <a:srcRect b="0" l="0" r="0" t="0"/>
            <a:stretch/>
          </p:blipFill>
          <p:spPr>
            <a:xfrm>
              <a:off x="2605113" y="927687"/>
              <a:ext cx="3292785" cy="2386278"/>
            </a:xfrm>
            <a:prstGeom prst="rect">
              <a:avLst/>
            </a:prstGeom>
            <a:noFill/>
            <a:ln>
              <a:noFill/>
            </a:ln>
          </p:spPr>
        </p:pic>
        <p:sp>
          <p:nvSpPr>
            <p:cNvPr id="336" name="Google Shape;336;g36f93830a98_0_99"/>
            <p:cNvSpPr txBox="1"/>
            <p:nvPr/>
          </p:nvSpPr>
          <p:spPr>
            <a:xfrm>
              <a:off x="7833125" y="2972275"/>
              <a:ext cx="1507800" cy="341700"/>
            </a:xfrm>
            <a:prstGeom prst="rect">
              <a:avLst/>
            </a:prstGeom>
            <a:noFill/>
            <a:ln>
              <a:noFill/>
            </a:ln>
          </p:spPr>
          <p:txBody>
            <a:bodyPr anchorCtr="0" anchor="t" bIns="80375" lIns="80375" spcFirstLastPara="1" rIns="80375" wrap="square" tIns="80375">
              <a:noAutofit/>
            </a:bodyPr>
            <a:lstStyle/>
            <a:p>
              <a:pPr indent="0" lvl="0" marL="0" marR="0" rtl="0" algn="l">
                <a:lnSpc>
                  <a:spcPct val="100000"/>
                </a:lnSpc>
                <a:spcBef>
                  <a:spcPts val="0"/>
                </a:spcBef>
                <a:spcAft>
                  <a:spcPts val="0"/>
                </a:spcAft>
                <a:buClr>
                  <a:srgbClr val="000000"/>
                </a:buClr>
                <a:buSzPts val="1506"/>
                <a:buFont typeface="Arial"/>
                <a:buNone/>
              </a:pPr>
              <a:r>
                <a:rPr b="0" i="0" lang="en-US" sz="1506" u="none" cap="none" strike="noStrike">
                  <a:solidFill>
                    <a:srgbClr val="FFFF00"/>
                  </a:solidFill>
                  <a:latin typeface="Calibri"/>
                  <a:ea typeface="Calibri"/>
                  <a:cs typeface="Calibri"/>
                  <a:sym typeface="Calibri"/>
                </a:rPr>
                <a:t>CD31 Detections</a:t>
              </a:r>
              <a:endParaRPr b="0" i="0" sz="1506" u="none" cap="none" strike="noStrike">
                <a:solidFill>
                  <a:srgbClr val="FFFF00"/>
                </a:solidFill>
                <a:latin typeface="Calibri"/>
                <a:ea typeface="Calibri"/>
                <a:cs typeface="Calibri"/>
                <a:sym typeface="Calibri"/>
              </a:endParaRPr>
            </a:p>
          </p:txBody>
        </p:sp>
        <p:sp>
          <p:nvSpPr>
            <p:cNvPr id="337" name="Google Shape;337;g36f93830a98_0_99"/>
            <p:cNvSpPr txBox="1"/>
            <p:nvPr/>
          </p:nvSpPr>
          <p:spPr>
            <a:xfrm>
              <a:off x="4390100" y="2972275"/>
              <a:ext cx="1507800" cy="341700"/>
            </a:xfrm>
            <a:prstGeom prst="rect">
              <a:avLst/>
            </a:prstGeom>
            <a:noFill/>
            <a:ln>
              <a:noFill/>
            </a:ln>
          </p:spPr>
          <p:txBody>
            <a:bodyPr anchorCtr="0" anchor="t" bIns="80375" lIns="80375" spcFirstLastPara="1" rIns="80375" wrap="square" tIns="80375">
              <a:noAutofit/>
            </a:bodyPr>
            <a:lstStyle/>
            <a:p>
              <a:pPr indent="0" lvl="0" marL="0" marR="0" rtl="0" algn="l">
                <a:lnSpc>
                  <a:spcPct val="100000"/>
                </a:lnSpc>
                <a:spcBef>
                  <a:spcPts val="0"/>
                </a:spcBef>
                <a:spcAft>
                  <a:spcPts val="0"/>
                </a:spcAft>
                <a:buClr>
                  <a:srgbClr val="000000"/>
                </a:buClr>
                <a:buSzPts val="1506"/>
                <a:buFont typeface="Arial"/>
                <a:buNone/>
              </a:pPr>
              <a:r>
                <a:rPr b="0" i="0" lang="en-US" sz="1506" u="none" cap="none" strike="noStrike">
                  <a:solidFill>
                    <a:srgbClr val="FFFF00"/>
                  </a:solidFill>
                  <a:latin typeface="Calibri"/>
                  <a:ea typeface="Calibri"/>
                  <a:cs typeface="Calibri"/>
                  <a:sym typeface="Calibri"/>
                </a:rPr>
                <a:t>CD31 Detections</a:t>
              </a:r>
              <a:endParaRPr b="0" i="0" sz="1506" u="none" cap="none" strike="noStrike">
                <a:solidFill>
                  <a:srgbClr val="FFFF00"/>
                </a:solidFill>
                <a:latin typeface="Calibri"/>
                <a:ea typeface="Calibri"/>
                <a:cs typeface="Calibri"/>
                <a:sym typeface="Calibri"/>
              </a:endParaRPr>
            </a:p>
          </p:txBody>
        </p:sp>
      </p:grpSp>
      <p:sp>
        <p:nvSpPr>
          <p:cNvPr id="338" name="Google Shape;338;g36f93830a98_0_99"/>
          <p:cNvSpPr txBox="1"/>
          <p:nvPr/>
        </p:nvSpPr>
        <p:spPr>
          <a:xfrm>
            <a:off x="8132513" y="965900"/>
            <a:ext cx="2714700" cy="28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a:latin typeface="Calibri"/>
                <a:ea typeface="Calibri"/>
                <a:cs typeface="Calibri"/>
                <a:sym typeface="Calibri"/>
              </a:rPr>
              <a:t>Colocalized </a:t>
            </a:r>
            <a:r>
              <a:rPr b="1" lang="en-US">
                <a:solidFill>
                  <a:srgbClr val="FF00FF"/>
                </a:solidFill>
                <a:latin typeface="Calibri"/>
                <a:ea typeface="Calibri"/>
                <a:cs typeface="Calibri"/>
                <a:sym typeface="Calibri"/>
              </a:rPr>
              <a:t>Cy5 </a:t>
            </a:r>
            <a:r>
              <a:rPr b="1" lang="en-US">
                <a:solidFill>
                  <a:schemeClr val="dk1"/>
                </a:solidFill>
                <a:latin typeface="Calibri"/>
                <a:ea typeface="Calibri"/>
                <a:cs typeface="Calibri"/>
                <a:sym typeface="Calibri"/>
              </a:rPr>
              <a:t>and </a:t>
            </a:r>
            <a:r>
              <a:rPr b="1" lang="en-US">
                <a:solidFill>
                  <a:srgbClr val="00FF00"/>
                </a:solidFill>
                <a:latin typeface="Calibri"/>
                <a:ea typeface="Calibri"/>
                <a:cs typeface="Calibri"/>
                <a:sym typeface="Calibri"/>
              </a:rPr>
              <a:t>FAM</a:t>
            </a:r>
            <a:r>
              <a:rPr b="1" lang="en-US">
                <a:latin typeface="Calibri"/>
                <a:ea typeface="Calibri"/>
                <a:cs typeface="Calibri"/>
                <a:sym typeface="Calibri"/>
              </a:rPr>
              <a:t> </a:t>
            </a:r>
            <a:endParaRPr b="1" i="0" sz="1400" u="none" cap="none" strike="noStrike">
              <a:solidFill>
                <a:srgbClr val="000000"/>
              </a:solidFill>
              <a:latin typeface="Calibri"/>
              <a:ea typeface="Calibri"/>
              <a:cs typeface="Calibri"/>
              <a:sym typeface="Calibri"/>
            </a:endParaRPr>
          </a:p>
        </p:txBody>
      </p:sp>
      <p:pic>
        <p:nvPicPr>
          <p:cNvPr id="339" name="Google Shape;339;g36f93830a98_0_99"/>
          <p:cNvPicPr preferRelativeResize="0"/>
          <p:nvPr/>
        </p:nvPicPr>
        <p:blipFill>
          <a:blip r:embed="rId6">
            <a:alphaModFix/>
          </a:blip>
          <a:stretch>
            <a:fillRect/>
          </a:stretch>
        </p:blipFill>
        <p:spPr>
          <a:xfrm>
            <a:off x="7851575" y="1330875"/>
            <a:ext cx="3276583" cy="2377700"/>
          </a:xfrm>
          <a:prstGeom prst="rect">
            <a:avLst/>
          </a:prstGeom>
          <a:noFill/>
          <a:ln>
            <a:noFill/>
          </a:ln>
        </p:spPr>
      </p:pic>
      <p:sp>
        <p:nvSpPr>
          <p:cNvPr id="340" name="Google Shape;340;g36f93830a98_0_99"/>
          <p:cNvSpPr txBox="1"/>
          <p:nvPr/>
        </p:nvSpPr>
        <p:spPr>
          <a:xfrm>
            <a:off x="9620338" y="3338050"/>
            <a:ext cx="1507800" cy="341700"/>
          </a:xfrm>
          <a:prstGeom prst="rect">
            <a:avLst/>
          </a:prstGeom>
          <a:noFill/>
          <a:ln>
            <a:noFill/>
          </a:ln>
        </p:spPr>
        <p:txBody>
          <a:bodyPr anchorCtr="0" anchor="t" bIns="80375" lIns="80375" spcFirstLastPara="1" rIns="80375" wrap="square" tIns="80375">
            <a:noAutofit/>
          </a:bodyPr>
          <a:lstStyle/>
          <a:p>
            <a:pPr indent="0" lvl="0" marL="0" marR="0" rtl="0" algn="l">
              <a:lnSpc>
                <a:spcPct val="100000"/>
              </a:lnSpc>
              <a:spcBef>
                <a:spcPts val="0"/>
              </a:spcBef>
              <a:spcAft>
                <a:spcPts val="0"/>
              </a:spcAft>
              <a:buClr>
                <a:srgbClr val="000000"/>
              </a:buClr>
              <a:buSzPts val="1506"/>
              <a:buFont typeface="Arial"/>
              <a:buNone/>
            </a:pPr>
            <a:r>
              <a:rPr b="0" i="0" lang="en-US" sz="1506" u="none" cap="none" strike="noStrike">
                <a:solidFill>
                  <a:srgbClr val="FFFF00"/>
                </a:solidFill>
                <a:latin typeface="Calibri"/>
                <a:ea typeface="Calibri"/>
                <a:cs typeface="Calibri"/>
                <a:sym typeface="Calibri"/>
              </a:rPr>
              <a:t>CD31 Detections</a:t>
            </a:r>
            <a:endParaRPr b="0" i="0" sz="1506" u="none" cap="none" strike="noStrike">
              <a:solidFill>
                <a:srgbClr val="FFFF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36f93830a98_0_15"/>
          <p:cNvSpPr txBox="1"/>
          <p:nvPr/>
        </p:nvSpPr>
        <p:spPr>
          <a:xfrm>
            <a:off x="979714" y="427506"/>
            <a:ext cx="10232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lang="en-US" sz="3600">
                <a:solidFill>
                  <a:srgbClr val="E66914"/>
                </a:solidFill>
                <a:latin typeface="Calibri"/>
                <a:ea typeface="Calibri"/>
                <a:cs typeface="Calibri"/>
                <a:sym typeface="Calibri"/>
              </a:rPr>
              <a:t>Nanosensor</a:t>
            </a:r>
            <a:r>
              <a:rPr b="1" i="0" lang="en-US" sz="3600" u="none" cap="none" strike="noStrike">
                <a:solidFill>
                  <a:srgbClr val="E66914"/>
                </a:solidFill>
                <a:latin typeface="Calibri"/>
                <a:ea typeface="Calibri"/>
                <a:cs typeface="Calibri"/>
                <a:sym typeface="Calibri"/>
              </a:rPr>
              <a:t> Accumulation and Activation in Astrocytes by Age</a:t>
            </a:r>
            <a:endParaRPr b="1" i="1" sz="2400" u="none" cap="none" strike="noStrike">
              <a:solidFill>
                <a:srgbClr val="4472C4"/>
              </a:solidFill>
              <a:latin typeface="Calibri"/>
              <a:ea typeface="Calibri"/>
              <a:cs typeface="Calibri"/>
              <a:sym typeface="Calibri"/>
            </a:endParaRPr>
          </a:p>
        </p:txBody>
      </p:sp>
      <p:sp>
        <p:nvSpPr>
          <p:cNvPr id="346" name="Google Shape;346;g36f93830a98_0_15"/>
          <p:cNvSpPr/>
          <p:nvPr/>
        </p:nvSpPr>
        <p:spPr>
          <a:xfrm>
            <a:off x="764500" y="2119325"/>
            <a:ext cx="3339900" cy="10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7" name="Google Shape;347;g36f93830a98_0_15"/>
          <p:cNvSpPr/>
          <p:nvPr/>
        </p:nvSpPr>
        <p:spPr>
          <a:xfrm>
            <a:off x="4782800" y="2119325"/>
            <a:ext cx="3385500" cy="10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348" name="Google Shape;348;g36f93830a98_0_15"/>
          <p:cNvSpPr/>
          <p:nvPr/>
        </p:nvSpPr>
        <p:spPr>
          <a:xfrm>
            <a:off x="8770875" y="2180100"/>
            <a:ext cx="3339900" cy="10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349" name="Google Shape;349;g36f93830a98_0_15"/>
          <p:cNvGrpSpPr/>
          <p:nvPr/>
        </p:nvGrpSpPr>
        <p:grpSpPr>
          <a:xfrm>
            <a:off x="3148036" y="1628101"/>
            <a:ext cx="6145492" cy="2585173"/>
            <a:chOff x="283150" y="1760175"/>
            <a:chExt cx="10287064" cy="4327374"/>
          </a:xfrm>
        </p:grpSpPr>
        <p:pic>
          <p:nvPicPr>
            <p:cNvPr id="350" name="Google Shape;350;g36f93830a98_0_15" title="FAM Young GFAP.2.png"/>
            <p:cNvPicPr preferRelativeResize="0"/>
            <p:nvPr/>
          </p:nvPicPr>
          <p:blipFill rotWithShape="1">
            <a:blip r:embed="rId3">
              <a:alphaModFix/>
            </a:blip>
            <a:srcRect b="0" l="0" r="30613" t="0"/>
            <a:stretch/>
          </p:blipFill>
          <p:spPr>
            <a:xfrm>
              <a:off x="283150" y="1760175"/>
              <a:ext cx="4449700" cy="4327374"/>
            </a:xfrm>
            <a:prstGeom prst="rect">
              <a:avLst/>
            </a:prstGeom>
            <a:noFill/>
            <a:ln>
              <a:noFill/>
            </a:ln>
          </p:spPr>
        </p:pic>
        <p:pic>
          <p:nvPicPr>
            <p:cNvPr id="351" name="Google Shape;351;g36f93830a98_0_15" title="FAM Aged GFAP.2.png"/>
            <p:cNvPicPr preferRelativeResize="0"/>
            <p:nvPr/>
          </p:nvPicPr>
          <p:blipFill rotWithShape="1">
            <a:blip r:embed="rId4">
              <a:alphaModFix/>
            </a:blip>
            <a:srcRect b="0" l="0" r="28753" t="0"/>
            <a:stretch/>
          </p:blipFill>
          <p:spPr>
            <a:xfrm>
              <a:off x="6001423" y="1760175"/>
              <a:ext cx="4568791" cy="4327374"/>
            </a:xfrm>
            <a:prstGeom prst="rect">
              <a:avLst/>
            </a:prstGeom>
            <a:noFill/>
            <a:ln>
              <a:noFill/>
            </a:ln>
          </p:spPr>
        </p:pic>
      </p:grpSp>
      <p:grpSp>
        <p:nvGrpSpPr>
          <p:cNvPr id="352" name="Google Shape;352;g36f93830a98_0_15"/>
          <p:cNvGrpSpPr/>
          <p:nvPr/>
        </p:nvGrpSpPr>
        <p:grpSpPr>
          <a:xfrm>
            <a:off x="3128843" y="4151626"/>
            <a:ext cx="6164008" cy="2637000"/>
            <a:chOff x="979725" y="4143500"/>
            <a:chExt cx="5835471" cy="2496450"/>
          </a:xfrm>
        </p:grpSpPr>
        <p:pic>
          <p:nvPicPr>
            <p:cNvPr id="353" name="Google Shape;353;g36f93830a98_0_15" title="Cy5 Young GFAP.png"/>
            <p:cNvPicPr preferRelativeResize="0"/>
            <p:nvPr/>
          </p:nvPicPr>
          <p:blipFill rotWithShape="1">
            <a:blip r:embed="rId5">
              <a:alphaModFix/>
            </a:blip>
            <a:srcRect b="0" l="0" r="27833" t="0"/>
            <a:stretch/>
          </p:blipFill>
          <p:spPr>
            <a:xfrm>
              <a:off x="979725" y="4143500"/>
              <a:ext cx="2667848" cy="2496450"/>
            </a:xfrm>
            <a:prstGeom prst="rect">
              <a:avLst/>
            </a:prstGeom>
            <a:noFill/>
            <a:ln>
              <a:noFill/>
            </a:ln>
          </p:spPr>
        </p:pic>
        <p:pic>
          <p:nvPicPr>
            <p:cNvPr id="354" name="Google Shape;354;g36f93830a98_0_15" title="Cy5 Aged GFAP.png"/>
            <p:cNvPicPr preferRelativeResize="0"/>
            <p:nvPr/>
          </p:nvPicPr>
          <p:blipFill rotWithShape="1">
            <a:blip r:embed="rId6">
              <a:alphaModFix/>
            </a:blip>
            <a:srcRect b="0" l="0" r="0" t="0"/>
            <a:stretch/>
          </p:blipFill>
          <p:spPr>
            <a:xfrm>
              <a:off x="4247275" y="4143500"/>
              <a:ext cx="2567921" cy="2496450"/>
            </a:xfrm>
            <a:prstGeom prst="rect">
              <a:avLst/>
            </a:prstGeom>
            <a:noFill/>
            <a:ln>
              <a:noFill/>
            </a:ln>
          </p:spPr>
        </p:pic>
      </p:grpSp>
      <p:sp>
        <p:nvSpPr>
          <p:cNvPr id="355" name="Google Shape;355;g36f93830a98_0_15"/>
          <p:cNvSpPr txBox="1"/>
          <p:nvPr/>
        </p:nvSpPr>
        <p:spPr>
          <a:xfrm rot="-5400000">
            <a:off x="2356200" y="2465050"/>
            <a:ext cx="18303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Accumulation (FAM)</a:t>
            </a:r>
            <a:endParaRPr b="1" sz="800">
              <a:solidFill>
                <a:schemeClr val="dk1"/>
              </a:solidFill>
            </a:endParaRPr>
          </a:p>
        </p:txBody>
      </p:sp>
      <p:sp>
        <p:nvSpPr>
          <p:cNvPr id="356" name="Google Shape;356;g36f93830a98_0_15"/>
          <p:cNvSpPr txBox="1"/>
          <p:nvPr/>
        </p:nvSpPr>
        <p:spPr>
          <a:xfrm rot="-5400000">
            <a:off x="5753350" y="2465050"/>
            <a:ext cx="18303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Accumulation (FAM)</a:t>
            </a:r>
            <a:endParaRPr b="1" sz="800">
              <a:solidFill>
                <a:schemeClr val="dk1"/>
              </a:solidFill>
            </a:endParaRPr>
          </a:p>
        </p:txBody>
      </p:sp>
      <p:sp>
        <p:nvSpPr>
          <p:cNvPr id="357" name="Google Shape;357;g36f93830a98_0_15"/>
          <p:cNvSpPr txBox="1"/>
          <p:nvPr/>
        </p:nvSpPr>
        <p:spPr>
          <a:xfrm rot="-5400000">
            <a:off x="2469750" y="4990300"/>
            <a:ext cx="16032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Activation (Cy5)</a:t>
            </a:r>
            <a:endParaRPr b="1" sz="800">
              <a:solidFill>
                <a:schemeClr val="dk1"/>
              </a:solidFill>
            </a:endParaRPr>
          </a:p>
        </p:txBody>
      </p:sp>
      <p:sp>
        <p:nvSpPr>
          <p:cNvPr id="358" name="Google Shape;358;g36f93830a98_0_15"/>
          <p:cNvSpPr txBox="1"/>
          <p:nvPr/>
        </p:nvSpPr>
        <p:spPr>
          <a:xfrm rot="-5400000">
            <a:off x="5866900" y="4990300"/>
            <a:ext cx="16032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Activation (Cy5)</a:t>
            </a:r>
            <a:endParaRPr b="1" sz="8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g36f93830a98_0_208"/>
          <p:cNvSpPr txBox="1"/>
          <p:nvPr/>
        </p:nvSpPr>
        <p:spPr>
          <a:xfrm>
            <a:off x="979639" y="32050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lang="en-US" sz="3600">
                <a:solidFill>
                  <a:srgbClr val="E66914"/>
                </a:solidFill>
                <a:latin typeface="Calibri"/>
                <a:ea typeface="Calibri"/>
                <a:cs typeface="Calibri"/>
                <a:sym typeface="Calibri"/>
              </a:rPr>
              <a:t>Astrocytic Calpain Activation </a:t>
            </a:r>
            <a:r>
              <a:rPr b="1" i="0" lang="en-US" sz="3600" u="none" cap="none" strike="noStrike">
                <a:solidFill>
                  <a:srgbClr val="E66914"/>
                </a:solidFill>
                <a:latin typeface="Calibri"/>
                <a:ea typeface="Calibri"/>
                <a:cs typeface="Calibri"/>
                <a:sym typeface="Calibri"/>
              </a:rPr>
              <a:t>Across Regions</a:t>
            </a:r>
            <a:endParaRPr b="1" i="1" sz="2400" u="none" cap="none" strike="noStrike">
              <a:solidFill>
                <a:srgbClr val="4472C4"/>
              </a:solidFill>
              <a:latin typeface="Calibri"/>
              <a:ea typeface="Calibri"/>
              <a:cs typeface="Calibri"/>
              <a:sym typeface="Calibri"/>
            </a:endParaRPr>
          </a:p>
        </p:txBody>
      </p:sp>
      <p:sp>
        <p:nvSpPr>
          <p:cNvPr id="364" name="Google Shape;364;g36f93830a98_0_208"/>
          <p:cNvSpPr txBox="1"/>
          <p:nvPr/>
        </p:nvSpPr>
        <p:spPr>
          <a:xfrm>
            <a:off x="3555600" y="837600"/>
            <a:ext cx="5080800" cy="39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100" u="none" cap="none" strike="noStrike">
                <a:solidFill>
                  <a:schemeClr val="dk1"/>
                </a:solidFill>
                <a:latin typeface="Calibri"/>
                <a:ea typeface="Calibri"/>
                <a:cs typeface="Calibri"/>
                <a:sym typeface="Calibri"/>
              </a:rPr>
              <a:t>Statistical significance determined using Mann-Whitney (nonparametric test)</a:t>
            </a:r>
            <a:endParaRPr b="0"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US" sz="1100">
                <a:solidFill>
                  <a:schemeClr val="dk1"/>
                </a:solidFill>
                <a:latin typeface="Calibri"/>
                <a:ea typeface="Calibri"/>
                <a:cs typeface="Calibri"/>
                <a:sym typeface="Calibri"/>
              </a:rPr>
              <a:t>*p = 0.05, **p = 0.01, ***p=0.001, ****p=0.0001</a:t>
            </a:r>
            <a:endParaRPr sz="11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sz="1100">
              <a:solidFill>
                <a:schemeClr val="dk1"/>
              </a:solidFill>
              <a:latin typeface="Calibri"/>
              <a:ea typeface="Calibri"/>
              <a:cs typeface="Calibri"/>
              <a:sym typeface="Calibri"/>
            </a:endParaRPr>
          </a:p>
        </p:txBody>
      </p:sp>
      <p:grpSp>
        <p:nvGrpSpPr>
          <p:cNvPr id="365" name="Google Shape;365;g36f93830a98_0_208"/>
          <p:cNvGrpSpPr/>
          <p:nvPr/>
        </p:nvGrpSpPr>
        <p:grpSpPr>
          <a:xfrm>
            <a:off x="4473425" y="3995259"/>
            <a:ext cx="2920202" cy="2365568"/>
            <a:chOff x="4473425" y="3995259"/>
            <a:chExt cx="2920202" cy="2365568"/>
          </a:xfrm>
        </p:grpSpPr>
        <p:pic>
          <p:nvPicPr>
            <p:cNvPr id="366" name="Google Shape;366;g36f93830a98_0_208" title="GFAP CA2.2.png"/>
            <p:cNvPicPr preferRelativeResize="0"/>
            <p:nvPr/>
          </p:nvPicPr>
          <p:blipFill rotWithShape="1">
            <a:blip r:embed="rId3">
              <a:alphaModFix/>
            </a:blip>
            <a:srcRect b="0" l="0" r="0" t="0"/>
            <a:stretch/>
          </p:blipFill>
          <p:spPr>
            <a:xfrm>
              <a:off x="4473425" y="3995259"/>
              <a:ext cx="2920202" cy="2365568"/>
            </a:xfrm>
            <a:prstGeom prst="rect">
              <a:avLst/>
            </a:prstGeom>
            <a:noFill/>
            <a:ln>
              <a:noFill/>
            </a:ln>
          </p:spPr>
        </p:pic>
        <p:sp>
          <p:nvSpPr>
            <p:cNvPr id="367" name="Google Shape;367;g36f93830a98_0_208"/>
            <p:cNvSpPr txBox="1"/>
            <p:nvPr/>
          </p:nvSpPr>
          <p:spPr>
            <a:xfrm>
              <a:off x="5182488" y="6001625"/>
              <a:ext cx="1827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grpSp>
        <p:nvGrpSpPr>
          <p:cNvPr id="368" name="Google Shape;368;g36f93830a98_0_208"/>
          <p:cNvGrpSpPr/>
          <p:nvPr/>
        </p:nvGrpSpPr>
        <p:grpSpPr>
          <a:xfrm>
            <a:off x="979638" y="1404650"/>
            <a:ext cx="2920223" cy="2364126"/>
            <a:chOff x="979638" y="1404650"/>
            <a:chExt cx="2920223" cy="2364126"/>
          </a:xfrm>
        </p:grpSpPr>
        <p:grpSp>
          <p:nvGrpSpPr>
            <p:cNvPr id="369" name="Google Shape;369;g36f93830a98_0_208"/>
            <p:cNvGrpSpPr/>
            <p:nvPr/>
          </p:nvGrpSpPr>
          <p:grpSpPr>
            <a:xfrm>
              <a:off x="979638" y="1404650"/>
              <a:ext cx="2920223" cy="2364126"/>
              <a:chOff x="979638" y="1404650"/>
              <a:chExt cx="2920223" cy="2364126"/>
            </a:xfrm>
          </p:grpSpPr>
          <p:pic>
            <p:nvPicPr>
              <p:cNvPr id="370" name="Google Shape;370;g36f93830a98_0_208" title="GFAP LC.2.png"/>
              <p:cNvPicPr preferRelativeResize="0"/>
              <p:nvPr/>
            </p:nvPicPr>
            <p:blipFill rotWithShape="1">
              <a:blip r:embed="rId4">
                <a:alphaModFix/>
              </a:blip>
              <a:srcRect b="0" l="0" r="0" t="0"/>
              <a:stretch/>
            </p:blipFill>
            <p:spPr>
              <a:xfrm>
                <a:off x="979638" y="1404650"/>
                <a:ext cx="2920223" cy="2364126"/>
              </a:xfrm>
              <a:prstGeom prst="rect">
                <a:avLst/>
              </a:prstGeom>
              <a:noFill/>
              <a:ln>
                <a:noFill/>
              </a:ln>
            </p:spPr>
          </p:pic>
          <p:sp>
            <p:nvSpPr>
              <p:cNvPr id="371" name="Google Shape;371;g36f93830a98_0_208"/>
              <p:cNvSpPr txBox="1"/>
              <p:nvPr/>
            </p:nvSpPr>
            <p:spPr>
              <a:xfrm>
                <a:off x="1661150" y="3429900"/>
                <a:ext cx="16998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pic>
          <p:nvPicPr>
            <p:cNvPr id="372" name="Google Shape;372;g36f93830a98_0_208"/>
            <p:cNvPicPr preferRelativeResize="0"/>
            <p:nvPr/>
          </p:nvPicPr>
          <p:blipFill rotWithShape="1">
            <a:blip r:embed="rId5">
              <a:alphaModFix/>
            </a:blip>
            <a:srcRect b="0" l="0" r="0" t="0"/>
            <a:stretch/>
          </p:blipFill>
          <p:spPr>
            <a:xfrm>
              <a:off x="2982300" y="3365974"/>
              <a:ext cx="298400" cy="134450"/>
            </a:xfrm>
            <a:prstGeom prst="rect">
              <a:avLst/>
            </a:prstGeom>
            <a:noFill/>
            <a:ln>
              <a:noFill/>
            </a:ln>
          </p:spPr>
        </p:pic>
      </p:grpSp>
      <p:grpSp>
        <p:nvGrpSpPr>
          <p:cNvPr id="373" name="Google Shape;373;g36f93830a98_0_208"/>
          <p:cNvGrpSpPr/>
          <p:nvPr/>
        </p:nvGrpSpPr>
        <p:grpSpPr>
          <a:xfrm>
            <a:off x="4387248" y="1404650"/>
            <a:ext cx="2918461" cy="2364125"/>
            <a:chOff x="4387248" y="1404650"/>
            <a:chExt cx="2918461" cy="2364125"/>
          </a:xfrm>
        </p:grpSpPr>
        <p:grpSp>
          <p:nvGrpSpPr>
            <p:cNvPr id="374" name="Google Shape;374;g36f93830a98_0_208"/>
            <p:cNvGrpSpPr/>
            <p:nvPr/>
          </p:nvGrpSpPr>
          <p:grpSpPr>
            <a:xfrm>
              <a:off x="4387248" y="1404650"/>
              <a:ext cx="2918461" cy="2364125"/>
              <a:chOff x="4387248" y="1404650"/>
              <a:chExt cx="2918461" cy="2364125"/>
            </a:xfrm>
          </p:grpSpPr>
          <p:pic>
            <p:nvPicPr>
              <p:cNvPr id="375" name="Google Shape;375;g36f93830a98_0_208" title="GFAP MC.2.png"/>
              <p:cNvPicPr preferRelativeResize="0"/>
              <p:nvPr/>
            </p:nvPicPr>
            <p:blipFill rotWithShape="1">
              <a:blip r:embed="rId6">
                <a:alphaModFix/>
              </a:blip>
              <a:srcRect b="0" l="0" r="0" t="0"/>
              <a:stretch/>
            </p:blipFill>
            <p:spPr>
              <a:xfrm>
                <a:off x="4387248" y="1404650"/>
                <a:ext cx="2918461" cy="2364125"/>
              </a:xfrm>
              <a:prstGeom prst="rect">
                <a:avLst/>
              </a:prstGeom>
              <a:noFill/>
              <a:ln>
                <a:noFill/>
              </a:ln>
            </p:spPr>
          </p:pic>
          <p:sp>
            <p:nvSpPr>
              <p:cNvPr id="376" name="Google Shape;376;g36f93830a98_0_208"/>
              <p:cNvSpPr txBox="1"/>
              <p:nvPr/>
            </p:nvSpPr>
            <p:spPr>
              <a:xfrm>
                <a:off x="5083613" y="3429900"/>
                <a:ext cx="16998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pic>
          <p:nvPicPr>
            <p:cNvPr id="377" name="Google Shape;377;g36f93830a98_0_208"/>
            <p:cNvPicPr preferRelativeResize="0"/>
            <p:nvPr/>
          </p:nvPicPr>
          <p:blipFill rotWithShape="1">
            <a:blip r:embed="rId5">
              <a:alphaModFix/>
            </a:blip>
            <a:srcRect b="0" l="0" r="0" t="0"/>
            <a:stretch/>
          </p:blipFill>
          <p:spPr>
            <a:xfrm>
              <a:off x="6403500" y="3361774"/>
              <a:ext cx="298400" cy="134450"/>
            </a:xfrm>
            <a:prstGeom prst="rect">
              <a:avLst/>
            </a:prstGeom>
            <a:noFill/>
            <a:ln>
              <a:noFill/>
            </a:ln>
          </p:spPr>
        </p:pic>
      </p:grpSp>
      <p:grpSp>
        <p:nvGrpSpPr>
          <p:cNvPr id="378" name="Google Shape;378;g36f93830a98_0_208"/>
          <p:cNvGrpSpPr/>
          <p:nvPr/>
        </p:nvGrpSpPr>
        <p:grpSpPr>
          <a:xfrm>
            <a:off x="7895025" y="1174700"/>
            <a:ext cx="2875699" cy="2594074"/>
            <a:chOff x="7895025" y="1174700"/>
            <a:chExt cx="2875699" cy="2594074"/>
          </a:xfrm>
        </p:grpSpPr>
        <p:grpSp>
          <p:nvGrpSpPr>
            <p:cNvPr id="379" name="Google Shape;379;g36f93830a98_0_208"/>
            <p:cNvGrpSpPr/>
            <p:nvPr/>
          </p:nvGrpSpPr>
          <p:grpSpPr>
            <a:xfrm>
              <a:off x="7895025" y="1174700"/>
              <a:ext cx="2875699" cy="2594074"/>
              <a:chOff x="7895025" y="1174700"/>
              <a:chExt cx="2875699" cy="2594074"/>
            </a:xfrm>
          </p:grpSpPr>
          <p:pic>
            <p:nvPicPr>
              <p:cNvPr id="380" name="Google Shape;380;g36f93830a98_0_208" title="GFAP DG.2.png"/>
              <p:cNvPicPr preferRelativeResize="0"/>
              <p:nvPr/>
            </p:nvPicPr>
            <p:blipFill rotWithShape="1">
              <a:blip r:embed="rId7">
                <a:alphaModFix/>
              </a:blip>
              <a:srcRect b="0" l="0" r="0" t="0"/>
              <a:stretch/>
            </p:blipFill>
            <p:spPr>
              <a:xfrm>
                <a:off x="7895025" y="1174700"/>
                <a:ext cx="2875699" cy="2594074"/>
              </a:xfrm>
              <a:prstGeom prst="rect">
                <a:avLst/>
              </a:prstGeom>
              <a:noFill/>
              <a:ln>
                <a:noFill/>
              </a:ln>
            </p:spPr>
          </p:pic>
          <p:sp>
            <p:nvSpPr>
              <p:cNvPr id="381" name="Google Shape;381;g36f93830a98_0_208"/>
              <p:cNvSpPr txBox="1"/>
              <p:nvPr/>
            </p:nvSpPr>
            <p:spPr>
              <a:xfrm>
                <a:off x="8624975" y="3429900"/>
                <a:ext cx="16998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pic>
          <p:nvPicPr>
            <p:cNvPr id="382" name="Google Shape;382;g36f93830a98_0_208"/>
            <p:cNvPicPr preferRelativeResize="0"/>
            <p:nvPr/>
          </p:nvPicPr>
          <p:blipFill rotWithShape="1">
            <a:blip r:embed="rId5">
              <a:alphaModFix/>
            </a:blip>
            <a:srcRect b="0" l="0" r="0" t="0"/>
            <a:stretch/>
          </p:blipFill>
          <p:spPr>
            <a:xfrm>
              <a:off x="9873425" y="3361774"/>
              <a:ext cx="298400" cy="134450"/>
            </a:xfrm>
            <a:prstGeom prst="rect">
              <a:avLst/>
            </a:prstGeom>
            <a:noFill/>
            <a:ln>
              <a:noFill/>
            </a:ln>
          </p:spPr>
        </p:pic>
      </p:grpSp>
      <p:grpSp>
        <p:nvGrpSpPr>
          <p:cNvPr id="383" name="Google Shape;383;g36f93830a98_0_208"/>
          <p:cNvGrpSpPr/>
          <p:nvPr/>
        </p:nvGrpSpPr>
        <p:grpSpPr>
          <a:xfrm>
            <a:off x="1001900" y="3768776"/>
            <a:ext cx="2875699" cy="2592061"/>
            <a:chOff x="1001900" y="3768776"/>
            <a:chExt cx="2875699" cy="2592061"/>
          </a:xfrm>
        </p:grpSpPr>
        <p:grpSp>
          <p:nvGrpSpPr>
            <p:cNvPr id="384" name="Google Shape;384;g36f93830a98_0_208"/>
            <p:cNvGrpSpPr/>
            <p:nvPr/>
          </p:nvGrpSpPr>
          <p:grpSpPr>
            <a:xfrm>
              <a:off x="1001900" y="3768776"/>
              <a:ext cx="2875699" cy="2592061"/>
              <a:chOff x="1001900" y="3768776"/>
              <a:chExt cx="2875699" cy="2592061"/>
            </a:xfrm>
          </p:grpSpPr>
          <p:pic>
            <p:nvPicPr>
              <p:cNvPr id="385" name="Google Shape;385;g36f93830a98_0_208" title="GFAP CA1.2.png"/>
              <p:cNvPicPr preferRelativeResize="0"/>
              <p:nvPr/>
            </p:nvPicPr>
            <p:blipFill rotWithShape="1">
              <a:blip r:embed="rId8">
                <a:alphaModFix/>
              </a:blip>
              <a:srcRect b="0" l="0" r="0" t="0"/>
              <a:stretch/>
            </p:blipFill>
            <p:spPr>
              <a:xfrm>
                <a:off x="1001900" y="3768776"/>
                <a:ext cx="2875699" cy="2592061"/>
              </a:xfrm>
              <a:prstGeom prst="rect">
                <a:avLst/>
              </a:prstGeom>
              <a:noFill/>
              <a:ln>
                <a:noFill/>
              </a:ln>
            </p:spPr>
          </p:pic>
          <p:sp>
            <p:nvSpPr>
              <p:cNvPr id="386" name="Google Shape;386;g36f93830a98_0_208"/>
              <p:cNvSpPr txBox="1"/>
              <p:nvPr/>
            </p:nvSpPr>
            <p:spPr>
              <a:xfrm>
                <a:off x="1673038" y="6001625"/>
                <a:ext cx="16998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pic>
          <p:nvPicPr>
            <p:cNvPr id="387" name="Google Shape;387;g36f93830a98_0_208"/>
            <p:cNvPicPr preferRelativeResize="0"/>
            <p:nvPr/>
          </p:nvPicPr>
          <p:blipFill rotWithShape="1">
            <a:blip r:embed="rId5">
              <a:alphaModFix/>
            </a:blip>
            <a:srcRect b="0" l="0" r="0" t="0"/>
            <a:stretch/>
          </p:blipFill>
          <p:spPr>
            <a:xfrm>
              <a:off x="2990300" y="5960874"/>
              <a:ext cx="298400" cy="134450"/>
            </a:xfrm>
            <a:prstGeom prst="rect">
              <a:avLst/>
            </a:prstGeom>
            <a:noFill/>
            <a:ln>
              <a:noFill/>
            </a:ln>
          </p:spPr>
        </p:pic>
      </p:grpSp>
      <p:pic>
        <p:nvPicPr>
          <p:cNvPr id="388" name="Google Shape;388;g36f93830a98_0_208"/>
          <p:cNvPicPr preferRelativeResize="0"/>
          <p:nvPr/>
        </p:nvPicPr>
        <p:blipFill rotWithShape="1">
          <a:blip r:embed="rId5">
            <a:alphaModFix/>
          </a:blip>
          <a:srcRect b="0" l="0" r="0" t="0"/>
          <a:stretch/>
        </p:blipFill>
        <p:spPr>
          <a:xfrm>
            <a:off x="6471025" y="5961749"/>
            <a:ext cx="298400" cy="134450"/>
          </a:xfrm>
          <a:prstGeom prst="rect">
            <a:avLst/>
          </a:prstGeom>
          <a:noFill/>
          <a:ln>
            <a:noFill/>
          </a:ln>
        </p:spPr>
      </p:pic>
      <p:grpSp>
        <p:nvGrpSpPr>
          <p:cNvPr id="389" name="Google Shape;389;g36f93830a98_0_208"/>
          <p:cNvGrpSpPr/>
          <p:nvPr/>
        </p:nvGrpSpPr>
        <p:grpSpPr>
          <a:xfrm>
            <a:off x="7898887" y="3768775"/>
            <a:ext cx="2867973" cy="2592048"/>
            <a:chOff x="7898887" y="3768775"/>
            <a:chExt cx="2867973" cy="2592048"/>
          </a:xfrm>
        </p:grpSpPr>
        <p:grpSp>
          <p:nvGrpSpPr>
            <p:cNvPr id="390" name="Google Shape;390;g36f93830a98_0_208"/>
            <p:cNvGrpSpPr/>
            <p:nvPr/>
          </p:nvGrpSpPr>
          <p:grpSpPr>
            <a:xfrm>
              <a:off x="7898887" y="3768775"/>
              <a:ext cx="2867973" cy="2592048"/>
              <a:chOff x="7898887" y="3768775"/>
              <a:chExt cx="2867973" cy="2592048"/>
            </a:xfrm>
          </p:grpSpPr>
          <p:pic>
            <p:nvPicPr>
              <p:cNvPr id="391" name="Google Shape;391;g36f93830a98_0_208" title="GFAP CA3.2.png"/>
              <p:cNvPicPr preferRelativeResize="0"/>
              <p:nvPr/>
            </p:nvPicPr>
            <p:blipFill rotWithShape="1">
              <a:blip r:embed="rId9">
                <a:alphaModFix/>
              </a:blip>
              <a:srcRect b="0" l="0" r="0" t="0"/>
              <a:stretch/>
            </p:blipFill>
            <p:spPr>
              <a:xfrm>
                <a:off x="7898887" y="3768775"/>
                <a:ext cx="2867973" cy="2592048"/>
              </a:xfrm>
              <a:prstGeom prst="rect">
                <a:avLst/>
              </a:prstGeom>
              <a:noFill/>
              <a:ln>
                <a:noFill/>
              </a:ln>
            </p:spPr>
          </p:pic>
          <p:sp>
            <p:nvSpPr>
              <p:cNvPr id="392" name="Google Shape;392;g36f93830a98_0_208"/>
              <p:cNvSpPr txBox="1"/>
              <p:nvPr/>
            </p:nvSpPr>
            <p:spPr>
              <a:xfrm>
                <a:off x="8561376" y="6001625"/>
                <a:ext cx="1827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pic>
          <p:nvPicPr>
            <p:cNvPr id="393" name="Google Shape;393;g36f93830a98_0_208"/>
            <p:cNvPicPr preferRelativeResize="0"/>
            <p:nvPr/>
          </p:nvPicPr>
          <p:blipFill rotWithShape="1">
            <a:blip r:embed="rId5">
              <a:alphaModFix/>
            </a:blip>
            <a:srcRect b="0" l="0" r="0" t="0"/>
            <a:stretch/>
          </p:blipFill>
          <p:spPr>
            <a:xfrm>
              <a:off x="9870575" y="5961749"/>
              <a:ext cx="298400" cy="13445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g372317f0597_1_10"/>
          <p:cNvSpPr txBox="1"/>
          <p:nvPr/>
        </p:nvSpPr>
        <p:spPr>
          <a:xfrm>
            <a:off x="979639" y="197981"/>
            <a:ext cx="10232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lang="en-US" sz="3600">
                <a:solidFill>
                  <a:srgbClr val="E66914"/>
                </a:solidFill>
                <a:latin typeface="Calibri"/>
                <a:ea typeface="Calibri"/>
                <a:cs typeface="Calibri"/>
                <a:sym typeface="Calibri"/>
              </a:rPr>
              <a:t>Nanosensor </a:t>
            </a:r>
            <a:r>
              <a:rPr b="1" i="0" lang="en-US" sz="3600" u="none" cap="none" strike="noStrike">
                <a:solidFill>
                  <a:srgbClr val="E66914"/>
                </a:solidFill>
                <a:latin typeface="Calibri"/>
                <a:ea typeface="Calibri"/>
                <a:cs typeface="Calibri"/>
                <a:sym typeface="Calibri"/>
              </a:rPr>
              <a:t>Accumulation and Activation in Microvasculature by Age</a:t>
            </a:r>
            <a:endParaRPr b="1" i="1" sz="2400" u="none" cap="none" strike="noStrike">
              <a:solidFill>
                <a:srgbClr val="4472C4"/>
              </a:solidFill>
              <a:latin typeface="Calibri"/>
              <a:ea typeface="Calibri"/>
              <a:cs typeface="Calibri"/>
              <a:sym typeface="Calibri"/>
            </a:endParaRPr>
          </a:p>
        </p:txBody>
      </p:sp>
      <p:sp>
        <p:nvSpPr>
          <p:cNvPr id="399" name="Google Shape;399;g372317f0597_1_10"/>
          <p:cNvSpPr/>
          <p:nvPr/>
        </p:nvSpPr>
        <p:spPr>
          <a:xfrm>
            <a:off x="4782800" y="2119325"/>
            <a:ext cx="3385500" cy="10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00" name="Google Shape;400;g372317f0597_1_10"/>
          <p:cNvSpPr/>
          <p:nvPr/>
        </p:nvSpPr>
        <p:spPr>
          <a:xfrm>
            <a:off x="8770875" y="2180100"/>
            <a:ext cx="3339900" cy="10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401" name="Google Shape;401;g372317f0597_1_10"/>
          <p:cNvGrpSpPr/>
          <p:nvPr/>
        </p:nvGrpSpPr>
        <p:grpSpPr>
          <a:xfrm>
            <a:off x="3084241" y="1398581"/>
            <a:ext cx="6023506" cy="2720722"/>
            <a:chOff x="1232775" y="1741925"/>
            <a:chExt cx="5666515" cy="2559475"/>
          </a:xfrm>
        </p:grpSpPr>
        <p:pic>
          <p:nvPicPr>
            <p:cNvPr id="402" name="Google Shape;402;g372317f0597_1_10" title="FAM Young Cd31.png"/>
            <p:cNvPicPr preferRelativeResize="0"/>
            <p:nvPr/>
          </p:nvPicPr>
          <p:blipFill rotWithShape="1">
            <a:blip r:embed="rId3">
              <a:alphaModFix/>
            </a:blip>
            <a:srcRect b="0" l="0" r="0" t="0"/>
            <a:stretch/>
          </p:blipFill>
          <p:spPr>
            <a:xfrm>
              <a:off x="1232775" y="1741925"/>
              <a:ext cx="2816660" cy="2559475"/>
            </a:xfrm>
            <a:prstGeom prst="rect">
              <a:avLst/>
            </a:prstGeom>
            <a:noFill/>
            <a:ln>
              <a:noFill/>
            </a:ln>
          </p:spPr>
        </p:pic>
        <p:pic>
          <p:nvPicPr>
            <p:cNvPr id="403" name="Google Shape;403;g372317f0597_1_10" title="FAM Aged CD31.png"/>
            <p:cNvPicPr preferRelativeResize="0"/>
            <p:nvPr/>
          </p:nvPicPr>
          <p:blipFill rotWithShape="1">
            <a:blip r:embed="rId4">
              <a:alphaModFix/>
            </a:blip>
            <a:srcRect b="0" l="0" r="0" t="0"/>
            <a:stretch/>
          </p:blipFill>
          <p:spPr>
            <a:xfrm>
              <a:off x="4167693" y="1777871"/>
              <a:ext cx="2731597" cy="2523526"/>
            </a:xfrm>
            <a:prstGeom prst="rect">
              <a:avLst/>
            </a:prstGeom>
            <a:noFill/>
            <a:ln>
              <a:noFill/>
            </a:ln>
          </p:spPr>
        </p:pic>
      </p:grpSp>
      <p:grpSp>
        <p:nvGrpSpPr>
          <p:cNvPr id="404" name="Google Shape;404;g372317f0597_1_10"/>
          <p:cNvGrpSpPr/>
          <p:nvPr/>
        </p:nvGrpSpPr>
        <p:grpSpPr>
          <a:xfrm>
            <a:off x="3084241" y="3922910"/>
            <a:ext cx="6023518" cy="2727172"/>
            <a:chOff x="1155425" y="4116650"/>
            <a:chExt cx="5666527" cy="2565543"/>
          </a:xfrm>
        </p:grpSpPr>
        <p:pic>
          <p:nvPicPr>
            <p:cNvPr id="405" name="Google Shape;405;g372317f0597_1_10" title="Cy5 aged CD31.png"/>
            <p:cNvPicPr preferRelativeResize="0"/>
            <p:nvPr/>
          </p:nvPicPr>
          <p:blipFill rotWithShape="1">
            <a:blip r:embed="rId5">
              <a:alphaModFix/>
            </a:blip>
            <a:srcRect b="0" l="0" r="0" t="0"/>
            <a:stretch/>
          </p:blipFill>
          <p:spPr>
            <a:xfrm>
              <a:off x="4090350" y="4121655"/>
              <a:ext cx="2731602" cy="2555532"/>
            </a:xfrm>
            <a:prstGeom prst="rect">
              <a:avLst/>
            </a:prstGeom>
            <a:noFill/>
            <a:ln>
              <a:noFill/>
            </a:ln>
          </p:spPr>
        </p:pic>
        <p:pic>
          <p:nvPicPr>
            <p:cNvPr id="406" name="Google Shape;406;g372317f0597_1_10" title="Cy5 Young CD31.png"/>
            <p:cNvPicPr preferRelativeResize="0"/>
            <p:nvPr/>
          </p:nvPicPr>
          <p:blipFill rotWithShape="1">
            <a:blip r:embed="rId6">
              <a:alphaModFix/>
            </a:blip>
            <a:srcRect b="0" l="0" r="27629" t="0"/>
            <a:stretch/>
          </p:blipFill>
          <p:spPr>
            <a:xfrm>
              <a:off x="1155425" y="4116650"/>
              <a:ext cx="2731602" cy="2565543"/>
            </a:xfrm>
            <a:prstGeom prst="rect">
              <a:avLst/>
            </a:prstGeom>
            <a:noFill/>
            <a:ln>
              <a:noFill/>
            </a:ln>
          </p:spPr>
        </p:pic>
      </p:grpSp>
      <p:sp>
        <p:nvSpPr>
          <p:cNvPr id="407" name="Google Shape;407;g372317f0597_1_10"/>
          <p:cNvSpPr txBox="1"/>
          <p:nvPr/>
        </p:nvSpPr>
        <p:spPr>
          <a:xfrm rot="-5400000">
            <a:off x="2272750" y="2286750"/>
            <a:ext cx="18303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Accumulation (FAM)</a:t>
            </a:r>
            <a:endParaRPr b="1" sz="800">
              <a:solidFill>
                <a:schemeClr val="dk1"/>
              </a:solidFill>
            </a:endParaRPr>
          </a:p>
        </p:txBody>
      </p:sp>
      <p:sp>
        <p:nvSpPr>
          <p:cNvPr id="408" name="Google Shape;408;g372317f0597_1_10"/>
          <p:cNvSpPr txBox="1"/>
          <p:nvPr/>
        </p:nvSpPr>
        <p:spPr>
          <a:xfrm rot="-5400000">
            <a:off x="5384900" y="2286750"/>
            <a:ext cx="18303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Accumulation (FAM)</a:t>
            </a:r>
            <a:endParaRPr b="1" sz="800">
              <a:solidFill>
                <a:schemeClr val="dk1"/>
              </a:solidFill>
            </a:endParaRPr>
          </a:p>
        </p:txBody>
      </p:sp>
      <p:sp>
        <p:nvSpPr>
          <p:cNvPr id="409" name="Google Shape;409;g372317f0597_1_10"/>
          <p:cNvSpPr txBox="1"/>
          <p:nvPr/>
        </p:nvSpPr>
        <p:spPr>
          <a:xfrm rot="-5400000">
            <a:off x="2386300" y="4871450"/>
            <a:ext cx="16032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Activation (Cy5)</a:t>
            </a:r>
            <a:endParaRPr b="1" sz="800">
              <a:solidFill>
                <a:schemeClr val="dk1"/>
              </a:solidFill>
            </a:endParaRPr>
          </a:p>
        </p:txBody>
      </p:sp>
      <p:sp>
        <p:nvSpPr>
          <p:cNvPr id="410" name="Google Shape;410;g372317f0597_1_10"/>
          <p:cNvSpPr txBox="1"/>
          <p:nvPr/>
        </p:nvSpPr>
        <p:spPr>
          <a:xfrm rot="-5400000">
            <a:off x="5498450" y="4871450"/>
            <a:ext cx="1603200" cy="2850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800">
                <a:solidFill>
                  <a:schemeClr val="dk1"/>
                </a:solidFill>
              </a:rPr>
              <a:t>Nanosensor Activation (Cy5)</a:t>
            </a:r>
            <a:endParaRPr b="1" sz="80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g372317f0597_1_20"/>
          <p:cNvSpPr txBox="1"/>
          <p:nvPr/>
        </p:nvSpPr>
        <p:spPr>
          <a:xfrm>
            <a:off x="979639" y="239481"/>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Microvasculature </a:t>
            </a:r>
            <a:r>
              <a:rPr b="1" lang="en-US" sz="3600">
                <a:solidFill>
                  <a:srgbClr val="E66914"/>
                </a:solidFill>
                <a:latin typeface="Calibri"/>
                <a:ea typeface="Calibri"/>
                <a:cs typeface="Calibri"/>
                <a:sym typeface="Calibri"/>
              </a:rPr>
              <a:t>Calpain Activation </a:t>
            </a:r>
            <a:r>
              <a:rPr b="1" i="0" lang="en-US" sz="3600" u="none" cap="none" strike="noStrike">
                <a:solidFill>
                  <a:srgbClr val="E66914"/>
                </a:solidFill>
                <a:latin typeface="Calibri"/>
                <a:ea typeface="Calibri"/>
                <a:cs typeface="Calibri"/>
                <a:sym typeface="Calibri"/>
              </a:rPr>
              <a:t>Across Regions</a:t>
            </a:r>
            <a:endParaRPr b="1" i="1" sz="2400" u="none" cap="none" strike="noStrike">
              <a:solidFill>
                <a:srgbClr val="4472C4"/>
              </a:solidFill>
              <a:latin typeface="Calibri"/>
              <a:ea typeface="Calibri"/>
              <a:cs typeface="Calibri"/>
              <a:sym typeface="Calibri"/>
            </a:endParaRPr>
          </a:p>
        </p:txBody>
      </p:sp>
      <p:sp>
        <p:nvSpPr>
          <p:cNvPr id="416" name="Google Shape;416;g372317f0597_1_20"/>
          <p:cNvSpPr/>
          <p:nvPr/>
        </p:nvSpPr>
        <p:spPr>
          <a:xfrm>
            <a:off x="793825" y="2236550"/>
            <a:ext cx="3339900" cy="10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417" name="Google Shape;417;g372317f0597_1_20"/>
          <p:cNvSpPr/>
          <p:nvPr/>
        </p:nvSpPr>
        <p:spPr>
          <a:xfrm>
            <a:off x="4812125" y="2236550"/>
            <a:ext cx="3385500" cy="106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grpSp>
        <p:nvGrpSpPr>
          <p:cNvPr id="418" name="Google Shape;418;g372317f0597_1_20"/>
          <p:cNvGrpSpPr/>
          <p:nvPr/>
        </p:nvGrpSpPr>
        <p:grpSpPr>
          <a:xfrm>
            <a:off x="1125200" y="1402738"/>
            <a:ext cx="3236751" cy="2431035"/>
            <a:chOff x="1095875" y="1285513"/>
            <a:chExt cx="3236751" cy="2431035"/>
          </a:xfrm>
        </p:grpSpPr>
        <p:grpSp>
          <p:nvGrpSpPr>
            <p:cNvPr id="419" name="Google Shape;419;g372317f0597_1_20"/>
            <p:cNvGrpSpPr/>
            <p:nvPr/>
          </p:nvGrpSpPr>
          <p:grpSpPr>
            <a:xfrm>
              <a:off x="1095875" y="1285513"/>
              <a:ext cx="3236751" cy="2431035"/>
              <a:chOff x="1045075" y="1567088"/>
              <a:chExt cx="3236751" cy="2431035"/>
            </a:xfrm>
          </p:grpSpPr>
          <p:pic>
            <p:nvPicPr>
              <p:cNvPr id="420" name="Google Shape;420;g372317f0597_1_20" title="CD31 LC.2.png"/>
              <p:cNvPicPr preferRelativeResize="0"/>
              <p:nvPr/>
            </p:nvPicPr>
            <p:blipFill rotWithShape="1">
              <a:blip r:embed="rId3">
                <a:alphaModFix/>
              </a:blip>
              <a:srcRect b="0" l="0" r="0" t="19295"/>
              <a:stretch/>
            </p:blipFill>
            <p:spPr>
              <a:xfrm>
                <a:off x="1045075" y="1699825"/>
                <a:ext cx="3236751" cy="2298298"/>
              </a:xfrm>
              <a:prstGeom prst="rect">
                <a:avLst/>
              </a:prstGeom>
              <a:noFill/>
              <a:ln>
                <a:noFill/>
              </a:ln>
            </p:spPr>
          </p:pic>
          <p:pic>
            <p:nvPicPr>
              <p:cNvPr id="421" name="Google Shape;421;g372317f0597_1_20" title="CD31 LC.2.png"/>
              <p:cNvPicPr preferRelativeResize="0"/>
              <p:nvPr/>
            </p:nvPicPr>
            <p:blipFill rotWithShape="1">
              <a:blip r:embed="rId3">
                <a:alphaModFix/>
              </a:blip>
              <a:srcRect b="87290" l="0" r="0" t="1205"/>
              <a:stretch/>
            </p:blipFill>
            <p:spPr>
              <a:xfrm>
                <a:off x="1045075" y="1567088"/>
                <a:ext cx="3236751" cy="327599"/>
              </a:xfrm>
              <a:prstGeom prst="rect">
                <a:avLst/>
              </a:prstGeom>
              <a:noFill/>
              <a:ln>
                <a:noFill/>
              </a:ln>
            </p:spPr>
          </p:pic>
        </p:grpSp>
        <p:sp>
          <p:nvSpPr>
            <p:cNvPr id="422" name="Google Shape;422;g372317f0597_1_20"/>
            <p:cNvSpPr txBox="1"/>
            <p:nvPr/>
          </p:nvSpPr>
          <p:spPr>
            <a:xfrm>
              <a:off x="1954950" y="3311850"/>
              <a:ext cx="1731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grpSp>
        <p:nvGrpSpPr>
          <p:cNvPr id="423" name="Google Shape;423;g372317f0597_1_20"/>
          <p:cNvGrpSpPr/>
          <p:nvPr/>
        </p:nvGrpSpPr>
        <p:grpSpPr>
          <a:xfrm>
            <a:off x="4294626" y="1402768"/>
            <a:ext cx="3070611" cy="2430974"/>
            <a:chOff x="4265301" y="1285543"/>
            <a:chExt cx="3070611" cy="2430974"/>
          </a:xfrm>
        </p:grpSpPr>
        <p:grpSp>
          <p:nvGrpSpPr>
            <p:cNvPr id="424" name="Google Shape;424;g372317f0597_1_20"/>
            <p:cNvGrpSpPr/>
            <p:nvPr/>
          </p:nvGrpSpPr>
          <p:grpSpPr>
            <a:xfrm>
              <a:off x="4265301" y="1285543"/>
              <a:ext cx="3070611" cy="2430974"/>
              <a:chOff x="4228788" y="1440350"/>
              <a:chExt cx="2952510" cy="2337475"/>
            </a:xfrm>
          </p:grpSpPr>
          <p:pic>
            <p:nvPicPr>
              <p:cNvPr id="425" name="Google Shape;425;g372317f0597_1_20" title="CD31 MC.2.png"/>
              <p:cNvPicPr preferRelativeResize="0"/>
              <p:nvPr/>
            </p:nvPicPr>
            <p:blipFill rotWithShape="1">
              <a:blip r:embed="rId4">
                <a:alphaModFix/>
              </a:blip>
              <a:srcRect b="0" l="0" r="27973" t="21844"/>
              <a:stretch/>
            </p:blipFill>
            <p:spPr>
              <a:xfrm>
                <a:off x="4242300" y="1664650"/>
                <a:ext cx="2938998" cy="2113175"/>
              </a:xfrm>
              <a:prstGeom prst="rect">
                <a:avLst/>
              </a:prstGeom>
              <a:noFill/>
              <a:ln>
                <a:noFill/>
              </a:ln>
            </p:spPr>
          </p:pic>
          <p:pic>
            <p:nvPicPr>
              <p:cNvPr id="426" name="Google Shape;426;g372317f0597_1_20" title="CD31 MC.2.png"/>
              <p:cNvPicPr preferRelativeResize="0"/>
              <p:nvPr/>
            </p:nvPicPr>
            <p:blipFill rotWithShape="1">
              <a:blip r:embed="rId4">
                <a:alphaModFix/>
              </a:blip>
              <a:srcRect b="87164" l="0" r="27973" t="1272"/>
              <a:stretch/>
            </p:blipFill>
            <p:spPr>
              <a:xfrm>
                <a:off x="4228788" y="1440350"/>
                <a:ext cx="2938998" cy="312626"/>
              </a:xfrm>
              <a:prstGeom prst="rect">
                <a:avLst/>
              </a:prstGeom>
              <a:noFill/>
              <a:ln>
                <a:noFill/>
              </a:ln>
            </p:spPr>
          </p:pic>
        </p:grpSp>
        <p:sp>
          <p:nvSpPr>
            <p:cNvPr id="427" name="Google Shape;427;g372317f0597_1_20"/>
            <p:cNvSpPr txBox="1"/>
            <p:nvPr/>
          </p:nvSpPr>
          <p:spPr>
            <a:xfrm>
              <a:off x="5152500" y="3311850"/>
              <a:ext cx="1731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grpSp>
        <p:nvGrpSpPr>
          <p:cNvPr id="428" name="Google Shape;428;g372317f0597_1_20"/>
          <p:cNvGrpSpPr/>
          <p:nvPr/>
        </p:nvGrpSpPr>
        <p:grpSpPr>
          <a:xfrm>
            <a:off x="7526152" y="1281489"/>
            <a:ext cx="3236741" cy="2500876"/>
            <a:chOff x="7496827" y="1164264"/>
            <a:chExt cx="3236741" cy="2500876"/>
          </a:xfrm>
        </p:grpSpPr>
        <p:grpSp>
          <p:nvGrpSpPr>
            <p:cNvPr id="429" name="Google Shape;429;g372317f0597_1_20"/>
            <p:cNvGrpSpPr/>
            <p:nvPr/>
          </p:nvGrpSpPr>
          <p:grpSpPr>
            <a:xfrm>
              <a:off x="7496827" y="1164264"/>
              <a:ext cx="3236741" cy="2500876"/>
              <a:chOff x="7572675" y="1670367"/>
              <a:chExt cx="2821427" cy="2179983"/>
            </a:xfrm>
          </p:grpSpPr>
          <p:pic>
            <p:nvPicPr>
              <p:cNvPr id="430" name="Google Shape;430;g372317f0597_1_20" title="CD31 DG.2.png"/>
              <p:cNvPicPr preferRelativeResize="0"/>
              <p:nvPr/>
            </p:nvPicPr>
            <p:blipFill rotWithShape="1">
              <a:blip r:embed="rId5">
                <a:alphaModFix/>
              </a:blip>
              <a:srcRect b="0" l="0" r="0" t="20439"/>
              <a:stretch/>
            </p:blipFill>
            <p:spPr>
              <a:xfrm>
                <a:off x="7572675" y="1875173"/>
                <a:ext cx="2821427" cy="1975177"/>
              </a:xfrm>
              <a:prstGeom prst="rect">
                <a:avLst/>
              </a:prstGeom>
              <a:noFill/>
              <a:ln>
                <a:noFill/>
              </a:ln>
            </p:spPr>
          </p:pic>
          <p:pic>
            <p:nvPicPr>
              <p:cNvPr id="431" name="Google Shape;431;g372317f0597_1_20" title="CD31 DG.2.png"/>
              <p:cNvPicPr preferRelativeResize="0"/>
              <p:nvPr/>
            </p:nvPicPr>
            <p:blipFill rotWithShape="1">
              <a:blip r:embed="rId5">
                <a:alphaModFix/>
              </a:blip>
              <a:srcRect b="86233" l="0" r="0" t="0"/>
              <a:stretch/>
            </p:blipFill>
            <p:spPr>
              <a:xfrm>
                <a:off x="7572675" y="1670367"/>
                <a:ext cx="2821427" cy="341749"/>
              </a:xfrm>
              <a:prstGeom prst="rect">
                <a:avLst/>
              </a:prstGeom>
              <a:noFill/>
              <a:ln>
                <a:noFill/>
              </a:ln>
            </p:spPr>
          </p:pic>
        </p:grpSp>
        <p:sp>
          <p:nvSpPr>
            <p:cNvPr id="432" name="Google Shape;432;g372317f0597_1_20"/>
            <p:cNvSpPr txBox="1"/>
            <p:nvPr/>
          </p:nvSpPr>
          <p:spPr>
            <a:xfrm>
              <a:off x="8350050" y="3260900"/>
              <a:ext cx="1731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grpSp>
        <p:nvGrpSpPr>
          <p:cNvPr id="433" name="Google Shape;433;g372317f0597_1_20"/>
          <p:cNvGrpSpPr/>
          <p:nvPr/>
        </p:nvGrpSpPr>
        <p:grpSpPr>
          <a:xfrm>
            <a:off x="1282200" y="3782363"/>
            <a:ext cx="3135150" cy="2593239"/>
            <a:chOff x="1095875" y="3998113"/>
            <a:chExt cx="3135150" cy="2593239"/>
          </a:xfrm>
        </p:grpSpPr>
        <p:pic>
          <p:nvPicPr>
            <p:cNvPr id="434" name="Google Shape;434;g372317f0597_1_20" title="CD31 CA1.2.png"/>
            <p:cNvPicPr preferRelativeResize="0"/>
            <p:nvPr/>
          </p:nvPicPr>
          <p:blipFill rotWithShape="1">
            <a:blip r:embed="rId6">
              <a:alphaModFix/>
            </a:blip>
            <a:srcRect b="0" l="0" r="0" t="0"/>
            <a:stretch/>
          </p:blipFill>
          <p:spPr>
            <a:xfrm>
              <a:off x="1095875" y="3998113"/>
              <a:ext cx="3135150" cy="2593239"/>
            </a:xfrm>
            <a:prstGeom prst="rect">
              <a:avLst/>
            </a:prstGeom>
            <a:noFill/>
            <a:ln>
              <a:noFill/>
            </a:ln>
          </p:spPr>
        </p:pic>
        <p:sp>
          <p:nvSpPr>
            <p:cNvPr id="435" name="Google Shape;435;g372317f0597_1_20"/>
            <p:cNvSpPr txBox="1"/>
            <p:nvPr/>
          </p:nvSpPr>
          <p:spPr>
            <a:xfrm>
              <a:off x="1907200" y="6190275"/>
              <a:ext cx="1731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grpSp>
        <p:nvGrpSpPr>
          <p:cNvPr id="436" name="Google Shape;436;g372317f0597_1_20"/>
          <p:cNvGrpSpPr/>
          <p:nvPr/>
        </p:nvGrpSpPr>
        <p:grpSpPr>
          <a:xfrm>
            <a:off x="4351075" y="3924700"/>
            <a:ext cx="3135150" cy="2450911"/>
            <a:chOff x="4321750" y="3807475"/>
            <a:chExt cx="3135150" cy="2450911"/>
          </a:xfrm>
        </p:grpSpPr>
        <p:pic>
          <p:nvPicPr>
            <p:cNvPr id="437" name="Google Shape;437;g372317f0597_1_20" title="CD31 CA2.2.png"/>
            <p:cNvPicPr preferRelativeResize="0"/>
            <p:nvPr/>
          </p:nvPicPr>
          <p:blipFill rotWithShape="1">
            <a:blip r:embed="rId7">
              <a:alphaModFix/>
            </a:blip>
            <a:srcRect b="0" l="0" r="0" t="0"/>
            <a:stretch/>
          </p:blipFill>
          <p:spPr>
            <a:xfrm>
              <a:off x="4321750" y="3807475"/>
              <a:ext cx="3135150" cy="2450911"/>
            </a:xfrm>
            <a:prstGeom prst="rect">
              <a:avLst/>
            </a:prstGeom>
            <a:noFill/>
            <a:ln>
              <a:noFill/>
            </a:ln>
          </p:spPr>
        </p:pic>
        <p:sp>
          <p:nvSpPr>
            <p:cNvPr id="438" name="Google Shape;438;g372317f0597_1_20"/>
            <p:cNvSpPr txBox="1"/>
            <p:nvPr/>
          </p:nvSpPr>
          <p:spPr>
            <a:xfrm>
              <a:off x="5152500" y="5872150"/>
              <a:ext cx="1731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grpSp>
        <p:nvGrpSpPr>
          <p:cNvPr id="439" name="Google Shape;439;g372317f0597_1_20"/>
          <p:cNvGrpSpPr/>
          <p:nvPr/>
        </p:nvGrpSpPr>
        <p:grpSpPr>
          <a:xfrm>
            <a:off x="7576950" y="3816055"/>
            <a:ext cx="3135150" cy="2525870"/>
            <a:chOff x="7547625" y="3698830"/>
            <a:chExt cx="3135150" cy="2525870"/>
          </a:xfrm>
        </p:grpSpPr>
        <p:pic>
          <p:nvPicPr>
            <p:cNvPr id="440" name="Google Shape;440;g372317f0597_1_20" title="CD31 CA3.2.png"/>
            <p:cNvPicPr preferRelativeResize="0"/>
            <p:nvPr/>
          </p:nvPicPr>
          <p:blipFill rotWithShape="1">
            <a:blip r:embed="rId8">
              <a:alphaModFix/>
            </a:blip>
            <a:srcRect b="0" l="0" r="0" t="0"/>
            <a:stretch/>
          </p:blipFill>
          <p:spPr>
            <a:xfrm>
              <a:off x="7547625" y="3698830"/>
              <a:ext cx="3135150" cy="2525870"/>
            </a:xfrm>
            <a:prstGeom prst="rect">
              <a:avLst/>
            </a:prstGeom>
            <a:noFill/>
            <a:ln>
              <a:noFill/>
            </a:ln>
          </p:spPr>
        </p:pic>
        <p:sp>
          <p:nvSpPr>
            <p:cNvPr id="441" name="Google Shape;441;g372317f0597_1_20"/>
            <p:cNvSpPr txBox="1"/>
            <p:nvPr/>
          </p:nvSpPr>
          <p:spPr>
            <a:xfrm>
              <a:off x="8350050" y="5826250"/>
              <a:ext cx="1731000" cy="234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Calibri"/>
                  <a:ea typeface="Calibri"/>
                  <a:cs typeface="Calibri"/>
                  <a:sym typeface="Calibri"/>
                </a:rPr>
                <a:t>n=3                     n=1                          n=2</a:t>
              </a:r>
              <a:endParaRPr b="0" i="0" sz="800" u="none" cap="none" strike="noStrike">
                <a:solidFill>
                  <a:schemeClr val="dk1"/>
                </a:solidFill>
                <a:latin typeface="Calibri"/>
                <a:ea typeface="Calibri"/>
                <a:cs typeface="Calibri"/>
                <a:sym typeface="Calibri"/>
              </a:endParaRPr>
            </a:p>
          </p:txBody>
        </p:sp>
      </p:grpSp>
      <p:sp>
        <p:nvSpPr>
          <p:cNvPr id="442" name="Google Shape;442;g372317f0597_1_20"/>
          <p:cNvSpPr txBox="1"/>
          <p:nvPr/>
        </p:nvSpPr>
        <p:spPr>
          <a:xfrm>
            <a:off x="3555600" y="795300"/>
            <a:ext cx="5080800" cy="399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US" sz="1100" u="none" cap="none" strike="noStrike">
                <a:solidFill>
                  <a:schemeClr val="dk1"/>
                </a:solidFill>
                <a:latin typeface="Calibri"/>
                <a:ea typeface="Calibri"/>
                <a:cs typeface="Calibri"/>
                <a:sym typeface="Calibri"/>
              </a:rPr>
              <a:t>Statistical significance determined using Mann-Whitney (nonparametric test)</a:t>
            </a:r>
            <a:endParaRPr b="0" i="0" sz="11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rPr lang="en-US" sz="1100">
                <a:solidFill>
                  <a:schemeClr val="dk1"/>
                </a:solidFill>
                <a:latin typeface="Calibri"/>
                <a:ea typeface="Calibri"/>
                <a:cs typeface="Calibri"/>
                <a:sym typeface="Calibri"/>
              </a:rPr>
              <a:t>*p = 0.05, **p = 0.01, ***p=0.001, ****p=0.0001</a:t>
            </a:r>
            <a:endParaRPr sz="11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000"/>
              <a:buFont typeface="Arial"/>
              <a:buNone/>
            </a:pPr>
            <a:r>
              <a:t/>
            </a:r>
            <a:endParaRPr sz="11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36f93830a98_0_187"/>
          <p:cNvSpPr txBox="1"/>
          <p:nvPr/>
        </p:nvSpPr>
        <p:spPr>
          <a:xfrm>
            <a:off x="979714" y="42750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Results and Discussion</a:t>
            </a:r>
            <a:endParaRPr b="1" i="1" sz="2400" u="none" cap="none" strike="noStrike">
              <a:solidFill>
                <a:srgbClr val="4472C4"/>
              </a:solidFill>
              <a:latin typeface="Calibri"/>
              <a:ea typeface="Calibri"/>
              <a:cs typeface="Calibri"/>
              <a:sym typeface="Calibri"/>
            </a:endParaRPr>
          </a:p>
        </p:txBody>
      </p:sp>
      <p:sp>
        <p:nvSpPr>
          <p:cNvPr id="448" name="Google Shape;448;g36f93830a98_0_187"/>
          <p:cNvSpPr txBox="1"/>
          <p:nvPr/>
        </p:nvSpPr>
        <p:spPr>
          <a:xfrm>
            <a:off x="979725" y="1347050"/>
            <a:ext cx="10509600" cy="5106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Calibri"/>
                <a:ea typeface="Calibri"/>
                <a:cs typeface="Calibri"/>
                <a:sym typeface="Calibri"/>
              </a:rPr>
              <a:t>Results:</a:t>
            </a:r>
            <a:r>
              <a:rPr b="0" i="0" lang="en-US" sz="1900" u="none" cap="none" strike="noStrike">
                <a:solidFill>
                  <a:schemeClr val="dk1"/>
                </a:solidFill>
                <a:latin typeface="Calibri"/>
                <a:ea typeface="Calibri"/>
                <a:cs typeface="Calibri"/>
                <a:sym typeface="Calibri"/>
              </a:rPr>
              <a:t> </a:t>
            </a:r>
            <a:endParaRPr b="0" i="0"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Aged brains have increased astrocytic calpain activation across all brain regions except CA2 in TBI compared to young brains.</a:t>
            </a:r>
            <a:endParaRPr b="0" i="0"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Aged brains have increased microvasculature calpain activation in the lateral cortex and dentate gyrus in TBI compared to young brains. Young brains have increased microvasculature calpain activation in the medial cortex, CA1 region, &amp; CA2 region in TBI compared to aged brains.</a:t>
            </a:r>
            <a:endParaRPr b="0"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900"/>
              <a:buFont typeface="Arial"/>
              <a:buNone/>
            </a:pPr>
            <a:r>
              <a:rPr b="1" i="0" lang="en-US" sz="19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2"/>
                  </a:ext>
                </a:extLst>
              </a:rPr>
              <a:t>Discussion:</a:t>
            </a:r>
            <a:endParaRPr b="1" i="0"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Possible explanation of observed results: </a:t>
            </a:r>
            <a:endParaRPr b="0" i="0" sz="1900" u="none" cap="none" strike="noStrike">
              <a:solidFill>
                <a:schemeClr val="dk1"/>
              </a:solidFill>
              <a:latin typeface="Calibri"/>
              <a:ea typeface="Calibri"/>
              <a:cs typeface="Calibri"/>
              <a:sym typeface="Calibri"/>
            </a:endParaRPr>
          </a:p>
          <a:p>
            <a:pPr indent="-349250" lvl="1" marL="914400" marR="0" rtl="0" algn="l">
              <a:lnSpc>
                <a:spcPct val="10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Calcium dysregulation after traumatic brain injury is age, region, and cell-dependent.</a:t>
            </a:r>
            <a:endParaRPr b="0" i="0"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Aging is known to decrease calcium signaling in endothelial cells [4], increase gliosis [6] and increase BBB permeability [7]. </a:t>
            </a:r>
            <a:endParaRPr b="0" i="0" sz="1900" u="none" cap="none" strike="noStrike">
              <a:solidFill>
                <a:schemeClr val="dk1"/>
              </a:solidFill>
              <a:latin typeface="Calibri"/>
              <a:ea typeface="Calibri"/>
              <a:cs typeface="Calibri"/>
              <a:sym typeface="Calibri"/>
            </a:endParaRPr>
          </a:p>
          <a:p>
            <a:pPr indent="-349250" lvl="0" marL="457200" marR="0" rtl="0" algn="l">
              <a:lnSpc>
                <a:spcPct val="10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Future direction: Repeat study on neurons. Possibly investigate </a:t>
            </a:r>
            <a:r>
              <a:rPr lang="en-US" sz="1900">
                <a:solidFill>
                  <a:schemeClr val="dk1"/>
                </a:solidFill>
                <a:latin typeface="Calibri"/>
                <a:ea typeface="Calibri"/>
                <a:cs typeface="Calibri"/>
                <a:sym typeface="Calibri"/>
              </a:rPr>
              <a:t>age-dependent differences in levels of calcium and calpastatin (endogenous calpain inhibitor) post-TBI [5] and age-dependent response to calpain inhibitors as a therapeutic treatment post-TBI [3]</a:t>
            </a:r>
            <a:r>
              <a:rPr b="0" i="0" lang="en-US" sz="1900" u="none" cap="none" strike="noStrike">
                <a:solidFill>
                  <a:schemeClr val="dk1"/>
                </a:solidFill>
                <a:latin typeface="Calibri"/>
                <a:ea typeface="Calibri"/>
                <a:cs typeface="Calibri"/>
                <a:sym typeface="Calibri"/>
              </a:rPr>
              <a:t>. </a:t>
            </a:r>
            <a:endParaRPr b="0" i="0" sz="19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g36ac3368e12_0_38"/>
          <p:cNvSpPr txBox="1"/>
          <p:nvPr/>
        </p:nvSpPr>
        <p:spPr>
          <a:xfrm>
            <a:off x="979639" y="303331"/>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References</a:t>
            </a:r>
            <a:endParaRPr b="1" i="1" sz="2400" u="none" cap="none" strike="noStrike">
              <a:solidFill>
                <a:srgbClr val="4472C4"/>
              </a:solidFill>
              <a:latin typeface="Calibri"/>
              <a:ea typeface="Calibri"/>
              <a:cs typeface="Calibri"/>
              <a:sym typeface="Calibri"/>
            </a:endParaRPr>
          </a:p>
        </p:txBody>
      </p:sp>
      <p:sp>
        <p:nvSpPr>
          <p:cNvPr id="454" name="Google Shape;454;g36ac3368e12_0_38"/>
          <p:cNvSpPr txBox="1"/>
          <p:nvPr/>
        </p:nvSpPr>
        <p:spPr>
          <a:xfrm>
            <a:off x="1228350" y="867000"/>
            <a:ext cx="9984000" cy="599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US" sz="1500" u="none" cap="none" strike="noStrike">
                <a:solidFill>
                  <a:schemeClr val="dk1"/>
                </a:solidFill>
                <a:latin typeface="Calibri"/>
                <a:ea typeface="Calibri"/>
                <a:cs typeface="Calibri"/>
                <a:sym typeface="Calibri"/>
              </a:rPr>
              <a:t>1. Kudryashev JA, Waggoner LE, Leng HT, Mininni NH, Kwon EJ (2020) An Activity-Based Nanosensor</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for Traumatic Brain Injury. ACS Sensors, 5(3):686–692. https://doi.org/10.1021/acssensors.9b01812</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500" u="none" cap="none" strike="noStrike">
                <a:solidFill>
                  <a:schemeClr val="dk1"/>
                </a:solidFill>
                <a:latin typeface="Calibri"/>
                <a:ea typeface="Calibri"/>
                <a:cs typeface="Calibri"/>
                <a:sym typeface="Calibri"/>
              </a:rPr>
              <a:t>2. Kandell RM, Kudryashev JA, Kwon EJ (2021) Targeting the Extracellular Matrix in Traumatic Brain</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1500" u="none" cap="none" strike="noStrike">
                <a:solidFill>
                  <a:schemeClr val="dk1"/>
                </a:solidFill>
                <a:latin typeface="Calibri"/>
                <a:ea typeface="Calibri"/>
                <a:cs typeface="Calibri"/>
                <a:sym typeface="Calibri"/>
              </a:rPr>
              <a:t>Injury Increases Signal Generation from an Activity-Based Nanosensor. ACS Nano, 15(12):20504–20516.</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https://doi.org/10.1021/acsnano.1c09064</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3. Madias MI, Stessman LN, Warlof SJ, Kudryashev JA, Kwon EJ (2024) Spatial Measurement and</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Inhibition of Calpain Activity in Traumatic Brain Injury with an Activity-Based Nanotheranostic Platform.</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ACS Nano, https://doi.org/10.1021/acsnano.4c06052</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4.  Boerman EM, Everhart JF, Segal SS (2016) Advanced age decreases local calcium signaling in endothelium of mouse mesenteric arteries in vivo. Am J Physiol Heart Circ Physiol, doi: 10.1152/ajpheart.00038.2016</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5. </a:t>
            </a:r>
            <a:r>
              <a:rPr lang="en-US" sz="1500">
                <a:solidFill>
                  <a:schemeClr val="dk1"/>
                </a:solidFill>
                <a:latin typeface="Calibri"/>
                <a:ea typeface="Calibri"/>
                <a:cs typeface="Calibri"/>
                <a:sym typeface="Calibri"/>
              </a:rPr>
              <a:t>Kenessey A, Banay-Schwartz M, DeGuzman T, Lajtha A. Calpain II activity and calpastatin content in brain regions of 3- and 24-month-old rats. Neurochem Res. 1990 Mar;15(3):243-9. doi: 10.1007/BF00968667. PMID: 2366929.</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6. Unger JW. Glial reaction in aging and Alzheimer's disease. Microsc Res Tech. 1998 Oct 1;43(1):24-8. doi: 10.1002/(SICI)1097-0029(19981001)43:1&lt;24::AID-JEMT4&gt;3.0.CO;2-P. PMID: 9829455.</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Calibri"/>
                <a:ea typeface="Calibri"/>
                <a:cs typeface="Calibri"/>
                <a:sym typeface="Calibri"/>
              </a:rPr>
              <a:t>7. Knox EG, Aburto MR, Clarke G, Cryan JF, O'Driscoll CM. The blood-brain barrier in aging and neurodegeneration. Mol Psychiatry. 2022 Jun;27(6):2659-2673. doi: 10.1038/s41380-022-01511-z. Epub 2022 Mar 31. PMID: 35361905; PMCID: PMC9156404.</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5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grpSp>
        <p:nvGrpSpPr>
          <p:cNvPr id="459" name="Google Shape;459;p2"/>
          <p:cNvGrpSpPr/>
          <p:nvPr/>
        </p:nvGrpSpPr>
        <p:grpSpPr>
          <a:xfrm>
            <a:off x="133216" y="5653647"/>
            <a:ext cx="11692357" cy="949234"/>
            <a:chOff x="133216" y="5653647"/>
            <a:chExt cx="11692357" cy="949234"/>
          </a:xfrm>
        </p:grpSpPr>
        <p:pic>
          <p:nvPicPr>
            <p:cNvPr descr="A picture containing text, transport, wheel&#10;&#10;Description automatically generated" id="460" name="Google Shape;460;p2"/>
            <p:cNvPicPr preferRelativeResize="0"/>
            <p:nvPr/>
          </p:nvPicPr>
          <p:blipFill rotWithShape="1">
            <a:blip r:embed="rId3">
              <a:alphaModFix/>
            </a:blip>
            <a:srcRect b="0" l="0" r="0" t="0"/>
            <a:stretch/>
          </p:blipFill>
          <p:spPr>
            <a:xfrm>
              <a:off x="133216" y="5653647"/>
              <a:ext cx="944299" cy="949234"/>
            </a:xfrm>
            <a:prstGeom prst="rect">
              <a:avLst/>
            </a:prstGeom>
            <a:noFill/>
            <a:ln>
              <a:noFill/>
            </a:ln>
          </p:spPr>
        </p:pic>
        <p:pic>
          <p:nvPicPr>
            <p:cNvPr descr="A picture containing text&#10;&#10;Description automatically generated" id="461" name="Google Shape;461;p2"/>
            <p:cNvPicPr preferRelativeResize="0"/>
            <p:nvPr/>
          </p:nvPicPr>
          <p:blipFill rotWithShape="1">
            <a:blip r:embed="rId4">
              <a:alphaModFix/>
            </a:blip>
            <a:srcRect b="0" l="0" r="0" t="0"/>
            <a:stretch/>
          </p:blipFill>
          <p:spPr>
            <a:xfrm>
              <a:off x="1942998" y="5826033"/>
              <a:ext cx="2875387" cy="604461"/>
            </a:xfrm>
            <a:prstGeom prst="rect">
              <a:avLst/>
            </a:prstGeom>
            <a:noFill/>
            <a:ln>
              <a:noFill/>
            </a:ln>
          </p:spPr>
        </p:pic>
        <p:pic>
          <p:nvPicPr>
            <p:cNvPr descr="Text&#10;&#10;Description automatically generated" id="462" name="Google Shape;462;p2"/>
            <p:cNvPicPr preferRelativeResize="0"/>
            <p:nvPr/>
          </p:nvPicPr>
          <p:blipFill rotWithShape="1">
            <a:blip r:embed="rId5">
              <a:alphaModFix/>
            </a:blip>
            <a:srcRect b="0" l="0" r="0" t="0"/>
            <a:stretch/>
          </p:blipFill>
          <p:spPr>
            <a:xfrm>
              <a:off x="5683869" y="5728105"/>
              <a:ext cx="2009687" cy="800318"/>
            </a:xfrm>
            <a:prstGeom prst="rect">
              <a:avLst/>
            </a:prstGeom>
            <a:noFill/>
            <a:ln>
              <a:noFill/>
            </a:ln>
          </p:spPr>
        </p:pic>
        <p:pic>
          <p:nvPicPr>
            <p:cNvPr descr="Logo&#10;&#10;Description automatically generated" id="463" name="Google Shape;463;p2"/>
            <p:cNvPicPr preferRelativeResize="0"/>
            <p:nvPr/>
          </p:nvPicPr>
          <p:blipFill rotWithShape="1">
            <a:blip r:embed="rId6">
              <a:alphaModFix/>
            </a:blip>
            <a:srcRect b="0" l="0" r="0" t="0"/>
            <a:stretch/>
          </p:blipFill>
          <p:spPr>
            <a:xfrm>
              <a:off x="8559040" y="5826033"/>
              <a:ext cx="3266533" cy="612826"/>
            </a:xfrm>
            <a:prstGeom prst="rect">
              <a:avLst/>
            </a:prstGeom>
            <a:noFill/>
            <a:ln>
              <a:noFill/>
            </a:ln>
          </p:spPr>
        </p:pic>
      </p:grpSp>
      <p:sp>
        <p:nvSpPr>
          <p:cNvPr id="464" name="Google Shape;464;p2"/>
          <p:cNvSpPr txBox="1"/>
          <p:nvPr/>
        </p:nvSpPr>
        <p:spPr>
          <a:xfrm>
            <a:off x="979714" y="427506"/>
            <a:ext cx="10232700" cy="544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Acknowledgements</a:t>
            </a:r>
            <a:endParaRPr b="1" i="0" sz="2800" u="none" cap="none" strike="noStrike">
              <a:solidFill>
                <a:srgbClr val="ED7D31"/>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I would like to sincerely thank:</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Calibri"/>
              <a:buNone/>
            </a:pPr>
            <a:r>
              <a:t/>
            </a:r>
            <a:endParaRPr b="1" i="1" sz="2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The National Science Foundation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Our host, University of California San Diego</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San Diego Nanotechnology Infrastructure (SDNI)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Dr. Ester J. Kwon, Faculty PI</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Jordan Nichols, Mentor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Yves Theriault, SDNI Executive Director, Education and Outreach</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Yuhwa Lo, SDNI Faculty Director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Lato"/>
              <a:buNone/>
            </a:pPr>
            <a:r>
              <a:rPr b="1" i="1" lang="en-US" sz="2400" u="none" cap="none" strike="noStrike">
                <a:solidFill>
                  <a:srgbClr val="4472C4"/>
                </a:solidFill>
                <a:latin typeface="Calibri"/>
                <a:ea typeface="Calibri"/>
                <a:cs typeface="Calibri"/>
                <a:sym typeface="Calibri"/>
              </a:rPr>
              <a:t>The audience for listening and for their time!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Lato"/>
              <a:buNone/>
            </a:pPr>
            <a:r>
              <a:t/>
            </a:r>
            <a:endParaRPr b="1" i="1" sz="2400" u="none" cap="none" strike="noStrike">
              <a:solidFill>
                <a:srgbClr val="4472C4"/>
              </a:solidFill>
              <a:latin typeface="Calibri"/>
              <a:ea typeface="Calibri"/>
              <a:cs typeface="Calibri"/>
              <a:sym typeface="Calibri"/>
            </a:endParaRPr>
          </a:p>
          <a:p>
            <a:pPr indent="0" lvl="0" marL="0" marR="0" rtl="0" algn="ctr">
              <a:lnSpc>
                <a:spcPct val="100000"/>
              </a:lnSpc>
              <a:spcBef>
                <a:spcPts val="0"/>
              </a:spcBef>
              <a:spcAft>
                <a:spcPts val="0"/>
              </a:spcAft>
              <a:buClr>
                <a:srgbClr val="4472C4"/>
              </a:buClr>
              <a:buSzPts val="2400"/>
              <a:buFont typeface="Calibri"/>
              <a:buNone/>
            </a:pPr>
            <a:r>
              <a:rPr b="1" i="1" lang="en-US" sz="2400" u="none" cap="none" strike="noStrike">
                <a:solidFill>
                  <a:srgbClr val="4472C4"/>
                </a:solidFill>
                <a:latin typeface="Calibri"/>
                <a:ea typeface="Calibri"/>
                <a:cs typeface="Calibri"/>
                <a:sym typeface="Calibri"/>
              </a:rPr>
              <a:t>This program was supported by NSF grant ECCS 2025752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Calibri"/>
              <a:buNone/>
            </a:pPr>
            <a:r>
              <a:t/>
            </a:r>
            <a:endParaRPr b="1" i="1" sz="2400" u="none" cap="none" strike="noStrike">
              <a:solidFill>
                <a:srgbClr val="4472C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36f93830a98_0_264"/>
          <p:cNvSpPr txBox="1"/>
          <p:nvPr/>
        </p:nvSpPr>
        <p:spPr>
          <a:xfrm>
            <a:off x="979714" y="42750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lang="en-US" sz="3600">
                <a:solidFill>
                  <a:srgbClr val="E66914"/>
                </a:solidFill>
                <a:latin typeface="Calibri"/>
                <a:ea typeface="Calibri"/>
                <a:cs typeface="Calibri"/>
                <a:sym typeface="Calibri"/>
              </a:rPr>
              <a:t>Prevalence of TBI</a:t>
            </a:r>
            <a:endParaRPr b="1" i="1" sz="2400" u="none" cap="none" strike="noStrike">
              <a:solidFill>
                <a:srgbClr val="4472C4"/>
              </a:solidFill>
              <a:latin typeface="Calibri"/>
              <a:ea typeface="Calibri"/>
              <a:cs typeface="Calibri"/>
              <a:sym typeface="Calibri"/>
            </a:endParaRPr>
          </a:p>
        </p:txBody>
      </p:sp>
      <p:sp>
        <p:nvSpPr>
          <p:cNvPr id="195" name="Google Shape;195;g36f93830a98_0_264"/>
          <p:cNvSpPr txBox="1"/>
          <p:nvPr/>
        </p:nvSpPr>
        <p:spPr>
          <a:xfrm>
            <a:off x="1297900" y="1490450"/>
            <a:ext cx="4825500" cy="48306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Traumatic Brain Injury (TBI) is caused by blunt force trauma to the head</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600">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50 million TBI incidents globally</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t/>
            </a:r>
            <a:endParaRPr sz="1600">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lang="en-US" sz="1600">
                <a:solidFill>
                  <a:schemeClr val="dk1"/>
                </a:solidFill>
                <a:latin typeface="Calibri"/>
                <a:ea typeface="Calibri"/>
                <a:cs typeface="Calibri"/>
                <a:sym typeface="Calibri"/>
              </a:rPr>
              <a:t>Worldwide annual economic burden = US $400 billion dollars</a:t>
            </a:r>
            <a:endParaRPr sz="1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CDC TBI Surveillance Report states:</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In 2018, adults aged ≥75 years account for the highest TBI-related hospitalization (32%) and deaths (28%)</a:t>
            </a:r>
            <a:endParaRPr b="0" i="0" sz="1600" u="none" cap="none" strike="noStrike">
              <a:solidFill>
                <a:schemeClr val="dk1"/>
              </a:solidFill>
              <a:latin typeface="Calibri"/>
              <a:ea typeface="Calibri"/>
              <a:cs typeface="Calibri"/>
              <a:sym typeface="Calibri"/>
            </a:endParaRPr>
          </a:p>
        </p:txBody>
      </p:sp>
      <p:pic>
        <p:nvPicPr>
          <p:cNvPr descr="leading causes of tbi" id="196" name="Google Shape;196;g36f93830a98_0_264"/>
          <p:cNvPicPr preferRelativeResize="0"/>
          <p:nvPr/>
        </p:nvPicPr>
        <p:blipFill rotWithShape="1">
          <a:blip r:embed="rId3">
            <a:alphaModFix/>
          </a:blip>
          <a:srcRect b="0" l="0" r="0" t="0"/>
          <a:stretch/>
        </p:blipFill>
        <p:spPr>
          <a:xfrm>
            <a:off x="7019850" y="1219344"/>
            <a:ext cx="3568391" cy="3805674"/>
          </a:xfrm>
          <a:prstGeom prst="rect">
            <a:avLst/>
          </a:prstGeom>
          <a:noFill/>
          <a:ln>
            <a:noFill/>
          </a:ln>
        </p:spPr>
      </p:pic>
      <p:sp>
        <p:nvSpPr>
          <p:cNvPr id="197" name="Google Shape;197;g36f93830a98_0_264"/>
          <p:cNvSpPr txBox="1"/>
          <p:nvPr/>
        </p:nvSpPr>
        <p:spPr>
          <a:xfrm>
            <a:off x="7216775" y="4994057"/>
            <a:ext cx="3364200" cy="428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000000"/>
                </a:solidFill>
                <a:latin typeface="Calibri"/>
                <a:ea typeface="Calibri"/>
                <a:cs typeface="Calibri"/>
                <a:sym typeface="Calibri"/>
              </a:rPr>
              <a:t>TBI in the US, Centers for Disease Control and Prevention (2014), Brain Injury Alliance of Connecticut</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36ac3368e12_0_28"/>
          <p:cNvSpPr txBox="1"/>
          <p:nvPr/>
        </p:nvSpPr>
        <p:spPr>
          <a:xfrm>
            <a:off x="979714" y="42750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lang="en-US" sz="3600">
                <a:solidFill>
                  <a:srgbClr val="E66914"/>
                </a:solidFill>
                <a:latin typeface="Calibri"/>
                <a:ea typeface="Calibri"/>
                <a:cs typeface="Calibri"/>
                <a:sym typeface="Calibri"/>
              </a:rPr>
              <a:t>Pathology of TBI</a:t>
            </a:r>
            <a:endParaRPr b="1" i="1" sz="2400" u="none" cap="none" strike="noStrike">
              <a:solidFill>
                <a:srgbClr val="4472C4"/>
              </a:solidFill>
              <a:latin typeface="Calibri"/>
              <a:ea typeface="Calibri"/>
              <a:cs typeface="Calibri"/>
              <a:sym typeface="Calibri"/>
            </a:endParaRPr>
          </a:p>
        </p:txBody>
      </p:sp>
      <p:sp>
        <p:nvSpPr>
          <p:cNvPr id="203" name="Google Shape;203;g36ac3368e12_0_28"/>
          <p:cNvSpPr txBox="1"/>
          <p:nvPr/>
        </p:nvSpPr>
        <p:spPr>
          <a:xfrm>
            <a:off x="1297900" y="1490450"/>
            <a:ext cx="4825500" cy="44811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Traumatic Brain Injury (TBI) characterized by two main phases (biphasic):</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Primary Injury - mechanical, occurs immediately after impact</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Secondary Injury - molecular, occurs from minutes to years</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extLst>
                  <a:ext uri="http://customooxmlschemas.google.com/">
                    <go:slidesCustomData xmlns:go="http://customooxmlschemas.google.com/" textRoundtripDataId="0"/>
                  </a:ext>
                </a:extLst>
              </a:rPr>
              <a:t>Progression of secondary injury can lead to long-term cognitive impairment and progressive neurodegeneration</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Blood-Brain Barrier (BBB) refers to the protective semipermeable </a:t>
            </a:r>
            <a:r>
              <a:rPr lang="en-US" sz="1600">
                <a:solidFill>
                  <a:schemeClr val="dk1"/>
                </a:solidFill>
                <a:latin typeface="Calibri"/>
                <a:ea typeface="Calibri"/>
                <a:cs typeface="Calibri"/>
                <a:sym typeface="Calibri"/>
              </a:rPr>
              <a:t>layer </a:t>
            </a:r>
            <a:r>
              <a:rPr b="0" i="0" lang="en-US" sz="1600" u="none" cap="none" strike="noStrike">
                <a:solidFill>
                  <a:schemeClr val="dk1"/>
                </a:solidFill>
                <a:latin typeface="Calibri"/>
                <a:ea typeface="Calibri"/>
                <a:cs typeface="Calibri"/>
                <a:sym typeface="Calibri"/>
              </a:rPr>
              <a:t>between the bloodstream and the brain</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BBB breakdown caused by secondary injury exposes brain to foreign and neurotoxic substances </a:t>
            </a:r>
            <a:endParaRPr b="0" i="0" sz="1600" u="none" cap="none" strike="noStrike">
              <a:solidFill>
                <a:schemeClr val="dk1"/>
              </a:solidFill>
              <a:latin typeface="Calibri"/>
              <a:ea typeface="Calibri"/>
              <a:cs typeface="Calibri"/>
              <a:sym typeface="Calibri"/>
            </a:endParaRPr>
          </a:p>
        </p:txBody>
      </p:sp>
      <p:sp>
        <p:nvSpPr>
          <p:cNvPr id="204" name="Google Shape;204;g36ac3368e12_0_28"/>
          <p:cNvSpPr txBox="1"/>
          <p:nvPr/>
        </p:nvSpPr>
        <p:spPr>
          <a:xfrm>
            <a:off x="8109538" y="4675250"/>
            <a:ext cx="2069700" cy="374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Calibri"/>
              <a:ea typeface="Calibri"/>
              <a:cs typeface="Calibri"/>
              <a:sym typeface="Calibri"/>
            </a:endParaRPr>
          </a:p>
        </p:txBody>
      </p:sp>
      <p:pic>
        <p:nvPicPr>
          <p:cNvPr id="205" name="Google Shape;205;g36ac3368e12_0_28"/>
          <p:cNvPicPr preferRelativeResize="0"/>
          <p:nvPr/>
        </p:nvPicPr>
        <p:blipFill rotWithShape="1">
          <a:blip r:embed="rId3">
            <a:alphaModFix/>
          </a:blip>
          <a:srcRect b="0" l="0" r="0" t="0"/>
          <a:stretch/>
        </p:blipFill>
        <p:spPr>
          <a:xfrm>
            <a:off x="6669375" y="1369725"/>
            <a:ext cx="4965507" cy="36608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3726b0dea19_0_5"/>
          <p:cNvSpPr txBox="1"/>
          <p:nvPr/>
        </p:nvSpPr>
        <p:spPr>
          <a:xfrm>
            <a:off x="979714" y="42750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lang="en-US" sz="3600">
                <a:solidFill>
                  <a:srgbClr val="E66914"/>
                </a:solidFill>
                <a:latin typeface="Calibri"/>
                <a:ea typeface="Calibri"/>
                <a:cs typeface="Calibri"/>
                <a:sym typeface="Calibri"/>
              </a:rPr>
              <a:t>Calpain as an Acute Mediator of Secondary Injury</a:t>
            </a:r>
            <a:endParaRPr b="1" i="1" sz="2400" u="none" cap="none" strike="noStrike">
              <a:solidFill>
                <a:srgbClr val="4472C4"/>
              </a:solidFill>
              <a:latin typeface="Calibri"/>
              <a:ea typeface="Calibri"/>
              <a:cs typeface="Calibri"/>
              <a:sym typeface="Calibri"/>
            </a:endParaRPr>
          </a:p>
        </p:txBody>
      </p:sp>
      <p:sp>
        <p:nvSpPr>
          <p:cNvPr id="211" name="Google Shape;211;g3726b0dea19_0_5"/>
          <p:cNvSpPr txBox="1"/>
          <p:nvPr/>
        </p:nvSpPr>
        <p:spPr>
          <a:xfrm>
            <a:off x="1299800" y="1420525"/>
            <a:ext cx="4825500" cy="15087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Calpain</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Calcium-dependent protease triggered by calcium influx within minutes after TBI</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Contributes to neurodegeneration and blood-brain barrier dysregulation</a:t>
            </a:r>
            <a:endParaRPr b="0" i="0" sz="1600" u="none" cap="none" strike="noStrike">
              <a:solidFill>
                <a:schemeClr val="dk1"/>
              </a:solidFill>
              <a:latin typeface="Calibri"/>
              <a:ea typeface="Calibri"/>
              <a:cs typeface="Calibri"/>
              <a:sym typeface="Calibri"/>
            </a:endParaRPr>
          </a:p>
        </p:txBody>
      </p:sp>
      <p:pic>
        <p:nvPicPr>
          <p:cNvPr id="212" name="Google Shape;212;g3726b0dea19_0_5"/>
          <p:cNvPicPr preferRelativeResize="0"/>
          <p:nvPr/>
        </p:nvPicPr>
        <p:blipFill rotWithShape="1">
          <a:blip r:embed="rId3">
            <a:alphaModFix/>
          </a:blip>
          <a:srcRect b="0" l="0" r="0" t="0"/>
          <a:stretch/>
        </p:blipFill>
        <p:spPr>
          <a:xfrm>
            <a:off x="6357350" y="1420526"/>
            <a:ext cx="5203785" cy="3818446"/>
          </a:xfrm>
          <a:prstGeom prst="rect">
            <a:avLst/>
          </a:prstGeom>
          <a:noFill/>
          <a:ln>
            <a:noFill/>
          </a:ln>
        </p:spPr>
      </p:pic>
      <p:sp>
        <p:nvSpPr>
          <p:cNvPr id="213" name="Google Shape;213;g3726b0dea19_0_5"/>
          <p:cNvSpPr txBox="1"/>
          <p:nvPr/>
        </p:nvSpPr>
        <p:spPr>
          <a:xfrm>
            <a:off x="6357350" y="5238972"/>
            <a:ext cx="5005500" cy="661200"/>
          </a:xfrm>
          <a:prstGeom prst="rect">
            <a:avLst/>
          </a:prstGeom>
          <a:noFill/>
          <a:ln>
            <a:noFill/>
          </a:ln>
        </p:spPr>
        <p:txBody>
          <a:bodyPr anchorCtr="0" anchor="t" bIns="109625" lIns="109625" spcFirstLastPara="1" rIns="109625" wrap="square" tIns="109625">
            <a:noAutofit/>
          </a:bodyPr>
          <a:lstStyle/>
          <a:p>
            <a:pPr indent="0" lvl="0" marL="0" marR="0" rtl="0" algn="l">
              <a:lnSpc>
                <a:spcPct val="100000"/>
              </a:lnSpc>
              <a:spcBef>
                <a:spcPts val="0"/>
              </a:spcBef>
              <a:spcAft>
                <a:spcPts val="0"/>
              </a:spcAft>
              <a:buClr>
                <a:srgbClr val="000000"/>
              </a:buClr>
              <a:buSzPts val="1227"/>
              <a:buFont typeface="Arial"/>
              <a:buNone/>
            </a:pPr>
            <a:r>
              <a:rPr b="0" i="0" lang="en-US" sz="1226" u="none" cap="none" strike="noStrike">
                <a:solidFill>
                  <a:schemeClr val="dk1"/>
                </a:solidFill>
                <a:latin typeface="Calibri"/>
                <a:ea typeface="Calibri"/>
                <a:cs typeface="Calibri"/>
                <a:sym typeface="Calibri"/>
              </a:rPr>
              <a:t>Diagram from Saatman KE, Creed J, Raghupathi R. Calpain as a therapeutic target in traumatic brain injury. Neurotherapeutics. 2010 Jan;7(1):31-42. doi: 10.1016/j.nurt.2009.11.002. PMID: 20129495; PMCID: PMC2842949.</a:t>
            </a:r>
            <a:endParaRPr b="0" i="0" sz="1226" u="none" cap="none" strike="noStrike">
              <a:solidFill>
                <a:schemeClr val="dk1"/>
              </a:solidFill>
              <a:latin typeface="Calibri"/>
              <a:ea typeface="Calibri"/>
              <a:cs typeface="Calibri"/>
              <a:sym typeface="Calibri"/>
            </a:endParaRPr>
          </a:p>
        </p:txBody>
      </p:sp>
      <p:pic>
        <p:nvPicPr>
          <p:cNvPr id="214" name="Google Shape;214;g3726b0dea19_0_5"/>
          <p:cNvPicPr preferRelativeResize="0"/>
          <p:nvPr/>
        </p:nvPicPr>
        <p:blipFill>
          <a:blip r:embed="rId4">
            <a:alphaModFix/>
          </a:blip>
          <a:stretch>
            <a:fillRect/>
          </a:stretch>
        </p:blipFill>
        <p:spPr>
          <a:xfrm>
            <a:off x="1296563" y="2879575"/>
            <a:ext cx="4831966" cy="3623975"/>
          </a:xfrm>
          <a:prstGeom prst="rect">
            <a:avLst/>
          </a:prstGeom>
          <a:noFill/>
          <a:ln>
            <a:noFill/>
          </a:ln>
        </p:spPr>
      </p:pic>
      <p:sp>
        <p:nvSpPr>
          <p:cNvPr id="215" name="Google Shape;215;g3726b0dea19_0_5"/>
          <p:cNvSpPr txBox="1"/>
          <p:nvPr/>
        </p:nvSpPr>
        <p:spPr>
          <a:xfrm>
            <a:off x="2331975" y="6066450"/>
            <a:ext cx="3530100" cy="4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chemeClr val="dk1"/>
                </a:solidFill>
                <a:latin typeface="Calibri"/>
                <a:ea typeface="Calibri"/>
                <a:cs typeface="Calibri"/>
                <a:sym typeface="Calibri"/>
              </a:rPr>
              <a:t>Adapted from Protein Data Bank in Europe (PDBe), https://www.ebi.ac.uk/pdbe/entry/pdb/1mdw</a:t>
            </a:r>
            <a:endParaRPr sz="11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g36ac3368e12_0_11"/>
          <p:cNvSpPr txBox="1"/>
          <p:nvPr/>
        </p:nvSpPr>
        <p:spPr>
          <a:xfrm>
            <a:off x="979639" y="154431"/>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lang="en-US" sz="3600">
                <a:solidFill>
                  <a:srgbClr val="E66914"/>
                </a:solidFill>
                <a:latin typeface="Calibri"/>
                <a:ea typeface="Calibri"/>
                <a:cs typeface="Calibri"/>
                <a:sym typeface="Calibri"/>
              </a:rPr>
              <a:t>Visualizing Calpain Activity</a:t>
            </a:r>
            <a:endParaRPr b="1" i="1" sz="2400" u="none" cap="none" strike="noStrike">
              <a:solidFill>
                <a:srgbClr val="4472C4"/>
              </a:solidFill>
              <a:latin typeface="Calibri"/>
              <a:ea typeface="Calibri"/>
              <a:cs typeface="Calibri"/>
              <a:sym typeface="Calibri"/>
            </a:endParaRPr>
          </a:p>
        </p:txBody>
      </p:sp>
      <p:sp>
        <p:nvSpPr>
          <p:cNvPr id="221" name="Google Shape;221;g36ac3368e12_0_11"/>
          <p:cNvSpPr txBox="1"/>
          <p:nvPr/>
        </p:nvSpPr>
        <p:spPr>
          <a:xfrm>
            <a:off x="1297850" y="718075"/>
            <a:ext cx="5262000" cy="3660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Nanosensor Components (TBI-ABN with HA-targeting peptide) </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Hyaluronic acid targeting peptide conjugated to fluorescein amidite (FAM) </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Calpain Förster Resonance Energy Transfer (FRET) sensor</a:t>
            </a:r>
            <a:endParaRPr b="0" i="0" sz="1600" u="none" cap="none" strike="noStrike">
              <a:solidFill>
                <a:schemeClr val="dk1"/>
              </a:solidFill>
              <a:latin typeface="Calibri"/>
              <a:ea typeface="Calibri"/>
              <a:cs typeface="Calibri"/>
              <a:sym typeface="Calibri"/>
            </a:endParaRPr>
          </a:p>
          <a:p>
            <a:pPr indent="-330200" lvl="2" marL="13716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Cy5 Fluorophore (Donor), Quencher (Acceptor), Calpain Cleavage Site</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Spatially measures calpain activity and can quantify calpain activity in predefined windows of time post-TBI</a:t>
            </a:r>
            <a:endParaRPr b="0" i="0" sz="1600" u="none" cap="none" strike="noStrike">
              <a:solidFill>
                <a:schemeClr val="dk1"/>
              </a:solidFill>
              <a:latin typeface="Calibri"/>
              <a:ea typeface="Calibri"/>
              <a:cs typeface="Calibri"/>
              <a:sym typeface="Calibri"/>
            </a:endParaRPr>
          </a:p>
        </p:txBody>
      </p:sp>
      <p:pic>
        <p:nvPicPr>
          <p:cNvPr descr="A diagram of a caliper&#10;&#10;Description automatically generated with medium confidence" id="222" name="Google Shape;222;g36ac3368e12_0_11"/>
          <p:cNvPicPr preferRelativeResize="0"/>
          <p:nvPr/>
        </p:nvPicPr>
        <p:blipFill rotWithShape="1">
          <a:blip r:embed="rId3">
            <a:alphaModFix/>
          </a:blip>
          <a:srcRect b="0" l="0" r="40405" t="0"/>
          <a:stretch/>
        </p:blipFill>
        <p:spPr>
          <a:xfrm>
            <a:off x="6468451" y="800925"/>
            <a:ext cx="4063026" cy="2667875"/>
          </a:xfrm>
          <a:prstGeom prst="rect">
            <a:avLst/>
          </a:prstGeom>
          <a:noFill/>
          <a:ln>
            <a:noFill/>
          </a:ln>
        </p:spPr>
      </p:pic>
      <p:pic>
        <p:nvPicPr>
          <p:cNvPr id="223" name="Google Shape;223;g36ac3368e12_0_11"/>
          <p:cNvPicPr preferRelativeResize="0"/>
          <p:nvPr/>
        </p:nvPicPr>
        <p:blipFill rotWithShape="1">
          <a:blip r:embed="rId4">
            <a:alphaModFix/>
          </a:blip>
          <a:srcRect b="0" l="0" r="0" t="0"/>
          <a:stretch/>
        </p:blipFill>
        <p:spPr>
          <a:xfrm>
            <a:off x="2257577" y="3678675"/>
            <a:ext cx="3929430" cy="2780100"/>
          </a:xfrm>
          <a:prstGeom prst="rect">
            <a:avLst/>
          </a:prstGeom>
          <a:noFill/>
          <a:ln>
            <a:noFill/>
          </a:ln>
        </p:spPr>
      </p:pic>
      <p:pic>
        <p:nvPicPr>
          <p:cNvPr id="224" name="Google Shape;224;g36ac3368e12_0_11"/>
          <p:cNvPicPr preferRelativeResize="0"/>
          <p:nvPr/>
        </p:nvPicPr>
        <p:blipFill rotWithShape="1">
          <a:blip r:embed="rId5">
            <a:alphaModFix/>
          </a:blip>
          <a:srcRect b="0" l="0" r="0" t="0"/>
          <a:stretch/>
        </p:blipFill>
        <p:spPr>
          <a:xfrm>
            <a:off x="6187000" y="3678675"/>
            <a:ext cx="3929436" cy="2780101"/>
          </a:xfrm>
          <a:prstGeom prst="rect">
            <a:avLst/>
          </a:prstGeom>
          <a:noFill/>
          <a:ln>
            <a:noFill/>
          </a:ln>
        </p:spPr>
      </p:pic>
      <p:sp>
        <p:nvSpPr>
          <p:cNvPr id="225" name="Google Shape;225;g36ac3368e12_0_11"/>
          <p:cNvSpPr txBox="1"/>
          <p:nvPr/>
        </p:nvSpPr>
        <p:spPr>
          <a:xfrm>
            <a:off x="7125725" y="3249825"/>
            <a:ext cx="2990700" cy="30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Schematic of Calpain Nanosensor [3]</a:t>
            </a:r>
            <a:endParaRPr b="0" i="0" sz="1400" u="none" cap="none" strike="noStrike">
              <a:solidFill>
                <a:schemeClr val="dk1"/>
              </a:solidFill>
              <a:latin typeface="Calibri"/>
              <a:ea typeface="Calibri"/>
              <a:cs typeface="Calibri"/>
              <a:sym typeface="Calibri"/>
            </a:endParaRPr>
          </a:p>
        </p:txBody>
      </p:sp>
      <p:sp>
        <p:nvSpPr>
          <p:cNvPr id="226" name="Google Shape;226;g36ac3368e12_0_11"/>
          <p:cNvSpPr txBox="1"/>
          <p:nvPr/>
        </p:nvSpPr>
        <p:spPr>
          <a:xfrm>
            <a:off x="4254425" y="6372350"/>
            <a:ext cx="4376100" cy="23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Fluorescent Imaging of Cy5 (left) and FAM (right)</a:t>
            </a:r>
            <a:endParaRPr b="0" i="0" sz="14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g3714bd971ad_0_206"/>
          <p:cNvSpPr txBox="1"/>
          <p:nvPr/>
        </p:nvSpPr>
        <p:spPr>
          <a:xfrm>
            <a:off x="979714" y="42750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Project Outline</a:t>
            </a:r>
            <a:endParaRPr b="1" i="1" sz="2400" u="none" cap="none" strike="noStrike">
              <a:solidFill>
                <a:srgbClr val="4472C4"/>
              </a:solidFill>
              <a:latin typeface="Calibri"/>
              <a:ea typeface="Calibri"/>
              <a:cs typeface="Calibri"/>
              <a:sym typeface="Calibri"/>
            </a:endParaRPr>
          </a:p>
        </p:txBody>
      </p:sp>
      <p:sp>
        <p:nvSpPr>
          <p:cNvPr id="232" name="Google Shape;232;g3714bd971ad_0_206"/>
          <p:cNvSpPr txBox="1"/>
          <p:nvPr/>
        </p:nvSpPr>
        <p:spPr>
          <a:xfrm>
            <a:off x="979650" y="1293600"/>
            <a:ext cx="10232700" cy="24759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Calibri"/>
              <a:buChar char="●"/>
            </a:pPr>
            <a:r>
              <a:rPr b="1" i="0" lang="en-US" sz="1600" u="none" cap="none" strike="noStrike">
                <a:solidFill>
                  <a:schemeClr val="dk1"/>
                </a:solidFill>
                <a:latin typeface="Calibri"/>
                <a:ea typeface="Calibri"/>
                <a:cs typeface="Calibri"/>
                <a:sym typeface="Calibri"/>
              </a:rPr>
              <a:t>Goal: </a:t>
            </a:r>
            <a:r>
              <a:rPr b="0" i="0" lang="en-US" sz="1600" u="none" cap="none" strike="noStrike">
                <a:solidFill>
                  <a:schemeClr val="dk1"/>
                </a:solidFill>
                <a:latin typeface="Calibri"/>
                <a:ea typeface="Calibri"/>
                <a:cs typeface="Calibri"/>
                <a:sym typeface="Calibri"/>
              </a:rPr>
              <a:t>Measure region- and cell-specific activation of calpain to determine if calpain activity (measured by calpain activity-based nanosensor) differs by age.</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Measure calpain activation in neurons, astrocytes, and microvasculature in injured brains from two groups: young (8-12 weeks) and aged (over 12 months)</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Image regions of interest in the perilesional cortex and hippocampus and complete image analysis to quantify calpain activation colocalized in neurons, astrocytes, and microvasculature in mice by age group (young/old) and brain region</a:t>
            </a:r>
            <a:endParaRPr b="0" i="0" sz="1600" u="none" cap="none" strike="noStrike">
              <a:solidFill>
                <a:schemeClr val="dk1"/>
              </a:solidFill>
              <a:latin typeface="Calibri"/>
              <a:ea typeface="Calibri"/>
              <a:cs typeface="Calibri"/>
              <a:sym typeface="Calibri"/>
            </a:endParaRPr>
          </a:p>
        </p:txBody>
      </p:sp>
      <p:graphicFrame>
        <p:nvGraphicFramePr>
          <p:cNvPr id="233" name="Google Shape;233;g3714bd971ad_0_206"/>
          <p:cNvGraphicFramePr/>
          <p:nvPr/>
        </p:nvGraphicFramePr>
        <p:xfrm>
          <a:off x="1004500" y="4341838"/>
          <a:ext cx="3000000" cy="3000000"/>
        </p:xfrm>
        <a:graphic>
          <a:graphicData uri="http://schemas.openxmlformats.org/drawingml/2006/table">
            <a:tbl>
              <a:tblPr>
                <a:noFill/>
                <a:tableStyleId>{2EC383FB-2F44-40BB-9AAD-46A627724873}</a:tableStyleId>
              </a:tblPr>
              <a:tblGrid>
                <a:gridCol w="2558175"/>
                <a:gridCol w="2558175"/>
                <a:gridCol w="2558175"/>
                <a:gridCol w="2558175"/>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Groups*</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Young (8-12 weeks)</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Intermediate (3-5 months)</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Aged (&gt;12 months)</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Experimental (injured + sensor)</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n=3, all 9 weeks </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n=1, ~4 months </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n=2, all &gt;14 months</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Control (uninjured + sensor)</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n=2, all 9 weeks</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N/A</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n=1, &gt;15 months</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Control (injured + saline)</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n=3</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N/A</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latin typeface="Calibri"/>
                          <a:ea typeface="Calibri"/>
                          <a:cs typeface="Calibri"/>
                          <a:sym typeface="Calibri"/>
                        </a:rPr>
                        <a:t>N/A</a:t>
                      </a:r>
                      <a:endParaRPr sz="1400" u="none" cap="none" strike="noStrike">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ECEBEB"/>
                    </a:solidFill>
                  </a:tcPr>
                </a:tc>
              </a:tr>
            </a:tbl>
          </a:graphicData>
        </a:graphic>
      </p:graphicFrame>
      <p:sp>
        <p:nvSpPr>
          <p:cNvPr id="234" name="Google Shape;234;g3714bd971ad_0_206"/>
          <p:cNvSpPr txBox="1"/>
          <p:nvPr/>
        </p:nvSpPr>
        <p:spPr>
          <a:xfrm>
            <a:off x="8712400" y="5926650"/>
            <a:ext cx="2524800" cy="504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Calibri"/>
                <a:ea typeface="Calibri"/>
                <a:cs typeface="Calibri"/>
                <a:sym typeface="Calibri"/>
              </a:rPr>
              <a:t>*sex-matched: all female mice</a:t>
            </a:r>
            <a:endParaRPr b="0" i="0" sz="1400" u="none" cap="none" strike="noStrike">
              <a:solidFill>
                <a:schemeClr val="dk1"/>
              </a:solidFill>
              <a:latin typeface="Calibri"/>
              <a:ea typeface="Calibri"/>
              <a:cs typeface="Calibri"/>
              <a:sym typeface="Calibri"/>
            </a:endParaRPr>
          </a:p>
        </p:txBody>
      </p:sp>
      <p:sp>
        <p:nvSpPr>
          <p:cNvPr id="235" name="Google Shape;235;g3714bd971ad_0_206"/>
          <p:cNvSpPr txBox="1"/>
          <p:nvPr/>
        </p:nvSpPr>
        <p:spPr>
          <a:xfrm>
            <a:off x="979725" y="3902750"/>
            <a:ext cx="2336700" cy="31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Experimental Design</a:t>
            </a:r>
            <a:endParaRPr b="1" i="0" sz="16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3714bd971ad_0_211"/>
          <p:cNvSpPr txBox="1"/>
          <p:nvPr/>
        </p:nvSpPr>
        <p:spPr>
          <a:xfrm>
            <a:off x="979714" y="42750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Project Timeline</a:t>
            </a:r>
            <a:endParaRPr b="1" i="1" sz="2400" u="none" cap="none" strike="noStrike">
              <a:solidFill>
                <a:srgbClr val="4472C4"/>
              </a:solidFill>
              <a:latin typeface="Calibri"/>
              <a:ea typeface="Calibri"/>
              <a:cs typeface="Calibri"/>
              <a:sym typeface="Calibri"/>
            </a:endParaRPr>
          </a:p>
        </p:txBody>
      </p:sp>
      <p:grpSp>
        <p:nvGrpSpPr>
          <p:cNvPr id="241" name="Google Shape;241;g3714bd971ad_0_211"/>
          <p:cNvGrpSpPr/>
          <p:nvPr/>
        </p:nvGrpSpPr>
        <p:grpSpPr>
          <a:xfrm>
            <a:off x="715363" y="1198400"/>
            <a:ext cx="3919200" cy="3814720"/>
            <a:chOff x="229838" y="0"/>
            <a:chExt cx="3919200" cy="3814720"/>
          </a:xfrm>
        </p:grpSpPr>
        <p:grpSp>
          <p:nvGrpSpPr>
            <p:cNvPr id="242" name="Google Shape;242;g3714bd971ad_0_211"/>
            <p:cNvGrpSpPr/>
            <p:nvPr/>
          </p:nvGrpSpPr>
          <p:grpSpPr>
            <a:xfrm>
              <a:off x="229838" y="620502"/>
              <a:ext cx="3919200" cy="3194218"/>
              <a:chOff x="229838" y="620502"/>
              <a:chExt cx="3919200" cy="3194218"/>
            </a:xfrm>
          </p:grpSpPr>
          <p:cxnSp>
            <p:nvCxnSpPr>
              <p:cNvPr id="243" name="Google Shape;243;g3714bd971ad_0_211"/>
              <p:cNvCxnSpPr/>
              <p:nvPr/>
            </p:nvCxnSpPr>
            <p:spPr>
              <a:xfrm flipH="1" rot="10800000">
                <a:off x="387517" y="2945717"/>
                <a:ext cx="3048900" cy="18900"/>
              </a:xfrm>
              <a:prstGeom prst="straightConnector1">
                <a:avLst/>
              </a:prstGeom>
              <a:noFill/>
              <a:ln cap="flat" cmpd="sng" w="10175">
                <a:solidFill>
                  <a:schemeClr val="dk2"/>
                </a:solidFill>
                <a:prstDash val="solid"/>
                <a:round/>
                <a:headEnd len="sm" w="sm" type="none"/>
                <a:tailEnd len="med" w="med" type="triangle"/>
              </a:ln>
            </p:spPr>
          </p:cxnSp>
          <p:cxnSp>
            <p:nvCxnSpPr>
              <p:cNvPr id="244" name="Google Shape;244;g3714bd971ad_0_211"/>
              <p:cNvCxnSpPr>
                <a:endCxn id="245" idx="0"/>
              </p:cNvCxnSpPr>
              <p:nvPr/>
            </p:nvCxnSpPr>
            <p:spPr>
              <a:xfrm>
                <a:off x="489938" y="2752998"/>
                <a:ext cx="6600" cy="444600"/>
              </a:xfrm>
              <a:prstGeom prst="straightConnector1">
                <a:avLst/>
              </a:prstGeom>
              <a:noFill/>
              <a:ln cap="flat" cmpd="sng" w="10175">
                <a:solidFill>
                  <a:schemeClr val="dk2"/>
                </a:solidFill>
                <a:prstDash val="solid"/>
                <a:round/>
                <a:headEnd len="sm" w="sm" type="none"/>
                <a:tailEnd len="sm" w="sm" type="none"/>
              </a:ln>
            </p:spPr>
          </p:cxnSp>
          <p:sp>
            <p:nvSpPr>
              <p:cNvPr id="245" name="Google Shape;245;g3714bd971ad_0_211"/>
              <p:cNvSpPr txBox="1"/>
              <p:nvPr/>
            </p:nvSpPr>
            <p:spPr>
              <a:xfrm>
                <a:off x="229838" y="3197598"/>
                <a:ext cx="533400" cy="330300"/>
              </a:xfrm>
              <a:prstGeom prst="rect">
                <a:avLst/>
              </a:prstGeom>
              <a:noFill/>
              <a:ln>
                <a:noFill/>
              </a:ln>
            </p:spPr>
            <p:txBody>
              <a:bodyPr anchorCtr="0" anchor="t" bIns="97700" lIns="97700" spcFirstLastPara="1" rIns="97700" wrap="square" tIns="97700">
                <a:noAutofit/>
              </a:bodyPr>
              <a:lstStyle/>
              <a:p>
                <a:pPr indent="0" lvl="0" marL="0" marR="0" rtl="0" algn="l">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CCI</a:t>
                </a:r>
                <a:endParaRPr b="0" i="0" sz="1795" u="none" cap="none" strike="noStrike">
                  <a:solidFill>
                    <a:schemeClr val="dk1"/>
                  </a:solidFill>
                  <a:latin typeface="Calibri"/>
                  <a:ea typeface="Calibri"/>
                  <a:cs typeface="Calibri"/>
                  <a:sym typeface="Calibri"/>
                </a:endParaRPr>
              </a:p>
            </p:txBody>
          </p:sp>
          <p:sp>
            <p:nvSpPr>
              <p:cNvPr id="246" name="Google Shape;246;g3714bd971ad_0_211"/>
              <p:cNvSpPr txBox="1"/>
              <p:nvPr/>
            </p:nvSpPr>
            <p:spPr>
              <a:xfrm>
                <a:off x="1544320" y="3362678"/>
                <a:ext cx="647700" cy="216000"/>
              </a:xfrm>
              <a:prstGeom prst="rect">
                <a:avLst/>
              </a:prstGeom>
              <a:noFill/>
              <a:ln>
                <a:noFill/>
              </a:ln>
            </p:spPr>
            <p:txBody>
              <a:bodyPr anchorCtr="0" anchor="t" bIns="97700" lIns="97700" spcFirstLastPara="1" rIns="97700" wrap="square" tIns="97700">
                <a:noAutofit/>
              </a:bodyPr>
              <a:lstStyle/>
              <a:p>
                <a:pPr indent="0" lvl="0" marL="0" marR="0" rtl="0" algn="l">
                  <a:lnSpc>
                    <a:spcPct val="100000"/>
                  </a:lnSpc>
                  <a:spcBef>
                    <a:spcPts val="0"/>
                  </a:spcBef>
                  <a:spcAft>
                    <a:spcPts val="0"/>
                  </a:spcAft>
                  <a:buClr>
                    <a:srgbClr val="000000"/>
                  </a:buClr>
                  <a:buSzPts val="2991"/>
                  <a:buFont typeface="Arial"/>
                  <a:buNone/>
                </a:pPr>
                <a:r>
                  <a:t/>
                </a:r>
                <a:endParaRPr b="0" i="0" sz="2991" u="none" cap="none" strike="noStrike">
                  <a:solidFill>
                    <a:schemeClr val="dk1"/>
                  </a:solidFill>
                  <a:latin typeface="Calibri"/>
                  <a:ea typeface="Calibri"/>
                  <a:cs typeface="Calibri"/>
                  <a:sym typeface="Calibri"/>
                </a:endParaRPr>
              </a:p>
            </p:txBody>
          </p:sp>
          <p:cxnSp>
            <p:nvCxnSpPr>
              <p:cNvPr id="247" name="Google Shape;247;g3714bd971ad_0_211"/>
              <p:cNvCxnSpPr/>
              <p:nvPr/>
            </p:nvCxnSpPr>
            <p:spPr>
              <a:xfrm>
                <a:off x="1865020" y="2762222"/>
                <a:ext cx="6600" cy="444600"/>
              </a:xfrm>
              <a:prstGeom prst="straightConnector1">
                <a:avLst/>
              </a:prstGeom>
              <a:noFill/>
              <a:ln cap="flat" cmpd="sng" w="10175">
                <a:solidFill>
                  <a:schemeClr val="dk2"/>
                </a:solidFill>
                <a:prstDash val="solid"/>
                <a:round/>
                <a:headEnd len="sm" w="sm" type="none"/>
                <a:tailEnd len="sm" w="sm" type="none"/>
              </a:ln>
            </p:spPr>
          </p:cxnSp>
          <p:sp>
            <p:nvSpPr>
              <p:cNvPr id="248" name="Google Shape;248;g3714bd971ad_0_211"/>
              <p:cNvSpPr txBox="1"/>
              <p:nvPr/>
            </p:nvSpPr>
            <p:spPr>
              <a:xfrm>
                <a:off x="1442695" y="3226420"/>
                <a:ext cx="851100" cy="5883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Inject sensor</a:t>
                </a:r>
                <a:endParaRPr b="0" i="0" sz="1795" u="none" cap="none" strike="noStrike">
                  <a:solidFill>
                    <a:schemeClr val="dk1"/>
                  </a:solidFill>
                  <a:latin typeface="Calibri"/>
                  <a:ea typeface="Calibri"/>
                  <a:cs typeface="Calibri"/>
                  <a:sym typeface="Calibri"/>
                </a:endParaRPr>
              </a:p>
            </p:txBody>
          </p:sp>
          <p:cxnSp>
            <p:nvCxnSpPr>
              <p:cNvPr id="249" name="Google Shape;249;g3714bd971ad_0_211"/>
              <p:cNvCxnSpPr/>
              <p:nvPr/>
            </p:nvCxnSpPr>
            <p:spPr>
              <a:xfrm>
                <a:off x="2757244" y="2759911"/>
                <a:ext cx="6600" cy="444600"/>
              </a:xfrm>
              <a:prstGeom prst="straightConnector1">
                <a:avLst/>
              </a:prstGeom>
              <a:noFill/>
              <a:ln cap="flat" cmpd="sng" w="10175">
                <a:solidFill>
                  <a:schemeClr val="dk2"/>
                </a:solidFill>
                <a:prstDash val="solid"/>
                <a:round/>
                <a:headEnd len="sm" w="sm" type="none"/>
                <a:tailEnd len="sm" w="sm" type="none"/>
              </a:ln>
            </p:spPr>
          </p:cxnSp>
          <p:sp>
            <p:nvSpPr>
              <p:cNvPr id="250" name="Google Shape;250;g3714bd971ad_0_211"/>
              <p:cNvSpPr txBox="1"/>
              <p:nvPr/>
            </p:nvSpPr>
            <p:spPr>
              <a:xfrm>
                <a:off x="2125446" y="3250621"/>
                <a:ext cx="1269900" cy="5400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 Perfusion</a:t>
                </a:r>
                <a:endParaRPr b="0" i="0" sz="1795" u="none" cap="none" strike="noStrike">
                  <a:solidFill>
                    <a:schemeClr val="dk1"/>
                  </a:solidFill>
                  <a:latin typeface="Calibri"/>
                  <a:ea typeface="Calibri"/>
                  <a:cs typeface="Calibri"/>
                  <a:sym typeface="Calibri"/>
                </a:endParaRPr>
              </a:p>
            </p:txBody>
          </p:sp>
          <p:sp>
            <p:nvSpPr>
              <p:cNvPr id="251" name="Google Shape;251;g3714bd971ad_0_211"/>
              <p:cNvSpPr txBox="1"/>
              <p:nvPr/>
            </p:nvSpPr>
            <p:spPr>
              <a:xfrm>
                <a:off x="796593" y="2552908"/>
                <a:ext cx="768300" cy="2712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475"/>
                  <a:buFont typeface="Arial"/>
                  <a:buNone/>
                </a:pPr>
                <a:r>
                  <a:rPr b="0" i="0" lang="en-US" sz="1475" u="none" cap="none" strike="noStrike">
                    <a:solidFill>
                      <a:schemeClr val="dk1"/>
                    </a:solidFill>
                    <a:latin typeface="Calibri"/>
                    <a:ea typeface="Calibri"/>
                    <a:cs typeface="Calibri"/>
                    <a:sym typeface="Calibri"/>
                  </a:rPr>
                  <a:t>5 hours</a:t>
                </a:r>
                <a:endParaRPr b="0" i="0" sz="1475" u="none" cap="none" strike="noStrike">
                  <a:solidFill>
                    <a:schemeClr val="dk1"/>
                  </a:solidFill>
                  <a:latin typeface="Calibri"/>
                  <a:ea typeface="Calibri"/>
                  <a:cs typeface="Calibri"/>
                  <a:sym typeface="Calibri"/>
                </a:endParaRPr>
              </a:p>
            </p:txBody>
          </p:sp>
          <p:sp>
            <p:nvSpPr>
              <p:cNvPr id="252" name="Google Shape;252;g3714bd971ad_0_211"/>
              <p:cNvSpPr txBox="1"/>
              <p:nvPr/>
            </p:nvSpPr>
            <p:spPr>
              <a:xfrm>
                <a:off x="1930170" y="2552907"/>
                <a:ext cx="768300" cy="2712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475"/>
                  <a:buFont typeface="Arial"/>
                  <a:buNone/>
                </a:pPr>
                <a:r>
                  <a:rPr b="0" i="0" lang="en-US" sz="1475" u="none" cap="none" strike="noStrike">
                    <a:solidFill>
                      <a:schemeClr val="dk1"/>
                    </a:solidFill>
                    <a:latin typeface="Calibri"/>
                    <a:ea typeface="Calibri"/>
                    <a:cs typeface="Calibri"/>
                    <a:sym typeface="Calibri"/>
                  </a:rPr>
                  <a:t>1 hour</a:t>
                </a:r>
                <a:endParaRPr b="0" i="0" sz="1475" u="none" cap="none" strike="noStrike">
                  <a:solidFill>
                    <a:schemeClr val="dk1"/>
                  </a:solidFill>
                  <a:latin typeface="Calibri"/>
                  <a:ea typeface="Calibri"/>
                  <a:cs typeface="Calibri"/>
                  <a:sym typeface="Calibri"/>
                </a:endParaRPr>
              </a:p>
            </p:txBody>
          </p:sp>
          <p:pic>
            <p:nvPicPr>
              <p:cNvPr descr="A diagram of a rat&#10;&#10;Description automatically generated with medium confidence" id="253" name="Google Shape;253;g3714bd971ad_0_211"/>
              <p:cNvPicPr preferRelativeResize="0"/>
              <p:nvPr/>
            </p:nvPicPr>
            <p:blipFill rotWithShape="1">
              <a:blip r:embed="rId3">
                <a:alphaModFix/>
              </a:blip>
              <a:srcRect b="64262" l="0" r="51124" t="4672"/>
              <a:stretch/>
            </p:blipFill>
            <p:spPr>
              <a:xfrm>
                <a:off x="387525" y="620502"/>
                <a:ext cx="3761513" cy="1765350"/>
              </a:xfrm>
              <a:prstGeom prst="rect">
                <a:avLst/>
              </a:prstGeom>
              <a:noFill/>
              <a:ln>
                <a:noFill/>
              </a:ln>
            </p:spPr>
          </p:pic>
        </p:grpSp>
        <p:sp>
          <p:nvSpPr>
            <p:cNvPr id="254" name="Google Shape;254;g3714bd971ad_0_211"/>
            <p:cNvSpPr txBox="1"/>
            <p:nvPr/>
          </p:nvSpPr>
          <p:spPr>
            <a:xfrm>
              <a:off x="979725" y="0"/>
              <a:ext cx="1778100" cy="540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en-US" sz="2100" u="none" cap="none" strike="noStrike">
                  <a:solidFill>
                    <a:schemeClr val="dk1"/>
                  </a:solidFill>
                  <a:latin typeface="Calibri"/>
                  <a:ea typeface="Calibri"/>
                  <a:cs typeface="Calibri"/>
                  <a:sym typeface="Calibri"/>
                </a:rPr>
                <a:t>In Vivo</a:t>
              </a:r>
              <a:endParaRPr b="1" i="0" sz="2100" u="none" cap="none" strike="noStrike">
                <a:solidFill>
                  <a:schemeClr val="dk1"/>
                </a:solidFill>
                <a:latin typeface="Calibri"/>
                <a:ea typeface="Calibri"/>
                <a:cs typeface="Calibri"/>
                <a:sym typeface="Calibri"/>
              </a:endParaRPr>
            </a:p>
          </p:txBody>
        </p:sp>
      </p:grpSp>
      <p:cxnSp>
        <p:nvCxnSpPr>
          <p:cNvPr id="255" name="Google Shape;255;g3714bd971ad_0_211"/>
          <p:cNvCxnSpPr/>
          <p:nvPr/>
        </p:nvCxnSpPr>
        <p:spPr>
          <a:xfrm>
            <a:off x="4261368" y="5002031"/>
            <a:ext cx="6600" cy="444600"/>
          </a:xfrm>
          <a:prstGeom prst="straightConnector1">
            <a:avLst/>
          </a:prstGeom>
          <a:noFill/>
          <a:ln cap="flat" cmpd="sng" w="10175">
            <a:solidFill>
              <a:schemeClr val="dk2"/>
            </a:solidFill>
            <a:prstDash val="solid"/>
            <a:round/>
            <a:headEnd len="sm" w="sm" type="none"/>
            <a:tailEnd len="sm" w="sm" type="none"/>
          </a:ln>
        </p:spPr>
      </p:cxnSp>
      <p:sp>
        <p:nvSpPr>
          <p:cNvPr id="256" name="Google Shape;256;g3714bd971ad_0_211"/>
          <p:cNvSpPr txBox="1"/>
          <p:nvPr/>
        </p:nvSpPr>
        <p:spPr>
          <a:xfrm>
            <a:off x="3550744" y="5499646"/>
            <a:ext cx="1549200" cy="5400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Post-fix solution</a:t>
            </a:r>
            <a:endParaRPr b="0" i="0" sz="1795" u="none" cap="none" strike="noStrike">
              <a:solidFill>
                <a:schemeClr val="dk1"/>
              </a:solidFill>
              <a:latin typeface="Calibri"/>
              <a:ea typeface="Calibri"/>
              <a:cs typeface="Calibri"/>
              <a:sym typeface="Calibri"/>
            </a:endParaRPr>
          </a:p>
        </p:txBody>
      </p:sp>
      <p:sp>
        <p:nvSpPr>
          <p:cNvPr id="257" name="Google Shape;257;g3714bd971ad_0_211"/>
          <p:cNvSpPr txBox="1"/>
          <p:nvPr/>
        </p:nvSpPr>
        <p:spPr>
          <a:xfrm>
            <a:off x="5227330" y="5446623"/>
            <a:ext cx="1549200" cy="8982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Sucrose then Embed brains</a:t>
            </a:r>
            <a:endParaRPr b="0" i="0" sz="1795" u="none" cap="none" strike="noStrike">
              <a:solidFill>
                <a:schemeClr val="dk1"/>
              </a:solidFill>
              <a:latin typeface="Calibri"/>
              <a:ea typeface="Calibri"/>
              <a:cs typeface="Calibri"/>
              <a:sym typeface="Calibri"/>
            </a:endParaRPr>
          </a:p>
        </p:txBody>
      </p:sp>
      <p:sp>
        <p:nvSpPr>
          <p:cNvPr id="258" name="Google Shape;258;g3714bd971ad_0_211"/>
          <p:cNvSpPr txBox="1"/>
          <p:nvPr/>
        </p:nvSpPr>
        <p:spPr>
          <a:xfrm>
            <a:off x="6952737" y="5499625"/>
            <a:ext cx="1425300" cy="5400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Section on Cryostat</a:t>
            </a:r>
            <a:endParaRPr b="0" i="0" sz="1795" u="none" cap="none" strike="noStrike">
              <a:solidFill>
                <a:schemeClr val="dk1"/>
              </a:solidFill>
              <a:latin typeface="Calibri"/>
              <a:ea typeface="Calibri"/>
              <a:cs typeface="Calibri"/>
              <a:sym typeface="Calibri"/>
            </a:endParaRPr>
          </a:p>
        </p:txBody>
      </p:sp>
      <p:sp>
        <p:nvSpPr>
          <p:cNvPr id="259" name="Google Shape;259;g3714bd971ad_0_211"/>
          <p:cNvSpPr txBox="1"/>
          <p:nvPr/>
        </p:nvSpPr>
        <p:spPr>
          <a:xfrm>
            <a:off x="8411625" y="5547325"/>
            <a:ext cx="1778100" cy="4446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Immunostaining</a:t>
            </a:r>
            <a:endParaRPr b="0" i="0" sz="1795" u="none" cap="none" strike="noStrike">
              <a:solidFill>
                <a:schemeClr val="dk1"/>
              </a:solidFill>
              <a:latin typeface="Calibri"/>
              <a:ea typeface="Calibri"/>
              <a:cs typeface="Calibri"/>
              <a:sym typeface="Calibri"/>
            </a:endParaRPr>
          </a:p>
        </p:txBody>
      </p:sp>
      <p:sp>
        <p:nvSpPr>
          <p:cNvPr id="260" name="Google Shape;260;g3714bd971ad_0_211"/>
          <p:cNvSpPr txBox="1"/>
          <p:nvPr/>
        </p:nvSpPr>
        <p:spPr>
          <a:xfrm>
            <a:off x="10230830" y="5470824"/>
            <a:ext cx="1778100" cy="810300"/>
          </a:xfrm>
          <a:prstGeom prst="rect">
            <a:avLst/>
          </a:prstGeom>
          <a:noFill/>
          <a:ln>
            <a:noFill/>
          </a:ln>
        </p:spPr>
        <p:txBody>
          <a:bodyPr anchorCtr="0" anchor="t" bIns="97700" lIns="97700" spcFirstLastPara="1" rIns="97700" wrap="square" tIns="97700">
            <a:noAutofit/>
          </a:bodyPr>
          <a:lstStyle/>
          <a:p>
            <a:pPr indent="0" lvl="0" marL="0" marR="0" rtl="0" algn="ctr">
              <a:lnSpc>
                <a:spcPct val="100000"/>
              </a:lnSpc>
              <a:spcBef>
                <a:spcPts val="0"/>
              </a:spcBef>
              <a:spcAft>
                <a:spcPts val="0"/>
              </a:spcAft>
              <a:buClr>
                <a:srgbClr val="000000"/>
              </a:buClr>
              <a:buSzPts val="1795"/>
              <a:buFont typeface="Arial"/>
              <a:buNone/>
            </a:pPr>
            <a:r>
              <a:rPr b="0" i="0" lang="en-US" sz="1795" u="none" cap="none" strike="noStrike">
                <a:solidFill>
                  <a:schemeClr val="dk1"/>
                </a:solidFill>
                <a:latin typeface="Calibri"/>
                <a:ea typeface="Calibri"/>
                <a:cs typeface="Calibri"/>
                <a:sym typeface="Calibri"/>
              </a:rPr>
              <a:t>Imaging + Colocalization Analysis</a:t>
            </a:r>
            <a:endParaRPr b="0" i="0" sz="1795" u="none" cap="none" strike="noStrike">
              <a:solidFill>
                <a:schemeClr val="dk1"/>
              </a:solidFill>
              <a:latin typeface="Calibri"/>
              <a:ea typeface="Calibri"/>
              <a:cs typeface="Calibri"/>
              <a:sym typeface="Calibri"/>
            </a:endParaRPr>
          </a:p>
        </p:txBody>
      </p:sp>
      <p:cxnSp>
        <p:nvCxnSpPr>
          <p:cNvPr id="261" name="Google Shape;261;g3714bd971ad_0_211"/>
          <p:cNvCxnSpPr/>
          <p:nvPr/>
        </p:nvCxnSpPr>
        <p:spPr>
          <a:xfrm>
            <a:off x="5973066" y="5002031"/>
            <a:ext cx="6600" cy="444600"/>
          </a:xfrm>
          <a:prstGeom prst="straightConnector1">
            <a:avLst/>
          </a:prstGeom>
          <a:noFill/>
          <a:ln cap="flat" cmpd="sng" w="10175">
            <a:solidFill>
              <a:schemeClr val="dk2"/>
            </a:solidFill>
            <a:prstDash val="solid"/>
            <a:round/>
            <a:headEnd len="sm" w="sm" type="none"/>
            <a:tailEnd len="sm" w="sm" type="none"/>
          </a:ln>
        </p:spPr>
      </p:cxnSp>
      <p:cxnSp>
        <p:nvCxnSpPr>
          <p:cNvPr id="262" name="Google Shape;262;g3714bd971ad_0_211"/>
          <p:cNvCxnSpPr/>
          <p:nvPr/>
        </p:nvCxnSpPr>
        <p:spPr>
          <a:xfrm>
            <a:off x="7661406" y="5002031"/>
            <a:ext cx="6600" cy="444600"/>
          </a:xfrm>
          <a:prstGeom prst="straightConnector1">
            <a:avLst/>
          </a:prstGeom>
          <a:noFill/>
          <a:ln cap="flat" cmpd="sng" w="10175">
            <a:solidFill>
              <a:schemeClr val="dk2"/>
            </a:solidFill>
            <a:prstDash val="solid"/>
            <a:round/>
            <a:headEnd len="sm" w="sm" type="none"/>
            <a:tailEnd len="sm" w="sm" type="none"/>
          </a:ln>
        </p:spPr>
      </p:cxnSp>
      <p:cxnSp>
        <p:nvCxnSpPr>
          <p:cNvPr id="263" name="Google Shape;263;g3714bd971ad_0_211"/>
          <p:cNvCxnSpPr/>
          <p:nvPr/>
        </p:nvCxnSpPr>
        <p:spPr>
          <a:xfrm>
            <a:off x="9297363" y="5002031"/>
            <a:ext cx="6600" cy="444600"/>
          </a:xfrm>
          <a:prstGeom prst="straightConnector1">
            <a:avLst/>
          </a:prstGeom>
          <a:noFill/>
          <a:ln cap="flat" cmpd="sng" w="10175">
            <a:solidFill>
              <a:schemeClr val="dk2"/>
            </a:solidFill>
            <a:prstDash val="solid"/>
            <a:round/>
            <a:headEnd len="sm" w="sm" type="none"/>
            <a:tailEnd len="sm" w="sm" type="none"/>
          </a:ln>
        </p:spPr>
      </p:cxnSp>
      <p:cxnSp>
        <p:nvCxnSpPr>
          <p:cNvPr id="264" name="Google Shape;264;g3714bd971ad_0_211"/>
          <p:cNvCxnSpPr/>
          <p:nvPr/>
        </p:nvCxnSpPr>
        <p:spPr>
          <a:xfrm>
            <a:off x="11062739" y="5002031"/>
            <a:ext cx="6600" cy="444600"/>
          </a:xfrm>
          <a:prstGeom prst="straightConnector1">
            <a:avLst/>
          </a:prstGeom>
          <a:noFill/>
          <a:ln cap="flat" cmpd="sng" w="10175">
            <a:solidFill>
              <a:schemeClr val="dk2"/>
            </a:solidFill>
            <a:prstDash val="solid"/>
            <a:round/>
            <a:headEnd len="sm" w="sm" type="none"/>
            <a:tailEnd len="sm" w="sm" type="none"/>
          </a:ln>
        </p:spPr>
      </p:cxnSp>
      <p:sp>
        <p:nvSpPr>
          <p:cNvPr id="265" name="Google Shape;265;g3714bd971ad_0_211"/>
          <p:cNvSpPr txBox="1"/>
          <p:nvPr/>
        </p:nvSpPr>
        <p:spPr>
          <a:xfrm>
            <a:off x="4694897" y="4771000"/>
            <a:ext cx="1071900" cy="330300"/>
          </a:xfrm>
          <a:prstGeom prst="rect">
            <a:avLst/>
          </a:prstGeom>
          <a:noFill/>
          <a:ln>
            <a:noFill/>
          </a:ln>
        </p:spPr>
        <p:txBody>
          <a:bodyPr anchorCtr="0" anchor="t" bIns="97700" lIns="97700" spcFirstLastPara="1" rIns="97700" wrap="square" tIns="97700">
            <a:noAutofit/>
          </a:bodyPr>
          <a:lstStyle/>
          <a:p>
            <a:pPr indent="0" lvl="0" marL="0" marR="0" rtl="0" algn="l">
              <a:lnSpc>
                <a:spcPct val="100000"/>
              </a:lnSpc>
              <a:spcBef>
                <a:spcPts val="0"/>
              </a:spcBef>
              <a:spcAft>
                <a:spcPts val="0"/>
              </a:spcAft>
              <a:buClr>
                <a:srgbClr val="000000"/>
              </a:buClr>
              <a:buSzPts val="1475"/>
              <a:buFont typeface="Arial"/>
              <a:buNone/>
            </a:pPr>
            <a:r>
              <a:rPr b="0" i="0" lang="en-US" sz="1475" u="none" cap="none" strike="noStrike">
                <a:solidFill>
                  <a:schemeClr val="dk1"/>
                </a:solidFill>
                <a:latin typeface="Calibri"/>
                <a:ea typeface="Calibri"/>
                <a:cs typeface="Calibri"/>
                <a:sym typeface="Calibri"/>
              </a:rPr>
              <a:t>16 hours</a:t>
            </a:r>
            <a:endParaRPr b="0" i="0" sz="1475" u="none" cap="none" strike="noStrike">
              <a:solidFill>
                <a:schemeClr val="dk1"/>
              </a:solidFill>
              <a:latin typeface="Calibri"/>
              <a:ea typeface="Calibri"/>
              <a:cs typeface="Calibri"/>
              <a:sym typeface="Calibri"/>
            </a:endParaRPr>
          </a:p>
        </p:txBody>
      </p:sp>
      <p:pic>
        <p:nvPicPr>
          <p:cNvPr id="266" name="Google Shape;266;g3714bd971ad_0_211"/>
          <p:cNvPicPr preferRelativeResize="0"/>
          <p:nvPr/>
        </p:nvPicPr>
        <p:blipFill rotWithShape="1">
          <a:blip r:embed="rId4">
            <a:alphaModFix/>
          </a:blip>
          <a:srcRect b="0" l="0" r="0" t="0"/>
          <a:stretch/>
        </p:blipFill>
        <p:spPr>
          <a:xfrm>
            <a:off x="6477450" y="3365022"/>
            <a:ext cx="1778104" cy="1333601"/>
          </a:xfrm>
          <a:prstGeom prst="rect">
            <a:avLst/>
          </a:prstGeom>
          <a:noFill/>
          <a:ln>
            <a:noFill/>
          </a:ln>
        </p:spPr>
      </p:pic>
      <p:cxnSp>
        <p:nvCxnSpPr>
          <p:cNvPr id="267" name="Google Shape;267;g3714bd971ad_0_211"/>
          <p:cNvCxnSpPr/>
          <p:nvPr/>
        </p:nvCxnSpPr>
        <p:spPr>
          <a:xfrm>
            <a:off x="4035904" y="5206392"/>
            <a:ext cx="7665000" cy="3900"/>
          </a:xfrm>
          <a:prstGeom prst="straightConnector1">
            <a:avLst/>
          </a:prstGeom>
          <a:noFill/>
          <a:ln cap="flat" cmpd="sng" w="10175">
            <a:solidFill>
              <a:schemeClr val="dk2"/>
            </a:solidFill>
            <a:prstDash val="solid"/>
            <a:round/>
            <a:headEnd len="sm" w="sm" type="none"/>
            <a:tailEnd len="med" w="med" type="triangle"/>
          </a:ln>
        </p:spPr>
      </p:cxnSp>
      <p:sp>
        <p:nvSpPr>
          <p:cNvPr id="268" name="Google Shape;268;g3714bd971ad_0_211"/>
          <p:cNvSpPr txBox="1"/>
          <p:nvPr/>
        </p:nvSpPr>
        <p:spPr>
          <a:xfrm>
            <a:off x="6615750" y="2286725"/>
            <a:ext cx="2488200" cy="33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Preparing Brain Slices</a:t>
            </a:r>
            <a:endParaRPr b="1" i="0" sz="2000" u="none" cap="none" strike="noStrike">
              <a:solidFill>
                <a:schemeClr val="dk1"/>
              </a:solidFill>
              <a:latin typeface="Calibri"/>
              <a:ea typeface="Calibri"/>
              <a:cs typeface="Calibri"/>
              <a:sym typeface="Calibri"/>
            </a:endParaRPr>
          </a:p>
        </p:txBody>
      </p:sp>
      <p:pic>
        <p:nvPicPr>
          <p:cNvPr id="269" name="Google Shape;269;g3714bd971ad_0_211"/>
          <p:cNvPicPr preferRelativeResize="0"/>
          <p:nvPr/>
        </p:nvPicPr>
        <p:blipFill rotWithShape="1">
          <a:blip r:embed="rId5">
            <a:alphaModFix/>
          </a:blip>
          <a:srcRect b="35385" l="42088" r="36811" t="29029"/>
          <a:stretch/>
        </p:blipFill>
        <p:spPr>
          <a:xfrm>
            <a:off x="10756147" y="3474925"/>
            <a:ext cx="574061" cy="934506"/>
          </a:xfrm>
          <a:prstGeom prst="rect">
            <a:avLst/>
          </a:prstGeom>
          <a:noFill/>
          <a:ln>
            <a:noFill/>
          </a:ln>
        </p:spPr>
      </p:pic>
      <p:pic>
        <p:nvPicPr>
          <p:cNvPr id="270" name="Google Shape;270;g3714bd971ad_0_211"/>
          <p:cNvPicPr preferRelativeResize="0"/>
          <p:nvPr/>
        </p:nvPicPr>
        <p:blipFill rotWithShape="1">
          <a:blip r:embed="rId6">
            <a:alphaModFix/>
          </a:blip>
          <a:srcRect b="0" l="0" r="0" t="0"/>
          <a:stretch/>
        </p:blipFill>
        <p:spPr>
          <a:xfrm>
            <a:off x="10466252" y="4210656"/>
            <a:ext cx="1153849" cy="584719"/>
          </a:xfrm>
          <a:prstGeom prst="rect">
            <a:avLst/>
          </a:prstGeom>
          <a:noFill/>
          <a:ln>
            <a:noFill/>
          </a:ln>
        </p:spPr>
      </p:pic>
      <p:pic>
        <p:nvPicPr>
          <p:cNvPr id="271" name="Google Shape;271;g3714bd971ad_0_211"/>
          <p:cNvPicPr preferRelativeResize="0"/>
          <p:nvPr/>
        </p:nvPicPr>
        <p:blipFill rotWithShape="1">
          <a:blip r:embed="rId7">
            <a:alphaModFix/>
          </a:blip>
          <a:srcRect b="0" l="0" r="0" t="0"/>
          <a:stretch/>
        </p:blipFill>
        <p:spPr>
          <a:xfrm>
            <a:off x="8520375" y="3472122"/>
            <a:ext cx="1681048" cy="122010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3714bd971ad_0_248"/>
          <p:cNvSpPr txBox="1"/>
          <p:nvPr/>
        </p:nvSpPr>
        <p:spPr>
          <a:xfrm>
            <a:off x="979639" y="275656"/>
            <a:ext cx="102327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Colocalization Analysis</a:t>
            </a:r>
            <a:endParaRPr b="1" i="1" sz="2400" u="none" cap="none" strike="noStrike">
              <a:solidFill>
                <a:srgbClr val="4472C4"/>
              </a:solidFill>
              <a:latin typeface="Calibri"/>
              <a:ea typeface="Calibri"/>
              <a:cs typeface="Calibri"/>
              <a:sym typeface="Calibri"/>
            </a:endParaRPr>
          </a:p>
        </p:txBody>
      </p:sp>
      <p:sp>
        <p:nvSpPr>
          <p:cNvPr id="277" name="Google Shape;277;g3714bd971ad_0_248"/>
          <p:cNvSpPr txBox="1"/>
          <p:nvPr/>
        </p:nvSpPr>
        <p:spPr>
          <a:xfrm>
            <a:off x="1850150" y="1016700"/>
            <a:ext cx="9502500" cy="1832400"/>
          </a:xfrm>
          <a:prstGeom prst="rect">
            <a:avLst/>
          </a:prstGeom>
          <a:noFill/>
          <a:ln>
            <a:noFill/>
          </a:ln>
        </p:spPr>
        <p:txBody>
          <a:bodyPr anchorCtr="0" anchor="t" bIns="91425" lIns="91425" spcFirstLastPara="1" rIns="91425" wrap="square" tIns="91425">
            <a:noAutofit/>
          </a:bodyPr>
          <a:lstStyle/>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Spatial Annotations using QuPath</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Annotating regions of interest in injured brain: Perilesional Cortex (Lateral Cortex, Medial Cortex) and Hippocampus (Dentate Gyrus, CA1, CA2, CA3)</a:t>
            </a:r>
            <a:endParaRPr b="0" i="0" sz="1600" u="none" cap="none" strike="noStrike">
              <a:solidFill>
                <a:schemeClr val="dk1"/>
              </a:solidFill>
              <a:latin typeface="Calibri"/>
              <a:ea typeface="Calibri"/>
              <a:cs typeface="Calibri"/>
              <a:sym typeface="Calibri"/>
            </a:endParaRPr>
          </a:p>
          <a:p>
            <a:pPr indent="-330200" lvl="1" marL="9144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Training pixel classifiers to more accurately recognize GFAP and CD31; </a:t>
            </a:r>
            <a:r>
              <a:rPr lang="en-US" sz="1600">
                <a:solidFill>
                  <a:schemeClr val="dk1"/>
                </a:solidFill>
                <a:latin typeface="Calibri"/>
                <a:ea typeface="Calibri"/>
                <a:cs typeface="Calibri"/>
                <a:sym typeface="Calibri"/>
              </a:rPr>
              <a:t>object classifier for NeuN</a:t>
            </a:r>
            <a:endParaRPr b="0" i="0" sz="16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Calibri"/>
              <a:ea typeface="Calibri"/>
              <a:cs typeface="Calibri"/>
              <a:sym typeface="Calibri"/>
            </a:endParaRPr>
          </a:p>
          <a:p>
            <a:pPr indent="-330200" lvl="0" marL="457200" marR="0" rtl="0" algn="l">
              <a:lnSpc>
                <a:spcPct val="100000"/>
              </a:lnSpc>
              <a:spcBef>
                <a:spcPts val="0"/>
              </a:spcBef>
              <a:spcAft>
                <a:spcPts val="0"/>
              </a:spcAft>
              <a:buClr>
                <a:schemeClr val="dk1"/>
              </a:buClr>
              <a:buSzPts val="1600"/>
              <a:buFont typeface="Calibri"/>
              <a:buChar char="●"/>
            </a:pPr>
            <a:r>
              <a:rPr b="0" i="0" lang="en-US" sz="1600" u="none" cap="none" strike="noStrike">
                <a:solidFill>
                  <a:schemeClr val="dk1"/>
                </a:solidFill>
                <a:latin typeface="Calibri"/>
                <a:ea typeface="Calibri"/>
                <a:cs typeface="Calibri"/>
                <a:sym typeface="Calibri"/>
              </a:rPr>
              <a:t>Mean fluorescence intensity data analysis by age, region, and cell-type using GraphPad Prism</a:t>
            </a:r>
            <a:endParaRPr b="0" i="0" sz="1600" u="none" cap="none" strike="noStrike">
              <a:solidFill>
                <a:schemeClr val="dk1"/>
              </a:solidFill>
              <a:latin typeface="Calibri"/>
              <a:ea typeface="Calibri"/>
              <a:cs typeface="Calibri"/>
              <a:sym typeface="Calibri"/>
            </a:endParaRPr>
          </a:p>
        </p:txBody>
      </p:sp>
      <p:sp>
        <p:nvSpPr>
          <p:cNvPr id="278" name="Google Shape;278;g3714bd971ad_0_248"/>
          <p:cNvSpPr txBox="1"/>
          <p:nvPr/>
        </p:nvSpPr>
        <p:spPr>
          <a:xfrm>
            <a:off x="7024587" y="6206188"/>
            <a:ext cx="3151800" cy="494400"/>
          </a:xfrm>
          <a:prstGeom prst="rect">
            <a:avLst/>
          </a:prstGeom>
          <a:noFill/>
          <a:ln>
            <a:noFill/>
          </a:ln>
        </p:spPr>
        <p:txBody>
          <a:bodyPr anchorCtr="0" anchor="t" bIns="104700" lIns="104700" spcFirstLastPara="1" rIns="104700" wrap="square" tIns="104700">
            <a:noAutofit/>
          </a:bodyPr>
          <a:lstStyle/>
          <a:p>
            <a:pPr indent="0" lvl="0" marL="0" marR="0" rtl="0" algn="ctr">
              <a:lnSpc>
                <a:spcPct val="100000"/>
              </a:lnSpc>
              <a:spcBef>
                <a:spcPts val="0"/>
              </a:spcBef>
              <a:spcAft>
                <a:spcPts val="0"/>
              </a:spcAft>
              <a:buClr>
                <a:srgbClr val="000000"/>
              </a:buClr>
              <a:buSzPts val="1145"/>
              <a:buFont typeface="Arial"/>
              <a:buNone/>
            </a:pPr>
            <a:r>
              <a:rPr b="0" i="0" lang="en-US" sz="1145" u="none" cap="none" strike="noStrike">
                <a:solidFill>
                  <a:schemeClr val="dk1"/>
                </a:solidFill>
                <a:latin typeface="Calibri"/>
                <a:ea typeface="Calibri"/>
                <a:cs typeface="Calibri"/>
                <a:sym typeface="Calibri"/>
              </a:rPr>
              <a:t>Hippocampus of Coronal Mouse Brain Slice</a:t>
            </a:r>
            <a:endParaRPr b="0" i="0" sz="1145"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145"/>
              <a:buFont typeface="Arial"/>
              <a:buNone/>
            </a:pPr>
            <a:r>
              <a:rPr b="0" i="0" lang="en-US" sz="1145" u="none" cap="none" strike="noStrike">
                <a:solidFill>
                  <a:schemeClr val="dk1"/>
                </a:solidFill>
                <a:latin typeface="Calibri"/>
                <a:ea typeface="Calibri"/>
                <a:cs typeface="Calibri"/>
                <a:sym typeface="Calibri"/>
              </a:rPr>
              <a:t>Source: Allen Mouse Brain Atlas</a:t>
            </a:r>
            <a:endParaRPr b="0" i="0" sz="1145" u="none" cap="none" strike="noStrike">
              <a:solidFill>
                <a:schemeClr val="dk1"/>
              </a:solidFill>
              <a:latin typeface="Calibri"/>
              <a:ea typeface="Calibri"/>
              <a:cs typeface="Calibri"/>
              <a:sym typeface="Calibri"/>
            </a:endParaRPr>
          </a:p>
        </p:txBody>
      </p:sp>
      <p:pic>
        <p:nvPicPr>
          <p:cNvPr id="279" name="Google Shape;279;g3714bd971ad_0_248"/>
          <p:cNvPicPr preferRelativeResize="0"/>
          <p:nvPr/>
        </p:nvPicPr>
        <p:blipFill rotWithShape="1">
          <a:blip r:embed="rId3">
            <a:alphaModFix/>
          </a:blip>
          <a:srcRect b="0" l="5123" r="0" t="0"/>
          <a:stretch/>
        </p:blipFill>
        <p:spPr>
          <a:xfrm>
            <a:off x="6133289" y="2849099"/>
            <a:ext cx="4934381" cy="3491275"/>
          </a:xfrm>
          <a:prstGeom prst="rect">
            <a:avLst/>
          </a:prstGeom>
          <a:noFill/>
          <a:ln>
            <a:noFill/>
          </a:ln>
        </p:spPr>
      </p:pic>
      <p:sp>
        <p:nvSpPr>
          <p:cNvPr id="280" name="Google Shape;280;g3714bd971ad_0_248"/>
          <p:cNvSpPr/>
          <p:nvPr/>
        </p:nvSpPr>
        <p:spPr>
          <a:xfrm>
            <a:off x="8457142" y="4630163"/>
            <a:ext cx="439500" cy="333600"/>
          </a:xfrm>
          <a:prstGeom prst="rect">
            <a:avLst/>
          </a:prstGeom>
          <a:noFill/>
          <a:ln cap="flat" cmpd="sng" w="34275">
            <a:solidFill>
              <a:srgbClr val="FF0000"/>
            </a:solidFill>
            <a:prstDash val="solid"/>
            <a:round/>
            <a:headEnd len="sm" w="sm" type="none"/>
            <a:tailEnd len="sm" w="sm" type="none"/>
          </a:ln>
        </p:spPr>
        <p:txBody>
          <a:bodyPr anchorCtr="0" anchor="ctr" bIns="109625" lIns="109625" spcFirstLastPara="1" rIns="109625" wrap="square" tIns="109625">
            <a:noAutofit/>
          </a:bodyPr>
          <a:lstStyle/>
          <a:p>
            <a:pPr indent="0" lvl="0" marL="0" marR="0" rtl="0" algn="ctr">
              <a:lnSpc>
                <a:spcPct val="100000"/>
              </a:lnSpc>
              <a:spcBef>
                <a:spcPts val="0"/>
              </a:spcBef>
              <a:spcAft>
                <a:spcPts val="0"/>
              </a:spcAft>
              <a:buClr>
                <a:srgbClr val="000000"/>
              </a:buClr>
              <a:buSzPts val="1678"/>
              <a:buFont typeface="Arial"/>
              <a:buNone/>
            </a:pPr>
            <a:r>
              <a:t/>
            </a:r>
            <a:endParaRPr b="0" i="0" sz="1677" u="none" cap="none" strike="noStrike">
              <a:solidFill>
                <a:srgbClr val="000000"/>
              </a:solidFill>
              <a:latin typeface="Calibri"/>
              <a:ea typeface="Calibri"/>
              <a:cs typeface="Calibri"/>
              <a:sym typeface="Calibri"/>
            </a:endParaRPr>
          </a:p>
        </p:txBody>
      </p:sp>
      <p:sp>
        <p:nvSpPr>
          <p:cNvPr id="281" name="Google Shape;281;g3714bd971ad_0_248"/>
          <p:cNvSpPr/>
          <p:nvPr/>
        </p:nvSpPr>
        <p:spPr>
          <a:xfrm>
            <a:off x="9026250" y="5044748"/>
            <a:ext cx="497100" cy="255300"/>
          </a:xfrm>
          <a:prstGeom prst="rect">
            <a:avLst/>
          </a:prstGeom>
          <a:noFill/>
          <a:ln cap="flat" cmpd="sng" w="34275">
            <a:solidFill>
              <a:srgbClr val="FF0000"/>
            </a:solidFill>
            <a:prstDash val="solid"/>
            <a:round/>
            <a:headEnd len="sm" w="sm" type="none"/>
            <a:tailEnd len="sm" w="sm" type="none"/>
          </a:ln>
        </p:spPr>
        <p:txBody>
          <a:bodyPr anchorCtr="0" anchor="ctr" bIns="109625" lIns="109625" spcFirstLastPara="1" rIns="109625" wrap="square" tIns="109625">
            <a:noAutofit/>
          </a:bodyPr>
          <a:lstStyle/>
          <a:p>
            <a:pPr indent="0" lvl="0" marL="0" marR="0" rtl="0" algn="ctr">
              <a:lnSpc>
                <a:spcPct val="100000"/>
              </a:lnSpc>
              <a:spcBef>
                <a:spcPts val="0"/>
              </a:spcBef>
              <a:spcAft>
                <a:spcPts val="0"/>
              </a:spcAft>
              <a:buClr>
                <a:srgbClr val="000000"/>
              </a:buClr>
              <a:buSzPts val="1678"/>
              <a:buFont typeface="Arial"/>
              <a:buNone/>
            </a:pPr>
            <a:r>
              <a:t/>
            </a:r>
            <a:endParaRPr b="0" i="0" sz="1677" u="none" cap="none" strike="noStrike">
              <a:solidFill>
                <a:srgbClr val="000000"/>
              </a:solidFill>
              <a:latin typeface="Calibri"/>
              <a:ea typeface="Calibri"/>
              <a:cs typeface="Calibri"/>
              <a:sym typeface="Calibri"/>
            </a:endParaRPr>
          </a:p>
        </p:txBody>
      </p:sp>
      <p:sp>
        <p:nvSpPr>
          <p:cNvPr id="282" name="Google Shape;282;g3714bd971ad_0_248"/>
          <p:cNvSpPr/>
          <p:nvPr/>
        </p:nvSpPr>
        <p:spPr>
          <a:xfrm>
            <a:off x="9026261" y="5381059"/>
            <a:ext cx="531300" cy="255300"/>
          </a:xfrm>
          <a:prstGeom prst="rect">
            <a:avLst/>
          </a:prstGeom>
          <a:noFill/>
          <a:ln cap="flat" cmpd="sng" w="34275">
            <a:solidFill>
              <a:srgbClr val="FF0000"/>
            </a:solidFill>
            <a:prstDash val="solid"/>
            <a:round/>
            <a:headEnd len="sm" w="sm" type="none"/>
            <a:tailEnd len="sm" w="sm" type="none"/>
          </a:ln>
        </p:spPr>
        <p:txBody>
          <a:bodyPr anchorCtr="0" anchor="ctr" bIns="109625" lIns="109625" spcFirstLastPara="1" rIns="109625" wrap="square" tIns="109625">
            <a:noAutofit/>
          </a:bodyPr>
          <a:lstStyle/>
          <a:p>
            <a:pPr indent="0" lvl="0" marL="0" marR="0" rtl="0" algn="ctr">
              <a:lnSpc>
                <a:spcPct val="100000"/>
              </a:lnSpc>
              <a:spcBef>
                <a:spcPts val="0"/>
              </a:spcBef>
              <a:spcAft>
                <a:spcPts val="0"/>
              </a:spcAft>
              <a:buClr>
                <a:srgbClr val="000000"/>
              </a:buClr>
              <a:buSzPts val="1678"/>
              <a:buFont typeface="Arial"/>
              <a:buNone/>
            </a:pPr>
            <a:r>
              <a:t/>
            </a:r>
            <a:endParaRPr b="0" i="0" sz="1677" u="none" cap="none" strike="noStrike">
              <a:solidFill>
                <a:srgbClr val="000000"/>
              </a:solidFill>
              <a:latin typeface="Calibri"/>
              <a:ea typeface="Calibri"/>
              <a:cs typeface="Calibri"/>
              <a:sym typeface="Calibri"/>
            </a:endParaRPr>
          </a:p>
        </p:txBody>
      </p:sp>
      <p:sp>
        <p:nvSpPr>
          <p:cNvPr id="283" name="Google Shape;283;g3714bd971ad_0_248"/>
          <p:cNvSpPr/>
          <p:nvPr/>
        </p:nvSpPr>
        <p:spPr>
          <a:xfrm>
            <a:off x="7643364" y="4704597"/>
            <a:ext cx="497100" cy="379500"/>
          </a:xfrm>
          <a:prstGeom prst="rect">
            <a:avLst/>
          </a:prstGeom>
          <a:noFill/>
          <a:ln cap="flat" cmpd="sng" w="34275">
            <a:solidFill>
              <a:srgbClr val="FF0000"/>
            </a:solidFill>
            <a:prstDash val="solid"/>
            <a:round/>
            <a:headEnd len="sm" w="sm" type="none"/>
            <a:tailEnd len="sm" w="sm" type="none"/>
          </a:ln>
        </p:spPr>
        <p:txBody>
          <a:bodyPr anchorCtr="0" anchor="ctr" bIns="109625" lIns="109625" spcFirstLastPara="1" rIns="109625" wrap="square" tIns="109625">
            <a:noAutofit/>
          </a:bodyPr>
          <a:lstStyle/>
          <a:p>
            <a:pPr indent="0" lvl="0" marL="0" marR="0" rtl="0" algn="ctr">
              <a:lnSpc>
                <a:spcPct val="100000"/>
              </a:lnSpc>
              <a:spcBef>
                <a:spcPts val="0"/>
              </a:spcBef>
              <a:spcAft>
                <a:spcPts val="0"/>
              </a:spcAft>
              <a:buClr>
                <a:srgbClr val="000000"/>
              </a:buClr>
              <a:buSzPts val="1678"/>
              <a:buFont typeface="Arial"/>
              <a:buNone/>
            </a:pPr>
            <a:r>
              <a:t/>
            </a:r>
            <a:endParaRPr b="0" i="0" sz="1677" u="none" cap="none" strike="noStrike">
              <a:solidFill>
                <a:srgbClr val="000000"/>
              </a:solidFill>
              <a:latin typeface="Calibri"/>
              <a:ea typeface="Calibri"/>
              <a:cs typeface="Calibri"/>
              <a:sym typeface="Calibri"/>
            </a:endParaRPr>
          </a:p>
        </p:txBody>
      </p:sp>
      <p:pic>
        <p:nvPicPr>
          <p:cNvPr id="284" name="Google Shape;284;g3714bd971ad_0_248"/>
          <p:cNvPicPr preferRelativeResize="0"/>
          <p:nvPr/>
        </p:nvPicPr>
        <p:blipFill>
          <a:blip r:embed="rId4">
            <a:alphaModFix/>
          </a:blip>
          <a:stretch>
            <a:fillRect/>
          </a:stretch>
        </p:blipFill>
        <p:spPr>
          <a:xfrm>
            <a:off x="1124338" y="2849100"/>
            <a:ext cx="4874567" cy="34912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726b0dea19_0_17"/>
          <p:cNvSpPr txBox="1"/>
          <p:nvPr/>
        </p:nvSpPr>
        <p:spPr>
          <a:xfrm>
            <a:off x="3709675" y="22825"/>
            <a:ext cx="74505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E66914"/>
              </a:buClr>
              <a:buSzPts val="3600"/>
              <a:buFont typeface="Calibri"/>
              <a:buNone/>
            </a:pPr>
            <a:r>
              <a:rPr b="1" i="0" lang="en-US" sz="3600" u="none" cap="none" strike="noStrike">
                <a:solidFill>
                  <a:srgbClr val="E66914"/>
                </a:solidFill>
                <a:latin typeface="Calibri"/>
                <a:ea typeface="Calibri"/>
                <a:cs typeface="Calibri"/>
                <a:sym typeface="Calibri"/>
              </a:rPr>
              <a:t>QuPath Workflow</a:t>
            </a:r>
            <a:endParaRPr b="1" i="1" sz="2400" u="none" cap="none" strike="noStrike">
              <a:solidFill>
                <a:srgbClr val="4472C4"/>
              </a:solidFill>
              <a:latin typeface="Calibri"/>
              <a:ea typeface="Calibri"/>
              <a:cs typeface="Calibri"/>
              <a:sym typeface="Calibri"/>
            </a:endParaRPr>
          </a:p>
        </p:txBody>
      </p:sp>
      <p:sp>
        <p:nvSpPr>
          <p:cNvPr id="290" name="Google Shape;290;g3726b0dea19_0_17"/>
          <p:cNvSpPr txBox="1"/>
          <p:nvPr/>
        </p:nvSpPr>
        <p:spPr>
          <a:xfrm>
            <a:off x="1229313" y="171063"/>
            <a:ext cx="2828700" cy="451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Manual Annotation of Regions</a:t>
            </a:r>
            <a:endParaRPr b="1" i="0" sz="1600" u="none" cap="none" strike="noStrike">
              <a:solidFill>
                <a:schemeClr val="dk1"/>
              </a:solidFill>
              <a:latin typeface="Calibri"/>
              <a:ea typeface="Calibri"/>
              <a:cs typeface="Calibri"/>
              <a:sym typeface="Calibri"/>
            </a:endParaRPr>
          </a:p>
        </p:txBody>
      </p:sp>
      <p:sp>
        <p:nvSpPr>
          <p:cNvPr id="291" name="Google Shape;291;g3726b0dea19_0_17"/>
          <p:cNvSpPr txBox="1"/>
          <p:nvPr/>
        </p:nvSpPr>
        <p:spPr>
          <a:xfrm>
            <a:off x="5716825" y="720950"/>
            <a:ext cx="5912700" cy="451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Manual Training of Pixel Classifiers for Astrocytes/Microvasculature</a:t>
            </a:r>
            <a:endParaRPr b="1" i="0" sz="1600" u="none" cap="none" strike="noStrike">
              <a:solidFill>
                <a:schemeClr val="dk1"/>
              </a:solidFill>
              <a:latin typeface="Calibri"/>
              <a:ea typeface="Calibri"/>
              <a:cs typeface="Calibri"/>
              <a:sym typeface="Calibri"/>
            </a:endParaRPr>
          </a:p>
        </p:txBody>
      </p:sp>
      <p:sp>
        <p:nvSpPr>
          <p:cNvPr id="292" name="Google Shape;292;g3726b0dea19_0_17"/>
          <p:cNvSpPr txBox="1"/>
          <p:nvPr/>
        </p:nvSpPr>
        <p:spPr>
          <a:xfrm>
            <a:off x="9953581" y="3251060"/>
            <a:ext cx="661800" cy="704100"/>
          </a:xfrm>
          <a:prstGeom prst="rect">
            <a:avLst/>
          </a:prstGeom>
          <a:noFill/>
          <a:ln>
            <a:noFill/>
          </a:ln>
        </p:spPr>
        <p:txBody>
          <a:bodyPr anchorCtr="0" anchor="t" bIns="80725" lIns="80725" spcFirstLastPara="1" rIns="80725" wrap="square" tIns="80725">
            <a:noAutofit/>
          </a:bodyPr>
          <a:lstStyle/>
          <a:p>
            <a:pPr indent="0" lvl="0" marL="0" marR="0" rtl="0" algn="l">
              <a:lnSpc>
                <a:spcPct val="100000"/>
              </a:lnSpc>
              <a:spcBef>
                <a:spcPts val="0"/>
              </a:spcBef>
              <a:spcAft>
                <a:spcPts val="0"/>
              </a:spcAft>
              <a:buClr>
                <a:srgbClr val="000000"/>
              </a:buClr>
              <a:buSzPts val="1765"/>
              <a:buFont typeface="Arial"/>
              <a:buNone/>
            </a:pPr>
            <a:r>
              <a:rPr b="0" i="0" lang="en-US" sz="1765" u="none" cap="none" strike="noStrike">
                <a:solidFill>
                  <a:srgbClr val="0000FF"/>
                </a:solidFill>
                <a:latin typeface="Calibri"/>
                <a:ea typeface="Calibri"/>
                <a:cs typeface="Calibri"/>
                <a:sym typeface="Calibri"/>
              </a:rPr>
              <a:t>DAPI</a:t>
            </a:r>
            <a:endParaRPr b="0" i="0" sz="1765"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65"/>
              <a:buFont typeface="Arial"/>
              <a:buNone/>
            </a:pPr>
            <a:r>
              <a:rPr b="0" i="0" lang="en-US" sz="1765" u="none" cap="none" strike="noStrike">
                <a:solidFill>
                  <a:srgbClr val="FF0000"/>
                </a:solidFill>
                <a:latin typeface="Calibri"/>
                <a:ea typeface="Calibri"/>
                <a:cs typeface="Calibri"/>
                <a:sym typeface="Calibri"/>
              </a:rPr>
              <a:t>GFAP</a:t>
            </a:r>
            <a:endParaRPr b="0" i="0" sz="1765" u="none" cap="none" strike="noStrike">
              <a:solidFill>
                <a:srgbClr val="FF0000"/>
              </a:solidFill>
              <a:latin typeface="Calibri"/>
              <a:ea typeface="Calibri"/>
              <a:cs typeface="Calibri"/>
              <a:sym typeface="Calibri"/>
            </a:endParaRPr>
          </a:p>
        </p:txBody>
      </p:sp>
      <p:cxnSp>
        <p:nvCxnSpPr>
          <p:cNvPr id="293" name="Google Shape;293;g3726b0dea19_0_17"/>
          <p:cNvCxnSpPr/>
          <p:nvPr/>
        </p:nvCxnSpPr>
        <p:spPr>
          <a:xfrm>
            <a:off x="4718650" y="3039375"/>
            <a:ext cx="930000" cy="196500"/>
          </a:xfrm>
          <a:prstGeom prst="straightConnector1">
            <a:avLst/>
          </a:prstGeom>
          <a:noFill/>
          <a:ln cap="flat" cmpd="sng" w="9525">
            <a:solidFill>
              <a:schemeClr val="dk2"/>
            </a:solidFill>
            <a:prstDash val="solid"/>
            <a:round/>
            <a:headEnd len="sm" w="sm" type="none"/>
            <a:tailEnd len="med" w="med" type="triangle"/>
          </a:ln>
        </p:spPr>
      </p:cxnSp>
      <p:sp>
        <p:nvSpPr>
          <p:cNvPr id="294" name="Google Shape;294;g3726b0dea19_0_17"/>
          <p:cNvSpPr txBox="1"/>
          <p:nvPr/>
        </p:nvSpPr>
        <p:spPr>
          <a:xfrm>
            <a:off x="9955083" y="6033461"/>
            <a:ext cx="658800" cy="700800"/>
          </a:xfrm>
          <a:prstGeom prst="rect">
            <a:avLst/>
          </a:prstGeom>
          <a:noFill/>
          <a:ln>
            <a:noFill/>
          </a:ln>
        </p:spPr>
        <p:txBody>
          <a:bodyPr anchorCtr="0" anchor="t" bIns="80375" lIns="80375" spcFirstLastPara="1" rIns="80375" wrap="square" tIns="80375">
            <a:noAutofit/>
          </a:bodyPr>
          <a:lstStyle/>
          <a:p>
            <a:pPr indent="0" lvl="0" marL="0" marR="0" rtl="0" algn="l">
              <a:lnSpc>
                <a:spcPct val="100000"/>
              </a:lnSpc>
              <a:spcBef>
                <a:spcPts val="0"/>
              </a:spcBef>
              <a:spcAft>
                <a:spcPts val="0"/>
              </a:spcAft>
              <a:buClr>
                <a:srgbClr val="000000"/>
              </a:buClr>
              <a:buSzPts val="1758"/>
              <a:buFont typeface="Arial"/>
              <a:buNone/>
            </a:pPr>
            <a:r>
              <a:rPr b="0" i="0" lang="en-US" sz="1758" u="none" cap="none" strike="noStrike">
                <a:solidFill>
                  <a:srgbClr val="0000FF"/>
                </a:solidFill>
                <a:latin typeface="Calibri"/>
                <a:ea typeface="Calibri"/>
                <a:cs typeface="Calibri"/>
                <a:sym typeface="Calibri"/>
              </a:rPr>
              <a:t>DAPI</a:t>
            </a:r>
            <a:endParaRPr b="0" i="0" sz="1758" u="none" cap="none" strike="noStrike">
              <a:solidFill>
                <a:srgbClr val="0000FF"/>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758"/>
              <a:buFont typeface="Arial"/>
              <a:buNone/>
            </a:pPr>
            <a:r>
              <a:rPr b="0" i="0" lang="en-US" sz="1758" u="none" cap="none" strike="noStrike">
                <a:solidFill>
                  <a:srgbClr val="FF0000"/>
                </a:solidFill>
                <a:latin typeface="Calibri"/>
                <a:ea typeface="Calibri"/>
                <a:cs typeface="Calibri"/>
                <a:sym typeface="Calibri"/>
              </a:rPr>
              <a:t>CD31</a:t>
            </a:r>
            <a:endParaRPr b="0" i="0" sz="1758" u="none" cap="none" strike="noStrike">
              <a:solidFill>
                <a:srgbClr val="FF0000"/>
              </a:solidFill>
              <a:latin typeface="Calibri"/>
              <a:ea typeface="Calibri"/>
              <a:cs typeface="Calibri"/>
              <a:sym typeface="Calibri"/>
            </a:endParaRPr>
          </a:p>
        </p:txBody>
      </p:sp>
      <p:cxnSp>
        <p:nvCxnSpPr>
          <p:cNvPr id="295" name="Google Shape;295;g3726b0dea19_0_17"/>
          <p:cNvCxnSpPr>
            <a:stCxn id="296" idx="2"/>
          </p:cNvCxnSpPr>
          <p:nvPr/>
        </p:nvCxnSpPr>
        <p:spPr>
          <a:xfrm>
            <a:off x="2643672" y="3331126"/>
            <a:ext cx="600" cy="396300"/>
          </a:xfrm>
          <a:prstGeom prst="straightConnector1">
            <a:avLst/>
          </a:prstGeom>
          <a:noFill/>
          <a:ln cap="flat" cmpd="sng" w="9525">
            <a:solidFill>
              <a:schemeClr val="dk2"/>
            </a:solidFill>
            <a:prstDash val="solid"/>
            <a:round/>
            <a:headEnd len="sm" w="sm" type="none"/>
            <a:tailEnd len="med" w="med" type="triangle"/>
          </a:ln>
        </p:spPr>
      </p:cxnSp>
      <p:sp>
        <p:nvSpPr>
          <p:cNvPr id="297" name="Google Shape;297;g3726b0dea19_0_17"/>
          <p:cNvSpPr txBox="1"/>
          <p:nvPr/>
        </p:nvSpPr>
        <p:spPr>
          <a:xfrm>
            <a:off x="493725" y="3785188"/>
            <a:ext cx="4299900" cy="4518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Calibri"/>
                <a:ea typeface="Calibri"/>
                <a:cs typeface="Calibri"/>
                <a:sym typeface="Calibri"/>
              </a:rPr>
              <a:t>Cell Detection &amp; Object Classifier for Neurons</a:t>
            </a:r>
            <a:endParaRPr b="1" i="0" sz="1600" u="none" cap="none" strike="noStrike">
              <a:solidFill>
                <a:schemeClr val="dk1"/>
              </a:solidFill>
              <a:latin typeface="Calibri"/>
              <a:ea typeface="Calibri"/>
              <a:cs typeface="Calibri"/>
              <a:sym typeface="Calibri"/>
            </a:endParaRPr>
          </a:p>
        </p:txBody>
      </p:sp>
      <p:pic>
        <p:nvPicPr>
          <p:cNvPr id="298" name="Google Shape;298;g3726b0dea19_0_17"/>
          <p:cNvPicPr preferRelativeResize="0"/>
          <p:nvPr/>
        </p:nvPicPr>
        <p:blipFill rotWithShape="1">
          <a:blip r:embed="rId3">
            <a:alphaModFix/>
          </a:blip>
          <a:srcRect b="0" l="0" r="0" t="0"/>
          <a:stretch/>
        </p:blipFill>
        <p:spPr>
          <a:xfrm>
            <a:off x="6157150" y="1224387"/>
            <a:ext cx="3778751" cy="2722376"/>
          </a:xfrm>
          <a:prstGeom prst="rect">
            <a:avLst/>
          </a:prstGeom>
          <a:noFill/>
          <a:ln>
            <a:noFill/>
          </a:ln>
        </p:spPr>
      </p:pic>
      <p:pic>
        <p:nvPicPr>
          <p:cNvPr id="299" name="Google Shape;299;g3726b0dea19_0_17"/>
          <p:cNvPicPr preferRelativeResize="0"/>
          <p:nvPr/>
        </p:nvPicPr>
        <p:blipFill rotWithShape="1">
          <a:blip r:embed="rId4">
            <a:alphaModFix/>
          </a:blip>
          <a:srcRect b="0" l="0" r="0" t="0"/>
          <a:stretch/>
        </p:blipFill>
        <p:spPr>
          <a:xfrm>
            <a:off x="6157150" y="1226453"/>
            <a:ext cx="3778750" cy="2718233"/>
          </a:xfrm>
          <a:prstGeom prst="rect">
            <a:avLst/>
          </a:prstGeom>
          <a:noFill/>
          <a:ln>
            <a:noFill/>
          </a:ln>
        </p:spPr>
      </p:pic>
      <p:sp>
        <p:nvSpPr>
          <p:cNvPr id="300" name="Google Shape;300;g3726b0dea19_0_17"/>
          <p:cNvSpPr txBox="1"/>
          <p:nvPr/>
        </p:nvSpPr>
        <p:spPr>
          <a:xfrm>
            <a:off x="8447275" y="3607663"/>
            <a:ext cx="1507800" cy="341700"/>
          </a:xfrm>
          <a:prstGeom prst="rect">
            <a:avLst/>
          </a:prstGeom>
          <a:noFill/>
          <a:ln>
            <a:noFill/>
          </a:ln>
        </p:spPr>
        <p:txBody>
          <a:bodyPr anchorCtr="0" anchor="t" bIns="72825" lIns="72825" spcFirstLastPara="1" rIns="72825" wrap="square" tIns="72825">
            <a:noAutofit/>
          </a:bodyPr>
          <a:lstStyle/>
          <a:p>
            <a:pPr indent="0" lvl="0" marL="0" marR="0" rtl="0" algn="l">
              <a:lnSpc>
                <a:spcPct val="100000"/>
              </a:lnSpc>
              <a:spcBef>
                <a:spcPts val="0"/>
              </a:spcBef>
              <a:spcAft>
                <a:spcPts val="0"/>
              </a:spcAft>
              <a:buClr>
                <a:srgbClr val="000000"/>
              </a:buClr>
              <a:buSzPts val="1574"/>
              <a:buFont typeface="Arial"/>
              <a:buNone/>
            </a:pPr>
            <a:r>
              <a:rPr b="0" i="0" lang="en-US" sz="1574" u="none" cap="none" strike="noStrike">
                <a:solidFill>
                  <a:srgbClr val="00FFFF"/>
                </a:solidFill>
                <a:latin typeface="Calibri"/>
                <a:ea typeface="Calibri"/>
                <a:cs typeface="Calibri"/>
                <a:sym typeface="Calibri"/>
              </a:rPr>
              <a:t>GFAP Detections</a:t>
            </a:r>
            <a:endParaRPr b="0" i="0" sz="1574" u="none" cap="none" strike="noStrike">
              <a:solidFill>
                <a:srgbClr val="00FFFF"/>
              </a:solidFill>
              <a:latin typeface="Calibri"/>
              <a:ea typeface="Calibri"/>
              <a:cs typeface="Calibri"/>
              <a:sym typeface="Calibri"/>
            </a:endParaRPr>
          </a:p>
        </p:txBody>
      </p:sp>
      <p:sp>
        <p:nvSpPr>
          <p:cNvPr id="301" name="Google Shape;301;g3726b0dea19_0_17"/>
          <p:cNvSpPr txBox="1"/>
          <p:nvPr/>
        </p:nvSpPr>
        <p:spPr>
          <a:xfrm>
            <a:off x="10090025" y="1846325"/>
            <a:ext cx="1197600" cy="704100"/>
          </a:xfrm>
          <a:prstGeom prst="rect">
            <a:avLst/>
          </a:prstGeom>
          <a:noFill/>
          <a:ln>
            <a:noFill/>
          </a:ln>
        </p:spPr>
        <p:txBody>
          <a:bodyPr anchorCtr="0" anchor="t" bIns="72825" lIns="72825" spcFirstLastPara="1" rIns="72825" wrap="square" tIns="72825">
            <a:noAutofit/>
          </a:bodyPr>
          <a:lstStyle/>
          <a:p>
            <a:pPr indent="0" lvl="0" marL="0" marR="0" rtl="0" algn="ctr">
              <a:lnSpc>
                <a:spcPct val="100000"/>
              </a:lnSpc>
              <a:spcBef>
                <a:spcPts val="0"/>
              </a:spcBef>
              <a:spcAft>
                <a:spcPts val="0"/>
              </a:spcAft>
              <a:buClr>
                <a:srgbClr val="000000"/>
              </a:buClr>
              <a:buSzPts val="1414"/>
              <a:buFont typeface="Arial"/>
              <a:buNone/>
            </a:pPr>
            <a:r>
              <a:rPr b="0" i="0" lang="en-US" sz="1414" u="none" cap="none" strike="noStrike">
                <a:solidFill>
                  <a:schemeClr val="dk1"/>
                </a:solidFill>
                <a:latin typeface="Calibri"/>
                <a:ea typeface="Calibri"/>
                <a:cs typeface="Calibri"/>
                <a:sym typeface="Calibri"/>
              </a:rPr>
              <a:t>Young Brain CA2 Region</a:t>
            </a:r>
            <a:endParaRPr b="0" i="0" sz="1414" u="none" cap="none" strike="noStrike">
              <a:solidFill>
                <a:schemeClr val="dk1"/>
              </a:solidFill>
              <a:latin typeface="Calibri"/>
              <a:ea typeface="Calibri"/>
              <a:cs typeface="Calibri"/>
              <a:sym typeface="Calibri"/>
            </a:endParaRPr>
          </a:p>
        </p:txBody>
      </p:sp>
      <p:sp>
        <p:nvSpPr>
          <p:cNvPr id="302" name="Google Shape;302;g3726b0dea19_0_17"/>
          <p:cNvSpPr txBox="1"/>
          <p:nvPr/>
        </p:nvSpPr>
        <p:spPr>
          <a:xfrm>
            <a:off x="10044875" y="5000925"/>
            <a:ext cx="1287900" cy="646500"/>
          </a:xfrm>
          <a:prstGeom prst="rect">
            <a:avLst/>
          </a:prstGeom>
          <a:noFill/>
          <a:ln>
            <a:noFill/>
          </a:ln>
        </p:spPr>
        <p:txBody>
          <a:bodyPr anchorCtr="0" anchor="t" bIns="80375" lIns="80375" spcFirstLastPara="1" rIns="80375" wrap="square" tIns="80375">
            <a:noAutofit/>
          </a:bodyPr>
          <a:lstStyle/>
          <a:p>
            <a:pPr indent="0" lvl="0" marL="0" marR="0" rtl="0" algn="ctr">
              <a:lnSpc>
                <a:spcPct val="100000"/>
              </a:lnSpc>
              <a:spcBef>
                <a:spcPts val="0"/>
              </a:spcBef>
              <a:spcAft>
                <a:spcPts val="0"/>
              </a:spcAft>
              <a:buClr>
                <a:srgbClr val="000000"/>
              </a:buClr>
              <a:buSzPts val="1430"/>
              <a:buFont typeface="Arial"/>
              <a:buNone/>
            </a:pPr>
            <a:r>
              <a:rPr b="0" i="0" lang="en-US" sz="1430" u="none" cap="none" strike="noStrike">
                <a:solidFill>
                  <a:schemeClr val="dk1"/>
                </a:solidFill>
                <a:latin typeface="Calibri"/>
                <a:ea typeface="Calibri"/>
                <a:cs typeface="Calibri"/>
                <a:sym typeface="Calibri"/>
              </a:rPr>
              <a:t>Aged Brain CA1 Region</a:t>
            </a:r>
            <a:endParaRPr b="0" i="0" sz="1430" u="none" cap="none" strike="noStrike">
              <a:solidFill>
                <a:schemeClr val="dk1"/>
              </a:solidFill>
              <a:latin typeface="Calibri"/>
              <a:ea typeface="Calibri"/>
              <a:cs typeface="Calibri"/>
              <a:sym typeface="Calibri"/>
            </a:endParaRPr>
          </a:p>
        </p:txBody>
      </p:sp>
      <p:pic>
        <p:nvPicPr>
          <p:cNvPr id="303" name="Google Shape;303;g3726b0dea19_0_17"/>
          <p:cNvPicPr preferRelativeResize="0"/>
          <p:nvPr/>
        </p:nvPicPr>
        <p:blipFill rotWithShape="1">
          <a:blip r:embed="rId5">
            <a:alphaModFix/>
          </a:blip>
          <a:srcRect b="0" l="0" r="0" t="0"/>
          <a:stretch/>
        </p:blipFill>
        <p:spPr>
          <a:xfrm>
            <a:off x="6157150" y="3980652"/>
            <a:ext cx="3778737" cy="2754263"/>
          </a:xfrm>
          <a:prstGeom prst="rect">
            <a:avLst/>
          </a:prstGeom>
          <a:noFill/>
          <a:ln>
            <a:noFill/>
          </a:ln>
        </p:spPr>
      </p:pic>
      <p:pic>
        <p:nvPicPr>
          <p:cNvPr id="304" name="Google Shape;304;g3726b0dea19_0_17"/>
          <p:cNvPicPr preferRelativeResize="0"/>
          <p:nvPr/>
        </p:nvPicPr>
        <p:blipFill rotWithShape="1">
          <a:blip r:embed="rId6">
            <a:alphaModFix/>
          </a:blip>
          <a:srcRect b="0" l="0" r="0" t="0"/>
          <a:stretch/>
        </p:blipFill>
        <p:spPr>
          <a:xfrm>
            <a:off x="6157150" y="3998406"/>
            <a:ext cx="3778749" cy="2736509"/>
          </a:xfrm>
          <a:prstGeom prst="rect">
            <a:avLst/>
          </a:prstGeom>
          <a:noFill/>
          <a:ln>
            <a:noFill/>
          </a:ln>
        </p:spPr>
      </p:pic>
      <p:sp>
        <p:nvSpPr>
          <p:cNvPr id="305" name="Google Shape;305;g3726b0dea19_0_17"/>
          <p:cNvSpPr txBox="1"/>
          <p:nvPr/>
        </p:nvSpPr>
        <p:spPr>
          <a:xfrm>
            <a:off x="8428050" y="6384275"/>
            <a:ext cx="1507800" cy="341700"/>
          </a:xfrm>
          <a:prstGeom prst="rect">
            <a:avLst/>
          </a:prstGeom>
          <a:noFill/>
          <a:ln>
            <a:noFill/>
          </a:ln>
        </p:spPr>
        <p:txBody>
          <a:bodyPr anchorCtr="0" anchor="t" bIns="80375" lIns="80375" spcFirstLastPara="1" rIns="80375" wrap="square" tIns="80375">
            <a:noAutofit/>
          </a:bodyPr>
          <a:lstStyle/>
          <a:p>
            <a:pPr indent="0" lvl="0" marL="0" marR="0" rtl="0" algn="l">
              <a:lnSpc>
                <a:spcPct val="100000"/>
              </a:lnSpc>
              <a:spcBef>
                <a:spcPts val="0"/>
              </a:spcBef>
              <a:spcAft>
                <a:spcPts val="0"/>
              </a:spcAft>
              <a:buClr>
                <a:srgbClr val="000000"/>
              </a:buClr>
              <a:buSzPts val="1506"/>
              <a:buFont typeface="Arial"/>
              <a:buNone/>
            </a:pPr>
            <a:r>
              <a:rPr b="0" i="0" lang="en-US" sz="1506" u="none" cap="none" strike="noStrike">
                <a:solidFill>
                  <a:srgbClr val="FFFF00"/>
                </a:solidFill>
                <a:latin typeface="Calibri"/>
                <a:ea typeface="Calibri"/>
                <a:cs typeface="Calibri"/>
                <a:sym typeface="Calibri"/>
              </a:rPr>
              <a:t>CD31 Detections</a:t>
            </a:r>
            <a:endParaRPr b="0" i="0" sz="1506" u="none" cap="none" strike="noStrike">
              <a:solidFill>
                <a:srgbClr val="FFFF00"/>
              </a:solidFill>
              <a:latin typeface="Calibri"/>
              <a:ea typeface="Calibri"/>
              <a:cs typeface="Calibri"/>
              <a:sym typeface="Calibri"/>
            </a:endParaRPr>
          </a:p>
        </p:txBody>
      </p:sp>
      <p:pic>
        <p:nvPicPr>
          <p:cNvPr id="306" name="Google Shape;306;g3726b0dea19_0_17"/>
          <p:cNvPicPr preferRelativeResize="0"/>
          <p:nvPr/>
        </p:nvPicPr>
        <p:blipFill rotWithShape="1">
          <a:blip r:embed="rId7">
            <a:alphaModFix/>
          </a:blip>
          <a:srcRect b="0" l="0" r="0" t="0"/>
          <a:stretch/>
        </p:blipFill>
        <p:spPr>
          <a:xfrm>
            <a:off x="493726" y="4298740"/>
            <a:ext cx="3298416" cy="2388185"/>
          </a:xfrm>
          <a:prstGeom prst="rect">
            <a:avLst/>
          </a:prstGeom>
          <a:noFill/>
          <a:ln>
            <a:noFill/>
          </a:ln>
        </p:spPr>
      </p:pic>
      <p:sp>
        <p:nvSpPr>
          <p:cNvPr id="307" name="Google Shape;307;g3726b0dea19_0_17"/>
          <p:cNvSpPr txBox="1"/>
          <p:nvPr/>
        </p:nvSpPr>
        <p:spPr>
          <a:xfrm>
            <a:off x="3787924" y="5982825"/>
            <a:ext cx="749400" cy="704100"/>
          </a:xfrm>
          <a:prstGeom prst="rect">
            <a:avLst/>
          </a:prstGeom>
          <a:noFill/>
          <a:ln>
            <a:noFill/>
          </a:ln>
        </p:spPr>
        <p:txBody>
          <a:bodyPr anchorCtr="0" anchor="t" bIns="80725" lIns="80725" spcFirstLastPara="1" rIns="80725" wrap="square" tIns="80725">
            <a:noAutofit/>
          </a:bodyPr>
          <a:lstStyle/>
          <a:p>
            <a:pPr indent="0" lvl="0" marL="0" marR="0" rtl="0" algn="l">
              <a:lnSpc>
                <a:spcPct val="100000"/>
              </a:lnSpc>
              <a:spcBef>
                <a:spcPts val="0"/>
              </a:spcBef>
              <a:spcAft>
                <a:spcPts val="0"/>
              </a:spcAft>
              <a:buClr>
                <a:srgbClr val="000000"/>
              </a:buClr>
              <a:buSzPts val="1765"/>
              <a:buFont typeface="Arial"/>
              <a:buNone/>
            </a:pPr>
            <a:r>
              <a:rPr b="0" i="0" lang="en-US" sz="1765" u="none" cap="none" strike="noStrike">
                <a:solidFill>
                  <a:srgbClr val="0000FF"/>
                </a:solidFill>
                <a:latin typeface="Calibri"/>
                <a:ea typeface="Calibri"/>
                <a:cs typeface="Calibri"/>
                <a:sym typeface="Calibri"/>
              </a:rPr>
              <a:t>DAPI</a:t>
            </a:r>
            <a:endParaRPr b="0" i="0" sz="1765" u="none" cap="none" strike="noStrike">
              <a:solidFill>
                <a:srgbClr val="0000FF"/>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765"/>
              <a:buFont typeface="Arial"/>
              <a:buNone/>
            </a:pPr>
            <a:r>
              <a:rPr b="0" i="0" lang="en-US" sz="1765" u="none" cap="none" strike="noStrike">
                <a:solidFill>
                  <a:srgbClr val="FF0000"/>
                </a:solidFill>
                <a:latin typeface="Calibri"/>
                <a:ea typeface="Calibri"/>
                <a:cs typeface="Calibri"/>
                <a:sym typeface="Calibri"/>
              </a:rPr>
              <a:t>NeuN</a:t>
            </a:r>
            <a:endParaRPr b="0" i="0" sz="1765" u="none" cap="none" strike="noStrike">
              <a:solidFill>
                <a:srgbClr val="FF0000"/>
              </a:solidFill>
              <a:latin typeface="Calibri"/>
              <a:ea typeface="Calibri"/>
              <a:cs typeface="Calibri"/>
              <a:sym typeface="Calibri"/>
            </a:endParaRPr>
          </a:p>
        </p:txBody>
      </p:sp>
      <p:sp>
        <p:nvSpPr>
          <p:cNvPr id="308" name="Google Shape;308;g3726b0dea19_0_17"/>
          <p:cNvSpPr txBox="1"/>
          <p:nvPr/>
        </p:nvSpPr>
        <p:spPr>
          <a:xfrm>
            <a:off x="3929900" y="5000914"/>
            <a:ext cx="1197600" cy="646500"/>
          </a:xfrm>
          <a:prstGeom prst="rect">
            <a:avLst/>
          </a:prstGeom>
          <a:noFill/>
          <a:ln>
            <a:noFill/>
          </a:ln>
        </p:spPr>
        <p:txBody>
          <a:bodyPr anchorCtr="0" anchor="t" bIns="80375" lIns="80375" spcFirstLastPara="1" rIns="80375" wrap="square" tIns="80375">
            <a:noAutofit/>
          </a:bodyPr>
          <a:lstStyle/>
          <a:p>
            <a:pPr indent="0" lvl="0" marL="0" marR="0" rtl="0" algn="ctr">
              <a:lnSpc>
                <a:spcPct val="100000"/>
              </a:lnSpc>
              <a:spcBef>
                <a:spcPts val="0"/>
              </a:spcBef>
              <a:spcAft>
                <a:spcPts val="0"/>
              </a:spcAft>
              <a:buClr>
                <a:srgbClr val="000000"/>
              </a:buClr>
              <a:buSzPts val="1430"/>
              <a:buFont typeface="Arial"/>
              <a:buNone/>
            </a:pPr>
            <a:r>
              <a:rPr b="0" i="0" lang="en-US" sz="1430" u="none" cap="none" strike="noStrike">
                <a:solidFill>
                  <a:schemeClr val="dk1"/>
                </a:solidFill>
                <a:latin typeface="Calibri"/>
                <a:ea typeface="Calibri"/>
                <a:cs typeface="Calibri"/>
                <a:sym typeface="Calibri"/>
              </a:rPr>
              <a:t>Young Brain Medial Cortex</a:t>
            </a:r>
            <a:endParaRPr b="0" i="0" sz="1430" u="none" cap="none" strike="noStrike">
              <a:solidFill>
                <a:schemeClr val="dk1"/>
              </a:solidFill>
              <a:latin typeface="Calibri"/>
              <a:ea typeface="Calibri"/>
              <a:cs typeface="Calibri"/>
              <a:sym typeface="Calibri"/>
            </a:endParaRPr>
          </a:p>
        </p:txBody>
      </p:sp>
      <p:pic>
        <p:nvPicPr>
          <p:cNvPr id="309" name="Google Shape;309;g3726b0dea19_0_17"/>
          <p:cNvPicPr preferRelativeResize="0"/>
          <p:nvPr/>
        </p:nvPicPr>
        <p:blipFill rotWithShape="1">
          <a:blip r:embed="rId8">
            <a:alphaModFix/>
          </a:blip>
          <a:srcRect b="0" l="0" r="0" t="0"/>
          <a:stretch/>
        </p:blipFill>
        <p:spPr>
          <a:xfrm>
            <a:off x="493740" y="4298754"/>
            <a:ext cx="3294807" cy="2388156"/>
          </a:xfrm>
          <a:prstGeom prst="rect">
            <a:avLst/>
          </a:prstGeom>
          <a:noFill/>
          <a:ln>
            <a:noFill/>
          </a:ln>
        </p:spPr>
      </p:pic>
      <p:sp>
        <p:nvSpPr>
          <p:cNvPr id="310" name="Google Shape;310;g3726b0dea19_0_17"/>
          <p:cNvSpPr txBox="1"/>
          <p:nvPr/>
        </p:nvSpPr>
        <p:spPr>
          <a:xfrm>
            <a:off x="2280125" y="6384275"/>
            <a:ext cx="1507800" cy="341700"/>
          </a:xfrm>
          <a:prstGeom prst="rect">
            <a:avLst/>
          </a:prstGeom>
          <a:noFill/>
          <a:ln>
            <a:noFill/>
          </a:ln>
        </p:spPr>
        <p:txBody>
          <a:bodyPr anchorCtr="0" anchor="t" bIns="80375" lIns="80375" spcFirstLastPara="1" rIns="80375" wrap="square" tIns="80375">
            <a:noAutofit/>
          </a:bodyPr>
          <a:lstStyle/>
          <a:p>
            <a:pPr indent="0" lvl="0" marL="0" marR="0" rtl="0" algn="l">
              <a:lnSpc>
                <a:spcPct val="100000"/>
              </a:lnSpc>
              <a:spcBef>
                <a:spcPts val="0"/>
              </a:spcBef>
              <a:spcAft>
                <a:spcPts val="0"/>
              </a:spcAft>
              <a:buClr>
                <a:srgbClr val="000000"/>
              </a:buClr>
              <a:buSzPts val="1506"/>
              <a:buFont typeface="Arial"/>
              <a:buNone/>
            </a:pPr>
            <a:r>
              <a:rPr b="0" i="0" lang="en-US" sz="1506" u="none" cap="none" strike="noStrike">
                <a:solidFill>
                  <a:srgbClr val="00FF00"/>
                </a:solidFill>
                <a:latin typeface="Calibri"/>
                <a:ea typeface="Calibri"/>
                <a:cs typeface="Calibri"/>
                <a:sym typeface="Calibri"/>
              </a:rPr>
              <a:t>NeuN Detections</a:t>
            </a:r>
            <a:endParaRPr b="0" i="0" sz="1506" u="none" cap="none" strike="noStrike">
              <a:solidFill>
                <a:srgbClr val="00FF00"/>
              </a:solidFill>
              <a:latin typeface="Calibri"/>
              <a:ea typeface="Calibri"/>
              <a:cs typeface="Calibri"/>
              <a:sym typeface="Calibri"/>
            </a:endParaRPr>
          </a:p>
        </p:txBody>
      </p:sp>
      <p:pic>
        <p:nvPicPr>
          <p:cNvPr id="296" name="Google Shape;296;g3726b0dea19_0_17"/>
          <p:cNvPicPr preferRelativeResize="0"/>
          <p:nvPr/>
        </p:nvPicPr>
        <p:blipFill>
          <a:blip r:embed="rId9">
            <a:alphaModFix/>
          </a:blip>
          <a:stretch>
            <a:fillRect/>
          </a:stretch>
        </p:blipFill>
        <p:spPr>
          <a:xfrm>
            <a:off x="785459" y="669328"/>
            <a:ext cx="3716426" cy="266179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2023-07-09T21:11:04Z</dcterms:created>
  <dc:creator>Yves Theriault</dc:creator>
</cp:coreProperties>
</file>