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Play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FaW5aJ30zTDzOLVqg/zA/8RxX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133216" y="5653647"/>
            <a:ext cx="11692357" cy="949234"/>
            <a:chOff x="133216" y="5653647"/>
            <a:chExt cx="11692357" cy="949234"/>
          </a:xfrm>
        </p:grpSpPr>
        <p:pic>
          <p:nvPicPr>
            <p:cNvPr id="89" name="Google Shape;89;p1" descr="A picture containing text, transport, wheel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3216" y="5653647"/>
              <a:ext cx="944299" cy="949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" descr="A picture containing tex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42998" y="5826033"/>
              <a:ext cx="2875387" cy="604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" descr="Text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83869" y="5728105"/>
              <a:ext cx="2009687" cy="800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" descr="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59040" y="5826033"/>
              <a:ext cx="3266533" cy="612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Google Shape;93;p1"/>
          <p:cNvSpPr txBox="1"/>
          <p:nvPr/>
        </p:nvSpPr>
        <p:spPr>
          <a:xfrm>
            <a:off x="482338" y="2006148"/>
            <a:ext cx="11227324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6914"/>
              </a:buClr>
              <a:buSzPts val="36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E66914"/>
                </a:solidFill>
                <a:latin typeface="Calibri"/>
                <a:ea typeface="Calibri"/>
                <a:cs typeface="Calibri"/>
                <a:sym typeface="Calibri"/>
              </a:rPr>
              <a:t>Thickness dependence of QD films on responsivity of GR-QD photodetectors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6914"/>
              </a:buClr>
              <a:buSzPts val="3600"/>
              <a:buFont typeface="Calibri"/>
              <a:buNone/>
            </a:pPr>
            <a:r>
              <a:rPr lang="en-US" sz="1400" b="1" i="1" u="none" strike="noStrike" cap="none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000"/>
              <a:buFont typeface="Calibri"/>
              <a:buNone/>
            </a:pPr>
            <a:r>
              <a:rPr lang="en-US" sz="1400" b="1" i="1" u="none" strike="noStrike" cap="none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Ksenia Avrutina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000"/>
              <a:buFont typeface="Calibri"/>
              <a:buNone/>
            </a:pPr>
            <a:r>
              <a:rPr lang="en-US" sz="1400" b="1" i="1" u="none" strike="noStrike" cap="none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College of William and Mary &amp;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000"/>
              <a:buFont typeface="Calibri"/>
              <a:buNone/>
            </a:pPr>
            <a:r>
              <a:rPr lang="en-US" sz="1400" b="1" i="1" u="none" strike="noStrike" cap="none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San Diego Nanotechnology Infrastructure (SDNI)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1400" b="1" i="1" u="none" strike="noStrike" cap="none" dirty="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000"/>
              <a:buFont typeface="Calibri"/>
              <a:buNone/>
            </a:pPr>
            <a:r>
              <a:rPr lang="en-US" sz="1400" b="1" i="1" u="none" strike="noStrike" cap="none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Faculty PI: Oscar Vazquez Mena, Department of Chemical and Nano Engineering, UC San Diego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Mentor: John Navarro, Suraj Patel, Department of Chemical and Nano Engineering, UC San Diego</a:t>
            </a:r>
            <a:endParaRPr sz="1400" b="1" i="1" u="none" strike="noStrike" cap="none" dirty="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1400" b="1" i="1" u="none" strike="noStrike" cap="none" dirty="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000"/>
              <a:buFont typeface="Calibri"/>
              <a:buNone/>
            </a:pPr>
            <a:r>
              <a:rPr lang="en-US" sz="1400" b="1" i="1" u="none" strike="noStrike" cap="none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Presented at the 2025 NNCI REU Convocation, University of California San Diego, CA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000"/>
              <a:buFont typeface="Calibri"/>
              <a:buNone/>
            </a:pPr>
            <a:r>
              <a:rPr lang="en-US" sz="1400" b="1" i="1" u="none" strike="noStrike" cap="none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August 4-5, 2025</a:t>
            </a:r>
            <a:endParaRPr sz="1400" b="1" i="1" u="none" strike="noStrike" cap="none" dirty="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1"/>
          <p:cNvGrpSpPr/>
          <p:nvPr/>
        </p:nvGrpSpPr>
        <p:grpSpPr>
          <a:xfrm>
            <a:off x="2503266" y="0"/>
            <a:ext cx="7185468" cy="1915886"/>
            <a:chOff x="2581507" y="0"/>
            <a:chExt cx="7185468" cy="1915886"/>
          </a:xfrm>
        </p:grpSpPr>
        <p:pic>
          <p:nvPicPr>
            <p:cNvPr id="95" name="Google Shape;95;p1" descr="A picture containing building, roof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581507" y="0"/>
              <a:ext cx="2878049" cy="1915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" descr="http://ucsdnews.ucsd.edu/news_uploads/atkinson-720.jp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459556" y="0"/>
              <a:ext cx="4307419" cy="19158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838200" y="55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b="1"/>
              <a:t>Introduction</a:t>
            </a: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839788" y="1051685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Quantum Dots (QDs)</a:t>
            </a:r>
            <a:endParaRPr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2"/>
          </p:nvPr>
        </p:nvSpPr>
        <p:spPr>
          <a:xfrm>
            <a:off x="839788" y="1921979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Semiconductor particle of a few nanometers in size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Quantum confinement occurs when the QD is smaller than the separation between an electron and hole in an exciton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600"/>
              <a:t>Quantum confinement results in discrete energy levels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600"/>
              <a:t>Electrons are confined to move between HOMO and LUMO  →  narrowband emission!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sp>
        <p:nvSpPr>
          <p:cNvPr id="105" name="Google Shape;105;p2"/>
          <p:cNvSpPr txBox="1">
            <a:spLocks noGrp="1"/>
          </p:cNvSpPr>
          <p:nvPr>
            <p:ph type="body" idx="3"/>
          </p:nvPr>
        </p:nvSpPr>
        <p:spPr>
          <a:xfrm>
            <a:off x="6172200" y="1051685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Graphene</a:t>
            </a: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4"/>
          </p:nvPr>
        </p:nvSpPr>
        <p:spPr>
          <a:xfrm>
            <a:off x="6172200" y="1921979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dirty="0"/>
              <a:t>Single layer of carbon atoms arranged in planar honeycomb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dirty="0"/>
              <a:t>Carbon has 4 valence electrons, but only forms three bonds in the graphene lattice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dirty="0"/>
              <a:t> Structure allows delocalized electrons move freely across plane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dirty="0"/>
              <a:t>Exceptionally conductive and optically transparent</a:t>
            </a:r>
            <a:endParaRPr dirty="0"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07" name="Google Shape;107;p2"/>
          <p:cNvSpPr/>
          <p:nvPr/>
        </p:nvSpPr>
        <p:spPr>
          <a:xfrm>
            <a:off x="5577613" y="1028975"/>
            <a:ext cx="841513" cy="45719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6149" y="4406966"/>
            <a:ext cx="3725693" cy="2069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1688" y="4159425"/>
            <a:ext cx="4656625" cy="27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5181600" y="4763459"/>
            <a:ext cx="6299700" cy="1982700"/>
          </a:xfrm>
          <a:prstGeom prst="rect">
            <a:avLst/>
          </a:prstGeom>
          <a:noFill/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PbS QDs on Graphene for Photodetectors</a:t>
            </a:r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body" idx="1"/>
          </p:nvPr>
        </p:nvSpPr>
        <p:spPr>
          <a:xfrm>
            <a:off x="838200" y="1325563"/>
            <a:ext cx="6245087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b="1">
                <a:latin typeface="Calibri"/>
                <a:ea typeface="Calibri"/>
                <a:cs typeface="Calibri"/>
                <a:sym typeface="Calibri"/>
              </a:rPr>
              <a:t>Lead sulfide (PbS)</a:t>
            </a: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 QDs offer a high absorption coefficient and tunable band gap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QDs exhibit excellent light absorption and tunability, but poor charge carrier mobility (organic ligands)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Graphene exhibits exceptional charge carrier mobility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b="1">
                <a:latin typeface="Calibri"/>
                <a:ea typeface="Calibri"/>
                <a:cs typeface="Calibri"/>
                <a:sym typeface="Calibri"/>
              </a:rPr>
              <a:t>When we put QDs on graphene: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Charge carriers photogenerated in QDs are transferred to graphene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We achieve excellent charge collection and photoresponsivity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b="1">
                <a:latin typeface="Calibri"/>
                <a:ea typeface="Calibri"/>
                <a:cs typeface="Calibri"/>
                <a:sym typeface="Calibri"/>
              </a:rPr>
              <a:t>Photogating Effect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Light hits the QDs, forming electron-hole pairs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Electrons remain trapped in QDs while holes in are transferred to graphene, where they can circulate multiple times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Result → </a:t>
            </a:r>
            <a:r>
              <a:rPr lang="en-US" sz="1400" u="sng">
                <a:latin typeface="Calibri"/>
                <a:ea typeface="Calibri"/>
                <a:cs typeface="Calibri"/>
                <a:sym typeface="Calibri"/>
              </a:rPr>
              <a:t>high gain!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4124" y="2173827"/>
            <a:ext cx="4778029" cy="1577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/>
          <p:nvPr/>
        </p:nvSpPr>
        <p:spPr>
          <a:xfrm>
            <a:off x="5577613" y="1028975"/>
            <a:ext cx="841513" cy="45719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9214" y="4956801"/>
            <a:ext cx="1412184" cy="1636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3058" y="4956800"/>
            <a:ext cx="1231301" cy="163668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5236245" y="4783844"/>
            <a:ext cx="6483600" cy="19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Chip Design</a:t>
            </a:r>
            <a:endParaRPr/>
          </a:p>
          <a:p>
            <a:pPr marL="285750" marR="0" lvl="0" indent="-28575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Graphene and QDs on silicon dioxide (SiO</a:t>
            </a:r>
            <a:r>
              <a:rPr lang="en-US" sz="14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)/silicon (Si) chip with gold contacts</a:t>
            </a:r>
            <a:endParaRPr/>
          </a:p>
          <a:p>
            <a:pPr marL="285750" marR="0" lvl="0" indent="-28575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sets of gold contacts: 100, 200, and 500 µm channels</a:t>
            </a:r>
            <a:endParaRPr/>
          </a:p>
          <a:p>
            <a:pPr marL="285750" marR="0" lvl="0" indent="-28575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Greater QD film thickness can strengthen light absorption, but lower charge collection and photoresponse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Electron-hole pairs can recombine in QDs</a:t>
            </a:r>
            <a:endParaRPr/>
          </a:p>
          <a:p>
            <a:pPr marL="285750" marR="0" lvl="0" indent="-28575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need to find ideal QD film thickness to optimize photoresponse!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Fabrication</a:t>
            </a: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5577613" y="1028975"/>
            <a:ext cx="841513" cy="45719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904658" y="1463447"/>
            <a:ext cx="5289431" cy="4974468"/>
            <a:chOff x="904658" y="18959"/>
            <a:chExt cx="5289431" cy="4974468"/>
          </a:xfrm>
        </p:grpSpPr>
        <p:sp>
          <p:nvSpPr>
            <p:cNvPr id="130" name="Google Shape;130;p4"/>
            <p:cNvSpPr/>
            <p:nvPr/>
          </p:nvSpPr>
          <p:spPr>
            <a:xfrm>
              <a:off x="1025239" y="18959"/>
              <a:ext cx="2248609" cy="1549292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 t="-36998" b="-36996"/>
              </a:stretch>
            </a:blipFill>
            <a:ln w="19050" cap="flat" cmpd="sng">
              <a:solidFill>
                <a:srgbClr val="D165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973623" y="1568250"/>
              <a:ext cx="2351843" cy="834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 txBox="1"/>
            <p:nvPr/>
          </p:nvSpPr>
          <p:spPr>
            <a:xfrm>
              <a:off x="973623" y="1568250"/>
              <a:ext cx="2351843" cy="834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5x5 mm square of graphene on copper foil is submerged in ammonium persulfate solution (APS) to etch copper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728579" y="40928"/>
              <a:ext cx="2248609" cy="1549292"/>
            </a:xfrm>
            <a:prstGeom prst="roundRect">
              <a:avLst>
                <a:gd name="adj" fmla="val 16667"/>
              </a:avLst>
            </a:prstGeom>
            <a:blipFill rotWithShape="1">
              <a:blip r:embed="rId4">
                <a:alphaModFix/>
              </a:blip>
              <a:stretch>
                <a:fillRect t="-16997" b="-16998"/>
              </a:stretch>
            </a:blipFill>
            <a:ln w="19050" cap="flat" cmpd="sng">
              <a:solidFill>
                <a:srgbClr val="D165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3728579" y="1590216"/>
              <a:ext cx="2248609" cy="834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3728579" y="1590216"/>
              <a:ext cx="2248609" cy="834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Graphene is transferred onto the </a:t>
              </a: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SiO</a:t>
              </a:r>
              <a:r>
                <a:rPr lang="en-US" sz="1400" b="0" i="0" u="none" strike="noStrike" cap="none" baseline="-25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/Si chip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953014" y="2609901"/>
              <a:ext cx="2248609" cy="1549292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stretch>
                <a:fillRect t="-50000" b="-50000"/>
              </a:stretch>
            </a:blipFill>
            <a:ln w="19050" cap="flat" cmpd="sng">
              <a:solidFill>
                <a:srgbClr val="D165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904658" y="4159193"/>
              <a:ext cx="2345322" cy="834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904658" y="4159193"/>
              <a:ext cx="2345322" cy="834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Poly(methyl methacrylate) (PMMA) layer on graphene is etched using acetone and isopropanol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710208" y="2609901"/>
              <a:ext cx="2248609" cy="1549292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stretch>
                <a:fillRect t="-2999" b="-2999"/>
              </a:stretch>
            </a:blipFill>
            <a:ln w="19050" cap="flat" cmpd="sng">
              <a:solidFill>
                <a:srgbClr val="D165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474936" y="4159193"/>
              <a:ext cx="2719153" cy="834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3474936" y="4159193"/>
              <a:ext cx="2719153" cy="834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PbS QDs are spin-coated on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Tetrabutylammonium iodide (TBAI) methanol used for ligand exchange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" name="Google Shape;142;p4" descr="A close-up of a number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7227496" y="2468577"/>
            <a:ext cx="1857202" cy="150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 descr="A close-up of a number&#10;&#10;AI-generated content may be incorrec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9554583" y="2486045"/>
            <a:ext cx="1856169" cy="147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/>
          <p:nvPr/>
        </p:nvSpPr>
        <p:spPr>
          <a:xfrm>
            <a:off x="9197498" y="3109004"/>
            <a:ext cx="270659" cy="1611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7520609" y="1485412"/>
            <a:ext cx="36977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PMMA removal can be observed via color change under microscope:</a:t>
            </a:r>
            <a:endParaRPr/>
          </a:p>
        </p:txBody>
      </p:sp>
      <p:sp>
        <p:nvSpPr>
          <p:cNvPr id="146" name="Google Shape;146;p4"/>
          <p:cNvSpPr/>
          <p:nvPr/>
        </p:nvSpPr>
        <p:spPr>
          <a:xfrm>
            <a:off x="8345918" y="4873045"/>
            <a:ext cx="1973817" cy="167240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t="-8999" b="-8998"/>
            </a:stretch>
          </a:blip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7483946" y="4462943"/>
            <a:ext cx="36977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Chip with and without QDs: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Electrical Characterization</a:t>
            </a:r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body" idx="1"/>
          </p:nvPr>
        </p:nvSpPr>
        <p:spPr>
          <a:xfrm>
            <a:off x="571226" y="88185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IV Characteristics</a:t>
            </a:r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body" idx="2"/>
          </p:nvPr>
        </p:nvSpPr>
        <p:spPr>
          <a:xfrm>
            <a:off x="571226" y="1705765"/>
            <a:ext cx="5157787" cy="504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Measure the response of source-drain current to applied source-drain voltage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 linear plot indicates good quality of contact</a:t>
            </a:r>
            <a:endParaRPr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Increased slope under illumination shows photocurrent generation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body" idx="3"/>
          </p:nvPr>
        </p:nvSpPr>
        <p:spPr>
          <a:xfrm>
            <a:off x="6462988" y="88185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Transfer Characteristics</a:t>
            </a:r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body" idx="4"/>
          </p:nvPr>
        </p:nvSpPr>
        <p:spPr>
          <a:xfrm>
            <a:off x="6462988" y="1705764"/>
            <a:ext cx="5183188" cy="543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Measure the response of source-drain current to applied gate voltage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Transfer curve minimum indicates the </a:t>
            </a: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dirac point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Point at which conduction and valence bands meet</a:t>
            </a:r>
            <a:endParaRPr/>
          </a:p>
          <a:p>
            <a:pPr marL="685800" lvl="1" indent="-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The dirac point shifts towards more negative gate voltage with the addition of QDs due to induced charge transfer into graphene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The dirac point shifts towards more positive gate voltage under illumination due to increased hole conduction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5577613" y="1028975"/>
            <a:ext cx="841513" cy="45719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800" y="2901461"/>
            <a:ext cx="3994638" cy="234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2389" y="2901461"/>
            <a:ext cx="4131450" cy="2363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Photoresponse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 txBox="1">
            <a:spLocks noGrp="1"/>
          </p:cNvSpPr>
          <p:nvPr>
            <p:ph type="body" idx="1"/>
          </p:nvPr>
        </p:nvSpPr>
        <p:spPr>
          <a:xfrm>
            <a:off x="838200" y="1935883"/>
            <a:ext cx="5351585" cy="4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Photoresponse is measured to evaluate how effectively light is converted to electrical signal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Source-drain current is measured over time as a laser is pulsed on/off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Laser: 635 nm wavelength and 5 mW power output</a:t>
            </a:r>
            <a:endParaRPr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Photoresponse = I</a:t>
            </a:r>
            <a:r>
              <a:rPr lang="en-US" sz="1800" baseline="-25000">
                <a:latin typeface="Calibri"/>
                <a:ea typeface="Calibri"/>
                <a:cs typeface="Calibri"/>
                <a:sym typeface="Calibri"/>
              </a:rPr>
              <a:t>dark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– I</a:t>
            </a:r>
            <a:r>
              <a:rPr lang="en-US" sz="1800" baseline="-25000">
                <a:latin typeface="Calibri"/>
                <a:ea typeface="Calibri"/>
                <a:cs typeface="Calibri"/>
                <a:sym typeface="Calibri"/>
              </a:rPr>
              <a:t>light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Difference between maximum and minimum current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QD excitation results in the generation of electron-hole pairs and a subsequent increase in current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5577613" y="1028975"/>
            <a:ext cx="841513" cy="45719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4960" y="2602527"/>
            <a:ext cx="5117728" cy="363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"/>
          <p:cNvSpPr txBox="1"/>
          <p:nvPr/>
        </p:nvSpPr>
        <p:spPr>
          <a:xfrm>
            <a:off x="7014502" y="1935883"/>
            <a:ext cx="480236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Photoresponse Measurement Across 500 µm Channel for QD-Graphene Photodetector </a:t>
            </a: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ith 10 QD layers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b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/>
          <p:nvPr/>
        </p:nvSpPr>
        <p:spPr>
          <a:xfrm>
            <a:off x="2138300" y="4506775"/>
            <a:ext cx="7783800" cy="1986900"/>
          </a:xfrm>
          <a:prstGeom prst="roundRect">
            <a:avLst>
              <a:gd name="adj" fmla="val 16667"/>
            </a:avLst>
          </a:prstGeom>
          <a:solidFill>
            <a:srgbClr val="F6C5AB"/>
          </a:solidFill>
          <a:ln w="19050" cap="flat" cmpd="sng">
            <a:solidFill>
              <a:srgbClr val="BF4F1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Results and Conclusions</a:t>
            </a:r>
            <a:endParaRPr/>
          </a:p>
        </p:txBody>
      </p:sp>
      <p:pic>
        <p:nvPicPr>
          <p:cNvPr id="176" name="Google Shape;176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90604" y="1357696"/>
            <a:ext cx="3951358" cy="285595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/>
          <p:nvPr/>
        </p:nvSpPr>
        <p:spPr>
          <a:xfrm>
            <a:off x="5577613" y="1028975"/>
            <a:ext cx="841513" cy="45719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2201395" y="4697520"/>
            <a:ext cx="7720562" cy="160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dirac point and photoresponse were found for samples manufactured with 1, 3, 5, 10, 15, and 20 QD layers</a:t>
            </a:r>
            <a:endParaRPr/>
          </a:p>
          <a:p>
            <a:pPr marL="285750" marR="0" lvl="0" indent="-28575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8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hotodetector with 10 QD layers performs the best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intermediate thickness likely achieves the best balance between high light absorption and efficient carrier transport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5670" y="1357696"/>
            <a:ext cx="4351925" cy="285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8"/>
          <p:cNvGrpSpPr/>
          <p:nvPr/>
        </p:nvGrpSpPr>
        <p:grpSpPr>
          <a:xfrm>
            <a:off x="133216" y="5653647"/>
            <a:ext cx="11692357" cy="949234"/>
            <a:chOff x="133216" y="5653647"/>
            <a:chExt cx="11692357" cy="949234"/>
          </a:xfrm>
        </p:grpSpPr>
        <p:pic>
          <p:nvPicPr>
            <p:cNvPr id="185" name="Google Shape;185;p8" descr="A picture containing text, transport, wheel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3216" y="5653647"/>
              <a:ext cx="944299" cy="949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8" descr="A picture containing tex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42998" y="5826033"/>
              <a:ext cx="2875387" cy="604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8" descr="Text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83869" y="5728105"/>
              <a:ext cx="2009687" cy="800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8" descr="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59040" y="5826033"/>
              <a:ext cx="3266533" cy="612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" name="Google Shape;189;p8"/>
          <p:cNvSpPr txBox="1"/>
          <p:nvPr/>
        </p:nvSpPr>
        <p:spPr>
          <a:xfrm>
            <a:off x="979714" y="182344"/>
            <a:ext cx="10232700" cy="58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6914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E66914"/>
                </a:solidFill>
                <a:latin typeface="Calibri"/>
                <a:ea typeface="Calibri"/>
                <a:cs typeface="Calibri"/>
                <a:sym typeface="Calibri"/>
              </a:rPr>
              <a:t>Acknowledgements</a:t>
            </a:r>
            <a:endParaRPr sz="2800" b="1" i="0" u="none" strike="noStrike" cap="non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lang="en-US" sz="2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I would like to sincerely thank: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b="1" i="1" u="none" strike="noStrike" cap="non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lang="en-US" sz="2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The National Science Foundation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lang="en-US" sz="2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Our host, University of California San Diego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lang="en-US" sz="2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San Diego Nanotechnology Infrastructure (SDNI)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lang="en-US" sz="2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Dr. Oscar Va</a:t>
            </a:r>
            <a:r>
              <a:rPr lang="en-US" sz="2400" b="1" i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2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quez Mena, Faculty PI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lang="en-US" sz="2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Suraj Patel, Mentor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John Navarro, Mentor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lang="en-US" sz="2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Yves Theriault, SDNI Executive Director, Education and Outreach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lang="en-US" sz="2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Yuhwa Lo, SDNI Faculty Director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</a:pPr>
            <a:r>
              <a:rPr lang="en-US" sz="2400" b="1" i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The audience for listening and for their time!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</a:pPr>
            <a:endParaRPr sz="2400" b="1" i="1" u="none" strike="noStrike" cap="non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lang="en-US" sz="2400" b="1" i="1" u="none" strike="noStrike" cap="non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This program was supported by NSF grant ECCS 2025752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b="1" i="1" u="none" strike="noStrike" cap="non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721</Words>
  <Application>Microsoft Office PowerPoint</Application>
  <PresentationFormat>Widescreen</PresentationFormat>
  <Paragraphs>106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Arial</vt:lpstr>
      <vt:lpstr>Noto Sans Symbols</vt:lpstr>
      <vt:lpstr>Lato</vt:lpstr>
      <vt:lpstr>Play</vt:lpstr>
      <vt:lpstr>Office Theme</vt:lpstr>
      <vt:lpstr>PowerPoint Presentation</vt:lpstr>
      <vt:lpstr>Introduction</vt:lpstr>
      <vt:lpstr>PbS QDs on Graphene for Photodetectors</vt:lpstr>
      <vt:lpstr>Fabrication</vt:lpstr>
      <vt:lpstr>Electrical Characterization</vt:lpstr>
      <vt:lpstr>Photoresponse</vt:lpstr>
      <vt:lpstr>Results and 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Kisa Avrutina</dc:creator>
  <cp:lastModifiedBy>Kisa Avrutina</cp:lastModifiedBy>
  <cp:revision>3</cp:revision>
  <dcterms:created xsi:type="dcterms:W3CDTF">2025-07-31T20:51:29Z</dcterms:created>
  <dcterms:modified xsi:type="dcterms:W3CDTF">2025-08-01T14:52:43Z</dcterms:modified>
</cp:coreProperties>
</file>