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Times New Roman"/>
                <a:ea typeface="Times New Roman"/>
                <a:cs typeface="Times New Roman"/>
                <a:sym typeface="Times New Roman"/>
              </a:rPr>
              <a:t>Hello everyone, welcome,  and good afternoon, my name is Juan Luis Gonzalez and thank you guys for being here.</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US" sz="1100">
                <a:latin typeface="Times New Roman"/>
                <a:ea typeface="Times New Roman"/>
                <a:cs typeface="Times New Roman"/>
                <a:sym typeface="Times New Roman"/>
              </a:rPr>
              <a:t>I am a student from Cal State Channel Islands and I did my </a:t>
            </a:r>
            <a:r>
              <a:rPr b="1" lang="en-US" sz="1100">
                <a:latin typeface="Times New Roman"/>
                <a:ea typeface="Times New Roman"/>
                <a:cs typeface="Times New Roman"/>
                <a:sym typeface="Times New Roman"/>
              </a:rPr>
              <a:t>research</a:t>
            </a:r>
            <a:r>
              <a:rPr b="1" lang="en-US" sz="1100">
                <a:latin typeface="Times New Roman"/>
                <a:ea typeface="Times New Roman"/>
                <a:cs typeface="Times New Roman"/>
                <a:sym typeface="Times New Roman"/>
              </a:rPr>
              <a:t> at Northern Arizona University.</a:t>
            </a:r>
            <a:endParaRPr b="1"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100">
                <a:latin typeface="Times New Roman"/>
                <a:ea typeface="Times New Roman"/>
                <a:cs typeface="Times New Roman"/>
                <a:sym typeface="Times New Roman"/>
              </a:rPr>
              <a:t>Today, I’ll be presenting how we can bring quantum sensing into classrooms using an affordable, modular setup based on Nitrogen Vacancy centers in diamond.</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US" sz="1100">
                <a:latin typeface="Times New Roman"/>
                <a:ea typeface="Times New Roman"/>
                <a:cs typeface="Times New Roman"/>
                <a:sym typeface="Times New Roman"/>
              </a:rPr>
              <a:t>This research combines nanotechnology, optics, and digital tools to help students explore real quantum phenomena—like spin transitions and magnetic resonance with their own hands.</a:t>
            </a:r>
            <a:endParaRPr b="1"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100">
                <a:latin typeface="Times New Roman"/>
                <a:ea typeface="Times New Roman"/>
                <a:cs typeface="Times New Roman"/>
                <a:sym typeface="Times New Roman"/>
              </a:rPr>
              <a:t>This work is based of Haverkamp and Stegemann, who created and improved a low-cost setup to teach these concepts in high schools and undergraduate labs.</a:t>
            </a:r>
            <a:endParaRPr sz="11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sz="1100">
              <a:latin typeface="Times New Roman"/>
              <a:ea typeface="Times New Roman"/>
              <a:cs typeface="Times New Roman"/>
              <a:sym typeface="Times New Roman"/>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373c8bbf08c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70" name="Google Shape;1670;g373c8bbf08c_1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As for the next steps for future </a:t>
            </a:r>
            <a:r>
              <a:rPr lang="en-US"/>
              <a:t>work</a:t>
            </a:r>
            <a:r>
              <a:rPr lang="en-US"/>
              <a:t> for this </a:t>
            </a:r>
            <a:r>
              <a:rPr lang="en-US"/>
              <a:t>research</a:t>
            </a:r>
            <a:r>
              <a:rPr lang="en-US"/>
              <a:t> would be to a</a:t>
            </a:r>
            <a:r>
              <a:rPr lang="en-US"/>
              <a:t>dd a microwave antenna behind the diamonds to control the orientation of the spin flip.</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 able to d</a:t>
            </a:r>
            <a:r>
              <a:rPr lang="en-US"/>
              <a:t>etect and measure </a:t>
            </a:r>
            <a:r>
              <a:rPr lang="en-US"/>
              <a:t>fluorescence</a:t>
            </a:r>
            <a:r>
              <a:rPr lang="en-US"/>
              <a:t> on the diamonds.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See the </a:t>
            </a:r>
            <a:r>
              <a:rPr lang="en-US"/>
              <a:t>fluorescence</a:t>
            </a:r>
            <a:r>
              <a:rPr lang="en-US"/>
              <a:t> dips with a frequency sweep when the sweep passes at 2.87 GHz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Show Zeeman splitting by showing the spectra with an external magnet.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steps would would be the start of </a:t>
            </a:r>
            <a:r>
              <a:rPr lang="en-US"/>
              <a:t>showing</a:t>
            </a:r>
            <a:r>
              <a:rPr lang="en-US"/>
              <a:t> real quantum </a:t>
            </a:r>
            <a:r>
              <a:rPr lang="en-US"/>
              <a:t>physics</a:t>
            </a:r>
            <a:r>
              <a:rPr lang="en-US"/>
              <a:t> and build the confidence to deploy the system as kits in labs  </a:t>
            </a:r>
            <a:endParaRPr/>
          </a:p>
        </p:txBody>
      </p:sp>
      <p:sp>
        <p:nvSpPr>
          <p:cNvPr id="1671" name="Google Shape;1671;g373c8bbf08c_1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g373c8bbf08c_1_7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40" name="Google Shape;1840;g373c8bbf08c_1_7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In conclusion, Quantum technology is a powerful and capable of doing new things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b="1" lang="en-US"/>
              <a:t>ODMR systems can be expensive to have.</a:t>
            </a:r>
            <a:endParaRPr b="1"/>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ODMR experiments, once only possible in elite research labs, can now be done for at a low cost  using open-source materials and basic electronics. </a:t>
            </a:r>
            <a:endParaRPr>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t/>
            </a:r>
            <a:endParaRPr>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rPr b="1" lang="en-US">
                <a:latin typeface="Times New Roman"/>
                <a:ea typeface="Times New Roman"/>
                <a:cs typeface="Times New Roman"/>
                <a:sym typeface="Times New Roman"/>
              </a:rPr>
              <a:t>Now students can physically observe  and measure real quantum effects at a low cost.</a:t>
            </a:r>
            <a:endParaRPr b="1">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t/>
            </a:r>
            <a:endParaRPr>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As for my contribution for this research I was able to show and build a inexpensive ODMR system</a:t>
            </a:r>
            <a:endParaRPr>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t/>
            </a:r>
            <a:endParaRPr>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rPr b="1" lang="en-US">
                <a:latin typeface="Times New Roman"/>
                <a:ea typeface="Times New Roman"/>
                <a:cs typeface="Times New Roman"/>
                <a:sym typeface="Times New Roman"/>
              </a:rPr>
              <a:t>Hopefully, this system would be implemented to future courses especially non R1 universities.</a:t>
            </a:r>
            <a:endParaRPr b="1">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t/>
            </a:r>
            <a:endParaRPr>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Finally, doing research has taught me the importance of patience, going through the research with an open mind and that research is never linear you will have hiccups that you have to solve in clever ways.  </a:t>
            </a:r>
            <a:endParaRPr>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841" name="Google Shape;1841;g373c8bbf08c_1_7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4" name="Shape 2014"/>
        <p:cNvGrpSpPr/>
        <p:nvPr/>
      </p:nvGrpSpPr>
      <p:grpSpPr>
        <a:xfrm>
          <a:off x="0" y="0"/>
          <a:ext cx="0" cy="0"/>
          <a:chOff x="0" y="0"/>
          <a:chExt cx="0" cy="0"/>
        </a:xfrm>
      </p:grpSpPr>
      <p:sp>
        <p:nvSpPr>
          <p:cNvPr id="2015" name="Google Shape;2015;g37235516d85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6" name="Google Shape;2016;g37235516d85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1000"/>
              </a:spcBef>
              <a:spcAft>
                <a:spcPts val="0"/>
              </a:spcAft>
              <a:buClr>
                <a:schemeClr val="dk1"/>
              </a:buClr>
              <a:buSzPts val="1800"/>
              <a:buChar char="●"/>
            </a:pPr>
            <a:r>
              <a:rPr lang="en-US" sz="1800">
                <a:latin typeface="Arial"/>
                <a:ea typeface="Arial"/>
                <a:cs typeface="Arial"/>
                <a:sym typeface="Arial"/>
              </a:rPr>
              <a:t>Lastly this summer research would not be possible without the support of my faculty advisor, Dr. Ryan Behunin, and my mentor, Dylan Chapman. </a:t>
            </a:r>
            <a:endParaRPr sz="1800">
              <a:latin typeface="Arial"/>
              <a:ea typeface="Arial"/>
              <a:cs typeface="Arial"/>
              <a:sym typeface="Arial"/>
            </a:endParaRPr>
          </a:p>
          <a:p>
            <a:pPr indent="0" lvl="0" marL="0" rtl="0" algn="l">
              <a:lnSpc>
                <a:spcPct val="100000"/>
              </a:lnSpc>
              <a:spcBef>
                <a:spcPts val="1000"/>
              </a:spcBef>
              <a:spcAft>
                <a:spcPts val="0"/>
              </a:spcAft>
              <a:buSzPts val="1400"/>
              <a:buNone/>
            </a:pPr>
            <a:r>
              <a:t/>
            </a:r>
            <a:endParaRPr/>
          </a:p>
        </p:txBody>
      </p:sp>
      <p:sp>
        <p:nvSpPr>
          <p:cNvPr id="2017" name="Google Shape;2017;g37235516d85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8" name="Shape 2188"/>
        <p:cNvGrpSpPr/>
        <p:nvPr/>
      </p:nvGrpSpPr>
      <p:grpSpPr>
        <a:xfrm>
          <a:off x="0" y="0"/>
          <a:ext cx="0" cy="0"/>
          <a:chOff x="0" y="0"/>
          <a:chExt cx="0" cy="0"/>
        </a:xfrm>
      </p:grpSpPr>
      <p:sp>
        <p:nvSpPr>
          <p:cNvPr id="2189" name="Google Shape;2189;g35a1c6f9249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0" name="Google Shape;2190;g35a1c6f9249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Thank you all for your time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 am now open on taking questions</a:t>
            </a:r>
            <a:endParaRPr/>
          </a:p>
          <a:p>
            <a:pPr indent="0" lvl="0" marL="0" rtl="0" algn="l">
              <a:lnSpc>
                <a:spcPct val="100000"/>
              </a:lnSpc>
              <a:spcBef>
                <a:spcPts val="0"/>
              </a:spcBef>
              <a:spcAft>
                <a:spcPts val="0"/>
              </a:spcAft>
              <a:buSzPts val="1400"/>
              <a:buNone/>
            </a:pPr>
            <a:r>
              <a:t/>
            </a:r>
            <a:endParaRPr/>
          </a:p>
        </p:txBody>
      </p:sp>
      <p:sp>
        <p:nvSpPr>
          <p:cNvPr id="2191" name="Google Shape;2191;g35a1c6f9249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g371619bd93a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64" name="Google Shape;2364;g371619bd93a_0_1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Thank you all for your time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am now open on taking questions</a:t>
            </a:r>
            <a:endParaRPr/>
          </a:p>
        </p:txBody>
      </p:sp>
      <p:sp>
        <p:nvSpPr>
          <p:cNvPr id="2365" name="Google Shape;2365;g371619bd93a_0_1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6" name="Shape 2536"/>
        <p:cNvGrpSpPr/>
        <p:nvPr/>
      </p:nvGrpSpPr>
      <p:grpSpPr>
        <a:xfrm>
          <a:off x="0" y="0"/>
          <a:ext cx="0" cy="0"/>
          <a:chOff x="0" y="0"/>
          <a:chExt cx="0" cy="0"/>
        </a:xfrm>
      </p:grpSpPr>
      <p:sp>
        <p:nvSpPr>
          <p:cNvPr id="2537" name="Google Shape;2537;g3702b93ff6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38" name="Google Shape;2538;g3702b93ff6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Second was to do a  frequency sweep of 2.6-3.1 GHz. At 2.8GHz </a:t>
            </a:r>
            <a:r>
              <a:rPr lang="en-US">
                <a:latin typeface="Times New Roman"/>
                <a:ea typeface="Times New Roman"/>
                <a:cs typeface="Times New Roman"/>
                <a:sym typeface="Times New Roman"/>
              </a:rPr>
              <a:t>the NV centers undergo a spin transition .This transition leads to a </a:t>
            </a:r>
            <a:r>
              <a:rPr b="1" lang="en-US">
                <a:latin typeface="Times New Roman"/>
                <a:ea typeface="Times New Roman"/>
                <a:cs typeface="Times New Roman"/>
                <a:sym typeface="Times New Roman"/>
              </a:rPr>
              <a:t>non-radiative decay path</a:t>
            </a:r>
            <a:r>
              <a:rPr lang="en-US">
                <a:latin typeface="Times New Roman"/>
                <a:ea typeface="Times New Roman"/>
                <a:cs typeface="Times New Roman"/>
                <a:sym typeface="Times New Roman"/>
              </a:rPr>
              <a:t> through a singlet “dark” state, which decreases the red fluorescence.The fluorescence dip is recorded by a photosensor and shown on a screen via a WiFi custom made interface</a:t>
            </a:r>
            <a:endParaRPr/>
          </a:p>
        </p:txBody>
      </p:sp>
      <p:sp>
        <p:nvSpPr>
          <p:cNvPr id="2539" name="Google Shape;2539;g3702b93ff6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9" name="Shape 2709"/>
        <p:cNvGrpSpPr/>
        <p:nvPr/>
      </p:nvGrpSpPr>
      <p:grpSpPr>
        <a:xfrm>
          <a:off x="0" y="0"/>
          <a:ext cx="0" cy="0"/>
          <a:chOff x="0" y="0"/>
          <a:chExt cx="0" cy="0"/>
        </a:xfrm>
      </p:grpSpPr>
      <p:sp>
        <p:nvSpPr>
          <p:cNvPr id="2710" name="Google Shape;2710;g3720629a1b5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11" name="Google Shape;2711;g3720629a1b5_0_5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 in my time in NAU, I was introduced to do this research by my advisor by reading a couple of papers in building an ODMR set up with data acquisition capabilities. In my time there I got to build  this set up by seeing some of the schematics provided by my mentors and the papers that I read. Printing  the 3D parts was the easy part of this research but not without its issues. There was a point when working with the 3D printer and printing  the cubes with the internals that the cubes would not fit well anymore. The main reason the printer started doing that  was that the printer nozzle was slowly clogging over time and because of the lack of cleaning utensils this would happen after every print. To fix this issue we had to manually heat up the nozzle and clean the PLA gunk with small pliers. But once I got my hands on the microcontroller with the other boards, that is where I started to experience the complexity of this research.</a:t>
            </a:r>
            <a:endParaRPr/>
          </a:p>
        </p:txBody>
      </p:sp>
      <p:sp>
        <p:nvSpPr>
          <p:cNvPr id="2712" name="Google Shape;2712;g3720629a1b5_0_5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1" name="Shape 2881"/>
        <p:cNvGrpSpPr/>
        <p:nvPr/>
      </p:nvGrpSpPr>
      <p:grpSpPr>
        <a:xfrm>
          <a:off x="0" y="0"/>
          <a:ext cx="0" cy="0"/>
          <a:chOff x="0" y="0"/>
          <a:chExt cx="0" cy="0"/>
        </a:xfrm>
      </p:grpSpPr>
      <p:sp>
        <p:nvSpPr>
          <p:cNvPr id="2882" name="Google Shape;2882;g3720629a1b5_0_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83" name="Google Shape;2883;g3720629a1b5_0_6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We used a frequency synthesizer as our source to excite the vacancy center in the diamond  while also running a frequency sweep but there were challenges. When working with the frequency synthesizer board, the first thing that  I encountered was that the board would not turn on. The reason was that I originally wired the board to the 5 Volts pin on the microcontroller because I was following the  data sheet provided when you buy the board. The datasheet was misleading because this is a generic  board but by reading further on the data sheet it was recommended to run a constant 5 Volts  to power the board, so the solution for this was to add a power supply module that gives out a constant 5 Volts.</a:t>
            </a:r>
            <a:endParaRPr/>
          </a:p>
          <a:p>
            <a:pPr indent="0" lvl="0" marL="0" rtl="0" algn="l">
              <a:spcBef>
                <a:spcPts val="0"/>
              </a:spcBef>
              <a:spcAft>
                <a:spcPts val="0"/>
              </a:spcAft>
              <a:buNone/>
            </a:pPr>
            <a:r>
              <a:t/>
            </a:r>
            <a:endParaRPr/>
          </a:p>
        </p:txBody>
      </p:sp>
      <p:sp>
        <p:nvSpPr>
          <p:cNvPr id="2884" name="Google Shape;2884;g3720629a1b5_0_6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2" name="Shape 3062"/>
        <p:cNvGrpSpPr/>
        <p:nvPr/>
      </p:nvGrpSpPr>
      <p:grpSpPr>
        <a:xfrm>
          <a:off x="0" y="0"/>
          <a:ext cx="0" cy="0"/>
          <a:chOff x="0" y="0"/>
          <a:chExt cx="0" cy="0"/>
        </a:xfrm>
      </p:grpSpPr>
      <p:sp>
        <p:nvSpPr>
          <p:cNvPr id="3063" name="Google Shape;3063;g36edd408f59_0_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64" name="Google Shape;3064;g36edd408f59_0_5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As For future work, I need to find a way to make the web server to work properly </a:t>
            </a:r>
            <a:r>
              <a:rPr lang="en-US"/>
              <a:t>because</a:t>
            </a:r>
            <a:r>
              <a:rPr lang="en-US"/>
              <a:t> for some reason, that i still </a:t>
            </a:r>
            <a:r>
              <a:rPr lang="en-US"/>
              <a:t>don't</a:t>
            </a:r>
            <a:r>
              <a:rPr lang="en-US"/>
              <a:t> know yet, the web server </a:t>
            </a:r>
            <a:r>
              <a:rPr lang="en-US"/>
              <a:t>loses</a:t>
            </a:r>
            <a:r>
              <a:rPr lang="en-US"/>
              <a:t> its connection. Also get the frequency synthesizer to lock better because when seeing the frequency on a spectrum analyzer the signal skips. Also figure out why my board turns off and loses its locking capabilities after 2 GHz. I am thinking of asking computer science majors to look at my code and hopefully it would be an easy fix. Next is to Improve on the 3D printing designs </a:t>
            </a:r>
            <a:r>
              <a:rPr lang="en-US"/>
              <a:t>preferably</a:t>
            </a:r>
            <a:r>
              <a:rPr lang="en-US"/>
              <a:t> using a smaller nozzle for higher detail printing. Also Gather real data from the diamond through arduino serial port and plot it through excel or python. Perhaps experiment with python instead of arduino just to see if the reason the frequency synthesizer does not lock properly is due to using arduino IDE. And </a:t>
            </a:r>
            <a:r>
              <a:rPr lang="en-US"/>
              <a:t>finally</a:t>
            </a:r>
            <a:r>
              <a:rPr lang="en-US"/>
              <a:t> Implement this into Quantum </a:t>
            </a:r>
            <a:r>
              <a:rPr lang="en-US"/>
              <a:t>courses as kits. </a:t>
            </a:r>
            <a:endParaRPr/>
          </a:p>
        </p:txBody>
      </p:sp>
      <p:sp>
        <p:nvSpPr>
          <p:cNvPr id="3065" name="Google Shape;3065;g36edd408f59_0_5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2" name="Shape 3232"/>
        <p:cNvGrpSpPr/>
        <p:nvPr/>
      </p:nvGrpSpPr>
      <p:grpSpPr>
        <a:xfrm>
          <a:off x="0" y="0"/>
          <a:ext cx="0" cy="0"/>
          <a:chOff x="0" y="0"/>
          <a:chExt cx="0" cy="0"/>
        </a:xfrm>
      </p:grpSpPr>
      <p:sp>
        <p:nvSpPr>
          <p:cNvPr id="3233" name="Google Shape;3233;g36edd408f59_0_1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34" name="Google Shape;3234;g36edd408f59_0_12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In conclusion, ODMR systems can be expensive to have. </a:t>
            </a:r>
            <a:r>
              <a:rPr lang="en-US">
                <a:latin typeface="Times New Roman"/>
                <a:ea typeface="Times New Roman"/>
                <a:cs typeface="Times New Roman"/>
                <a:sym typeface="Times New Roman"/>
              </a:rPr>
              <a:t>ODMR experiments, once only possible in elite research labs, can now be done for under $600 using open-source materials and basic electronics. Now students can physically observe  and measure real quantum effects at a low cost. Hopefully, this system would be implemented to future courses especially non R1 universities. Finally, doing research has taught me the importance of patience, going through the research with an open mind and that research is never linear you will have hiccups that you have to solve in clever ways.  Thank you for your time.</a:t>
            </a:r>
            <a:endParaRPr/>
          </a:p>
          <a:p>
            <a:pPr indent="0" lvl="0" marL="0" rtl="0" algn="l">
              <a:spcBef>
                <a:spcPts val="0"/>
              </a:spcBef>
              <a:spcAft>
                <a:spcPts val="0"/>
              </a:spcAft>
              <a:buClr>
                <a:schemeClr val="dk1"/>
              </a:buClr>
              <a:buSzPts val="1400"/>
              <a:buFont typeface="Arial"/>
              <a:buNone/>
            </a:pPr>
            <a:r>
              <a:t/>
            </a:r>
            <a:endParaRPr sz="1800"/>
          </a:p>
          <a:p>
            <a:pPr indent="0" lvl="0" marL="0" rtl="0" algn="l">
              <a:spcBef>
                <a:spcPts val="0"/>
              </a:spcBef>
              <a:spcAft>
                <a:spcPts val="0"/>
              </a:spcAft>
              <a:buNone/>
            </a:pPr>
            <a:r>
              <a:t/>
            </a:r>
            <a:endParaRPr/>
          </a:p>
        </p:txBody>
      </p:sp>
      <p:sp>
        <p:nvSpPr>
          <p:cNvPr id="3235" name="Google Shape;3235;g36edd408f59_0_12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73c8bbf08c_1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373c8bbf08c_1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As you may know, We’re entering the "second quantum revolution"—a shift driven by technologies like quantum computers, quantum communication, and especially quantum sensors.</a:t>
            </a:r>
            <a:endParaRPr sz="1100">
              <a:latin typeface="Arial"/>
              <a:ea typeface="Arial"/>
              <a:cs typeface="Arial"/>
              <a:sym typeface="Arial"/>
            </a:endParaRPr>
          </a:p>
          <a:p>
            <a:pPr indent="0" lvl="0" marL="457200" rtl="0" algn="l">
              <a:lnSpc>
                <a:spcPct val="115000"/>
              </a:lnSpc>
              <a:spcBef>
                <a:spcPts val="1200"/>
              </a:spcBef>
              <a:spcAft>
                <a:spcPts val="0"/>
              </a:spcAft>
              <a:buNone/>
            </a:pPr>
            <a:r>
              <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b="1" lang="en-US" sz="1100">
                <a:latin typeface="Arial"/>
                <a:ea typeface="Arial"/>
                <a:cs typeface="Arial"/>
                <a:sym typeface="Arial"/>
              </a:rPr>
              <a:t>One of the most promising sensing platforms is based on nitrogen-vacancy (NV) centers in diamond or NV centers for short. </a:t>
            </a:r>
            <a:endParaRPr b="1" sz="1100">
              <a:latin typeface="Arial"/>
              <a:ea typeface="Arial"/>
              <a:cs typeface="Arial"/>
              <a:sym typeface="Arial"/>
            </a:endParaRPr>
          </a:p>
          <a:p>
            <a:pPr indent="0" lvl="0" marL="457200" rtl="0" algn="l">
              <a:lnSpc>
                <a:spcPct val="115000"/>
              </a:lnSpc>
              <a:spcBef>
                <a:spcPts val="1200"/>
              </a:spcBef>
              <a:spcAft>
                <a:spcPts val="0"/>
              </a:spcAft>
              <a:buNone/>
            </a:pPr>
            <a:r>
              <a:t/>
            </a:r>
            <a:endParaRPr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NV centers are tiny atomic-scale defects in a diamond lattice that behave like artificial atoms.</a:t>
            </a:r>
            <a:endParaRPr sz="1100">
              <a:latin typeface="Arial"/>
              <a:ea typeface="Arial"/>
              <a:cs typeface="Arial"/>
              <a:sym typeface="Arial"/>
            </a:endParaRPr>
          </a:p>
          <a:p>
            <a:pPr indent="0" lvl="0" marL="457200" rtl="0" algn="l">
              <a:lnSpc>
                <a:spcPct val="115000"/>
              </a:lnSpc>
              <a:spcBef>
                <a:spcPts val="1200"/>
              </a:spcBef>
              <a:spcAft>
                <a:spcPts val="0"/>
              </a:spcAft>
              <a:buNone/>
            </a:pPr>
            <a:r>
              <a:t/>
            </a:r>
            <a:endParaRPr b="1"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b="1" lang="en-US" sz="1100">
                <a:latin typeface="Arial"/>
                <a:ea typeface="Arial"/>
                <a:cs typeface="Arial"/>
                <a:sym typeface="Arial"/>
              </a:rPr>
              <a:t>What makes them special is their ability to interact with light and microwaves in a measurable and controllable way—even at room temperature.</a:t>
            </a:r>
            <a:endParaRPr sz="1100">
              <a:latin typeface="Arial"/>
              <a:ea typeface="Arial"/>
              <a:cs typeface="Arial"/>
              <a:sym typeface="Arial"/>
            </a:endParaRPr>
          </a:p>
          <a:p>
            <a:pPr indent="0" lvl="0" marL="457200" rtl="0" algn="l">
              <a:lnSpc>
                <a:spcPct val="115000"/>
              </a:lnSpc>
              <a:spcBef>
                <a:spcPts val="1200"/>
              </a:spcBef>
              <a:spcAft>
                <a:spcPts val="0"/>
              </a:spcAft>
              <a:buNone/>
            </a:pPr>
            <a:r>
              <a:t/>
            </a:r>
            <a:endParaRPr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These properties allow them to function as ultra-sensitive magnetic field sensors, useful in medicine, neuroscience, and material science.</a:t>
            </a:r>
            <a:endParaRPr sz="1100">
              <a:latin typeface="Arial"/>
              <a:ea typeface="Arial"/>
              <a:cs typeface="Arial"/>
              <a:sym typeface="Arial"/>
            </a:endParaRPr>
          </a:p>
          <a:p>
            <a:pPr indent="0" lvl="0" marL="457200" rtl="0" algn="l">
              <a:lnSpc>
                <a:spcPct val="115000"/>
              </a:lnSpc>
              <a:spcBef>
                <a:spcPts val="1200"/>
              </a:spcBef>
              <a:spcAft>
                <a:spcPts val="0"/>
              </a:spcAft>
              <a:buNone/>
            </a:pPr>
            <a:r>
              <a:t/>
            </a:r>
            <a:endParaRPr b="1" sz="1100">
              <a:latin typeface="Arial"/>
              <a:ea typeface="Arial"/>
              <a:cs typeface="Arial"/>
              <a:sym typeface="Arial"/>
            </a:endParaRPr>
          </a:p>
          <a:p>
            <a:pPr indent="-298450" lvl="0" marL="457200" rtl="0" algn="l">
              <a:lnSpc>
                <a:spcPct val="115000"/>
              </a:lnSpc>
              <a:spcBef>
                <a:spcPts val="1200"/>
              </a:spcBef>
              <a:spcAft>
                <a:spcPts val="0"/>
              </a:spcAft>
              <a:buSzPts val="1100"/>
              <a:buFont typeface="Arial"/>
              <a:buChar char="●"/>
            </a:pPr>
            <a:r>
              <a:rPr b="1" lang="en-US" sz="1100">
                <a:latin typeface="Arial"/>
                <a:ea typeface="Arial"/>
                <a:cs typeface="Arial"/>
                <a:sym typeface="Arial"/>
              </a:rPr>
              <a:t>But until now, these tools were too complex or expensive for students to engage with directly.</a:t>
            </a:r>
            <a:endParaRPr b="1"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sz="1100">
              <a:latin typeface="Times New Roman"/>
              <a:ea typeface="Times New Roman"/>
              <a:cs typeface="Times New Roman"/>
              <a:sym typeface="Times New Roman"/>
            </a:endParaRPr>
          </a:p>
        </p:txBody>
      </p:sp>
      <p:sp>
        <p:nvSpPr>
          <p:cNvPr id="261" name="Google Shape;261;g373c8bbf08c_1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8" name="Shape 3408"/>
        <p:cNvGrpSpPr/>
        <p:nvPr/>
      </p:nvGrpSpPr>
      <p:grpSpPr>
        <a:xfrm>
          <a:off x="0" y="0"/>
          <a:ext cx="0" cy="0"/>
          <a:chOff x="0" y="0"/>
          <a:chExt cx="0" cy="0"/>
        </a:xfrm>
      </p:grpSpPr>
      <p:sp>
        <p:nvSpPr>
          <p:cNvPr id="3409" name="Google Shape;3409;g370a630912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10" name="Google Shape;3410;g370a630912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But the main issue that I  had  with the frequency synthesizer is the the way you have code in arduino </a:t>
            </a:r>
            <a:r>
              <a:rPr lang="en-US"/>
              <a:t>because</a:t>
            </a:r>
            <a:r>
              <a:rPr lang="en-US"/>
              <a:t> is highly sensitive. The synthesizer </a:t>
            </a:r>
            <a:r>
              <a:rPr lang="en-US">
                <a:highlight>
                  <a:srgbClr val="FFFFFF"/>
                </a:highlight>
                <a:latin typeface="Courier New"/>
                <a:ea typeface="Courier New"/>
                <a:cs typeface="Courier New"/>
                <a:sym typeface="Courier New"/>
              </a:rPr>
              <a:t>incorporates a Phase Lock Loop  along with prescalers, dividers and multipliers and special libraries like “BigNumbers” that I didn’t know you had to run on this board. This took me weeks to figure out before I got it to run. On my finals weeks at NAU I went as far as running a frequency sweep of 1 GHz to 1.1 GHz and collecting ambient light data from the room using the photosensor, just to prove that it can be done and here is my result on figure 13. The last thing I need to work on is for the synthesizer to work pass 2 GHz because after it passes that frequency it shuts down at me and my goal is to run a sweep from 2.6Ghz to 3 GHz and that is where I left off at.   </a:t>
            </a:r>
            <a:endParaRPr>
              <a:highlight>
                <a:srgbClr val="FFFFFF"/>
              </a:highlight>
              <a:latin typeface="Courier New"/>
              <a:ea typeface="Courier New"/>
              <a:cs typeface="Courier New"/>
              <a:sym typeface="Courier New"/>
            </a:endParaRPr>
          </a:p>
          <a:p>
            <a:pPr indent="0" lvl="0" marL="0" rtl="0" algn="l">
              <a:spcBef>
                <a:spcPts val="0"/>
              </a:spcBef>
              <a:spcAft>
                <a:spcPts val="0"/>
              </a:spcAft>
              <a:buNone/>
            </a:pPr>
            <a:r>
              <a:t/>
            </a:r>
            <a:endParaRPr/>
          </a:p>
        </p:txBody>
      </p:sp>
      <p:sp>
        <p:nvSpPr>
          <p:cNvPr id="3411" name="Google Shape;3411;g370a630912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1" name="Shape 3581"/>
        <p:cNvGrpSpPr/>
        <p:nvPr/>
      </p:nvGrpSpPr>
      <p:grpSpPr>
        <a:xfrm>
          <a:off x="0" y="0"/>
          <a:ext cx="0" cy="0"/>
          <a:chOff x="0" y="0"/>
          <a:chExt cx="0" cy="0"/>
        </a:xfrm>
      </p:grpSpPr>
      <p:sp>
        <p:nvSpPr>
          <p:cNvPr id="3582" name="Google Shape;3582;g274e2b6e32d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3" name="Google Shape;3583;g274e2b6e32d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As you may know, We’re entering the "second quantum revolution"—a shift driven by technologies like quantum computers, quantum communication, and especially quantum sensors.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One of the most promising sensing platforms is based on nitrogen-vacancy (NV) or NV for short centers in diamond.</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NV centers are tiny atomic-scale defects in a diamond lattice that behave like artificial atoms.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What makes them special is their ability to interact with light and microwaves in a measurable and controllable way—even at room temperature.</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These properties allow them to function as ultra-sensitive magnetic field sensors, useful in medicine, neuroscience, and material science.</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But until now, these tools were too complex or expensive for students to engage with directly.</a:t>
            </a:r>
            <a:endParaRPr b="1"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sz="1100">
              <a:latin typeface="Times New Roman"/>
              <a:ea typeface="Times New Roman"/>
              <a:cs typeface="Times New Roman"/>
              <a:sym typeface="Times New Roman"/>
            </a:endParaRPr>
          </a:p>
        </p:txBody>
      </p:sp>
      <p:sp>
        <p:nvSpPr>
          <p:cNvPr id="3584" name="Google Shape;3584;g274e2b6e32d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9" name="Shape 3759"/>
        <p:cNvGrpSpPr/>
        <p:nvPr/>
      </p:nvGrpSpPr>
      <p:grpSpPr>
        <a:xfrm>
          <a:off x="0" y="0"/>
          <a:ext cx="0" cy="0"/>
          <a:chOff x="0" y="0"/>
          <a:chExt cx="0" cy="0"/>
        </a:xfrm>
      </p:grpSpPr>
      <p:sp>
        <p:nvSpPr>
          <p:cNvPr id="3760" name="Google Shape;3760;g35a1c6f924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1" name="Google Shape;3761;g35a1c6f924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1100"/>
              <a:buNone/>
            </a:pPr>
            <a:r>
              <a:rPr lang="en-US"/>
              <a:t>The technique that is being used for this project is called Optically Detected Magnetic Resonance or (OMDR) for short. </a:t>
            </a:r>
            <a:endParaRPr/>
          </a:p>
          <a:p>
            <a:pPr indent="0" lvl="0" marL="0" rtl="0" algn="l">
              <a:lnSpc>
                <a:spcPct val="115000"/>
              </a:lnSpc>
              <a:spcBef>
                <a:spcPts val="1200"/>
              </a:spcBef>
              <a:spcAft>
                <a:spcPts val="0"/>
              </a:spcAft>
              <a:buSzPts val="1100"/>
              <a:buNone/>
            </a:pPr>
            <a:r>
              <a:rPr b="1" lang="en-US"/>
              <a:t>ODMR experiments, while powerful, are generally not feasible in educational settings. </a:t>
            </a:r>
            <a:endParaRPr b="1"/>
          </a:p>
          <a:p>
            <a:pPr indent="0" lvl="0" marL="0" rtl="0" algn="l">
              <a:lnSpc>
                <a:spcPct val="115000"/>
              </a:lnSpc>
              <a:spcBef>
                <a:spcPts val="1200"/>
              </a:spcBef>
              <a:spcAft>
                <a:spcPts val="0"/>
              </a:spcAft>
              <a:buSzPts val="1100"/>
              <a:buNone/>
            </a:pPr>
            <a:r>
              <a:rPr lang="en-US"/>
              <a:t>They often require thousands of dollars' worth of equipment and expert-level technical skills.</a:t>
            </a:r>
            <a:endParaRPr/>
          </a:p>
          <a:p>
            <a:pPr indent="0" lvl="0" marL="0" rtl="0" algn="l">
              <a:lnSpc>
                <a:spcPct val="115000"/>
              </a:lnSpc>
              <a:spcBef>
                <a:spcPts val="1200"/>
              </a:spcBef>
              <a:spcAft>
                <a:spcPts val="0"/>
              </a:spcAft>
              <a:buSzPts val="1100"/>
              <a:buNone/>
            </a:pPr>
            <a:r>
              <a:rPr lang="en-US"/>
              <a:t> </a:t>
            </a:r>
            <a:r>
              <a:rPr b="1" lang="en-US"/>
              <a:t>Even when resources are available, the setups can be too fragile or too complicated for students to use without supervision. </a:t>
            </a:r>
            <a:endParaRPr b="1"/>
          </a:p>
          <a:p>
            <a:pPr indent="0" lvl="0" marL="0" rtl="0" algn="l">
              <a:lnSpc>
                <a:spcPct val="115000"/>
              </a:lnSpc>
              <a:spcBef>
                <a:spcPts val="1200"/>
              </a:spcBef>
              <a:spcAft>
                <a:spcPts val="0"/>
              </a:spcAft>
              <a:buSzPts val="1100"/>
              <a:buNone/>
            </a:pPr>
            <a:r>
              <a:rPr lang="en-US"/>
              <a:t>The specific challenge addressed in this study is how to dramatically lower those barriers.</a:t>
            </a:r>
            <a:endParaRPr/>
          </a:p>
          <a:p>
            <a:pPr indent="0" lvl="0" marL="0" rtl="0" algn="l">
              <a:lnSpc>
                <a:spcPct val="115000"/>
              </a:lnSpc>
              <a:spcBef>
                <a:spcPts val="1200"/>
              </a:spcBef>
              <a:spcAft>
                <a:spcPts val="0"/>
              </a:spcAft>
              <a:buSzPts val="1100"/>
              <a:buNone/>
            </a:pPr>
            <a:r>
              <a:rPr b="1" lang="en-US" sz="1100">
                <a:latin typeface="Arial"/>
                <a:ea typeface="Arial"/>
                <a:cs typeface="Arial"/>
                <a:sym typeface="Arial"/>
              </a:rPr>
              <a:t>Teaching quantum sensing is usually limited to elite labs with expensive tools.</a:t>
            </a:r>
            <a:endParaRPr b="1" sz="1100">
              <a:latin typeface="Arial"/>
              <a:ea typeface="Arial"/>
              <a:cs typeface="Arial"/>
              <a:sym typeface="Arial"/>
            </a:endParaRPr>
          </a:p>
          <a:p>
            <a:pPr indent="0" lvl="0" marL="0" rtl="0" algn="l">
              <a:lnSpc>
                <a:spcPct val="115000"/>
              </a:lnSpc>
              <a:spcBef>
                <a:spcPts val="1200"/>
              </a:spcBef>
              <a:spcAft>
                <a:spcPts val="0"/>
              </a:spcAft>
              <a:buSzPts val="1100"/>
              <a:buNone/>
            </a:pPr>
            <a:r>
              <a:rPr lang="en-US" sz="1100">
                <a:latin typeface="Arial"/>
                <a:ea typeface="Arial"/>
                <a:cs typeface="Arial"/>
                <a:sym typeface="Arial"/>
              </a:rPr>
              <a:t>Teachers often lack access to tools like oscilloscopes or training in microwave systems, optics, or 3D printing.</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SzPts val="1100"/>
              <a:buNone/>
            </a:pPr>
            <a:r>
              <a:rPr b="1" lang="en-US" sz="1100">
                <a:latin typeface="Arial"/>
                <a:ea typeface="Arial"/>
                <a:cs typeface="Arial"/>
                <a:sym typeface="Arial"/>
              </a:rPr>
              <a:t>As a result: students are left out of hands-on quantum science, which is key for building the future quantum workforce.</a:t>
            </a:r>
            <a:endParaRPr b="1"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b="1"/>
          </a:p>
          <a:p>
            <a:pPr indent="0" lvl="0" marL="0" rtl="0" algn="l">
              <a:lnSpc>
                <a:spcPct val="100000"/>
              </a:lnSpc>
              <a:spcBef>
                <a:spcPts val="1200"/>
              </a:spcBef>
              <a:spcAft>
                <a:spcPts val="0"/>
              </a:spcAft>
              <a:buSzPts val="1400"/>
              <a:buNone/>
            </a:pPr>
            <a:r>
              <a:t/>
            </a:r>
            <a:endParaRPr/>
          </a:p>
        </p:txBody>
      </p:sp>
      <p:sp>
        <p:nvSpPr>
          <p:cNvPr id="3762" name="Google Shape;3762;g35a1c6f924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3" name="Shape 3933"/>
        <p:cNvGrpSpPr/>
        <p:nvPr/>
      </p:nvGrpSpPr>
      <p:grpSpPr>
        <a:xfrm>
          <a:off x="0" y="0"/>
          <a:ext cx="0" cy="0"/>
          <a:chOff x="0" y="0"/>
          <a:chExt cx="0" cy="0"/>
        </a:xfrm>
      </p:grpSpPr>
      <p:sp>
        <p:nvSpPr>
          <p:cNvPr id="3934" name="Google Shape;3934;g36edd408f5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35" name="Google Shape;3935;g36edd408f5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Due to Time constraints and the diamonds still on their way, we </a:t>
            </a:r>
            <a:r>
              <a:rPr lang="en-US"/>
              <a:t>couldn't</a:t>
            </a:r>
            <a:r>
              <a:rPr lang="en-US"/>
              <a:t> do our  experiments with the system. But here is our future goals for the experiment. The first is one is to show NV </a:t>
            </a:r>
            <a:r>
              <a:rPr lang="en-US"/>
              <a:t>Fluorescence with the alignment of the green laser and capturing the red Fluorescence with a red filter and this is the emissions from the NV center. Figure is is the ODMR set that we build for this project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3936" name="Google Shape;3936;g36edd408f5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8" name="Shape 4118"/>
        <p:cNvGrpSpPr/>
        <p:nvPr/>
      </p:nvGrpSpPr>
      <p:grpSpPr>
        <a:xfrm>
          <a:off x="0" y="0"/>
          <a:ext cx="0" cy="0"/>
          <a:chOff x="0" y="0"/>
          <a:chExt cx="0" cy="0"/>
        </a:xfrm>
      </p:grpSpPr>
      <p:sp>
        <p:nvSpPr>
          <p:cNvPr id="4119" name="Google Shape;4119;g3702b93ff6b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20" name="Google Shape;4120;g3702b93ff6b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In the third step, we add an external magnetic field with a movable permanent magnet. This causes </a:t>
            </a:r>
            <a:r>
              <a:rPr b="1" lang="en-US">
                <a:latin typeface="Times New Roman"/>
                <a:ea typeface="Times New Roman"/>
                <a:cs typeface="Times New Roman"/>
                <a:sym typeface="Times New Roman"/>
              </a:rPr>
              <a:t>Zeeman splitting</a:t>
            </a:r>
            <a:r>
              <a:rPr lang="en-US">
                <a:latin typeface="Times New Roman"/>
                <a:ea typeface="Times New Roman"/>
                <a:cs typeface="Times New Roman"/>
                <a:sym typeface="Times New Roman"/>
              </a:rPr>
              <a:t>—the single dip splits into up to eight dips, due to the four different orientations of NV centers in the diamond lattice.This not only visualizes spin transitions, but also lets students </a:t>
            </a:r>
            <a:r>
              <a:rPr b="1" lang="en-US">
                <a:latin typeface="Times New Roman"/>
                <a:ea typeface="Times New Roman"/>
                <a:cs typeface="Times New Roman"/>
                <a:sym typeface="Times New Roman"/>
              </a:rPr>
              <a:t>map the vector components of the magnetic field</a:t>
            </a:r>
            <a:r>
              <a:rPr lang="en-US">
                <a:latin typeface="Times New Roman"/>
                <a:ea typeface="Times New Roman"/>
                <a:cs typeface="Times New Roman"/>
                <a:sym typeface="Times New Roman"/>
              </a:rPr>
              <a:t>.</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4121" name="Google Shape;4121;g3702b93ff6b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1" name="Shape 4291"/>
        <p:cNvGrpSpPr/>
        <p:nvPr/>
      </p:nvGrpSpPr>
      <p:grpSpPr>
        <a:xfrm>
          <a:off x="0" y="0"/>
          <a:ext cx="0" cy="0"/>
          <a:chOff x="0" y="0"/>
          <a:chExt cx="0" cy="0"/>
        </a:xfrm>
      </p:grpSpPr>
      <p:sp>
        <p:nvSpPr>
          <p:cNvPr id="4292" name="Google Shape;4292;g35a1c6f9249_0_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3" name="Google Shape;4293;g35a1c6f9249_0_6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4" name="Google Shape;4294;g35a1c6f9249_0_6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5" name="Shape 4465"/>
        <p:cNvGrpSpPr/>
        <p:nvPr/>
      </p:nvGrpSpPr>
      <p:grpSpPr>
        <a:xfrm>
          <a:off x="0" y="0"/>
          <a:ext cx="0" cy="0"/>
          <a:chOff x="0" y="0"/>
          <a:chExt cx="0" cy="0"/>
        </a:xfrm>
      </p:grpSpPr>
      <p:sp>
        <p:nvSpPr>
          <p:cNvPr id="4466" name="Google Shape;4466;g35a1c6f9249_0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7" name="Google Shape;4467;g35a1c6f9249_0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8" name="Google Shape;4468;g35a1c6f9249_0_3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0" name="Shape 4640"/>
        <p:cNvGrpSpPr/>
        <p:nvPr/>
      </p:nvGrpSpPr>
      <p:grpSpPr>
        <a:xfrm>
          <a:off x="0" y="0"/>
          <a:ext cx="0" cy="0"/>
          <a:chOff x="0" y="0"/>
          <a:chExt cx="0" cy="0"/>
        </a:xfrm>
      </p:grpSpPr>
      <p:sp>
        <p:nvSpPr>
          <p:cNvPr id="4641" name="Google Shape;464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2" name="Google Shape;464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43" name="Google Shape;464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73c8bbf08c_1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373c8bbf08c_1_3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t>The technique that is being used for this research is called Optically Detected Magnetic Resonance or (OMDR) for short. </a:t>
            </a:r>
            <a:endParaRPr/>
          </a:p>
          <a:p>
            <a:pPr indent="0" lvl="0" marL="0" rtl="0" algn="l">
              <a:lnSpc>
                <a:spcPct val="115000"/>
              </a:lnSpc>
              <a:spcBef>
                <a:spcPts val="1200"/>
              </a:spcBef>
              <a:spcAft>
                <a:spcPts val="0"/>
              </a:spcAft>
              <a:buClr>
                <a:schemeClr val="dk1"/>
              </a:buClr>
              <a:buSzPts val="1100"/>
              <a:buFont typeface="Arial"/>
              <a:buNone/>
            </a:pPr>
            <a:r>
              <a:rPr b="1" lang="en-US"/>
              <a:t>ODMR experiments, while powerful, are generally not feasible in educational settings. </a:t>
            </a:r>
            <a:endParaRPr b="1"/>
          </a:p>
          <a:p>
            <a:pPr indent="0" lvl="0" marL="0" rtl="0" algn="l">
              <a:lnSpc>
                <a:spcPct val="115000"/>
              </a:lnSpc>
              <a:spcBef>
                <a:spcPts val="1200"/>
              </a:spcBef>
              <a:spcAft>
                <a:spcPts val="0"/>
              </a:spcAft>
              <a:buClr>
                <a:schemeClr val="dk1"/>
              </a:buClr>
              <a:buSzPts val="1100"/>
              <a:buFont typeface="Arial"/>
              <a:buNone/>
            </a:pPr>
            <a:r>
              <a:rPr lang="en-US"/>
              <a:t>They often require thousands of dollars' worth of equipment and expert-level technical skills.</a:t>
            </a:r>
            <a:endParaRPr/>
          </a:p>
          <a:p>
            <a:pPr indent="0" lvl="0" marL="0" rtl="0" algn="l">
              <a:lnSpc>
                <a:spcPct val="115000"/>
              </a:lnSpc>
              <a:spcBef>
                <a:spcPts val="1200"/>
              </a:spcBef>
              <a:spcAft>
                <a:spcPts val="0"/>
              </a:spcAft>
              <a:buClr>
                <a:schemeClr val="dk1"/>
              </a:buClr>
              <a:buSzPts val="1100"/>
              <a:buFont typeface="Arial"/>
              <a:buNone/>
            </a:pPr>
            <a:r>
              <a:rPr lang="en-US"/>
              <a:t> </a:t>
            </a:r>
            <a:r>
              <a:rPr b="1" lang="en-US"/>
              <a:t>Even when resources are available, the setups can be too fragile or too complicated for students to use without supervision. </a:t>
            </a:r>
            <a:endParaRPr b="1"/>
          </a:p>
          <a:p>
            <a:pPr indent="0" lvl="0" marL="0" rtl="0" algn="l">
              <a:lnSpc>
                <a:spcPct val="115000"/>
              </a:lnSpc>
              <a:spcBef>
                <a:spcPts val="1200"/>
              </a:spcBef>
              <a:spcAft>
                <a:spcPts val="0"/>
              </a:spcAft>
              <a:buClr>
                <a:schemeClr val="dk1"/>
              </a:buClr>
              <a:buSzPts val="1100"/>
              <a:buFont typeface="Arial"/>
              <a:buNone/>
            </a:pPr>
            <a:r>
              <a:rPr lang="en-US"/>
              <a:t>The specific challenge addressed in this study is how to dramatically lower those barriers.</a:t>
            </a:r>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Teaching quantum sensing is usually limited to elite labs with expensive tools.</a:t>
            </a:r>
            <a:endParaRPr b="1"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Teachers often lack access to tools like oscilloscopes or training in microwave systems, optics, or 3D printing.</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As a result: students are left out of hands-on quantum science, which is key for building the future quantum workforce.</a:t>
            </a:r>
            <a:endParaRPr b="1"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b="1"/>
          </a:p>
          <a:p>
            <a:pPr indent="0" lvl="0" marL="0" rtl="0" algn="l">
              <a:spcBef>
                <a:spcPts val="120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437" name="Google Shape;437;g373c8bbf08c_1_3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5a1c6f9249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35a1c6f9249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Our approach uses the </a:t>
            </a:r>
            <a:r>
              <a:rPr b="1" lang="en-US" sz="1100">
                <a:latin typeface="Arial"/>
                <a:ea typeface="Arial"/>
                <a:cs typeface="Arial"/>
                <a:sym typeface="Arial"/>
              </a:rPr>
              <a:t>negatively charged NV⁻ center</a:t>
            </a:r>
            <a:r>
              <a:rPr lang="en-US" sz="1100">
                <a:latin typeface="Arial"/>
                <a:ea typeface="Arial"/>
                <a:cs typeface="Arial"/>
                <a:sym typeface="Arial"/>
              </a:rPr>
              <a:t>, which is a defect in the diamond lattice consisting of a nitrogen atom next to a missing carbon atom (vacancy).</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These NV centers have unpaired electrons whose spin state can be manipulated using microwave radiation and read out using optical fluorescence.</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When you shine a green laser (around 532 nm) on an NV center, it fluoresces red.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But if microwaves at ~2.87 GHz hits the diamond it flips the electron's spin, and the fluorescence drops.</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drop is what we call </a:t>
            </a:r>
            <a:r>
              <a:rPr b="1" lang="en-US" sz="1100">
                <a:latin typeface="Arial"/>
                <a:ea typeface="Arial"/>
                <a:cs typeface="Arial"/>
                <a:sym typeface="Arial"/>
              </a:rPr>
              <a:t>Optically Detected Magnetic Resonance (ODMR)</a:t>
            </a:r>
            <a:r>
              <a:rPr lang="en-US" sz="1100">
                <a:latin typeface="Arial"/>
                <a:ea typeface="Arial"/>
                <a:cs typeface="Arial"/>
                <a:sym typeface="Arial"/>
              </a:rPr>
              <a:t>.</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610" name="Google Shape;610;g35a1c6f9249_0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69e0e73f2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69e0e73f2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setup uses low-cost components: such as a green laser, a 3D-printed modular optical system, an (ESP32) microcontroller to make our own web server and see the data,  a microwave source (ADF4351), and an adafruit photosensor (TSL2591).</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Everything is modular, visible, and designed for hands-on inquiry. And Students build it, align it, and run real quantum experiments.</a:t>
            </a:r>
            <a:endParaRPr b="1"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None/>
            </a:pPr>
            <a:r>
              <a:t/>
            </a:r>
            <a:endParaRPr/>
          </a:p>
        </p:txBody>
      </p:sp>
      <p:sp>
        <p:nvSpPr>
          <p:cNvPr id="785" name="Google Shape;785;g369e0e73f2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702b93ff6b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3702b93ff6b_0_3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our group, we were interested in building an ODMR set up with data acquisition capabilities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This 3D </a:t>
            </a:r>
            <a:r>
              <a:rPr b="1" lang="en-US"/>
              <a:t>setup</a:t>
            </a:r>
            <a:r>
              <a:rPr b="1" lang="en-US"/>
              <a:t> can be use for many other optical </a:t>
            </a:r>
            <a:r>
              <a:rPr b="1" lang="en-US"/>
              <a:t>applications</a:t>
            </a:r>
            <a:r>
              <a:rPr b="1" lang="en-US"/>
              <a:t> but for this research we are making a ODMR build. It consist of  a 6 by 4 grid where it can be modular due to the base having magnets at the bottom of their feet and eliminating the need to manually </a:t>
            </a:r>
            <a:r>
              <a:rPr b="1" lang="en-US"/>
              <a:t>adjust the optical mounts compare to comercial ones</a:t>
            </a:r>
            <a:r>
              <a:rPr b="1" lang="en-US"/>
              <a:t>.</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US"/>
              <a:t>Within each of these cubes it can be placed with different optical components to make an optical set up.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For example, here are some cubes with different components like in figure 10 that cubes houses the beam splitter and in figure 11 that cube houses the focusing lens</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US"/>
              <a:t>Lastly on figure 12, the whole optical setup for ODMR is wired with the electrical components </a:t>
            </a:r>
            <a:endParaRPr/>
          </a:p>
        </p:txBody>
      </p:sp>
      <p:sp>
        <p:nvSpPr>
          <p:cNvPr id="963" name="Google Shape;963;g3702b93ff6b_0_3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371619bd93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371619bd93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To keep a low budget build we used a generic frequency synthesizer that you can buy at Aliexpress as our source to excite the vacancy center in the diamond. </a:t>
            </a:r>
            <a:endParaRPr/>
          </a:p>
          <a:p>
            <a:pPr indent="0" lvl="0" marL="0" rtl="0" algn="l">
              <a:spcBef>
                <a:spcPts val="0"/>
              </a:spcBef>
              <a:spcAft>
                <a:spcPts val="0"/>
              </a:spcAft>
              <a:buClr>
                <a:schemeClr val="dk1"/>
              </a:buClr>
              <a:buSzPts val="14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Unlike commercial microwave sources, which are expensive, the ADF4351 is a low-cost solution (around $20–$30).</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It can generate a </a:t>
            </a:r>
            <a:r>
              <a:rPr b="1" lang="en-US" sz="1100">
                <a:latin typeface="Arial"/>
                <a:ea typeface="Arial"/>
                <a:cs typeface="Arial"/>
                <a:sym typeface="Arial"/>
              </a:rPr>
              <a:t>clean and stable microwave signal</a:t>
            </a:r>
            <a:r>
              <a:rPr lang="en-US" sz="1100">
                <a:latin typeface="Arial"/>
                <a:ea typeface="Arial"/>
                <a:cs typeface="Arial"/>
                <a:sym typeface="Arial"/>
              </a:rPr>
              <a:t> over a wide range (35 MHz to 4.4 GHz).</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The frequency resolution is high, allowing for precise control over the signal — essential for accurate resonance detection.</a:t>
            </a:r>
            <a:endParaRPr b="1"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Also It outputs </a:t>
            </a:r>
            <a:r>
              <a:rPr b="1" lang="en-US" sz="1100">
                <a:latin typeface="Arial"/>
                <a:ea typeface="Arial"/>
                <a:cs typeface="Arial"/>
                <a:sym typeface="Arial"/>
              </a:rPr>
              <a:t>tunable microwave signals</a:t>
            </a:r>
            <a:r>
              <a:rPr lang="en-US" sz="1100">
                <a:latin typeface="Arial"/>
                <a:ea typeface="Arial"/>
                <a:cs typeface="Arial"/>
                <a:sym typeface="Arial"/>
              </a:rPr>
              <a:t>, which in our setup is going to be centered around </a:t>
            </a:r>
            <a:r>
              <a:rPr b="1" lang="en-US" sz="1100">
                <a:latin typeface="Arial"/>
                <a:ea typeface="Arial"/>
                <a:cs typeface="Arial"/>
                <a:sym typeface="Arial"/>
              </a:rPr>
              <a:t>2.87 GHz</a:t>
            </a:r>
            <a:r>
              <a:rPr lang="en-US"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By sweeping this microwave signal across a range of frequencies, we can resonate with the spin transitions in the NV center's electronic ground state while also gather data through arduino.</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Detecting this changes allows us to observe ODMR.</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b="1"/>
          </a:p>
          <a:p>
            <a:pPr indent="0" lvl="0" marL="0" rtl="0" algn="l">
              <a:spcBef>
                <a:spcPts val="0"/>
              </a:spcBef>
              <a:spcAft>
                <a:spcPts val="0"/>
              </a:spcAft>
              <a:buClr>
                <a:schemeClr val="dk1"/>
              </a:buClr>
              <a:buSzPts val="1400"/>
              <a:buFont typeface="Arial"/>
              <a:buNone/>
            </a:pPr>
            <a:r>
              <a:rPr lang="en-US"/>
              <a:t>.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None/>
            </a:pPr>
            <a:r>
              <a:t/>
            </a:r>
            <a:endParaRPr/>
          </a:p>
        </p:txBody>
      </p:sp>
      <p:sp>
        <p:nvSpPr>
          <p:cNvPr id="1139" name="Google Shape;1139;g371619bd93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373c8bbf08c_1_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9" name="Google Shape;1319;g373c8bbf08c_1_5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figure 14 we used a spectrum analyser to show th</a:t>
            </a:r>
            <a:r>
              <a:rPr lang="en-US"/>
              <a:t>e</a:t>
            </a:r>
            <a:r>
              <a:rPr lang="en-US"/>
              <a:t> </a:t>
            </a:r>
            <a:r>
              <a:rPr lang="en-US"/>
              <a:t>output</a:t>
            </a:r>
            <a:r>
              <a:rPr lang="en-US"/>
              <a:t> </a:t>
            </a:r>
            <a:r>
              <a:rPr lang="en-US"/>
              <a:t> of the</a:t>
            </a:r>
            <a:r>
              <a:rPr lang="en-US"/>
              <a:t> frequency synthesizer.</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In the same figure, the  X </a:t>
            </a:r>
            <a:r>
              <a:rPr b="1" lang="en-US"/>
              <a:t>coordinate</a:t>
            </a:r>
            <a:r>
              <a:rPr b="1" lang="en-US"/>
              <a:t> shows the frequency and the Y coordinate shows the power level in dBm</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This video shows an example of the frequency synthesizer doing a sweep.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On figure 15, there is measured data of light intensity, and a measurement of this type will be used to measure the </a:t>
            </a:r>
            <a:r>
              <a:rPr b="1" lang="en-US"/>
              <a:t>fluorescence</a:t>
            </a:r>
            <a:r>
              <a:rPr b="1" lang="en-US"/>
              <a:t> of the </a:t>
            </a:r>
            <a:r>
              <a:rPr b="1" lang="en-US"/>
              <a:t>nitrogen vacancy  center in diamonds. </a:t>
            </a:r>
            <a:endParaRPr b="1"/>
          </a:p>
        </p:txBody>
      </p:sp>
      <p:sp>
        <p:nvSpPr>
          <p:cNvPr id="1320" name="Google Shape;1320;g373c8bbf08c_1_5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370a630912a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370a630912a_0_3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 as for the diamond ,on my final days in NAU, I got to finally show </a:t>
            </a:r>
            <a:r>
              <a:rPr lang="en-US"/>
              <a:t>Fluorescence</a:t>
            </a:r>
            <a:r>
              <a:rPr lang="en-US"/>
              <a:t> in the diamond.</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In figure 16 we excited the diamond  with a green laser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US"/>
              <a:t>A</a:t>
            </a:r>
            <a:r>
              <a:rPr lang="en-US"/>
              <a:t>nd on figure 17, there is the same  diamond showing a </a:t>
            </a:r>
            <a:r>
              <a:rPr lang="en-US"/>
              <a:t>fluorescence</a:t>
            </a:r>
            <a:r>
              <a:rPr lang="en-US"/>
              <a:t> of red with a filter in front of the diamond.  </a:t>
            </a:r>
            <a:endParaRPr/>
          </a:p>
        </p:txBody>
      </p:sp>
      <p:sp>
        <p:nvSpPr>
          <p:cNvPr id="1493" name="Google Shape;1493;g370a630912a_0_3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8.jpg"/><Relationship Id="rId7" Type="http://schemas.openxmlformats.org/officeDocument/2006/relationships/image" Target="../media/image3.jp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8.jpg"/><Relationship Id="rId7" Type="http://schemas.openxmlformats.org/officeDocument/2006/relationships/image" Target="../media/image3.jpg"/><Relationship Id="rId8"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8.jpg"/><Relationship Id="rId7"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8.jpg"/><Relationship Id="rId5" Type="http://schemas.openxmlformats.org/officeDocument/2006/relationships/image" Target="../media/image3.jp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hyperlink" Target="https://o3q.de/odm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8.jpg"/><Relationship Id="rId5" Type="http://schemas.openxmlformats.org/officeDocument/2006/relationships/image" Target="../media/image3.jp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3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20.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hyperlink" Target="http://drive.google.com/file/d/1hB2S-I3HcqqA7-OelR8vzIae5YRN-Om9/view" TargetMode="External"/><Relationship Id="rId6"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6.png"/><Relationship Id="rId6"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8.jpg"/><Relationship Id="rId9" Type="http://schemas.openxmlformats.org/officeDocument/2006/relationships/image" Target="../media/image32.gif"/><Relationship Id="rId5" Type="http://schemas.openxmlformats.org/officeDocument/2006/relationships/image" Target="../media/image3.jp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8.jpg"/><Relationship Id="rId5" Type="http://schemas.openxmlformats.org/officeDocument/2006/relationships/image" Target="../media/image3.jp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8.jpg"/><Relationship Id="rId7"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8.jpg"/><Relationship Id="rId7" Type="http://schemas.openxmlformats.org/officeDocument/2006/relationships/image" Target="../media/image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8.jpg"/><Relationship Id="rId7"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3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1.gif"/><Relationship Id="rId5" Type="http://schemas.openxmlformats.org/officeDocument/2006/relationships/image" Target="../media/image12.gif"/><Relationship Id="rId6" Type="http://schemas.openxmlformats.org/officeDocument/2006/relationships/image" Target="../media/image1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hyperlink" Target="http://drive.google.com/file/d/1hB2S-I3HcqqA7-OelR8vzIae5YRN-Om9/view" TargetMode="External"/><Relationship Id="rId6"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6.gif"/><Relationship Id="rId5"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3"/>
          <p:cNvSpPr txBox="1"/>
          <p:nvPr>
            <p:ph type="ctrTitle"/>
          </p:nvPr>
        </p:nvSpPr>
        <p:spPr>
          <a:xfrm>
            <a:off x="1852311" y="1111075"/>
            <a:ext cx="8495700" cy="2943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Times New Roman"/>
              <a:buNone/>
            </a:pPr>
            <a:r>
              <a:rPr b="1" lang="en-US" sz="4800">
                <a:latin typeface="Times New Roman"/>
                <a:ea typeface="Times New Roman"/>
                <a:cs typeface="Times New Roman"/>
                <a:sym typeface="Times New Roman"/>
              </a:rPr>
              <a:t>Quantum Sensing in the </a:t>
            </a:r>
            <a:r>
              <a:rPr b="1" lang="en-US" sz="4800">
                <a:latin typeface="Times New Roman"/>
                <a:ea typeface="Times New Roman"/>
                <a:cs typeface="Times New Roman"/>
                <a:sym typeface="Times New Roman"/>
              </a:rPr>
              <a:t>classroom</a:t>
            </a:r>
            <a:r>
              <a:rPr b="1" lang="en-US" sz="4800">
                <a:latin typeface="Times New Roman"/>
                <a:ea typeface="Times New Roman"/>
                <a:cs typeface="Times New Roman"/>
                <a:sym typeface="Times New Roman"/>
              </a:rPr>
              <a:t>:Low-Cost ODMR Experiments Using NV Centers in Diamond </a:t>
            </a:r>
            <a:endParaRPr sz="4800"/>
          </a:p>
        </p:txBody>
      </p:sp>
      <p:sp>
        <p:nvSpPr>
          <p:cNvPr id="90" name="Google Shape;90;p13"/>
          <p:cNvSpPr txBox="1"/>
          <p:nvPr>
            <p:ph idx="1" type="subTitle"/>
          </p:nvPr>
        </p:nvSpPr>
        <p:spPr>
          <a:xfrm>
            <a:off x="947651" y="4282957"/>
            <a:ext cx="10513106" cy="154547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rPr lang="en-US" sz="3200"/>
              <a:t>Juan Luis Gonzalez</a:t>
            </a:r>
            <a:r>
              <a:rPr lang="en-US" sz="3200"/>
              <a:t>, Cal State Channel Islands</a:t>
            </a:r>
            <a:endParaRPr/>
          </a:p>
          <a:p>
            <a:pPr indent="0" lvl="0" marL="0" rtl="0" algn="l">
              <a:lnSpc>
                <a:spcPct val="90000"/>
              </a:lnSpc>
              <a:spcBef>
                <a:spcPts val="1000"/>
              </a:spcBef>
              <a:spcAft>
                <a:spcPts val="0"/>
              </a:spcAft>
              <a:buClr>
                <a:schemeClr val="dk1"/>
              </a:buClr>
              <a:buSzPts val="3200"/>
              <a:buNone/>
            </a:pPr>
            <a:r>
              <a:rPr lang="en-US" sz="3200"/>
              <a:t>Dylan Chapman</a:t>
            </a:r>
            <a:r>
              <a:rPr lang="en-US" sz="3200"/>
              <a:t> , Northern Arizona University</a:t>
            </a:r>
            <a:endParaRPr/>
          </a:p>
          <a:p>
            <a:pPr indent="0" lvl="0" marL="0" rtl="0" algn="l">
              <a:lnSpc>
                <a:spcPct val="90000"/>
              </a:lnSpc>
              <a:spcBef>
                <a:spcPts val="1000"/>
              </a:spcBef>
              <a:spcAft>
                <a:spcPts val="0"/>
              </a:spcAft>
              <a:buClr>
                <a:schemeClr val="dk1"/>
              </a:buClr>
              <a:buSzPts val="3200"/>
              <a:buNone/>
            </a:pPr>
            <a:r>
              <a:rPr lang="en-US" sz="3200"/>
              <a:t>Ryan Behunin</a:t>
            </a:r>
            <a:r>
              <a:rPr lang="en-US" sz="3200"/>
              <a:t>, Northern Arizona University</a:t>
            </a:r>
            <a:endParaRPr/>
          </a:p>
        </p:txBody>
      </p:sp>
      <p:grpSp>
        <p:nvGrpSpPr>
          <p:cNvPr id="91" name="Google Shape;91;p13"/>
          <p:cNvGrpSpPr/>
          <p:nvPr/>
        </p:nvGrpSpPr>
        <p:grpSpPr>
          <a:xfrm>
            <a:off x="-7684" y="6325066"/>
            <a:ext cx="12207240" cy="91440"/>
            <a:chOff x="931657" y="4540947"/>
            <a:chExt cx="31986743" cy="311502"/>
          </a:xfrm>
        </p:grpSpPr>
        <p:grpSp>
          <p:nvGrpSpPr>
            <p:cNvPr id="92" name="Google Shape;92;p13"/>
            <p:cNvGrpSpPr/>
            <p:nvPr/>
          </p:nvGrpSpPr>
          <p:grpSpPr>
            <a:xfrm>
              <a:off x="931657" y="4540947"/>
              <a:ext cx="16002000" cy="311502"/>
              <a:chOff x="1874938" y="4228518"/>
              <a:chExt cx="12714316" cy="3738021"/>
            </a:xfrm>
          </p:grpSpPr>
          <p:grpSp>
            <p:nvGrpSpPr>
              <p:cNvPr id="93" name="Google Shape;93;p13"/>
              <p:cNvGrpSpPr/>
              <p:nvPr/>
            </p:nvGrpSpPr>
            <p:grpSpPr>
              <a:xfrm>
                <a:off x="1874938" y="4228519"/>
                <a:ext cx="724002" cy="3738020"/>
                <a:chOff x="6763779" y="3610074"/>
                <a:chExt cx="724002" cy="2516350"/>
              </a:xfrm>
            </p:grpSpPr>
            <p:sp>
              <p:nvSpPr>
                <p:cNvPr id="94" name="Google Shape;94;p13"/>
                <p:cNvSpPr txBox="1"/>
                <p:nvPr/>
              </p:nvSpPr>
              <p:spPr>
                <a:xfrm>
                  <a:off x="7304901" y="3610074"/>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5" name="Google Shape;95;p13"/>
                <p:cNvSpPr txBox="1"/>
                <p:nvPr/>
              </p:nvSpPr>
              <p:spPr>
                <a:xfrm>
                  <a:off x="7124526" y="3610074"/>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6" name="Google Shape;96;p13"/>
                <p:cNvSpPr txBox="1"/>
                <p:nvPr/>
              </p:nvSpPr>
              <p:spPr>
                <a:xfrm>
                  <a:off x="6944153" y="3610074"/>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7" name="Google Shape;97;p13"/>
                <p:cNvSpPr txBox="1"/>
                <p:nvPr/>
              </p:nvSpPr>
              <p:spPr>
                <a:xfrm>
                  <a:off x="6763779" y="3610074"/>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98" name="Google Shape;98;p13"/>
              <p:cNvGrpSpPr/>
              <p:nvPr/>
            </p:nvGrpSpPr>
            <p:grpSpPr>
              <a:xfrm>
                <a:off x="2589876" y="4228519"/>
                <a:ext cx="4171502" cy="3738020"/>
                <a:chOff x="589212" y="5453559"/>
                <a:chExt cx="4171502" cy="2492013"/>
              </a:xfrm>
            </p:grpSpPr>
            <p:grpSp>
              <p:nvGrpSpPr>
                <p:cNvPr id="99" name="Google Shape;99;p13"/>
                <p:cNvGrpSpPr/>
                <p:nvPr/>
              </p:nvGrpSpPr>
              <p:grpSpPr>
                <a:xfrm>
                  <a:off x="2213483" y="5453559"/>
                  <a:ext cx="2547231" cy="2492013"/>
                  <a:chOff x="2126394" y="6201753"/>
                  <a:chExt cx="2547231" cy="2492013"/>
                </a:xfrm>
              </p:grpSpPr>
              <p:sp>
                <p:nvSpPr>
                  <p:cNvPr id="100" name="Google Shape;100;p13"/>
                  <p:cNvSpPr txBox="1"/>
                  <p:nvPr/>
                </p:nvSpPr>
                <p:spPr>
                  <a:xfrm>
                    <a:off x="2126394"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 name="Google Shape;101;p13"/>
                  <p:cNvSpPr txBox="1"/>
                  <p:nvPr/>
                </p:nvSpPr>
                <p:spPr>
                  <a:xfrm>
                    <a:off x="2853887"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 name="Google Shape;102;p13"/>
                  <p:cNvSpPr txBox="1"/>
                  <p:nvPr/>
                </p:nvSpPr>
                <p:spPr>
                  <a:xfrm>
                    <a:off x="2672013"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 name="Google Shape;103;p13"/>
                  <p:cNvSpPr txBox="1"/>
                  <p:nvPr/>
                </p:nvSpPr>
                <p:spPr>
                  <a:xfrm>
                    <a:off x="2308267"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 name="Google Shape;104;p13"/>
                  <p:cNvSpPr txBox="1"/>
                  <p:nvPr/>
                </p:nvSpPr>
                <p:spPr>
                  <a:xfrm>
                    <a:off x="2490140"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 name="Google Shape;105;p13"/>
                  <p:cNvSpPr txBox="1"/>
                  <p:nvPr/>
                </p:nvSpPr>
                <p:spPr>
                  <a:xfrm>
                    <a:off x="303576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 name="Google Shape;106;p13"/>
                  <p:cNvSpPr txBox="1"/>
                  <p:nvPr/>
                </p:nvSpPr>
                <p:spPr>
                  <a:xfrm>
                    <a:off x="3217631"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 name="Google Shape;107;p13"/>
                  <p:cNvSpPr txBox="1"/>
                  <p:nvPr/>
                </p:nvSpPr>
                <p:spPr>
                  <a:xfrm>
                    <a:off x="3399505"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 name="Google Shape;108;p13"/>
                  <p:cNvSpPr txBox="1"/>
                  <p:nvPr/>
                </p:nvSpPr>
                <p:spPr>
                  <a:xfrm>
                    <a:off x="3581378"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 name="Google Shape;109;p13"/>
                  <p:cNvSpPr txBox="1"/>
                  <p:nvPr/>
                </p:nvSpPr>
                <p:spPr>
                  <a:xfrm>
                    <a:off x="3945124"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 name="Google Shape;110;p13"/>
                  <p:cNvSpPr txBox="1"/>
                  <p:nvPr/>
                </p:nvSpPr>
                <p:spPr>
                  <a:xfrm>
                    <a:off x="4126997"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 name="Google Shape;111;p13"/>
                  <p:cNvSpPr txBox="1"/>
                  <p:nvPr/>
                </p:nvSpPr>
                <p:spPr>
                  <a:xfrm>
                    <a:off x="430887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 name="Google Shape;112;p13"/>
                  <p:cNvSpPr txBox="1"/>
                  <p:nvPr/>
                </p:nvSpPr>
                <p:spPr>
                  <a:xfrm>
                    <a:off x="4490745" y="6201753"/>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 name="Google Shape;113;p13"/>
                  <p:cNvSpPr txBox="1"/>
                  <p:nvPr/>
                </p:nvSpPr>
                <p:spPr>
                  <a:xfrm>
                    <a:off x="3763251"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14" name="Google Shape;114;p13"/>
                <p:cNvGrpSpPr/>
                <p:nvPr/>
              </p:nvGrpSpPr>
              <p:grpSpPr>
                <a:xfrm>
                  <a:off x="589212" y="5453559"/>
                  <a:ext cx="1621983" cy="2492013"/>
                  <a:chOff x="589212" y="5453048"/>
                  <a:chExt cx="1621983" cy="2492013"/>
                </a:xfrm>
              </p:grpSpPr>
              <p:sp>
                <p:nvSpPr>
                  <p:cNvPr id="115" name="Google Shape;115;p13"/>
                  <p:cNvSpPr txBox="1"/>
                  <p:nvPr/>
                </p:nvSpPr>
                <p:spPr>
                  <a:xfrm>
                    <a:off x="1128876" y="5453048"/>
                    <a:ext cx="182880" cy="2492013"/>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 name="Google Shape;116;p13"/>
                  <p:cNvSpPr txBox="1"/>
                  <p:nvPr/>
                </p:nvSpPr>
                <p:spPr>
                  <a:xfrm>
                    <a:off x="948988"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 name="Google Shape;117;p13"/>
                  <p:cNvSpPr txBox="1"/>
                  <p:nvPr/>
                </p:nvSpPr>
                <p:spPr>
                  <a:xfrm>
                    <a:off x="769101"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 name="Google Shape;118;p13"/>
                  <p:cNvSpPr txBox="1"/>
                  <p:nvPr/>
                </p:nvSpPr>
                <p:spPr>
                  <a:xfrm>
                    <a:off x="589212"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 name="Google Shape;119;p13"/>
                  <p:cNvSpPr txBox="1"/>
                  <p:nvPr/>
                </p:nvSpPr>
                <p:spPr>
                  <a:xfrm>
                    <a:off x="2028315"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 name="Google Shape;120;p13"/>
                  <p:cNvSpPr txBox="1"/>
                  <p:nvPr/>
                </p:nvSpPr>
                <p:spPr>
                  <a:xfrm>
                    <a:off x="1308765" y="5453048"/>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 name="Google Shape;121;p13"/>
                  <p:cNvSpPr txBox="1"/>
                  <p:nvPr/>
                </p:nvSpPr>
                <p:spPr>
                  <a:xfrm>
                    <a:off x="1488652"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 name="Google Shape;122;p13"/>
                  <p:cNvSpPr txBox="1"/>
                  <p:nvPr/>
                </p:nvSpPr>
                <p:spPr>
                  <a:xfrm>
                    <a:off x="1668540"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 name="Google Shape;123;p13"/>
                  <p:cNvSpPr txBox="1"/>
                  <p:nvPr/>
                </p:nvSpPr>
                <p:spPr>
                  <a:xfrm>
                    <a:off x="1848427"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24" name="Google Shape;124;p13"/>
              <p:cNvGrpSpPr/>
              <p:nvPr/>
            </p:nvGrpSpPr>
            <p:grpSpPr>
              <a:xfrm>
                <a:off x="6752314" y="4228519"/>
                <a:ext cx="911203" cy="3738020"/>
                <a:chOff x="11540841" y="6900050"/>
                <a:chExt cx="911203" cy="2516350"/>
              </a:xfrm>
            </p:grpSpPr>
            <p:sp>
              <p:nvSpPr>
                <p:cNvPr id="125" name="Google Shape;125;p13"/>
                <p:cNvSpPr txBox="1"/>
                <p:nvPr/>
              </p:nvSpPr>
              <p:spPr>
                <a:xfrm>
                  <a:off x="12087084" y="6900050"/>
                  <a:ext cx="182881" cy="251635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 name="Google Shape;126;p13"/>
                <p:cNvSpPr txBox="1"/>
                <p:nvPr/>
              </p:nvSpPr>
              <p:spPr>
                <a:xfrm>
                  <a:off x="11905003" y="6900050"/>
                  <a:ext cx="182881" cy="251635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 name="Google Shape;127;p13"/>
                <p:cNvSpPr txBox="1"/>
                <p:nvPr/>
              </p:nvSpPr>
              <p:spPr>
                <a:xfrm>
                  <a:off x="11722922"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 name="Google Shape;128;p13"/>
                <p:cNvSpPr txBox="1"/>
                <p:nvPr/>
              </p:nvSpPr>
              <p:spPr>
                <a:xfrm>
                  <a:off x="11540841" y="6900050"/>
                  <a:ext cx="182881" cy="251635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 name="Google Shape;129;p13"/>
                <p:cNvSpPr txBox="1"/>
                <p:nvPr/>
              </p:nvSpPr>
              <p:spPr>
                <a:xfrm>
                  <a:off x="12269163"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30" name="Google Shape;130;p13"/>
              <p:cNvGrpSpPr/>
              <p:nvPr/>
            </p:nvGrpSpPr>
            <p:grpSpPr>
              <a:xfrm>
                <a:off x="7654454" y="4228518"/>
                <a:ext cx="2782532" cy="3738020"/>
                <a:chOff x="13486776" y="5144310"/>
                <a:chExt cx="2782532" cy="2516350"/>
              </a:xfrm>
            </p:grpSpPr>
            <p:sp>
              <p:nvSpPr>
                <p:cNvPr id="131" name="Google Shape;131;p13"/>
                <p:cNvSpPr txBox="1"/>
                <p:nvPr/>
              </p:nvSpPr>
              <p:spPr>
                <a:xfrm>
                  <a:off x="13486776" y="5144310"/>
                  <a:ext cx="182880" cy="251635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2" name="Google Shape;132;p13"/>
                <p:cNvSpPr txBox="1"/>
                <p:nvPr/>
              </p:nvSpPr>
              <p:spPr>
                <a:xfrm>
                  <a:off x="13660086"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3" name="Google Shape;133;p13"/>
                <p:cNvSpPr txBox="1"/>
                <p:nvPr/>
              </p:nvSpPr>
              <p:spPr>
                <a:xfrm>
                  <a:off x="13833397" y="5144310"/>
                  <a:ext cx="182880" cy="251635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4" name="Google Shape;134;p13"/>
                <p:cNvSpPr txBox="1"/>
                <p:nvPr/>
              </p:nvSpPr>
              <p:spPr>
                <a:xfrm>
                  <a:off x="1400670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 name="Google Shape;135;p13"/>
                <p:cNvSpPr txBox="1"/>
                <p:nvPr/>
              </p:nvSpPr>
              <p:spPr>
                <a:xfrm>
                  <a:off x="1418001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 name="Google Shape;136;p13"/>
                <p:cNvSpPr txBox="1"/>
                <p:nvPr/>
              </p:nvSpPr>
              <p:spPr>
                <a:xfrm>
                  <a:off x="14353326" y="5144310"/>
                  <a:ext cx="182880" cy="251635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 name="Google Shape;137;p13"/>
                <p:cNvSpPr txBox="1"/>
                <p:nvPr/>
              </p:nvSpPr>
              <p:spPr>
                <a:xfrm>
                  <a:off x="1452663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 name="Google Shape;138;p13"/>
                <p:cNvSpPr txBox="1"/>
                <p:nvPr/>
              </p:nvSpPr>
              <p:spPr>
                <a:xfrm>
                  <a:off x="14699947"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 name="Google Shape;139;p13"/>
                <p:cNvSpPr txBox="1"/>
                <p:nvPr/>
              </p:nvSpPr>
              <p:spPr>
                <a:xfrm>
                  <a:off x="15046566" y="5144310"/>
                  <a:ext cx="182880" cy="251635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 name="Google Shape;140;p13"/>
                <p:cNvSpPr txBox="1"/>
                <p:nvPr/>
              </p:nvSpPr>
              <p:spPr>
                <a:xfrm>
                  <a:off x="1591311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 name="Google Shape;141;p13"/>
                <p:cNvSpPr txBox="1"/>
                <p:nvPr/>
              </p:nvSpPr>
              <p:spPr>
                <a:xfrm>
                  <a:off x="15566495" y="5144310"/>
                  <a:ext cx="182880" cy="251635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 name="Google Shape;142;p13"/>
                <p:cNvSpPr txBox="1"/>
                <p:nvPr/>
              </p:nvSpPr>
              <p:spPr>
                <a:xfrm>
                  <a:off x="1521987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 name="Google Shape;143;p13"/>
                <p:cNvSpPr txBox="1"/>
                <p:nvPr/>
              </p:nvSpPr>
              <p:spPr>
                <a:xfrm>
                  <a:off x="15393186" y="5144310"/>
                  <a:ext cx="182880" cy="251635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 name="Google Shape;144;p13"/>
                <p:cNvSpPr txBox="1"/>
                <p:nvPr/>
              </p:nvSpPr>
              <p:spPr>
                <a:xfrm>
                  <a:off x="1487325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 name="Google Shape;145;p13"/>
                <p:cNvSpPr txBox="1"/>
                <p:nvPr/>
              </p:nvSpPr>
              <p:spPr>
                <a:xfrm>
                  <a:off x="1573980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 name="Google Shape;146;p13"/>
                <p:cNvSpPr txBox="1"/>
                <p:nvPr/>
              </p:nvSpPr>
              <p:spPr>
                <a:xfrm>
                  <a:off x="16086428" y="5144310"/>
                  <a:ext cx="182880" cy="251635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7" name="Google Shape;147;p13"/>
              <p:cNvGrpSpPr/>
              <p:nvPr/>
            </p:nvGrpSpPr>
            <p:grpSpPr>
              <a:xfrm>
                <a:off x="10427923" y="4228518"/>
                <a:ext cx="4161331" cy="3738020"/>
                <a:chOff x="16176528" y="4317489"/>
                <a:chExt cx="4161331" cy="2516350"/>
              </a:xfrm>
            </p:grpSpPr>
            <p:sp>
              <p:nvSpPr>
                <p:cNvPr id="148" name="Google Shape;148;p13"/>
                <p:cNvSpPr txBox="1"/>
                <p:nvPr/>
              </p:nvSpPr>
              <p:spPr>
                <a:xfrm>
                  <a:off x="19974147"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 name="Google Shape;149;p13"/>
                <p:cNvSpPr txBox="1"/>
                <p:nvPr/>
              </p:nvSpPr>
              <p:spPr>
                <a:xfrm>
                  <a:off x="19612469"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 name="Google Shape;150;p13"/>
                <p:cNvSpPr txBox="1"/>
                <p:nvPr/>
              </p:nvSpPr>
              <p:spPr>
                <a:xfrm>
                  <a:off x="19793308"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 name="Google Shape;151;p13"/>
                <p:cNvSpPr txBox="1"/>
                <p:nvPr/>
              </p:nvSpPr>
              <p:spPr>
                <a:xfrm>
                  <a:off x="20154979"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2" name="Google Shape;152;p13"/>
                <p:cNvSpPr txBox="1"/>
                <p:nvPr/>
              </p:nvSpPr>
              <p:spPr>
                <a:xfrm>
                  <a:off x="16357367" y="4317489"/>
                  <a:ext cx="182880" cy="251635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 name="Google Shape;153;p13"/>
                <p:cNvSpPr txBox="1"/>
                <p:nvPr/>
              </p:nvSpPr>
              <p:spPr>
                <a:xfrm>
                  <a:off x="1617652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 name="Google Shape;154;p13"/>
                <p:cNvSpPr txBox="1"/>
                <p:nvPr/>
              </p:nvSpPr>
              <p:spPr>
                <a:xfrm>
                  <a:off x="18527435"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 name="Google Shape;155;p13"/>
                <p:cNvSpPr txBox="1"/>
                <p:nvPr/>
              </p:nvSpPr>
              <p:spPr>
                <a:xfrm>
                  <a:off x="19250791" y="4317489"/>
                  <a:ext cx="182880" cy="251635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 name="Google Shape;156;p13"/>
                <p:cNvSpPr txBox="1"/>
                <p:nvPr/>
              </p:nvSpPr>
              <p:spPr>
                <a:xfrm>
                  <a:off x="19069953"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 name="Google Shape;157;p13"/>
                <p:cNvSpPr txBox="1"/>
                <p:nvPr/>
              </p:nvSpPr>
              <p:spPr>
                <a:xfrm>
                  <a:off x="19431630"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 name="Google Shape;158;p13"/>
                <p:cNvSpPr txBox="1"/>
                <p:nvPr/>
              </p:nvSpPr>
              <p:spPr>
                <a:xfrm>
                  <a:off x="1888911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 name="Google Shape;159;p13"/>
                <p:cNvSpPr txBox="1"/>
                <p:nvPr/>
              </p:nvSpPr>
              <p:spPr>
                <a:xfrm>
                  <a:off x="18708274"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 name="Google Shape;160;p13"/>
                <p:cNvSpPr txBox="1"/>
                <p:nvPr/>
              </p:nvSpPr>
              <p:spPr>
                <a:xfrm>
                  <a:off x="18165757" y="4317489"/>
                  <a:ext cx="182880" cy="251635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 name="Google Shape;161;p13"/>
                <p:cNvSpPr txBox="1"/>
                <p:nvPr/>
              </p:nvSpPr>
              <p:spPr>
                <a:xfrm>
                  <a:off x="1834659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 name="Google Shape;162;p13"/>
                <p:cNvSpPr txBox="1"/>
                <p:nvPr/>
              </p:nvSpPr>
              <p:spPr>
                <a:xfrm>
                  <a:off x="17984919"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 name="Google Shape;163;p13"/>
                <p:cNvSpPr txBox="1"/>
                <p:nvPr/>
              </p:nvSpPr>
              <p:spPr>
                <a:xfrm>
                  <a:off x="1780407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 name="Google Shape;164;p13"/>
                <p:cNvSpPr txBox="1"/>
                <p:nvPr/>
              </p:nvSpPr>
              <p:spPr>
                <a:xfrm>
                  <a:off x="17623240"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 name="Google Shape;165;p13"/>
                <p:cNvSpPr txBox="1"/>
                <p:nvPr/>
              </p:nvSpPr>
              <p:spPr>
                <a:xfrm>
                  <a:off x="17442401"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6" name="Google Shape;166;p13"/>
                <p:cNvSpPr txBox="1"/>
                <p:nvPr/>
              </p:nvSpPr>
              <p:spPr>
                <a:xfrm>
                  <a:off x="17261562"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 name="Google Shape;167;p13"/>
                <p:cNvSpPr txBox="1"/>
                <p:nvPr/>
              </p:nvSpPr>
              <p:spPr>
                <a:xfrm>
                  <a:off x="1708072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 name="Google Shape;168;p13"/>
                <p:cNvSpPr txBox="1"/>
                <p:nvPr/>
              </p:nvSpPr>
              <p:spPr>
                <a:xfrm>
                  <a:off x="16899885" y="4317489"/>
                  <a:ext cx="182880" cy="251635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9" name="Google Shape;169;p13"/>
                <p:cNvSpPr txBox="1"/>
                <p:nvPr/>
              </p:nvSpPr>
              <p:spPr>
                <a:xfrm>
                  <a:off x="16719044" y="4317489"/>
                  <a:ext cx="182880" cy="251635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0" name="Google Shape;170;p13"/>
                <p:cNvSpPr txBox="1"/>
                <p:nvPr/>
              </p:nvSpPr>
              <p:spPr>
                <a:xfrm>
                  <a:off x="1653820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71" name="Google Shape;171;p13"/>
            <p:cNvGrpSpPr/>
            <p:nvPr/>
          </p:nvGrpSpPr>
          <p:grpSpPr>
            <a:xfrm>
              <a:off x="16916400" y="4540947"/>
              <a:ext cx="16002000" cy="311502"/>
              <a:chOff x="1874938" y="4228518"/>
              <a:chExt cx="12714316" cy="3738021"/>
            </a:xfrm>
          </p:grpSpPr>
          <p:grpSp>
            <p:nvGrpSpPr>
              <p:cNvPr id="172" name="Google Shape;172;p13"/>
              <p:cNvGrpSpPr/>
              <p:nvPr/>
            </p:nvGrpSpPr>
            <p:grpSpPr>
              <a:xfrm>
                <a:off x="1874938" y="4228519"/>
                <a:ext cx="724002" cy="3738020"/>
                <a:chOff x="6763779" y="3610074"/>
                <a:chExt cx="724002" cy="2516350"/>
              </a:xfrm>
            </p:grpSpPr>
            <p:sp>
              <p:nvSpPr>
                <p:cNvPr id="173" name="Google Shape;173;p13"/>
                <p:cNvSpPr txBox="1"/>
                <p:nvPr/>
              </p:nvSpPr>
              <p:spPr>
                <a:xfrm>
                  <a:off x="7304901" y="3610074"/>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 name="Google Shape;174;p13"/>
                <p:cNvSpPr txBox="1"/>
                <p:nvPr/>
              </p:nvSpPr>
              <p:spPr>
                <a:xfrm>
                  <a:off x="7124526" y="3610074"/>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 name="Google Shape;175;p13"/>
                <p:cNvSpPr txBox="1"/>
                <p:nvPr/>
              </p:nvSpPr>
              <p:spPr>
                <a:xfrm>
                  <a:off x="6944153" y="3610074"/>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 name="Google Shape;176;p13"/>
                <p:cNvSpPr txBox="1"/>
                <p:nvPr/>
              </p:nvSpPr>
              <p:spPr>
                <a:xfrm>
                  <a:off x="6763779" y="3610074"/>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7" name="Google Shape;177;p13"/>
              <p:cNvGrpSpPr/>
              <p:nvPr/>
            </p:nvGrpSpPr>
            <p:grpSpPr>
              <a:xfrm>
                <a:off x="2589876" y="4228519"/>
                <a:ext cx="4171502" cy="3738020"/>
                <a:chOff x="589212" y="5453559"/>
                <a:chExt cx="4171502" cy="2492013"/>
              </a:xfrm>
            </p:grpSpPr>
            <p:grpSp>
              <p:nvGrpSpPr>
                <p:cNvPr id="178" name="Google Shape;178;p13"/>
                <p:cNvGrpSpPr/>
                <p:nvPr/>
              </p:nvGrpSpPr>
              <p:grpSpPr>
                <a:xfrm>
                  <a:off x="2213483" y="5453559"/>
                  <a:ext cx="2547231" cy="2492013"/>
                  <a:chOff x="2126394" y="6201753"/>
                  <a:chExt cx="2547231" cy="2492013"/>
                </a:xfrm>
              </p:grpSpPr>
              <p:sp>
                <p:nvSpPr>
                  <p:cNvPr id="179" name="Google Shape;179;p13"/>
                  <p:cNvSpPr txBox="1"/>
                  <p:nvPr/>
                </p:nvSpPr>
                <p:spPr>
                  <a:xfrm>
                    <a:off x="2126394"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 name="Google Shape;180;p13"/>
                  <p:cNvSpPr txBox="1"/>
                  <p:nvPr/>
                </p:nvSpPr>
                <p:spPr>
                  <a:xfrm>
                    <a:off x="2853887"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 name="Google Shape;181;p13"/>
                  <p:cNvSpPr txBox="1"/>
                  <p:nvPr/>
                </p:nvSpPr>
                <p:spPr>
                  <a:xfrm>
                    <a:off x="2672013"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 name="Google Shape;182;p13"/>
                  <p:cNvSpPr txBox="1"/>
                  <p:nvPr/>
                </p:nvSpPr>
                <p:spPr>
                  <a:xfrm>
                    <a:off x="2308267"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 name="Google Shape;183;p13"/>
                  <p:cNvSpPr txBox="1"/>
                  <p:nvPr/>
                </p:nvSpPr>
                <p:spPr>
                  <a:xfrm>
                    <a:off x="2490140"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 name="Google Shape;184;p13"/>
                  <p:cNvSpPr txBox="1"/>
                  <p:nvPr/>
                </p:nvSpPr>
                <p:spPr>
                  <a:xfrm>
                    <a:off x="303576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 name="Google Shape;185;p13"/>
                  <p:cNvSpPr txBox="1"/>
                  <p:nvPr/>
                </p:nvSpPr>
                <p:spPr>
                  <a:xfrm>
                    <a:off x="3217631"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 name="Google Shape;186;p13"/>
                  <p:cNvSpPr txBox="1"/>
                  <p:nvPr/>
                </p:nvSpPr>
                <p:spPr>
                  <a:xfrm>
                    <a:off x="3399505"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7" name="Google Shape;187;p13"/>
                  <p:cNvSpPr txBox="1"/>
                  <p:nvPr/>
                </p:nvSpPr>
                <p:spPr>
                  <a:xfrm>
                    <a:off x="3581378"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8" name="Google Shape;188;p13"/>
                  <p:cNvSpPr txBox="1"/>
                  <p:nvPr/>
                </p:nvSpPr>
                <p:spPr>
                  <a:xfrm>
                    <a:off x="3945124"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 name="Google Shape;189;p13"/>
                  <p:cNvSpPr txBox="1"/>
                  <p:nvPr/>
                </p:nvSpPr>
                <p:spPr>
                  <a:xfrm>
                    <a:off x="4126997"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 name="Google Shape;190;p13"/>
                  <p:cNvSpPr txBox="1"/>
                  <p:nvPr/>
                </p:nvSpPr>
                <p:spPr>
                  <a:xfrm>
                    <a:off x="430887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 name="Google Shape;191;p13"/>
                  <p:cNvSpPr txBox="1"/>
                  <p:nvPr/>
                </p:nvSpPr>
                <p:spPr>
                  <a:xfrm>
                    <a:off x="4490745" y="6201753"/>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 name="Google Shape;192;p13"/>
                  <p:cNvSpPr txBox="1"/>
                  <p:nvPr/>
                </p:nvSpPr>
                <p:spPr>
                  <a:xfrm>
                    <a:off x="3763251"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3" name="Google Shape;193;p13"/>
                <p:cNvGrpSpPr/>
                <p:nvPr/>
              </p:nvGrpSpPr>
              <p:grpSpPr>
                <a:xfrm>
                  <a:off x="589212" y="5453559"/>
                  <a:ext cx="1621983" cy="2492013"/>
                  <a:chOff x="589212" y="5453048"/>
                  <a:chExt cx="1621983" cy="2492013"/>
                </a:xfrm>
              </p:grpSpPr>
              <p:sp>
                <p:nvSpPr>
                  <p:cNvPr id="194" name="Google Shape;194;p13"/>
                  <p:cNvSpPr txBox="1"/>
                  <p:nvPr/>
                </p:nvSpPr>
                <p:spPr>
                  <a:xfrm>
                    <a:off x="1128876" y="5453048"/>
                    <a:ext cx="182880" cy="2492013"/>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 name="Google Shape;195;p13"/>
                  <p:cNvSpPr txBox="1"/>
                  <p:nvPr/>
                </p:nvSpPr>
                <p:spPr>
                  <a:xfrm>
                    <a:off x="948988"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 name="Google Shape;196;p13"/>
                  <p:cNvSpPr txBox="1"/>
                  <p:nvPr/>
                </p:nvSpPr>
                <p:spPr>
                  <a:xfrm>
                    <a:off x="769101"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 name="Google Shape;197;p13"/>
                  <p:cNvSpPr txBox="1"/>
                  <p:nvPr/>
                </p:nvSpPr>
                <p:spPr>
                  <a:xfrm>
                    <a:off x="589212"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 name="Google Shape;198;p13"/>
                  <p:cNvSpPr txBox="1"/>
                  <p:nvPr/>
                </p:nvSpPr>
                <p:spPr>
                  <a:xfrm>
                    <a:off x="2028315"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 name="Google Shape;199;p13"/>
                  <p:cNvSpPr txBox="1"/>
                  <p:nvPr/>
                </p:nvSpPr>
                <p:spPr>
                  <a:xfrm>
                    <a:off x="1308765" y="5453048"/>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 name="Google Shape;200;p13"/>
                  <p:cNvSpPr txBox="1"/>
                  <p:nvPr/>
                </p:nvSpPr>
                <p:spPr>
                  <a:xfrm>
                    <a:off x="1488652"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 name="Google Shape;201;p13"/>
                  <p:cNvSpPr txBox="1"/>
                  <p:nvPr/>
                </p:nvSpPr>
                <p:spPr>
                  <a:xfrm>
                    <a:off x="1668540"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 name="Google Shape;202;p13"/>
                  <p:cNvSpPr txBox="1"/>
                  <p:nvPr/>
                </p:nvSpPr>
                <p:spPr>
                  <a:xfrm>
                    <a:off x="1848427"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03" name="Google Shape;203;p13"/>
              <p:cNvGrpSpPr/>
              <p:nvPr/>
            </p:nvGrpSpPr>
            <p:grpSpPr>
              <a:xfrm>
                <a:off x="6752314" y="4228519"/>
                <a:ext cx="911203" cy="3738020"/>
                <a:chOff x="11540841" y="6900050"/>
                <a:chExt cx="911203" cy="2516350"/>
              </a:xfrm>
            </p:grpSpPr>
            <p:sp>
              <p:nvSpPr>
                <p:cNvPr id="204" name="Google Shape;204;p13"/>
                <p:cNvSpPr txBox="1"/>
                <p:nvPr/>
              </p:nvSpPr>
              <p:spPr>
                <a:xfrm>
                  <a:off x="12087084" y="6900050"/>
                  <a:ext cx="182881" cy="251635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5" name="Google Shape;205;p13"/>
                <p:cNvSpPr txBox="1"/>
                <p:nvPr/>
              </p:nvSpPr>
              <p:spPr>
                <a:xfrm>
                  <a:off x="11905003" y="6900050"/>
                  <a:ext cx="182881" cy="251635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 name="Google Shape;206;p13"/>
                <p:cNvSpPr txBox="1"/>
                <p:nvPr/>
              </p:nvSpPr>
              <p:spPr>
                <a:xfrm>
                  <a:off x="11722922"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 name="Google Shape;207;p13"/>
                <p:cNvSpPr txBox="1"/>
                <p:nvPr/>
              </p:nvSpPr>
              <p:spPr>
                <a:xfrm>
                  <a:off x="11540841" y="6900050"/>
                  <a:ext cx="182881" cy="251635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 name="Google Shape;208;p13"/>
                <p:cNvSpPr txBox="1"/>
                <p:nvPr/>
              </p:nvSpPr>
              <p:spPr>
                <a:xfrm>
                  <a:off x="12269163"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09" name="Google Shape;209;p13"/>
              <p:cNvGrpSpPr/>
              <p:nvPr/>
            </p:nvGrpSpPr>
            <p:grpSpPr>
              <a:xfrm>
                <a:off x="7654454" y="4228518"/>
                <a:ext cx="2782532" cy="3738020"/>
                <a:chOff x="13486776" y="5144310"/>
                <a:chExt cx="2782532" cy="2516350"/>
              </a:xfrm>
            </p:grpSpPr>
            <p:sp>
              <p:nvSpPr>
                <p:cNvPr id="210" name="Google Shape;210;p13"/>
                <p:cNvSpPr txBox="1"/>
                <p:nvPr/>
              </p:nvSpPr>
              <p:spPr>
                <a:xfrm>
                  <a:off x="13486776" y="5144310"/>
                  <a:ext cx="182880" cy="251635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 name="Google Shape;211;p13"/>
                <p:cNvSpPr txBox="1"/>
                <p:nvPr/>
              </p:nvSpPr>
              <p:spPr>
                <a:xfrm>
                  <a:off x="13660086"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 name="Google Shape;212;p13"/>
                <p:cNvSpPr txBox="1"/>
                <p:nvPr/>
              </p:nvSpPr>
              <p:spPr>
                <a:xfrm>
                  <a:off x="13833397" y="5144310"/>
                  <a:ext cx="182880" cy="251635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 name="Google Shape;213;p13"/>
                <p:cNvSpPr txBox="1"/>
                <p:nvPr/>
              </p:nvSpPr>
              <p:spPr>
                <a:xfrm>
                  <a:off x="1400670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 name="Google Shape;214;p13"/>
                <p:cNvSpPr txBox="1"/>
                <p:nvPr/>
              </p:nvSpPr>
              <p:spPr>
                <a:xfrm>
                  <a:off x="1418001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 name="Google Shape;215;p13"/>
                <p:cNvSpPr txBox="1"/>
                <p:nvPr/>
              </p:nvSpPr>
              <p:spPr>
                <a:xfrm>
                  <a:off x="14353326" y="5144310"/>
                  <a:ext cx="182880" cy="251635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 name="Google Shape;216;p13"/>
                <p:cNvSpPr txBox="1"/>
                <p:nvPr/>
              </p:nvSpPr>
              <p:spPr>
                <a:xfrm>
                  <a:off x="1452663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 name="Google Shape;217;p13"/>
                <p:cNvSpPr txBox="1"/>
                <p:nvPr/>
              </p:nvSpPr>
              <p:spPr>
                <a:xfrm>
                  <a:off x="14699947"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8" name="Google Shape;218;p13"/>
                <p:cNvSpPr txBox="1"/>
                <p:nvPr/>
              </p:nvSpPr>
              <p:spPr>
                <a:xfrm>
                  <a:off x="15046566" y="5144310"/>
                  <a:ext cx="182880" cy="251635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 name="Google Shape;219;p13"/>
                <p:cNvSpPr txBox="1"/>
                <p:nvPr/>
              </p:nvSpPr>
              <p:spPr>
                <a:xfrm>
                  <a:off x="1591311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 name="Google Shape;220;p13"/>
                <p:cNvSpPr txBox="1"/>
                <p:nvPr/>
              </p:nvSpPr>
              <p:spPr>
                <a:xfrm>
                  <a:off x="15566495" y="5144310"/>
                  <a:ext cx="182880" cy="251635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 name="Google Shape;221;p13"/>
                <p:cNvSpPr txBox="1"/>
                <p:nvPr/>
              </p:nvSpPr>
              <p:spPr>
                <a:xfrm>
                  <a:off x="1521987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 name="Google Shape;222;p13"/>
                <p:cNvSpPr txBox="1"/>
                <p:nvPr/>
              </p:nvSpPr>
              <p:spPr>
                <a:xfrm>
                  <a:off x="15393186" y="5144310"/>
                  <a:ext cx="182880" cy="251635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3" name="Google Shape;223;p13"/>
                <p:cNvSpPr txBox="1"/>
                <p:nvPr/>
              </p:nvSpPr>
              <p:spPr>
                <a:xfrm>
                  <a:off x="1487325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 name="Google Shape;224;p13"/>
                <p:cNvSpPr txBox="1"/>
                <p:nvPr/>
              </p:nvSpPr>
              <p:spPr>
                <a:xfrm>
                  <a:off x="1573980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5" name="Google Shape;225;p13"/>
                <p:cNvSpPr txBox="1"/>
                <p:nvPr/>
              </p:nvSpPr>
              <p:spPr>
                <a:xfrm>
                  <a:off x="16086428" y="5144310"/>
                  <a:ext cx="182880" cy="251635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26" name="Google Shape;226;p13"/>
              <p:cNvGrpSpPr/>
              <p:nvPr/>
            </p:nvGrpSpPr>
            <p:grpSpPr>
              <a:xfrm>
                <a:off x="10427923" y="4228518"/>
                <a:ext cx="4161331" cy="3738020"/>
                <a:chOff x="16176528" y="4317489"/>
                <a:chExt cx="4161331" cy="2516350"/>
              </a:xfrm>
            </p:grpSpPr>
            <p:sp>
              <p:nvSpPr>
                <p:cNvPr id="227" name="Google Shape;227;p13"/>
                <p:cNvSpPr txBox="1"/>
                <p:nvPr/>
              </p:nvSpPr>
              <p:spPr>
                <a:xfrm>
                  <a:off x="19974147"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8" name="Google Shape;228;p13"/>
                <p:cNvSpPr txBox="1"/>
                <p:nvPr/>
              </p:nvSpPr>
              <p:spPr>
                <a:xfrm>
                  <a:off x="19612469"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9" name="Google Shape;229;p13"/>
                <p:cNvSpPr txBox="1"/>
                <p:nvPr/>
              </p:nvSpPr>
              <p:spPr>
                <a:xfrm>
                  <a:off x="19793308"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0" name="Google Shape;230;p13"/>
                <p:cNvSpPr txBox="1"/>
                <p:nvPr/>
              </p:nvSpPr>
              <p:spPr>
                <a:xfrm>
                  <a:off x="20154979"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1" name="Google Shape;231;p13"/>
                <p:cNvSpPr txBox="1"/>
                <p:nvPr/>
              </p:nvSpPr>
              <p:spPr>
                <a:xfrm>
                  <a:off x="16357367" y="4317489"/>
                  <a:ext cx="182880" cy="251635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 name="Google Shape;232;p13"/>
                <p:cNvSpPr txBox="1"/>
                <p:nvPr/>
              </p:nvSpPr>
              <p:spPr>
                <a:xfrm>
                  <a:off x="1617652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 name="Google Shape;233;p13"/>
                <p:cNvSpPr txBox="1"/>
                <p:nvPr/>
              </p:nvSpPr>
              <p:spPr>
                <a:xfrm>
                  <a:off x="18527435"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 name="Google Shape;234;p13"/>
                <p:cNvSpPr txBox="1"/>
                <p:nvPr/>
              </p:nvSpPr>
              <p:spPr>
                <a:xfrm>
                  <a:off x="19250791" y="4317489"/>
                  <a:ext cx="182880" cy="251635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5" name="Google Shape;235;p13"/>
                <p:cNvSpPr txBox="1"/>
                <p:nvPr/>
              </p:nvSpPr>
              <p:spPr>
                <a:xfrm>
                  <a:off x="19069953"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6" name="Google Shape;236;p13"/>
                <p:cNvSpPr txBox="1"/>
                <p:nvPr/>
              </p:nvSpPr>
              <p:spPr>
                <a:xfrm>
                  <a:off x="19431630"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7" name="Google Shape;237;p13"/>
                <p:cNvSpPr txBox="1"/>
                <p:nvPr/>
              </p:nvSpPr>
              <p:spPr>
                <a:xfrm>
                  <a:off x="1888911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8" name="Google Shape;238;p13"/>
                <p:cNvSpPr txBox="1"/>
                <p:nvPr/>
              </p:nvSpPr>
              <p:spPr>
                <a:xfrm>
                  <a:off x="18708274"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9" name="Google Shape;239;p13"/>
                <p:cNvSpPr txBox="1"/>
                <p:nvPr/>
              </p:nvSpPr>
              <p:spPr>
                <a:xfrm>
                  <a:off x="18165757" y="4317489"/>
                  <a:ext cx="182880" cy="251635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0" name="Google Shape;240;p13"/>
                <p:cNvSpPr txBox="1"/>
                <p:nvPr/>
              </p:nvSpPr>
              <p:spPr>
                <a:xfrm>
                  <a:off x="1834659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1" name="Google Shape;241;p13"/>
                <p:cNvSpPr txBox="1"/>
                <p:nvPr/>
              </p:nvSpPr>
              <p:spPr>
                <a:xfrm>
                  <a:off x="17984919"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2" name="Google Shape;242;p13"/>
                <p:cNvSpPr txBox="1"/>
                <p:nvPr/>
              </p:nvSpPr>
              <p:spPr>
                <a:xfrm>
                  <a:off x="1780407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 name="Google Shape;243;p13"/>
                <p:cNvSpPr txBox="1"/>
                <p:nvPr/>
              </p:nvSpPr>
              <p:spPr>
                <a:xfrm>
                  <a:off x="17623240"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 name="Google Shape;244;p13"/>
                <p:cNvSpPr txBox="1"/>
                <p:nvPr/>
              </p:nvSpPr>
              <p:spPr>
                <a:xfrm>
                  <a:off x="17442401"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5" name="Google Shape;245;p13"/>
                <p:cNvSpPr txBox="1"/>
                <p:nvPr/>
              </p:nvSpPr>
              <p:spPr>
                <a:xfrm>
                  <a:off x="17261562"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 name="Google Shape;246;p13"/>
                <p:cNvSpPr txBox="1"/>
                <p:nvPr/>
              </p:nvSpPr>
              <p:spPr>
                <a:xfrm>
                  <a:off x="1708072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7" name="Google Shape;247;p13"/>
                <p:cNvSpPr txBox="1"/>
                <p:nvPr/>
              </p:nvSpPr>
              <p:spPr>
                <a:xfrm>
                  <a:off x="16899885" y="4317489"/>
                  <a:ext cx="182880" cy="251635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8" name="Google Shape;248;p13"/>
                <p:cNvSpPr txBox="1"/>
                <p:nvPr/>
              </p:nvSpPr>
              <p:spPr>
                <a:xfrm>
                  <a:off x="16719044" y="4317489"/>
                  <a:ext cx="182880" cy="251635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9" name="Google Shape;249;p13"/>
                <p:cNvSpPr txBox="1"/>
                <p:nvPr/>
              </p:nvSpPr>
              <p:spPr>
                <a:xfrm>
                  <a:off x="1653820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250" name="Google Shape;250;p13"/>
          <p:cNvSpPr/>
          <p:nvPr/>
        </p:nvSpPr>
        <p:spPr>
          <a:xfrm>
            <a:off x="-7812" y="6498003"/>
            <a:ext cx="12207240" cy="36576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251" name="Google Shape;251;p13"/>
          <p:cNvPicPr preferRelativeResize="0"/>
          <p:nvPr/>
        </p:nvPicPr>
        <p:blipFill rotWithShape="1">
          <a:blip r:embed="rId3">
            <a:alphaModFix/>
          </a:blip>
          <a:srcRect b="0" l="0" r="0" t="0"/>
          <a:stretch/>
        </p:blipFill>
        <p:spPr>
          <a:xfrm>
            <a:off x="9412031" y="6569560"/>
            <a:ext cx="2743200" cy="222645"/>
          </a:xfrm>
          <a:prstGeom prst="rect">
            <a:avLst/>
          </a:prstGeom>
          <a:noFill/>
          <a:ln>
            <a:noFill/>
          </a:ln>
        </p:spPr>
      </p:pic>
      <p:pic>
        <p:nvPicPr>
          <p:cNvPr descr="Shape&#10;&#10;Description automatically generated with medium confidence" id="252" name="Google Shape;252;p13"/>
          <p:cNvPicPr preferRelativeResize="0"/>
          <p:nvPr/>
        </p:nvPicPr>
        <p:blipFill rotWithShape="1">
          <a:blip r:embed="rId4">
            <a:alphaModFix/>
          </a:blip>
          <a:srcRect b="0" l="0" r="0" t="0"/>
          <a:stretch/>
        </p:blipFill>
        <p:spPr>
          <a:xfrm>
            <a:off x="10859650" y="113975"/>
            <a:ext cx="1230643" cy="597500"/>
          </a:xfrm>
          <a:prstGeom prst="rect">
            <a:avLst/>
          </a:prstGeom>
          <a:noFill/>
          <a:ln>
            <a:noFill/>
          </a:ln>
        </p:spPr>
      </p:pic>
      <p:pic>
        <p:nvPicPr>
          <p:cNvPr descr="Logo&#10;&#10;Description automatically generated" id="253" name="Google Shape;253;p13"/>
          <p:cNvPicPr preferRelativeResize="0"/>
          <p:nvPr/>
        </p:nvPicPr>
        <p:blipFill rotWithShape="1">
          <a:blip r:embed="rId5">
            <a:alphaModFix/>
          </a:blip>
          <a:srcRect b="0" l="0" r="0" t="0"/>
          <a:stretch/>
        </p:blipFill>
        <p:spPr>
          <a:xfrm>
            <a:off x="114749" y="69524"/>
            <a:ext cx="1737550" cy="959961"/>
          </a:xfrm>
          <a:prstGeom prst="rect">
            <a:avLst/>
          </a:prstGeom>
          <a:noFill/>
          <a:ln>
            <a:noFill/>
          </a:ln>
        </p:spPr>
      </p:pic>
      <p:sp>
        <p:nvSpPr>
          <p:cNvPr id="254" name="Google Shape;254;p13"/>
          <p:cNvSpPr txBox="1"/>
          <p:nvPr/>
        </p:nvSpPr>
        <p:spPr>
          <a:xfrm>
            <a:off x="5934410" y="6480374"/>
            <a:ext cx="33150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pic>
        <p:nvPicPr>
          <p:cNvPr descr="https://commguide.asu.edu/downloads/asulogo/jpg/logo_mg.jpg" id="255" name="Google Shape;255;p13"/>
          <p:cNvPicPr preferRelativeResize="0"/>
          <p:nvPr/>
        </p:nvPicPr>
        <p:blipFill rotWithShape="1">
          <a:blip r:embed="rId6">
            <a:alphaModFix/>
          </a:blip>
          <a:srcRect b="0" l="0" r="0" t="0"/>
          <a:stretch/>
        </p:blipFill>
        <p:spPr>
          <a:xfrm>
            <a:off x="7878175" y="113975"/>
            <a:ext cx="1533850" cy="638875"/>
          </a:xfrm>
          <a:prstGeom prst="rect">
            <a:avLst/>
          </a:prstGeom>
          <a:noFill/>
          <a:ln>
            <a:noFill/>
          </a:ln>
        </p:spPr>
      </p:pic>
      <p:pic>
        <p:nvPicPr>
          <p:cNvPr descr="REU at Harvard University (CNS) | NNCI" id="256" name="Google Shape;256;p13"/>
          <p:cNvPicPr preferRelativeResize="0"/>
          <p:nvPr/>
        </p:nvPicPr>
        <p:blipFill rotWithShape="1">
          <a:blip r:embed="rId7">
            <a:alphaModFix/>
          </a:blip>
          <a:srcRect b="0" l="0" r="0" t="0"/>
          <a:stretch/>
        </p:blipFill>
        <p:spPr>
          <a:xfrm>
            <a:off x="9412025" y="113975"/>
            <a:ext cx="1391376" cy="597506"/>
          </a:xfrm>
          <a:prstGeom prst="rect">
            <a:avLst/>
          </a:prstGeom>
          <a:noFill/>
          <a:ln>
            <a:noFill/>
          </a:ln>
        </p:spPr>
      </p:pic>
      <p:pic>
        <p:nvPicPr>
          <p:cNvPr id="257" name="Google Shape;257;p13" title="Screenshot 2025-07-28 at 11.34.01 AM.png"/>
          <p:cNvPicPr preferRelativeResize="0"/>
          <p:nvPr/>
        </p:nvPicPr>
        <p:blipFill>
          <a:blip r:embed="rId8">
            <a:alphaModFix/>
          </a:blip>
          <a:stretch>
            <a:fillRect/>
          </a:stretch>
        </p:blipFill>
        <p:spPr>
          <a:xfrm>
            <a:off x="6390675" y="79769"/>
            <a:ext cx="1391375" cy="8027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2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1674" name="Google Shape;1674;p22"/>
          <p:cNvGrpSpPr/>
          <p:nvPr/>
        </p:nvGrpSpPr>
        <p:grpSpPr>
          <a:xfrm>
            <a:off x="-7700" y="6324841"/>
            <a:ext cx="12206290" cy="332283"/>
            <a:chOff x="931692" y="4540806"/>
            <a:chExt cx="31987132" cy="2418359"/>
          </a:xfrm>
        </p:grpSpPr>
        <p:grpSp>
          <p:nvGrpSpPr>
            <p:cNvPr id="1675" name="Google Shape;1675;p22"/>
            <p:cNvGrpSpPr/>
            <p:nvPr/>
          </p:nvGrpSpPr>
          <p:grpSpPr>
            <a:xfrm>
              <a:off x="931692" y="4540806"/>
              <a:ext cx="16002389" cy="2418359"/>
              <a:chOff x="1874938" y="4228518"/>
              <a:chExt cx="12714436" cy="29031919"/>
            </a:xfrm>
          </p:grpSpPr>
          <p:grpSp>
            <p:nvGrpSpPr>
              <p:cNvPr id="1676" name="Google Shape;1676;p22"/>
              <p:cNvGrpSpPr/>
              <p:nvPr/>
            </p:nvGrpSpPr>
            <p:grpSpPr>
              <a:xfrm>
                <a:off x="1874938" y="4228545"/>
                <a:ext cx="724122" cy="29031869"/>
                <a:chOff x="6763779" y="3610074"/>
                <a:chExt cx="724122" cy="19543500"/>
              </a:xfrm>
            </p:grpSpPr>
            <p:sp>
              <p:nvSpPr>
                <p:cNvPr id="1677" name="Google Shape;1677;p22"/>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8" name="Google Shape;1678;p22"/>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9" name="Google Shape;1679;p22"/>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0" name="Google Shape;1680;p22"/>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681" name="Google Shape;1681;p22"/>
              <p:cNvGrpSpPr/>
              <p:nvPr/>
            </p:nvGrpSpPr>
            <p:grpSpPr>
              <a:xfrm>
                <a:off x="2589876" y="4228518"/>
                <a:ext cx="4171622" cy="29031750"/>
                <a:chOff x="589212" y="5453559"/>
                <a:chExt cx="4171622" cy="19354500"/>
              </a:xfrm>
            </p:grpSpPr>
            <p:grpSp>
              <p:nvGrpSpPr>
                <p:cNvPr id="1682" name="Google Shape;1682;p22"/>
                <p:cNvGrpSpPr/>
                <p:nvPr/>
              </p:nvGrpSpPr>
              <p:grpSpPr>
                <a:xfrm>
                  <a:off x="2213483" y="5453559"/>
                  <a:ext cx="2547351" cy="19354500"/>
                  <a:chOff x="2126394" y="6201753"/>
                  <a:chExt cx="2547351" cy="19354500"/>
                </a:xfrm>
              </p:grpSpPr>
              <p:sp>
                <p:nvSpPr>
                  <p:cNvPr id="1683" name="Google Shape;1683;p22"/>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4" name="Google Shape;1684;p22"/>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5" name="Google Shape;1685;p22"/>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6" name="Google Shape;1686;p22"/>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7" name="Google Shape;1687;p22"/>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8" name="Google Shape;1688;p22"/>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9" name="Google Shape;1689;p22"/>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90" name="Google Shape;1690;p22"/>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91" name="Google Shape;1691;p22"/>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92" name="Google Shape;1692;p22"/>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93" name="Google Shape;1693;p22"/>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94" name="Google Shape;1694;p22"/>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95" name="Google Shape;1695;p22"/>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96" name="Google Shape;1696;p22"/>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697" name="Google Shape;1697;p22"/>
                <p:cNvGrpSpPr/>
                <p:nvPr/>
              </p:nvGrpSpPr>
              <p:grpSpPr>
                <a:xfrm>
                  <a:off x="589212" y="5453559"/>
                  <a:ext cx="1622103" cy="19354500"/>
                  <a:chOff x="589212" y="5453048"/>
                  <a:chExt cx="1622103" cy="19354500"/>
                </a:xfrm>
              </p:grpSpPr>
              <p:sp>
                <p:nvSpPr>
                  <p:cNvPr id="1698" name="Google Shape;1698;p22"/>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99" name="Google Shape;1699;p22"/>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00" name="Google Shape;1700;p22"/>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01" name="Google Shape;1701;p22"/>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02" name="Google Shape;1702;p22"/>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03" name="Google Shape;1703;p22"/>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04" name="Google Shape;1704;p22"/>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05" name="Google Shape;1705;p22"/>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06" name="Google Shape;1706;p22"/>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707" name="Google Shape;1707;p22"/>
              <p:cNvGrpSpPr/>
              <p:nvPr/>
            </p:nvGrpSpPr>
            <p:grpSpPr>
              <a:xfrm>
                <a:off x="6752314" y="4228568"/>
                <a:ext cx="911322" cy="29031869"/>
                <a:chOff x="11540841" y="6900050"/>
                <a:chExt cx="911322" cy="19543500"/>
              </a:xfrm>
            </p:grpSpPr>
            <p:sp>
              <p:nvSpPr>
                <p:cNvPr id="1708" name="Google Shape;1708;p22"/>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09" name="Google Shape;1709;p22"/>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0" name="Google Shape;1710;p22"/>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1" name="Google Shape;1711;p22"/>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2" name="Google Shape;1712;p22"/>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13" name="Google Shape;1713;p22"/>
              <p:cNvGrpSpPr/>
              <p:nvPr/>
            </p:nvGrpSpPr>
            <p:grpSpPr>
              <a:xfrm>
                <a:off x="7654454" y="4228555"/>
                <a:ext cx="2782652" cy="29031869"/>
                <a:chOff x="13486776" y="5144310"/>
                <a:chExt cx="2782652" cy="19543500"/>
              </a:xfrm>
            </p:grpSpPr>
            <p:sp>
              <p:nvSpPr>
                <p:cNvPr id="1714" name="Google Shape;1714;p22"/>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5" name="Google Shape;1715;p22"/>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6" name="Google Shape;1716;p22"/>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7" name="Google Shape;1717;p22"/>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8" name="Google Shape;1718;p22"/>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9" name="Google Shape;1719;p22"/>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0" name="Google Shape;1720;p22"/>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1" name="Google Shape;1721;p22"/>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2" name="Google Shape;1722;p22"/>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3" name="Google Shape;1723;p22"/>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4" name="Google Shape;1724;p22"/>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5" name="Google Shape;1725;p22"/>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6" name="Google Shape;1726;p22"/>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7" name="Google Shape;1727;p22"/>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8" name="Google Shape;1728;p22"/>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9" name="Google Shape;1729;p22"/>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30" name="Google Shape;1730;p22"/>
              <p:cNvGrpSpPr/>
              <p:nvPr/>
            </p:nvGrpSpPr>
            <p:grpSpPr>
              <a:xfrm>
                <a:off x="10427923" y="4228549"/>
                <a:ext cx="4161451" cy="29031869"/>
                <a:chOff x="16176528" y="4317489"/>
                <a:chExt cx="4161451" cy="19543500"/>
              </a:xfrm>
            </p:grpSpPr>
            <p:sp>
              <p:nvSpPr>
                <p:cNvPr id="1731" name="Google Shape;1731;p22"/>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2" name="Google Shape;1732;p22"/>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3" name="Google Shape;1733;p22"/>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4" name="Google Shape;1734;p22"/>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5" name="Google Shape;1735;p22"/>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6" name="Google Shape;1736;p22"/>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7" name="Google Shape;1737;p22"/>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8" name="Google Shape;1738;p22"/>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9" name="Google Shape;1739;p22"/>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0" name="Google Shape;1740;p22"/>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1" name="Google Shape;1741;p22"/>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2" name="Google Shape;1742;p22"/>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3" name="Google Shape;1743;p22"/>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4" name="Google Shape;1744;p22"/>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5" name="Google Shape;1745;p22"/>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6" name="Google Shape;1746;p22"/>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7" name="Google Shape;1747;p22"/>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8" name="Google Shape;1748;p22"/>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9" name="Google Shape;1749;p22"/>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0" name="Google Shape;1750;p22"/>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1" name="Google Shape;1751;p22"/>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2" name="Google Shape;1752;p22"/>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3" name="Google Shape;1753;p22"/>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754" name="Google Shape;1754;p22"/>
            <p:cNvGrpSpPr/>
            <p:nvPr/>
          </p:nvGrpSpPr>
          <p:grpSpPr>
            <a:xfrm>
              <a:off x="16916435" y="4540806"/>
              <a:ext cx="16002389" cy="2418359"/>
              <a:chOff x="1874938" y="4228518"/>
              <a:chExt cx="12714436" cy="29031919"/>
            </a:xfrm>
          </p:grpSpPr>
          <p:grpSp>
            <p:nvGrpSpPr>
              <p:cNvPr id="1755" name="Google Shape;1755;p22"/>
              <p:cNvGrpSpPr/>
              <p:nvPr/>
            </p:nvGrpSpPr>
            <p:grpSpPr>
              <a:xfrm>
                <a:off x="1874938" y="4228545"/>
                <a:ext cx="724122" cy="29031869"/>
                <a:chOff x="6763779" y="3610074"/>
                <a:chExt cx="724122" cy="19543500"/>
              </a:xfrm>
            </p:grpSpPr>
            <p:sp>
              <p:nvSpPr>
                <p:cNvPr id="1756" name="Google Shape;1756;p22"/>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7" name="Google Shape;1757;p22"/>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8" name="Google Shape;1758;p22"/>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9" name="Google Shape;1759;p22"/>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60" name="Google Shape;1760;p22"/>
              <p:cNvGrpSpPr/>
              <p:nvPr/>
            </p:nvGrpSpPr>
            <p:grpSpPr>
              <a:xfrm>
                <a:off x="2589876" y="4228518"/>
                <a:ext cx="4171622" cy="29031750"/>
                <a:chOff x="589212" y="5453559"/>
                <a:chExt cx="4171622" cy="19354500"/>
              </a:xfrm>
            </p:grpSpPr>
            <p:grpSp>
              <p:nvGrpSpPr>
                <p:cNvPr id="1761" name="Google Shape;1761;p22"/>
                <p:cNvGrpSpPr/>
                <p:nvPr/>
              </p:nvGrpSpPr>
              <p:grpSpPr>
                <a:xfrm>
                  <a:off x="2213483" y="5453559"/>
                  <a:ext cx="2547351" cy="19354500"/>
                  <a:chOff x="2126394" y="6201753"/>
                  <a:chExt cx="2547351" cy="19354500"/>
                </a:xfrm>
              </p:grpSpPr>
              <p:sp>
                <p:nvSpPr>
                  <p:cNvPr id="1762" name="Google Shape;1762;p22"/>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3" name="Google Shape;1763;p22"/>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4" name="Google Shape;1764;p22"/>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5" name="Google Shape;1765;p22"/>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6" name="Google Shape;1766;p22"/>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7" name="Google Shape;1767;p22"/>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8" name="Google Shape;1768;p22"/>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9" name="Google Shape;1769;p22"/>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0" name="Google Shape;1770;p22"/>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1" name="Google Shape;1771;p22"/>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2" name="Google Shape;1772;p22"/>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3" name="Google Shape;1773;p22"/>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4" name="Google Shape;1774;p22"/>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5" name="Google Shape;1775;p22"/>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76" name="Google Shape;1776;p22"/>
                <p:cNvGrpSpPr/>
                <p:nvPr/>
              </p:nvGrpSpPr>
              <p:grpSpPr>
                <a:xfrm>
                  <a:off x="589212" y="5453559"/>
                  <a:ext cx="1622103" cy="19354500"/>
                  <a:chOff x="589212" y="5453048"/>
                  <a:chExt cx="1622103" cy="19354500"/>
                </a:xfrm>
              </p:grpSpPr>
              <p:sp>
                <p:nvSpPr>
                  <p:cNvPr id="1777" name="Google Shape;1777;p22"/>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8" name="Google Shape;1778;p22"/>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9" name="Google Shape;1779;p22"/>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0" name="Google Shape;1780;p22"/>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1" name="Google Shape;1781;p22"/>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2" name="Google Shape;1782;p22"/>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3" name="Google Shape;1783;p22"/>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4" name="Google Shape;1784;p22"/>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5" name="Google Shape;1785;p22"/>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786" name="Google Shape;1786;p22"/>
              <p:cNvGrpSpPr/>
              <p:nvPr/>
            </p:nvGrpSpPr>
            <p:grpSpPr>
              <a:xfrm>
                <a:off x="6752314" y="4228568"/>
                <a:ext cx="911322" cy="29031869"/>
                <a:chOff x="11540841" y="6900050"/>
                <a:chExt cx="911322" cy="19543500"/>
              </a:xfrm>
            </p:grpSpPr>
            <p:sp>
              <p:nvSpPr>
                <p:cNvPr id="1787" name="Google Shape;1787;p22"/>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8" name="Google Shape;1788;p22"/>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9" name="Google Shape;1789;p22"/>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0" name="Google Shape;1790;p22"/>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1" name="Google Shape;1791;p22"/>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92" name="Google Shape;1792;p22"/>
              <p:cNvGrpSpPr/>
              <p:nvPr/>
            </p:nvGrpSpPr>
            <p:grpSpPr>
              <a:xfrm>
                <a:off x="7654454" y="4228555"/>
                <a:ext cx="2782652" cy="29031869"/>
                <a:chOff x="13486776" y="5144310"/>
                <a:chExt cx="2782652" cy="19543500"/>
              </a:xfrm>
            </p:grpSpPr>
            <p:sp>
              <p:nvSpPr>
                <p:cNvPr id="1793" name="Google Shape;1793;p22"/>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4" name="Google Shape;1794;p22"/>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5" name="Google Shape;1795;p22"/>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6" name="Google Shape;1796;p22"/>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7" name="Google Shape;1797;p22"/>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8" name="Google Shape;1798;p22"/>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9" name="Google Shape;1799;p22"/>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0" name="Google Shape;1800;p22"/>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1" name="Google Shape;1801;p22"/>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2" name="Google Shape;1802;p22"/>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3" name="Google Shape;1803;p22"/>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4" name="Google Shape;1804;p22"/>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5" name="Google Shape;1805;p22"/>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6" name="Google Shape;1806;p22"/>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7" name="Google Shape;1807;p22"/>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8" name="Google Shape;1808;p22"/>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809" name="Google Shape;1809;p22"/>
              <p:cNvGrpSpPr/>
              <p:nvPr/>
            </p:nvGrpSpPr>
            <p:grpSpPr>
              <a:xfrm>
                <a:off x="10427923" y="4228549"/>
                <a:ext cx="4161451" cy="29031869"/>
                <a:chOff x="16176528" y="4317489"/>
                <a:chExt cx="4161451" cy="19543500"/>
              </a:xfrm>
            </p:grpSpPr>
            <p:sp>
              <p:nvSpPr>
                <p:cNvPr id="1810" name="Google Shape;1810;p22"/>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1" name="Google Shape;1811;p22"/>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2" name="Google Shape;1812;p22"/>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3" name="Google Shape;1813;p22"/>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4" name="Google Shape;1814;p22"/>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5" name="Google Shape;1815;p22"/>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6" name="Google Shape;1816;p22"/>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7" name="Google Shape;1817;p22"/>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8" name="Google Shape;1818;p22"/>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9" name="Google Shape;1819;p22"/>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0" name="Google Shape;1820;p22"/>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1" name="Google Shape;1821;p22"/>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2" name="Google Shape;1822;p22"/>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3" name="Google Shape;1823;p22"/>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4" name="Google Shape;1824;p22"/>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5" name="Google Shape;1825;p22"/>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6" name="Google Shape;1826;p22"/>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7" name="Google Shape;1827;p22"/>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8" name="Google Shape;1828;p22"/>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9" name="Google Shape;1829;p22"/>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0" name="Google Shape;1830;p22"/>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1" name="Google Shape;1831;p22"/>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2" name="Google Shape;1832;p22"/>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1833" name="Google Shape;1833;p22"/>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1834" name="Google Shape;1834;p22"/>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1835" name="Google Shape;1835;p22"/>
          <p:cNvSpPr txBox="1"/>
          <p:nvPr/>
        </p:nvSpPr>
        <p:spPr>
          <a:xfrm>
            <a:off x="5485850" y="6456175"/>
            <a:ext cx="12192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10</a:t>
            </a:r>
            <a:endParaRPr sz="1800">
              <a:solidFill>
                <a:schemeClr val="lt1"/>
              </a:solidFill>
              <a:latin typeface="Calibri"/>
              <a:ea typeface="Calibri"/>
              <a:cs typeface="Calibri"/>
              <a:sym typeface="Calibri"/>
            </a:endParaRPr>
          </a:p>
        </p:txBody>
      </p:sp>
      <p:sp>
        <p:nvSpPr>
          <p:cNvPr id="1836" name="Google Shape;1836;p22"/>
          <p:cNvSpPr txBox="1"/>
          <p:nvPr/>
        </p:nvSpPr>
        <p:spPr>
          <a:xfrm>
            <a:off x="-50" y="0"/>
            <a:ext cx="12192000" cy="73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dk1"/>
                </a:solidFill>
                <a:latin typeface="Times New Roman"/>
                <a:ea typeface="Times New Roman"/>
                <a:cs typeface="Times New Roman"/>
                <a:sym typeface="Times New Roman"/>
              </a:rPr>
              <a:t>Future Work</a:t>
            </a:r>
            <a:endParaRPr sz="3800">
              <a:solidFill>
                <a:schemeClr val="dk1"/>
              </a:solidFill>
              <a:latin typeface="Times New Roman"/>
              <a:ea typeface="Times New Roman"/>
              <a:cs typeface="Times New Roman"/>
              <a:sym typeface="Times New Roman"/>
            </a:endParaRPr>
          </a:p>
        </p:txBody>
      </p:sp>
      <p:sp>
        <p:nvSpPr>
          <p:cNvPr id="1837" name="Google Shape;1837;p22"/>
          <p:cNvSpPr txBox="1"/>
          <p:nvPr/>
        </p:nvSpPr>
        <p:spPr>
          <a:xfrm>
            <a:off x="1688525" y="1714500"/>
            <a:ext cx="8361300" cy="3429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US" sz="1800">
                <a:solidFill>
                  <a:schemeClr val="dk1"/>
                </a:solidFill>
              </a:rPr>
              <a:t>Add a microwave antenna for spin flip</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Measure f</a:t>
            </a:r>
            <a:r>
              <a:rPr lang="en-US" sz="1800">
                <a:solidFill>
                  <a:schemeClr val="dk1"/>
                </a:solidFill>
              </a:rPr>
              <a:t>luorescence</a:t>
            </a:r>
            <a:r>
              <a:rPr lang="en-US" sz="1800">
                <a:solidFill>
                  <a:schemeClr val="dk1"/>
                </a:solidFill>
              </a:rPr>
              <a:t> in diamonds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See </a:t>
            </a:r>
            <a:r>
              <a:rPr lang="en-US" sz="1800">
                <a:solidFill>
                  <a:schemeClr val="dk1"/>
                </a:solidFill>
              </a:rPr>
              <a:t>fluorescence</a:t>
            </a:r>
            <a:r>
              <a:rPr lang="en-US" sz="1800">
                <a:solidFill>
                  <a:schemeClr val="dk1"/>
                </a:solidFill>
              </a:rPr>
              <a:t> dips with a frequency sweep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Show Zeeman splitting by showing the spectra with an external magnet</a:t>
            </a:r>
            <a:endParaRPr sz="18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a:p>
            <a:pPr indent="0" lvl="0" marL="457200" rtl="0" algn="l">
              <a:spcBef>
                <a:spcPts val="0"/>
              </a:spcBef>
              <a:spcAft>
                <a:spcPts val="0"/>
              </a:spcAft>
              <a:buNone/>
            </a:pPr>
            <a:r>
              <a:t/>
            </a:r>
            <a:endParaRPr sz="2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2" name="Shape 1842"/>
        <p:cNvGrpSpPr/>
        <p:nvPr/>
      </p:nvGrpSpPr>
      <p:grpSpPr>
        <a:xfrm>
          <a:off x="0" y="0"/>
          <a:ext cx="0" cy="0"/>
          <a:chOff x="0" y="0"/>
          <a:chExt cx="0" cy="0"/>
        </a:xfrm>
      </p:grpSpPr>
      <p:sp>
        <p:nvSpPr>
          <p:cNvPr id="1843" name="Google Shape;1843;p2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1844" name="Google Shape;1844;p23"/>
          <p:cNvGrpSpPr/>
          <p:nvPr/>
        </p:nvGrpSpPr>
        <p:grpSpPr>
          <a:xfrm>
            <a:off x="-7700" y="6324841"/>
            <a:ext cx="12206290" cy="332283"/>
            <a:chOff x="931692" y="4540806"/>
            <a:chExt cx="31987132" cy="2418359"/>
          </a:xfrm>
        </p:grpSpPr>
        <p:grpSp>
          <p:nvGrpSpPr>
            <p:cNvPr id="1845" name="Google Shape;1845;p23"/>
            <p:cNvGrpSpPr/>
            <p:nvPr/>
          </p:nvGrpSpPr>
          <p:grpSpPr>
            <a:xfrm>
              <a:off x="931692" y="4540806"/>
              <a:ext cx="16002389" cy="2418359"/>
              <a:chOff x="1874938" y="4228518"/>
              <a:chExt cx="12714436" cy="29031919"/>
            </a:xfrm>
          </p:grpSpPr>
          <p:grpSp>
            <p:nvGrpSpPr>
              <p:cNvPr id="1846" name="Google Shape;1846;p23"/>
              <p:cNvGrpSpPr/>
              <p:nvPr/>
            </p:nvGrpSpPr>
            <p:grpSpPr>
              <a:xfrm>
                <a:off x="1874938" y="4228545"/>
                <a:ext cx="724122" cy="29031869"/>
                <a:chOff x="6763779" y="3610074"/>
                <a:chExt cx="724122" cy="19543500"/>
              </a:xfrm>
            </p:grpSpPr>
            <p:sp>
              <p:nvSpPr>
                <p:cNvPr id="1847" name="Google Shape;1847;p23"/>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8" name="Google Shape;1848;p23"/>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9" name="Google Shape;1849;p23"/>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0" name="Google Shape;1850;p23"/>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851" name="Google Shape;1851;p23"/>
              <p:cNvGrpSpPr/>
              <p:nvPr/>
            </p:nvGrpSpPr>
            <p:grpSpPr>
              <a:xfrm>
                <a:off x="2589876" y="4228518"/>
                <a:ext cx="4171622" cy="29031750"/>
                <a:chOff x="589212" y="5453559"/>
                <a:chExt cx="4171622" cy="19354500"/>
              </a:xfrm>
            </p:grpSpPr>
            <p:grpSp>
              <p:nvGrpSpPr>
                <p:cNvPr id="1852" name="Google Shape;1852;p23"/>
                <p:cNvGrpSpPr/>
                <p:nvPr/>
              </p:nvGrpSpPr>
              <p:grpSpPr>
                <a:xfrm>
                  <a:off x="2213483" y="5453559"/>
                  <a:ext cx="2547351" cy="19354500"/>
                  <a:chOff x="2126394" y="6201753"/>
                  <a:chExt cx="2547351" cy="19354500"/>
                </a:xfrm>
              </p:grpSpPr>
              <p:sp>
                <p:nvSpPr>
                  <p:cNvPr id="1853" name="Google Shape;1853;p23"/>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4" name="Google Shape;1854;p23"/>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5" name="Google Shape;1855;p23"/>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6" name="Google Shape;1856;p23"/>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7" name="Google Shape;1857;p23"/>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8" name="Google Shape;1858;p23"/>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9" name="Google Shape;1859;p23"/>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0" name="Google Shape;1860;p23"/>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1" name="Google Shape;1861;p23"/>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2" name="Google Shape;1862;p23"/>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3" name="Google Shape;1863;p23"/>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4" name="Google Shape;1864;p23"/>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5" name="Google Shape;1865;p23"/>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6" name="Google Shape;1866;p23"/>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867" name="Google Shape;1867;p23"/>
                <p:cNvGrpSpPr/>
                <p:nvPr/>
              </p:nvGrpSpPr>
              <p:grpSpPr>
                <a:xfrm>
                  <a:off x="589212" y="5453559"/>
                  <a:ext cx="1622103" cy="19354500"/>
                  <a:chOff x="589212" y="5453048"/>
                  <a:chExt cx="1622103" cy="19354500"/>
                </a:xfrm>
              </p:grpSpPr>
              <p:sp>
                <p:nvSpPr>
                  <p:cNvPr id="1868" name="Google Shape;1868;p23"/>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9" name="Google Shape;1869;p23"/>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70" name="Google Shape;1870;p23"/>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71" name="Google Shape;1871;p23"/>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72" name="Google Shape;1872;p23"/>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73" name="Google Shape;1873;p23"/>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74" name="Google Shape;1874;p23"/>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75" name="Google Shape;1875;p23"/>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76" name="Google Shape;1876;p23"/>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877" name="Google Shape;1877;p23"/>
              <p:cNvGrpSpPr/>
              <p:nvPr/>
            </p:nvGrpSpPr>
            <p:grpSpPr>
              <a:xfrm>
                <a:off x="6752314" y="4228568"/>
                <a:ext cx="911322" cy="29031869"/>
                <a:chOff x="11540841" y="6900050"/>
                <a:chExt cx="911322" cy="19543500"/>
              </a:xfrm>
            </p:grpSpPr>
            <p:sp>
              <p:nvSpPr>
                <p:cNvPr id="1878" name="Google Shape;1878;p23"/>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79" name="Google Shape;1879;p23"/>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80" name="Google Shape;1880;p23"/>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81" name="Google Shape;1881;p23"/>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82" name="Google Shape;1882;p23"/>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883" name="Google Shape;1883;p23"/>
              <p:cNvGrpSpPr/>
              <p:nvPr/>
            </p:nvGrpSpPr>
            <p:grpSpPr>
              <a:xfrm>
                <a:off x="7654454" y="4228555"/>
                <a:ext cx="2782652" cy="29031869"/>
                <a:chOff x="13486776" y="5144310"/>
                <a:chExt cx="2782652" cy="19543500"/>
              </a:xfrm>
            </p:grpSpPr>
            <p:sp>
              <p:nvSpPr>
                <p:cNvPr id="1884" name="Google Shape;1884;p23"/>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85" name="Google Shape;1885;p23"/>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86" name="Google Shape;1886;p23"/>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87" name="Google Shape;1887;p23"/>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88" name="Google Shape;1888;p23"/>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89" name="Google Shape;1889;p23"/>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0" name="Google Shape;1890;p23"/>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1" name="Google Shape;1891;p23"/>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2" name="Google Shape;1892;p23"/>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3" name="Google Shape;1893;p23"/>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4" name="Google Shape;1894;p23"/>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5" name="Google Shape;1895;p23"/>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6" name="Google Shape;1896;p23"/>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7" name="Google Shape;1897;p23"/>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8" name="Google Shape;1898;p23"/>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9" name="Google Shape;1899;p23"/>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00" name="Google Shape;1900;p23"/>
              <p:cNvGrpSpPr/>
              <p:nvPr/>
            </p:nvGrpSpPr>
            <p:grpSpPr>
              <a:xfrm>
                <a:off x="10427923" y="4228549"/>
                <a:ext cx="4161451" cy="29031869"/>
                <a:chOff x="16176528" y="4317489"/>
                <a:chExt cx="4161451" cy="19543500"/>
              </a:xfrm>
            </p:grpSpPr>
            <p:sp>
              <p:nvSpPr>
                <p:cNvPr id="1901" name="Google Shape;1901;p23"/>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2" name="Google Shape;1902;p23"/>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3" name="Google Shape;1903;p23"/>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4" name="Google Shape;1904;p23"/>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5" name="Google Shape;1905;p23"/>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6" name="Google Shape;1906;p23"/>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7" name="Google Shape;1907;p23"/>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8" name="Google Shape;1908;p23"/>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9" name="Google Shape;1909;p23"/>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0" name="Google Shape;1910;p23"/>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1" name="Google Shape;1911;p23"/>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2" name="Google Shape;1912;p23"/>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3" name="Google Shape;1913;p23"/>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4" name="Google Shape;1914;p23"/>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5" name="Google Shape;1915;p23"/>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6" name="Google Shape;1916;p23"/>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7" name="Google Shape;1917;p23"/>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8" name="Google Shape;1918;p23"/>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9" name="Google Shape;1919;p23"/>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0" name="Google Shape;1920;p23"/>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1" name="Google Shape;1921;p23"/>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2" name="Google Shape;1922;p23"/>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3" name="Google Shape;1923;p23"/>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924" name="Google Shape;1924;p23"/>
            <p:cNvGrpSpPr/>
            <p:nvPr/>
          </p:nvGrpSpPr>
          <p:grpSpPr>
            <a:xfrm>
              <a:off x="16916435" y="4540806"/>
              <a:ext cx="16002389" cy="2418359"/>
              <a:chOff x="1874938" y="4228518"/>
              <a:chExt cx="12714436" cy="29031919"/>
            </a:xfrm>
          </p:grpSpPr>
          <p:grpSp>
            <p:nvGrpSpPr>
              <p:cNvPr id="1925" name="Google Shape;1925;p23"/>
              <p:cNvGrpSpPr/>
              <p:nvPr/>
            </p:nvGrpSpPr>
            <p:grpSpPr>
              <a:xfrm>
                <a:off x="1874938" y="4228545"/>
                <a:ext cx="724122" cy="29031869"/>
                <a:chOff x="6763779" y="3610074"/>
                <a:chExt cx="724122" cy="19543500"/>
              </a:xfrm>
            </p:grpSpPr>
            <p:sp>
              <p:nvSpPr>
                <p:cNvPr id="1926" name="Google Shape;1926;p23"/>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7" name="Google Shape;1927;p23"/>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8" name="Google Shape;1928;p23"/>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9" name="Google Shape;1929;p23"/>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30" name="Google Shape;1930;p23"/>
              <p:cNvGrpSpPr/>
              <p:nvPr/>
            </p:nvGrpSpPr>
            <p:grpSpPr>
              <a:xfrm>
                <a:off x="2589876" y="4228518"/>
                <a:ext cx="4171622" cy="29031750"/>
                <a:chOff x="589212" y="5453559"/>
                <a:chExt cx="4171622" cy="19354500"/>
              </a:xfrm>
            </p:grpSpPr>
            <p:grpSp>
              <p:nvGrpSpPr>
                <p:cNvPr id="1931" name="Google Shape;1931;p23"/>
                <p:cNvGrpSpPr/>
                <p:nvPr/>
              </p:nvGrpSpPr>
              <p:grpSpPr>
                <a:xfrm>
                  <a:off x="2213483" y="5453559"/>
                  <a:ext cx="2547351" cy="19354500"/>
                  <a:chOff x="2126394" y="6201753"/>
                  <a:chExt cx="2547351" cy="19354500"/>
                </a:xfrm>
              </p:grpSpPr>
              <p:sp>
                <p:nvSpPr>
                  <p:cNvPr id="1932" name="Google Shape;1932;p23"/>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3" name="Google Shape;1933;p23"/>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4" name="Google Shape;1934;p23"/>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5" name="Google Shape;1935;p23"/>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6" name="Google Shape;1936;p23"/>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7" name="Google Shape;1937;p23"/>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8" name="Google Shape;1938;p23"/>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9" name="Google Shape;1939;p23"/>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0" name="Google Shape;1940;p23"/>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1" name="Google Shape;1941;p23"/>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2" name="Google Shape;1942;p23"/>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3" name="Google Shape;1943;p23"/>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4" name="Google Shape;1944;p23"/>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5" name="Google Shape;1945;p23"/>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46" name="Google Shape;1946;p23"/>
                <p:cNvGrpSpPr/>
                <p:nvPr/>
              </p:nvGrpSpPr>
              <p:grpSpPr>
                <a:xfrm>
                  <a:off x="589212" y="5453559"/>
                  <a:ext cx="1622103" cy="19354500"/>
                  <a:chOff x="589212" y="5453048"/>
                  <a:chExt cx="1622103" cy="19354500"/>
                </a:xfrm>
              </p:grpSpPr>
              <p:sp>
                <p:nvSpPr>
                  <p:cNvPr id="1947" name="Google Shape;1947;p23"/>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8" name="Google Shape;1948;p23"/>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9" name="Google Shape;1949;p23"/>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0" name="Google Shape;1950;p23"/>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1" name="Google Shape;1951;p23"/>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2" name="Google Shape;1952;p23"/>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3" name="Google Shape;1953;p23"/>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4" name="Google Shape;1954;p23"/>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5" name="Google Shape;1955;p23"/>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956" name="Google Shape;1956;p23"/>
              <p:cNvGrpSpPr/>
              <p:nvPr/>
            </p:nvGrpSpPr>
            <p:grpSpPr>
              <a:xfrm>
                <a:off x="6752314" y="4228568"/>
                <a:ext cx="911322" cy="29031869"/>
                <a:chOff x="11540841" y="6900050"/>
                <a:chExt cx="911322" cy="19543500"/>
              </a:xfrm>
            </p:grpSpPr>
            <p:sp>
              <p:nvSpPr>
                <p:cNvPr id="1957" name="Google Shape;1957;p23"/>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8" name="Google Shape;1958;p23"/>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9" name="Google Shape;1959;p23"/>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0" name="Google Shape;1960;p23"/>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1" name="Google Shape;1961;p23"/>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62" name="Google Shape;1962;p23"/>
              <p:cNvGrpSpPr/>
              <p:nvPr/>
            </p:nvGrpSpPr>
            <p:grpSpPr>
              <a:xfrm>
                <a:off x="7654454" y="4228555"/>
                <a:ext cx="2782652" cy="29031869"/>
                <a:chOff x="13486776" y="5144310"/>
                <a:chExt cx="2782652" cy="19543500"/>
              </a:xfrm>
            </p:grpSpPr>
            <p:sp>
              <p:nvSpPr>
                <p:cNvPr id="1963" name="Google Shape;1963;p23"/>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4" name="Google Shape;1964;p23"/>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5" name="Google Shape;1965;p23"/>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6" name="Google Shape;1966;p23"/>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7" name="Google Shape;1967;p23"/>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8" name="Google Shape;1968;p23"/>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9" name="Google Shape;1969;p23"/>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0" name="Google Shape;1970;p23"/>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1" name="Google Shape;1971;p23"/>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2" name="Google Shape;1972;p23"/>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3" name="Google Shape;1973;p23"/>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4" name="Google Shape;1974;p23"/>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5" name="Google Shape;1975;p23"/>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6" name="Google Shape;1976;p23"/>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7" name="Google Shape;1977;p23"/>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8" name="Google Shape;1978;p23"/>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79" name="Google Shape;1979;p23"/>
              <p:cNvGrpSpPr/>
              <p:nvPr/>
            </p:nvGrpSpPr>
            <p:grpSpPr>
              <a:xfrm>
                <a:off x="10427923" y="4228549"/>
                <a:ext cx="4161451" cy="29031869"/>
                <a:chOff x="16176528" y="4317489"/>
                <a:chExt cx="4161451" cy="19543500"/>
              </a:xfrm>
            </p:grpSpPr>
            <p:sp>
              <p:nvSpPr>
                <p:cNvPr id="1980" name="Google Shape;1980;p23"/>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1" name="Google Shape;1981;p23"/>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2" name="Google Shape;1982;p23"/>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3" name="Google Shape;1983;p23"/>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4" name="Google Shape;1984;p23"/>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5" name="Google Shape;1985;p23"/>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6" name="Google Shape;1986;p23"/>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7" name="Google Shape;1987;p23"/>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8" name="Google Shape;1988;p23"/>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9" name="Google Shape;1989;p23"/>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0" name="Google Shape;1990;p23"/>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1" name="Google Shape;1991;p23"/>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2" name="Google Shape;1992;p23"/>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3" name="Google Shape;1993;p23"/>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4" name="Google Shape;1994;p23"/>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5" name="Google Shape;1995;p23"/>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6" name="Google Shape;1996;p23"/>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7" name="Google Shape;1997;p23"/>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8" name="Google Shape;1998;p23"/>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9" name="Google Shape;1999;p23"/>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0" name="Google Shape;2000;p23"/>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1" name="Google Shape;2001;p23"/>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2" name="Google Shape;2002;p23"/>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2003" name="Google Shape;2003;p23"/>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2004" name="Google Shape;2004;p23"/>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2005" name="Google Shape;2005;p23"/>
          <p:cNvSpPr txBox="1"/>
          <p:nvPr/>
        </p:nvSpPr>
        <p:spPr>
          <a:xfrm>
            <a:off x="5504750" y="6436500"/>
            <a:ext cx="11814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11</a:t>
            </a:r>
            <a:endParaRPr sz="1800">
              <a:solidFill>
                <a:schemeClr val="lt1"/>
              </a:solidFill>
              <a:latin typeface="Calibri"/>
              <a:ea typeface="Calibri"/>
              <a:cs typeface="Calibri"/>
              <a:sym typeface="Calibri"/>
            </a:endParaRPr>
          </a:p>
        </p:txBody>
      </p:sp>
      <p:sp>
        <p:nvSpPr>
          <p:cNvPr id="2006" name="Google Shape;2006;p23"/>
          <p:cNvSpPr txBox="1"/>
          <p:nvPr/>
        </p:nvSpPr>
        <p:spPr>
          <a:xfrm>
            <a:off x="0" y="0"/>
            <a:ext cx="12155400" cy="72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dk1"/>
                </a:solidFill>
                <a:latin typeface="Times New Roman"/>
                <a:ea typeface="Times New Roman"/>
                <a:cs typeface="Times New Roman"/>
                <a:sym typeface="Times New Roman"/>
              </a:rPr>
              <a:t> Conclusion</a:t>
            </a:r>
            <a:endParaRPr sz="3800">
              <a:solidFill>
                <a:schemeClr val="dk1"/>
              </a:solidFill>
              <a:latin typeface="Times New Roman"/>
              <a:ea typeface="Times New Roman"/>
              <a:cs typeface="Times New Roman"/>
              <a:sym typeface="Times New Roman"/>
            </a:endParaRPr>
          </a:p>
        </p:txBody>
      </p:sp>
      <p:sp>
        <p:nvSpPr>
          <p:cNvPr id="2007" name="Google Shape;2007;p23"/>
          <p:cNvSpPr txBox="1"/>
          <p:nvPr/>
        </p:nvSpPr>
        <p:spPr>
          <a:xfrm>
            <a:off x="1590300" y="1165650"/>
            <a:ext cx="9011400" cy="501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rPr>
              <a:t>Recap</a:t>
            </a:r>
            <a:endParaRPr b="1"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Capability of Quantum Technology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ODMR systems are expensive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Making an low cost ODMR Systems is now possible</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Students can physically observe and measure real quantum effects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At a low price point this </a:t>
            </a:r>
            <a:r>
              <a:rPr lang="en-US" sz="1800">
                <a:solidFill>
                  <a:schemeClr val="dk1"/>
                </a:solidFill>
              </a:rPr>
              <a:t>build</a:t>
            </a:r>
            <a:r>
              <a:rPr lang="en-US" sz="1800">
                <a:solidFill>
                  <a:schemeClr val="dk1"/>
                </a:solidFill>
              </a:rPr>
              <a:t> can be deployable</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Ultimate goal is to implement this system to school courses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b="1" lang="en-US" sz="1800">
                <a:solidFill>
                  <a:schemeClr val="dk1"/>
                </a:solidFill>
              </a:rPr>
              <a:t>Contributions</a:t>
            </a:r>
            <a:endParaRPr b="1"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Building an inexpensive ODMR system is possible</a:t>
            </a:r>
            <a:endParaRPr sz="1800">
              <a:solidFill>
                <a:schemeClr val="dk1"/>
              </a:solidFill>
            </a:endParaRPr>
          </a:p>
        </p:txBody>
      </p:sp>
      <p:sp>
        <p:nvSpPr>
          <p:cNvPr id="2008" name="Google Shape;2008;p23"/>
          <p:cNvSpPr/>
          <p:nvPr/>
        </p:nvSpPr>
        <p:spPr>
          <a:xfrm>
            <a:off x="6325444" y="1627549"/>
            <a:ext cx="458909" cy="735900"/>
          </a:xfrm>
          <a:prstGeom prst="rect">
            <a:avLst/>
          </a:prstGeom>
        </p:spPr>
        <p:txBody>
          <a:bodyPr>
            <a:prstTxWarp prst="textPlain"/>
          </a:bodyPr>
          <a:lstStyle/>
          <a:p>
            <a:pPr lvl="0" algn="ctr"/>
            <a:r>
              <a:rPr b="0" i="0">
                <a:ln>
                  <a:noFill/>
                </a:ln>
                <a:solidFill>
                  <a:schemeClr val="accent6"/>
                </a:solidFill>
                <a:latin typeface="Arial"/>
              </a:rPr>
              <a:t>$</a:t>
            </a:r>
          </a:p>
        </p:txBody>
      </p:sp>
      <p:sp>
        <p:nvSpPr>
          <p:cNvPr id="2009" name="Google Shape;2009;p23"/>
          <p:cNvSpPr/>
          <p:nvPr/>
        </p:nvSpPr>
        <p:spPr>
          <a:xfrm>
            <a:off x="5866548" y="1627549"/>
            <a:ext cx="458909" cy="735900"/>
          </a:xfrm>
          <a:prstGeom prst="rect">
            <a:avLst/>
          </a:prstGeom>
        </p:spPr>
        <p:txBody>
          <a:bodyPr>
            <a:prstTxWarp prst="textPlain"/>
          </a:bodyPr>
          <a:lstStyle/>
          <a:p>
            <a:pPr lvl="0" algn="ctr"/>
            <a:r>
              <a:rPr b="0" i="0">
                <a:ln>
                  <a:noFill/>
                </a:ln>
                <a:solidFill>
                  <a:schemeClr val="accent6"/>
                </a:solidFill>
                <a:latin typeface="Arial"/>
              </a:rPr>
              <a:t>$</a:t>
            </a:r>
          </a:p>
        </p:txBody>
      </p:sp>
      <p:sp>
        <p:nvSpPr>
          <p:cNvPr id="2010" name="Google Shape;2010;p23"/>
          <p:cNvSpPr/>
          <p:nvPr/>
        </p:nvSpPr>
        <p:spPr>
          <a:xfrm>
            <a:off x="6784340" y="1627549"/>
            <a:ext cx="458909" cy="735900"/>
          </a:xfrm>
          <a:prstGeom prst="rect">
            <a:avLst/>
          </a:prstGeom>
        </p:spPr>
        <p:txBody>
          <a:bodyPr>
            <a:prstTxWarp prst="textPlain"/>
          </a:bodyPr>
          <a:lstStyle/>
          <a:p>
            <a:pPr lvl="0" algn="ctr"/>
            <a:r>
              <a:rPr b="0" i="0">
                <a:ln>
                  <a:noFill/>
                </a:ln>
                <a:solidFill>
                  <a:schemeClr val="accent6"/>
                </a:solidFill>
                <a:latin typeface="Arial"/>
              </a:rPr>
              <a:t>$</a:t>
            </a:r>
          </a:p>
        </p:txBody>
      </p:sp>
      <p:sp>
        <p:nvSpPr>
          <p:cNvPr id="2011" name="Google Shape;2011;p23"/>
          <p:cNvSpPr/>
          <p:nvPr/>
        </p:nvSpPr>
        <p:spPr>
          <a:xfrm>
            <a:off x="7429200" y="1715300"/>
            <a:ext cx="1181400" cy="560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12" name="Google Shape;2012;p23"/>
          <p:cNvSpPr/>
          <p:nvPr/>
        </p:nvSpPr>
        <p:spPr>
          <a:xfrm>
            <a:off x="8796540" y="1627549"/>
            <a:ext cx="458909" cy="735900"/>
          </a:xfrm>
          <a:prstGeom prst="rect">
            <a:avLst/>
          </a:prstGeom>
        </p:spPr>
        <p:txBody>
          <a:bodyPr>
            <a:prstTxWarp prst="textPlain"/>
          </a:bodyPr>
          <a:lstStyle/>
          <a:p>
            <a:pPr lvl="0" algn="ctr"/>
            <a:r>
              <a:rPr b="0" i="0">
                <a:ln>
                  <a:noFill/>
                </a:ln>
                <a:solidFill>
                  <a:schemeClr val="accent6"/>
                </a:solidFill>
                <a:latin typeface="Arial"/>
              </a:rPr>
              <a:t>$</a:t>
            </a:r>
          </a:p>
        </p:txBody>
      </p:sp>
      <p:pic>
        <p:nvPicPr>
          <p:cNvPr id="2013" name="Google Shape;2013;p23" title="Screenshot 2025-06-27 at 11.16.30 AM.png"/>
          <p:cNvPicPr preferRelativeResize="0"/>
          <p:nvPr/>
        </p:nvPicPr>
        <p:blipFill>
          <a:blip r:embed="rId4">
            <a:alphaModFix/>
          </a:blip>
          <a:stretch>
            <a:fillRect/>
          </a:stretch>
        </p:blipFill>
        <p:spPr>
          <a:xfrm>
            <a:off x="9057425" y="2679725"/>
            <a:ext cx="1364651" cy="12996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8" name="Shape 2018"/>
        <p:cNvGrpSpPr/>
        <p:nvPr/>
      </p:nvGrpSpPr>
      <p:grpSpPr>
        <a:xfrm>
          <a:off x="0" y="0"/>
          <a:ext cx="0" cy="0"/>
          <a:chOff x="0" y="0"/>
          <a:chExt cx="0" cy="0"/>
        </a:xfrm>
      </p:grpSpPr>
      <p:sp>
        <p:nvSpPr>
          <p:cNvPr id="2019" name="Google Shape;2019;p24"/>
          <p:cNvSpPr txBox="1"/>
          <p:nvPr>
            <p:ph type="title"/>
          </p:nvPr>
        </p:nvSpPr>
        <p:spPr>
          <a:xfrm>
            <a:off x="2179972" y="395575"/>
            <a:ext cx="6156300" cy="84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60"/>
              <a:buFont typeface="Calibri"/>
              <a:buNone/>
            </a:pPr>
            <a:r>
              <a:rPr lang="en-US" sz="3800">
                <a:latin typeface="Times New Roman"/>
                <a:ea typeface="Times New Roman"/>
                <a:cs typeface="Times New Roman"/>
                <a:sym typeface="Times New Roman"/>
              </a:rPr>
              <a:t>Acknowledgements</a:t>
            </a:r>
            <a:endParaRPr sz="3800">
              <a:latin typeface="Times New Roman"/>
              <a:ea typeface="Times New Roman"/>
              <a:cs typeface="Times New Roman"/>
              <a:sym typeface="Times New Roman"/>
            </a:endParaRPr>
          </a:p>
          <a:p>
            <a:pPr indent="0" lvl="0" marL="0" rtl="0" algn="ctr">
              <a:lnSpc>
                <a:spcPct val="90000"/>
              </a:lnSpc>
              <a:spcBef>
                <a:spcPts val="0"/>
              </a:spcBef>
              <a:spcAft>
                <a:spcPts val="0"/>
              </a:spcAft>
              <a:buClr>
                <a:schemeClr val="dk1"/>
              </a:buClr>
              <a:buSzPts val="3960"/>
              <a:buFont typeface="Calibri"/>
              <a:buNone/>
            </a:pPr>
            <a:r>
              <a:t/>
            </a:r>
            <a:endParaRPr sz="3800">
              <a:latin typeface="Times New Roman"/>
              <a:ea typeface="Times New Roman"/>
              <a:cs typeface="Times New Roman"/>
              <a:sym typeface="Times New Roman"/>
            </a:endParaRPr>
          </a:p>
        </p:txBody>
      </p:sp>
      <p:grpSp>
        <p:nvGrpSpPr>
          <p:cNvPr id="2020" name="Google Shape;2020;p24"/>
          <p:cNvGrpSpPr/>
          <p:nvPr/>
        </p:nvGrpSpPr>
        <p:grpSpPr>
          <a:xfrm>
            <a:off x="-7703" y="6324818"/>
            <a:ext cx="12206290" cy="332281"/>
            <a:chOff x="931692" y="4540806"/>
            <a:chExt cx="31987132" cy="1132133"/>
          </a:xfrm>
        </p:grpSpPr>
        <p:grpSp>
          <p:nvGrpSpPr>
            <p:cNvPr id="2021" name="Google Shape;2021;p24"/>
            <p:cNvGrpSpPr/>
            <p:nvPr/>
          </p:nvGrpSpPr>
          <p:grpSpPr>
            <a:xfrm>
              <a:off x="931692" y="4540806"/>
              <a:ext cx="16002389" cy="1132133"/>
              <a:chOff x="1874938" y="4228518"/>
              <a:chExt cx="12714436" cy="13591038"/>
            </a:xfrm>
          </p:grpSpPr>
          <p:grpSp>
            <p:nvGrpSpPr>
              <p:cNvPr id="2022" name="Google Shape;2022;p24"/>
              <p:cNvGrpSpPr/>
              <p:nvPr/>
            </p:nvGrpSpPr>
            <p:grpSpPr>
              <a:xfrm>
                <a:off x="1874938" y="4228545"/>
                <a:ext cx="724122" cy="13590988"/>
                <a:chOff x="6763779" y="3610074"/>
                <a:chExt cx="724122" cy="9149100"/>
              </a:xfrm>
            </p:grpSpPr>
            <p:sp>
              <p:nvSpPr>
                <p:cNvPr id="2023" name="Google Shape;2023;p24"/>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4" name="Google Shape;2024;p24"/>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5" name="Google Shape;2025;p24"/>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6" name="Google Shape;2026;p24"/>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027" name="Google Shape;2027;p24"/>
              <p:cNvGrpSpPr/>
              <p:nvPr/>
            </p:nvGrpSpPr>
            <p:grpSpPr>
              <a:xfrm>
                <a:off x="2589876" y="4228518"/>
                <a:ext cx="4171622" cy="13590900"/>
                <a:chOff x="589212" y="5453559"/>
                <a:chExt cx="4171622" cy="9060600"/>
              </a:xfrm>
            </p:grpSpPr>
            <p:grpSp>
              <p:nvGrpSpPr>
                <p:cNvPr id="2028" name="Google Shape;2028;p24"/>
                <p:cNvGrpSpPr/>
                <p:nvPr/>
              </p:nvGrpSpPr>
              <p:grpSpPr>
                <a:xfrm>
                  <a:off x="2213483" y="5453559"/>
                  <a:ext cx="2547351" cy="9060600"/>
                  <a:chOff x="2126394" y="6201753"/>
                  <a:chExt cx="2547351" cy="9060600"/>
                </a:xfrm>
              </p:grpSpPr>
              <p:sp>
                <p:nvSpPr>
                  <p:cNvPr id="2029" name="Google Shape;2029;p24"/>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0" name="Google Shape;2030;p24"/>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1" name="Google Shape;2031;p24"/>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2" name="Google Shape;2032;p24"/>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3" name="Google Shape;2033;p24"/>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4" name="Google Shape;2034;p24"/>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5" name="Google Shape;2035;p24"/>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6" name="Google Shape;2036;p24"/>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7" name="Google Shape;2037;p24"/>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8" name="Google Shape;2038;p24"/>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9" name="Google Shape;2039;p24"/>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0" name="Google Shape;2040;p24"/>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1" name="Google Shape;2041;p24"/>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2" name="Google Shape;2042;p24"/>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043" name="Google Shape;2043;p24"/>
                <p:cNvGrpSpPr/>
                <p:nvPr/>
              </p:nvGrpSpPr>
              <p:grpSpPr>
                <a:xfrm>
                  <a:off x="589212" y="5453559"/>
                  <a:ext cx="1622103" cy="9060600"/>
                  <a:chOff x="589212" y="5453048"/>
                  <a:chExt cx="1622103" cy="9060600"/>
                </a:xfrm>
              </p:grpSpPr>
              <p:sp>
                <p:nvSpPr>
                  <p:cNvPr id="2044" name="Google Shape;2044;p24"/>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5" name="Google Shape;2045;p24"/>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6" name="Google Shape;2046;p24"/>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7" name="Google Shape;2047;p24"/>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8" name="Google Shape;2048;p24"/>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9" name="Google Shape;2049;p24"/>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50" name="Google Shape;2050;p24"/>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51" name="Google Shape;2051;p24"/>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52" name="Google Shape;2052;p24"/>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053" name="Google Shape;2053;p24"/>
              <p:cNvGrpSpPr/>
              <p:nvPr/>
            </p:nvGrpSpPr>
            <p:grpSpPr>
              <a:xfrm>
                <a:off x="6752314" y="4228568"/>
                <a:ext cx="911322" cy="13590988"/>
                <a:chOff x="11540841" y="6900050"/>
                <a:chExt cx="911322" cy="9149100"/>
              </a:xfrm>
            </p:grpSpPr>
            <p:sp>
              <p:nvSpPr>
                <p:cNvPr id="2054" name="Google Shape;2054;p24"/>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55" name="Google Shape;2055;p24"/>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56" name="Google Shape;2056;p24"/>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57" name="Google Shape;2057;p24"/>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58" name="Google Shape;2058;p24"/>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059" name="Google Shape;2059;p24"/>
              <p:cNvGrpSpPr/>
              <p:nvPr/>
            </p:nvGrpSpPr>
            <p:grpSpPr>
              <a:xfrm>
                <a:off x="7654454" y="4228555"/>
                <a:ext cx="2782652" cy="13590988"/>
                <a:chOff x="13486776" y="5144310"/>
                <a:chExt cx="2782652" cy="9149100"/>
              </a:xfrm>
            </p:grpSpPr>
            <p:sp>
              <p:nvSpPr>
                <p:cNvPr id="2060" name="Google Shape;2060;p24"/>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1" name="Google Shape;2061;p24"/>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2" name="Google Shape;2062;p24"/>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3" name="Google Shape;2063;p24"/>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4" name="Google Shape;2064;p24"/>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5" name="Google Shape;2065;p24"/>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6" name="Google Shape;2066;p24"/>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7" name="Google Shape;2067;p24"/>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8" name="Google Shape;2068;p24"/>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9" name="Google Shape;2069;p24"/>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0" name="Google Shape;2070;p24"/>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1" name="Google Shape;2071;p24"/>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2" name="Google Shape;2072;p24"/>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3" name="Google Shape;2073;p24"/>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4" name="Google Shape;2074;p24"/>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5" name="Google Shape;2075;p24"/>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076" name="Google Shape;2076;p24"/>
              <p:cNvGrpSpPr/>
              <p:nvPr/>
            </p:nvGrpSpPr>
            <p:grpSpPr>
              <a:xfrm>
                <a:off x="10427923" y="4228549"/>
                <a:ext cx="4161451" cy="13590988"/>
                <a:chOff x="16176528" y="4317489"/>
                <a:chExt cx="4161451" cy="9149100"/>
              </a:xfrm>
            </p:grpSpPr>
            <p:sp>
              <p:nvSpPr>
                <p:cNvPr id="2077" name="Google Shape;2077;p24"/>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8" name="Google Shape;2078;p24"/>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9" name="Google Shape;2079;p24"/>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0" name="Google Shape;2080;p24"/>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1" name="Google Shape;2081;p24"/>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2" name="Google Shape;2082;p24"/>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3" name="Google Shape;2083;p24"/>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4" name="Google Shape;2084;p24"/>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5" name="Google Shape;2085;p24"/>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6" name="Google Shape;2086;p24"/>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7" name="Google Shape;2087;p24"/>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8" name="Google Shape;2088;p24"/>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9" name="Google Shape;2089;p24"/>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0" name="Google Shape;2090;p24"/>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1" name="Google Shape;2091;p24"/>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2" name="Google Shape;2092;p24"/>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3" name="Google Shape;2093;p24"/>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4" name="Google Shape;2094;p24"/>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5" name="Google Shape;2095;p24"/>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6" name="Google Shape;2096;p24"/>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7" name="Google Shape;2097;p24"/>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8" name="Google Shape;2098;p24"/>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9" name="Google Shape;2099;p24"/>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100" name="Google Shape;2100;p24"/>
            <p:cNvGrpSpPr/>
            <p:nvPr/>
          </p:nvGrpSpPr>
          <p:grpSpPr>
            <a:xfrm>
              <a:off x="16916435" y="4540806"/>
              <a:ext cx="16002389" cy="1132133"/>
              <a:chOff x="1874938" y="4228518"/>
              <a:chExt cx="12714436" cy="13591038"/>
            </a:xfrm>
          </p:grpSpPr>
          <p:grpSp>
            <p:nvGrpSpPr>
              <p:cNvPr id="2101" name="Google Shape;2101;p24"/>
              <p:cNvGrpSpPr/>
              <p:nvPr/>
            </p:nvGrpSpPr>
            <p:grpSpPr>
              <a:xfrm>
                <a:off x="1874938" y="4228545"/>
                <a:ext cx="724122" cy="13590988"/>
                <a:chOff x="6763779" y="3610074"/>
                <a:chExt cx="724122" cy="9149100"/>
              </a:xfrm>
            </p:grpSpPr>
            <p:sp>
              <p:nvSpPr>
                <p:cNvPr id="2102" name="Google Shape;2102;p24"/>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03" name="Google Shape;2103;p24"/>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04" name="Google Shape;2104;p24"/>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05" name="Google Shape;2105;p24"/>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106" name="Google Shape;2106;p24"/>
              <p:cNvGrpSpPr/>
              <p:nvPr/>
            </p:nvGrpSpPr>
            <p:grpSpPr>
              <a:xfrm>
                <a:off x="2589876" y="4228518"/>
                <a:ext cx="4171622" cy="13590900"/>
                <a:chOff x="589212" y="5453559"/>
                <a:chExt cx="4171622" cy="9060600"/>
              </a:xfrm>
            </p:grpSpPr>
            <p:grpSp>
              <p:nvGrpSpPr>
                <p:cNvPr id="2107" name="Google Shape;2107;p24"/>
                <p:cNvGrpSpPr/>
                <p:nvPr/>
              </p:nvGrpSpPr>
              <p:grpSpPr>
                <a:xfrm>
                  <a:off x="2213483" y="5453559"/>
                  <a:ext cx="2547351" cy="9060600"/>
                  <a:chOff x="2126394" y="6201753"/>
                  <a:chExt cx="2547351" cy="9060600"/>
                </a:xfrm>
              </p:grpSpPr>
              <p:sp>
                <p:nvSpPr>
                  <p:cNvPr id="2108" name="Google Shape;2108;p24"/>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09" name="Google Shape;2109;p24"/>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0" name="Google Shape;2110;p24"/>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1" name="Google Shape;2111;p24"/>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2" name="Google Shape;2112;p24"/>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3" name="Google Shape;2113;p24"/>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4" name="Google Shape;2114;p24"/>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5" name="Google Shape;2115;p24"/>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6" name="Google Shape;2116;p24"/>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7" name="Google Shape;2117;p24"/>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8" name="Google Shape;2118;p24"/>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9" name="Google Shape;2119;p24"/>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0" name="Google Shape;2120;p24"/>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1" name="Google Shape;2121;p24"/>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122" name="Google Shape;2122;p24"/>
                <p:cNvGrpSpPr/>
                <p:nvPr/>
              </p:nvGrpSpPr>
              <p:grpSpPr>
                <a:xfrm>
                  <a:off x="589212" y="5453559"/>
                  <a:ext cx="1622103" cy="9060600"/>
                  <a:chOff x="589212" y="5453048"/>
                  <a:chExt cx="1622103" cy="9060600"/>
                </a:xfrm>
              </p:grpSpPr>
              <p:sp>
                <p:nvSpPr>
                  <p:cNvPr id="2123" name="Google Shape;2123;p24"/>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4" name="Google Shape;2124;p24"/>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5" name="Google Shape;2125;p24"/>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6" name="Google Shape;2126;p24"/>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7" name="Google Shape;2127;p24"/>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8" name="Google Shape;2128;p24"/>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9" name="Google Shape;2129;p24"/>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0" name="Google Shape;2130;p24"/>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1" name="Google Shape;2131;p24"/>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132" name="Google Shape;2132;p24"/>
              <p:cNvGrpSpPr/>
              <p:nvPr/>
            </p:nvGrpSpPr>
            <p:grpSpPr>
              <a:xfrm>
                <a:off x="6752314" y="4228568"/>
                <a:ext cx="911322" cy="13590988"/>
                <a:chOff x="11540841" y="6900050"/>
                <a:chExt cx="911322" cy="9149100"/>
              </a:xfrm>
            </p:grpSpPr>
            <p:sp>
              <p:nvSpPr>
                <p:cNvPr id="2133" name="Google Shape;2133;p24"/>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4" name="Google Shape;2134;p24"/>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5" name="Google Shape;2135;p24"/>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6" name="Google Shape;2136;p24"/>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7" name="Google Shape;2137;p24"/>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138" name="Google Shape;2138;p24"/>
              <p:cNvGrpSpPr/>
              <p:nvPr/>
            </p:nvGrpSpPr>
            <p:grpSpPr>
              <a:xfrm>
                <a:off x="7654454" y="4228555"/>
                <a:ext cx="2782652" cy="13590988"/>
                <a:chOff x="13486776" y="5144310"/>
                <a:chExt cx="2782652" cy="9149100"/>
              </a:xfrm>
            </p:grpSpPr>
            <p:sp>
              <p:nvSpPr>
                <p:cNvPr id="2139" name="Google Shape;2139;p24"/>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0" name="Google Shape;2140;p24"/>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1" name="Google Shape;2141;p24"/>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2" name="Google Shape;2142;p24"/>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3" name="Google Shape;2143;p24"/>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4" name="Google Shape;2144;p24"/>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5" name="Google Shape;2145;p24"/>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6" name="Google Shape;2146;p24"/>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7" name="Google Shape;2147;p24"/>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8" name="Google Shape;2148;p24"/>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9" name="Google Shape;2149;p24"/>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0" name="Google Shape;2150;p24"/>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1" name="Google Shape;2151;p24"/>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2" name="Google Shape;2152;p24"/>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3" name="Google Shape;2153;p24"/>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4" name="Google Shape;2154;p24"/>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155" name="Google Shape;2155;p24"/>
              <p:cNvGrpSpPr/>
              <p:nvPr/>
            </p:nvGrpSpPr>
            <p:grpSpPr>
              <a:xfrm>
                <a:off x="10427923" y="4228549"/>
                <a:ext cx="4161451" cy="13590988"/>
                <a:chOff x="16176528" y="4317489"/>
                <a:chExt cx="4161451" cy="9149100"/>
              </a:xfrm>
            </p:grpSpPr>
            <p:sp>
              <p:nvSpPr>
                <p:cNvPr id="2156" name="Google Shape;2156;p24"/>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7" name="Google Shape;2157;p24"/>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8" name="Google Shape;2158;p24"/>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9" name="Google Shape;2159;p24"/>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0" name="Google Shape;2160;p24"/>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1" name="Google Shape;2161;p24"/>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2" name="Google Shape;2162;p24"/>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3" name="Google Shape;2163;p24"/>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4" name="Google Shape;2164;p24"/>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5" name="Google Shape;2165;p24"/>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6" name="Google Shape;2166;p24"/>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7" name="Google Shape;2167;p24"/>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8" name="Google Shape;2168;p24"/>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9" name="Google Shape;2169;p24"/>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0" name="Google Shape;2170;p24"/>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1" name="Google Shape;2171;p24"/>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2" name="Google Shape;2172;p24"/>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3" name="Google Shape;2173;p24"/>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4" name="Google Shape;2174;p24"/>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5" name="Google Shape;2175;p24"/>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6" name="Google Shape;2176;p24"/>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7" name="Google Shape;2177;p24"/>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8" name="Google Shape;2178;p24"/>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2179" name="Google Shape;2179;p24"/>
          <p:cNvSpPr/>
          <p:nvPr/>
        </p:nvSpPr>
        <p:spPr>
          <a:xfrm>
            <a:off x="-7812" y="6498003"/>
            <a:ext cx="12207300" cy="3657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2180" name="Google Shape;2180;p24"/>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2181" name="Google Shape;2181;p24"/>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2182" name="Google Shape;2182;p24"/>
          <p:cNvSpPr txBox="1"/>
          <p:nvPr/>
        </p:nvSpPr>
        <p:spPr>
          <a:xfrm>
            <a:off x="5934396" y="6480375"/>
            <a:ext cx="455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12</a:t>
            </a:r>
            <a:endParaRPr b="0" i="0" sz="1400" u="none" cap="none" strike="noStrike">
              <a:solidFill>
                <a:srgbClr val="000000"/>
              </a:solidFill>
              <a:latin typeface="Arial"/>
              <a:ea typeface="Arial"/>
              <a:cs typeface="Arial"/>
              <a:sym typeface="Arial"/>
            </a:endParaRPr>
          </a:p>
        </p:txBody>
      </p:sp>
      <p:pic>
        <p:nvPicPr>
          <p:cNvPr descr="Shape&#10;&#10;Description automatically generated with medium confidence" id="2183" name="Google Shape;2183;p24"/>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2184" name="Google Shape;2184;p24"/>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2185" name="Google Shape;2185;p24"/>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sp>
        <p:nvSpPr>
          <p:cNvPr id="2186" name="Google Shape;2186;p24"/>
          <p:cNvSpPr txBox="1"/>
          <p:nvPr/>
        </p:nvSpPr>
        <p:spPr>
          <a:xfrm>
            <a:off x="1143000" y="1296175"/>
            <a:ext cx="10210800" cy="4194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Clr>
                <a:schemeClr val="dk1"/>
              </a:buClr>
              <a:buSzPts val="1800"/>
              <a:buChar char="●"/>
            </a:pPr>
            <a:r>
              <a:rPr lang="en-US" sz="1800">
                <a:solidFill>
                  <a:schemeClr val="dk1"/>
                </a:solidFill>
              </a:rPr>
              <a:t>We acknowledge the use of the Nanofab core facilities at Arizona State University supported in part by ECCS-2025490 and NCI Southwest for a fellowship to Juan Luis Gonzalez</a:t>
            </a:r>
            <a:endParaRPr sz="1800">
              <a:solidFill>
                <a:schemeClr val="dk1"/>
              </a:solidFill>
            </a:endParaRPr>
          </a:p>
          <a:p>
            <a:pPr indent="-342900" lvl="0" marL="457200" rtl="0" algn="l">
              <a:lnSpc>
                <a:spcPct val="115000"/>
              </a:lnSpc>
              <a:spcBef>
                <a:spcPts val="1000"/>
              </a:spcBef>
              <a:spcAft>
                <a:spcPts val="0"/>
              </a:spcAft>
              <a:buClr>
                <a:schemeClr val="dk1"/>
              </a:buClr>
              <a:buSzPts val="1800"/>
              <a:buChar char="●"/>
            </a:pPr>
            <a:r>
              <a:rPr lang="en-US" sz="1800">
                <a:solidFill>
                  <a:schemeClr val="dk1"/>
                </a:solidFill>
              </a:rPr>
              <a:t>This summer research would not be possible without the support of my faculty advisor, Dr. Ryan Behunin, and my mentor, Dylan Chapman.</a:t>
            </a:r>
            <a:endParaRPr sz="1800">
              <a:solidFill>
                <a:schemeClr val="dk1"/>
              </a:solidFill>
            </a:endParaRPr>
          </a:p>
          <a:p>
            <a:pPr indent="-342900" lvl="0" marL="457200" rtl="0" algn="l">
              <a:lnSpc>
                <a:spcPct val="115000"/>
              </a:lnSpc>
              <a:spcBef>
                <a:spcPts val="1000"/>
              </a:spcBef>
              <a:spcAft>
                <a:spcPts val="0"/>
              </a:spcAft>
              <a:buClr>
                <a:schemeClr val="dk1"/>
              </a:buClr>
              <a:buSzPts val="1800"/>
              <a:buChar char="●"/>
            </a:pPr>
            <a:r>
              <a:rPr lang="en-US" sz="1800">
                <a:solidFill>
                  <a:schemeClr val="dk1"/>
                </a:solidFill>
              </a:rPr>
              <a:t>I am sincerely grateful to Northern Arizona University, Arizona State University, and Nanotechnology Collaborative Infrastructure - Southwest for the opportunity to participate in the Research Experience for Undergraduate program. </a:t>
            </a:r>
            <a:endParaRPr sz="1800">
              <a:solidFill>
                <a:schemeClr val="dk1"/>
              </a:solidFill>
            </a:endParaRPr>
          </a:p>
          <a:p>
            <a:pPr indent="0" lvl="0" marL="457200" rtl="0" algn="l">
              <a:spcBef>
                <a:spcPts val="1000"/>
              </a:spcBef>
              <a:spcAft>
                <a:spcPts val="1000"/>
              </a:spcAft>
              <a:buNone/>
            </a:pPr>
            <a:r>
              <a:t/>
            </a:r>
            <a:endParaRPr sz="2800">
              <a:solidFill>
                <a:schemeClr val="dk1"/>
              </a:solidFill>
              <a:latin typeface="Calibri"/>
              <a:ea typeface="Calibri"/>
              <a:cs typeface="Calibri"/>
              <a:sym typeface="Calibri"/>
            </a:endParaRPr>
          </a:p>
        </p:txBody>
      </p:sp>
      <p:pic>
        <p:nvPicPr>
          <p:cNvPr id="2187" name="Google Shape;2187;p24" title="Screenshot 2025-07-28 at 11.34.01 AM.png"/>
          <p:cNvPicPr preferRelativeResize="0"/>
          <p:nvPr/>
        </p:nvPicPr>
        <p:blipFill>
          <a:blip r:embed="rId8">
            <a:alphaModFix/>
          </a:blip>
          <a:stretch>
            <a:fillRect/>
          </a:stretch>
        </p:blipFill>
        <p:spPr>
          <a:xfrm>
            <a:off x="7160350" y="69782"/>
            <a:ext cx="1391375" cy="8027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2" name="Shape 2192"/>
        <p:cNvGrpSpPr/>
        <p:nvPr/>
      </p:nvGrpSpPr>
      <p:grpSpPr>
        <a:xfrm>
          <a:off x="0" y="0"/>
          <a:ext cx="0" cy="0"/>
          <a:chOff x="0" y="0"/>
          <a:chExt cx="0" cy="0"/>
        </a:xfrm>
      </p:grpSpPr>
      <p:sp>
        <p:nvSpPr>
          <p:cNvPr id="2193" name="Google Shape;2193;p25"/>
          <p:cNvSpPr txBox="1"/>
          <p:nvPr>
            <p:ph type="title"/>
          </p:nvPr>
        </p:nvSpPr>
        <p:spPr>
          <a:xfrm>
            <a:off x="2179972" y="395575"/>
            <a:ext cx="6156300" cy="84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60"/>
              <a:buFont typeface="Calibri"/>
              <a:buNone/>
            </a:pPr>
            <a:r>
              <a:t/>
            </a:r>
            <a:endParaRPr sz="4800">
              <a:latin typeface="Times New Roman"/>
              <a:ea typeface="Times New Roman"/>
              <a:cs typeface="Times New Roman"/>
              <a:sym typeface="Times New Roman"/>
            </a:endParaRPr>
          </a:p>
          <a:p>
            <a:pPr indent="0" lvl="0" marL="0" rtl="0" algn="ctr">
              <a:lnSpc>
                <a:spcPct val="90000"/>
              </a:lnSpc>
              <a:spcBef>
                <a:spcPts val="0"/>
              </a:spcBef>
              <a:spcAft>
                <a:spcPts val="0"/>
              </a:spcAft>
              <a:buClr>
                <a:schemeClr val="dk1"/>
              </a:buClr>
              <a:buSzPts val="3960"/>
              <a:buFont typeface="Calibri"/>
              <a:buNone/>
            </a:pPr>
            <a:r>
              <a:t/>
            </a:r>
            <a:endParaRPr sz="4800">
              <a:latin typeface="Times New Roman"/>
              <a:ea typeface="Times New Roman"/>
              <a:cs typeface="Times New Roman"/>
              <a:sym typeface="Times New Roman"/>
            </a:endParaRPr>
          </a:p>
        </p:txBody>
      </p:sp>
      <p:grpSp>
        <p:nvGrpSpPr>
          <p:cNvPr id="2194" name="Google Shape;2194;p25"/>
          <p:cNvGrpSpPr/>
          <p:nvPr/>
        </p:nvGrpSpPr>
        <p:grpSpPr>
          <a:xfrm>
            <a:off x="-7703" y="6324818"/>
            <a:ext cx="12206290" cy="332281"/>
            <a:chOff x="931692" y="4540806"/>
            <a:chExt cx="31987132" cy="1132133"/>
          </a:xfrm>
        </p:grpSpPr>
        <p:grpSp>
          <p:nvGrpSpPr>
            <p:cNvPr id="2195" name="Google Shape;2195;p25"/>
            <p:cNvGrpSpPr/>
            <p:nvPr/>
          </p:nvGrpSpPr>
          <p:grpSpPr>
            <a:xfrm>
              <a:off x="931692" y="4540806"/>
              <a:ext cx="16002389" cy="1132133"/>
              <a:chOff x="1874938" y="4228518"/>
              <a:chExt cx="12714436" cy="13591038"/>
            </a:xfrm>
          </p:grpSpPr>
          <p:grpSp>
            <p:nvGrpSpPr>
              <p:cNvPr id="2196" name="Google Shape;2196;p25"/>
              <p:cNvGrpSpPr/>
              <p:nvPr/>
            </p:nvGrpSpPr>
            <p:grpSpPr>
              <a:xfrm>
                <a:off x="1874938" y="4228545"/>
                <a:ext cx="724122" cy="13590988"/>
                <a:chOff x="6763779" y="3610074"/>
                <a:chExt cx="724122" cy="9149100"/>
              </a:xfrm>
            </p:grpSpPr>
            <p:sp>
              <p:nvSpPr>
                <p:cNvPr id="2197" name="Google Shape;2197;p25"/>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8" name="Google Shape;2198;p25"/>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9" name="Google Shape;2199;p25"/>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0" name="Google Shape;2200;p25"/>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201" name="Google Shape;2201;p25"/>
              <p:cNvGrpSpPr/>
              <p:nvPr/>
            </p:nvGrpSpPr>
            <p:grpSpPr>
              <a:xfrm>
                <a:off x="2589876" y="4228518"/>
                <a:ext cx="4171622" cy="13590900"/>
                <a:chOff x="589212" y="5453559"/>
                <a:chExt cx="4171622" cy="9060600"/>
              </a:xfrm>
            </p:grpSpPr>
            <p:grpSp>
              <p:nvGrpSpPr>
                <p:cNvPr id="2202" name="Google Shape;2202;p25"/>
                <p:cNvGrpSpPr/>
                <p:nvPr/>
              </p:nvGrpSpPr>
              <p:grpSpPr>
                <a:xfrm>
                  <a:off x="2213483" y="5453559"/>
                  <a:ext cx="2547351" cy="9060600"/>
                  <a:chOff x="2126394" y="6201753"/>
                  <a:chExt cx="2547351" cy="9060600"/>
                </a:xfrm>
              </p:grpSpPr>
              <p:sp>
                <p:nvSpPr>
                  <p:cNvPr id="2203" name="Google Shape;2203;p25"/>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4" name="Google Shape;2204;p25"/>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5" name="Google Shape;2205;p25"/>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6" name="Google Shape;2206;p25"/>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7" name="Google Shape;2207;p25"/>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8" name="Google Shape;2208;p25"/>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9" name="Google Shape;2209;p25"/>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0" name="Google Shape;2210;p25"/>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1" name="Google Shape;2211;p25"/>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2" name="Google Shape;2212;p25"/>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3" name="Google Shape;2213;p25"/>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4" name="Google Shape;2214;p25"/>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5" name="Google Shape;2215;p25"/>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6" name="Google Shape;2216;p25"/>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217" name="Google Shape;2217;p25"/>
                <p:cNvGrpSpPr/>
                <p:nvPr/>
              </p:nvGrpSpPr>
              <p:grpSpPr>
                <a:xfrm>
                  <a:off x="589212" y="5453559"/>
                  <a:ext cx="1622103" cy="9060600"/>
                  <a:chOff x="589212" y="5453048"/>
                  <a:chExt cx="1622103" cy="9060600"/>
                </a:xfrm>
              </p:grpSpPr>
              <p:sp>
                <p:nvSpPr>
                  <p:cNvPr id="2218" name="Google Shape;2218;p25"/>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9" name="Google Shape;2219;p25"/>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0" name="Google Shape;2220;p25"/>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1" name="Google Shape;2221;p25"/>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2" name="Google Shape;2222;p25"/>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3" name="Google Shape;2223;p25"/>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4" name="Google Shape;2224;p25"/>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5" name="Google Shape;2225;p25"/>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6" name="Google Shape;2226;p25"/>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227" name="Google Shape;2227;p25"/>
              <p:cNvGrpSpPr/>
              <p:nvPr/>
            </p:nvGrpSpPr>
            <p:grpSpPr>
              <a:xfrm>
                <a:off x="6752314" y="4228568"/>
                <a:ext cx="911322" cy="13590988"/>
                <a:chOff x="11540841" y="6900050"/>
                <a:chExt cx="911322" cy="9149100"/>
              </a:xfrm>
            </p:grpSpPr>
            <p:sp>
              <p:nvSpPr>
                <p:cNvPr id="2228" name="Google Shape;2228;p25"/>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9" name="Google Shape;2229;p25"/>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30" name="Google Shape;2230;p25"/>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31" name="Google Shape;2231;p25"/>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32" name="Google Shape;2232;p25"/>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233" name="Google Shape;2233;p25"/>
              <p:cNvGrpSpPr/>
              <p:nvPr/>
            </p:nvGrpSpPr>
            <p:grpSpPr>
              <a:xfrm>
                <a:off x="7654454" y="4228555"/>
                <a:ext cx="2782652" cy="13590988"/>
                <a:chOff x="13486776" y="5144310"/>
                <a:chExt cx="2782652" cy="9149100"/>
              </a:xfrm>
            </p:grpSpPr>
            <p:sp>
              <p:nvSpPr>
                <p:cNvPr id="2234" name="Google Shape;2234;p25"/>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35" name="Google Shape;2235;p25"/>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36" name="Google Shape;2236;p25"/>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37" name="Google Shape;2237;p25"/>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38" name="Google Shape;2238;p25"/>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39" name="Google Shape;2239;p25"/>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0" name="Google Shape;2240;p25"/>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1" name="Google Shape;2241;p25"/>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2" name="Google Shape;2242;p25"/>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3" name="Google Shape;2243;p25"/>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4" name="Google Shape;2244;p25"/>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5" name="Google Shape;2245;p25"/>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6" name="Google Shape;2246;p25"/>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7" name="Google Shape;2247;p25"/>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8" name="Google Shape;2248;p25"/>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9" name="Google Shape;2249;p25"/>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250" name="Google Shape;2250;p25"/>
              <p:cNvGrpSpPr/>
              <p:nvPr/>
            </p:nvGrpSpPr>
            <p:grpSpPr>
              <a:xfrm>
                <a:off x="10427923" y="4228549"/>
                <a:ext cx="4161451" cy="13590988"/>
                <a:chOff x="16176528" y="4317489"/>
                <a:chExt cx="4161451" cy="9149100"/>
              </a:xfrm>
            </p:grpSpPr>
            <p:sp>
              <p:nvSpPr>
                <p:cNvPr id="2251" name="Google Shape;2251;p25"/>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52" name="Google Shape;2252;p25"/>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53" name="Google Shape;2253;p25"/>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54" name="Google Shape;2254;p25"/>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55" name="Google Shape;2255;p25"/>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56" name="Google Shape;2256;p25"/>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57" name="Google Shape;2257;p25"/>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58" name="Google Shape;2258;p25"/>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59" name="Google Shape;2259;p25"/>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60" name="Google Shape;2260;p25"/>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61" name="Google Shape;2261;p25"/>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62" name="Google Shape;2262;p25"/>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63" name="Google Shape;2263;p25"/>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64" name="Google Shape;2264;p25"/>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65" name="Google Shape;2265;p25"/>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66" name="Google Shape;2266;p25"/>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67" name="Google Shape;2267;p25"/>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68" name="Google Shape;2268;p25"/>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69" name="Google Shape;2269;p25"/>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70" name="Google Shape;2270;p25"/>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71" name="Google Shape;2271;p25"/>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72" name="Google Shape;2272;p25"/>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73" name="Google Shape;2273;p25"/>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274" name="Google Shape;2274;p25"/>
            <p:cNvGrpSpPr/>
            <p:nvPr/>
          </p:nvGrpSpPr>
          <p:grpSpPr>
            <a:xfrm>
              <a:off x="16916435" y="4540806"/>
              <a:ext cx="16002389" cy="1132133"/>
              <a:chOff x="1874938" y="4228518"/>
              <a:chExt cx="12714436" cy="13591038"/>
            </a:xfrm>
          </p:grpSpPr>
          <p:grpSp>
            <p:nvGrpSpPr>
              <p:cNvPr id="2275" name="Google Shape;2275;p25"/>
              <p:cNvGrpSpPr/>
              <p:nvPr/>
            </p:nvGrpSpPr>
            <p:grpSpPr>
              <a:xfrm>
                <a:off x="1874938" y="4228545"/>
                <a:ext cx="724122" cy="13590988"/>
                <a:chOff x="6763779" y="3610074"/>
                <a:chExt cx="724122" cy="9149100"/>
              </a:xfrm>
            </p:grpSpPr>
            <p:sp>
              <p:nvSpPr>
                <p:cNvPr id="2276" name="Google Shape;2276;p25"/>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77" name="Google Shape;2277;p25"/>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78" name="Google Shape;2278;p25"/>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79" name="Google Shape;2279;p25"/>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280" name="Google Shape;2280;p25"/>
              <p:cNvGrpSpPr/>
              <p:nvPr/>
            </p:nvGrpSpPr>
            <p:grpSpPr>
              <a:xfrm>
                <a:off x="2589876" y="4228518"/>
                <a:ext cx="4171622" cy="13590900"/>
                <a:chOff x="589212" y="5453559"/>
                <a:chExt cx="4171622" cy="9060600"/>
              </a:xfrm>
            </p:grpSpPr>
            <p:grpSp>
              <p:nvGrpSpPr>
                <p:cNvPr id="2281" name="Google Shape;2281;p25"/>
                <p:cNvGrpSpPr/>
                <p:nvPr/>
              </p:nvGrpSpPr>
              <p:grpSpPr>
                <a:xfrm>
                  <a:off x="2213483" y="5453559"/>
                  <a:ext cx="2547351" cy="9060600"/>
                  <a:chOff x="2126394" y="6201753"/>
                  <a:chExt cx="2547351" cy="9060600"/>
                </a:xfrm>
              </p:grpSpPr>
              <p:sp>
                <p:nvSpPr>
                  <p:cNvPr id="2282" name="Google Shape;2282;p25"/>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83" name="Google Shape;2283;p25"/>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84" name="Google Shape;2284;p25"/>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85" name="Google Shape;2285;p25"/>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86" name="Google Shape;2286;p25"/>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87" name="Google Shape;2287;p25"/>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88" name="Google Shape;2288;p25"/>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89" name="Google Shape;2289;p25"/>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90" name="Google Shape;2290;p25"/>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91" name="Google Shape;2291;p25"/>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92" name="Google Shape;2292;p25"/>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93" name="Google Shape;2293;p25"/>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94" name="Google Shape;2294;p25"/>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95" name="Google Shape;2295;p25"/>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296" name="Google Shape;2296;p25"/>
                <p:cNvGrpSpPr/>
                <p:nvPr/>
              </p:nvGrpSpPr>
              <p:grpSpPr>
                <a:xfrm>
                  <a:off x="589212" y="5453559"/>
                  <a:ext cx="1622103" cy="9060600"/>
                  <a:chOff x="589212" y="5453048"/>
                  <a:chExt cx="1622103" cy="9060600"/>
                </a:xfrm>
              </p:grpSpPr>
              <p:sp>
                <p:nvSpPr>
                  <p:cNvPr id="2297" name="Google Shape;2297;p25"/>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98" name="Google Shape;2298;p25"/>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99" name="Google Shape;2299;p25"/>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00" name="Google Shape;2300;p25"/>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01" name="Google Shape;2301;p25"/>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02" name="Google Shape;2302;p25"/>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03" name="Google Shape;2303;p25"/>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04" name="Google Shape;2304;p25"/>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05" name="Google Shape;2305;p25"/>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306" name="Google Shape;2306;p25"/>
              <p:cNvGrpSpPr/>
              <p:nvPr/>
            </p:nvGrpSpPr>
            <p:grpSpPr>
              <a:xfrm>
                <a:off x="6752314" y="4228568"/>
                <a:ext cx="911322" cy="13590988"/>
                <a:chOff x="11540841" y="6900050"/>
                <a:chExt cx="911322" cy="9149100"/>
              </a:xfrm>
            </p:grpSpPr>
            <p:sp>
              <p:nvSpPr>
                <p:cNvPr id="2307" name="Google Shape;2307;p25"/>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08" name="Google Shape;2308;p25"/>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09" name="Google Shape;2309;p25"/>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10" name="Google Shape;2310;p25"/>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11" name="Google Shape;2311;p25"/>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312" name="Google Shape;2312;p25"/>
              <p:cNvGrpSpPr/>
              <p:nvPr/>
            </p:nvGrpSpPr>
            <p:grpSpPr>
              <a:xfrm>
                <a:off x="7654454" y="4228555"/>
                <a:ext cx="2782652" cy="13590988"/>
                <a:chOff x="13486776" y="5144310"/>
                <a:chExt cx="2782652" cy="9149100"/>
              </a:xfrm>
            </p:grpSpPr>
            <p:sp>
              <p:nvSpPr>
                <p:cNvPr id="2313" name="Google Shape;2313;p25"/>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14" name="Google Shape;2314;p25"/>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15" name="Google Shape;2315;p25"/>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16" name="Google Shape;2316;p25"/>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17" name="Google Shape;2317;p25"/>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18" name="Google Shape;2318;p25"/>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19" name="Google Shape;2319;p25"/>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0" name="Google Shape;2320;p25"/>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1" name="Google Shape;2321;p25"/>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2" name="Google Shape;2322;p25"/>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3" name="Google Shape;2323;p25"/>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4" name="Google Shape;2324;p25"/>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5" name="Google Shape;2325;p25"/>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6" name="Google Shape;2326;p25"/>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7" name="Google Shape;2327;p25"/>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8" name="Google Shape;2328;p25"/>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329" name="Google Shape;2329;p25"/>
              <p:cNvGrpSpPr/>
              <p:nvPr/>
            </p:nvGrpSpPr>
            <p:grpSpPr>
              <a:xfrm>
                <a:off x="10427923" y="4228549"/>
                <a:ext cx="4161451" cy="13590988"/>
                <a:chOff x="16176528" y="4317489"/>
                <a:chExt cx="4161451" cy="9149100"/>
              </a:xfrm>
            </p:grpSpPr>
            <p:sp>
              <p:nvSpPr>
                <p:cNvPr id="2330" name="Google Shape;2330;p25"/>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1" name="Google Shape;2331;p25"/>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2" name="Google Shape;2332;p25"/>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3" name="Google Shape;2333;p25"/>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4" name="Google Shape;2334;p25"/>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5" name="Google Shape;2335;p25"/>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6" name="Google Shape;2336;p25"/>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7" name="Google Shape;2337;p25"/>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8" name="Google Shape;2338;p25"/>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9" name="Google Shape;2339;p25"/>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0" name="Google Shape;2340;p25"/>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1" name="Google Shape;2341;p25"/>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2" name="Google Shape;2342;p25"/>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3" name="Google Shape;2343;p25"/>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4" name="Google Shape;2344;p25"/>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5" name="Google Shape;2345;p25"/>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6" name="Google Shape;2346;p25"/>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7" name="Google Shape;2347;p25"/>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8" name="Google Shape;2348;p25"/>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9" name="Google Shape;2349;p25"/>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50" name="Google Shape;2350;p25"/>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51" name="Google Shape;2351;p25"/>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52" name="Google Shape;2352;p25"/>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2353" name="Google Shape;2353;p25"/>
          <p:cNvSpPr/>
          <p:nvPr/>
        </p:nvSpPr>
        <p:spPr>
          <a:xfrm>
            <a:off x="-7812" y="6498003"/>
            <a:ext cx="12207300" cy="3657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2354" name="Google Shape;2354;p25"/>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2355" name="Google Shape;2355;p25"/>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2356" name="Google Shape;2356;p25"/>
          <p:cNvSpPr txBox="1"/>
          <p:nvPr/>
        </p:nvSpPr>
        <p:spPr>
          <a:xfrm>
            <a:off x="5934396" y="6480375"/>
            <a:ext cx="455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12</a:t>
            </a:r>
            <a:endParaRPr b="0" i="0" sz="1400" u="none" cap="none" strike="noStrike">
              <a:solidFill>
                <a:srgbClr val="000000"/>
              </a:solidFill>
              <a:latin typeface="Arial"/>
              <a:ea typeface="Arial"/>
              <a:cs typeface="Arial"/>
              <a:sym typeface="Arial"/>
            </a:endParaRPr>
          </a:p>
        </p:txBody>
      </p:sp>
      <p:sp>
        <p:nvSpPr>
          <p:cNvPr id="2357" name="Google Shape;2357;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2358" name="Google Shape;2358;p25"/>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2359" name="Google Shape;2359;p25"/>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2360" name="Google Shape;2360;p25"/>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sp>
        <p:nvSpPr>
          <p:cNvPr id="2361" name="Google Shape;2361;p25"/>
          <p:cNvSpPr txBox="1"/>
          <p:nvPr/>
        </p:nvSpPr>
        <p:spPr>
          <a:xfrm>
            <a:off x="1143000" y="1296175"/>
            <a:ext cx="10210800" cy="41949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lang="en-US" sz="9600">
                <a:solidFill>
                  <a:schemeClr val="dk1"/>
                </a:solidFill>
              </a:rPr>
              <a:t>Thank you</a:t>
            </a:r>
            <a:endParaRPr sz="9600">
              <a:solidFill>
                <a:schemeClr val="dk1"/>
              </a:solidFill>
            </a:endParaRPr>
          </a:p>
          <a:p>
            <a:pPr indent="0" lvl="0" marL="0" rtl="0" algn="ctr">
              <a:spcBef>
                <a:spcPts val="1000"/>
              </a:spcBef>
              <a:spcAft>
                <a:spcPts val="1000"/>
              </a:spcAft>
              <a:buNone/>
            </a:pPr>
            <a:r>
              <a:rPr lang="en-US" sz="3600">
                <a:solidFill>
                  <a:srgbClr val="666666"/>
                </a:solidFill>
              </a:rPr>
              <a:t>Contact: Juan.gonzalezmorales336@myci.csuci.edu </a:t>
            </a:r>
            <a:endParaRPr sz="3600">
              <a:solidFill>
                <a:srgbClr val="66666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6" name="Shape 2366"/>
        <p:cNvGrpSpPr/>
        <p:nvPr/>
      </p:nvGrpSpPr>
      <p:grpSpPr>
        <a:xfrm>
          <a:off x="0" y="0"/>
          <a:ext cx="0" cy="0"/>
          <a:chOff x="0" y="0"/>
          <a:chExt cx="0" cy="0"/>
        </a:xfrm>
      </p:grpSpPr>
      <p:sp>
        <p:nvSpPr>
          <p:cNvPr id="2367" name="Google Shape;2367;p2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descr="Logo&#10;&#10;Description automatically generated" id="2368" name="Google Shape;2368;p26"/>
          <p:cNvPicPr preferRelativeResize="0"/>
          <p:nvPr/>
        </p:nvPicPr>
        <p:blipFill rotWithShape="1">
          <a:blip r:embed="rId3">
            <a:alphaModFix/>
          </a:blip>
          <a:srcRect b="0" l="0" r="0" t="0"/>
          <a:stretch/>
        </p:blipFill>
        <p:spPr>
          <a:xfrm>
            <a:off x="114754" y="69529"/>
            <a:ext cx="1453896" cy="803258"/>
          </a:xfrm>
          <a:prstGeom prst="rect">
            <a:avLst/>
          </a:prstGeom>
          <a:noFill/>
          <a:ln>
            <a:noFill/>
          </a:ln>
        </p:spPr>
      </p:pic>
      <p:pic>
        <p:nvPicPr>
          <p:cNvPr descr="https://commguide.asu.edu/downloads/asulogo/jpg/logo_mg.jpg" id="2369" name="Google Shape;2369;p26"/>
          <p:cNvPicPr preferRelativeResize="0"/>
          <p:nvPr/>
        </p:nvPicPr>
        <p:blipFill rotWithShape="1">
          <a:blip r:embed="rId4">
            <a:alphaModFix/>
          </a:blip>
          <a:srcRect b="0" l="0" r="0" t="0"/>
          <a:stretch/>
        </p:blipFill>
        <p:spPr>
          <a:xfrm>
            <a:off x="8551730" y="113975"/>
            <a:ext cx="1078645" cy="449275"/>
          </a:xfrm>
          <a:prstGeom prst="rect">
            <a:avLst/>
          </a:prstGeom>
          <a:noFill/>
          <a:ln>
            <a:noFill/>
          </a:ln>
        </p:spPr>
      </p:pic>
      <p:pic>
        <p:nvPicPr>
          <p:cNvPr descr="REU at Harvard University (CNS) | NNCI" id="2370" name="Google Shape;2370;p26"/>
          <p:cNvPicPr preferRelativeResize="0"/>
          <p:nvPr/>
        </p:nvPicPr>
        <p:blipFill rotWithShape="1">
          <a:blip r:embed="rId5">
            <a:alphaModFix/>
          </a:blip>
          <a:srcRect b="0" l="0" r="0" t="0"/>
          <a:stretch/>
        </p:blipFill>
        <p:spPr>
          <a:xfrm>
            <a:off x="9757196" y="113975"/>
            <a:ext cx="1046205" cy="449275"/>
          </a:xfrm>
          <a:prstGeom prst="rect">
            <a:avLst/>
          </a:prstGeom>
          <a:noFill/>
          <a:ln>
            <a:noFill/>
          </a:ln>
        </p:spPr>
      </p:pic>
      <p:pic>
        <p:nvPicPr>
          <p:cNvPr descr="Shape&#10;&#10;Description automatically generated with medium confidence" id="2371" name="Google Shape;2371;p26"/>
          <p:cNvPicPr preferRelativeResize="0"/>
          <p:nvPr/>
        </p:nvPicPr>
        <p:blipFill rotWithShape="1">
          <a:blip r:embed="rId6">
            <a:alphaModFix/>
          </a:blip>
          <a:srcRect b="0" l="0" r="0" t="0"/>
          <a:stretch/>
        </p:blipFill>
        <p:spPr>
          <a:xfrm>
            <a:off x="10930225" y="113975"/>
            <a:ext cx="925350" cy="449275"/>
          </a:xfrm>
          <a:prstGeom prst="rect">
            <a:avLst/>
          </a:prstGeom>
          <a:noFill/>
          <a:ln>
            <a:noFill/>
          </a:ln>
        </p:spPr>
      </p:pic>
      <p:grpSp>
        <p:nvGrpSpPr>
          <p:cNvPr id="2372" name="Google Shape;2372;p26"/>
          <p:cNvGrpSpPr/>
          <p:nvPr/>
        </p:nvGrpSpPr>
        <p:grpSpPr>
          <a:xfrm>
            <a:off x="-7703" y="6324818"/>
            <a:ext cx="12206290" cy="332281"/>
            <a:chOff x="931692" y="4540806"/>
            <a:chExt cx="31987132" cy="1132133"/>
          </a:xfrm>
        </p:grpSpPr>
        <p:grpSp>
          <p:nvGrpSpPr>
            <p:cNvPr id="2373" name="Google Shape;2373;p26"/>
            <p:cNvGrpSpPr/>
            <p:nvPr/>
          </p:nvGrpSpPr>
          <p:grpSpPr>
            <a:xfrm>
              <a:off x="931692" y="4540806"/>
              <a:ext cx="16002389" cy="1132133"/>
              <a:chOff x="1874938" y="4228518"/>
              <a:chExt cx="12714436" cy="13591038"/>
            </a:xfrm>
          </p:grpSpPr>
          <p:grpSp>
            <p:nvGrpSpPr>
              <p:cNvPr id="2374" name="Google Shape;2374;p26"/>
              <p:cNvGrpSpPr/>
              <p:nvPr/>
            </p:nvGrpSpPr>
            <p:grpSpPr>
              <a:xfrm>
                <a:off x="1874938" y="4228545"/>
                <a:ext cx="724122" cy="13590988"/>
                <a:chOff x="6763779" y="3610074"/>
                <a:chExt cx="724122" cy="9149100"/>
              </a:xfrm>
            </p:grpSpPr>
            <p:sp>
              <p:nvSpPr>
                <p:cNvPr id="2375" name="Google Shape;2375;p26"/>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76" name="Google Shape;2376;p26"/>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77" name="Google Shape;2377;p26"/>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78" name="Google Shape;2378;p26"/>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379" name="Google Shape;2379;p26"/>
              <p:cNvGrpSpPr/>
              <p:nvPr/>
            </p:nvGrpSpPr>
            <p:grpSpPr>
              <a:xfrm>
                <a:off x="2589876" y="4228518"/>
                <a:ext cx="4171622" cy="13590900"/>
                <a:chOff x="589212" y="5453559"/>
                <a:chExt cx="4171622" cy="9060600"/>
              </a:xfrm>
            </p:grpSpPr>
            <p:grpSp>
              <p:nvGrpSpPr>
                <p:cNvPr id="2380" name="Google Shape;2380;p26"/>
                <p:cNvGrpSpPr/>
                <p:nvPr/>
              </p:nvGrpSpPr>
              <p:grpSpPr>
                <a:xfrm>
                  <a:off x="2213483" y="5453559"/>
                  <a:ext cx="2547351" cy="9060600"/>
                  <a:chOff x="2126394" y="6201753"/>
                  <a:chExt cx="2547351" cy="9060600"/>
                </a:xfrm>
              </p:grpSpPr>
              <p:sp>
                <p:nvSpPr>
                  <p:cNvPr id="2381" name="Google Shape;2381;p26"/>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82" name="Google Shape;2382;p26"/>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83" name="Google Shape;2383;p26"/>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84" name="Google Shape;2384;p26"/>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85" name="Google Shape;2385;p26"/>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86" name="Google Shape;2386;p26"/>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87" name="Google Shape;2387;p26"/>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88" name="Google Shape;2388;p26"/>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89" name="Google Shape;2389;p26"/>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90" name="Google Shape;2390;p26"/>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91" name="Google Shape;2391;p26"/>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92" name="Google Shape;2392;p26"/>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93" name="Google Shape;2393;p26"/>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94" name="Google Shape;2394;p26"/>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395" name="Google Shape;2395;p26"/>
                <p:cNvGrpSpPr/>
                <p:nvPr/>
              </p:nvGrpSpPr>
              <p:grpSpPr>
                <a:xfrm>
                  <a:off x="589212" y="5453559"/>
                  <a:ext cx="1622103" cy="9060600"/>
                  <a:chOff x="589212" y="5453048"/>
                  <a:chExt cx="1622103" cy="9060600"/>
                </a:xfrm>
              </p:grpSpPr>
              <p:sp>
                <p:nvSpPr>
                  <p:cNvPr id="2396" name="Google Shape;2396;p26"/>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97" name="Google Shape;2397;p26"/>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98" name="Google Shape;2398;p26"/>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99" name="Google Shape;2399;p26"/>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00" name="Google Shape;2400;p26"/>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01" name="Google Shape;2401;p26"/>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02" name="Google Shape;2402;p26"/>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03" name="Google Shape;2403;p26"/>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04" name="Google Shape;2404;p26"/>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405" name="Google Shape;2405;p26"/>
              <p:cNvGrpSpPr/>
              <p:nvPr/>
            </p:nvGrpSpPr>
            <p:grpSpPr>
              <a:xfrm>
                <a:off x="6752314" y="4228568"/>
                <a:ext cx="911322" cy="13590988"/>
                <a:chOff x="11540841" y="6900050"/>
                <a:chExt cx="911322" cy="9149100"/>
              </a:xfrm>
            </p:grpSpPr>
            <p:sp>
              <p:nvSpPr>
                <p:cNvPr id="2406" name="Google Shape;2406;p26"/>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07" name="Google Shape;2407;p26"/>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08" name="Google Shape;2408;p26"/>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09" name="Google Shape;2409;p26"/>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10" name="Google Shape;2410;p26"/>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411" name="Google Shape;2411;p26"/>
              <p:cNvGrpSpPr/>
              <p:nvPr/>
            </p:nvGrpSpPr>
            <p:grpSpPr>
              <a:xfrm>
                <a:off x="7654454" y="4228555"/>
                <a:ext cx="2782652" cy="13590988"/>
                <a:chOff x="13486776" y="5144310"/>
                <a:chExt cx="2782652" cy="9149100"/>
              </a:xfrm>
            </p:grpSpPr>
            <p:sp>
              <p:nvSpPr>
                <p:cNvPr id="2412" name="Google Shape;2412;p26"/>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13" name="Google Shape;2413;p26"/>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14" name="Google Shape;2414;p26"/>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15" name="Google Shape;2415;p26"/>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16" name="Google Shape;2416;p26"/>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17" name="Google Shape;2417;p26"/>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18" name="Google Shape;2418;p26"/>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19" name="Google Shape;2419;p26"/>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20" name="Google Shape;2420;p26"/>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21" name="Google Shape;2421;p26"/>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22" name="Google Shape;2422;p26"/>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23" name="Google Shape;2423;p26"/>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24" name="Google Shape;2424;p26"/>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25" name="Google Shape;2425;p26"/>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26" name="Google Shape;2426;p26"/>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27" name="Google Shape;2427;p26"/>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428" name="Google Shape;2428;p26"/>
              <p:cNvGrpSpPr/>
              <p:nvPr/>
            </p:nvGrpSpPr>
            <p:grpSpPr>
              <a:xfrm>
                <a:off x="10427923" y="4228549"/>
                <a:ext cx="4161451" cy="13590988"/>
                <a:chOff x="16176528" y="4317489"/>
                <a:chExt cx="4161451" cy="9149100"/>
              </a:xfrm>
            </p:grpSpPr>
            <p:sp>
              <p:nvSpPr>
                <p:cNvPr id="2429" name="Google Shape;2429;p26"/>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0" name="Google Shape;2430;p26"/>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1" name="Google Shape;2431;p26"/>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2" name="Google Shape;2432;p26"/>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3" name="Google Shape;2433;p26"/>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4" name="Google Shape;2434;p26"/>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5" name="Google Shape;2435;p26"/>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6" name="Google Shape;2436;p26"/>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7" name="Google Shape;2437;p26"/>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8" name="Google Shape;2438;p26"/>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9" name="Google Shape;2439;p26"/>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0" name="Google Shape;2440;p26"/>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1" name="Google Shape;2441;p26"/>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2" name="Google Shape;2442;p26"/>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3" name="Google Shape;2443;p26"/>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4" name="Google Shape;2444;p26"/>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5" name="Google Shape;2445;p26"/>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6" name="Google Shape;2446;p26"/>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7" name="Google Shape;2447;p26"/>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8" name="Google Shape;2448;p26"/>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9" name="Google Shape;2449;p26"/>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50" name="Google Shape;2450;p26"/>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51" name="Google Shape;2451;p26"/>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452" name="Google Shape;2452;p26"/>
            <p:cNvGrpSpPr/>
            <p:nvPr/>
          </p:nvGrpSpPr>
          <p:grpSpPr>
            <a:xfrm>
              <a:off x="16916435" y="4540806"/>
              <a:ext cx="16002389" cy="1132133"/>
              <a:chOff x="1874938" y="4228518"/>
              <a:chExt cx="12714436" cy="13591038"/>
            </a:xfrm>
          </p:grpSpPr>
          <p:grpSp>
            <p:nvGrpSpPr>
              <p:cNvPr id="2453" name="Google Shape;2453;p26"/>
              <p:cNvGrpSpPr/>
              <p:nvPr/>
            </p:nvGrpSpPr>
            <p:grpSpPr>
              <a:xfrm>
                <a:off x="1874938" y="4228545"/>
                <a:ext cx="724122" cy="13590988"/>
                <a:chOff x="6763779" y="3610074"/>
                <a:chExt cx="724122" cy="9149100"/>
              </a:xfrm>
            </p:grpSpPr>
            <p:sp>
              <p:nvSpPr>
                <p:cNvPr id="2454" name="Google Shape;2454;p26"/>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55" name="Google Shape;2455;p26"/>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56" name="Google Shape;2456;p26"/>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57" name="Google Shape;2457;p26"/>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458" name="Google Shape;2458;p26"/>
              <p:cNvGrpSpPr/>
              <p:nvPr/>
            </p:nvGrpSpPr>
            <p:grpSpPr>
              <a:xfrm>
                <a:off x="2589876" y="4228518"/>
                <a:ext cx="4171622" cy="13590900"/>
                <a:chOff x="589212" y="5453559"/>
                <a:chExt cx="4171622" cy="9060600"/>
              </a:xfrm>
            </p:grpSpPr>
            <p:grpSp>
              <p:nvGrpSpPr>
                <p:cNvPr id="2459" name="Google Shape;2459;p26"/>
                <p:cNvGrpSpPr/>
                <p:nvPr/>
              </p:nvGrpSpPr>
              <p:grpSpPr>
                <a:xfrm>
                  <a:off x="2213483" y="5453559"/>
                  <a:ext cx="2547351" cy="9060600"/>
                  <a:chOff x="2126394" y="6201753"/>
                  <a:chExt cx="2547351" cy="9060600"/>
                </a:xfrm>
              </p:grpSpPr>
              <p:sp>
                <p:nvSpPr>
                  <p:cNvPr id="2460" name="Google Shape;2460;p26"/>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1" name="Google Shape;2461;p26"/>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2" name="Google Shape;2462;p26"/>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3" name="Google Shape;2463;p26"/>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4" name="Google Shape;2464;p26"/>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5" name="Google Shape;2465;p26"/>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6" name="Google Shape;2466;p26"/>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7" name="Google Shape;2467;p26"/>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8" name="Google Shape;2468;p26"/>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9" name="Google Shape;2469;p26"/>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70" name="Google Shape;2470;p26"/>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71" name="Google Shape;2471;p26"/>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72" name="Google Shape;2472;p26"/>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73" name="Google Shape;2473;p26"/>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474" name="Google Shape;2474;p26"/>
                <p:cNvGrpSpPr/>
                <p:nvPr/>
              </p:nvGrpSpPr>
              <p:grpSpPr>
                <a:xfrm>
                  <a:off x="589212" y="5453559"/>
                  <a:ext cx="1622103" cy="9060600"/>
                  <a:chOff x="589212" y="5453048"/>
                  <a:chExt cx="1622103" cy="9060600"/>
                </a:xfrm>
              </p:grpSpPr>
              <p:sp>
                <p:nvSpPr>
                  <p:cNvPr id="2475" name="Google Shape;2475;p26"/>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76" name="Google Shape;2476;p26"/>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77" name="Google Shape;2477;p26"/>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78" name="Google Shape;2478;p26"/>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79" name="Google Shape;2479;p26"/>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80" name="Google Shape;2480;p26"/>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81" name="Google Shape;2481;p26"/>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82" name="Google Shape;2482;p26"/>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83" name="Google Shape;2483;p26"/>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484" name="Google Shape;2484;p26"/>
              <p:cNvGrpSpPr/>
              <p:nvPr/>
            </p:nvGrpSpPr>
            <p:grpSpPr>
              <a:xfrm>
                <a:off x="6752314" y="4228568"/>
                <a:ext cx="911322" cy="13590988"/>
                <a:chOff x="11540841" y="6900050"/>
                <a:chExt cx="911322" cy="9149100"/>
              </a:xfrm>
            </p:grpSpPr>
            <p:sp>
              <p:nvSpPr>
                <p:cNvPr id="2485" name="Google Shape;2485;p26"/>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86" name="Google Shape;2486;p26"/>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87" name="Google Shape;2487;p26"/>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88" name="Google Shape;2488;p26"/>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89" name="Google Shape;2489;p26"/>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490" name="Google Shape;2490;p26"/>
              <p:cNvGrpSpPr/>
              <p:nvPr/>
            </p:nvGrpSpPr>
            <p:grpSpPr>
              <a:xfrm>
                <a:off x="7654454" y="4228555"/>
                <a:ext cx="2782652" cy="13590988"/>
                <a:chOff x="13486776" y="5144310"/>
                <a:chExt cx="2782652" cy="9149100"/>
              </a:xfrm>
            </p:grpSpPr>
            <p:sp>
              <p:nvSpPr>
                <p:cNvPr id="2491" name="Google Shape;2491;p26"/>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92" name="Google Shape;2492;p26"/>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93" name="Google Shape;2493;p26"/>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94" name="Google Shape;2494;p26"/>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95" name="Google Shape;2495;p26"/>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96" name="Google Shape;2496;p26"/>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97" name="Google Shape;2497;p26"/>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98" name="Google Shape;2498;p26"/>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99" name="Google Shape;2499;p26"/>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00" name="Google Shape;2500;p26"/>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01" name="Google Shape;2501;p26"/>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02" name="Google Shape;2502;p26"/>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03" name="Google Shape;2503;p26"/>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04" name="Google Shape;2504;p26"/>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05" name="Google Shape;2505;p26"/>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06" name="Google Shape;2506;p26"/>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507" name="Google Shape;2507;p26"/>
              <p:cNvGrpSpPr/>
              <p:nvPr/>
            </p:nvGrpSpPr>
            <p:grpSpPr>
              <a:xfrm>
                <a:off x="10427923" y="4228549"/>
                <a:ext cx="4161451" cy="13590988"/>
                <a:chOff x="16176528" y="4317489"/>
                <a:chExt cx="4161451" cy="9149100"/>
              </a:xfrm>
            </p:grpSpPr>
            <p:sp>
              <p:nvSpPr>
                <p:cNvPr id="2508" name="Google Shape;2508;p26"/>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09" name="Google Shape;2509;p26"/>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10" name="Google Shape;2510;p26"/>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11" name="Google Shape;2511;p26"/>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12" name="Google Shape;2512;p26"/>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13" name="Google Shape;2513;p26"/>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14" name="Google Shape;2514;p26"/>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15" name="Google Shape;2515;p26"/>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16" name="Google Shape;2516;p26"/>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17" name="Google Shape;2517;p26"/>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18" name="Google Shape;2518;p26"/>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19" name="Google Shape;2519;p26"/>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20" name="Google Shape;2520;p26"/>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21" name="Google Shape;2521;p26"/>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22" name="Google Shape;2522;p26"/>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23" name="Google Shape;2523;p26"/>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24" name="Google Shape;2524;p26"/>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25" name="Google Shape;2525;p26"/>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26" name="Google Shape;2526;p26"/>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27" name="Google Shape;2527;p26"/>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28" name="Google Shape;2528;p26"/>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29" name="Google Shape;2529;p26"/>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30" name="Google Shape;2530;p26"/>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2531" name="Google Shape;2531;p26"/>
          <p:cNvSpPr/>
          <p:nvPr/>
        </p:nvSpPr>
        <p:spPr>
          <a:xfrm>
            <a:off x="-7800" y="6587126"/>
            <a:ext cx="12207300" cy="2766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2532" name="Google Shape;2532;p26"/>
          <p:cNvPicPr preferRelativeResize="0"/>
          <p:nvPr/>
        </p:nvPicPr>
        <p:blipFill rotWithShape="1">
          <a:blip r:embed="rId7">
            <a:alphaModFix/>
          </a:blip>
          <a:srcRect b="0" l="0" r="0" t="0"/>
          <a:stretch/>
        </p:blipFill>
        <p:spPr>
          <a:xfrm>
            <a:off x="9412031" y="6569560"/>
            <a:ext cx="2743201" cy="222645"/>
          </a:xfrm>
          <a:prstGeom prst="rect">
            <a:avLst/>
          </a:prstGeom>
          <a:noFill/>
          <a:ln>
            <a:noFill/>
          </a:ln>
        </p:spPr>
      </p:pic>
      <p:sp>
        <p:nvSpPr>
          <p:cNvPr id="2533" name="Google Shape;2533;p26"/>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2534" name="Google Shape;2534;p26"/>
          <p:cNvSpPr txBox="1"/>
          <p:nvPr/>
        </p:nvSpPr>
        <p:spPr>
          <a:xfrm>
            <a:off x="1797600" y="73875"/>
            <a:ext cx="6722700" cy="54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dk1"/>
                </a:solidFill>
                <a:latin typeface="Times New Roman"/>
                <a:ea typeface="Times New Roman"/>
                <a:cs typeface="Times New Roman"/>
                <a:sym typeface="Times New Roman"/>
              </a:rPr>
              <a:t>References</a:t>
            </a:r>
            <a:endParaRPr sz="3800">
              <a:solidFill>
                <a:schemeClr val="dk1"/>
              </a:solidFill>
              <a:latin typeface="Times New Roman"/>
              <a:ea typeface="Times New Roman"/>
              <a:cs typeface="Times New Roman"/>
              <a:sym typeface="Times New Roman"/>
            </a:endParaRPr>
          </a:p>
        </p:txBody>
      </p:sp>
      <p:sp>
        <p:nvSpPr>
          <p:cNvPr id="2535" name="Google Shape;2535;p26"/>
          <p:cNvSpPr txBox="1"/>
          <p:nvPr/>
        </p:nvSpPr>
        <p:spPr>
          <a:xfrm>
            <a:off x="1723725" y="1231250"/>
            <a:ext cx="8877300" cy="4416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rPr>
              <a:t>Haverkamp, N., Malessa, M., &amp; Müller, T. (2025). </a:t>
            </a:r>
            <a:r>
              <a:rPr i="1" lang="en-US" sz="1800">
                <a:solidFill>
                  <a:schemeClr val="dk1"/>
                </a:solidFill>
              </a:rPr>
              <a:t>Low-cost ODMR experiments with nitrogen-vacancy centers in diamonds: A didactical approach to theory and experiment</a:t>
            </a:r>
            <a:r>
              <a:rPr lang="en-US" sz="1800">
                <a:solidFill>
                  <a:schemeClr val="dk1"/>
                </a:solidFill>
              </a:rPr>
              <a:t>.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Font typeface="Calibri"/>
              <a:buChar char="●"/>
            </a:pPr>
            <a:r>
              <a:rPr lang="en-US" sz="1800">
                <a:solidFill>
                  <a:schemeClr val="dk1"/>
                </a:solidFill>
              </a:rPr>
              <a:t>Stegemann, J., Haverkamp, N., Malessa, M., &amp; Müller, T. (2023). </a:t>
            </a:r>
            <a:r>
              <a:rPr i="1" lang="en-US" sz="1800">
                <a:solidFill>
                  <a:schemeClr val="dk1"/>
                </a:solidFill>
              </a:rPr>
              <a:t>A low-cost table-top experiment for quantum sensing using the optically detected magnetic resonance of nitrogen-vacancy centers in diamond</a:t>
            </a:r>
            <a:r>
              <a:rPr lang="en-US" sz="1800">
                <a:solidFill>
                  <a:schemeClr val="dk1"/>
                </a:solidFill>
              </a:rPr>
              <a:t>.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All resources are from the STL files to the software can be found at </a:t>
            </a:r>
            <a:r>
              <a:rPr lang="en-US" sz="1800" u="sng">
                <a:solidFill>
                  <a:schemeClr val="hlink"/>
                </a:solidFill>
                <a:hlinkClick r:id="rId8"/>
              </a:rPr>
              <a:t>https://o3q.de/odmr/</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0" name="Shape 2540"/>
        <p:cNvGrpSpPr/>
        <p:nvPr/>
      </p:nvGrpSpPr>
      <p:grpSpPr>
        <a:xfrm>
          <a:off x="0" y="0"/>
          <a:ext cx="0" cy="0"/>
          <a:chOff x="0" y="0"/>
          <a:chExt cx="0" cy="0"/>
        </a:xfrm>
      </p:grpSpPr>
      <p:sp>
        <p:nvSpPr>
          <p:cNvPr id="2541" name="Google Shape;2541;p2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descr="Logo&#10;&#10;Description automatically generated" id="2542" name="Google Shape;2542;p27"/>
          <p:cNvPicPr preferRelativeResize="0"/>
          <p:nvPr/>
        </p:nvPicPr>
        <p:blipFill rotWithShape="1">
          <a:blip r:embed="rId3">
            <a:alphaModFix/>
          </a:blip>
          <a:srcRect b="0" l="0" r="0" t="0"/>
          <a:stretch/>
        </p:blipFill>
        <p:spPr>
          <a:xfrm>
            <a:off x="114754" y="69529"/>
            <a:ext cx="1453896" cy="803258"/>
          </a:xfrm>
          <a:prstGeom prst="rect">
            <a:avLst/>
          </a:prstGeom>
          <a:noFill/>
          <a:ln>
            <a:noFill/>
          </a:ln>
        </p:spPr>
      </p:pic>
      <p:pic>
        <p:nvPicPr>
          <p:cNvPr descr="https://commguide.asu.edu/downloads/asulogo/jpg/logo_mg.jpg" id="2543" name="Google Shape;2543;p27"/>
          <p:cNvPicPr preferRelativeResize="0"/>
          <p:nvPr/>
        </p:nvPicPr>
        <p:blipFill rotWithShape="1">
          <a:blip r:embed="rId4">
            <a:alphaModFix/>
          </a:blip>
          <a:srcRect b="0" l="0" r="0" t="0"/>
          <a:stretch/>
        </p:blipFill>
        <p:spPr>
          <a:xfrm>
            <a:off x="8551730" y="113975"/>
            <a:ext cx="1078645" cy="449275"/>
          </a:xfrm>
          <a:prstGeom prst="rect">
            <a:avLst/>
          </a:prstGeom>
          <a:noFill/>
          <a:ln>
            <a:noFill/>
          </a:ln>
        </p:spPr>
      </p:pic>
      <p:pic>
        <p:nvPicPr>
          <p:cNvPr descr="REU at Harvard University (CNS) | NNCI" id="2544" name="Google Shape;2544;p27"/>
          <p:cNvPicPr preferRelativeResize="0"/>
          <p:nvPr/>
        </p:nvPicPr>
        <p:blipFill rotWithShape="1">
          <a:blip r:embed="rId5">
            <a:alphaModFix/>
          </a:blip>
          <a:srcRect b="0" l="0" r="0" t="0"/>
          <a:stretch/>
        </p:blipFill>
        <p:spPr>
          <a:xfrm>
            <a:off x="9757196" y="113975"/>
            <a:ext cx="1046205" cy="449275"/>
          </a:xfrm>
          <a:prstGeom prst="rect">
            <a:avLst/>
          </a:prstGeom>
          <a:noFill/>
          <a:ln>
            <a:noFill/>
          </a:ln>
        </p:spPr>
      </p:pic>
      <p:pic>
        <p:nvPicPr>
          <p:cNvPr descr="Shape&#10;&#10;Description automatically generated with medium confidence" id="2545" name="Google Shape;2545;p27"/>
          <p:cNvPicPr preferRelativeResize="0"/>
          <p:nvPr/>
        </p:nvPicPr>
        <p:blipFill rotWithShape="1">
          <a:blip r:embed="rId6">
            <a:alphaModFix/>
          </a:blip>
          <a:srcRect b="0" l="0" r="0" t="0"/>
          <a:stretch/>
        </p:blipFill>
        <p:spPr>
          <a:xfrm>
            <a:off x="10930225" y="113975"/>
            <a:ext cx="925350" cy="449275"/>
          </a:xfrm>
          <a:prstGeom prst="rect">
            <a:avLst/>
          </a:prstGeom>
          <a:noFill/>
          <a:ln>
            <a:noFill/>
          </a:ln>
        </p:spPr>
      </p:pic>
      <p:grpSp>
        <p:nvGrpSpPr>
          <p:cNvPr id="2546" name="Google Shape;2546;p27"/>
          <p:cNvGrpSpPr/>
          <p:nvPr/>
        </p:nvGrpSpPr>
        <p:grpSpPr>
          <a:xfrm>
            <a:off x="-7150" y="6347051"/>
            <a:ext cx="12206290" cy="332282"/>
            <a:chOff x="931692" y="4540806"/>
            <a:chExt cx="31987132" cy="3607843"/>
          </a:xfrm>
        </p:grpSpPr>
        <p:grpSp>
          <p:nvGrpSpPr>
            <p:cNvPr id="2547" name="Google Shape;2547;p27"/>
            <p:cNvGrpSpPr/>
            <p:nvPr/>
          </p:nvGrpSpPr>
          <p:grpSpPr>
            <a:xfrm>
              <a:off x="931692" y="4540806"/>
              <a:ext cx="16002389" cy="3607843"/>
              <a:chOff x="1874938" y="4228518"/>
              <a:chExt cx="12714436" cy="43311437"/>
            </a:xfrm>
          </p:grpSpPr>
          <p:grpSp>
            <p:nvGrpSpPr>
              <p:cNvPr id="2548" name="Google Shape;2548;p27"/>
              <p:cNvGrpSpPr/>
              <p:nvPr/>
            </p:nvGrpSpPr>
            <p:grpSpPr>
              <a:xfrm>
                <a:off x="1874938" y="4228545"/>
                <a:ext cx="724122" cy="43311387"/>
                <a:chOff x="6763779" y="3610074"/>
                <a:chExt cx="724122" cy="29156100"/>
              </a:xfrm>
            </p:grpSpPr>
            <p:sp>
              <p:nvSpPr>
                <p:cNvPr id="2549" name="Google Shape;2549;p27"/>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50" name="Google Shape;2550;p27"/>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51" name="Google Shape;2551;p27"/>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52" name="Google Shape;2552;p27"/>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553" name="Google Shape;2553;p27"/>
              <p:cNvGrpSpPr/>
              <p:nvPr/>
            </p:nvGrpSpPr>
            <p:grpSpPr>
              <a:xfrm>
                <a:off x="2589876" y="4228518"/>
                <a:ext cx="4171622" cy="43311150"/>
                <a:chOff x="589212" y="5453559"/>
                <a:chExt cx="4171622" cy="28874100"/>
              </a:xfrm>
            </p:grpSpPr>
            <p:grpSp>
              <p:nvGrpSpPr>
                <p:cNvPr id="2554" name="Google Shape;2554;p27"/>
                <p:cNvGrpSpPr/>
                <p:nvPr/>
              </p:nvGrpSpPr>
              <p:grpSpPr>
                <a:xfrm>
                  <a:off x="2213483" y="5453559"/>
                  <a:ext cx="2547351" cy="28874100"/>
                  <a:chOff x="2126394" y="6201753"/>
                  <a:chExt cx="2547351" cy="28874100"/>
                </a:xfrm>
              </p:grpSpPr>
              <p:sp>
                <p:nvSpPr>
                  <p:cNvPr id="2555" name="Google Shape;2555;p27"/>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56" name="Google Shape;2556;p27"/>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57" name="Google Shape;2557;p27"/>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58" name="Google Shape;2558;p27"/>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59" name="Google Shape;2559;p27"/>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60" name="Google Shape;2560;p27"/>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61" name="Google Shape;2561;p27"/>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62" name="Google Shape;2562;p27"/>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63" name="Google Shape;2563;p27"/>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64" name="Google Shape;2564;p27"/>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65" name="Google Shape;2565;p27"/>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66" name="Google Shape;2566;p27"/>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67" name="Google Shape;2567;p27"/>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68" name="Google Shape;2568;p27"/>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569" name="Google Shape;2569;p27"/>
                <p:cNvGrpSpPr/>
                <p:nvPr/>
              </p:nvGrpSpPr>
              <p:grpSpPr>
                <a:xfrm>
                  <a:off x="589212" y="5453559"/>
                  <a:ext cx="1622103" cy="28874100"/>
                  <a:chOff x="589212" y="5453048"/>
                  <a:chExt cx="1622103" cy="28874100"/>
                </a:xfrm>
              </p:grpSpPr>
              <p:sp>
                <p:nvSpPr>
                  <p:cNvPr id="2570" name="Google Shape;2570;p27"/>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71" name="Google Shape;2571;p27"/>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72" name="Google Shape;2572;p27"/>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73" name="Google Shape;2573;p27"/>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74" name="Google Shape;2574;p27"/>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75" name="Google Shape;2575;p27"/>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76" name="Google Shape;2576;p27"/>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77" name="Google Shape;2577;p27"/>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78" name="Google Shape;2578;p27"/>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579" name="Google Shape;2579;p27"/>
              <p:cNvGrpSpPr/>
              <p:nvPr/>
            </p:nvGrpSpPr>
            <p:grpSpPr>
              <a:xfrm>
                <a:off x="6752314" y="4228568"/>
                <a:ext cx="911322" cy="43311387"/>
                <a:chOff x="11540841" y="6900050"/>
                <a:chExt cx="911322" cy="29156100"/>
              </a:xfrm>
            </p:grpSpPr>
            <p:sp>
              <p:nvSpPr>
                <p:cNvPr id="2580" name="Google Shape;2580;p27"/>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81" name="Google Shape;2581;p27"/>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82" name="Google Shape;2582;p27"/>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83" name="Google Shape;2583;p27"/>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84" name="Google Shape;2584;p27"/>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585" name="Google Shape;2585;p27"/>
              <p:cNvGrpSpPr/>
              <p:nvPr/>
            </p:nvGrpSpPr>
            <p:grpSpPr>
              <a:xfrm>
                <a:off x="7654454" y="4228555"/>
                <a:ext cx="2782652" cy="43311387"/>
                <a:chOff x="13486776" y="5144310"/>
                <a:chExt cx="2782652" cy="29156100"/>
              </a:xfrm>
            </p:grpSpPr>
            <p:sp>
              <p:nvSpPr>
                <p:cNvPr id="2586" name="Google Shape;2586;p27"/>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87" name="Google Shape;2587;p27"/>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88" name="Google Shape;2588;p27"/>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89" name="Google Shape;2589;p27"/>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90" name="Google Shape;2590;p27"/>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91" name="Google Shape;2591;p27"/>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92" name="Google Shape;2592;p27"/>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93" name="Google Shape;2593;p27"/>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94" name="Google Shape;2594;p27"/>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95" name="Google Shape;2595;p27"/>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96" name="Google Shape;2596;p27"/>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97" name="Google Shape;2597;p27"/>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98" name="Google Shape;2598;p27"/>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599" name="Google Shape;2599;p27"/>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00" name="Google Shape;2600;p27"/>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01" name="Google Shape;2601;p27"/>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602" name="Google Shape;2602;p27"/>
              <p:cNvGrpSpPr/>
              <p:nvPr/>
            </p:nvGrpSpPr>
            <p:grpSpPr>
              <a:xfrm>
                <a:off x="10427923" y="4228549"/>
                <a:ext cx="4161451" cy="43311387"/>
                <a:chOff x="16176528" y="4317489"/>
                <a:chExt cx="4161451" cy="29156100"/>
              </a:xfrm>
            </p:grpSpPr>
            <p:sp>
              <p:nvSpPr>
                <p:cNvPr id="2603" name="Google Shape;2603;p27"/>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04" name="Google Shape;2604;p27"/>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05" name="Google Shape;2605;p27"/>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06" name="Google Shape;2606;p27"/>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07" name="Google Shape;2607;p27"/>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08" name="Google Shape;2608;p27"/>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09" name="Google Shape;2609;p27"/>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10" name="Google Shape;2610;p27"/>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11" name="Google Shape;2611;p27"/>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12" name="Google Shape;2612;p27"/>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13" name="Google Shape;2613;p27"/>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14" name="Google Shape;2614;p27"/>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15" name="Google Shape;2615;p27"/>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16" name="Google Shape;2616;p27"/>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17" name="Google Shape;2617;p27"/>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18" name="Google Shape;2618;p27"/>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19" name="Google Shape;2619;p27"/>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20" name="Google Shape;2620;p27"/>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21" name="Google Shape;2621;p27"/>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22" name="Google Shape;2622;p27"/>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23" name="Google Shape;2623;p27"/>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24" name="Google Shape;2624;p27"/>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25" name="Google Shape;2625;p27"/>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626" name="Google Shape;2626;p27"/>
            <p:cNvGrpSpPr/>
            <p:nvPr/>
          </p:nvGrpSpPr>
          <p:grpSpPr>
            <a:xfrm>
              <a:off x="16916435" y="4540806"/>
              <a:ext cx="16002389" cy="3607843"/>
              <a:chOff x="1874938" y="4228518"/>
              <a:chExt cx="12714436" cy="43311437"/>
            </a:xfrm>
          </p:grpSpPr>
          <p:grpSp>
            <p:nvGrpSpPr>
              <p:cNvPr id="2627" name="Google Shape;2627;p27"/>
              <p:cNvGrpSpPr/>
              <p:nvPr/>
            </p:nvGrpSpPr>
            <p:grpSpPr>
              <a:xfrm>
                <a:off x="1874938" y="4228545"/>
                <a:ext cx="724122" cy="43311387"/>
                <a:chOff x="6763779" y="3610074"/>
                <a:chExt cx="724122" cy="29156100"/>
              </a:xfrm>
            </p:grpSpPr>
            <p:sp>
              <p:nvSpPr>
                <p:cNvPr id="2628" name="Google Shape;2628;p27"/>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29" name="Google Shape;2629;p27"/>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30" name="Google Shape;2630;p27"/>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31" name="Google Shape;2631;p27"/>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632" name="Google Shape;2632;p27"/>
              <p:cNvGrpSpPr/>
              <p:nvPr/>
            </p:nvGrpSpPr>
            <p:grpSpPr>
              <a:xfrm>
                <a:off x="2589876" y="4228518"/>
                <a:ext cx="4171622" cy="43311150"/>
                <a:chOff x="589212" y="5453559"/>
                <a:chExt cx="4171622" cy="28874100"/>
              </a:xfrm>
            </p:grpSpPr>
            <p:grpSp>
              <p:nvGrpSpPr>
                <p:cNvPr id="2633" name="Google Shape;2633;p27"/>
                <p:cNvGrpSpPr/>
                <p:nvPr/>
              </p:nvGrpSpPr>
              <p:grpSpPr>
                <a:xfrm>
                  <a:off x="2213483" y="5453559"/>
                  <a:ext cx="2547351" cy="28874100"/>
                  <a:chOff x="2126394" y="6201753"/>
                  <a:chExt cx="2547351" cy="28874100"/>
                </a:xfrm>
              </p:grpSpPr>
              <p:sp>
                <p:nvSpPr>
                  <p:cNvPr id="2634" name="Google Shape;2634;p27"/>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35" name="Google Shape;2635;p27"/>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36" name="Google Shape;2636;p27"/>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37" name="Google Shape;2637;p27"/>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38" name="Google Shape;2638;p27"/>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39" name="Google Shape;2639;p27"/>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40" name="Google Shape;2640;p27"/>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41" name="Google Shape;2641;p27"/>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42" name="Google Shape;2642;p27"/>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43" name="Google Shape;2643;p27"/>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44" name="Google Shape;2644;p27"/>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45" name="Google Shape;2645;p27"/>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46" name="Google Shape;2646;p27"/>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47" name="Google Shape;2647;p27"/>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648" name="Google Shape;2648;p27"/>
                <p:cNvGrpSpPr/>
                <p:nvPr/>
              </p:nvGrpSpPr>
              <p:grpSpPr>
                <a:xfrm>
                  <a:off x="589212" y="5453559"/>
                  <a:ext cx="1622103" cy="28874100"/>
                  <a:chOff x="589212" y="5453048"/>
                  <a:chExt cx="1622103" cy="28874100"/>
                </a:xfrm>
              </p:grpSpPr>
              <p:sp>
                <p:nvSpPr>
                  <p:cNvPr id="2649" name="Google Shape;2649;p27"/>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50" name="Google Shape;2650;p27"/>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51" name="Google Shape;2651;p27"/>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52" name="Google Shape;2652;p27"/>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53" name="Google Shape;2653;p27"/>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54" name="Google Shape;2654;p27"/>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55" name="Google Shape;2655;p27"/>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56" name="Google Shape;2656;p27"/>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57" name="Google Shape;2657;p27"/>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658" name="Google Shape;2658;p27"/>
              <p:cNvGrpSpPr/>
              <p:nvPr/>
            </p:nvGrpSpPr>
            <p:grpSpPr>
              <a:xfrm>
                <a:off x="6752314" y="4228568"/>
                <a:ext cx="911322" cy="43311387"/>
                <a:chOff x="11540841" y="6900050"/>
                <a:chExt cx="911322" cy="29156100"/>
              </a:xfrm>
            </p:grpSpPr>
            <p:sp>
              <p:nvSpPr>
                <p:cNvPr id="2659" name="Google Shape;2659;p27"/>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60" name="Google Shape;2660;p27"/>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61" name="Google Shape;2661;p27"/>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62" name="Google Shape;2662;p27"/>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63" name="Google Shape;2663;p27"/>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664" name="Google Shape;2664;p27"/>
              <p:cNvGrpSpPr/>
              <p:nvPr/>
            </p:nvGrpSpPr>
            <p:grpSpPr>
              <a:xfrm>
                <a:off x="7654454" y="4228555"/>
                <a:ext cx="2782652" cy="43311387"/>
                <a:chOff x="13486776" y="5144310"/>
                <a:chExt cx="2782652" cy="29156100"/>
              </a:xfrm>
            </p:grpSpPr>
            <p:sp>
              <p:nvSpPr>
                <p:cNvPr id="2665" name="Google Shape;2665;p27"/>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66" name="Google Shape;2666;p27"/>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67" name="Google Shape;2667;p27"/>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68" name="Google Shape;2668;p27"/>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69" name="Google Shape;2669;p27"/>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0" name="Google Shape;2670;p27"/>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1" name="Google Shape;2671;p27"/>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2" name="Google Shape;2672;p27"/>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3" name="Google Shape;2673;p27"/>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4" name="Google Shape;2674;p27"/>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5" name="Google Shape;2675;p27"/>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6" name="Google Shape;2676;p27"/>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7" name="Google Shape;2677;p27"/>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8" name="Google Shape;2678;p27"/>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9" name="Google Shape;2679;p27"/>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80" name="Google Shape;2680;p27"/>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681" name="Google Shape;2681;p27"/>
              <p:cNvGrpSpPr/>
              <p:nvPr/>
            </p:nvGrpSpPr>
            <p:grpSpPr>
              <a:xfrm>
                <a:off x="10427923" y="4228549"/>
                <a:ext cx="4161451" cy="43311387"/>
                <a:chOff x="16176528" y="4317489"/>
                <a:chExt cx="4161451" cy="29156100"/>
              </a:xfrm>
            </p:grpSpPr>
            <p:sp>
              <p:nvSpPr>
                <p:cNvPr id="2682" name="Google Shape;2682;p27"/>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83" name="Google Shape;2683;p27"/>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84" name="Google Shape;2684;p27"/>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85" name="Google Shape;2685;p27"/>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86" name="Google Shape;2686;p27"/>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87" name="Google Shape;2687;p27"/>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88" name="Google Shape;2688;p27"/>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89" name="Google Shape;2689;p27"/>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0" name="Google Shape;2690;p27"/>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1" name="Google Shape;2691;p27"/>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2" name="Google Shape;2692;p27"/>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3" name="Google Shape;2693;p27"/>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4" name="Google Shape;2694;p27"/>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5" name="Google Shape;2695;p27"/>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6" name="Google Shape;2696;p27"/>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7" name="Google Shape;2697;p27"/>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8" name="Google Shape;2698;p27"/>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9" name="Google Shape;2699;p27"/>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00" name="Google Shape;2700;p27"/>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01" name="Google Shape;2701;p27"/>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02" name="Google Shape;2702;p27"/>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03" name="Google Shape;2703;p27"/>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04" name="Google Shape;2704;p27"/>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2705" name="Google Shape;2705;p27"/>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t/>
            </a:r>
            <a:endParaRPr>
              <a:solidFill>
                <a:schemeClr val="dk1"/>
              </a:solidFill>
            </a:endParaRPr>
          </a:p>
        </p:txBody>
      </p:sp>
      <p:pic>
        <p:nvPicPr>
          <p:cNvPr descr="A black and white image of text&#10;&#10;Description automatically generated with low confidence" id="2706" name="Google Shape;2706;p27"/>
          <p:cNvPicPr preferRelativeResize="0"/>
          <p:nvPr/>
        </p:nvPicPr>
        <p:blipFill rotWithShape="1">
          <a:blip r:embed="rId7">
            <a:alphaModFix/>
          </a:blip>
          <a:srcRect b="0" l="0" r="0" t="0"/>
          <a:stretch/>
        </p:blipFill>
        <p:spPr>
          <a:xfrm>
            <a:off x="9412031" y="6569560"/>
            <a:ext cx="2743201" cy="222645"/>
          </a:xfrm>
          <a:prstGeom prst="rect">
            <a:avLst/>
          </a:prstGeom>
          <a:noFill/>
          <a:ln>
            <a:noFill/>
          </a:ln>
        </p:spPr>
      </p:pic>
      <p:sp>
        <p:nvSpPr>
          <p:cNvPr id="2707" name="Google Shape;2707;p27"/>
          <p:cNvSpPr txBox="1"/>
          <p:nvPr/>
        </p:nvSpPr>
        <p:spPr>
          <a:xfrm>
            <a:off x="5368175" y="6497900"/>
            <a:ext cx="9252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7</a:t>
            </a:r>
            <a:endParaRPr sz="1800">
              <a:solidFill>
                <a:schemeClr val="lt1"/>
              </a:solidFill>
              <a:latin typeface="Calibri"/>
              <a:ea typeface="Calibri"/>
              <a:cs typeface="Calibri"/>
              <a:sym typeface="Calibri"/>
            </a:endParaRPr>
          </a:p>
        </p:txBody>
      </p:sp>
      <p:pic>
        <p:nvPicPr>
          <p:cNvPr id="2708" name="Google Shape;2708;p27" title="Screenshot 2025-07-16 at 11.52.54 AM.png"/>
          <p:cNvPicPr preferRelativeResize="0"/>
          <p:nvPr/>
        </p:nvPicPr>
        <p:blipFill>
          <a:blip r:embed="rId8">
            <a:alphaModFix/>
          </a:blip>
          <a:stretch>
            <a:fillRect/>
          </a:stretch>
        </p:blipFill>
        <p:spPr>
          <a:xfrm>
            <a:off x="2172550" y="563250"/>
            <a:ext cx="7316450" cy="52678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3" name="Shape 2713"/>
        <p:cNvGrpSpPr/>
        <p:nvPr/>
      </p:nvGrpSpPr>
      <p:grpSpPr>
        <a:xfrm>
          <a:off x="0" y="0"/>
          <a:ext cx="0" cy="0"/>
          <a:chOff x="0" y="0"/>
          <a:chExt cx="0" cy="0"/>
        </a:xfrm>
      </p:grpSpPr>
      <p:sp>
        <p:nvSpPr>
          <p:cNvPr id="2714" name="Google Shape;2714;p2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2715" name="Google Shape;2715;p28"/>
          <p:cNvGrpSpPr/>
          <p:nvPr/>
        </p:nvGrpSpPr>
        <p:grpSpPr>
          <a:xfrm>
            <a:off x="-7150" y="6347051"/>
            <a:ext cx="12206290" cy="332282"/>
            <a:chOff x="931692" y="4540806"/>
            <a:chExt cx="31987132" cy="3607843"/>
          </a:xfrm>
        </p:grpSpPr>
        <p:grpSp>
          <p:nvGrpSpPr>
            <p:cNvPr id="2716" name="Google Shape;2716;p28"/>
            <p:cNvGrpSpPr/>
            <p:nvPr/>
          </p:nvGrpSpPr>
          <p:grpSpPr>
            <a:xfrm>
              <a:off x="931692" y="4540806"/>
              <a:ext cx="16002389" cy="3607843"/>
              <a:chOff x="1874938" y="4228518"/>
              <a:chExt cx="12714436" cy="43311437"/>
            </a:xfrm>
          </p:grpSpPr>
          <p:grpSp>
            <p:nvGrpSpPr>
              <p:cNvPr id="2717" name="Google Shape;2717;p28"/>
              <p:cNvGrpSpPr/>
              <p:nvPr/>
            </p:nvGrpSpPr>
            <p:grpSpPr>
              <a:xfrm>
                <a:off x="1874938" y="4228545"/>
                <a:ext cx="724122" cy="43311387"/>
                <a:chOff x="6763779" y="3610074"/>
                <a:chExt cx="724122" cy="29156100"/>
              </a:xfrm>
            </p:grpSpPr>
            <p:sp>
              <p:nvSpPr>
                <p:cNvPr id="2718" name="Google Shape;2718;p28"/>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19" name="Google Shape;2719;p28"/>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20" name="Google Shape;2720;p28"/>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21" name="Google Shape;2721;p28"/>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722" name="Google Shape;2722;p28"/>
              <p:cNvGrpSpPr/>
              <p:nvPr/>
            </p:nvGrpSpPr>
            <p:grpSpPr>
              <a:xfrm>
                <a:off x="2589876" y="4228518"/>
                <a:ext cx="4171622" cy="43311150"/>
                <a:chOff x="589212" y="5453559"/>
                <a:chExt cx="4171622" cy="28874100"/>
              </a:xfrm>
            </p:grpSpPr>
            <p:grpSp>
              <p:nvGrpSpPr>
                <p:cNvPr id="2723" name="Google Shape;2723;p28"/>
                <p:cNvGrpSpPr/>
                <p:nvPr/>
              </p:nvGrpSpPr>
              <p:grpSpPr>
                <a:xfrm>
                  <a:off x="2213483" y="5453559"/>
                  <a:ext cx="2547351" cy="28874100"/>
                  <a:chOff x="2126394" y="6201753"/>
                  <a:chExt cx="2547351" cy="28874100"/>
                </a:xfrm>
              </p:grpSpPr>
              <p:sp>
                <p:nvSpPr>
                  <p:cNvPr id="2724" name="Google Shape;2724;p28"/>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25" name="Google Shape;2725;p28"/>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26" name="Google Shape;2726;p28"/>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27" name="Google Shape;2727;p28"/>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28" name="Google Shape;2728;p28"/>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29" name="Google Shape;2729;p28"/>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30" name="Google Shape;2730;p28"/>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31" name="Google Shape;2731;p28"/>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32" name="Google Shape;2732;p28"/>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33" name="Google Shape;2733;p28"/>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34" name="Google Shape;2734;p28"/>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35" name="Google Shape;2735;p28"/>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36" name="Google Shape;2736;p28"/>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37" name="Google Shape;2737;p28"/>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738" name="Google Shape;2738;p28"/>
                <p:cNvGrpSpPr/>
                <p:nvPr/>
              </p:nvGrpSpPr>
              <p:grpSpPr>
                <a:xfrm>
                  <a:off x="589212" y="5453559"/>
                  <a:ext cx="1622103" cy="28874100"/>
                  <a:chOff x="589212" y="5453048"/>
                  <a:chExt cx="1622103" cy="28874100"/>
                </a:xfrm>
              </p:grpSpPr>
              <p:sp>
                <p:nvSpPr>
                  <p:cNvPr id="2739" name="Google Shape;2739;p28"/>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40" name="Google Shape;2740;p28"/>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41" name="Google Shape;2741;p28"/>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42" name="Google Shape;2742;p28"/>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43" name="Google Shape;2743;p28"/>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44" name="Google Shape;2744;p28"/>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45" name="Google Shape;2745;p28"/>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46" name="Google Shape;2746;p28"/>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47" name="Google Shape;2747;p28"/>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748" name="Google Shape;2748;p28"/>
              <p:cNvGrpSpPr/>
              <p:nvPr/>
            </p:nvGrpSpPr>
            <p:grpSpPr>
              <a:xfrm>
                <a:off x="6752314" y="4228568"/>
                <a:ext cx="911322" cy="43311387"/>
                <a:chOff x="11540841" y="6900050"/>
                <a:chExt cx="911322" cy="29156100"/>
              </a:xfrm>
            </p:grpSpPr>
            <p:sp>
              <p:nvSpPr>
                <p:cNvPr id="2749" name="Google Shape;2749;p28"/>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50" name="Google Shape;2750;p28"/>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51" name="Google Shape;2751;p28"/>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52" name="Google Shape;2752;p28"/>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53" name="Google Shape;2753;p28"/>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754" name="Google Shape;2754;p28"/>
              <p:cNvGrpSpPr/>
              <p:nvPr/>
            </p:nvGrpSpPr>
            <p:grpSpPr>
              <a:xfrm>
                <a:off x="7654454" y="4228555"/>
                <a:ext cx="2782652" cy="43311387"/>
                <a:chOff x="13486776" y="5144310"/>
                <a:chExt cx="2782652" cy="29156100"/>
              </a:xfrm>
            </p:grpSpPr>
            <p:sp>
              <p:nvSpPr>
                <p:cNvPr id="2755" name="Google Shape;2755;p28"/>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56" name="Google Shape;2756;p28"/>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57" name="Google Shape;2757;p28"/>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58" name="Google Shape;2758;p28"/>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59" name="Google Shape;2759;p28"/>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0" name="Google Shape;2760;p28"/>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1" name="Google Shape;2761;p28"/>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2" name="Google Shape;2762;p28"/>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3" name="Google Shape;2763;p28"/>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4" name="Google Shape;2764;p28"/>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5" name="Google Shape;2765;p28"/>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6" name="Google Shape;2766;p28"/>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7" name="Google Shape;2767;p28"/>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8" name="Google Shape;2768;p28"/>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9" name="Google Shape;2769;p28"/>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70" name="Google Shape;2770;p28"/>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771" name="Google Shape;2771;p28"/>
              <p:cNvGrpSpPr/>
              <p:nvPr/>
            </p:nvGrpSpPr>
            <p:grpSpPr>
              <a:xfrm>
                <a:off x="10427923" y="4228549"/>
                <a:ext cx="4161451" cy="43311387"/>
                <a:chOff x="16176528" y="4317489"/>
                <a:chExt cx="4161451" cy="29156100"/>
              </a:xfrm>
            </p:grpSpPr>
            <p:sp>
              <p:nvSpPr>
                <p:cNvPr id="2772" name="Google Shape;2772;p28"/>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73" name="Google Shape;2773;p28"/>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74" name="Google Shape;2774;p28"/>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75" name="Google Shape;2775;p28"/>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76" name="Google Shape;2776;p28"/>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77" name="Google Shape;2777;p28"/>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78" name="Google Shape;2778;p28"/>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79" name="Google Shape;2779;p28"/>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0" name="Google Shape;2780;p28"/>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1" name="Google Shape;2781;p28"/>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2" name="Google Shape;2782;p28"/>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3" name="Google Shape;2783;p28"/>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4" name="Google Shape;2784;p28"/>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5" name="Google Shape;2785;p28"/>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6" name="Google Shape;2786;p28"/>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7" name="Google Shape;2787;p28"/>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8" name="Google Shape;2788;p28"/>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9" name="Google Shape;2789;p28"/>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90" name="Google Shape;2790;p28"/>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91" name="Google Shape;2791;p28"/>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92" name="Google Shape;2792;p28"/>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93" name="Google Shape;2793;p28"/>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94" name="Google Shape;2794;p28"/>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795" name="Google Shape;2795;p28"/>
            <p:cNvGrpSpPr/>
            <p:nvPr/>
          </p:nvGrpSpPr>
          <p:grpSpPr>
            <a:xfrm>
              <a:off x="16916435" y="4540806"/>
              <a:ext cx="16002389" cy="3607843"/>
              <a:chOff x="1874938" y="4228518"/>
              <a:chExt cx="12714436" cy="43311437"/>
            </a:xfrm>
          </p:grpSpPr>
          <p:grpSp>
            <p:nvGrpSpPr>
              <p:cNvPr id="2796" name="Google Shape;2796;p28"/>
              <p:cNvGrpSpPr/>
              <p:nvPr/>
            </p:nvGrpSpPr>
            <p:grpSpPr>
              <a:xfrm>
                <a:off x="1874938" y="4228545"/>
                <a:ext cx="724122" cy="43311387"/>
                <a:chOff x="6763779" y="3610074"/>
                <a:chExt cx="724122" cy="29156100"/>
              </a:xfrm>
            </p:grpSpPr>
            <p:sp>
              <p:nvSpPr>
                <p:cNvPr id="2797" name="Google Shape;2797;p28"/>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98" name="Google Shape;2798;p28"/>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99" name="Google Shape;2799;p28"/>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00" name="Google Shape;2800;p28"/>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801" name="Google Shape;2801;p28"/>
              <p:cNvGrpSpPr/>
              <p:nvPr/>
            </p:nvGrpSpPr>
            <p:grpSpPr>
              <a:xfrm>
                <a:off x="2589876" y="4228518"/>
                <a:ext cx="4171622" cy="43311150"/>
                <a:chOff x="589212" y="5453559"/>
                <a:chExt cx="4171622" cy="28874100"/>
              </a:xfrm>
            </p:grpSpPr>
            <p:grpSp>
              <p:nvGrpSpPr>
                <p:cNvPr id="2802" name="Google Shape;2802;p28"/>
                <p:cNvGrpSpPr/>
                <p:nvPr/>
              </p:nvGrpSpPr>
              <p:grpSpPr>
                <a:xfrm>
                  <a:off x="2213483" y="5453559"/>
                  <a:ext cx="2547351" cy="28874100"/>
                  <a:chOff x="2126394" y="6201753"/>
                  <a:chExt cx="2547351" cy="28874100"/>
                </a:xfrm>
              </p:grpSpPr>
              <p:sp>
                <p:nvSpPr>
                  <p:cNvPr id="2803" name="Google Shape;2803;p28"/>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04" name="Google Shape;2804;p28"/>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05" name="Google Shape;2805;p28"/>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06" name="Google Shape;2806;p28"/>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07" name="Google Shape;2807;p28"/>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08" name="Google Shape;2808;p28"/>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09" name="Google Shape;2809;p28"/>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10" name="Google Shape;2810;p28"/>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11" name="Google Shape;2811;p28"/>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12" name="Google Shape;2812;p28"/>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13" name="Google Shape;2813;p28"/>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14" name="Google Shape;2814;p28"/>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15" name="Google Shape;2815;p28"/>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16" name="Google Shape;2816;p28"/>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817" name="Google Shape;2817;p28"/>
                <p:cNvGrpSpPr/>
                <p:nvPr/>
              </p:nvGrpSpPr>
              <p:grpSpPr>
                <a:xfrm>
                  <a:off x="589212" y="5453559"/>
                  <a:ext cx="1622103" cy="28874100"/>
                  <a:chOff x="589212" y="5453048"/>
                  <a:chExt cx="1622103" cy="28874100"/>
                </a:xfrm>
              </p:grpSpPr>
              <p:sp>
                <p:nvSpPr>
                  <p:cNvPr id="2818" name="Google Shape;2818;p28"/>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19" name="Google Shape;2819;p28"/>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20" name="Google Shape;2820;p28"/>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21" name="Google Shape;2821;p28"/>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22" name="Google Shape;2822;p28"/>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23" name="Google Shape;2823;p28"/>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24" name="Google Shape;2824;p28"/>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25" name="Google Shape;2825;p28"/>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26" name="Google Shape;2826;p28"/>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827" name="Google Shape;2827;p28"/>
              <p:cNvGrpSpPr/>
              <p:nvPr/>
            </p:nvGrpSpPr>
            <p:grpSpPr>
              <a:xfrm>
                <a:off x="6752314" y="4228568"/>
                <a:ext cx="911322" cy="43311387"/>
                <a:chOff x="11540841" y="6900050"/>
                <a:chExt cx="911322" cy="29156100"/>
              </a:xfrm>
            </p:grpSpPr>
            <p:sp>
              <p:nvSpPr>
                <p:cNvPr id="2828" name="Google Shape;2828;p28"/>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29" name="Google Shape;2829;p28"/>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30" name="Google Shape;2830;p28"/>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31" name="Google Shape;2831;p28"/>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32" name="Google Shape;2832;p28"/>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833" name="Google Shape;2833;p28"/>
              <p:cNvGrpSpPr/>
              <p:nvPr/>
            </p:nvGrpSpPr>
            <p:grpSpPr>
              <a:xfrm>
                <a:off x="7654454" y="4228555"/>
                <a:ext cx="2782652" cy="43311387"/>
                <a:chOff x="13486776" y="5144310"/>
                <a:chExt cx="2782652" cy="29156100"/>
              </a:xfrm>
            </p:grpSpPr>
            <p:sp>
              <p:nvSpPr>
                <p:cNvPr id="2834" name="Google Shape;2834;p28"/>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35" name="Google Shape;2835;p28"/>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36" name="Google Shape;2836;p28"/>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37" name="Google Shape;2837;p28"/>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38" name="Google Shape;2838;p28"/>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39" name="Google Shape;2839;p28"/>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0" name="Google Shape;2840;p28"/>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1" name="Google Shape;2841;p28"/>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2" name="Google Shape;2842;p28"/>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3" name="Google Shape;2843;p28"/>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4" name="Google Shape;2844;p28"/>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5" name="Google Shape;2845;p28"/>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6" name="Google Shape;2846;p28"/>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7" name="Google Shape;2847;p28"/>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8" name="Google Shape;2848;p28"/>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9" name="Google Shape;2849;p28"/>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850" name="Google Shape;2850;p28"/>
              <p:cNvGrpSpPr/>
              <p:nvPr/>
            </p:nvGrpSpPr>
            <p:grpSpPr>
              <a:xfrm>
                <a:off x="10427923" y="4228549"/>
                <a:ext cx="4161451" cy="43311387"/>
                <a:chOff x="16176528" y="4317489"/>
                <a:chExt cx="4161451" cy="29156100"/>
              </a:xfrm>
            </p:grpSpPr>
            <p:sp>
              <p:nvSpPr>
                <p:cNvPr id="2851" name="Google Shape;2851;p28"/>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52" name="Google Shape;2852;p28"/>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53" name="Google Shape;2853;p28"/>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54" name="Google Shape;2854;p28"/>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55" name="Google Shape;2855;p28"/>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56" name="Google Shape;2856;p28"/>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57" name="Google Shape;2857;p28"/>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58" name="Google Shape;2858;p28"/>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59" name="Google Shape;2859;p28"/>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0" name="Google Shape;2860;p28"/>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1" name="Google Shape;2861;p28"/>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2" name="Google Shape;2862;p28"/>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3" name="Google Shape;2863;p28"/>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4" name="Google Shape;2864;p28"/>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5" name="Google Shape;2865;p28"/>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6" name="Google Shape;2866;p28"/>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7" name="Google Shape;2867;p28"/>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8" name="Google Shape;2868;p28"/>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9" name="Google Shape;2869;p28"/>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70" name="Google Shape;2870;p28"/>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71" name="Google Shape;2871;p28"/>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72" name="Google Shape;2872;p28"/>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73" name="Google Shape;2873;p28"/>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2874" name="Google Shape;2874;p28"/>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2875" name="Google Shape;2875;p28"/>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2876" name="Google Shape;2876;p28"/>
          <p:cNvSpPr txBox="1"/>
          <p:nvPr/>
        </p:nvSpPr>
        <p:spPr>
          <a:xfrm>
            <a:off x="5605035" y="649622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2877" name="Google Shape;2877;p28"/>
          <p:cNvSpPr txBox="1"/>
          <p:nvPr/>
        </p:nvSpPr>
        <p:spPr>
          <a:xfrm>
            <a:off x="0" y="0"/>
            <a:ext cx="12155100" cy="101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dk1"/>
                </a:solidFill>
                <a:latin typeface="Times New Roman"/>
                <a:ea typeface="Times New Roman"/>
                <a:cs typeface="Times New Roman"/>
                <a:sym typeface="Times New Roman"/>
              </a:rPr>
              <a:t>3D printed Modular Optical cubes</a:t>
            </a:r>
            <a:endParaRPr sz="3800">
              <a:solidFill>
                <a:schemeClr val="dk1"/>
              </a:solidFill>
              <a:latin typeface="Times New Roman"/>
              <a:ea typeface="Times New Roman"/>
              <a:cs typeface="Times New Roman"/>
              <a:sym typeface="Times New Roman"/>
            </a:endParaRPr>
          </a:p>
        </p:txBody>
      </p:sp>
      <p:pic>
        <p:nvPicPr>
          <p:cNvPr id="2878" name="Google Shape;2878;p28" title="tempImage6CeOB7.gif"/>
          <p:cNvPicPr preferRelativeResize="0"/>
          <p:nvPr/>
        </p:nvPicPr>
        <p:blipFill rotWithShape="1">
          <a:blip r:embed="rId4">
            <a:alphaModFix/>
          </a:blip>
          <a:srcRect b="6582" l="6011" r="8349" t="9889"/>
          <a:stretch/>
        </p:blipFill>
        <p:spPr>
          <a:xfrm rot="-5400000">
            <a:off x="6305077" y="497364"/>
            <a:ext cx="4660596" cy="6060701"/>
          </a:xfrm>
          <a:prstGeom prst="rect">
            <a:avLst/>
          </a:prstGeom>
          <a:noFill/>
          <a:ln>
            <a:noFill/>
          </a:ln>
        </p:spPr>
      </p:pic>
      <p:sp>
        <p:nvSpPr>
          <p:cNvPr id="2879" name="Google Shape;2879;p28"/>
          <p:cNvSpPr txBox="1"/>
          <p:nvPr/>
        </p:nvSpPr>
        <p:spPr>
          <a:xfrm>
            <a:off x="5456700" y="5858025"/>
            <a:ext cx="6735300" cy="24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10: OMDR set up with microcontroller and frequency synthesizer  </a:t>
            </a:r>
            <a:endParaRPr sz="1200">
              <a:solidFill>
                <a:schemeClr val="dk1"/>
              </a:solidFill>
              <a:latin typeface="Calibri"/>
              <a:ea typeface="Calibri"/>
              <a:cs typeface="Calibri"/>
              <a:sym typeface="Calibri"/>
            </a:endParaRPr>
          </a:p>
        </p:txBody>
      </p:sp>
      <p:sp>
        <p:nvSpPr>
          <p:cNvPr id="2880" name="Google Shape;2880;p28"/>
          <p:cNvSpPr txBox="1"/>
          <p:nvPr/>
        </p:nvSpPr>
        <p:spPr>
          <a:xfrm>
            <a:off x="135250" y="1197425"/>
            <a:ext cx="5238300" cy="46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rPr>
              <a:t>Purpose</a:t>
            </a:r>
            <a:endParaRPr b="1"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Modular Optical cubes structure to contain ODMR components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b="1" lang="en-US" sz="1800">
                <a:solidFill>
                  <a:schemeClr val="dk1"/>
                </a:solidFill>
              </a:rPr>
              <a:t>Challenges</a:t>
            </a:r>
            <a:endParaRPr b="1"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3D printing took a couple of weeks to finish due to nozzle issues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Did not had the proper equipment to clean the nozzles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Finally clean the nozzles by making the nozzles to heat up and used pliers to clean the clogged up residue</a:t>
            </a:r>
            <a:endParaRPr sz="1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5" name="Shape 2885"/>
        <p:cNvGrpSpPr/>
        <p:nvPr/>
      </p:nvGrpSpPr>
      <p:grpSpPr>
        <a:xfrm>
          <a:off x="0" y="0"/>
          <a:ext cx="0" cy="0"/>
          <a:chOff x="0" y="0"/>
          <a:chExt cx="0" cy="0"/>
        </a:xfrm>
      </p:grpSpPr>
      <p:sp>
        <p:nvSpPr>
          <p:cNvPr id="2886" name="Google Shape;2886;p2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2887" name="Google Shape;2887;p29"/>
          <p:cNvGrpSpPr/>
          <p:nvPr/>
        </p:nvGrpSpPr>
        <p:grpSpPr>
          <a:xfrm>
            <a:off x="-7700" y="6324841"/>
            <a:ext cx="12206290" cy="332283"/>
            <a:chOff x="931692" y="4540806"/>
            <a:chExt cx="31987132" cy="2418359"/>
          </a:xfrm>
        </p:grpSpPr>
        <p:grpSp>
          <p:nvGrpSpPr>
            <p:cNvPr id="2888" name="Google Shape;2888;p29"/>
            <p:cNvGrpSpPr/>
            <p:nvPr/>
          </p:nvGrpSpPr>
          <p:grpSpPr>
            <a:xfrm>
              <a:off x="931692" y="4540806"/>
              <a:ext cx="16002389" cy="2418359"/>
              <a:chOff x="1874938" y="4228518"/>
              <a:chExt cx="12714436" cy="29031919"/>
            </a:xfrm>
          </p:grpSpPr>
          <p:grpSp>
            <p:nvGrpSpPr>
              <p:cNvPr id="2889" name="Google Shape;2889;p29"/>
              <p:cNvGrpSpPr/>
              <p:nvPr/>
            </p:nvGrpSpPr>
            <p:grpSpPr>
              <a:xfrm>
                <a:off x="1874938" y="4228545"/>
                <a:ext cx="724122" cy="29031869"/>
                <a:chOff x="6763779" y="3610074"/>
                <a:chExt cx="724122" cy="19543500"/>
              </a:xfrm>
            </p:grpSpPr>
            <p:sp>
              <p:nvSpPr>
                <p:cNvPr id="2890" name="Google Shape;2890;p29"/>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91" name="Google Shape;2891;p29"/>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92" name="Google Shape;2892;p29"/>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93" name="Google Shape;2893;p29"/>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894" name="Google Shape;2894;p29"/>
              <p:cNvGrpSpPr/>
              <p:nvPr/>
            </p:nvGrpSpPr>
            <p:grpSpPr>
              <a:xfrm>
                <a:off x="2589876" y="4228518"/>
                <a:ext cx="4171622" cy="29031750"/>
                <a:chOff x="589212" y="5453559"/>
                <a:chExt cx="4171622" cy="19354500"/>
              </a:xfrm>
            </p:grpSpPr>
            <p:grpSp>
              <p:nvGrpSpPr>
                <p:cNvPr id="2895" name="Google Shape;2895;p29"/>
                <p:cNvGrpSpPr/>
                <p:nvPr/>
              </p:nvGrpSpPr>
              <p:grpSpPr>
                <a:xfrm>
                  <a:off x="2213483" y="5453559"/>
                  <a:ext cx="2547351" cy="19354500"/>
                  <a:chOff x="2126394" y="6201753"/>
                  <a:chExt cx="2547351" cy="19354500"/>
                </a:xfrm>
              </p:grpSpPr>
              <p:sp>
                <p:nvSpPr>
                  <p:cNvPr id="2896" name="Google Shape;2896;p29"/>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97" name="Google Shape;2897;p29"/>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98" name="Google Shape;2898;p29"/>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99" name="Google Shape;2899;p29"/>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0" name="Google Shape;2900;p29"/>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1" name="Google Shape;2901;p29"/>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2" name="Google Shape;2902;p29"/>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3" name="Google Shape;2903;p29"/>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4" name="Google Shape;2904;p29"/>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5" name="Google Shape;2905;p29"/>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6" name="Google Shape;2906;p29"/>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7" name="Google Shape;2907;p29"/>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8" name="Google Shape;2908;p29"/>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9" name="Google Shape;2909;p29"/>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910" name="Google Shape;2910;p29"/>
                <p:cNvGrpSpPr/>
                <p:nvPr/>
              </p:nvGrpSpPr>
              <p:grpSpPr>
                <a:xfrm>
                  <a:off x="589212" y="5453559"/>
                  <a:ext cx="1622103" cy="19354500"/>
                  <a:chOff x="589212" y="5453048"/>
                  <a:chExt cx="1622103" cy="19354500"/>
                </a:xfrm>
              </p:grpSpPr>
              <p:sp>
                <p:nvSpPr>
                  <p:cNvPr id="2911" name="Google Shape;2911;p29"/>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12" name="Google Shape;2912;p29"/>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13" name="Google Shape;2913;p29"/>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14" name="Google Shape;2914;p29"/>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15" name="Google Shape;2915;p29"/>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16" name="Google Shape;2916;p29"/>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17" name="Google Shape;2917;p29"/>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18" name="Google Shape;2918;p29"/>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19" name="Google Shape;2919;p29"/>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920" name="Google Shape;2920;p29"/>
              <p:cNvGrpSpPr/>
              <p:nvPr/>
            </p:nvGrpSpPr>
            <p:grpSpPr>
              <a:xfrm>
                <a:off x="6752314" y="4228568"/>
                <a:ext cx="911322" cy="29031869"/>
                <a:chOff x="11540841" y="6900050"/>
                <a:chExt cx="911322" cy="19543500"/>
              </a:xfrm>
            </p:grpSpPr>
            <p:sp>
              <p:nvSpPr>
                <p:cNvPr id="2921" name="Google Shape;2921;p29"/>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22" name="Google Shape;2922;p29"/>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23" name="Google Shape;2923;p29"/>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24" name="Google Shape;2924;p29"/>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25" name="Google Shape;2925;p29"/>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926" name="Google Shape;2926;p29"/>
              <p:cNvGrpSpPr/>
              <p:nvPr/>
            </p:nvGrpSpPr>
            <p:grpSpPr>
              <a:xfrm>
                <a:off x="7654454" y="4228555"/>
                <a:ext cx="2782652" cy="29031869"/>
                <a:chOff x="13486776" y="5144310"/>
                <a:chExt cx="2782652" cy="19543500"/>
              </a:xfrm>
            </p:grpSpPr>
            <p:sp>
              <p:nvSpPr>
                <p:cNvPr id="2927" name="Google Shape;2927;p29"/>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28" name="Google Shape;2928;p29"/>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29" name="Google Shape;2929;p29"/>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0" name="Google Shape;2930;p29"/>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1" name="Google Shape;2931;p29"/>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2" name="Google Shape;2932;p29"/>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3" name="Google Shape;2933;p29"/>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4" name="Google Shape;2934;p29"/>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5" name="Google Shape;2935;p29"/>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6" name="Google Shape;2936;p29"/>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7" name="Google Shape;2937;p29"/>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8" name="Google Shape;2938;p29"/>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9" name="Google Shape;2939;p29"/>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40" name="Google Shape;2940;p29"/>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41" name="Google Shape;2941;p29"/>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42" name="Google Shape;2942;p29"/>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943" name="Google Shape;2943;p29"/>
              <p:cNvGrpSpPr/>
              <p:nvPr/>
            </p:nvGrpSpPr>
            <p:grpSpPr>
              <a:xfrm>
                <a:off x="10427923" y="4228549"/>
                <a:ext cx="4161451" cy="29031869"/>
                <a:chOff x="16176528" y="4317489"/>
                <a:chExt cx="4161451" cy="19543500"/>
              </a:xfrm>
            </p:grpSpPr>
            <p:sp>
              <p:nvSpPr>
                <p:cNvPr id="2944" name="Google Shape;2944;p29"/>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45" name="Google Shape;2945;p29"/>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46" name="Google Shape;2946;p29"/>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47" name="Google Shape;2947;p29"/>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48" name="Google Shape;2948;p29"/>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49" name="Google Shape;2949;p29"/>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0" name="Google Shape;2950;p29"/>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1" name="Google Shape;2951;p29"/>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2" name="Google Shape;2952;p29"/>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3" name="Google Shape;2953;p29"/>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4" name="Google Shape;2954;p29"/>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5" name="Google Shape;2955;p29"/>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6" name="Google Shape;2956;p29"/>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7" name="Google Shape;2957;p29"/>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8" name="Google Shape;2958;p29"/>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9" name="Google Shape;2959;p29"/>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60" name="Google Shape;2960;p29"/>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61" name="Google Shape;2961;p29"/>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62" name="Google Shape;2962;p29"/>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63" name="Google Shape;2963;p29"/>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64" name="Google Shape;2964;p29"/>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65" name="Google Shape;2965;p29"/>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66" name="Google Shape;2966;p29"/>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967" name="Google Shape;2967;p29"/>
            <p:cNvGrpSpPr/>
            <p:nvPr/>
          </p:nvGrpSpPr>
          <p:grpSpPr>
            <a:xfrm>
              <a:off x="16916435" y="4540806"/>
              <a:ext cx="16002389" cy="2418359"/>
              <a:chOff x="1874938" y="4228518"/>
              <a:chExt cx="12714436" cy="29031919"/>
            </a:xfrm>
          </p:grpSpPr>
          <p:grpSp>
            <p:nvGrpSpPr>
              <p:cNvPr id="2968" name="Google Shape;2968;p29"/>
              <p:cNvGrpSpPr/>
              <p:nvPr/>
            </p:nvGrpSpPr>
            <p:grpSpPr>
              <a:xfrm>
                <a:off x="1874938" y="4228545"/>
                <a:ext cx="724122" cy="29031869"/>
                <a:chOff x="6763779" y="3610074"/>
                <a:chExt cx="724122" cy="19543500"/>
              </a:xfrm>
            </p:grpSpPr>
            <p:sp>
              <p:nvSpPr>
                <p:cNvPr id="2969" name="Google Shape;2969;p29"/>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70" name="Google Shape;2970;p29"/>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71" name="Google Shape;2971;p29"/>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72" name="Google Shape;2972;p29"/>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973" name="Google Shape;2973;p29"/>
              <p:cNvGrpSpPr/>
              <p:nvPr/>
            </p:nvGrpSpPr>
            <p:grpSpPr>
              <a:xfrm>
                <a:off x="2589876" y="4228518"/>
                <a:ext cx="4171622" cy="29031750"/>
                <a:chOff x="589212" y="5453559"/>
                <a:chExt cx="4171622" cy="19354500"/>
              </a:xfrm>
            </p:grpSpPr>
            <p:grpSp>
              <p:nvGrpSpPr>
                <p:cNvPr id="2974" name="Google Shape;2974;p29"/>
                <p:cNvGrpSpPr/>
                <p:nvPr/>
              </p:nvGrpSpPr>
              <p:grpSpPr>
                <a:xfrm>
                  <a:off x="2213483" y="5453559"/>
                  <a:ext cx="2547351" cy="19354500"/>
                  <a:chOff x="2126394" y="6201753"/>
                  <a:chExt cx="2547351" cy="19354500"/>
                </a:xfrm>
              </p:grpSpPr>
              <p:sp>
                <p:nvSpPr>
                  <p:cNvPr id="2975" name="Google Shape;2975;p29"/>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76" name="Google Shape;2976;p29"/>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77" name="Google Shape;2977;p29"/>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78" name="Google Shape;2978;p29"/>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79" name="Google Shape;2979;p29"/>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80" name="Google Shape;2980;p29"/>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81" name="Google Shape;2981;p29"/>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82" name="Google Shape;2982;p29"/>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83" name="Google Shape;2983;p29"/>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84" name="Google Shape;2984;p29"/>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85" name="Google Shape;2985;p29"/>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86" name="Google Shape;2986;p29"/>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87" name="Google Shape;2987;p29"/>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88" name="Google Shape;2988;p29"/>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989" name="Google Shape;2989;p29"/>
                <p:cNvGrpSpPr/>
                <p:nvPr/>
              </p:nvGrpSpPr>
              <p:grpSpPr>
                <a:xfrm>
                  <a:off x="589212" y="5453559"/>
                  <a:ext cx="1622103" cy="19354500"/>
                  <a:chOff x="589212" y="5453048"/>
                  <a:chExt cx="1622103" cy="19354500"/>
                </a:xfrm>
              </p:grpSpPr>
              <p:sp>
                <p:nvSpPr>
                  <p:cNvPr id="2990" name="Google Shape;2990;p29"/>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91" name="Google Shape;2991;p29"/>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92" name="Google Shape;2992;p29"/>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93" name="Google Shape;2993;p29"/>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94" name="Google Shape;2994;p29"/>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95" name="Google Shape;2995;p29"/>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96" name="Google Shape;2996;p29"/>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97" name="Google Shape;2997;p29"/>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98" name="Google Shape;2998;p29"/>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999" name="Google Shape;2999;p29"/>
              <p:cNvGrpSpPr/>
              <p:nvPr/>
            </p:nvGrpSpPr>
            <p:grpSpPr>
              <a:xfrm>
                <a:off x="6752314" y="4228568"/>
                <a:ext cx="911322" cy="29031869"/>
                <a:chOff x="11540841" y="6900050"/>
                <a:chExt cx="911322" cy="19543500"/>
              </a:xfrm>
            </p:grpSpPr>
            <p:sp>
              <p:nvSpPr>
                <p:cNvPr id="3000" name="Google Shape;3000;p29"/>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01" name="Google Shape;3001;p29"/>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02" name="Google Shape;3002;p29"/>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03" name="Google Shape;3003;p29"/>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04" name="Google Shape;3004;p29"/>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005" name="Google Shape;3005;p29"/>
              <p:cNvGrpSpPr/>
              <p:nvPr/>
            </p:nvGrpSpPr>
            <p:grpSpPr>
              <a:xfrm>
                <a:off x="7654454" y="4228555"/>
                <a:ext cx="2782652" cy="29031869"/>
                <a:chOff x="13486776" y="5144310"/>
                <a:chExt cx="2782652" cy="19543500"/>
              </a:xfrm>
            </p:grpSpPr>
            <p:sp>
              <p:nvSpPr>
                <p:cNvPr id="3006" name="Google Shape;3006;p29"/>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07" name="Google Shape;3007;p29"/>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08" name="Google Shape;3008;p29"/>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09" name="Google Shape;3009;p29"/>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0" name="Google Shape;3010;p29"/>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1" name="Google Shape;3011;p29"/>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2" name="Google Shape;3012;p29"/>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3" name="Google Shape;3013;p29"/>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4" name="Google Shape;3014;p29"/>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5" name="Google Shape;3015;p29"/>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6" name="Google Shape;3016;p29"/>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7" name="Google Shape;3017;p29"/>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8" name="Google Shape;3018;p29"/>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9" name="Google Shape;3019;p29"/>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20" name="Google Shape;3020;p29"/>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21" name="Google Shape;3021;p29"/>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022" name="Google Shape;3022;p29"/>
              <p:cNvGrpSpPr/>
              <p:nvPr/>
            </p:nvGrpSpPr>
            <p:grpSpPr>
              <a:xfrm>
                <a:off x="10427923" y="4228549"/>
                <a:ext cx="4161451" cy="29031869"/>
                <a:chOff x="16176528" y="4317489"/>
                <a:chExt cx="4161451" cy="19543500"/>
              </a:xfrm>
            </p:grpSpPr>
            <p:sp>
              <p:nvSpPr>
                <p:cNvPr id="3023" name="Google Shape;3023;p29"/>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24" name="Google Shape;3024;p29"/>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25" name="Google Shape;3025;p29"/>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26" name="Google Shape;3026;p29"/>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27" name="Google Shape;3027;p29"/>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28" name="Google Shape;3028;p29"/>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29" name="Google Shape;3029;p29"/>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30" name="Google Shape;3030;p29"/>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31" name="Google Shape;3031;p29"/>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32" name="Google Shape;3032;p29"/>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33" name="Google Shape;3033;p29"/>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34" name="Google Shape;3034;p29"/>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35" name="Google Shape;3035;p29"/>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36" name="Google Shape;3036;p29"/>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37" name="Google Shape;3037;p29"/>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38" name="Google Shape;3038;p29"/>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39" name="Google Shape;3039;p29"/>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40" name="Google Shape;3040;p29"/>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41" name="Google Shape;3041;p29"/>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42" name="Google Shape;3042;p29"/>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43" name="Google Shape;3043;p29"/>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44" name="Google Shape;3044;p29"/>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45" name="Google Shape;3045;p29"/>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3046" name="Google Shape;3046;p29"/>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3047" name="Google Shape;3047;p29"/>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3048" name="Google Shape;3048;p29"/>
          <p:cNvSpPr txBox="1"/>
          <p:nvPr/>
        </p:nvSpPr>
        <p:spPr>
          <a:xfrm>
            <a:off x="5440325" y="4660600"/>
            <a:ext cx="10788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49" name="Google Shape;3049;p29"/>
          <p:cNvSpPr txBox="1"/>
          <p:nvPr/>
        </p:nvSpPr>
        <p:spPr>
          <a:xfrm>
            <a:off x="5252825" y="6492000"/>
            <a:ext cx="14538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7</a:t>
            </a:r>
            <a:endParaRPr sz="1800">
              <a:solidFill>
                <a:schemeClr val="lt1"/>
              </a:solidFill>
              <a:latin typeface="Calibri"/>
              <a:ea typeface="Calibri"/>
              <a:cs typeface="Calibri"/>
              <a:sym typeface="Calibri"/>
            </a:endParaRPr>
          </a:p>
        </p:txBody>
      </p:sp>
      <p:pic>
        <p:nvPicPr>
          <p:cNvPr id="3050" name="Google Shape;3050;p29" title="tempImageX2Xfj6.gif"/>
          <p:cNvPicPr preferRelativeResize="0"/>
          <p:nvPr/>
        </p:nvPicPr>
        <p:blipFill>
          <a:blip r:embed="rId4">
            <a:alphaModFix/>
          </a:blip>
          <a:stretch>
            <a:fillRect/>
          </a:stretch>
        </p:blipFill>
        <p:spPr>
          <a:xfrm rot="-5400000">
            <a:off x="6217712" y="233254"/>
            <a:ext cx="4664323" cy="6219097"/>
          </a:xfrm>
          <a:prstGeom prst="rect">
            <a:avLst/>
          </a:prstGeom>
          <a:noFill/>
          <a:ln>
            <a:noFill/>
          </a:ln>
        </p:spPr>
      </p:pic>
      <p:sp>
        <p:nvSpPr>
          <p:cNvPr id="3051" name="Google Shape;3051;p29"/>
          <p:cNvSpPr txBox="1"/>
          <p:nvPr/>
        </p:nvSpPr>
        <p:spPr>
          <a:xfrm>
            <a:off x="0" y="73875"/>
            <a:ext cx="12155400" cy="61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3800">
                <a:solidFill>
                  <a:schemeClr val="dk1"/>
                </a:solidFill>
                <a:latin typeface="Times New Roman"/>
                <a:ea typeface="Times New Roman"/>
                <a:cs typeface="Times New Roman"/>
                <a:sym typeface="Times New Roman"/>
              </a:rPr>
              <a:t> Frequency Synthesizer (ADF4351)</a:t>
            </a:r>
            <a:endParaRPr sz="3800">
              <a:solidFill>
                <a:schemeClr val="dk1"/>
              </a:solidFill>
              <a:latin typeface="Times New Roman"/>
              <a:ea typeface="Times New Roman"/>
              <a:cs typeface="Times New Roman"/>
              <a:sym typeface="Times New Roman"/>
            </a:endParaRPr>
          </a:p>
        </p:txBody>
      </p:sp>
      <p:cxnSp>
        <p:nvCxnSpPr>
          <p:cNvPr id="3052" name="Google Shape;3052;p29"/>
          <p:cNvCxnSpPr/>
          <p:nvPr/>
        </p:nvCxnSpPr>
        <p:spPr>
          <a:xfrm flipH="1">
            <a:off x="9535875" y="2000175"/>
            <a:ext cx="603300" cy="12300"/>
          </a:xfrm>
          <a:prstGeom prst="straightConnector1">
            <a:avLst/>
          </a:prstGeom>
          <a:noFill/>
          <a:ln cap="flat" cmpd="sng" w="28575">
            <a:solidFill>
              <a:schemeClr val="lt1"/>
            </a:solidFill>
            <a:prstDash val="solid"/>
            <a:round/>
            <a:headEnd len="med" w="med" type="none"/>
            <a:tailEnd len="med" w="med" type="triangle"/>
          </a:ln>
        </p:spPr>
      </p:cxnSp>
      <p:sp>
        <p:nvSpPr>
          <p:cNvPr id="3053" name="Google Shape;3053;p29"/>
          <p:cNvSpPr txBox="1"/>
          <p:nvPr/>
        </p:nvSpPr>
        <p:spPr>
          <a:xfrm>
            <a:off x="10204925" y="1859175"/>
            <a:ext cx="11574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ADF4351</a:t>
            </a:r>
            <a:endParaRPr sz="1200">
              <a:solidFill>
                <a:schemeClr val="lt1"/>
              </a:solidFill>
              <a:latin typeface="Calibri"/>
              <a:ea typeface="Calibri"/>
              <a:cs typeface="Calibri"/>
              <a:sym typeface="Calibri"/>
            </a:endParaRPr>
          </a:p>
        </p:txBody>
      </p:sp>
      <p:cxnSp>
        <p:nvCxnSpPr>
          <p:cNvPr id="3054" name="Google Shape;3054;p29"/>
          <p:cNvCxnSpPr/>
          <p:nvPr/>
        </p:nvCxnSpPr>
        <p:spPr>
          <a:xfrm rot="10800000">
            <a:off x="4075400" y="5158925"/>
            <a:ext cx="0" cy="332400"/>
          </a:xfrm>
          <a:prstGeom prst="straightConnector1">
            <a:avLst/>
          </a:prstGeom>
          <a:noFill/>
          <a:ln cap="flat" cmpd="sng" w="28575">
            <a:solidFill>
              <a:schemeClr val="lt1"/>
            </a:solidFill>
            <a:prstDash val="solid"/>
            <a:round/>
            <a:headEnd len="med" w="med" type="none"/>
            <a:tailEnd len="med" w="med" type="triangle"/>
          </a:ln>
        </p:spPr>
      </p:cxnSp>
      <p:sp>
        <p:nvSpPr>
          <p:cNvPr id="3055" name="Google Shape;3055;p29"/>
          <p:cNvSpPr txBox="1"/>
          <p:nvPr/>
        </p:nvSpPr>
        <p:spPr>
          <a:xfrm>
            <a:off x="5440325" y="4628338"/>
            <a:ext cx="15144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56" name="Google Shape;3056;p29"/>
          <p:cNvSpPr txBox="1"/>
          <p:nvPr/>
        </p:nvSpPr>
        <p:spPr>
          <a:xfrm>
            <a:off x="6591300" y="5189675"/>
            <a:ext cx="20193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Power Supply Module</a:t>
            </a:r>
            <a:endParaRPr sz="1200">
              <a:solidFill>
                <a:schemeClr val="lt1"/>
              </a:solidFill>
              <a:latin typeface="Calibri"/>
              <a:ea typeface="Calibri"/>
              <a:cs typeface="Calibri"/>
              <a:sym typeface="Calibri"/>
            </a:endParaRPr>
          </a:p>
        </p:txBody>
      </p:sp>
      <p:cxnSp>
        <p:nvCxnSpPr>
          <p:cNvPr id="3057" name="Google Shape;3057;p29"/>
          <p:cNvCxnSpPr/>
          <p:nvPr/>
        </p:nvCxnSpPr>
        <p:spPr>
          <a:xfrm rot="10800000">
            <a:off x="10111525" y="4801900"/>
            <a:ext cx="0" cy="308100"/>
          </a:xfrm>
          <a:prstGeom prst="straightConnector1">
            <a:avLst/>
          </a:prstGeom>
          <a:noFill/>
          <a:ln cap="flat" cmpd="sng" w="28575">
            <a:solidFill>
              <a:schemeClr val="lt1"/>
            </a:solidFill>
            <a:prstDash val="solid"/>
            <a:round/>
            <a:headEnd len="med" w="med" type="none"/>
            <a:tailEnd len="med" w="med" type="triangle"/>
          </a:ln>
        </p:spPr>
      </p:cxnSp>
      <p:sp>
        <p:nvSpPr>
          <p:cNvPr id="3058" name="Google Shape;3058;p29"/>
          <p:cNvSpPr txBox="1"/>
          <p:nvPr/>
        </p:nvSpPr>
        <p:spPr>
          <a:xfrm>
            <a:off x="9292825" y="5177975"/>
            <a:ext cx="16374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ESP32 Microcontroller</a:t>
            </a:r>
            <a:endParaRPr sz="1200">
              <a:solidFill>
                <a:schemeClr val="lt1"/>
              </a:solidFill>
              <a:latin typeface="Calibri"/>
              <a:ea typeface="Calibri"/>
              <a:cs typeface="Calibri"/>
              <a:sym typeface="Calibri"/>
            </a:endParaRPr>
          </a:p>
        </p:txBody>
      </p:sp>
      <p:sp>
        <p:nvSpPr>
          <p:cNvPr id="3059" name="Google Shape;3059;p29"/>
          <p:cNvSpPr txBox="1"/>
          <p:nvPr/>
        </p:nvSpPr>
        <p:spPr>
          <a:xfrm>
            <a:off x="5459425" y="5763413"/>
            <a:ext cx="6180900" cy="2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12: ADF4351 being powered by a dedicated power module</a:t>
            </a:r>
            <a:endParaRPr sz="1200">
              <a:solidFill>
                <a:schemeClr val="dk1"/>
              </a:solidFill>
              <a:latin typeface="Calibri"/>
              <a:ea typeface="Calibri"/>
              <a:cs typeface="Calibri"/>
              <a:sym typeface="Calibri"/>
            </a:endParaRPr>
          </a:p>
        </p:txBody>
      </p:sp>
      <p:cxnSp>
        <p:nvCxnSpPr>
          <p:cNvPr id="3060" name="Google Shape;3060;p29"/>
          <p:cNvCxnSpPr>
            <a:stCxn id="3056" idx="0"/>
          </p:cNvCxnSpPr>
          <p:nvPr/>
        </p:nvCxnSpPr>
        <p:spPr>
          <a:xfrm rot="10800000">
            <a:off x="7353450" y="4953875"/>
            <a:ext cx="247500" cy="235800"/>
          </a:xfrm>
          <a:prstGeom prst="straightConnector1">
            <a:avLst/>
          </a:prstGeom>
          <a:noFill/>
          <a:ln cap="flat" cmpd="sng" w="28575">
            <a:solidFill>
              <a:schemeClr val="lt1"/>
            </a:solidFill>
            <a:prstDash val="solid"/>
            <a:round/>
            <a:headEnd len="med" w="med" type="none"/>
            <a:tailEnd len="med" w="med" type="triangle"/>
          </a:ln>
        </p:spPr>
      </p:cxnSp>
      <p:sp>
        <p:nvSpPr>
          <p:cNvPr id="3061" name="Google Shape;3061;p29"/>
          <p:cNvSpPr txBox="1"/>
          <p:nvPr/>
        </p:nvSpPr>
        <p:spPr>
          <a:xfrm>
            <a:off x="114750" y="1010643"/>
            <a:ext cx="5247900" cy="3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rPr>
              <a:t>Purpose</a:t>
            </a:r>
            <a:endParaRPr b="1"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To excite vacancy center at 2.87 GHz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Perform a frequency sweep between 2.6 - 3.0 GHZ</a:t>
            </a:r>
            <a:endParaRPr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rPr b="1" lang="en-US" sz="1800">
                <a:solidFill>
                  <a:schemeClr val="dk1"/>
                </a:solidFill>
              </a:rPr>
              <a:t>Challenges</a:t>
            </a:r>
            <a:endParaRPr b="1"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The ADF4351 would not turn with the microcontroller</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The datasheet provided was misleading because its a basic chinese board</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Finally got the ADF4351 board to turn on with a power module </a:t>
            </a:r>
            <a:endParaRPr sz="1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6" name="Shape 3066"/>
        <p:cNvGrpSpPr/>
        <p:nvPr/>
      </p:nvGrpSpPr>
      <p:grpSpPr>
        <a:xfrm>
          <a:off x="0" y="0"/>
          <a:ext cx="0" cy="0"/>
          <a:chOff x="0" y="0"/>
          <a:chExt cx="0" cy="0"/>
        </a:xfrm>
      </p:grpSpPr>
      <p:sp>
        <p:nvSpPr>
          <p:cNvPr id="3067" name="Google Shape;3067;p3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3068" name="Google Shape;3068;p30"/>
          <p:cNvGrpSpPr/>
          <p:nvPr/>
        </p:nvGrpSpPr>
        <p:grpSpPr>
          <a:xfrm>
            <a:off x="-7700" y="6324841"/>
            <a:ext cx="12206290" cy="332283"/>
            <a:chOff x="931692" y="4540806"/>
            <a:chExt cx="31987132" cy="2418359"/>
          </a:xfrm>
        </p:grpSpPr>
        <p:grpSp>
          <p:nvGrpSpPr>
            <p:cNvPr id="3069" name="Google Shape;3069;p30"/>
            <p:cNvGrpSpPr/>
            <p:nvPr/>
          </p:nvGrpSpPr>
          <p:grpSpPr>
            <a:xfrm>
              <a:off x="931692" y="4540806"/>
              <a:ext cx="16002389" cy="2418359"/>
              <a:chOff x="1874938" y="4228518"/>
              <a:chExt cx="12714436" cy="29031919"/>
            </a:xfrm>
          </p:grpSpPr>
          <p:grpSp>
            <p:nvGrpSpPr>
              <p:cNvPr id="3070" name="Google Shape;3070;p30"/>
              <p:cNvGrpSpPr/>
              <p:nvPr/>
            </p:nvGrpSpPr>
            <p:grpSpPr>
              <a:xfrm>
                <a:off x="1874938" y="4228545"/>
                <a:ext cx="724122" cy="29031869"/>
                <a:chOff x="6763779" y="3610074"/>
                <a:chExt cx="724122" cy="19543500"/>
              </a:xfrm>
            </p:grpSpPr>
            <p:sp>
              <p:nvSpPr>
                <p:cNvPr id="3071" name="Google Shape;3071;p30"/>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72" name="Google Shape;3072;p30"/>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73" name="Google Shape;3073;p30"/>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74" name="Google Shape;3074;p30"/>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075" name="Google Shape;3075;p30"/>
              <p:cNvGrpSpPr/>
              <p:nvPr/>
            </p:nvGrpSpPr>
            <p:grpSpPr>
              <a:xfrm>
                <a:off x="2589876" y="4228518"/>
                <a:ext cx="4171622" cy="29031750"/>
                <a:chOff x="589212" y="5453559"/>
                <a:chExt cx="4171622" cy="19354500"/>
              </a:xfrm>
            </p:grpSpPr>
            <p:grpSp>
              <p:nvGrpSpPr>
                <p:cNvPr id="3076" name="Google Shape;3076;p30"/>
                <p:cNvGrpSpPr/>
                <p:nvPr/>
              </p:nvGrpSpPr>
              <p:grpSpPr>
                <a:xfrm>
                  <a:off x="2213483" y="5453559"/>
                  <a:ext cx="2547351" cy="19354500"/>
                  <a:chOff x="2126394" y="6201753"/>
                  <a:chExt cx="2547351" cy="19354500"/>
                </a:xfrm>
              </p:grpSpPr>
              <p:sp>
                <p:nvSpPr>
                  <p:cNvPr id="3077" name="Google Shape;3077;p30"/>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78" name="Google Shape;3078;p30"/>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79" name="Google Shape;3079;p30"/>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0" name="Google Shape;3080;p30"/>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1" name="Google Shape;3081;p30"/>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2" name="Google Shape;3082;p30"/>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3" name="Google Shape;3083;p30"/>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4" name="Google Shape;3084;p30"/>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5" name="Google Shape;3085;p30"/>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6" name="Google Shape;3086;p30"/>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7" name="Google Shape;3087;p30"/>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8" name="Google Shape;3088;p30"/>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9" name="Google Shape;3089;p30"/>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90" name="Google Shape;3090;p30"/>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091" name="Google Shape;3091;p30"/>
                <p:cNvGrpSpPr/>
                <p:nvPr/>
              </p:nvGrpSpPr>
              <p:grpSpPr>
                <a:xfrm>
                  <a:off x="589212" y="5453559"/>
                  <a:ext cx="1622103" cy="19354500"/>
                  <a:chOff x="589212" y="5453048"/>
                  <a:chExt cx="1622103" cy="19354500"/>
                </a:xfrm>
              </p:grpSpPr>
              <p:sp>
                <p:nvSpPr>
                  <p:cNvPr id="3092" name="Google Shape;3092;p30"/>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93" name="Google Shape;3093;p30"/>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94" name="Google Shape;3094;p30"/>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95" name="Google Shape;3095;p30"/>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96" name="Google Shape;3096;p30"/>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97" name="Google Shape;3097;p30"/>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98" name="Google Shape;3098;p30"/>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99" name="Google Shape;3099;p30"/>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00" name="Google Shape;3100;p30"/>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101" name="Google Shape;3101;p30"/>
              <p:cNvGrpSpPr/>
              <p:nvPr/>
            </p:nvGrpSpPr>
            <p:grpSpPr>
              <a:xfrm>
                <a:off x="6752314" y="4228568"/>
                <a:ext cx="911322" cy="29031869"/>
                <a:chOff x="11540841" y="6900050"/>
                <a:chExt cx="911322" cy="19543500"/>
              </a:xfrm>
            </p:grpSpPr>
            <p:sp>
              <p:nvSpPr>
                <p:cNvPr id="3102" name="Google Shape;3102;p30"/>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03" name="Google Shape;3103;p30"/>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04" name="Google Shape;3104;p30"/>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05" name="Google Shape;3105;p30"/>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06" name="Google Shape;3106;p30"/>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107" name="Google Shape;3107;p30"/>
              <p:cNvGrpSpPr/>
              <p:nvPr/>
            </p:nvGrpSpPr>
            <p:grpSpPr>
              <a:xfrm>
                <a:off x="7654454" y="4228555"/>
                <a:ext cx="2782652" cy="29031869"/>
                <a:chOff x="13486776" y="5144310"/>
                <a:chExt cx="2782652" cy="19543500"/>
              </a:xfrm>
            </p:grpSpPr>
            <p:sp>
              <p:nvSpPr>
                <p:cNvPr id="3108" name="Google Shape;3108;p30"/>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09" name="Google Shape;3109;p30"/>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0" name="Google Shape;3110;p30"/>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1" name="Google Shape;3111;p30"/>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2" name="Google Shape;3112;p30"/>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3" name="Google Shape;3113;p30"/>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4" name="Google Shape;3114;p30"/>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5" name="Google Shape;3115;p30"/>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6" name="Google Shape;3116;p30"/>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7" name="Google Shape;3117;p30"/>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8" name="Google Shape;3118;p30"/>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9" name="Google Shape;3119;p30"/>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20" name="Google Shape;3120;p30"/>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21" name="Google Shape;3121;p30"/>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22" name="Google Shape;3122;p30"/>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23" name="Google Shape;3123;p30"/>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124" name="Google Shape;3124;p30"/>
              <p:cNvGrpSpPr/>
              <p:nvPr/>
            </p:nvGrpSpPr>
            <p:grpSpPr>
              <a:xfrm>
                <a:off x="10427923" y="4228549"/>
                <a:ext cx="4161451" cy="29031869"/>
                <a:chOff x="16176528" y="4317489"/>
                <a:chExt cx="4161451" cy="19543500"/>
              </a:xfrm>
            </p:grpSpPr>
            <p:sp>
              <p:nvSpPr>
                <p:cNvPr id="3125" name="Google Shape;3125;p30"/>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26" name="Google Shape;3126;p30"/>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27" name="Google Shape;3127;p30"/>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28" name="Google Shape;3128;p30"/>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29" name="Google Shape;3129;p30"/>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0" name="Google Shape;3130;p30"/>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1" name="Google Shape;3131;p30"/>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2" name="Google Shape;3132;p30"/>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3" name="Google Shape;3133;p30"/>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4" name="Google Shape;3134;p30"/>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5" name="Google Shape;3135;p30"/>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6" name="Google Shape;3136;p30"/>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7" name="Google Shape;3137;p30"/>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8" name="Google Shape;3138;p30"/>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9" name="Google Shape;3139;p30"/>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40" name="Google Shape;3140;p30"/>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41" name="Google Shape;3141;p30"/>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42" name="Google Shape;3142;p30"/>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43" name="Google Shape;3143;p30"/>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44" name="Google Shape;3144;p30"/>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45" name="Google Shape;3145;p30"/>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46" name="Google Shape;3146;p30"/>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47" name="Google Shape;3147;p30"/>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148" name="Google Shape;3148;p30"/>
            <p:cNvGrpSpPr/>
            <p:nvPr/>
          </p:nvGrpSpPr>
          <p:grpSpPr>
            <a:xfrm>
              <a:off x="16916435" y="4540806"/>
              <a:ext cx="16002389" cy="2418359"/>
              <a:chOff x="1874938" y="4228518"/>
              <a:chExt cx="12714436" cy="29031919"/>
            </a:xfrm>
          </p:grpSpPr>
          <p:grpSp>
            <p:nvGrpSpPr>
              <p:cNvPr id="3149" name="Google Shape;3149;p30"/>
              <p:cNvGrpSpPr/>
              <p:nvPr/>
            </p:nvGrpSpPr>
            <p:grpSpPr>
              <a:xfrm>
                <a:off x="1874938" y="4228545"/>
                <a:ext cx="724122" cy="29031869"/>
                <a:chOff x="6763779" y="3610074"/>
                <a:chExt cx="724122" cy="19543500"/>
              </a:xfrm>
            </p:grpSpPr>
            <p:sp>
              <p:nvSpPr>
                <p:cNvPr id="3150" name="Google Shape;3150;p30"/>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51" name="Google Shape;3151;p30"/>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52" name="Google Shape;3152;p30"/>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53" name="Google Shape;3153;p30"/>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154" name="Google Shape;3154;p30"/>
              <p:cNvGrpSpPr/>
              <p:nvPr/>
            </p:nvGrpSpPr>
            <p:grpSpPr>
              <a:xfrm>
                <a:off x="2589876" y="4228518"/>
                <a:ext cx="4171622" cy="29031750"/>
                <a:chOff x="589212" y="5453559"/>
                <a:chExt cx="4171622" cy="19354500"/>
              </a:xfrm>
            </p:grpSpPr>
            <p:grpSp>
              <p:nvGrpSpPr>
                <p:cNvPr id="3155" name="Google Shape;3155;p30"/>
                <p:cNvGrpSpPr/>
                <p:nvPr/>
              </p:nvGrpSpPr>
              <p:grpSpPr>
                <a:xfrm>
                  <a:off x="2213483" y="5453559"/>
                  <a:ext cx="2547351" cy="19354500"/>
                  <a:chOff x="2126394" y="6201753"/>
                  <a:chExt cx="2547351" cy="19354500"/>
                </a:xfrm>
              </p:grpSpPr>
              <p:sp>
                <p:nvSpPr>
                  <p:cNvPr id="3156" name="Google Shape;3156;p30"/>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57" name="Google Shape;3157;p30"/>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58" name="Google Shape;3158;p30"/>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59" name="Google Shape;3159;p30"/>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0" name="Google Shape;3160;p30"/>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1" name="Google Shape;3161;p30"/>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2" name="Google Shape;3162;p30"/>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3" name="Google Shape;3163;p30"/>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4" name="Google Shape;3164;p30"/>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5" name="Google Shape;3165;p30"/>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6" name="Google Shape;3166;p30"/>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7" name="Google Shape;3167;p30"/>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8" name="Google Shape;3168;p30"/>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9" name="Google Shape;3169;p30"/>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170" name="Google Shape;3170;p30"/>
                <p:cNvGrpSpPr/>
                <p:nvPr/>
              </p:nvGrpSpPr>
              <p:grpSpPr>
                <a:xfrm>
                  <a:off x="589212" y="5453559"/>
                  <a:ext cx="1622103" cy="19354500"/>
                  <a:chOff x="589212" y="5453048"/>
                  <a:chExt cx="1622103" cy="19354500"/>
                </a:xfrm>
              </p:grpSpPr>
              <p:sp>
                <p:nvSpPr>
                  <p:cNvPr id="3171" name="Google Shape;3171;p30"/>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72" name="Google Shape;3172;p30"/>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73" name="Google Shape;3173;p30"/>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74" name="Google Shape;3174;p30"/>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75" name="Google Shape;3175;p30"/>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76" name="Google Shape;3176;p30"/>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77" name="Google Shape;3177;p30"/>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78" name="Google Shape;3178;p30"/>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79" name="Google Shape;3179;p30"/>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180" name="Google Shape;3180;p30"/>
              <p:cNvGrpSpPr/>
              <p:nvPr/>
            </p:nvGrpSpPr>
            <p:grpSpPr>
              <a:xfrm>
                <a:off x="6752314" y="4228568"/>
                <a:ext cx="911322" cy="29031869"/>
                <a:chOff x="11540841" y="6900050"/>
                <a:chExt cx="911322" cy="19543500"/>
              </a:xfrm>
            </p:grpSpPr>
            <p:sp>
              <p:nvSpPr>
                <p:cNvPr id="3181" name="Google Shape;3181;p30"/>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82" name="Google Shape;3182;p30"/>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83" name="Google Shape;3183;p30"/>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84" name="Google Shape;3184;p30"/>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85" name="Google Shape;3185;p30"/>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186" name="Google Shape;3186;p30"/>
              <p:cNvGrpSpPr/>
              <p:nvPr/>
            </p:nvGrpSpPr>
            <p:grpSpPr>
              <a:xfrm>
                <a:off x="7654454" y="4228555"/>
                <a:ext cx="2782652" cy="29031869"/>
                <a:chOff x="13486776" y="5144310"/>
                <a:chExt cx="2782652" cy="19543500"/>
              </a:xfrm>
            </p:grpSpPr>
            <p:sp>
              <p:nvSpPr>
                <p:cNvPr id="3187" name="Google Shape;3187;p30"/>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88" name="Google Shape;3188;p30"/>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89" name="Google Shape;3189;p30"/>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0" name="Google Shape;3190;p30"/>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1" name="Google Shape;3191;p30"/>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2" name="Google Shape;3192;p30"/>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3" name="Google Shape;3193;p30"/>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4" name="Google Shape;3194;p30"/>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5" name="Google Shape;3195;p30"/>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6" name="Google Shape;3196;p30"/>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7" name="Google Shape;3197;p30"/>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8" name="Google Shape;3198;p30"/>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9" name="Google Shape;3199;p30"/>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00" name="Google Shape;3200;p30"/>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01" name="Google Shape;3201;p30"/>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02" name="Google Shape;3202;p30"/>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203" name="Google Shape;3203;p30"/>
              <p:cNvGrpSpPr/>
              <p:nvPr/>
            </p:nvGrpSpPr>
            <p:grpSpPr>
              <a:xfrm>
                <a:off x="10427923" y="4228549"/>
                <a:ext cx="4161451" cy="29031869"/>
                <a:chOff x="16176528" y="4317489"/>
                <a:chExt cx="4161451" cy="19543500"/>
              </a:xfrm>
            </p:grpSpPr>
            <p:sp>
              <p:nvSpPr>
                <p:cNvPr id="3204" name="Google Shape;3204;p30"/>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05" name="Google Shape;3205;p30"/>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06" name="Google Shape;3206;p30"/>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07" name="Google Shape;3207;p30"/>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08" name="Google Shape;3208;p30"/>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09" name="Google Shape;3209;p30"/>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0" name="Google Shape;3210;p30"/>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1" name="Google Shape;3211;p30"/>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2" name="Google Shape;3212;p30"/>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3" name="Google Shape;3213;p30"/>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4" name="Google Shape;3214;p30"/>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5" name="Google Shape;3215;p30"/>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6" name="Google Shape;3216;p30"/>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7" name="Google Shape;3217;p30"/>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8" name="Google Shape;3218;p30"/>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9" name="Google Shape;3219;p30"/>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20" name="Google Shape;3220;p30"/>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21" name="Google Shape;3221;p30"/>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22" name="Google Shape;3222;p30"/>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23" name="Google Shape;3223;p30"/>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24" name="Google Shape;3224;p30"/>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25" name="Google Shape;3225;p30"/>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26" name="Google Shape;3226;p30"/>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3227" name="Google Shape;3227;p30"/>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3228" name="Google Shape;3228;p30"/>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3229" name="Google Shape;3229;p30"/>
          <p:cNvSpPr txBox="1"/>
          <p:nvPr/>
        </p:nvSpPr>
        <p:spPr>
          <a:xfrm>
            <a:off x="5485850" y="6456175"/>
            <a:ext cx="12192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10</a:t>
            </a:r>
            <a:endParaRPr sz="1800">
              <a:solidFill>
                <a:schemeClr val="lt1"/>
              </a:solidFill>
              <a:latin typeface="Calibri"/>
              <a:ea typeface="Calibri"/>
              <a:cs typeface="Calibri"/>
              <a:sym typeface="Calibri"/>
            </a:endParaRPr>
          </a:p>
        </p:txBody>
      </p:sp>
      <p:sp>
        <p:nvSpPr>
          <p:cNvPr id="3230" name="Google Shape;3230;p30"/>
          <p:cNvSpPr txBox="1"/>
          <p:nvPr/>
        </p:nvSpPr>
        <p:spPr>
          <a:xfrm>
            <a:off x="-50" y="0"/>
            <a:ext cx="12192000" cy="73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dk1"/>
                </a:solidFill>
                <a:latin typeface="Times New Roman"/>
                <a:ea typeface="Times New Roman"/>
                <a:cs typeface="Times New Roman"/>
                <a:sym typeface="Times New Roman"/>
              </a:rPr>
              <a:t>Future Work</a:t>
            </a:r>
            <a:endParaRPr sz="3800">
              <a:solidFill>
                <a:schemeClr val="dk1"/>
              </a:solidFill>
              <a:latin typeface="Times New Roman"/>
              <a:ea typeface="Times New Roman"/>
              <a:cs typeface="Times New Roman"/>
              <a:sym typeface="Times New Roman"/>
            </a:endParaRPr>
          </a:p>
        </p:txBody>
      </p:sp>
      <p:sp>
        <p:nvSpPr>
          <p:cNvPr id="3231" name="Google Shape;3231;p30"/>
          <p:cNvSpPr txBox="1"/>
          <p:nvPr/>
        </p:nvSpPr>
        <p:spPr>
          <a:xfrm>
            <a:off x="2116900" y="872775"/>
            <a:ext cx="6022800" cy="5318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US" sz="1800">
                <a:solidFill>
                  <a:schemeClr val="dk1"/>
                </a:solidFill>
              </a:rPr>
              <a:t>Make a working </a:t>
            </a:r>
            <a:r>
              <a:rPr lang="en-US" sz="1800">
                <a:solidFill>
                  <a:schemeClr val="dk1"/>
                </a:solidFill>
              </a:rPr>
              <a:t>web server</a:t>
            </a:r>
            <a:r>
              <a:rPr lang="en-US" sz="1800">
                <a:solidFill>
                  <a:schemeClr val="dk1"/>
                </a:solidFill>
              </a:rPr>
              <a:t>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Get the Frequency Synthesizer to </a:t>
            </a:r>
            <a:endParaRPr sz="1800">
              <a:solidFill>
                <a:schemeClr val="dk1"/>
              </a:solidFill>
            </a:endParaRPr>
          </a:p>
          <a:p>
            <a:pPr indent="0" lvl="0" marL="457200" rtl="0" algn="l">
              <a:spcBef>
                <a:spcPts val="0"/>
              </a:spcBef>
              <a:spcAft>
                <a:spcPts val="0"/>
              </a:spcAft>
              <a:buNone/>
            </a:pPr>
            <a:r>
              <a:rPr lang="en-US" sz="1800">
                <a:solidFill>
                  <a:schemeClr val="dk1"/>
                </a:solidFill>
              </a:rPr>
              <a:t>Lock better &amp; look through forums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look for Computer Science majors and ask for assistance</a:t>
            </a:r>
            <a:endParaRPr sz="1800">
              <a:solidFill>
                <a:schemeClr val="dk1"/>
              </a:solidFill>
            </a:endParaRPr>
          </a:p>
          <a:p>
            <a:pPr indent="0" lvl="0" marL="9144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Improve on the 3D printing design</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Gather data through arduino serial port and plot it through excel or python</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Experiment with Python instead of Arduino</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Implement into Quantum courses as kits</a:t>
            </a:r>
            <a:endParaRPr sz="18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6" name="Shape 3236"/>
        <p:cNvGrpSpPr/>
        <p:nvPr/>
      </p:nvGrpSpPr>
      <p:grpSpPr>
        <a:xfrm>
          <a:off x="0" y="0"/>
          <a:ext cx="0" cy="0"/>
          <a:chOff x="0" y="0"/>
          <a:chExt cx="0" cy="0"/>
        </a:xfrm>
      </p:grpSpPr>
      <p:sp>
        <p:nvSpPr>
          <p:cNvPr id="3237" name="Google Shape;3237;p3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3238" name="Google Shape;3238;p31"/>
          <p:cNvGrpSpPr/>
          <p:nvPr/>
        </p:nvGrpSpPr>
        <p:grpSpPr>
          <a:xfrm>
            <a:off x="-7700" y="6324841"/>
            <a:ext cx="12206290" cy="332283"/>
            <a:chOff x="931692" y="4540806"/>
            <a:chExt cx="31987132" cy="2418359"/>
          </a:xfrm>
        </p:grpSpPr>
        <p:grpSp>
          <p:nvGrpSpPr>
            <p:cNvPr id="3239" name="Google Shape;3239;p31"/>
            <p:cNvGrpSpPr/>
            <p:nvPr/>
          </p:nvGrpSpPr>
          <p:grpSpPr>
            <a:xfrm>
              <a:off x="931692" y="4540806"/>
              <a:ext cx="16002389" cy="2418359"/>
              <a:chOff x="1874938" y="4228518"/>
              <a:chExt cx="12714436" cy="29031919"/>
            </a:xfrm>
          </p:grpSpPr>
          <p:grpSp>
            <p:nvGrpSpPr>
              <p:cNvPr id="3240" name="Google Shape;3240;p31"/>
              <p:cNvGrpSpPr/>
              <p:nvPr/>
            </p:nvGrpSpPr>
            <p:grpSpPr>
              <a:xfrm>
                <a:off x="1874938" y="4228545"/>
                <a:ext cx="724122" cy="29031869"/>
                <a:chOff x="6763779" y="3610074"/>
                <a:chExt cx="724122" cy="19543500"/>
              </a:xfrm>
            </p:grpSpPr>
            <p:sp>
              <p:nvSpPr>
                <p:cNvPr id="3241" name="Google Shape;3241;p31"/>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42" name="Google Shape;3242;p31"/>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43" name="Google Shape;3243;p31"/>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44" name="Google Shape;3244;p31"/>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245" name="Google Shape;3245;p31"/>
              <p:cNvGrpSpPr/>
              <p:nvPr/>
            </p:nvGrpSpPr>
            <p:grpSpPr>
              <a:xfrm>
                <a:off x="2589876" y="4228518"/>
                <a:ext cx="4171622" cy="29031750"/>
                <a:chOff x="589212" y="5453559"/>
                <a:chExt cx="4171622" cy="19354500"/>
              </a:xfrm>
            </p:grpSpPr>
            <p:grpSp>
              <p:nvGrpSpPr>
                <p:cNvPr id="3246" name="Google Shape;3246;p31"/>
                <p:cNvGrpSpPr/>
                <p:nvPr/>
              </p:nvGrpSpPr>
              <p:grpSpPr>
                <a:xfrm>
                  <a:off x="2213483" y="5453559"/>
                  <a:ext cx="2547351" cy="19354500"/>
                  <a:chOff x="2126394" y="6201753"/>
                  <a:chExt cx="2547351" cy="19354500"/>
                </a:xfrm>
              </p:grpSpPr>
              <p:sp>
                <p:nvSpPr>
                  <p:cNvPr id="3247" name="Google Shape;3247;p31"/>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48" name="Google Shape;3248;p31"/>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49" name="Google Shape;3249;p31"/>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0" name="Google Shape;3250;p31"/>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1" name="Google Shape;3251;p31"/>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2" name="Google Shape;3252;p31"/>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3" name="Google Shape;3253;p31"/>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4" name="Google Shape;3254;p31"/>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5" name="Google Shape;3255;p31"/>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6" name="Google Shape;3256;p31"/>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7" name="Google Shape;3257;p31"/>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8" name="Google Shape;3258;p31"/>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9" name="Google Shape;3259;p31"/>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60" name="Google Shape;3260;p31"/>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261" name="Google Shape;3261;p31"/>
                <p:cNvGrpSpPr/>
                <p:nvPr/>
              </p:nvGrpSpPr>
              <p:grpSpPr>
                <a:xfrm>
                  <a:off x="589212" y="5453559"/>
                  <a:ext cx="1622103" cy="19354500"/>
                  <a:chOff x="589212" y="5453048"/>
                  <a:chExt cx="1622103" cy="19354500"/>
                </a:xfrm>
              </p:grpSpPr>
              <p:sp>
                <p:nvSpPr>
                  <p:cNvPr id="3262" name="Google Shape;3262;p31"/>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63" name="Google Shape;3263;p31"/>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64" name="Google Shape;3264;p31"/>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65" name="Google Shape;3265;p31"/>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66" name="Google Shape;3266;p31"/>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67" name="Google Shape;3267;p31"/>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68" name="Google Shape;3268;p31"/>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69" name="Google Shape;3269;p31"/>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70" name="Google Shape;3270;p31"/>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271" name="Google Shape;3271;p31"/>
              <p:cNvGrpSpPr/>
              <p:nvPr/>
            </p:nvGrpSpPr>
            <p:grpSpPr>
              <a:xfrm>
                <a:off x="6752314" y="4228568"/>
                <a:ext cx="911322" cy="29031869"/>
                <a:chOff x="11540841" y="6900050"/>
                <a:chExt cx="911322" cy="19543500"/>
              </a:xfrm>
            </p:grpSpPr>
            <p:sp>
              <p:nvSpPr>
                <p:cNvPr id="3272" name="Google Shape;3272;p31"/>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73" name="Google Shape;3273;p31"/>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74" name="Google Shape;3274;p31"/>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75" name="Google Shape;3275;p31"/>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76" name="Google Shape;3276;p31"/>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277" name="Google Shape;3277;p31"/>
              <p:cNvGrpSpPr/>
              <p:nvPr/>
            </p:nvGrpSpPr>
            <p:grpSpPr>
              <a:xfrm>
                <a:off x="7654454" y="4228555"/>
                <a:ext cx="2782652" cy="29031869"/>
                <a:chOff x="13486776" y="5144310"/>
                <a:chExt cx="2782652" cy="19543500"/>
              </a:xfrm>
            </p:grpSpPr>
            <p:sp>
              <p:nvSpPr>
                <p:cNvPr id="3278" name="Google Shape;3278;p31"/>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79" name="Google Shape;3279;p31"/>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0" name="Google Shape;3280;p31"/>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1" name="Google Shape;3281;p31"/>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2" name="Google Shape;3282;p31"/>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3" name="Google Shape;3283;p31"/>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4" name="Google Shape;3284;p31"/>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5" name="Google Shape;3285;p31"/>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6" name="Google Shape;3286;p31"/>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7" name="Google Shape;3287;p31"/>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8" name="Google Shape;3288;p31"/>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9" name="Google Shape;3289;p31"/>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90" name="Google Shape;3290;p31"/>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91" name="Google Shape;3291;p31"/>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92" name="Google Shape;3292;p31"/>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93" name="Google Shape;3293;p31"/>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294" name="Google Shape;3294;p31"/>
              <p:cNvGrpSpPr/>
              <p:nvPr/>
            </p:nvGrpSpPr>
            <p:grpSpPr>
              <a:xfrm>
                <a:off x="10427923" y="4228549"/>
                <a:ext cx="4161451" cy="29031869"/>
                <a:chOff x="16176528" y="4317489"/>
                <a:chExt cx="4161451" cy="19543500"/>
              </a:xfrm>
            </p:grpSpPr>
            <p:sp>
              <p:nvSpPr>
                <p:cNvPr id="3295" name="Google Shape;3295;p31"/>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96" name="Google Shape;3296;p31"/>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97" name="Google Shape;3297;p31"/>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98" name="Google Shape;3298;p31"/>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99" name="Google Shape;3299;p31"/>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0" name="Google Shape;3300;p31"/>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1" name="Google Shape;3301;p31"/>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2" name="Google Shape;3302;p31"/>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3" name="Google Shape;3303;p31"/>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4" name="Google Shape;3304;p31"/>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5" name="Google Shape;3305;p31"/>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6" name="Google Shape;3306;p31"/>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7" name="Google Shape;3307;p31"/>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8" name="Google Shape;3308;p31"/>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9" name="Google Shape;3309;p31"/>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10" name="Google Shape;3310;p31"/>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11" name="Google Shape;3311;p31"/>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12" name="Google Shape;3312;p31"/>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13" name="Google Shape;3313;p31"/>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14" name="Google Shape;3314;p31"/>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15" name="Google Shape;3315;p31"/>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16" name="Google Shape;3316;p31"/>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17" name="Google Shape;3317;p31"/>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318" name="Google Shape;3318;p31"/>
            <p:cNvGrpSpPr/>
            <p:nvPr/>
          </p:nvGrpSpPr>
          <p:grpSpPr>
            <a:xfrm>
              <a:off x="16916435" y="4540806"/>
              <a:ext cx="16002389" cy="2418359"/>
              <a:chOff x="1874938" y="4228518"/>
              <a:chExt cx="12714436" cy="29031919"/>
            </a:xfrm>
          </p:grpSpPr>
          <p:grpSp>
            <p:nvGrpSpPr>
              <p:cNvPr id="3319" name="Google Shape;3319;p31"/>
              <p:cNvGrpSpPr/>
              <p:nvPr/>
            </p:nvGrpSpPr>
            <p:grpSpPr>
              <a:xfrm>
                <a:off x="1874938" y="4228545"/>
                <a:ext cx="724122" cy="29031869"/>
                <a:chOff x="6763779" y="3610074"/>
                <a:chExt cx="724122" cy="19543500"/>
              </a:xfrm>
            </p:grpSpPr>
            <p:sp>
              <p:nvSpPr>
                <p:cNvPr id="3320" name="Google Shape;3320;p31"/>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21" name="Google Shape;3321;p31"/>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22" name="Google Shape;3322;p31"/>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23" name="Google Shape;3323;p31"/>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324" name="Google Shape;3324;p31"/>
              <p:cNvGrpSpPr/>
              <p:nvPr/>
            </p:nvGrpSpPr>
            <p:grpSpPr>
              <a:xfrm>
                <a:off x="2589876" y="4228518"/>
                <a:ext cx="4171622" cy="29031750"/>
                <a:chOff x="589212" y="5453559"/>
                <a:chExt cx="4171622" cy="19354500"/>
              </a:xfrm>
            </p:grpSpPr>
            <p:grpSp>
              <p:nvGrpSpPr>
                <p:cNvPr id="3325" name="Google Shape;3325;p31"/>
                <p:cNvGrpSpPr/>
                <p:nvPr/>
              </p:nvGrpSpPr>
              <p:grpSpPr>
                <a:xfrm>
                  <a:off x="2213483" y="5453559"/>
                  <a:ext cx="2547351" cy="19354500"/>
                  <a:chOff x="2126394" y="6201753"/>
                  <a:chExt cx="2547351" cy="19354500"/>
                </a:xfrm>
              </p:grpSpPr>
              <p:sp>
                <p:nvSpPr>
                  <p:cNvPr id="3326" name="Google Shape;3326;p31"/>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27" name="Google Shape;3327;p31"/>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28" name="Google Shape;3328;p31"/>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29" name="Google Shape;3329;p31"/>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0" name="Google Shape;3330;p31"/>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1" name="Google Shape;3331;p31"/>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2" name="Google Shape;3332;p31"/>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3" name="Google Shape;3333;p31"/>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4" name="Google Shape;3334;p31"/>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5" name="Google Shape;3335;p31"/>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6" name="Google Shape;3336;p31"/>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7" name="Google Shape;3337;p31"/>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8" name="Google Shape;3338;p31"/>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9" name="Google Shape;3339;p31"/>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340" name="Google Shape;3340;p31"/>
                <p:cNvGrpSpPr/>
                <p:nvPr/>
              </p:nvGrpSpPr>
              <p:grpSpPr>
                <a:xfrm>
                  <a:off x="589212" y="5453559"/>
                  <a:ext cx="1622103" cy="19354500"/>
                  <a:chOff x="589212" y="5453048"/>
                  <a:chExt cx="1622103" cy="19354500"/>
                </a:xfrm>
              </p:grpSpPr>
              <p:sp>
                <p:nvSpPr>
                  <p:cNvPr id="3341" name="Google Shape;3341;p31"/>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42" name="Google Shape;3342;p31"/>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43" name="Google Shape;3343;p31"/>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44" name="Google Shape;3344;p31"/>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45" name="Google Shape;3345;p31"/>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46" name="Google Shape;3346;p31"/>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47" name="Google Shape;3347;p31"/>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48" name="Google Shape;3348;p31"/>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49" name="Google Shape;3349;p31"/>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350" name="Google Shape;3350;p31"/>
              <p:cNvGrpSpPr/>
              <p:nvPr/>
            </p:nvGrpSpPr>
            <p:grpSpPr>
              <a:xfrm>
                <a:off x="6752314" y="4228568"/>
                <a:ext cx="911322" cy="29031869"/>
                <a:chOff x="11540841" y="6900050"/>
                <a:chExt cx="911322" cy="19543500"/>
              </a:xfrm>
            </p:grpSpPr>
            <p:sp>
              <p:nvSpPr>
                <p:cNvPr id="3351" name="Google Shape;3351;p31"/>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52" name="Google Shape;3352;p31"/>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53" name="Google Shape;3353;p31"/>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54" name="Google Shape;3354;p31"/>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55" name="Google Shape;3355;p31"/>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356" name="Google Shape;3356;p31"/>
              <p:cNvGrpSpPr/>
              <p:nvPr/>
            </p:nvGrpSpPr>
            <p:grpSpPr>
              <a:xfrm>
                <a:off x="7654454" y="4228555"/>
                <a:ext cx="2782652" cy="29031869"/>
                <a:chOff x="13486776" y="5144310"/>
                <a:chExt cx="2782652" cy="19543500"/>
              </a:xfrm>
            </p:grpSpPr>
            <p:sp>
              <p:nvSpPr>
                <p:cNvPr id="3357" name="Google Shape;3357;p31"/>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58" name="Google Shape;3358;p31"/>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59" name="Google Shape;3359;p31"/>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0" name="Google Shape;3360;p31"/>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1" name="Google Shape;3361;p31"/>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2" name="Google Shape;3362;p31"/>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3" name="Google Shape;3363;p31"/>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4" name="Google Shape;3364;p31"/>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5" name="Google Shape;3365;p31"/>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6" name="Google Shape;3366;p31"/>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7" name="Google Shape;3367;p31"/>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8" name="Google Shape;3368;p31"/>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9" name="Google Shape;3369;p31"/>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70" name="Google Shape;3370;p31"/>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71" name="Google Shape;3371;p31"/>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72" name="Google Shape;3372;p31"/>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373" name="Google Shape;3373;p31"/>
              <p:cNvGrpSpPr/>
              <p:nvPr/>
            </p:nvGrpSpPr>
            <p:grpSpPr>
              <a:xfrm>
                <a:off x="10427923" y="4228549"/>
                <a:ext cx="4161451" cy="29031869"/>
                <a:chOff x="16176528" y="4317489"/>
                <a:chExt cx="4161451" cy="19543500"/>
              </a:xfrm>
            </p:grpSpPr>
            <p:sp>
              <p:nvSpPr>
                <p:cNvPr id="3374" name="Google Shape;3374;p31"/>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75" name="Google Shape;3375;p31"/>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76" name="Google Shape;3376;p31"/>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77" name="Google Shape;3377;p31"/>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78" name="Google Shape;3378;p31"/>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79" name="Google Shape;3379;p31"/>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0" name="Google Shape;3380;p31"/>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1" name="Google Shape;3381;p31"/>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2" name="Google Shape;3382;p31"/>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3" name="Google Shape;3383;p31"/>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4" name="Google Shape;3384;p31"/>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5" name="Google Shape;3385;p31"/>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6" name="Google Shape;3386;p31"/>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7" name="Google Shape;3387;p31"/>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8" name="Google Shape;3388;p31"/>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9" name="Google Shape;3389;p31"/>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90" name="Google Shape;3390;p31"/>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91" name="Google Shape;3391;p31"/>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92" name="Google Shape;3392;p31"/>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93" name="Google Shape;3393;p31"/>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94" name="Google Shape;3394;p31"/>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95" name="Google Shape;3395;p31"/>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96" name="Google Shape;3396;p31"/>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3397" name="Google Shape;3397;p31"/>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3398" name="Google Shape;3398;p31"/>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3399" name="Google Shape;3399;p31"/>
          <p:cNvSpPr txBox="1"/>
          <p:nvPr/>
        </p:nvSpPr>
        <p:spPr>
          <a:xfrm>
            <a:off x="5504750" y="6436500"/>
            <a:ext cx="11814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11</a:t>
            </a:r>
            <a:endParaRPr sz="1800">
              <a:solidFill>
                <a:schemeClr val="lt1"/>
              </a:solidFill>
              <a:latin typeface="Calibri"/>
              <a:ea typeface="Calibri"/>
              <a:cs typeface="Calibri"/>
              <a:sym typeface="Calibri"/>
            </a:endParaRPr>
          </a:p>
        </p:txBody>
      </p:sp>
      <p:sp>
        <p:nvSpPr>
          <p:cNvPr id="3400" name="Google Shape;3400;p31"/>
          <p:cNvSpPr txBox="1"/>
          <p:nvPr/>
        </p:nvSpPr>
        <p:spPr>
          <a:xfrm>
            <a:off x="0" y="0"/>
            <a:ext cx="12155400" cy="72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dk1"/>
                </a:solidFill>
                <a:latin typeface="Times New Roman"/>
                <a:ea typeface="Times New Roman"/>
                <a:cs typeface="Times New Roman"/>
                <a:sym typeface="Times New Roman"/>
              </a:rPr>
              <a:t> Conclusion</a:t>
            </a:r>
            <a:endParaRPr sz="3800">
              <a:solidFill>
                <a:schemeClr val="dk1"/>
              </a:solidFill>
              <a:latin typeface="Times New Roman"/>
              <a:ea typeface="Times New Roman"/>
              <a:cs typeface="Times New Roman"/>
              <a:sym typeface="Times New Roman"/>
            </a:endParaRPr>
          </a:p>
        </p:txBody>
      </p:sp>
      <p:sp>
        <p:nvSpPr>
          <p:cNvPr id="3401" name="Google Shape;3401;p31"/>
          <p:cNvSpPr txBox="1"/>
          <p:nvPr/>
        </p:nvSpPr>
        <p:spPr>
          <a:xfrm>
            <a:off x="1590300" y="1165650"/>
            <a:ext cx="9011400" cy="38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rPr>
              <a:t>Recap</a:t>
            </a:r>
            <a:endParaRPr b="1"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ODMR systems are expensive ~ $10,000</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We are working towards making ODMR</a:t>
            </a:r>
            <a:r>
              <a:rPr lang="en-US" sz="1800">
                <a:solidFill>
                  <a:schemeClr val="dk1"/>
                </a:solidFill>
              </a:rPr>
              <a:t> Systems for under $600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Students can physically observe and measure real quantum effects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Ultimate goal is to implement this </a:t>
            </a:r>
            <a:r>
              <a:rPr lang="en-US" sz="1800">
                <a:solidFill>
                  <a:schemeClr val="dk1"/>
                </a:solidFill>
              </a:rPr>
              <a:t>system</a:t>
            </a:r>
            <a:r>
              <a:rPr lang="en-US" sz="1800">
                <a:solidFill>
                  <a:schemeClr val="dk1"/>
                </a:solidFill>
              </a:rPr>
              <a:t> to school courses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b="1" lang="en-US" sz="1800">
                <a:solidFill>
                  <a:schemeClr val="dk1"/>
                </a:solidFill>
              </a:rPr>
              <a:t>Lessons Learned</a:t>
            </a:r>
            <a:endParaRPr b="1"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The importance of having patience when doing research</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Research is never linear</a:t>
            </a:r>
            <a:endParaRPr sz="1800">
              <a:solidFill>
                <a:schemeClr val="dk1"/>
              </a:solidFill>
            </a:endParaRPr>
          </a:p>
        </p:txBody>
      </p:sp>
      <p:sp>
        <p:nvSpPr>
          <p:cNvPr id="3402" name="Google Shape;3402;p31"/>
          <p:cNvSpPr/>
          <p:nvPr/>
        </p:nvSpPr>
        <p:spPr>
          <a:xfrm>
            <a:off x="9071544" y="1295149"/>
            <a:ext cx="458909" cy="735900"/>
          </a:xfrm>
          <a:prstGeom prst="rect">
            <a:avLst/>
          </a:prstGeom>
        </p:spPr>
        <p:txBody>
          <a:bodyPr>
            <a:prstTxWarp prst="textPlain"/>
          </a:bodyPr>
          <a:lstStyle/>
          <a:p>
            <a:pPr lvl="0" algn="ctr"/>
            <a:r>
              <a:rPr b="0" i="0">
                <a:ln>
                  <a:noFill/>
                </a:ln>
                <a:solidFill>
                  <a:schemeClr val="accent6"/>
                </a:solidFill>
                <a:latin typeface="Arial"/>
              </a:rPr>
              <a:t>$</a:t>
            </a:r>
          </a:p>
        </p:txBody>
      </p:sp>
      <p:sp>
        <p:nvSpPr>
          <p:cNvPr id="3403" name="Google Shape;3403;p31"/>
          <p:cNvSpPr/>
          <p:nvPr/>
        </p:nvSpPr>
        <p:spPr>
          <a:xfrm>
            <a:off x="8612648" y="1295149"/>
            <a:ext cx="458909" cy="735900"/>
          </a:xfrm>
          <a:prstGeom prst="rect">
            <a:avLst/>
          </a:prstGeom>
        </p:spPr>
        <p:txBody>
          <a:bodyPr>
            <a:prstTxWarp prst="textPlain"/>
          </a:bodyPr>
          <a:lstStyle/>
          <a:p>
            <a:pPr lvl="0" algn="ctr"/>
            <a:r>
              <a:rPr b="0" i="0">
                <a:ln>
                  <a:noFill/>
                </a:ln>
                <a:solidFill>
                  <a:schemeClr val="accent6"/>
                </a:solidFill>
                <a:latin typeface="Arial"/>
              </a:rPr>
              <a:t>$</a:t>
            </a:r>
          </a:p>
        </p:txBody>
      </p:sp>
      <p:sp>
        <p:nvSpPr>
          <p:cNvPr id="3404" name="Google Shape;3404;p31"/>
          <p:cNvSpPr/>
          <p:nvPr/>
        </p:nvSpPr>
        <p:spPr>
          <a:xfrm>
            <a:off x="9530440" y="1295149"/>
            <a:ext cx="458909" cy="735900"/>
          </a:xfrm>
          <a:prstGeom prst="rect">
            <a:avLst/>
          </a:prstGeom>
        </p:spPr>
        <p:txBody>
          <a:bodyPr>
            <a:prstTxWarp prst="textPlain"/>
          </a:bodyPr>
          <a:lstStyle/>
          <a:p>
            <a:pPr lvl="0" algn="ctr"/>
            <a:r>
              <a:rPr b="0" i="0">
                <a:ln>
                  <a:noFill/>
                </a:ln>
                <a:solidFill>
                  <a:schemeClr val="accent6"/>
                </a:solidFill>
                <a:latin typeface="Arial"/>
              </a:rPr>
              <a:t>$</a:t>
            </a:r>
          </a:p>
        </p:txBody>
      </p:sp>
      <p:sp>
        <p:nvSpPr>
          <p:cNvPr id="3405" name="Google Shape;3405;p31"/>
          <p:cNvSpPr/>
          <p:nvPr/>
        </p:nvSpPr>
        <p:spPr>
          <a:xfrm>
            <a:off x="10080875" y="1382900"/>
            <a:ext cx="1181400" cy="560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06" name="Google Shape;3406;p31"/>
          <p:cNvSpPr/>
          <p:nvPr/>
        </p:nvSpPr>
        <p:spPr>
          <a:xfrm>
            <a:off x="11353790" y="1382899"/>
            <a:ext cx="458909" cy="735900"/>
          </a:xfrm>
          <a:prstGeom prst="rect">
            <a:avLst/>
          </a:prstGeom>
        </p:spPr>
        <p:txBody>
          <a:bodyPr>
            <a:prstTxWarp prst="textPlain"/>
          </a:bodyPr>
          <a:lstStyle/>
          <a:p>
            <a:pPr lvl="0" algn="ctr"/>
            <a:r>
              <a:rPr b="0" i="0">
                <a:ln>
                  <a:noFill/>
                </a:ln>
                <a:solidFill>
                  <a:schemeClr val="accent6"/>
                </a:solidFill>
                <a:latin typeface="Arial"/>
              </a:rPr>
              <a:t>$</a:t>
            </a:r>
          </a:p>
        </p:txBody>
      </p:sp>
      <p:pic>
        <p:nvPicPr>
          <p:cNvPr id="3407" name="Google Shape;3407;p31" title="Screenshot 2025-06-27 at 11.16.30 AM.png"/>
          <p:cNvPicPr preferRelativeResize="0"/>
          <p:nvPr/>
        </p:nvPicPr>
        <p:blipFill>
          <a:blip r:embed="rId4">
            <a:alphaModFix/>
          </a:blip>
          <a:stretch>
            <a:fillRect/>
          </a:stretch>
        </p:blipFill>
        <p:spPr>
          <a:xfrm>
            <a:off x="9057425" y="2679725"/>
            <a:ext cx="1364651" cy="12996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4"/>
          <p:cNvSpPr txBox="1"/>
          <p:nvPr>
            <p:ph type="title"/>
          </p:nvPr>
        </p:nvSpPr>
        <p:spPr>
          <a:xfrm>
            <a:off x="0" y="1700"/>
            <a:ext cx="12155400" cy="13725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3800">
                <a:latin typeface="Times New Roman"/>
                <a:ea typeface="Times New Roman"/>
                <a:cs typeface="Times New Roman"/>
                <a:sym typeface="Times New Roman"/>
              </a:rPr>
              <a:t>The Second Quantum Revolution Needs a Workforce</a:t>
            </a:r>
            <a:endParaRPr sz="3800">
              <a:latin typeface="Times New Roman"/>
              <a:ea typeface="Times New Roman"/>
              <a:cs typeface="Times New Roman"/>
              <a:sym typeface="Times New Roman"/>
            </a:endParaRPr>
          </a:p>
          <a:p>
            <a:pPr indent="0" lvl="0" marL="0" rtl="0" algn="l">
              <a:lnSpc>
                <a:spcPct val="90000"/>
              </a:lnSpc>
              <a:spcBef>
                <a:spcPts val="800"/>
              </a:spcBef>
              <a:spcAft>
                <a:spcPts val="0"/>
              </a:spcAft>
              <a:buClr>
                <a:schemeClr val="dk1"/>
              </a:buClr>
              <a:buSzPts val="4400"/>
              <a:buFont typeface="Calibri"/>
              <a:buNone/>
            </a:pPr>
            <a:r>
              <a:t/>
            </a:r>
            <a:endParaRPr sz="3800"/>
          </a:p>
        </p:txBody>
      </p:sp>
      <p:grpSp>
        <p:nvGrpSpPr>
          <p:cNvPr id="264" name="Google Shape;264;p14"/>
          <p:cNvGrpSpPr/>
          <p:nvPr/>
        </p:nvGrpSpPr>
        <p:grpSpPr>
          <a:xfrm>
            <a:off x="-7700" y="6324841"/>
            <a:ext cx="12206290" cy="332283"/>
            <a:chOff x="931692" y="4540806"/>
            <a:chExt cx="31987132" cy="2418359"/>
          </a:xfrm>
        </p:grpSpPr>
        <p:grpSp>
          <p:nvGrpSpPr>
            <p:cNvPr id="265" name="Google Shape;265;p14"/>
            <p:cNvGrpSpPr/>
            <p:nvPr/>
          </p:nvGrpSpPr>
          <p:grpSpPr>
            <a:xfrm>
              <a:off x="931692" y="4540806"/>
              <a:ext cx="16002389" cy="2418359"/>
              <a:chOff x="1874938" y="4228518"/>
              <a:chExt cx="12714436" cy="29031919"/>
            </a:xfrm>
          </p:grpSpPr>
          <p:grpSp>
            <p:nvGrpSpPr>
              <p:cNvPr id="266" name="Google Shape;266;p14"/>
              <p:cNvGrpSpPr/>
              <p:nvPr/>
            </p:nvGrpSpPr>
            <p:grpSpPr>
              <a:xfrm>
                <a:off x="1874938" y="4228545"/>
                <a:ext cx="724122" cy="29031869"/>
                <a:chOff x="6763779" y="3610074"/>
                <a:chExt cx="724122" cy="19543500"/>
              </a:xfrm>
            </p:grpSpPr>
            <p:sp>
              <p:nvSpPr>
                <p:cNvPr id="267" name="Google Shape;267;p14"/>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8" name="Google Shape;268;p14"/>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 name="Google Shape;269;p14"/>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0" name="Google Shape;270;p14"/>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71" name="Google Shape;271;p14"/>
              <p:cNvGrpSpPr/>
              <p:nvPr/>
            </p:nvGrpSpPr>
            <p:grpSpPr>
              <a:xfrm>
                <a:off x="2589876" y="4228518"/>
                <a:ext cx="4171622" cy="29031750"/>
                <a:chOff x="589212" y="5453559"/>
                <a:chExt cx="4171622" cy="19354500"/>
              </a:xfrm>
            </p:grpSpPr>
            <p:grpSp>
              <p:nvGrpSpPr>
                <p:cNvPr id="272" name="Google Shape;272;p14"/>
                <p:cNvGrpSpPr/>
                <p:nvPr/>
              </p:nvGrpSpPr>
              <p:grpSpPr>
                <a:xfrm>
                  <a:off x="2213483" y="5453559"/>
                  <a:ext cx="2547351" cy="19354500"/>
                  <a:chOff x="2126394" y="6201753"/>
                  <a:chExt cx="2547351" cy="19354500"/>
                </a:xfrm>
              </p:grpSpPr>
              <p:sp>
                <p:nvSpPr>
                  <p:cNvPr id="273" name="Google Shape;273;p14"/>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4" name="Google Shape;274;p14"/>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5" name="Google Shape;275;p14"/>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 name="Google Shape;276;p14"/>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7" name="Google Shape;277;p14"/>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 name="Google Shape;278;p14"/>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9" name="Google Shape;279;p14"/>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0" name="Google Shape;280;p14"/>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1" name="Google Shape;281;p14"/>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2" name="Google Shape;282;p14"/>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3" name="Google Shape;283;p14"/>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 name="Google Shape;284;p14"/>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5" name="Google Shape;285;p14"/>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6" name="Google Shape;286;p14"/>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87" name="Google Shape;287;p14"/>
                <p:cNvGrpSpPr/>
                <p:nvPr/>
              </p:nvGrpSpPr>
              <p:grpSpPr>
                <a:xfrm>
                  <a:off x="589212" y="5453559"/>
                  <a:ext cx="1622103" cy="19354500"/>
                  <a:chOff x="589212" y="5453048"/>
                  <a:chExt cx="1622103" cy="19354500"/>
                </a:xfrm>
              </p:grpSpPr>
              <p:sp>
                <p:nvSpPr>
                  <p:cNvPr id="288" name="Google Shape;288;p14"/>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9" name="Google Shape;289;p14"/>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 name="Google Shape;290;p14"/>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1" name="Google Shape;291;p14"/>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2" name="Google Shape;292;p14"/>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 name="Google Shape;293;p14"/>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4" name="Google Shape;294;p14"/>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 name="Google Shape;295;p14"/>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6" name="Google Shape;296;p14"/>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97" name="Google Shape;297;p14"/>
              <p:cNvGrpSpPr/>
              <p:nvPr/>
            </p:nvGrpSpPr>
            <p:grpSpPr>
              <a:xfrm>
                <a:off x="6752314" y="4228568"/>
                <a:ext cx="911322" cy="29031869"/>
                <a:chOff x="11540841" y="6900050"/>
                <a:chExt cx="911322" cy="19543500"/>
              </a:xfrm>
            </p:grpSpPr>
            <p:sp>
              <p:nvSpPr>
                <p:cNvPr id="298" name="Google Shape;298;p14"/>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9" name="Google Shape;299;p14"/>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0" name="Google Shape;300;p14"/>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 name="Google Shape;301;p14"/>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2" name="Google Shape;302;p14"/>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03" name="Google Shape;303;p14"/>
              <p:cNvGrpSpPr/>
              <p:nvPr/>
            </p:nvGrpSpPr>
            <p:grpSpPr>
              <a:xfrm>
                <a:off x="7654454" y="4228555"/>
                <a:ext cx="2782652" cy="29031869"/>
                <a:chOff x="13486776" y="5144310"/>
                <a:chExt cx="2782652" cy="19543500"/>
              </a:xfrm>
            </p:grpSpPr>
            <p:sp>
              <p:nvSpPr>
                <p:cNvPr id="304" name="Google Shape;304;p14"/>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5" name="Google Shape;305;p14"/>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6" name="Google Shape;306;p14"/>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7" name="Google Shape;307;p14"/>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 name="Google Shape;308;p14"/>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9" name="Google Shape;309;p14"/>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0" name="Google Shape;310;p14"/>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 name="Google Shape;311;p14"/>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2" name="Google Shape;312;p14"/>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 name="Google Shape;313;p14"/>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4" name="Google Shape;314;p14"/>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5" name="Google Shape;315;p14"/>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 name="Google Shape;316;p14"/>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7" name="Google Shape;317;p14"/>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8" name="Google Shape;318;p14"/>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9" name="Google Shape;319;p14"/>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20" name="Google Shape;320;p14"/>
              <p:cNvGrpSpPr/>
              <p:nvPr/>
            </p:nvGrpSpPr>
            <p:grpSpPr>
              <a:xfrm>
                <a:off x="10427923" y="4228549"/>
                <a:ext cx="4161451" cy="29031869"/>
                <a:chOff x="16176528" y="4317489"/>
                <a:chExt cx="4161451" cy="19543500"/>
              </a:xfrm>
            </p:grpSpPr>
            <p:sp>
              <p:nvSpPr>
                <p:cNvPr id="321" name="Google Shape;321;p14"/>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2" name="Google Shape;322;p14"/>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3" name="Google Shape;323;p14"/>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4" name="Google Shape;324;p14"/>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 name="Google Shape;325;p14"/>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6" name="Google Shape;326;p14"/>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7" name="Google Shape;327;p14"/>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 name="Google Shape;328;p14"/>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9" name="Google Shape;329;p14"/>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 name="Google Shape;330;p14"/>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1" name="Google Shape;331;p14"/>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2" name="Google Shape;332;p14"/>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 name="Google Shape;333;p14"/>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4" name="Google Shape;334;p14"/>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5" name="Google Shape;335;p14"/>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 name="Google Shape;336;p14"/>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7" name="Google Shape;337;p14"/>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 name="Google Shape;338;p14"/>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9" name="Google Shape;339;p14"/>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0" name="Google Shape;340;p14"/>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1" name="Google Shape;341;p14"/>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2" name="Google Shape;342;p14"/>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3" name="Google Shape;343;p14"/>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44" name="Google Shape;344;p14"/>
            <p:cNvGrpSpPr/>
            <p:nvPr/>
          </p:nvGrpSpPr>
          <p:grpSpPr>
            <a:xfrm>
              <a:off x="16916435" y="4540806"/>
              <a:ext cx="16002389" cy="2418359"/>
              <a:chOff x="1874938" y="4228518"/>
              <a:chExt cx="12714436" cy="29031919"/>
            </a:xfrm>
          </p:grpSpPr>
          <p:grpSp>
            <p:nvGrpSpPr>
              <p:cNvPr id="345" name="Google Shape;345;p14"/>
              <p:cNvGrpSpPr/>
              <p:nvPr/>
            </p:nvGrpSpPr>
            <p:grpSpPr>
              <a:xfrm>
                <a:off x="1874938" y="4228545"/>
                <a:ext cx="724122" cy="29031869"/>
                <a:chOff x="6763779" y="3610074"/>
                <a:chExt cx="724122" cy="19543500"/>
              </a:xfrm>
            </p:grpSpPr>
            <p:sp>
              <p:nvSpPr>
                <p:cNvPr id="346" name="Google Shape;346;p14"/>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7" name="Google Shape;347;p14"/>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 name="Google Shape;348;p14"/>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9" name="Google Shape;349;p14"/>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50" name="Google Shape;350;p14"/>
              <p:cNvGrpSpPr/>
              <p:nvPr/>
            </p:nvGrpSpPr>
            <p:grpSpPr>
              <a:xfrm>
                <a:off x="2589876" y="4228518"/>
                <a:ext cx="4171622" cy="29031750"/>
                <a:chOff x="589212" y="5453559"/>
                <a:chExt cx="4171622" cy="19354500"/>
              </a:xfrm>
            </p:grpSpPr>
            <p:grpSp>
              <p:nvGrpSpPr>
                <p:cNvPr id="351" name="Google Shape;351;p14"/>
                <p:cNvGrpSpPr/>
                <p:nvPr/>
              </p:nvGrpSpPr>
              <p:grpSpPr>
                <a:xfrm>
                  <a:off x="2213483" y="5453559"/>
                  <a:ext cx="2547351" cy="19354500"/>
                  <a:chOff x="2126394" y="6201753"/>
                  <a:chExt cx="2547351" cy="19354500"/>
                </a:xfrm>
              </p:grpSpPr>
              <p:sp>
                <p:nvSpPr>
                  <p:cNvPr id="352" name="Google Shape;352;p14"/>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3" name="Google Shape;353;p14"/>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 name="Google Shape;354;p14"/>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 name="Google Shape;355;p14"/>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 name="Google Shape;356;p14"/>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7" name="Google Shape;357;p14"/>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8" name="Google Shape;358;p14"/>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9" name="Google Shape;359;p14"/>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 name="Google Shape;360;p14"/>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1" name="Google Shape;361;p14"/>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2" name="Google Shape;362;p14"/>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 name="Google Shape;363;p14"/>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4" name="Google Shape;364;p14"/>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 name="Google Shape;365;p14"/>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66" name="Google Shape;366;p14"/>
                <p:cNvGrpSpPr/>
                <p:nvPr/>
              </p:nvGrpSpPr>
              <p:grpSpPr>
                <a:xfrm>
                  <a:off x="589212" y="5453559"/>
                  <a:ext cx="1622103" cy="19354500"/>
                  <a:chOff x="589212" y="5453048"/>
                  <a:chExt cx="1622103" cy="19354500"/>
                </a:xfrm>
              </p:grpSpPr>
              <p:sp>
                <p:nvSpPr>
                  <p:cNvPr id="367" name="Google Shape;367;p14"/>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 name="Google Shape;368;p14"/>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9" name="Google Shape;369;p14"/>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0" name="Google Shape;370;p14"/>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 name="Google Shape;371;p14"/>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2" name="Google Shape;372;p14"/>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 name="Google Shape;373;p14"/>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4" name="Google Shape;374;p14"/>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5" name="Google Shape;375;p14"/>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76" name="Google Shape;376;p14"/>
              <p:cNvGrpSpPr/>
              <p:nvPr/>
            </p:nvGrpSpPr>
            <p:grpSpPr>
              <a:xfrm>
                <a:off x="6752314" y="4228568"/>
                <a:ext cx="911322" cy="29031869"/>
                <a:chOff x="11540841" y="6900050"/>
                <a:chExt cx="911322" cy="19543500"/>
              </a:xfrm>
            </p:grpSpPr>
            <p:sp>
              <p:nvSpPr>
                <p:cNvPr id="377" name="Google Shape;377;p14"/>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8" name="Google Shape;378;p14"/>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9" name="Google Shape;379;p14"/>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0" name="Google Shape;380;p14"/>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 name="Google Shape;381;p14"/>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82" name="Google Shape;382;p14"/>
              <p:cNvGrpSpPr/>
              <p:nvPr/>
            </p:nvGrpSpPr>
            <p:grpSpPr>
              <a:xfrm>
                <a:off x="7654454" y="4228555"/>
                <a:ext cx="2782652" cy="29031869"/>
                <a:chOff x="13486776" y="5144310"/>
                <a:chExt cx="2782652" cy="19543500"/>
              </a:xfrm>
            </p:grpSpPr>
            <p:sp>
              <p:nvSpPr>
                <p:cNvPr id="383" name="Google Shape;383;p14"/>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4" name="Google Shape;384;p14"/>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5" name="Google Shape;385;p14"/>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6" name="Google Shape;386;p14"/>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7" name="Google Shape;387;p14"/>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8" name="Google Shape;388;p14"/>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 name="Google Shape;389;p14"/>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0" name="Google Shape;390;p14"/>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 name="Google Shape;391;p14"/>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2" name="Google Shape;392;p14"/>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3" name="Google Shape;393;p14"/>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4" name="Google Shape;394;p14"/>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5" name="Google Shape;395;p14"/>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6" name="Google Shape;396;p14"/>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7" name="Google Shape;397;p14"/>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8" name="Google Shape;398;p14"/>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99" name="Google Shape;399;p14"/>
              <p:cNvGrpSpPr/>
              <p:nvPr/>
            </p:nvGrpSpPr>
            <p:grpSpPr>
              <a:xfrm>
                <a:off x="10427923" y="4228549"/>
                <a:ext cx="4161451" cy="29031869"/>
                <a:chOff x="16176528" y="4317489"/>
                <a:chExt cx="4161451" cy="19543500"/>
              </a:xfrm>
            </p:grpSpPr>
            <p:sp>
              <p:nvSpPr>
                <p:cNvPr id="400" name="Google Shape;400;p14"/>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 name="Google Shape;401;p14"/>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2" name="Google Shape;402;p14"/>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3" name="Google Shape;403;p14"/>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4" name="Google Shape;404;p14"/>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5" name="Google Shape;405;p14"/>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6" name="Google Shape;406;p14"/>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7" name="Google Shape;407;p14"/>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 name="Google Shape;408;p14"/>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 name="Google Shape;409;p14"/>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0" name="Google Shape;410;p14"/>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1" name="Google Shape;411;p14"/>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2" name="Google Shape;412;p14"/>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3" name="Google Shape;413;p14"/>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 name="Google Shape;414;p14"/>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5" name="Google Shape;415;p14"/>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6" name="Google Shape;416;p14"/>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 name="Google Shape;417;p14"/>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8" name="Google Shape;418;p14"/>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 name="Google Shape;419;p14"/>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0" name="Google Shape;420;p14"/>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1" name="Google Shape;421;p14"/>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 name="Google Shape;422;p14"/>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423" name="Google Shape;423;p14"/>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424" name="Google Shape;424;p14"/>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425" name="Google Shape;425;p14"/>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426" name="Google Shape;426;p14"/>
          <p:cNvSpPr txBox="1"/>
          <p:nvPr/>
        </p:nvSpPr>
        <p:spPr>
          <a:xfrm>
            <a:off x="97900" y="964875"/>
            <a:ext cx="3681000" cy="4797900"/>
          </a:xfrm>
          <a:prstGeom prst="rect">
            <a:avLst/>
          </a:prstGeom>
          <a:noFill/>
          <a:ln>
            <a:noFill/>
          </a:ln>
        </p:spPr>
        <p:txBody>
          <a:bodyPr anchorCtr="0" anchor="t" bIns="45700" lIns="91425" spcFirstLastPara="1" rIns="91425" wrap="square" tIns="45700">
            <a:spAutoFit/>
          </a:bodyPr>
          <a:lstStyle/>
          <a:p>
            <a:pPr indent="-342900" lvl="0" marL="457200" rtl="0" algn="l">
              <a:lnSpc>
                <a:spcPct val="115000"/>
              </a:lnSpc>
              <a:spcBef>
                <a:spcPts val="1200"/>
              </a:spcBef>
              <a:spcAft>
                <a:spcPts val="0"/>
              </a:spcAft>
              <a:buClr>
                <a:schemeClr val="dk1"/>
              </a:buClr>
              <a:buSzPts val="1800"/>
              <a:buChar char="●"/>
            </a:pPr>
            <a:r>
              <a:rPr lang="en-US" sz="1800">
                <a:solidFill>
                  <a:schemeClr val="dk1"/>
                </a:solidFill>
              </a:rPr>
              <a:t>Quantum technologies are </a:t>
            </a:r>
            <a:r>
              <a:rPr lang="en-US" sz="1800">
                <a:solidFill>
                  <a:schemeClr val="dk1"/>
                </a:solidFill>
              </a:rPr>
              <a:t>transformative </a:t>
            </a:r>
            <a:r>
              <a:rPr lang="en-US" sz="1800">
                <a:solidFill>
                  <a:schemeClr val="dk1"/>
                </a:solidFill>
              </a:rPr>
              <a:t> </a:t>
            </a:r>
            <a:endParaRPr sz="1800">
              <a:solidFill>
                <a:schemeClr val="dk1"/>
              </a:solidFill>
            </a:endParaRPr>
          </a:p>
          <a:p>
            <a:pPr indent="0" lvl="0" marL="457200" rtl="0" algn="l">
              <a:lnSpc>
                <a:spcPct val="115000"/>
              </a:lnSpc>
              <a:spcBef>
                <a:spcPts val="1200"/>
              </a:spcBef>
              <a:spcAft>
                <a:spcPts val="0"/>
              </a:spcAft>
              <a:buNone/>
            </a:pPr>
            <a:r>
              <a:t/>
            </a:r>
            <a:endParaRPr sz="18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US" sz="1800">
                <a:solidFill>
                  <a:schemeClr val="dk1"/>
                </a:solidFill>
              </a:rPr>
              <a:t>Hard to teach due to few hands-on tools.</a:t>
            </a:r>
            <a:endParaRPr sz="1800">
              <a:solidFill>
                <a:schemeClr val="dk1"/>
              </a:solidFill>
            </a:endParaRPr>
          </a:p>
          <a:p>
            <a:pPr indent="0" lvl="0" marL="457200" rtl="0" algn="l">
              <a:lnSpc>
                <a:spcPct val="115000"/>
              </a:lnSpc>
              <a:spcBef>
                <a:spcPts val="1200"/>
              </a:spcBef>
              <a:spcAft>
                <a:spcPts val="0"/>
              </a:spcAft>
              <a:buNone/>
            </a:pPr>
            <a:r>
              <a:t/>
            </a:r>
            <a:endParaRPr sz="18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US" sz="1800">
                <a:solidFill>
                  <a:schemeClr val="dk1"/>
                </a:solidFill>
              </a:rPr>
              <a:t>NV centers offer low-cost quantum demos.</a:t>
            </a:r>
            <a:endParaRPr sz="1800">
              <a:solidFill>
                <a:schemeClr val="dk1"/>
              </a:solidFill>
            </a:endParaRPr>
          </a:p>
          <a:p>
            <a:pPr indent="0" lvl="0" marL="457200" rtl="0" algn="l">
              <a:lnSpc>
                <a:spcPct val="115000"/>
              </a:lnSpc>
              <a:spcBef>
                <a:spcPts val="1200"/>
              </a:spcBef>
              <a:spcAft>
                <a:spcPts val="0"/>
              </a:spcAft>
              <a:buNone/>
            </a:pPr>
            <a:r>
              <a:t/>
            </a:r>
            <a:endParaRPr sz="18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US" sz="1800">
                <a:solidFill>
                  <a:schemeClr val="dk1"/>
                </a:solidFill>
              </a:rPr>
              <a:t>Education lags behind, lacking accessible quantum experiment</a:t>
            </a:r>
            <a:endParaRPr sz="1800">
              <a:solidFill>
                <a:schemeClr val="dk1"/>
              </a:solidFill>
            </a:endParaRPr>
          </a:p>
        </p:txBody>
      </p:sp>
      <p:pic>
        <p:nvPicPr>
          <p:cNvPr id="427" name="Google Shape;427;p14" title="Screenshot 2025-07-14 at 3.09.41 PM.png"/>
          <p:cNvPicPr preferRelativeResize="0"/>
          <p:nvPr/>
        </p:nvPicPr>
        <p:blipFill>
          <a:blip r:embed="rId4">
            <a:alphaModFix/>
          </a:blip>
          <a:stretch>
            <a:fillRect/>
          </a:stretch>
        </p:blipFill>
        <p:spPr>
          <a:xfrm>
            <a:off x="9412025" y="964875"/>
            <a:ext cx="2017446" cy="2078850"/>
          </a:xfrm>
          <a:prstGeom prst="rect">
            <a:avLst/>
          </a:prstGeom>
          <a:noFill/>
          <a:ln>
            <a:noFill/>
          </a:ln>
        </p:spPr>
      </p:pic>
      <p:sp>
        <p:nvSpPr>
          <p:cNvPr id="428" name="Google Shape;428;p14"/>
          <p:cNvSpPr txBox="1"/>
          <p:nvPr/>
        </p:nvSpPr>
        <p:spPr>
          <a:xfrm>
            <a:off x="9306300" y="3043725"/>
            <a:ext cx="25230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3 (above): Diamond Lattice with NV center</a:t>
            </a:r>
            <a:endParaRPr sz="1200">
              <a:solidFill>
                <a:schemeClr val="dk1"/>
              </a:solidFill>
              <a:latin typeface="Calibri"/>
              <a:ea typeface="Calibri"/>
              <a:cs typeface="Calibri"/>
              <a:sym typeface="Calibri"/>
            </a:endParaRPr>
          </a:p>
        </p:txBody>
      </p:sp>
      <p:sp>
        <p:nvSpPr>
          <p:cNvPr id="429" name="Google Shape;429;p14"/>
          <p:cNvSpPr txBox="1"/>
          <p:nvPr/>
        </p:nvSpPr>
        <p:spPr>
          <a:xfrm>
            <a:off x="8915100" y="5357575"/>
            <a:ext cx="3305400" cy="88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
                <a:solidFill>
                  <a:schemeClr val="dk1"/>
                </a:solidFill>
                <a:latin typeface="Calibri"/>
                <a:ea typeface="Calibri"/>
                <a:cs typeface="Calibri"/>
                <a:sym typeface="Calibri"/>
              </a:rPr>
              <a:t>Figure 1: </a:t>
            </a:r>
            <a:r>
              <a:rPr lang="en-US" sz="600">
                <a:solidFill>
                  <a:schemeClr val="dk1"/>
                </a:solidFill>
              </a:rPr>
              <a:t>“</a:t>
            </a:r>
            <a:r>
              <a:rPr b="1" lang="en-US" sz="600">
                <a:solidFill>
                  <a:schemeClr val="dk1"/>
                </a:solidFill>
              </a:rPr>
              <a:t>The Three Segments of the Quantum‑Technology Landscape</a:t>
            </a:r>
            <a:r>
              <a:rPr lang="en-US" sz="600">
                <a:solidFill>
                  <a:schemeClr val="dk1"/>
                </a:solidFill>
              </a:rPr>
              <a:t>.” </a:t>
            </a:r>
            <a:r>
              <a:rPr i="1" lang="en-US" sz="600">
                <a:solidFill>
                  <a:schemeClr val="dk1"/>
                </a:solidFill>
              </a:rPr>
              <a:t>Quantum Industries Insights</a:t>
            </a:r>
            <a:r>
              <a:rPr lang="en-US" sz="600">
                <a:solidFill>
                  <a:schemeClr val="dk1"/>
                </a:solidFill>
              </a:rPr>
              <a:t>, 18 Apr. 2024, Quantum Industries. Diagram.</a:t>
            </a:r>
            <a:endParaRPr sz="600">
              <a:solidFill>
                <a:schemeClr val="dk1"/>
              </a:solidFill>
            </a:endParaRPr>
          </a:p>
          <a:p>
            <a:pPr indent="0" lvl="0" marL="0" rtl="0" algn="l">
              <a:spcBef>
                <a:spcPts val="0"/>
              </a:spcBef>
              <a:spcAft>
                <a:spcPts val="0"/>
              </a:spcAft>
              <a:buNone/>
            </a:pPr>
            <a:r>
              <a:rPr lang="en-US" sz="600">
                <a:solidFill>
                  <a:schemeClr val="dk1"/>
                </a:solidFill>
                <a:latin typeface="Calibri"/>
                <a:ea typeface="Calibri"/>
                <a:cs typeface="Calibri"/>
                <a:sym typeface="Calibri"/>
              </a:rPr>
              <a:t>Figure 2: </a:t>
            </a:r>
            <a:r>
              <a:rPr lang="en-US" sz="600">
                <a:solidFill>
                  <a:schemeClr val="dk1"/>
                </a:solidFill>
              </a:rPr>
              <a:t>“Physicists design new antenna for next‑generation super‑sensitive magnetometers.” </a:t>
            </a:r>
            <a:r>
              <a:rPr i="1" lang="en-US" sz="600">
                <a:solidFill>
                  <a:schemeClr val="dk1"/>
                </a:solidFill>
              </a:rPr>
              <a:t>Phys.org</a:t>
            </a:r>
            <a:r>
              <a:rPr lang="en-US" sz="600">
                <a:solidFill>
                  <a:schemeClr val="dk1"/>
                </a:solidFill>
              </a:rPr>
              <a:t>, 6 Nov. 2018, ITMO University. Retrieved 30 July 2025.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lang="en-US" sz="600">
                <a:solidFill>
                  <a:schemeClr val="dk1"/>
                </a:solidFill>
                <a:latin typeface="Calibri"/>
                <a:ea typeface="Calibri"/>
                <a:cs typeface="Calibri"/>
                <a:sym typeface="Calibri"/>
              </a:rPr>
              <a:t>Figure 3:</a:t>
            </a:r>
            <a:r>
              <a:rPr lang="en-US" sz="600">
                <a:solidFill>
                  <a:schemeClr val="dk1"/>
                </a:solidFill>
              </a:rPr>
              <a:t>Haverkamp, Nils, et al. “Low‑Cost ODMR Experiments with Nitrogen‑Vacancy Centers in Diamonds: A Didactical Approach to Theory and Experiment.” </a:t>
            </a:r>
            <a:r>
              <a:rPr i="1" lang="en-US" sz="600">
                <a:solidFill>
                  <a:schemeClr val="dk1"/>
                </a:solidFill>
              </a:rPr>
              <a:t>EPJ Quantum Technology</a:t>
            </a:r>
            <a:r>
              <a:rPr lang="en-US" sz="600">
                <a:solidFill>
                  <a:schemeClr val="dk1"/>
                </a:solidFill>
              </a:rPr>
              <a:t>, vol. 12, no. 27, 21 Feb. 2025, pp. 1–19.</a:t>
            </a:r>
            <a:endParaRPr sz="600">
              <a:solidFill>
                <a:schemeClr val="dk1"/>
              </a:solidFill>
              <a:latin typeface="Calibri"/>
              <a:ea typeface="Calibri"/>
              <a:cs typeface="Calibri"/>
              <a:sym typeface="Calibri"/>
            </a:endParaRPr>
          </a:p>
        </p:txBody>
      </p:sp>
      <p:pic>
        <p:nvPicPr>
          <p:cNvPr id="430" name="Google Shape;430;p14" title="Screenshot 2025-07-29 at 2.11.45 PM.png"/>
          <p:cNvPicPr preferRelativeResize="0"/>
          <p:nvPr/>
        </p:nvPicPr>
        <p:blipFill>
          <a:blip r:embed="rId5">
            <a:alphaModFix/>
          </a:blip>
          <a:stretch>
            <a:fillRect/>
          </a:stretch>
        </p:blipFill>
        <p:spPr>
          <a:xfrm>
            <a:off x="3937250" y="964875"/>
            <a:ext cx="4883726" cy="2343500"/>
          </a:xfrm>
          <a:prstGeom prst="rect">
            <a:avLst/>
          </a:prstGeom>
          <a:noFill/>
          <a:ln>
            <a:noFill/>
          </a:ln>
        </p:spPr>
      </p:pic>
      <p:pic>
        <p:nvPicPr>
          <p:cNvPr id="431" name="Google Shape;431;p14" title="Screenshot 2025-07-29 at 2.26.50 PM.png"/>
          <p:cNvPicPr preferRelativeResize="0"/>
          <p:nvPr/>
        </p:nvPicPr>
        <p:blipFill>
          <a:blip r:embed="rId6">
            <a:alphaModFix/>
          </a:blip>
          <a:stretch>
            <a:fillRect/>
          </a:stretch>
        </p:blipFill>
        <p:spPr>
          <a:xfrm>
            <a:off x="3937250" y="3819487"/>
            <a:ext cx="4883727" cy="2425189"/>
          </a:xfrm>
          <a:prstGeom prst="rect">
            <a:avLst/>
          </a:prstGeom>
          <a:noFill/>
          <a:ln>
            <a:noFill/>
          </a:ln>
        </p:spPr>
      </p:pic>
      <p:sp>
        <p:nvSpPr>
          <p:cNvPr id="432" name="Google Shape;432;p14"/>
          <p:cNvSpPr txBox="1"/>
          <p:nvPr/>
        </p:nvSpPr>
        <p:spPr>
          <a:xfrm>
            <a:off x="3937263" y="3379275"/>
            <a:ext cx="48837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 (above): 3 Segments of Quantum Technology</a:t>
            </a:r>
            <a:endParaRPr sz="1200">
              <a:solidFill>
                <a:schemeClr val="dk1"/>
              </a:solidFill>
              <a:latin typeface="Calibri"/>
              <a:ea typeface="Calibri"/>
              <a:cs typeface="Calibri"/>
              <a:sym typeface="Calibri"/>
            </a:endParaRPr>
          </a:p>
        </p:txBody>
      </p:sp>
      <p:sp>
        <p:nvSpPr>
          <p:cNvPr id="433" name="Google Shape;433;p14"/>
          <p:cNvSpPr txBox="1"/>
          <p:nvPr/>
        </p:nvSpPr>
        <p:spPr>
          <a:xfrm>
            <a:off x="8820975" y="3819475"/>
            <a:ext cx="1901400" cy="52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2 (left): An ultra sensitive magnetic field sensor</a:t>
            </a:r>
            <a:endParaRPr sz="12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2" name="Shape 3412"/>
        <p:cNvGrpSpPr/>
        <p:nvPr/>
      </p:nvGrpSpPr>
      <p:grpSpPr>
        <a:xfrm>
          <a:off x="0" y="0"/>
          <a:ext cx="0" cy="0"/>
          <a:chOff x="0" y="0"/>
          <a:chExt cx="0" cy="0"/>
        </a:xfrm>
      </p:grpSpPr>
      <p:sp>
        <p:nvSpPr>
          <p:cNvPr id="3413" name="Google Shape;3413;p3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3414" name="Google Shape;3414;p32"/>
          <p:cNvGrpSpPr/>
          <p:nvPr/>
        </p:nvGrpSpPr>
        <p:grpSpPr>
          <a:xfrm>
            <a:off x="-7150" y="6347051"/>
            <a:ext cx="12206290" cy="332282"/>
            <a:chOff x="931692" y="4540806"/>
            <a:chExt cx="31987132" cy="3607843"/>
          </a:xfrm>
        </p:grpSpPr>
        <p:grpSp>
          <p:nvGrpSpPr>
            <p:cNvPr id="3415" name="Google Shape;3415;p32"/>
            <p:cNvGrpSpPr/>
            <p:nvPr/>
          </p:nvGrpSpPr>
          <p:grpSpPr>
            <a:xfrm>
              <a:off x="931692" y="4540806"/>
              <a:ext cx="16002389" cy="3607843"/>
              <a:chOff x="1874938" y="4228518"/>
              <a:chExt cx="12714436" cy="43311437"/>
            </a:xfrm>
          </p:grpSpPr>
          <p:grpSp>
            <p:nvGrpSpPr>
              <p:cNvPr id="3416" name="Google Shape;3416;p32"/>
              <p:cNvGrpSpPr/>
              <p:nvPr/>
            </p:nvGrpSpPr>
            <p:grpSpPr>
              <a:xfrm>
                <a:off x="1874938" y="4228545"/>
                <a:ext cx="724122" cy="43311387"/>
                <a:chOff x="6763779" y="3610074"/>
                <a:chExt cx="724122" cy="29156100"/>
              </a:xfrm>
            </p:grpSpPr>
            <p:sp>
              <p:nvSpPr>
                <p:cNvPr id="3417" name="Google Shape;3417;p32"/>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18" name="Google Shape;3418;p32"/>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19" name="Google Shape;3419;p32"/>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20" name="Google Shape;3420;p32"/>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421" name="Google Shape;3421;p32"/>
              <p:cNvGrpSpPr/>
              <p:nvPr/>
            </p:nvGrpSpPr>
            <p:grpSpPr>
              <a:xfrm>
                <a:off x="2589876" y="4228518"/>
                <a:ext cx="4171622" cy="43311150"/>
                <a:chOff x="589212" y="5453559"/>
                <a:chExt cx="4171622" cy="28874100"/>
              </a:xfrm>
            </p:grpSpPr>
            <p:grpSp>
              <p:nvGrpSpPr>
                <p:cNvPr id="3422" name="Google Shape;3422;p32"/>
                <p:cNvGrpSpPr/>
                <p:nvPr/>
              </p:nvGrpSpPr>
              <p:grpSpPr>
                <a:xfrm>
                  <a:off x="2213483" y="5453559"/>
                  <a:ext cx="2547351" cy="28874100"/>
                  <a:chOff x="2126394" y="6201753"/>
                  <a:chExt cx="2547351" cy="28874100"/>
                </a:xfrm>
              </p:grpSpPr>
              <p:sp>
                <p:nvSpPr>
                  <p:cNvPr id="3423" name="Google Shape;3423;p32"/>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24" name="Google Shape;3424;p32"/>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25" name="Google Shape;3425;p32"/>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26" name="Google Shape;3426;p32"/>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27" name="Google Shape;3427;p32"/>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28" name="Google Shape;3428;p32"/>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29" name="Google Shape;3429;p32"/>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30" name="Google Shape;3430;p32"/>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31" name="Google Shape;3431;p32"/>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32" name="Google Shape;3432;p32"/>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33" name="Google Shape;3433;p32"/>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34" name="Google Shape;3434;p32"/>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35" name="Google Shape;3435;p32"/>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36" name="Google Shape;3436;p32"/>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437" name="Google Shape;3437;p32"/>
                <p:cNvGrpSpPr/>
                <p:nvPr/>
              </p:nvGrpSpPr>
              <p:grpSpPr>
                <a:xfrm>
                  <a:off x="589212" y="5453559"/>
                  <a:ext cx="1622103" cy="28874100"/>
                  <a:chOff x="589212" y="5453048"/>
                  <a:chExt cx="1622103" cy="28874100"/>
                </a:xfrm>
              </p:grpSpPr>
              <p:sp>
                <p:nvSpPr>
                  <p:cNvPr id="3438" name="Google Shape;3438;p32"/>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39" name="Google Shape;3439;p32"/>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40" name="Google Shape;3440;p32"/>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41" name="Google Shape;3441;p32"/>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42" name="Google Shape;3442;p32"/>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43" name="Google Shape;3443;p32"/>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44" name="Google Shape;3444;p32"/>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45" name="Google Shape;3445;p32"/>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46" name="Google Shape;3446;p32"/>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447" name="Google Shape;3447;p32"/>
              <p:cNvGrpSpPr/>
              <p:nvPr/>
            </p:nvGrpSpPr>
            <p:grpSpPr>
              <a:xfrm>
                <a:off x="6752314" y="4228568"/>
                <a:ext cx="911322" cy="43311387"/>
                <a:chOff x="11540841" y="6900050"/>
                <a:chExt cx="911322" cy="29156100"/>
              </a:xfrm>
            </p:grpSpPr>
            <p:sp>
              <p:nvSpPr>
                <p:cNvPr id="3448" name="Google Shape;3448;p32"/>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49" name="Google Shape;3449;p32"/>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50" name="Google Shape;3450;p32"/>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51" name="Google Shape;3451;p32"/>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52" name="Google Shape;3452;p32"/>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453" name="Google Shape;3453;p32"/>
              <p:cNvGrpSpPr/>
              <p:nvPr/>
            </p:nvGrpSpPr>
            <p:grpSpPr>
              <a:xfrm>
                <a:off x="7654454" y="4228555"/>
                <a:ext cx="2782652" cy="43311387"/>
                <a:chOff x="13486776" y="5144310"/>
                <a:chExt cx="2782652" cy="29156100"/>
              </a:xfrm>
            </p:grpSpPr>
            <p:sp>
              <p:nvSpPr>
                <p:cNvPr id="3454" name="Google Shape;3454;p32"/>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55" name="Google Shape;3455;p32"/>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56" name="Google Shape;3456;p32"/>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57" name="Google Shape;3457;p32"/>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58" name="Google Shape;3458;p32"/>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59" name="Google Shape;3459;p32"/>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0" name="Google Shape;3460;p32"/>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1" name="Google Shape;3461;p32"/>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2" name="Google Shape;3462;p32"/>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3" name="Google Shape;3463;p32"/>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4" name="Google Shape;3464;p32"/>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5" name="Google Shape;3465;p32"/>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6" name="Google Shape;3466;p32"/>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7" name="Google Shape;3467;p32"/>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8" name="Google Shape;3468;p32"/>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9" name="Google Shape;3469;p32"/>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470" name="Google Shape;3470;p32"/>
              <p:cNvGrpSpPr/>
              <p:nvPr/>
            </p:nvGrpSpPr>
            <p:grpSpPr>
              <a:xfrm>
                <a:off x="10427923" y="4228549"/>
                <a:ext cx="4161451" cy="43311387"/>
                <a:chOff x="16176528" y="4317489"/>
                <a:chExt cx="4161451" cy="29156100"/>
              </a:xfrm>
            </p:grpSpPr>
            <p:sp>
              <p:nvSpPr>
                <p:cNvPr id="3471" name="Google Shape;3471;p32"/>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72" name="Google Shape;3472;p32"/>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73" name="Google Shape;3473;p32"/>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74" name="Google Shape;3474;p32"/>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75" name="Google Shape;3475;p32"/>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76" name="Google Shape;3476;p32"/>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77" name="Google Shape;3477;p32"/>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78" name="Google Shape;3478;p32"/>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79" name="Google Shape;3479;p32"/>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0" name="Google Shape;3480;p32"/>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1" name="Google Shape;3481;p32"/>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2" name="Google Shape;3482;p32"/>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3" name="Google Shape;3483;p32"/>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4" name="Google Shape;3484;p32"/>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5" name="Google Shape;3485;p32"/>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6" name="Google Shape;3486;p32"/>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7" name="Google Shape;3487;p32"/>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8" name="Google Shape;3488;p32"/>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9" name="Google Shape;3489;p32"/>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90" name="Google Shape;3490;p32"/>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91" name="Google Shape;3491;p32"/>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92" name="Google Shape;3492;p32"/>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93" name="Google Shape;3493;p32"/>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494" name="Google Shape;3494;p32"/>
            <p:cNvGrpSpPr/>
            <p:nvPr/>
          </p:nvGrpSpPr>
          <p:grpSpPr>
            <a:xfrm>
              <a:off x="16916435" y="4540806"/>
              <a:ext cx="16002389" cy="3607843"/>
              <a:chOff x="1874938" y="4228518"/>
              <a:chExt cx="12714436" cy="43311437"/>
            </a:xfrm>
          </p:grpSpPr>
          <p:grpSp>
            <p:nvGrpSpPr>
              <p:cNvPr id="3495" name="Google Shape;3495;p32"/>
              <p:cNvGrpSpPr/>
              <p:nvPr/>
            </p:nvGrpSpPr>
            <p:grpSpPr>
              <a:xfrm>
                <a:off x="1874938" y="4228545"/>
                <a:ext cx="724122" cy="43311387"/>
                <a:chOff x="6763779" y="3610074"/>
                <a:chExt cx="724122" cy="29156100"/>
              </a:xfrm>
            </p:grpSpPr>
            <p:sp>
              <p:nvSpPr>
                <p:cNvPr id="3496" name="Google Shape;3496;p32"/>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97" name="Google Shape;3497;p32"/>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98" name="Google Shape;3498;p32"/>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99" name="Google Shape;3499;p32"/>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500" name="Google Shape;3500;p32"/>
              <p:cNvGrpSpPr/>
              <p:nvPr/>
            </p:nvGrpSpPr>
            <p:grpSpPr>
              <a:xfrm>
                <a:off x="2589876" y="4228518"/>
                <a:ext cx="4171622" cy="43311150"/>
                <a:chOff x="589212" y="5453559"/>
                <a:chExt cx="4171622" cy="28874100"/>
              </a:xfrm>
            </p:grpSpPr>
            <p:grpSp>
              <p:nvGrpSpPr>
                <p:cNvPr id="3501" name="Google Shape;3501;p32"/>
                <p:cNvGrpSpPr/>
                <p:nvPr/>
              </p:nvGrpSpPr>
              <p:grpSpPr>
                <a:xfrm>
                  <a:off x="2213483" y="5453559"/>
                  <a:ext cx="2547351" cy="28874100"/>
                  <a:chOff x="2126394" y="6201753"/>
                  <a:chExt cx="2547351" cy="28874100"/>
                </a:xfrm>
              </p:grpSpPr>
              <p:sp>
                <p:nvSpPr>
                  <p:cNvPr id="3502" name="Google Shape;3502;p32"/>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03" name="Google Shape;3503;p32"/>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04" name="Google Shape;3504;p32"/>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05" name="Google Shape;3505;p32"/>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06" name="Google Shape;3506;p32"/>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07" name="Google Shape;3507;p32"/>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08" name="Google Shape;3508;p32"/>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09" name="Google Shape;3509;p32"/>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10" name="Google Shape;3510;p32"/>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11" name="Google Shape;3511;p32"/>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12" name="Google Shape;3512;p32"/>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13" name="Google Shape;3513;p32"/>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14" name="Google Shape;3514;p32"/>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15" name="Google Shape;3515;p32"/>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516" name="Google Shape;3516;p32"/>
                <p:cNvGrpSpPr/>
                <p:nvPr/>
              </p:nvGrpSpPr>
              <p:grpSpPr>
                <a:xfrm>
                  <a:off x="589212" y="5453559"/>
                  <a:ext cx="1622103" cy="28874100"/>
                  <a:chOff x="589212" y="5453048"/>
                  <a:chExt cx="1622103" cy="28874100"/>
                </a:xfrm>
              </p:grpSpPr>
              <p:sp>
                <p:nvSpPr>
                  <p:cNvPr id="3517" name="Google Shape;3517;p32"/>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18" name="Google Shape;3518;p32"/>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19" name="Google Shape;3519;p32"/>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20" name="Google Shape;3520;p32"/>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21" name="Google Shape;3521;p32"/>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22" name="Google Shape;3522;p32"/>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23" name="Google Shape;3523;p32"/>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24" name="Google Shape;3524;p32"/>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25" name="Google Shape;3525;p32"/>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526" name="Google Shape;3526;p32"/>
              <p:cNvGrpSpPr/>
              <p:nvPr/>
            </p:nvGrpSpPr>
            <p:grpSpPr>
              <a:xfrm>
                <a:off x="6752314" y="4228568"/>
                <a:ext cx="911322" cy="43311387"/>
                <a:chOff x="11540841" y="6900050"/>
                <a:chExt cx="911322" cy="29156100"/>
              </a:xfrm>
            </p:grpSpPr>
            <p:sp>
              <p:nvSpPr>
                <p:cNvPr id="3527" name="Google Shape;3527;p32"/>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28" name="Google Shape;3528;p32"/>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29" name="Google Shape;3529;p32"/>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30" name="Google Shape;3530;p32"/>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31" name="Google Shape;3531;p32"/>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532" name="Google Shape;3532;p32"/>
              <p:cNvGrpSpPr/>
              <p:nvPr/>
            </p:nvGrpSpPr>
            <p:grpSpPr>
              <a:xfrm>
                <a:off x="7654454" y="4228555"/>
                <a:ext cx="2782652" cy="43311387"/>
                <a:chOff x="13486776" y="5144310"/>
                <a:chExt cx="2782652" cy="29156100"/>
              </a:xfrm>
            </p:grpSpPr>
            <p:sp>
              <p:nvSpPr>
                <p:cNvPr id="3533" name="Google Shape;3533;p32"/>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34" name="Google Shape;3534;p32"/>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35" name="Google Shape;3535;p32"/>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36" name="Google Shape;3536;p32"/>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37" name="Google Shape;3537;p32"/>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38" name="Google Shape;3538;p32"/>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39" name="Google Shape;3539;p32"/>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0" name="Google Shape;3540;p32"/>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1" name="Google Shape;3541;p32"/>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2" name="Google Shape;3542;p32"/>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3" name="Google Shape;3543;p32"/>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4" name="Google Shape;3544;p32"/>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5" name="Google Shape;3545;p32"/>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6" name="Google Shape;3546;p32"/>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7" name="Google Shape;3547;p32"/>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8" name="Google Shape;3548;p32"/>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549" name="Google Shape;3549;p32"/>
              <p:cNvGrpSpPr/>
              <p:nvPr/>
            </p:nvGrpSpPr>
            <p:grpSpPr>
              <a:xfrm>
                <a:off x="10427923" y="4228549"/>
                <a:ext cx="4161451" cy="43311387"/>
                <a:chOff x="16176528" y="4317489"/>
                <a:chExt cx="4161451" cy="29156100"/>
              </a:xfrm>
            </p:grpSpPr>
            <p:sp>
              <p:nvSpPr>
                <p:cNvPr id="3550" name="Google Shape;3550;p32"/>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1" name="Google Shape;3551;p32"/>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2" name="Google Shape;3552;p32"/>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3" name="Google Shape;3553;p32"/>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4" name="Google Shape;3554;p32"/>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5" name="Google Shape;3555;p32"/>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6" name="Google Shape;3556;p32"/>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7" name="Google Shape;3557;p32"/>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8" name="Google Shape;3558;p32"/>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9" name="Google Shape;3559;p32"/>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0" name="Google Shape;3560;p32"/>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1" name="Google Shape;3561;p32"/>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2" name="Google Shape;3562;p32"/>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3" name="Google Shape;3563;p32"/>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4" name="Google Shape;3564;p32"/>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5" name="Google Shape;3565;p32"/>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6" name="Google Shape;3566;p32"/>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7" name="Google Shape;3567;p32"/>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8" name="Google Shape;3568;p32"/>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9" name="Google Shape;3569;p32"/>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70" name="Google Shape;3570;p32"/>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71" name="Google Shape;3571;p32"/>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72" name="Google Shape;3572;p32"/>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3573" name="Google Shape;3573;p32"/>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3574" name="Google Shape;3574;p32"/>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3575" name="Google Shape;3575;p32"/>
          <p:cNvSpPr txBox="1"/>
          <p:nvPr/>
        </p:nvSpPr>
        <p:spPr>
          <a:xfrm>
            <a:off x="5605035" y="649622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3576" name="Google Shape;3576;p32"/>
          <p:cNvSpPr txBox="1"/>
          <p:nvPr/>
        </p:nvSpPr>
        <p:spPr>
          <a:xfrm>
            <a:off x="0" y="0"/>
            <a:ext cx="12155400" cy="111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dk1"/>
                </a:solidFill>
                <a:latin typeface="Times New Roman"/>
                <a:ea typeface="Times New Roman"/>
                <a:cs typeface="Times New Roman"/>
                <a:sym typeface="Times New Roman"/>
              </a:rPr>
              <a:t>Example of Sweep using F</a:t>
            </a:r>
            <a:r>
              <a:rPr lang="en-US" sz="3800">
                <a:solidFill>
                  <a:schemeClr val="dk1"/>
                </a:solidFill>
                <a:latin typeface="Times New Roman"/>
                <a:ea typeface="Times New Roman"/>
                <a:cs typeface="Times New Roman"/>
                <a:sym typeface="Times New Roman"/>
              </a:rPr>
              <a:t>requency</a:t>
            </a:r>
            <a:r>
              <a:rPr lang="en-US" sz="3800">
                <a:solidFill>
                  <a:schemeClr val="dk1"/>
                </a:solidFill>
                <a:latin typeface="Times New Roman"/>
                <a:ea typeface="Times New Roman"/>
                <a:cs typeface="Times New Roman"/>
                <a:sym typeface="Times New Roman"/>
              </a:rPr>
              <a:t> Synthesizer</a:t>
            </a:r>
            <a:endParaRPr sz="3800">
              <a:solidFill>
                <a:schemeClr val="dk1"/>
              </a:solidFill>
              <a:latin typeface="Times New Roman"/>
              <a:ea typeface="Times New Roman"/>
              <a:cs typeface="Times New Roman"/>
              <a:sym typeface="Times New Roman"/>
            </a:endParaRPr>
          </a:p>
        </p:txBody>
      </p:sp>
      <p:pic>
        <p:nvPicPr>
          <p:cNvPr id="3577" name="Google Shape;3577;p32" title="Screenshot 2025-07-21 at 8.45.25 AM.png"/>
          <p:cNvPicPr preferRelativeResize="0"/>
          <p:nvPr/>
        </p:nvPicPr>
        <p:blipFill>
          <a:blip r:embed="rId4">
            <a:alphaModFix/>
          </a:blip>
          <a:stretch>
            <a:fillRect/>
          </a:stretch>
        </p:blipFill>
        <p:spPr>
          <a:xfrm>
            <a:off x="6352563" y="1362000"/>
            <a:ext cx="5476968" cy="3676175"/>
          </a:xfrm>
          <a:prstGeom prst="rect">
            <a:avLst/>
          </a:prstGeom>
          <a:noFill/>
          <a:ln>
            <a:noFill/>
          </a:ln>
        </p:spPr>
      </p:pic>
      <p:sp>
        <p:nvSpPr>
          <p:cNvPr id="3578" name="Google Shape;3578;p32"/>
          <p:cNvSpPr txBox="1"/>
          <p:nvPr/>
        </p:nvSpPr>
        <p:spPr>
          <a:xfrm>
            <a:off x="6352575" y="5038175"/>
            <a:ext cx="5476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13: Excel plotted graph of Frequency vs Intensity</a:t>
            </a:r>
            <a:endParaRPr sz="1200">
              <a:solidFill>
                <a:schemeClr val="dk1"/>
              </a:solidFill>
              <a:latin typeface="Calibri"/>
              <a:ea typeface="Calibri"/>
              <a:cs typeface="Calibri"/>
              <a:sym typeface="Calibri"/>
            </a:endParaRPr>
          </a:p>
        </p:txBody>
      </p:sp>
      <p:sp>
        <p:nvSpPr>
          <p:cNvPr id="3579" name="Google Shape;3579;p32"/>
          <p:cNvSpPr txBox="1"/>
          <p:nvPr/>
        </p:nvSpPr>
        <p:spPr>
          <a:xfrm>
            <a:off x="81375" y="5036075"/>
            <a:ext cx="62712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12: Live video of the frequency sweep</a:t>
            </a:r>
            <a:endParaRPr sz="1200">
              <a:solidFill>
                <a:schemeClr val="dk1"/>
              </a:solidFill>
              <a:latin typeface="Calibri"/>
              <a:ea typeface="Calibri"/>
              <a:cs typeface="Calibri"/>
              <a:sym typeface="Calibri"/>
            </a:endParaRPr>
          </a:p>
        </p:txBody>
      </p:sp>
      <p:pic>
        <p:nvPicPr>
          <p:cNvPr id="3580" name="Google Shape;3580;p32" title="IMG_4665.MOV">
            <a:hlinkClick r:id="rId5"/>
          </p:cNvPr>
          <p:cNvPicPr preferRelativeResize="0"/>
          <p:nvPr/>
        </p:nvPicPr>
        <p:blipFill>
          <a:blip r:embed="rId6">
            <a:alphaModFix/>
          </a:blip>
          <a:stretch>
            <a:fillRect/>
          </a:stretch>
        </p:blipFill>
        <p:spPr>
          <a:xfrm>
            <a:off x="81375" y="1436300"/>
            <a:ext cx="6271200" cy="3527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0"/>
                                        </p:tgtEl>
                                        <p:attrNameLst>
                                          <p:attrName>style.visibility</p:attrName>
                                        </p:attrNameLst>
                                      </p:cBhvr>
                                      <p:to>
                                        <p:strVal val="visible"/>
                                      </p:to>
                                    </p:set>
                                    <p:animEffect filter="fade" transition="in">
                                      <p:cBhvr>
                                        <p:cTn dur="1000"/>
                                        <p:tgtEl>
                                          <p:spTgt spid="3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5" name="Shape 3585"/>
        <p:cNvGrpSpPr/>
        <p:nvPr/>
      </p:nvGrpSpPr>
      <p:grpSpPr>
        <a:xfrm>
          <a:off x="0" y="0"/>
          <a:ext cx="0" cy="0"/>
          <a:chOff x="0" y="0"/>
          <a:chExt cx="0" cy="0"/>
        </a:xfrm>
      </p:grpSpPr>
      <p:sp>
        <p:nvSpPr>
          <p:cNvPr id="3586" name="Google Shape;3586;p33"/>
          <p:cNvSpPr txBox="1"/>
          <p:nvPr>
            <p:ph type="title"/>
          </p:nvPr>
        </p:nvSpPr>
        <p:spPr>
          <a:xfrm>
            <a:off x="0" y="1700"/>
            <a:ext cx="12155400" cy="13725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3800">
                <a:latin typeface="Times New Roman"/>
                <a:ea typeface="Times New Roman"/>
                <a:cs typeface="Times New Roman"/>
                <a:sym typeface="Times New Roman"/>
              </a:rPr>
              <a:t>The Second Quantum Revolution Needs a Workforce</a:t>
            </a:r>
            <a:endParaRPr sz="3800">
              <a:latin typeface="Times New Roman"/>
              <a:ea typeface="Times New Roman"/>
              <a:cs typeface="Times New Roman"/>
              <a:sym typeface="Times New Roman"/>
            </a:endParaRPr>
          </a:p>
          <a:p>
            <a:pPr indent="0" lvl="0" marL="0" rtl="0" algn="l">
              <a:lnSpc>
                <a:spcPct val="90000"/>
              </a:lnSpc>
              <a:spcBef>
                <a:spcPts val="800"/>
              </a:spcBef>
              <a:spcAft>
                <a:spcPts val="0"/>
              </a:spcAft>
              <a:buClr>
                <a:schemeClr val="dk1"/>
              </a:buClr>
              <a:buSzPts val="4400"/>
              <a:buFont typeface="Calibri"/>
              <a:buNone/>
            </a:pPr>
            <a:r>
              <a:t/>
            </a:r>
            <a:endParaRPr sz="3800"/>
          </a:p>
        </p:txBody>
      </p:sp>
      <p:grpSp>
        <p:nvGrpSpPr>
          <p:cNvPr id="3587" name="Google Shape;3587;p33"/>
          <p:cNvGrpSpPr/>
          <p:nvPr/>
        </p:nvGrpSpPr>
        <p:grpSpPr>
          <a:xfrm>
            <a:off x="-7700" y="6324842"/>
            <a:ext cx="12206290" cy="332283"/>
            <a:chOff x="931692" y="4540806"/>
            <a:chExt cx="31987132" cy="2418359"/>
          </a:xfrm>
        </p:grpSpPr>
        <p:grpSp>
          <p:nvGrpSpPr>
            <p:cNvPr id="3588" name="Google Shape;3588;p33"/>
            <p:cNvGrpSpPr/>
            <p:nvPr/>
          </p:nvGrpSpPr>
          <p:grpSpPr>
            <a:xfrm>
              <a:off x="931692" y="4540806"/>
              <a:ext cx="16002389" cy="2418359"/>
              <a:chOff x="1874938" y="4228518"/>
              <a:chExt cx="12714436" cy="29031919"/>
            </a:xfrm>
          </p:grpSpPr>
          <p:grpSp>
            <p:nvGrpSpPr>
              <p:cNvPr id="3589" name="Google Shape;3589;p33"/>
              <p:cNvGrpSpPr/>
              <p:nvPr/>
            </p:nvGrpSpPr>
            <p:grpSpPr>
              <a:xfrm>
                <a:off x="1874938" y="4228545"/>
                <a:ext cx="724122" cy="29031869"/>
                <a:chOff x="6763779" y="3610074"/>
                <a:chExt cx="724122" cy="19543500"/>
              </a:xfrm>
            </p:grpSpPr>
            <p:sp>
              <p:nvSpPr>
                <p:cNvPr id="3590" name="Google Shape;3590;p33"/>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91" name="Google Shape;3591;p33"/>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92" name="Google Shape;3592;p33"/>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93" name="Google Shape;3593;p33"/>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594" name="Google Shape;3594;p33"/>
              <p:cNvGrpSpPr/>
              <p:nvPr/>
            </p:nvGrpSpPr>
            <p:grpSpPr>
              <a:xfrm>
                <a:off x="2589876" y="4228518"/>
                <a:ext cx="4171622" cy="29031750"/>
                <a:chOff x="589212" y="5453559"/>
                <a:chExt cx="4171622" cy="19354500"/>
              </a:xfrm>
            </p:grpSpPr>
            <p:grpSp>
              <p:nvGrpSpPr>
                <p:cNvPr id="3595" name="Google Shape;3595;p33"/>
                <p:cNvGrpSpPr/>
                <p:nvPr/>
              </p:nvGrpSpPr>
              <p:grpSpPr>
                <a:xfrm>
                  <a:off x="2213483" y="5453559"/>
                  <a:ext cx="2547351" cy="19354500"/>
                  <a:chOff x="2126394" y="6201753"/>
                  <a:chExt cx="2547351" cy="19354500"/>
                </a:xfrm>
              </p:grpSpPr>
              <p:sp>
                <p:nvSpPr>
                  <p:cNvPr id="3596" name="Google Shape;3596;p33"/>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97" name="Google Shape;3597;p33"/>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98" name="Google Shape;3598;p33"/>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99" name="Google Shape;3599;p33"/>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0" name="Google Shape;3600;p33"/>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1" name="Google Shape;3601;p33"/>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2" name="Google Shape;3602;p33"/>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3" name="Google Shape;3603;p33"/>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4" name="Google Shape;3604;p33"/>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5" name="Google Shape;3605;p33"/>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6" name="Google Shape;3606;p33"/>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7" name="Google Shape;3607;p33"/>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8" name="Google Shape;3608;p33"/>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9" name="Google Shape;3609;p33"/>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610" name="Google Shape;3610;p33"/>
                <p:cNvGrpSpPr/>
                <p:nvPr/>
              </p:nvGrpSpPr>
              <p:grpSpPr>
                <a:xfrm>
                  <a:off x="589212" y="5453559"/>
                  <a:ext cx="1622103" cy="19354500"/>
                  <a:chOff x="589212" y="5453048"/>
                  <a:chExt cx="1622103" cy="19354500"/>
                </a:xfrm>
              </p:grpSpPr>
              <p:sp>
                <p:nvSpPr>
                  <p:cNvPr id="3611" name="Google Shape;3611;p33"/>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12" name="Google Shape;3612;p33"/>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13" name="Google Shape;3613;p33"/>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14" name="Google Shape;3614;p33"/>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15" name="Google Shape;3615;p33"/>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16" name="Google Shape;3616;p33"/>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17" name="Google Shape;3617;p33"/>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18" name="Google Shape;3618;p33"/>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19" name="Google Shape;3619;p33"/>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620" name="Google Shape;3620;p33"/>
              <p:cNvGrpSpPr/>
              <p:nvPr/>
            </p:nvGrpSpPr>
            <p:grpSpPr>
              <a:xfrm>
                <a:off x="6752314" y="4228568"/>
                <a:ext cx="911322" cy="29031869"/>
                <a:chOff x="11540841" y="6900050"/>
                <a:chExt cx="911322" cy="19543500"/>
              </a:xfrm>
            </p:grpSpPr>
            <p:sp>
              <p:nvSpPr>
                <p:cNvPr id="3621" name="Google Shape;3621;p33"/>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22" name="Google Shape;3622;p33"/>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23" name="Google Shape;3623;p33"/>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24" name="Google Shape;3624;p33"/>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25" name="Google Shape;3625;p33"/>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626" name="Google Shape;3626;p33"/>
              <p:cNvGrpSpPr/>
              <p:nvPr/>
            </p:nvGrpSpPr>
            <p:grpSpPr>
              <a:xfrm>
                <a:off x="7654454" y="4228555"/>
                <a:ext cx="2782652" cy="29031869"/>
                <a:chOff x="13486776" y="5144310"/>
                <a:chExt cx="2782652" cy="19543500"/>
              </a:xfrm>
            </p:grpSpPr>
            <p:sp>
              <p:nvSpPr>
                <p:cNvPr id="3627" name="Google Shape;3627;p33"/>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28" name="Google Shape;3628;p33"/>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29" name="Google Shape;3629;p33"/>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0" name="Google Shape;3630;p33"/>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1" name="Google Shape;3631;p33"/>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2" name="Google Shape;3632;p33"/>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3" name="Google Shape;3633;p33"/>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4" name="Google Shape;3634;p33"/>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5" name="Google Shape;3635;p33"/>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6" name="Google Shape;3636;p33"/>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7" name="Google Shape;3637;p33"/>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8" name="Google Shape;3638;p33"/>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9" name="Google Shape;3639;p33"/>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40" name="Google Shape;3640;p33"/>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41" name="Google Shape;3641;p33"/>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42" name="Google Shape;3642;p33"/>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643" name="Google Shape;3643;p33"/>
              <p:cNvGrpSpPr/>
              <p:nvPr/>
            </p:nvGrpSpPr>
            <p:grpSpPr>
              <a:xfrm>
                <a:off x="10427923" y="4228549"/>
                <a:ext cx="4161451" cy="29031869"/>
                <a:chOff x="16176528" y="4317489"/>
                <a:chExt cx="4161451" cy="19543500"/>
              </a:xfrm>
            </p:grpSpPr>
            <p:sp>
              <p:nvSpPr>
                <p:cNvPr id="3644" name="Google Shape;3644;p33"/>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45" name="Google Shape;3645;p33"/>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46" name="Google Shape;3646;p33"/>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47" name="Google Shape;3647;p33"/>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48" name="Google Shape;3648;p33"/>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49" name="Google Shape;3649;p33"/>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0" name="Google Shape;3650;p33"/>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1" name="Google Shape;3651;p33"/>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2" name="Google Shape;3652;p33"/>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3" name="Google Shape;3653;p33"/>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4" name="Google Shape;3654;p33"/>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5" name="Google Shape;3655;p33"/>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6" name="Google Shape;3656;p33"/>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7" name="Google Shape;3657;p33"/>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8" name="Google Shape;3658;p33"/>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59" name="Google Shape;3659;p33"/>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60" name="Google Shape;3660;p33"/>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61" name="Google Shape;3661;p33"/>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62" name="Google Shape;3662;p33"/>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63" name="Google Shape;3663;p33"/>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64" name="Google Shape;3664;p33"/>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65" name="Google Shape;3665;p33"/>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66" name="Google Shape;3666;p33"/>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667" name="Google Shape;3667;p33"/>
            <p:cNvGrpSpPr/>
            <p:nvPr/>
          </p:nvGrpSpPr>
          <p:grpSpPr>
            <a:xfrm>
              <a:off x="16916435" y="4540806"/>
              <a:ext cx="16002389" cy="2418359"/>
              <a:chOff x="1874938" y="4228518"/>
              <a:chExt cx="12714436" cy="29031919"/>
            </a:xfrm>
          </p:grpSpPr>
          <p:grpSp>
            <p:nvGrpSpPr>
              <p:cNvPr id="3668" name="Google Shape;3668;p33"/>
              <p:cNvGrpSpPr/>
              <p:nvPr/>
            </p:nvGrpSpPr>
            <p:grpSpPr>
              <a:xfrm>
                <a:off x="1874938" y="4228545"/>
                <a:ext cx="724122" cy="29031869"/>
                <a:chOff x="6763779" y="3610074"/>
                <a:chExt cx="724122" cy="19543500"/>
              </a:xfrm>
            </p:grpSpPr>
            <p:sp>
              <p:nvSpPr>
                <p:cNvPr id="3669" name="Google Shape;3669;p33"/>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70" name="Google Shape;3670;p33"/>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71" name="Google Shape;3671;p33"/>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72" name="Google Shape;3672;p33"/>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673" name="Google Shape;3673;p33"/>
              <p:cNvGrpSpPr/>
              <p:nvPr/>
            </p:nvGrpSpPr>
            <p:grpSpPr>
              <a:xfrm>
                <a:off x="2589876" y="4228518"/>
                <a:ext cx="4171622" cy="29031750"/>
                <a:chOff x="589212" y="5453559"/>
                <a:chExt cx="4171622" cy="19354500"/>
              </a:xfrm>
            </p:grpSpPr>
            <p:grpSp>
              <p:nvGrpSpPr>
                <p:cNvPr id="3674" name="Google Shape;3674;p33"/>
                <p:cNvGrpSpPr/>
                <p:nvPr/>
              </p:nvGrpSpPr>
              <p:grpSpPr>
                <a:xfrm>
                  <a:off x="2213483" y="5453559"/>
                  <a:ext cx="2547351" cy="19354500"/>
                  <a:chOff x="2126394" y="6201753"/>
                  <a:chExt cx="2547351" cy="19354500"/>
                </a:xfrm>
              </p:grpSpPr>
              <p:sp>
                <p:nvSpPr>
                  <p:cNvPr id="3675" name="Google Shape;3675;p33"/>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76" name="Google Shape;3676;p33"/>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77" name="Google Shape;3677;p33"/>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78" name="Google Shape;3678;p33"/>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79" name="Google Shape;3679;p33"/>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0" name="Google Shape;3680;p33"/>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1" name="Google Shape;3681;p33"/>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2" name="Google Shape;3682;p33"/>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3" name="Google Shape;3683;p33"/>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4" name="Google Shape;3684;p33"/>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5" name="Google Shape;3685;p33"/>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6" name="Google Shape;3686;p33"/>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7" name="Google Shape;3687;p33"/>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8" name="Google Shape;3688;p33"/>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689" name="Google Shape;3689;p33"/>
                <p:cNvGrpSpPr/>
                <p:nvPr/>
              </p:nvGrpSpPr>
              <p:grpSpPr>
                <a:xfrm>
                  <a:off x="589212" y="5453559"/>
                  <a:ext cx="1622103" cy="19354500"/>
                  <a:chOff x="589212" y="5453048"/>
                  <a:chExt cx="1622103" cy="19354500"/>
                </a:xfrm>
              </p:grpSpPr>
              <p:sp>
                <p:nvSpPr>
                  <p:cNvPr id="3690" name="Google Shape;3690;p33"/>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91" name="Google Shape;3691;p33"/>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92" name="Google Shape;3692;p33"/>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93" name="Google Shape;3693;p33"/>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94" name="Google Shape;3694;p33"/>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95" name="Google Shape;3695;p33"/>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96" name="Google Shape;3696;p33"/>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97" name="Google Shape;3697;p33"/>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98" name="Google Shape;3698;p33"/>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699" name="Google Shape;3699;p33"/>
              <p:cNvGrpSpPr/>
              <p:nvPr/>
            </p:nvGrpSpPr>
            <p:grpSpPr>
              <a:xfrm>
                <a:off x="6752314" y="4228568"/>
                <a:ext cx="911322" cy="29031869"/>
                <a:chOff x="11540841" y="6900050"/>
                <a:chExt cx="911322" cy="19543500"/>
              </a:xfrm>
            </p:grpSpPr>
            <p:sp>
              <p:nvSpPr>
                <p:cNvPr id="3700" name="Google Shape;3700;p33"/>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01" name="Google Shape;3701;p33"/>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02" name="Google Shape;3702;p33"/>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03" name="Google Shape;3703;p33"/>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04" name="Google Shape;3704;p33"/>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705" name="Google Shape;3705;p33"/>
              <p:cNvGrpSpPr/>
              <p:nvPr/>
            </p:nvGrpSpPr>
            <p:grpSpPr>
              <a:xfrm>
                <a:off x="7654454" y="4228555"/>
                <a:ext cx="2782652" cy="29031869"/>
                <a:chOff x="13486776" y="5144310"/>
                <a:chExt cx="2782652" cy="19543500"/>
              </a:xfrm>
            </p:grpSpPr>
            <p:sp>
              <p:nvSpPr>
                <p:cNvPr id="3706" name="Google Shape;3706;p33"/>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07" name="Google Shape;3707;p33"/>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08" name="Google Shape;3708;p33"/>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09" name="Google Shape;3709;p33"/>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0" name="Google Shape;3710;p33"/>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1" name="Google Shape;3711;p33"/>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2" name="Google Shape;3712;p33"/>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3" name="Google Shape;3713;p33"/>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4" name="Google Shape;3714;p33"/>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5" name="Google Shape;3715;p33"/>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6" name="Google Shape;3716;p33"/>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7" name="Google Shape;3717;p33"/>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8" name="Google Shape;3718;p33"/>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9" name="Google Shape;3719;p33"/>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20" name="Google Shape;3720;p33"/>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21" name="Google Shape;3721;p33"/>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722" name="Google Shape;3722;p33"/>
              <p:cNvGrpSpPr/>
              <p:nvPr/>
            </p:nvGrpSpPr>
            <p:grpSpPr>
              <a:xfrm>
                <a:off x="10427923" y="4228549"/>
                <a:ext cx="4161451" cy="29031869"/>
                <a:chOff x="16176528" y="4317489"/>
                <a:chExt cx="4161451" cy="19543500"/>
              </a:xfrm>
            </p:grpSpPr>
            <p:sp>
              <p:nvSpPr>
                <p:cNvPr id="3723" name="Google Shape;3723;p33"/>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24" name="Google Shape;3724;p33"/>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25" name="Google Shape;3725;p33"/>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26" name="Google Shape;3726;p33"/>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27" name="Google Shape;3727;p33"/>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28" name="Google Shape;3728;p33"/>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29" name="Google Shape;3729;p33"/>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0" name="Google Shape;3730;p33"/>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1" name="Google Shape;3731;p33"/>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2" name="Google Shape;3732;p33"/>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3" name="Google Shape;3733;p33"/>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4" name="Google Shape;3734;p33"/>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5" name="Google Shape;3735;p33"/>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6" name="Google Shape;3736;p33"/>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7" name="Google Shape;3737;p33"/>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8" name="Google Shape;3738;p33"/>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9" name="Google Shape;3739;p33"/>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40" name="Google Shape;3740;p33"/>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41" name="Google Shape;3741;p33"/>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42" name="Google Shape;3742;p33"/>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43" name="Google Shape;3743;p33"/>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44" name="Google Shape;3744;p33"/>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45" name="Google Shape;3745;p33"/>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3746" name="Google Shape;3746;p33"/>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3747" name="Google Shape;3747;p33"/>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3748" name="Google Shape;3748;p33"/>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3749" name="Google Shape;3749;p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750" name="Google Shape;3750;p33"/>
          <p:cNvSpPr txBox="1"/>
          <p:nvPr/>
        </p:nvSpPr>
        <p:spPr>
          <a:xfrm>
            <a:off x="97900" y="964875"/>
            <a:ext cx="3681000" cy="3874200"/>
          </a:xfrm>
          <a:prstGeom prst="rect">
            <a:avLst/>
          </a:prstGeom>
          <a:noFill/>
          <a:ln>
            <a:noFill/>
          </a:ln>
        </p:spPr>
        <p:txBody>
          <a:bodyPr anchorCtr="0" anchor="t" bIns="45700" lIns="91425" spcFirstLastPara="1" rIns="91425" wrap="square" tIns="45700">
            <a:spAutoFit/>
          </a:bodyPr>
          <a:lstStyle/>
          <a:p>
            <a:pPr indent="-342900" lvl="0" marL="457200" rtl="0" algn="l">
              <a:lnSpc>
                <a:spcPct val="115000"/>
              </a:lnSpc>
              <a:spcBef>
                <a:spcPts val="1200"/>
              </a:spcBef>
              <a:spcAft>
                <a:spcPts val="0"/>
              </a:spcAft>
              <a:buClr>
                <a:schemeClr val="dk1"/>
              </a:buClr>
              <a:buSzPts val="1800"/>
              <a:buChar char="●"/>
            </a:pPr>
            <a:r>
              <a:rPr lang="en-US" sz="1800">
                <a:solidFill>
                  <a:schemeClr val="dk1"/>
                </a:solidFill>
              </a:rPr>
              <a:t>Quantum technologies are transforming fields like medicine, materials science, and data security.</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However, quantum concepts remain difficult to teach in schools due to lack of accessible experiments.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Nitrogen Vacancy (NV) centers in diamonds can be used to teach real-world quantum sensing affordably.</a:t>
            </a:r>
            <a:endParaRPr i="1" sz="1800">
              <a:solidFill>
                <a:srgbClr val="FF0000"/>
              </a:solidFill>
            </a:endParaRPr>
          </a:p>
        </p:txBody>
      </p:sp>
      <p:pic>
        <p:nvPicPr>
          <p:cNvPr id="3751" name="Google Shape;3751;p33" title="Screenshot 2025-06-19 at 1.41.13 PM.png"/>
          <p:cNvPicPr preferRelativeResize="0"/>
          <p:nvPr/>
        </p:nvPicPr>
        <p:blipFill>
          <a:blip r:embed="rId4">
            <a:alphaModFix/>
          </a:blip>
          <a:stretch>
            <a:fillRect/>
          </a:stretch>
        </p:blipFill>
        <p:spPr>
          <a:xfrm>
            <a:off x="4535276" y="3319125"/>
            <a:ext cx="3426950" cy="2463624"/>
          </a:xfrm>
          <a:prstGeom prst="rect">
            <a:avLst/>
          </a:prstGeom>
          <a:noFill/>
          <a:ln>
            <a:noFill/>
          </a:ln>
        </p:spPr>
      </p:pic>
      <p:sp>
        <p:nvSpPr>
          <p:cNvPr id="3752" name="Google Shape;3752;p33"/>
          <p:cNvSpPr txBox="1"/>
          <p:nvPr/>
        </p:nvSpPr>
        <p:spPr>
          <a:xfrm>
            <a:off x="8326375" y="3182488"/>
            <a:ext cx="3529200" cy="2894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Clr>
                <a:schemeClr val="dk1"/>
              </a:buClr>
              <a:buSzPts val="1800"/>
              <a:buChar char="●"/>
            </a:pPr>
            <a:r>
              <a:rPr lang="en-US" sz="1800">
                <a:solidFill>
                  <a:schemeClr val="dk1"/>
                </a:solidFill>
              </a:rPr>
              <a:t>Applications include brain-computer interfaces, nanoscale magnetic sensing, and biological research.</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Education has yet to catch up, leaving a major gap in accessible quantum experimentation.</a:t>
            </a:r>
            <a:endParaRPr sz="1800">
              <a:solidFill>
                <a:schemeClr val="dk1"/>
              </a:solidFill>
            </a:endParaRPr>
          </a:p>
        </p:txBody>
      </p:sp>
      <p:pic>
        <p:nvPicPr>
          <p:cNvPr id="3753" name="Google Shape;3753;p33" title="Screenshot 2025-07-14 at 3.09.41 PM.png"/>
          <p:cNvPicPr preferRelativeResize="0"/>
          <p:nvPr/>
        </p:nvPicPr>
        <p:blipFill>
          <a:blip r:embed="rId5">
            <a:alphaModFix/>
          </a:blip>
          <a:stretch>
            <a:fillRect/>
          </a:stretch>
        </p:blipFill>
        <p:spPr>
          <a:xfrm>
            <a:off x="9271575" y="611000"/>
            <a:ext cx="2017446" cy="2078850"/>
          </a:xfrm>
          <a:prstGeom prst="rect">
            <a:avLst/>
          </a:prstGeom>
          <a:noFill/>
          <a:ln>
            <a:noFill/>
          </a:ln>
        </p:spPr>
      </p:pic>
      <p:sp>
        <p:nvSpPr>
          <p:cNvPr id="3754" name="Google Shape;3754;p33"/>
          <p:cNvSpPr txBox="1"/>
          <p:nvPr/>
        </p:nvSpPr>
        <p:spPr>
          <a:xfrm>
            <a:off x="3907300" y="2855350"/>
            <a:ext cx="43857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1:Brain-Computer Interface</a:t>
            </a:r>
            <a:endParaRPr sz="1200">
              <a:solidFill>
                <a:schemeClr val="dk1"/>
              </a:solidFill>
              <a:latin typeface="Calibri"/>
              <a:ea typeface="Calibri"/>
              <a:cs typeface="Calibri"/>
              <a:sym typeface="Calibri"/>
            </a:endParaRPr>
          </a:p>
        </p:txBody>
      </p:sp>
      <p:sp>
        <p:nvSpPr>
          <p:cNvPr id="3755" name="Google Shape;3755;p33"/>
          <p:cNvSpPr txBox="1"/>
          <p:nvPr/>
        </p:nvSpPr>
        <p:spPr>
          <a:xfrm>
            <a:off x="3987750" y="5952225"/>
            <a:ext cx="41613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2: Using Quantum Sensing on a artificial Neuron </a:t>
            </a:r>
            <a:endParaRPr sz="1200">
              <a:solidFill>
                <a:schemeClr val="dk1"/>
              </a:solidFill>
              <a:latin typeface="Calibri"/>
              <a:ea typeface="Calibri"/>
              <a:cs typeface="Calibri"/>
              <a:sym typeface="Calibri"/>
            </a:endParaRPr>
          </a:p>
        </p:txBody>
      </p:sp>
      <p:sp>
        <p:nvSpPr>
          <p:cNvPr id="3756" name="Google Shape;3756;p33"/>
          <p:cNvSpPr txBox="1"/>
          <p:nvPr/>
        </p:nvSpPr>
        <p:spPr>
          <a:xfrm>
            <a:off x="8610725" y="2717325"/>
            <a:ext cx="33054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3: Diamond Lattice with NV center</a:t>
            </a:r>
            <a:endParaRPr sz="1200">
              <a:solidFill>
                <a:schemeClr val="dk1"/>
              </a:solidFill>
              <a:latin typeface="Calibri"/>
              <a:ea typeface="Calibri"/>
              <a:cs typeface="Calibri"/>
              <a:sym typeface="Calibri"/>
            </a:endParaRPr>
          </a:p>
        </p:txBody>
      </p:sp>
      <p:pic>
        <p:nvPicPr>
          <p:cNvPr id="3757" name="Google Shape;3757;p33" title="Screenshot 2025-06-19 at 1.32.34 PM.png"/>
          <p:cNvPicPr preferRelativeResize="0"/>
          <p:nvPr/>
        </p:nvPicPr>
        <p:blipFill>
          <a:blip r:embed="rId6">
            <a:alphaModFix/>
          </a:blip>
          <a:stretch>
            <a:fillRect/>
          </a:stretch>
        </p:blipFill>
        <p:spPr>
          <a:xfrm>
            <a:off x="4259650" y="933932"/>
            <a:ext cx="3681001" cy="1894169"/>
          </a:xfrm>
          <a:prstGeom prst="rect">
            <a:avLst/>
          </a:prstGeom>
          <a:noFill/>
          <a:ln>
            <a:noFill/>
          </a:ln>
        </p:spPr>
      </p:pic>
      <p:sp>
        <p:nvSpPr>
          <p:cNvPr id="3758" name="Google Shape;3758;p33"/>
          <p:cNvSpPr txBox="1"/>
          <p:nvPr/>
        </p:nvSpPr>
        <p:spPr>
          <a:xfrm>
            <a:off x="202200" y="5139275"/>
            <a:ext cx="3305400" cy="6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Figure 1: </a:t>
            </a:r>
            <a:endParaRPr sz="800">
              <a:solidFill>
                <a:schemeClr val="dk1"/>
              </a:solidFill>
              <a:latin typeface="Calibri"/>
              <a:ea typeface="Calibri"/>
              <a:cs typeface="Calibri"/>
              <a:sym typeface="Calibri"/>
            </a:endParaRPr>
          </a:p>
          <a:p>
            <a:pPr indent="0" lvl="0" marL="0" rtl="0" algn="l">
              <a:spcBef>
                <a:spcPts val="0"/>
              </a:spcBef>
              <a:spcAft>
                <a:spcPts val="0"/>
              </a:spcAft>
              <a:buNone/>
            </a:pPr>
            <a:r>
              <a:rPr lang="en-US" sz="800">
                <a:solidFill>
                  <a:schemeClr val="dk1"/>
                </a:solidFill>
                <a:latin typeface="Calibri"/>
                <a:ea typeface="Calibri"/>
                <a:cs typeface="Calibri"/>
                <a:sym typeface="Calibri"/>
              </a:rPr>
              <a:t>Figure 2: </a:t>
            </a:r>
            <a:endParaRPr sz="800">
              <a:solidFill>
                <a:schemeClr val="dk1"/>
              </a:solidFill>
              <a:latin typeface="Calibri"/>
              <a:ea typeface="Calibri"/>
              <a:cs typeface="Calibri"/>
              <a:sym typeface="Calibri"/>
            </a:endParaRPr>
          </a:p>
          <a:p>
            <a:pPr indent="0" lvl="0" marL="0" rtl="0" algn="l">
              <a:spcBef>
                <a:spcPts val="0"/>
              </a:spcBef>
              <a:spcAft>
                <a:spcPts val="0"/>
              </a:spcAft>
              <a:buNone/>
            </a:pPr>
            <a:r>
              <a:rPr lang="en-US" sz="800">
                <a:solidFill>
                  <a:schemeClr val="dk1"/>
                </a:solidFill>
                <a:latin typeface="Calibri"/>
                <a:ea typeface="Calibri"/>
                <a:cs typeface="Calibri"/>
                <a:sym typeface="Calibri"/>
              </a:rPr>
              <a:t>Figure 3:</a:t>
            </a:r>
            <a:endParaRPr sz="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3" name="Shape 3763"/>
        <p:cNvGrpSpPr/>
        <p:nvPr/>
      </p:nvGrpSpPr>
      <p:grpSpPr>
        <a:xfrm>
          <a:off x="0" y="0"/>
          <a:ext cx="0" cy="0"/>
          <a:chOff x="0" y="0"/>
          <a:chExt cx="0" cy="0"/>
        </a:xfrm>
      </p:grpSpPr>
      <p:sp>
        <p:nvSpPr>
          <p:cNvPr id="3764" name="Google Shape;3764;p34"/>
          <p:cNvSpPr txBox="1"/>
          <p:nvPr>
            <p:ph type="title"/>
          </p:nvPr>
        </p:nvSpPr>
        <p:spPr>
          <a:xfrm>
            <a:off x="0" y="1700"/>
            <a:ext cx="12155400" cy="886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398"/>
              <a:buFont typeface="Calibri"/>
              <a:buNone/>
            </a:pPr>
            <a:r>
              <a:rPr lang="en-US" sz="3800">
                <a:latin typeface="Times New Roman"/>
                <a:ea typeface="Times New Roman"/>
                <a:cs typeface="Times New Roman"/>
                <a:sym typeface="Times New Roman"/>
              </a:rPr>
              <a:t>Hands-On Quantum Sensing Is Too Expensive and Complex</a:t>
            </a:r>
            <a:endParaRPr sz="3800"/>
          </a:p>
        </p:txBody>
      </p:sp>
      <p:grpSp>
        <p:nvGrpSpPr>
          <p:cNvPr id="3765" name="Google Shape;3765;p34"/>
          <p:cNvGrpSpPr/>
          <p:nvPr/>
        </p:nvGrpSpPr>
        <p:grpSpPr>
          <a:xfrm>
            <a:off x="-7700" y="6324841"/>
            <a:ext cx="12206290" cy="332283"/>
            <a:chOff x="931692" y="4540806"/>
            <a:chExt cx="31987132" cy="2418359"/>
          </a:xfrm>
        </p:grpSpPr>
        <p:grpSp>
          <p:nvGrpSpPr>
            <p:cNvPr id="3766" name="Google Shape;3766;p34"/>
            <p:cNvGrpSpPr/>
            <p:nvPr/>
          </p:nvGrpSpPr>
          <p:grpSpPr>
            <a:xfrm>
              <a:off x="931692" y="4540806"/>
              <a:ext cx="16002389" cy="2418359"/>
              <a:chOff x="1874938" y="4228518"/>
              <a:chExt cx="12714436" cy="29031919"/>
            </a:xfrm>
          </p:grpSpPr>
          <p:grpSp>
            <p:nvGrpSpPr>
              <p:cNvPr id="3767" name="Google Shape;3767;p34"/>
              <p:cNvGrpSpPr/>
              <p:nvPr/>
            </p:nvGrpSpPr>
            <p:grpSpPr>
              <a:xfrm>
                <a:off x="1874938" y="4228545"/>
                <a:ext cx="724122" cy="29031869"/>
                <a:chOff x="6763779" y="3610074"/>
                <a:chExt cx="724122" cy="19543500"/>
              </a:xfrm>
            </p:grpSpPr>
            <p:sp>
              <p:nvSpPr>
                <p:cNvPr id="3768" name="Google Shape;3768;p34"/>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69" name="Google Shape;3769;p34"/>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70" name="Google Shape;3770;p34"/>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71" name="Google Shape;3771;p34"/>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772" name="Google Shape;3772;p34"/>
              <p:cNvGrpSpPr/>
              <p:nvPr/>
            </p:nvGrpSpPr>
            <p:grpSpPr>
              <a:xfrm>
                <a:off x="2589876" y="4228518"/>
                <a:ext cx="4171622" cy="29031750"/>
                <a:chOff x="589212" y="5453559"/>
                <a:chExt cx="4171622" cy="19354500"/>
              </a:xfrm>
            </p:grpSpPr>
            <p:grpSp>
              <p:nvGrpSpPr>
                <p:cNvPr id="3773" name="Google Shape;3773;p34"/>
                <p:cNvGrpSpPr/>
                <p:nvPr/>
              </p:nvGrpSpPr>
              <p:grpSpPr>
                <a:xfrm>
                  <a:off x="2213483" y="5453559"/>
                  <a:ext cx="2547351" cy="19354500"/>
                  <a:chOff x="2126394" y="6201753"/>
                  <a:chExt cx="2547351" cy="19354500"/>
                </a:xfrm>
              </p:grpSpPr>
              <p:sp>
                <p:nvSpPr>
                  <p:cNvPr id="3774" name="Google Shape;3774;p34"/>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75" name="Google Shape;3775;p34"/>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76" name="Google Shape;3776;p34"/>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77" name="Google Shape;3777;p34"/>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78" name="Google Shape;3778;p34"/>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79" name="Google Shape;3779;p34"/>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80" name="Google Shape;3780;p34"/>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81" name="Google Shape;3781;p34"/>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82" name="Google Shape;3782;p34"/>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83" name="Google Shape;3783;p34"/>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84" name="Google Shape;3784;p34"/>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85" name="Google Shape;3785;p34"/>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86" name="Google Shape;3786;p34"/>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87" name="Google Shape;3787;p34"/>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788" name="Google Shape;3788;p34"/>
                <p:cNvGrpSpPr/>
                <p:nvPr/>
              </p:nvGrpSpPr>
              <p:grpSpPr>
                <a:xfrm>
                  <a:off x="589212" y="5453559"/>
                  <a:ext cx="1622103" cy="19354500"/>
                  <a:chOff x="589212" y="5453048"/>
                  <a:chExt cx="1622103" cy="19354500"/>
                </a:xfrm>
              </p:grpSpPr>
              <p:sp>
                <p:nvSpPr>
                  <p:cNvPr id="3789" name="Google Shape;3789;p34"/>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90" name="Google Shape;3790;p34"/>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91" name="Google Shape;3791;p34"/>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92" name="Google Shape;3792;p34"/>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93" name="Google Shape;3793;p34"/>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94" name="Google Shape;3794;p34"/>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95" name="Google Shape;3795;p34"/>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96" name="Google Shape;3796;p34"/>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97" name="Google Shape;3797;p34"/>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798" name="Google Shape;3798;p34"/>
              <p:cNvGrpSpPr/>
              <p:nvPr/>
            </p:nvGrpSpPr>
            <p:grpSpPr>
              <a:xfrm>
                <a:off x="6752314" y="4228568"/>
                <a:ext cx="911322" cy="29031869"/>
                <a:chOff x="11540841" y="6900050"/>
                <a:chExt cx="911322" cy="19543500"/>
              </a:xfrm>
            </p:grpSpPr>
            <p:sp>
              <p:nvSpPr>
                <p:cNvPr id="3799" name="Google Shape;3799;p34"/>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00" name="Google Shape;3800;p34"/>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01" name="Google Shape;3801;p34"/>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02" name="Google Shape;3802;p34"/>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03" name="Google Shape;3803;p34"/>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804" name="Google Shape;3804;p34"/>
              <p:cNvGrpSpPr/>
              <p:nvPr/>
            </p:nvGrpSpPr>
            <p:grpSpPr>
              <a:xfrm>
                <a:off x="7654454" y="4228555"/>
                <a:ext cx="2782652" cy="29031869"/>
                <a:chOff x="13486776" y="5144310"/>
                <a:chExt cx="2782652" cy="19543500"/>
              </a:xfrm>
            </p:grpSpPr>
            <p:sp>
              <p:nvSpPr>
                <p:cNvPr id="3805" name="Google Shape;3805;p34"/>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06" name="Google Shape;3806;p34"/>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07" name="Google Shape;3807;p34"/>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08" name="Google Shape;3808;p34"/>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09" name="Google Shape;3809;p34"/>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0" name="Google Shape;3810;p34"/>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1" name="Google Shape;3811;p34"/>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2" name="Google Shape;3812;p34"/>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3" name="Google Shape;3813;p34"/>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4" name="Google Shape;3814;p34"/>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5" name="Google Shape;3815;p34"/>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6" name="Google Shape;3816;p34"/>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7" name="Google Shape;3817;p34"/>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8" name="Google Shape;3818;p34"/>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19" name="Google Shape;3819;p34"/>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20" name="Google Shape;3820;p34"/>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821" name="Google Shape;3821;p34"/>
              <p:cNvGrpSpPr/>
              <p:nvPr/>
            </p:nvGrpSpPr>
            <p:grpSpPr>
              <a:xfrm>
                <a:off x="10427923" y="4228549"/>
                <a:ext cx="4161451" cy="29031869"/>
                <a:chOff x="16176528" y="4317489"/>
                <a:chExt cx="4161451" cy="19543500"/>
              </a:xfrm>
            </p:grpSpPr>
            <p:sp>
              <p:nvSpPr>
                <p:cNvPr id="3822" name="Google Shape;3822;p34"/>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23" name="Google Shape;3823;p34"/>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24" name="Google Shape;3824;p34"/>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25" name="Google Shape;3825;p34"/>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26" name="Google Shape;3826;p34"/>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27" name="Google Shape;3827;p34"/>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28" name="Google Shape;3828;p34"/>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29" name="Google Shape;3829;p34"/>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0" name="Google Shape;3830;p34"/>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1" name="Google Shape;3831;p34"/>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2" name="Google Shape;3832;p34"/>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3" name="Google Shape;3833;p34"/>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4" name="Google Shape;3834;p34"/>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5" name="Google Shape;3835;p34"/>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6" name="Google Shape;3836;p34"/>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7" name="Google Shape;3837;p34"/>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8" name="Google Shape;3838;p34"/>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9" name="Google Shape;3839;p34"/>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40" name="Google Shape;3840;p34"/>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41" name="Google Shape;3841;p34"/>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42" name="Google Shape;3842;p34"/>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43" name="Google Shape;3843;p34"/>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44" name="Google Shape;3844;p34"/>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845" name="Google Shape;3845;p34"/>
            <p:cNvGrpSpPr/>
            <p:nvPr/>
          </p:nvGrpSpPr>
          <p:grpSpPr>
            <a:xfrm>
              <a:off x="16916435" y="4540806"/>
              <a:ext cx="16002389" cy="2418359"/>
              <a:chOff x="1874938" y="4228518"/>
              <a:chExt cx="12714436" cy="29031919"/>
            </a:xfrm>
          </p:grpSpPr>
          <p:grpSp>
            <p:nvGrpSpPr>
              <p:cNvPr id="3846" name="Google Shape;3846;p34"/>
              <p:cNvGrpSpPr/>
              <p:nvPr/>
            </p:nvGrpSpPr>
            <p:grpSpPr>
              <a:xfrm>
                <a:off x="1874938" y="4228545"/>
                <a:ext cx="724122" cy="29031869"/>
                <a:chOff x="6763779" y="3610074"/>
                <a:chExt cx="724122" cy="19543500"/>
              </a:xfrm>
            </p:grpSpPr>
            <p:sp>
              <p:nvSpPr>
                <p:cNvPr id="3847" name="Google Shape;3847;p34"/>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48" name="Google Shape;3848;p34"/>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49" name="Google Shape;3849;p34"/>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50" name="Google Shape;3850;p34"/>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851" name="Google Shape;3851;p34"/>
              <p:cNvGrpSpPr/>
              <p:nvPr/>
            </p:nvGrpSpPr>
            <p:grpSpPr>
              <a:xfrm>
                <a:off x="2589876" y="4228518"/>
                <a:ext cx="4171622" cy="29031750"/>
                <a:chOff x="589212" y="5453559"/>
                <a:chExt cx="4171622" cy="19354500"/>
              </a:xfrm>
            </p:grpSpPr>
            <p:grpSp>
              <p:nvGrpSpPr>
                <p:cNvPr id="3852" name="Google Shape;3852;p34"/>
                <p:cNvGrpSpPr/>
                <p:nvPr/>
              </p:nvGrpSpPr>
              <p:grpSpPr>
                <a:xfrm>
                  <a:off x="2213483" y="5453559"/>
                  <a:ext cx="2547351" cy="19354500"/>
                  <a:chOff x="2126394" y="6201753"/>
                  <a:chExt cx="2547351" cy="19354500"/>
                </a:xfrm>
              </p:grpSpPr>
              <p:sp>
                <p:nvSpPr>
                  <p:cNvPr id="3853" name="Google Shape;3853;p34"/>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54" name="Google Shape;3854;p34"/>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55" name="Google Shape;3855;p34"/>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56" name="Google Shape;3856;p34"/>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57" name="Google Shape;3857;p34"/>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58" name="Google Shape;3858;p34"/>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59" name="Google Shape;3859;p34"/>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60" name="Google Shape;3860;p34"/>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61" name="Google Shape;3861;p34"/>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62" name="Google Shape;3862;p34"/>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63" name="Google Shape;3863;p34"/>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64" name="Google Shape;3864;p34"/>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65" name="Google Shape;3865;p34"/>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66" name="Google Shape;3866;p34"/>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867" name="Google Shape;3867;p34"/>
                <p:cNvGrpSpPr/>
                <p:nvPr/>
              </p:nvGrpSpPr>
              <p:grpSpPr>
                <a:xfrm>
                  <a:off x="589212" y="5453559"/>
                  <a:ext cx="1622103" cy="19354500"/>
                  <a:chOff x="589212" y="5453048"/>
                  <a:chExt cx="1622103" cy="19354500"/>
                </a:xfrm>
              </p:grpSpPr>
              <p:sp>
                <p:nvSpPr>
                  <p:cNvPr id="3868" name="Google Shape;3868;p34"/>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69" name="Google Shape;3869;p34"/>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70" name="Google Shape;3870;p34"/>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71" name="Google Shape;3871;p34"/>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72" name="Google Shape;3872;p34"/>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73" name="Google Shape;3873;p34"/>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74" name="Google Shape;3874;p34"/>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75" name="Google Shape;3875;p34"/>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76" name="Google Shape;3876;p34"/>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877" name="Google Shape;3877;p34"/>
              <p:cNvGrpSpPr/>
              <p:nvPr/>
            </p:nvGrpSpPr>
            <p:grpSpPr>
              <a:xfrm>
                <a:off x="6752314" y="4228568"/>
                <a:ext cx="911322" cy="29031869"/>
                <a:chOff x="11540841" y="6900050"/>
                <a:chExt cx="911322" cy="19543500"/>
              </a:xfrm>
            </p:grpSpPr>
            <p:sp>
              <p:nvSpPr>
                <p:cNvPr id="3878" name="Google Shape;3878;p34"/>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79" name="Google Shape;3879;p34"/>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80" name="Google Shape;3880;p34"/>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81" name="Google Shape;3881;p34"/>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82" name="Google Shape;3882;p34"/>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883" name="Google Shape;3883;p34"/>
              <p:cNvGrpSpPr/>
              <p:nvPr/>
            </p:nvGrpSpPr>
            <p:grpSpPr>
              <a:xfrm>
                <a:off x="7654454" y="4228555"/>
                <a:ext cx="2782652" cy="29031869"/>
                <a:chOff x="13486776" y="5144310"/>
                <a:chExt cx="2782652" cy="19543500"/>
              </a:xfrm>
            </p:grpSpPr>
            <p:sp>
              <p:nvSpPr>
                <p:cNvPr id="3884" name="Google Shape;3884;p34"/>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85" name="Google Shape;3885;p34"/>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86" name="Google Shape;3886;p34"/>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87" name="Google Shape;3887;p34"/>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88" name="Google Shape;3888;p34"/>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89" name="Google Shape;3889;p34"/>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0" name="Google Shape;3890;p34"/>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1" name="Google Shape;3891;p34"/>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2" name="Google Shape;3892;p34"/>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3" name="Google Shape;3893;p34"/>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4" name="Google Shape;3894;p34"/>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5" name="Google Shape;3895;p34"/>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6" name="Google Shape;3896;p34"/>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7" name="Google Shape;3897;p34"/>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8" name="Google Shape;3898;p34"/>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9" name="Google Shape;3899;p34"/>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900" name="Google Shape;3900;p34"/>
              <p:cNvGrpSpPr/>
              <p:nvPr/>
            </p:nvGrpSpPr>
            <p:grpSpPr>
              <a:xfrm>
                <a:off x="10427923" y="4228549"/>
                <a:ext cx="4161451" cy="29031869"/>
                <a:chOff x="16176528" y="4317489"/>
                <a:chExt cx="4161451" cy="19543500"/>
              </a:xfrm>
            </p:grpSpPr>
            <p:sp>
              <p:nvSpPr>
                <p:cNvPr id="3901" name="Google Shape;3901;p34"/>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02" name="Google Shape;3902;p34"/>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03" name="Google Shape;3903;p34"/>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04" name="Google Shape;3904;p34"/>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05" name="Google Shape;3905;p34"/>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06" name="Google Shape;3906;p34"/>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07" name="Google Shape;3907;p34"/>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08" name="Google Shape;3908;p34"/>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09" name="Google Shape;3909;p34"/>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0" name="Google Shape;3910;p34"/>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1" name="Google Shape;3911;p34"/>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2" name="Google Shape;3912;p34"/>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3" name="Google Shape;3913;p34"/>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4" name="Google Shape;3914;p34"/>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5" name="Google Shape;3915;p34"/>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6" name="Google Shape;3916;p34"/>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7" name="Google Shape;3917;p34"/>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8" name="Google Shape;3918;p34"/>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9" name="Google Shape;3919;p34"/>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20" name="Google Shape;3920;p34"/>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21" name="Google Shape;3921;p34"/>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22" name="Google Shape;3922;p34"/>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23" name="Google Shape;3923;p34"/>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3924" name="Google Shape;3924;p34"/>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3925" name="Google Shape;3925;p34"/>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3926" name="Google Shape;3926;p34"/>
          <p:cNvSpPr txBox="1"/>
          <p:nvPr/>
        </p:nvSpPr>
        <p:spPr>
          <a:xfrm>
            <a:off x="5734435" y="649622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3927" name="Google Shape;3927;p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928" name="Google Shape;3928;p34"/>
          <p:cNvSpPr txBox="1"/>
          <p:nvPr/>
        </p:nvSpPr>
        <p:spPr>
          <a:xfrm>
            <a:off x="403375" y="1985337"/>
            <a:ext cx="3681000" cy="3555600"/>
          </a:xfrm>
          <a:prstGeom prst="rect">
            <a:avLst/>
          </a:prstGeom>
          <a:noFill/>
          <a:ln>
            <a:noFill/>
          </a:ln>
        </p:spPr>
        <p:txBody>
          <a:bodyPr anchorCtr="0" anchor="t" bIns="45700" lIns="91425" spcFirstLastPara="1" rIns="91425" wrap="square" tIns="45700">
            <a:spAutoFit/>
          </a:bodyPr>
          <a:lstStyle/>
          <a:p>
            <a:pPr indent="-342900" lvl="0" marL="457200" rtl="0" algn="l">
              <a:lnSpc>
                <a:spcPct val="115000"/>
              </a:lnSpc>
              <a:spcBef>
                <a:spcPts val="0"/>
              </a:spcBef>
              <a:spcAft>
                <a:spcPts val="0"/>
              </a:spcAft>
              <a:buClr>
                <a:schemeClr val="dk1"/>
              </a:buClr>
              <a:buSzPts val="1800"/>
              <a:buChar char="●"/>
            </a:pPr>
            <a:r>
              <a:rPr lang="en-US" sz="1800">
                <a:solidFill>
                  <a:schemeClr val="dk1"/>
                </a:solidFill>
              </a:rPr>
              <a:t>Commercial ODMR setups cost &gt; $10,000 and hide physics behind “black boxes”.</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Many teachers lack experience in 3D printing, soldering, or signal detection.</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Result: students miss the chance to work with real quantum phenomena.</a:t>
            </a:r>
            <a:endParaRPr sz="1800">
              <a:solidFill>
                <a:schemeClr val="dk1"/>
              </a:solidFill>
            </a:endParaRPr>
          </a:p>
        </p:txBody>
      </p:sp>
      <p:pic>
        <p:nvPicPr>
          <p:cNvPr id="3929" name="Google Shape;3929;p34" title="Screenshot 2025-06-19 at 1.49.25 PM.png"/>
          <p:cNvPicPr preferRelativeResize="0"/>
          <p:nvPr/>
        </p:nvPicPr>
        <p:blipFill>
          <a:blip r:embed="rId4">
            <a:alphaModFix/>
          </a:blip>
          <a:stretch>
            <a:fillRect/>
          </a:stretch>
        </p:blipFill>
        <p:spPr>
          <a:xfrm>
            <a:off x="4849675" y="1013730"/>
            <a:ext cx="7005899" cy="4624695"/>
          </a:xfrm>
          <a:prstGeom prst="rect">
            <a:avLst/>
          </a:prstGeom>
          <a:noFill/>
          <a:ln>
            <a:noFill/>
          </a:ln>
        </p:spPr>
      </p:pic>
      <p:sp>
        <p:nvSpPr>
          <p:cNvPr id="3930" name="Google Shape;3930;p34"/>
          <p:cNvSpPr txBox="1"/>
          <p:nvPr/>
        </p:nvSpPr>
        <p:spPr>
          <a:xfrm>
            <a:off x="4881775" y="5764025"/>
            <a:ext cx="69738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4: Commercial ODMR Setup</a:t>
            </a:r>
            <a:endParaRPr sz="1200">
              <a:solidFill>
                <a:schemeClr val="dk1"/>
              </a:solidFill>
              <a:latin typeface="Calibri"/>
              <a:ea typeface="Calibri"/>
              <a:cs typeface="Calibri"/>
              <a:sym typeface="Calibri"/>
            </a:endParaRPr>
          </a:p>
        </p:txBody>
      </p:sp>
      <p:sp>
        <p:nvSpPr>
          <p:cNvPr id="3931" name="Google Shape;3931;p34"/>
          <p:cNvSpPr txBox="1"/>
          <p:nvPr/>
        </p:nvSpPr>
        <p:spPr>
          <a:xfrm>
            <a:off x="18300" y="924263"/>
            <a:ext cx="12155400" cy="48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Optically Detected Magnetic Resonance (ODMR)</a:t>
            </a:r>
            <a:endParaRPr sz="2800">
              <a:solidFill>
                <a:schemeClr val="dk1"/>
              </a:solidFill>
              <a:latin typeface="Calibri"/>
              <a:ea typeface="Calibri"/>
              <a:cs typeface="Calibri"/>
              <a:sym typeface="Calibri"/>
            </a:endParaRPr>
          </a:p>
        </p:txBody>
      </p:sp>
      <p:sp>
        <p:nvSpPr>
          <p:cNvPr id="3932" name="Google Shape;3932;p34"/>
          <p:cNvSpPr txBox="1"/>
          <p:nvPr/>
        </p:nvSpPr>
        <p:spPr>
          <a:xfrm>
            <a:off x="403375" y="5540925"/>
            <a:ext cx="3305400" cy="6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800">
                <a:solidFill>
                  <a:schemeClr val="dk1"/>
                </a:solidFill>
                <a:latin typeface="Calibri"/>
                <a:ea typeface="Calibri"/>
                <a:cs typeface="Calibri"/>
                <a:sym typeface="Calibri"/>
              </a:rPr>
              <a:t>Figure 4::</a:t>
            </a:r>
            <a:endParaRPr sz="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7" name="Shape 3937"/>
        <p:cNvGrpSpPr/>
        <p:nvPr/>
      </p:nvGrpSpPr>
      <p:grpSpPr>
        <a:xfrm>
          <a:off x="0" y="0"/>
          <a:ext cx="0" cy="0"/>
          <a:chOff x="0" y="0"/>
          <a:chExt cx="0" cy="0"/>
        </a:xfrm>
      </p:grpSpPr>
      <p:sp>
        <p:nvSpPr>
          <p:cNvPr id="3938" name="Google Shape;3938;p3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descr="Logo&#10;&#10;Description automatically generated" id="3939" name="Google Shape;3939;p35"/>
          <p:cNvPicPr preferRelativeResize="0"/>
          <p:nvPr/>
        </p:nvPicPr>
        <p:blipFill rotWithShape="1">
          <a:blip r:embed="rId3">
            <a:alphaModFix/>
          </a:blip>
          <a:srcRect b="0" l="0" r="0" t="0"/>
          <a:stretch/>
        </p:blipFill>
        <p:spPr>
          <a:xfrm>
            <a:off x="114754" y="69529"/>
            <a:ext cx="1453896" cy="803258"/>
          </a:xfrm>
          <a:prstGeom prst="rect">
            <a:avLst/>
          </a:prstGeom>
          <a:noFill/>
          <a:ln>
            <a:noFill/>
          </a:ln>
        </p:spPr>
      </p:pic>
      <p:pic>
        <p:nvPicPr>
          <p:cNvPr descr="https://commguide.asu.edu/downloads/asulogo/jpg/logo_mg.jpg" id="3940" name="Google Shape;3940;p35"/>
          <p:cNvPicPr preferRelativeResize="0"/>
          <p:nvPr/>
        </p:nvPicPr>
        <p:blipFill rotWithShape="1">
          <a:blip r:embed="rId4">
            <a:alphaModFix/>
          </a:blip>
          <a:srcRect b="0" l="0" r="0" t="0"/>
          <a:stretch/>
        </p:blipFill>
        <p:spPr>
          <a:xfrm>
            <a:off x="8551730" y="113975"/>
            <a:ext cx="1078645" cy="449275"/>
          </a:xfrm>
          <a:prstGeom prst="rect">
            <a:avLst/>
          </a:prstGeom>
          <a:noFill/>
          <a:ln>
            <a:noFill/>
          </a:ln>
        </p:spPr>
      </p:pic>
      <p:pic>
        <p:nvPicPr>
          <p:cNvPr descr="REU at Harvard University (CNS) | NNCI" id="3941" name="Google Shape;3941;p35"/>
          <p:cNvPicPr preferRelativeResize="0"/>
          <p:nvPr/>
        </p:nvPicPr>
        <p:blipFill rotWithShape="1">
          <a:blip r:embed="rId5">
            <a:alphaModFix/>
          </a:blip>
          <a:srcRect b="0" l="0" r="0" t="0"/>
          <a:stretch/>
        </p:blipFill>
        <p:spPr>
          <a:xfrm>
            <a:off x="9757196" y="113975"/>
            <a:ext cx="1046205" cy="449275"/>
          </a:xfrm>
          <a:prstGeom prst="rect">
            <a:avLst/>
          </a:prstGeom>
          <a:noFill/>
          <a:ln>
            <a:noFill/>
          </a:ln>
        </p:spPr>
      </p:pic>
      <p:pic>
        <p:nvPicPr>
          <p:cNvPr descr="Shape&#10;&#10;Description automatically generated with medium confidence" id="3942" name="Google Shape;3942;p35"/>
          <p:cNvPicPr preferRelativeResize="0"/>
          <p:nvPr/>
        </p:nvPicPr>
        <p:blipFill rotWithShape="1">
          <a:blip r:embed="rId6">
            <a:alphaModFix/>
          </a:blip>
          <a:srcRect b="0" l="0" r="0" t="0"/>
          <a:stretch/>
        </p:blipFill>
        <p:spPr>
          <a:xfrm>
            <a:off x="10930225" y="113975"/>
            <a:ext cx="925350" cy="449275"/>
          </a:xfrm>
          <a:prstGeom prst="rect">
            <a:avLst/>
          </a:prstGeom>
          <a:noFill/>
          <a:ln>
            <a:noFill/>
          </a:ln>
        </p:spPr>
      </p:pic>
      <p:grpSp>
        <p:nvGrpSpPr>
          <p:cNvPr id="3943" name="Google Shape;3943;p35"/>
          <p:cNvGrpSpPr/>
          <p:nvPr/>
        </p:nvGrpSpPr>
        <p:grpSpPr>
          <a:xfrm>
            <a:off x="-7150" y="6347051"/>
            <a:ext cx="12206290" cy="332282"/>
            <a:chOff x="931692" y="4540806"/>
            <a:chExt cx="31987132" cy="3607843"/>
          </a:xfrm>
        </p:grpSpPr>
        <p:grpSp>
          <p:nvGrpSpPr>
            <p:cNvPr id="3944" name="Google Shape;3944;p35"/>
            <p:cNvGrpSpPr/>
            <p:nvPr/>
          </p:nvGrpSpPr>
          <p:grpSpPr>
            <a:xfrm>
              <a:off x="931692" y="4540806"/>
              <a:ext cx="16002389" cy="3607843"/>
              <a:chOff x="1874938" y="4228518"/>
              <a:chExt cx="12714436" cy="43311437"/>
            </a:xfrm>
          </p:grpSpPr>
          <p:grpSp>
            <p:nvGrpSpPr>
              <p:cNvPr id="3945" name="Google Shape;3945;p35"/>
              <p:cNvGrpSpPr/>
              <p:nvPr/>
            </p:nvGrpSpPr>
            <p:grpSpPr>
              <a:xfrm>
                <a:off x="1874938" y="4228545"/>
                <a:ext cx="724122" cy="43311387"/>
                <a:chOff x="6763779" y="3610074"/>
                <a:chExt cx="724122" cy="29156100"/>
              </a:xfrm>
            </p:grpSpPr>
            <p:sp>
              <p:nvSpPr>
                <p:cNvPr id="3946" name="Google Shape;3946;p35"/>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47" name="Google Shape;3947;p35"/>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48" name="Google Shape;3948;p35"/>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49" name="Google Shape;3949;p35"/>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950" name="Google Shape;3950;p35"/>
              <p:cNvGrpSpPr/>
              <p:nvPr/>
            </p:nvGrpSpPr>
            <p:grpSpPr>
              <a:xfrm>
                <a:off x="2589876" y="4228518"/>
                <a:ext cx="4171622" cy="43311150"/>
                <a:chOff x="589212" y="5453559"/>
                <a:chExt cx="4171622" cy="28874100"/>
              </a:xfrm>
            </p:grpSpPr>
            <p:grpSp>
              <p:nvGrpSpPr>
                <p:cNvPr id="3951" name="Google Shape;3951;p35"/>
                <p:cNvGrpSpPr/>
                <p:nvPr/>
              </p:nvGrpSpPr>
              <p:grpSpPr>
                <a:xfrm>
                  <a:off x="2213483" y="5453559"/>
                  <a:ext cx="2547351" cy="28874100"/>
                  <a:chOff x="2126394" y="6201753"/>
                  <a:chExt cx="2547351" cy="28874100"/>
                </a:xfrm>
              </p:grpSpPr>
              <p:sp>
                <p:nvSpPr>
                  <p:cNvPr id="3952" name="Google Shape;3952;p35"/>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53" name="Google Shape;3953;p35"/>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54" name="Google Shape;3954;p35"/>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55" name="Google Shape;3955;p35"/>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56" name="Google Shape;3956;p35"/>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57" name="Google Shape;3957;p35"/>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58" name="Google Shape;3958;p35"/>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59" name="Google Shape;3959;p35"/>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60" name="Google Shape;3960;p35"/>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61" name="Google Shape;3961;p35"/>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62" name="Google Shape;3962;p35"/>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63" name="Google Shape;3963;p35"/>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64" name="Google Shape;3964;p35"/>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65" name="Google Shape;3965;p35"/>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966" name="Google Shape;3966;p35"/>
                <p:cNvGrpSpPr/>
                <p:nvPr/>
              </p:nvGrpSpPr>
              <p:grpSpPr>
                <a:xfrm>
                  <a:off x="589212" y="5453559"/>
                  <a:ext cx="1622103" cy="28874100"/>
                  <a:chOff x="589212" y="5453048"/>
                  <a:chExt cx="1622103" cy="28874100"/>
                </a:xfrm>
              </p:grpSpPr>
              <p:sp>
                <p:nvSpPr>
                  <p:cNvPr id="3967" name="Google Shape;3967;p35"/>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68" name="Google Shape;3968;p35"/>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69" name="Google Shape;3969;p35"/>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70" name="Google Shape;3970;p35"/>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71" name="Google Shape;3971;p35"/>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72" name="Google Shape;3972;p35"/>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73" name="Google Shape;3973;p35"/>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74" name="Google Shape;3974;p35"/>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75" name="Google Shape;3975;p35"/>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976" name="Google Shape;3976;p35"/>
              <p:cNvGrpSpPr/>
              <p:nvPr/>
            </p:nvGrpSpPr>
            <p:grpSpPr>
              <a:xfrm>
                <a:off x="6752314" y="4228568"/>
                <a:ext cx="911322" cy="43311387"/>
                <a:chOff x="11540841" y="6900050"/>
                <a:chExt cx="911322" cy="29156100"/>
              </a:xfrm>
            </p:grpSpPr>
            <p:sp>
              <p:nvSpPr>
                <p:cNvPr id="3977" name="Google Shape;3977;p35"/>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78" name="Google Shape;3978;p35"/>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79" name="Google Shape;3979;p35"/>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80" name="Google Shape;3980;p35"/>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81" name="Google Shape;3981;p35"/>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982" name="Google Shape;3982;p35"/>
              <p:cNvGrpSpPr/>
              <p:nvPr/>
            </p:nvGrpSpPr>
            <p:grpSpPr>
              <a:xfrm>
                <a:off x="7654454" y="4228555"/>
                <a:ext cx="2782652" cy="43311387"/>
                <a:chOff x="13486776" y="5144310"/>
                <a:chExt cx="2782652" cy="29156100"/>
              </a:xfrm>
            </p:grpSpPr>
            <p:sp>
              <p:nvSpPr>
                <p:cNvPr id="3983" name="Google Shape;3983;p35"/>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84" name="Google Shape;3984;p35"/>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85" name="Google Shape;3985;p35"/>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86" name="Google Shape;3986;p35"/>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87" name="Google Shape;3987;p35"/>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88" name="Google Shape;3988;p35"/>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89" name="Google Shape;3989;p35"/>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90" name="Google Shape;3990;p35"/>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91" name="Google Shape;3991;p35"/>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92" name="Google Shape;3992;p35"/>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93" name="Google Shape;3993;p35"/>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94" name="Google Shape;3994;p35"/>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95" name="Google Shape;3995;p35"/>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96" name="Google Shape;3996;p35"/>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97" name="Google Shape;3997;p35"/>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98" name="Google Shape;3998;p35"/>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999" name="Google Shape;3999;p35"/>
              <p:cNvGrpSpPr/>
              <p:nvPr/>
            </p:nvGrpSpPr>
            <p:grpSpPr>
              <a:xfrm>
                <a:off x="10427923" y="4228549"/>
                <a:ext cx="4161451" cy="43311387"/>
                <a:chOff x="16176528" y="4317489"/>
                <a:chExt cx="4161451" cy="29156100"/>
              </a:xfrm>
            </p:grpSpPr>
            <p:sp>
              <p:nvSpPr>
                <p:cNvPr id="4000" name="Google Shape;4000;p35"/>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01" name="Google Shape;4001;p35"/>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02" name="Google Shape;4002;p35"/>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03" name="Google Shape;4003;p35"/>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04" name="Google Shape;4004;p35"/>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05" name="Google Shape;4005;p35"/>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06" name="Google Shape;4006;p35"/>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07" name="Google Shape;4007;p35"/>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08" name="Google Shape;4008;p35"/>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09" name="Google Shape;4009;p35"/>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0" name="Google Shape;4010;p35"/>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1" name="Google Shape;4011;p35"/>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2" name="Google Shape;4012;p35"/>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3" name="Google Shape;4013;p35"/>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4" name="Google Shape;4014;p35"/>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5" name="Google Shape;4015;p35"/>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6" name="Google Shape;4016;p35"/>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7" name="Google Shape;4017;p35"/>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8" name="Google Shape;4018;p35"/>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9" name="Google Shape;4019;p35"/>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20" name="Google Shape;4020;p35"/>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21" name="Google Shape;4021;p35"/>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22" name="Google Shape;4022;p35"/>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023" name="Google Shape;4023;p35"/>
            <p:cNvGrpSpPr/>
            <p:nvPr/>
          </p:nvGrpSpPr>
          <p:grpSpPr>
            <a:xfrm>
              <a:off x="16916435" y="4540806"/>
              <a:ext cx="16002389" cy="3607843"/>
              <a:chOff x="1874938" y="4228518"/>
              <a:chExt cx="12714436" cy="43311437"/>
            </a:xfrm>
          </p:grpSpPr>
          <p:grpSp>
            <p:nvGrpSpPr>
              <p:cNvPr id="4024" name="Google Shape;4024;p35"/>
              <p:cNvGrpSpPr/>
              <p:nvPr/>
            </p:nvGrpSpPr>
            <p:grpSpPr>
              <a:xfrm>
                <a:off x="1874938" y="4228545"/>
                <a:ext cx="724122" cy="43311387"/>
                <a:chOff x="6763779" y="3610074"/>
                <a:chExt cx="724122" cy="29156100"/>
              </a:xfrm>
            </p:grpSpPr>
            <p:sp>
              <p:nvSpPr>
                <p:cNvPr id="4025" name="Google Shape;4025;p35"/>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26" name="Google Shape;4026;p35"/>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27" name="Google Shape;4027;p35"/>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28" name="Google Shape;4028;p35"/>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029" name="Google Shape;4029;p35"/>
              <p:cNvGrpSpPr/>
              <p:nvPr/>
            </p:nvGrpSpPr>
            <p:grpSpPr>
              <a:xfrm>
                <a:off x="2589876" y="4228518"/>
                <a:ext cx="4171622" cy="43311150"/>
                <a:chOff x="589212" y="5453559"/>
                <a:chExt cx="4171622" cy="28874100"/>
              </a:xfrm>
            </p:grpSpPr>
            <p:grpSp>
              <p:nvGrpSpPr>
                <p:cNvPr id="4030" name="Google Shape;4030;p35"/>
                <p:cNvGrpSpPr/>
                <p:nvPr/>
              </p:nvGrpSpPr>
              <p:grpSpPr>
                <a:xfrm>
                  <a:off x="2213483" y="5453559"/>
                  <a:ext cx="2547351" cy="28874100"/>
                  <a:chOff x="2126394" y="6201753"/>
                  <a:chExt cx="2547351" cy="28874100"/>
                </a:xfrm>
              </p:grpSpPr>
              <p:sp>
                <p:nvSpPr>
                  <p:cNvPr id="4031" name="Google Shape;4031;p35"/>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32" name="Google Shape;4032;p35"/>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33" name="Google Shape;4033;p35"/>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34" name="Google Shape;4034;p35"/>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35" name="Google Shape;4035;p35"/>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36" name="Google Shape;4036;p35"/>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37" name="Google Shape;4037;p35"/>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38" name="Google Shape;4038;p35"/>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39" name="Google Shape;4039;p35"/>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40" name="Google Shape;4040;p35"/>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41" name="Google Shape;4041;p35"/>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42" name="Google Shape;4042;p35"/>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43" name="Google Shape;4043;p35"/>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44" name="Google Shape;4044;p35"/>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045" name="Google Shape;4045;p35"/>
                <p:cNvGrpSpPr/>
                <p:nvPr/>
              </p:nvGrpSpPr>
              <p:grpSpPr>
                <a:xfrm>
                  <a:off x="589212" y="5453559"/>
                  <a:ext cx="1622103" cy="28874100"/>
                  <a:chOff x="589212" y="5453048"/>
                  <a:chExt cx="1622103" cy="28874100"/>
                </a:xfrm>
              </p:grpSpPr>
              <p:sp>
                <p:nvSpPr>
                  <p:cNvPr id="4046" name="Google Shape;4046;p35"/>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47" name="Google Shape;4047;p35"/>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48" name="Google Shape;4048;p35"/>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49" name="Google Shape;4049;p35"/>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50" name="Google Shape;4050;p35"/>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51" name="Google Shape;4051;p35"/>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52" name="Google Shape;4052;p35"/>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53" name="Google Shape;4053;p35"/>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54" name="Google Shape;4054;p35"/>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055" name="Google Shape;4055;p35"/>
              <p:cNvGrpSpPr/>
              <p:nvPr/>
            </p:nvGrpSpPr>
            <p:grpSpPr>
              <a:xfrm>
                <a:off x="6752314" y="4228568"/>
                <a:ext cx="911322" cy="43311387"/>
                <a:chOff x="11540841" y="6900050"/>
                <a:chExt cx="911322" cy="29156100"/>
              </a:xfrm>
            </p:grpSpPr>
            <p:sp>
              <p:nvSpPr>
                <p:cNvPr id="4056" name="Google Shape;4056;p35"/>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57" name="Google Shape;4057;p35"/>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58" name="Google Shape;4058;p35"/>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59" name="Google Shape;4059;p35"/>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60" name="Google Shape;4060;p35"/>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061" name="Google Shape;4061;p35"/>
              <p:cNvGrpSpPr/>
              <p:nvPr/>
            </p:nvGrpSpPr>
            <p:grpSpPr>
              <a:xfrm>
                <a:off x="7654454" y="4228555"/>
                <a:ext cx="2782652" cy="43311387"/>
                <a:chOff x="13486776" y="5144310"/>
                <a:chExt cx="2782652" cy="29156100"/>
              </a:xfrm>
            </p:grpSpPr>
            <p:sp>
              <p:nvSpPr>
                <p:cNvPr id="4062" name="Google Shape;4062;p35"/>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63" name="Google Shape;4063;p35"/>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64" name="Google Shape;4064;p35"/>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65" name="Google Shape;4065;p35"/>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66" name="Google Shape;4066;p35"/>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67" name="Google Shape;4067;p35"/>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68" name="Google Shape;4068;p35"/>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69" name="Google Shape;4069;p35"/>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70" name="Google Shape;4070;p35"/>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71" name="Google Shape;4071;p35"/>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72" name="Google Shape;4072;p35"/>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73" name="Google Shape;4073;p35"/>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74" name="Google Shape;4074;p35"/>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75" name="Google Shape;4075;p35"/>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76" name="Google Shape;4076;p35"/>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77" name="Google Shape;4077;p35"/>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078" name="Google Shape;4078;p35"/>
              <p:cNvGrpSpPr/>
              <p:nvPr/>
            </p:nvGrpSpPr>
            <p:grpSpPr>
              <a:xfrm>
                <a:off x="10427923" y="4228549"/>
                <a:ext cx="4161451" cy="43311387"/>
                <a:chOff x="16176528" y="4317489"/>
                <a:chExt cx="4161451" cy="29156100"/>
              </a:xfrm>
            </p:grpSpPr>
            <p:sp>
              <p:nvSpPr>
                <p:cNvPr id="4079" name="Google Shape;4079;p35"/>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0" name="Google Shape;4080;p35"/>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1" name="Google Shape;4081;p35"/>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2" name="Google Shape;4082;p35"/>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3" name="Google Shape;4083;p35"/>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4" name="Google Shape;4084;p35"/>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5" name="Google Shape;4085;p35"/>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6" name="Google Shape;4086;p35"/>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7" name="Google Shape;4087;p35"/>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8" name="Google Shape;4088;p35"/>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9" name="Google Shape;4089;p35"/>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0" name="Google Shape;4090;p35"/>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1" name="Google Shape;4091;p35"/>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2" name="Google Shape;4092;p35"/>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3" name="Google Shape;4093;p35"/>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4" name="Google Shape;4094;p35"/>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5" name="Google Shape;4095;p35"/>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6" name="Google Shape;4096;p35"/>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7" name="Google Shape;4097;p35"/>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8" name="Google Shape;4098;p35"/>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9" name="Google Shape;4099;p35"/>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00" name="Google Shape;4100;p35"/>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01" name="Google Shape;4101;p35"/>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4102" name="Google Shape;4102;p35"/>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t/>
            </a:r>
            <a:endParaRPr>
              <a:solidFill>
                <a:schemeClr val="dk1"/>
              </a:solidFill>
            </a:endParaRPr>
          </a:p>
        </p:txBody>
      </p:sp>
      <p:pic>
        <p:nvPicPr>
          <p:cNvPr descr="A black and white image of text&#10;&#10;Description automatically generated with low confidence" id="4103" name="Google Shape;4103;p35"/>
          <p:cNvPicPr preferRelativeResize="0"/>
          <p:nvPr/>
        </p:nvPicPr>
        <p:blipFill rotWithShape="1">
          <a:blip r:embed="rId7">
            <a:alphaModFix/>
          </a:blip>
          <a:srcRect b="0" l="0" r="0" t="0"/>
          <a:stretch/>
        </p:blipFill>
        <p:spPr>
          <a:xfrm>
            <a:off x="9412031" y="6569560"/>
            <a:ext cx="2743201" cy="222645"/>
          </a:xfrm>
          <a:prstGeom prst="rect">
            <a:avLst/>
          </a:prstGeom>
          <a:noFill/>
          <a:ln>
            <a:noFill/>
          </a:ln>
        </p:spPr>
      </p:pic>
      <p:sp>
        <p:nvSpPr>
          <p:cNvPr id="4104" name="Google Shape;4104;p35"/>
          <p:cNvSpPr txBox="1"/>
          <p:nvPr/>
        </p:nvSpPr>
        <p:spPr>
          <a:xfrm>
            <a:off x="5491600" y="6492000"/>
            <a:ext cx="8556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6</a:t>
            </a:r>
            <a:endParaRPr sz="1800">
              <a:solidFill>
                <a:schemeClr val="lt1"/>
              </a:solidFill>
              <a:latin typeface="Calibri"/>
              <a:ea typeface="Calibri"/>
              <a:cs typeface="Calibri"/>
              <a:sym typeface="Calibri"/>
            </a:endParaRPr>
          </a:p>
        </p:txBody>
      </p:sp>
      <p:sp>
        <p:nvSpPr>
          <p:cNvPr id="4105" name="Google Shape;4105;p35"/>
          <p:cNvSpPr txBox="1"/>
          <p:nvPr/>
        </p:nvSpPr>
        <p:spPr>
          <a:xfrm>
            <a:off x="1817450" y="45425"/>
            <a:ext cx="6607500" cy="6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 Optically Detected Magnectic Set </a:t>
            </a:r>
            <a:endParaRPr sz="2800">
              <a:solidFill>
                <a:schemeClr val="dk1"/>
              </a:solidFill>
              <a:latin typeface="Calibri"/>
              <a:ea typeface="Calibri"/>
              <a:cs typeface="Calibri"/>
              <a:sym typeface="Calibri"/>
            </a:endParaRPr>
          </a:p>
        </p:txBody>
      </p:sp>
      <p:pic>
        <p:nvPicPr>
          <p:cNvPr id="4106" name="Google Shape;4106;p35" title="Screenshot 2025-07-13 at 6.19.32 PM.png"/>
          <p:cNvPicPr preferRelativeResize="0"/>
          <p:nvPr/>
        </p:nvPicPr>
        <p:blipFill>
          <a:blip r:embed="rId8">
            <a:alphaModFix/>
          </a:blip>
          <a:stretch>
            <a:fillRect/>
          </a:stretch>
        </p:blipFill>
        <p:spPr>
          <a:xfrm rot="5400000">
            <a:off x="388762" y="1822088"/>
            <a:ext cx="5385276" cy="2867600"/>
          </a:xfrm>
          <a:prstGeom prst="rect">
            <a:avLst/>
          </a:prstGeom>
          <a:noFill/>
          <a:ln>
            <a:noFill/>
          </a:ln>
        </p:spPr>
      </p:pic>
      <p:pic>
        <p:nvPicPr>
          <p:cNvPr id="4107" name="Google Shape;4107;p35" title="tempImageLnsqYa.gif"/>
          <p:cNvPicPr preferRelativeResize="0"/>
          <p:nvPr/>
        </p:nvPicPr>
        <p:blipFill>
          <a:blip r:embed="rId9">
            <a:alphaModFix/>
          </a:blip>
          <a:stretch>
            <a:fillRect/>
          </a:stretch>
        </p:blipFill>
        <p:spPr>
          <a:xfrm rot="-5400000">
            <a:off x="5854313" y="-131041"/>
            <a:ext cx="4639477" cy="6986754"/>
          </a:xfrm>
          <a:prstGeom prst="rect">
            <a:avLst/>
          </a:prstGeom>
          <a:noFill/>
          <a:ln>
            <a:noFill/>
          </a:ln>
        </p:spPr>
      </p:pic>
      <p:sp>
        <p:nvSpPr>
          <p:cNvPr id="4108" name="Google Shape;4108;p35"/>
          <p:cNvSpPr txBox="1"/>
          <p:nvPr/>
        </p:nvSpPr>
        <p:spPr>
          <a:xfrm>
            <a:off x="1146850" y="5792225"/>
            <a:ext cx="3869100" cy="26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10: Expected NV </a:t>
            </a:r>
            <a:r>
              <a:rPr lang="en-US" sz="1200">
                <a:solidFill>
                  <a:schemeClr val="dk1"/>
                </a:solidFill>
                <a:latin typeface="Calibri"/>
                <a:ea typeface="Calibri"/>
                <a:cs typeface="Calibri"/>
                <a:sym typeface="Calibri"/>
              </a:rPr>
              <a:t>Fluorescence</a:t>
            </a:r>
            <a:r>
              <a:rPr lang="en-US" sz="1200">
                <a:solidFill>
                  <a:schemeClr val="dk1"/>
                </a:solidFill>
                <a:latin typeface="Calibri"/>
                <a:ea typeface="Calibri"/>
                <a:cs typeface="Calibri"/>
                <a:sym typeface="Calibri"/>
              </a:rPr>
              <a:t> with filter  </a:t>
            </a:r>
            <a:endParaRPr sz="1200">
              <a:solidFill>
                <a:schemeClr val="dk1"/>
              </a:solidFill>
              <a:latin typeface="Calibri"/>
              <a:ea typeface="Calibri"/>
              <a:cs typeface="Calibri"/>
              <a:sym typeface="Calibri"/>
            </a:endParaRPr>
          </a:p>
        </p:txBody>
      </p:sp>
      <p:sp>
        <p:nvSpPr>
          <p:cNvPr id="4109" name="Google Shape;4109;p35"/>
          <p:cNvSpPr txBox="1"/>
          <p:nvPr/>
        </p:nvSpPr>
        <p:spPr>
          <a:xfrm>
            <a:off x="4714875" y="5803825"/>
            <a:ext cx="6986700" cy="26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11: ODMR setup with directions </a:t>
            </a:r>
            <a:endParaRPr sz="1200">
              <a:solidFill>
                <a:schemeClr val="dk1"/>
              </a:solidFill>
              <a:latin typeface="Calibri"/>
              <a:ea typeface="Calibri"/>
              <a:cs typeface="Calibri"/>
              <a:sym typeface="Calibri"/>
            </a:endParaRPr>
          </a:p>
        </p:txBody>
      </p:sp>
      <p:cxnSp>
        <p:nvCxnSpPr>
          <p:cNvPr id="4110" name="Google Shape;4110;p35"/>
          <p:cNvCxnSpPr/>
          <p:nvPr/>
        </p:nvCxnSpPr>
        <p:spPr>
          <a:xfrm>
            <a:off x="6448725" y="1670250"/>
            <a:ext cx="630600" cy="741000"/>
          </a:xfrm>
          <a:prstGeom prst="straightConnector1">
            <a:avLst/>
          </a:prstGeom>
          <a:noFill/>
          <a:ln cap="flat" cmpd="sng" w="28575">
            <a:solidFill>
              <a:srgbClr val="FF0000"/>
            </a:solidFill>
            <a:prstDash val="solid"/>
            <a:round/>
            <a:headEnd len="med" w="med" type="none"/>
            <a:tailEnd len="med" w="med" type="triangle"/>
          </a:ln>
        </p:spPr>
      </p:cxnSp>
      <p:cxnSp>
        <p:nvCxnSpPr>
          <p:cNvPr id="4111" name="Google Shape;4111;p35"/>
          <p:cNvCxnSpPr/>
          <p:nvPr/>
        </p:nvCxnSpPr>
        <p:spPr>
          <a:xfrm rot="10800000">
            <a:off x="5552775" y="3760875"/>
            <a:ext cx="0" cy="1106100"/>
          </a:xfrm>
          <a:prstGeom prst="straightConnector1">
            <a:avLst/>
          </a:prstGeom>
          <a:noFill/>
          <a:ln cap="flat" cmpd="sng" w="28575">
            <a:solidFill>
              <a:srgbClr val="FF0000"/>
            </a:solidFill>
            <a:prstDash val="solid"/>
            <a:round/>
            <a:headEnd len="med" w="med" type="none"/>
            <a:tailEnd len="med" w="med" type="triangle"/>
          </a:ln>
        </p:spPr>
      </p:cxnSp>
      <p:cxnSp>
        <p:nvCxnSpPr>
          <p:cNvPr id="4112" name="Google Shape;4112;p35"/>
          <p:cNvCxnSpPr/>
          <p:nvPr/>
        </p:nvCxnSpPr>
        <p:spPr>
          <a:xfrm>
            <a:off x="8417650" y="1825125"/>
            <a:ext cx="22200" cy="564000"/>
          </a:xfrm>
          <a:prstGeom prst="straightConnector1">
            <a:avLst/>
          </a:prstGeom>
          <a:noFill/>
          <a:ln cap="flat" cmpd="sng" w="28575">
            <a:solidFill>
              <a:srgbClr val="FF0000"/>
            </a:solidFill>
            <a:prstDash val="solid"/>
            <a:round/>
            <a:headEnd len="med" w="med" type="none"/>
            <a:tailEnd len="med" w="med" type="triangle"/>
          </a:ln>
        </p:spPr>
      </p:cxnSp>
      <p:cxnSp>
        <p:nvCxnSpPr>
          <p:cNvPr id="4113" name="Google Shape;4113;p35"/>
          <p:cNvCxnSpPr/>
          <p:nvPr/>
        </p:nvCxnSpPr>
        <p:spPr>
          <a:xfrm flipH="1">
            <a:off x="10331150" y="1614950"/>
            <a:ext cx="542100" cy="11100"/>
          </a:xfrm>
          <a:prstGeom prst="straightConnector1">
            <a:avLst/>
          </a:prstGeom>
          <a:noFill/>
          <a:ln cap="flat" cmpd="sng" w="28575">
            <a:solidFill>
              <a:srgbClr val="FF0000"/>
            </a:solidFill>
            <a:prstDash val="solid"/>
            <a:round/>
            <a:headEnd len="med" w="med" type="none"/>
            <a:tailEnd len="med" w="med" type="triangle"/>
          </a:ln>
        </p:spPr>
      </p:cxnSp>
      <p:sp>
        <p:nvSpPr>
          <p:cNvPr id="4114" name="Google Shape;4114;p35"/>
          <p:cNvSpPr txBox="1"/>
          <p:nvPr/>
        </p:nvSpPr>
        <p:spPr>
          <a:xfrm>
            <a:off x="4811650" y="4866975"/>
            <a:ext cx="22677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Calibri"/>
                <a:ea typeface="Calibri"/>
                <a:cs typeface="Calibri"/>
                <a:sym typeface="Calibri"/>
              </a:rPr>
              <a:t>Movable Permanent Magnet</a:t>
            </a:r>
            <a:endParaRPr sz="1200">
              <a:solidFill>
                <a:srgbClr val="FFFFFF"/>
              </a:solidFill>
              <a:latin typeface="Calibri"/>
              <a:ea typeface="Calibri"/>
              <a:cs typeface="Calibri"/>
              <a:sym typeface="Calibri"/>
            </a:endParaRPr>
          </a:p>
        </p:txBody>
      </p:sp>
      <p:sp>
        <p:nvSpPr>
          <p:cNvPr id="4115" name="Google Shape;4115;p35"/>
          <p:cNvSpPr txBox="1"/>
          <p:nvPr/>
        </p:nvSpPr>
        <p:spPr>
          <a:xfrm>
            <a:off x="5584375" y="1306275"/>
            <a:ext cx="18069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XY-Stage with Diamonds</a:t>
            </a:r>
            <a:endParaRPr sz="1200">
              <a:solidFill>
                <a:schemeClr val="lt1"/>
              </a:solidFill>
              <a:latin typeface="Calibri"/>
              <a:ea typeface="Calibri"/>
              <a:cs typeface="Calibri"/>
              <a:sym typeface="Calibri"/>
            </a:endParaRPr>
          </a:p>
        </p:txBody>
      </p:sp>
      <p:sp>
        <p:nvSpPr>
          <p:cNvPr id="4116" name="Google Shape;4116;p35"/>
          <p:cNvSpPr txBox="1"/>
          <p:nvPr/>
        </p:nvSpPr>
        <p:spPr>
          <a:xfrm>
            <a:off x="7794175" y="1534875"/>
            <a:ext cx="12735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lt1"/>
                </a:solidFill>
                <a:latin typeface="Calibri"/>
                <a:ea typeface="Calibri"/>
                <a:cs typeface="Calibri"/>
                <a:sym typeface="Calibri"/>
              </a:rPr>
              <a:t>Focusing Lens</a:t>
            </a:r>
            <a:endParaRPr sz="1200">
              <a:solidFill>
                <a:schemeClr val="lt1"/>
              </a:solidFill>
              <a:latin typeface="Calibri"/>
              <a:ea typeface="Calibri"/>
              <a:cs typeface="Calibri"/>
              <a:sym typeface="Calibri"/>
            </a:endParaRPr>
          </a:p>
        </p:txBody>
      </p:sp>
      <p:sp>
        <p:nvSpPr>
          <p:cNvPr id="4117" name="Google Shape;4117;p35"/>
          <p:cNvSpPr txBox="1"/>
          <p:nvPr/>
        </p:nvSpPr>
        <p:spPr>
          <a:xfrm>
            <a:off x="10621325" y="1306275"/>
            <a:ext cx="1046100" cy="2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Green Laser</a:t>
            </a:r>
            <a:endParaRPr sz="12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2" name="Shape 4122"/>
        <p:cNvGrpSpPr/>
        <p:nvPr/>
      </p:nvGrpSpPr>
      <p:grpSpPr>
        <a:xfrm>
          <a:off x="0" y="0"/>
          <a:ext cx="0" cy="0"/>
          <a:chOff x="0" y="0"/>
          <a:chExt cx="0" cy="0"/>
        </a:xfrm>
      </p:grpSpPr>
      <p:sp>
        <p:nvSpPr>
          <p:cNvPr id="4123" name="Google Shape;4123;p3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descr="Logo&#10;&#10;Description automatically generated" id="4124" name="Google Shape;4124;p36"/>
          <p:cNvPicPr preferRelativeResize="0"/>
          <p:nvPr/>
        </p:nvPicPr>
        <p:blipFill rotWithShape="1">
          <a:blip r:embed="rId3">
            <a:alphaModFix/>
          </a:blip>
          <a:srcRect b="0" l="0" r="0" t="0"/>
          <a:stretch/>
        </p:blipFill>
        <p:spPr>
          <a:xfrm>
            <a:off x="114754" y="69529"/>
            <a:ext cx="1453896" cy="803258"/>
          </a:xfrm>
          <a:prstGeom prst="rect">
            <a:avLst/>
          </a:prstGeom>
          <a:noFill/>
          <a:ln>
            <a:noFill/>
          </a:ln>
        </p:spPr>
      </p:pic>
      <p:pic>
        <p:nvPicPr>
          <p:cNvPr descr="https://commguide.asu.edu/downloads/asulogo/jpg/logo_mg.jpg" id="4125" name="Google Shape;4125;p36"/>
          <p:cNvPicPr preferRelativeResize="0"/>
          <p:nvPr/>
        </p:nvPicPr>
        <p:blipFill rotWithShape="1">
          <a:blip r:embed="rId4">
            <a:alphaModFix/>
          </a:blip>
          <a:srcRect b="0" l="0" r="0" t="0"/>
          <a:stretch/>
        </p:blipFill>
        <p:spPr>
          <a:xfrm>
            <a:off x="8551730" y="113975"/>
            <a:ext cx="1078645" cy="449275"/>
          </a:xfrm>
          <a:prstGeom prst="rect">
            <a:avLst/>
          </a:prstGeom>
          <a:noFill/>
          <a:ln>
            <a:noFill/>
          </a:ln>
        </p:spPr>
      </p:pic>
      <p:pic>
        <p:nvPicPr>
          <p:cNvPr descr="REU at Harvard University (CNS) | NNCI" id="4126" name="Google Shape;4126;p36"/>
          <p:cNvPicPr preferRelativeResize="0"/>
          <p:nvPr/>
        </p:nvPicPr>
        <p:blipFill rotWithShape="1">
          <a:blip r:embed="rId5">
            <a:alphaModFix/>
          </a:blip>
          <a:srcRect b="0" l="0" r="0" t="0"/>
          <a:stretch/>
        </p:blipFill>
        <p:spPr>
          <a:xfrm>
            <a:off x="9757196" y="113975"/>
            <a:ext cx="1046205" cy="449275"/>
          </a:xfrm>
          <a:prstGeom prst="rect">
            <a:avLst/>
          </a:prstGeom>
          <a:noFill/>
          <a:ln>
            <a:noFill/>
          </a:ln>
        </p:spPr>
      </p:pic>
      <p:pic>
        <p:nvPicPr>
          <p:cNvPr descr="Shape&#10;&#10;Description automatically generated with medium confidence" id="4127" name="Google Shape;4127;p36"/>
          <p:cNvPicPr preferRelativeResize="0"/>
          <p:nvPr/>
        </p:nvPicPr>
        <p:blipFill rotWithShape="1">
          <a:blip r:embed="rId6">
            <a:alphaModFix/>
          </a:blip>
          <a:srcRect b="0" l="0" r="0" t="0"/>
          <a:stretch/>
        </p:blipFill>
        <p:spPr>
          <a:xfrm>
            <a:off x="10930225" y="113975"/>
            <a:ext cx="925350" cy="449275"/>
          </a:xfrm>
          <a:prstGeom prst="rect">
            <a:avLst/>
          </a:prstGeom>
          <a:noFill/>
          <a:ln>
            <a:noFill/>
          </a:ln>
        </p:spPr>
      </p:pic>
      <p:grpSp>
        <p:nvGrpSpPr>
          <p:cNvPr id="4128" name="Google Shape;4128;p36"/>
          <p:cNvGrpSpPr/>
          <p:nvPr/>
        </p:nvGrpSpPr>
        <p:grpSpPr>
          <a:xfrm>
            <a:off x="-7150" y="6347051"/>
            <a:ext cx="12206290" cy="332282"/>
            <a:chOff x="931692" y="4540806"/>
            <a:chExt cx="31987132" cy="3607843"/>
          </a:xfrm>
        </p:grpSpPr>
        <p:grpSp>
          <p:nvGrpSpPr>
            <p:cNvPr id="4129" name="Google Shape;4129;p36"/>
            <p:cNvGrpSpPr/>
            <p:nvPr/>
          </p:nvGrpSpPr>
          <p:grpSpPr>
            <a:xfrm>
              <a:off x="931692" y="4540806"/>
              <a:ext cx="16002389" cy="3607843"/>
              <a:chOff x="1874938" y="4228518"/>
              <a:chExt cx="12714436" cy="43311437"/>
            </a:xfrm>
          </p:grpSpPr>
          <p:grpSp>
            <p:nvGrpSpPr>
              <p:cNvPr id="4130" name="Google Shape;4130;p36"/>
              <p:cNvGrpSpPr/>
              <p:nvPr/>
            </p:nvGrpSpPr>
            <p:grpSpPr>
              <a:xfrm>
                <a:off x="1874938" y="4228545"/>
                <a:ext cx="724122" cy="43311387"/>
                <a:chOff x="6763779" y="3610074"/>
                <a:chExt cx="724122" cy="29156100"/>
              </a:xfrm>
            </p:grpSpPr>
            <p:sp>
              <p:nvSpPr>
                <p:cNvPr id="4131" name="Google Shape;4131;p36"/>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32" name="Google Shape;4132;p36"/>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33" name="Google Shape;4133;p36"/>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34" name="Google Shape;4134;p36"/>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135" name="Google Shape;4135;p36"/>
              <p:cNvGrpSpPr/>
              <p:nvPr/>
            </p:nvGrpSpPr>
            <p:grpSpPr>
              <a:xfrm>
                <a:off x="2589876" y="4228518"/>
                <a:ext cx="4171622" cy="43311150"/>
                <a:chOff x="589212" y="5453559"/>
                <a:chExt cx="4171622" cy="28874100"/>
              </a:xfrm>
            </p:grpSpPr>
            <p:grpSp>
              <p:nvGrpSpPr>
                <p:cNvPr id="4136" name="Google Shape;4136;p36"/>
                <p:cNvGrpSpPr/>
                <p:nvPr/>
              </p:nvGrpSpPr>
              <p:grpSpPr>
                <a:xfrm>
                  <a:off x="2213483" y="5453559"/>
                  <a:ext cx="2547351" cy="28874100"/>
                  <a:chOff x="2126394" y="6201753"/>
                  <a:chExt cx="2547351" cy="28874100"/>
                </a:xfrm>
              </p:grpSpPr>
              <p:sp>
                <p:nvSpPr>
                  <p:cNvPr id="4137" name="Google Shape;4137;p36"/>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38" name="Google Shape;4138;p36"/>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39" name="Google Shape;4139;p36"/>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0" name="Google Shape;4140;p36"/>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1" name="Google Shape;4141;p36"/>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2" name="Google Shape;4142;p36"/>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3" name="Google Shape;4143;p36"/>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4" name="Google Shape;4144;p36"/>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5" name="Google Shape;4145;p36"/>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6" name="Google Shape;4146;p36"/>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7" name="Google Shape;4147;p36"/>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8" name="Google Shape;4148;p36"/>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9" name="Google Shape;4149;p36"/>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50" name="Google Shape;4150;p36"/>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151" name="Google Shape;4151;p36"/>
                <p:cNvGrpSpPr/>
                <p:nvPr/>
              </p:nvGrpSpPr>
              <p:grpSpPr>
                <a:xfrm>
                  <a:off x="589212" y="5453559"/>
                  <a:ext cx="1622103" cy="28874100"/>
                  <a:chOff x="589212" y="5453048"/>
                  <a:chExt cx="1622103" cy="28874100"/>
                </a:xfrm>
              </p:grpSpPr>
              <p:sp>
                <p:nvSpPr>
                  <p:cNvPr id="4152" name="Google Shape;4152;p36"/>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53" name="Google Shape;4153;p36"/>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54" name="Google Shape;4154;p36"/>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55" name="Google Shape;4155;p36"/>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56" name="Google Shape;4156;p36"/>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57" name="Google Shape;4157;p36"/>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58" name="Google Shape;4158;p36"/>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59" name="Google Shape;4159;p36"/>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60" name="Google Shape;4160;p36"/>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161" name="Google Shape;4161;p36"/>
              <p:cNvGrpSpPr/>
              <p:nvPr/>
            </p:nvGrpSpPr>
            <p:grpSpPr>
              <a:xfrm>
                <a:off x="6752314" y="4228568"/>
                <a:ext cx="911322" cy="43311387"/>
                <a:chOff x="11540841" y="6900050"/>
                <a:chExt cx="911322" cy="29156100"/>
              </a:xfrm>
            </p:grpSpPr>
            <p:sp>
              <p:nvSpPr>
                <p:cNvPr id="4162" name="Google Shape;4162;p36"/>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63" name="Google Shape;4163;p36"/>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64" name="Google Shape;4164;p36"/>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65" name="Google Shape;4165;p36"/>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66" name="Google Shape;4166;p36"/>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167" name="Google Shape;4167;p36"/>
              <p:cNvGrpSpPr/>
              <p:nvPr/>
            </p:nvGrpSpPr>
            <p:grpSpPr>
              <a:xfrm>
                <a:off x="7654454" y="4228555"/>
                <a:ext cx="2782652" cy="43311387"/>
                <a:chOff x="13486776" y="5144310"/>
                <a:chExt cx="2782652" cy="29156100"/>
              </a:xfrm>
            </p:grpSpPr>
            <p:sp>
              <p:nvSpPr>
                <p:cNvPr id="4168" name="Google Shape;4168;p36"/>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69" name="Google Shape;4169;p36"/>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0" name="Google Shape;4170;p36"/>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1" name="Google Shape;4171;p36"/>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2" name="Google Shape;4172;p36"/>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3" name="Google Shape;4173;p36"/>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4" name="Google Shape;4174;p36"/>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5" name="Google Shape;4175;p36"/>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6" name="Google Shape;4176;p36"/>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7" name="Google Shape;4177;p36"/>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8" name="Google Shape;4178;p36"/>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9" name="Google Shape;4179;p36"/>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80" name="Google Shape;4180;p36"/>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81" name="Google Shape;4181;p36"/>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82" name="Google Shape;4182;p36"/>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83" name="Google Shape;4183;p36"/>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184" name="Google Shape;4184;p36"/>
              <p:cNvGrpSpPr/>
              <p:nvPr/>
            </p:nvGrpSpPr>
            <p:grpSpPr>
              <a:xfrm>
                <a:off x="10427923" y="4228549"/>
                <a:ext cx="4161451" cy="43311387"/>
                <a:chOff x="16176528" y="4317489"/>
                <a:chExt cx="4161451" cy="29156100"/>
              </a:xfrm>
            </p:grpSpPr>
            <p:sp>
              <p:nvSpPr>
                <p:cNvPr id="4185" name="Google Shape;4185;p36"/>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86" name="Google Shape;4186;p36"/>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87" name="Google Shape;4187;p36"/>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88" name="Google Shape;4188;p36"/>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89" name="Google Shape;4189;p36"/>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0" name="Google Shape;4190;p36"/>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1" name="Google Shape;4191;p36"/>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2" name="Google Shape;4192;p36"/>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3" name="Google Shape;4193;p36"/>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4" name="Google Shape;4194;p36"/>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5" name="Google Shape;4195;p36"/>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6" name="Google Shape;4196;p36"/>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7" name="Google Shape;4197;p36"/>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8" name="Google Shape;4198;p36"/>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9" name="Google Shape;4199;p36"/>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00" name="Google Shape;4200;p36"/>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01" name="Google Shape;4201;p36"/>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02" name="Google Shape;4202;p36"/>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03" name="Google Shape;4203;p36"/>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04" name="Google Shape;4204;p36"/>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05" name="Google Shape;4205;p36"/>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06" name="Google Shape;4206;p36"/>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07" name="Google Shape;4207;p36"/>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208" name="Google Shape;4208;p36"/>
            <p:cNvGrpSpPr/>
            <p:nvPr/>
          </p:nvGrpSpPr>
          <p:grpSpPr>
            <a:xfrm>
              <a:off x="16916435" y="4540806"/>
              <a:ext cx="16002389" cy="3607843"/>
              <a:chOff x="1874938" y="4228518"/>
              <a:chExt cx="12714436" cy="43311437"/>
            </a:xfrm>
          </p:grpSpPr>
          <p:grpSp>
            <p:nvGrpSpPr>
              <p:cNvPr id="4209" name="Google Shape;4209;p36"/>
              <p:cNvGrpSpPr/>
              <p:nvPr/>
            </p:nvGrpSpPr>
            <p:grpSpPr>
              <a:xfrm>
                <a:off x="1874938" y="4228545"/>
                <a:ext cx="724122" cy="43311387"/>
                <a:chOff x="6763779" y="3610074"/>
                <a:chExt cx="724122" cy="29156100"/>
              </a:xfrm>
            </p:grpSpPr>
            <p:sp>
              <p:nvSpPr>
                <p:cNvPr id="4210" name="Google Shape;4210;p36"/>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11" name="Google Shape;4211;p36"/>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12" name="Google Shape;4212;p36"/>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13" name="Google Shape;4213;p36"/>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214" name="Google Shape;4214;p36"/>
              <p:cNvGrpSpPr/>
              <p:nvPr/>
            </p:nvGrpSpPr>
            <p:grpSpPr>
              <a:xfrm>
                <a:off x="2589876" y="4228518"/>
                <a:ext cx="4171622" cy="43311150"/>
                <a:chOff x="589212" y="5453559"/>
                <a:chExt cx="4171622" cy="28874100"/>
              </a:xfrm>
            </p:grpSpPr>
            <p:grpSp>
              <p:nvGrpSpPr>
                <p:cNvPr id="4215" name="Google Shape;4215;p36"/>
                <p:cNvGrpSpPr/>
                <p:nvPr/>
              </p:nvGrpSpPr>
              <p:grpSpPr>
                <a:xfrm>
                  <a:off x="2213483" y="5453559"/>
                  <a:ext cx="2547351" cy="28874100"/>
                  <a:chOff x="2126394" y="6201753"/>
                  <a:chExt cx="2547351" cy="28874100"/>
                </a:xfrm>
              </p:grpSpPr>
              <p:sp>
                <p:nvSpPr>
                  <p:cNvPr id="4216" name="Google Shape;4216;p36"/>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17" name="Google Shape;4217;p36"/>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18" name="Google Shape;4218;p36"/>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19" name="Google Shape;4219;p36"/>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0" name="Google Shape;4220;p36"/>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1" name="Google Shape;4221;p36"/>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2" name="Google Shape;4222;p36"/>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3" name="Google Shape;4223;p36"/>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4" name="Google Shape;4224;p36"/>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5" name="Google Shape;4225;p36"/>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6" name="Google Shape;4226;p36"/>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7" name="Google Shape;4227;p36"/>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8" name="Google Shape;4228;p36"/>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29" name="Google Shape;4229;p36"/>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230" name="Google Shape;4230;p36"/>
                <p:cNvGrpSpPr/>
                <p:nvPr/>
              </p:nvGrpSpPr>
              <p:grpSpPr>
                <a:xfrm>
                  <a:off x="589212" y="5453559"/>
                  <a:ext cx="1622103" cy="28874100"/>
                  <a:chOff x="589212" y="5453048"/>
                  <a:chExt cx="1622103" cy="28874100"/>
                </a:xfrm>
              </p:grpSpPr>
              <p:sp>
                <p:nvSpPr>
                  <p:cNvPr id="4231" name="Google Shape;4231;p36"/>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32" name="Google Shape;4232;p36"/>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33" name="Google Shape;4233;p36"/>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34" name="Google Shape;4234;p36"/>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35" name="Google Shape;4235;p36"/>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36" name="Google Shape;4236;p36"/>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37" name="Google Shape;4237;p36"/>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38" name="Google Shape;4238;p36"/>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39" name="Google Shape;4239;p36"/>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240" name="Google Shape;4240;p36"/>
              <p:cNvGrpSpPr/>
              <p:nvPr/>
            </p:nvGrpSpPr>
            <p:grpSpPr>
              <a:xfrm>
                <a:off x="6752314" y="4228568"/>
                <a:ext cx="911322" cy="43311387"/>
                <a:chOff x="11540841" y="6900050"/>
                <a:chExt cx="911322" cy="29156100"/>
              </a:xfrm>
            </p:grpSpPr>
            <p:sp>
              <p:nvSpPr>
                <p:cNvPr id="4241" name="Google Shape;4241;p36"/>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42" name="Google Shape;4242;p36"/>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43" name="Google Shape;4243;p36"/>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44" name="Google Shape;4244;p36"/>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45" name="Google Shape;4245;p36"/>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246" name="Google Shape;4246;p36"/>
              <p:cNvGrpSpPr/>
              <p:nvPr/>
            </p:nvGrpSpPr>
            <p:grpSpPr>
              <a:xfrm>
                <a:off x="7654454" y="4228555"/>
                <a:ext cx="2782652" cy="43311387"/>
                <a:chOff x="13486776" y="5144310"/>
                <a:chExt cx="2782652" cy="29156100"/>
              </a:xfrm>
            </p:grpSpPr>
            <p:sp>
              <p:nvSpPr>
                <p:cNvPr id="4247" name="Google Shape;4247;p36"/>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48" name="Google Shape;4248;p36"/>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49" name="Google Shape;4249;p36"/>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50" name="Google Shape;4250;p36"/>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51" name="Google Shape;4251;p36"/>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52" name="Google Shape;4252;p36"/>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53" name="Google Shape;4253;p36"/>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54" name="Google Shape;4254;p36"/>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55" name="Google Shape;4255;p36"/>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56" name="Google Shape;4256;p36"/>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57" name="Google Shape;4257;p36"/>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58" name="Google Shape;4258;p36"/>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59" name="Google Shape;4259;p36"/>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60" name="Google Shape;4260;p36"/>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61" name="Google Shape;4261;p36"/>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62" name="Google Shape;4262;p36"/>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263" name="Google Shape;4263;p36"/>
              <p:cNvGrpSpPr/>
              <p:nvPr/>
            </p:nvGrpSpPr>
            <p:grpSpPr>
              <a:xfrm>
                <a:off x="10427923" y="4228549"/>
                <a:ext cx="4161451" cy="43311387"/>
                <a:chOff x="16176528" y="4317489"/>
                <a:chExt cx="4161451" cy="29156100"/>
              </a:xfrm>
            </p:grpSpPr>
            <p:sp>
              <p:nvSpPr>
                <p:cNvPr id="4264" name="Google Shape;4264;p36"/>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65" name="Google Shape;4265;p36"/>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66" name="Google Shape;4266;p36"/>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67" name="Google Shape;4267;p36"/>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68" name="Google Shape;4268;p36"/>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69" name="Google Shape;4269;p36"/>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70" name="Google Shape;4270;p36"/>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71" name="Google Shape;4271;p36"/>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72" name="Google Shape;4272;p36"/>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73" name="Google Shape;4273;p36"/>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74" name="Google Shape;4274;p36"/>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75" name="Google Shape;4275;p36"/>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76" name="Google Shape;4276;p36"/>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77" name="Google Shape;4277;p36"/>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78" name="Google Shape;4278;p36"/>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79" name="Google Shape;4279;p36"/>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80" name="Google Shape;4280;p36"/>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81" name="Google Shape;4281;p36"/>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82" name="Google Shape;4282;p36"/>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83" name="Google Shape;4283;p36"/>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84" name="Google Shape;4284;p36"/>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85" name="Google Shape;4285;p36"/>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86" name="Google Shape;4286;p36"/>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4287" name="Google Shape;4287;p36"/>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t/>
            </a:r>
            <a:endParaRPr>
              <a:solidFill>
                <a:schemeClr val="dk1"/>
              </a:solidFill>
            </a:endParaRPr>
          </a:p>
        </p:txBody>
      </p:sp>
      <p:pic>
        <p:nvPicPr>
          <p:cNvPr descr="A black and white image of text&#10;&#10;Description automatically generated with low confidence" id="4288" name="Google Shape;4288;p36"/>
          <p:cNvPicPr preferRelativeResize="0"/>
          <p:nvPr/>
        </p:nvPicPr>
        <p:blipFill rotWithShape="1">
          <a:blip r:embed="rId7">
            <a:alphaModFix/>
          </a:blip>
          <a:srcRect b="0" l="0" r="0" t="0"/>
          <a:stretch/>
        </p:blipFill>
        <p:spPr>
          <a:xfrm>
            <a:off x="9412031" y="6569560"/>
            <a:ext cx="2743201" cy="222645"/>
          </a:xfrm>
          <a:prstGeom prst="rect">
            <a:avLst/>
          </a:prstGeom>
          <a:noFill/>
          <a:ln>
            <a:noFill/>
          </a:ln>
        </p:spPr>
      </p:pic>
      <p:sp>
        <p:nvSpPr>
          <p:cNvPr id="4289" name="Google Shape;4289;p36"/>
          <p:cNvSpPr txBox="1"/>
          <p:nvPr/>
        </p:nvSpPr>
        <p:spPr>
          <a:xfrm>
            <a:off x="5364975" y="6534150"/>
            <a:ext cx="10461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lt1"/>
                </a:solidFill>
                <a:latin typeface="Calibri"/>
                <a:ea typeface="Calibri"/>
                <a:cs typeface="Calibri"/>
                <a:sym typeface="Calibri"/>
              </a:rPr>
              <a:t>8</a:t>
            </a:r>
            <a:endParaRPr sz="1200">
              <a:solidFill>
                <a:schemeClr val="lt1"/>
              </a:solidFill>
              <a:latin typeface="Calibri"/>
              <a:ea typeface="Calibri"/>
              <a:cs typeface="Calibri"/>
              <a:sym typeface="Calibri"/>
            </a:endParaRPr>
          </a:p>
        </p:txBody>
      </p:sp>
      <p:pic>
        <p:nvPicPr>
          <p:cNvPr id="4290" name="Google Shape;4290;p36" title="Screenshot 2025-07-16 at 11.56.53 AM.png"/>
          <p:cNvPicPr preferRelativeResize="0"/>
          <p:nvPr/>
        </p:nvPicPr>
        <p:blipFill>
          <a:blip r:embed="rId8">
            <a:alphaModFix/>
          </a:blip>
          <a:stretch>
            <a:fillRect/>
          </a:stretch>
        </p:blipFill>
        <p:spPr>
          <a:xfrm>
            <a:off x="2376899" y="563250"/>
            <a:ext cx="6233700" cy="52211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5" name="Shape 4295"/>
        <p:cNvGrpSpPr/>
        <p:nvPr/>
      </p:nvGrpSpPr>
      <p:grpSpPr>
        <a:xfrm>
          <a:off x="0" y="0"/>
          <a:ext cx="0" cy="0"/>
          <a:chOff x="0" y="0"/>
          <a:chExt cx="0" cy="0"/>
        </a:xfrm>
      </p:grpSpPr>
      <p:sp>
        <p:nvSpPr>
          <p:cNvPr id="4296" name="Google Shape;4296;p37"/>
          <p:cNvSpPr txBox="1"/>
          <p:nvPr>
            <p:ph type="title"/>
          </p:nvPr>
        </p:nvSpPr>
        <p:spPr>
          <a:xfrm>
            <a:off x="1810875" y="1700"/>
            <a:ext cx="6740700" cy="1525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US"/>
              <a:t>What are your plans for follow-up work?</a:t>
            </a:r>
            <a:endParaRPr/>
          </a:p>
        </p:txBody>
      </p:sp>
      <p:grpSp>
        <p:nvGrpSpPr>
          <p:cNvPr id="4297" name="Google Shape;4297;p37"/>
          <p:cNvGrpSpPr/>
          <p:nvPr/>
        </p:nvGrpSpPr>
        <p:grpSpPr>
          <a:xfrm>
            <a:off x="-7703" y="6324818"/>
            <a:ext cx="12206290" cy="332281"/>
            <a:chOff x="931692" y="4540806"/>
            <a:chExt cx="31987132" cy="1132133"/>
          </a:xfrm>
        </p:grpSpPr>
        <p:grpSp>
          <p:nvGrpSpPr>
            <p:cNvPr id="4298" name="Google Shape;4298;p37"/>
            <p:cNvGrpSpPr/>
            <p:nvPr/>
          </p:nvGrpSpPr>
          <p:grpSpPr>
            <a:xfrm>
              <a:off x="931692" y="4540806"/>
              <a:ext cx="16002389" cy="1132133"/>
              <a:chOff x="1874938" y="4228518"/>
              <a:chExt cx="12714436" cy="13591038"/>
            </a:xfrm>
          </p:grpSpPr>
          <p:grpSp>
            <p:nvGrpSpPr>
              <p:cNvPr id="4299" name="Google Shape;4299;p37"/>
              <p:cNvGrpSpPr/>
              <p:nvPr/>
            </p:nvGrpSpPr>
            <p:grpSpPr>
              <a:xfrm>
                <a:off x="1874938" y="4228545"/>
                <a:ext cx="724122" cy="13590988"/>
                <a:chOff x="6763779" y="3610074"/>
                <a:chExt cx="724122" cy="9149100"/>
              </a:xfrm>
            </p:grpSpPr>
            <p:sp>
              <p:nvSpPr>
                <p:cNvPr id="4300" name="Google Shape;4300;p37"/>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01" name="Google Shape;4301;p37"/>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02" name="Google Shape;4302;p37"/>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03" name="Google Shape;4303;p37"/>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304" name="Google Shape;4304;p37"/>
              <p:cNvGrpSpPr/>
              <p:nvPr/>
            </p:nvGrpSpPr>
            <p:grpSpPr>
              <a:xfrm>
                <a:off x="2589876" y="4228518"/>
                <a:ext cx="4171622" cy="13590900"/>
                <a:chOff x="589212" y="5453559"/>
                <a:chExt cx="4171622" cy="9060600"/>
              </a:xfrm>
            </p:grpSpPr>
            <p:grpSp>
              <p:nvGrpSpPr>
                <p:cNvPr id="4305" name="Google Shape;4305;p37"/>
                <p:cNvGrpSpPr/>
                <p:nvPr/>
              </p:nvGrpSpPr>
              <p:grpSpPr>
                <a:xfrm>
                  <a:off x="2213483" y="5453559"/>
                  <a:ext cx="2547351" cy="9060600"/>
                  <a:chOff x="2126394" y="6201753"/>
                  <a:chExt cx="2547351" cy="9060600"/>
                </a:xfrm>
              </p:grpSpPr>
              <p:sp>
                <p:nvSpPr>
                  <p:cNvPr id="4306" name="Google Shape;4306;p37"/>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07" name="Google Shape;4307;p37"/>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08" name="Google Shape;4308;p37"/>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09" name="Google Shape;4309;p37"/>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10" name="Google Shape;4310;p37"/>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11" name="Google Shape;4311;p37"/>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12" name="Google Shape;4312;p37"/>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13" name="Google Shape;4313;p37"/>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14" name="Google Shape;4314;p37"/>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15" name="Google Shape;4315;p37"/>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16" name="Google Shape;4316;p37"/>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17" name="Google Shape;4317;p37"/>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18" name="Google Shape;4318;p37"/>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19" name="Google Shape;4319;p37"/>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320" name="Google Shape;4320;p37"/>
                <p:cNvGrpSpPr/>
                <p:nvPr/>
              </p:nvGrpSpPr>
              <p:grpSpPr>
                <a:xfrm>
                  <a:off x="589212" y="5453559"/>
                  <a:ext cx="1622103" cy="9060600"/>
                  <a:chOff x="589212" y="5453048"/>
                  <a:chExt cx="1622103" cy="9060600"/>
                </a:xfrm>
              </p:grpSpPr>
              <p:sp>
                <p:nvSpPr>
                  <p:cNvPr id="4321" name="Google Shape;4321;p37"/>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22" name="Google Shape;4322;p37"/>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23" name="Google Shape;4323;p37"/>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24" name="Google Shape;4324;p37"/>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25" name="Google Shape;4325;p37"/>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26" name="Google Shape;4326;p37"/>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27" name="Google Shape;4327;p37"/>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28" name="Google Shape;4328;p37"/>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29" name="Google Shape;4329;p37"/>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330" name="Google Shape;4330;p37"/>
              <p:cNvGrpSpPr/>
              <p:nvPr/>
            </p:nvGrpSpPr>
            <p:grpSpPr>
              <a:xfrm>
                <a:off x="6752314" y="4228568"/>
                <a:ext cx="911322" cy="13590988"/>
                <a:chOff x="11540841" y="6900050"/>
                <a:chExt cx="911322" cy="9149100"/>
              </a:xfrm>
            </p:grpSpPr>
            <p:sp>
              <p:nvSpPr>
                <p:cNvPr id="4331" name="Google Shape;4331;p37"/>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32" name="Google Shape;4332;p37"/>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33" name="Google Shape;4333;p37"/>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34" name="Google Shape;4334;p37"/>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35" name="Google Shape;4335;p37"/>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336" name="Google Shape;4336;p37"/>
              <p:cNvGrpSpPr/>
              <p:nvPr/>
            </p:nvGrpSpPr>
            <p:grpSpPr>
              <a:xfrm>
                <a:off x="7654454" y="4228555"/>
                <a:ext cx="2782652" cy="13590988"/>
                <a:chOff x="13486776" y="5144310"/>
                <a:chExt cx="2782652" cy="9149100"/>
              </a:xfrm>
            </p:grpSpPr>
            <p:sp>
              <p:nvSpPr>
                <p:cNvPr id="4337" name="Google Shape;4337;p37"/>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38" name="Google Shape;4338;p37"/>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39" name="Google Shape;4339;p37"/>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40" name="Google Shape;4340;p37"/>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41" name="Google Shape;4341;p37"/>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42" name="Google Shape;4342;p37"/>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43" name="Google Shape;4343;p37"/>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44" name="Google Shape;4344;p37"/>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45" name="Google Shape;4345;p37"/>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46" name="Google Shape;4346;p37"/>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47" name="Google Shape;4347;p37"/>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48" name="Google Shape;4348;p37"/>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49" name="Google Shape;4349;p37"/>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50" name="Google Shape;4350;p37"/>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51" name="Google Shape;4351;p37"/>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52" name="Google Shape;4352;p37"/>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353" name="Google Shape;4353;p37"/>
              <p:cNvGrpSpPr/>
              <p:nvPr/>
            </p:nvGrpSpPr>
            <p:grpSpPr>
              <a:xfrm>
                <a:off x="10427923" y="4228549"/>
                <a:ext cx="4161451" cy="13590988"/>
                <a:chOff x="16176528" y="4317489"/>
                <a:chExt cx="4161451" cy="9149100"/>
              </a:xfrm>
            </p:grpSpPr>
            <p:sp>
              <p:nvSpPr>
                <p:cNvPr id="4354" name="Google Shape;4354;p37"/>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55" name="Google Shape;4355;p37"/>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56" name="Google Shape;4356;p37"/>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57" name="Google Shape;4357;p37"/>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58" name="Google Shape;4358;p37"/>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59" name="Google Shape;4359;p37"/>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60" name="Google Shape;4360;p37"/>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61" name="Google Shape;4361;p37"/>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62" name="Google Shape;4362;p37"/>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63" name="Google Shape;4363;p37"/>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64" name="Google Shape;4364;p37"/>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65" name="Google Shape;4365;p37"/>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66" name="Google Shape;4366;p37"/>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67" name="Google Shape;4367;p37"/>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68" name="Google Shape;4368;p37"/>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69" name="Google Shape;4369;p37"/>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70" name="Google Shape;4370;p37"/>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71" name="Google Shape;4371;p37"/>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72" name="Google Shape;4372;p37"/>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73" name="Google Shape;4373;p37"/>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74" name="Google Shape;4374;p37"/>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75" name="Google Shape;4375;p37"/>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76" name="Google Shape;4376;p37"/>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377" name="Google Shape;4377;p37"/>
            <p:cNvGrpSpPr/>
            <p:nvPr/>
          </p:nvGrpSpPr>
          <p:grpSpPr>
            <a:xfrm>
              <a:off x="16916435" y="4540806"/>
              <a:ext cx="16002389" cy="1132133"/>
              <a:chOff x="1874938" y="4228518"/>
              <a:chExt cx="12714436" cy="13591038"/>
            </a:xfrm>
          </p:grpSpPr>
          <p:grpSp>
            <p:nvGrpSpPr>
              <p:cNvPr id="4378" name="Google Shape;4378;p37"/>
              <p:cNvGrpSpPr/>
              <p:nvPr/>
            </p:nvGrpSpPr>
            <p:grpSpPr>
              <a:xfrm>
                <a:off x="1874938" y="4228545"/>
                <a:ext cx="724122" cy="13590988"/>
                <a:chOff x="6763779" y="3610074"/>
                <a:chExt cx="724122" cy="9149100"/>
              </a:xfrm>
            </p:grpSpPr>
            <p:sp>
              <p:nvSpPr>
                <p:cNvPr id="4379" name="Google Shape;4379;p37"/>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80" name="Google Shape;4380;p37"/>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81" name="Google Shape;4381;p37"/>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82" name="Google Shape;4382;p37"/>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383" name="Google Shape;4383;p37"/>
              <p:cNvGrpSpPr/>
              <p:nvPr/>
            </p:nvGrpSpPr>
            <p:grpSpPr>
              <a:xfrm>
                <a:off x="2589876" y="4228518"/>
                <a:ext cx="4171622" cy="13590900"/>
                <a:chOff x="589212" y="5453559"/>
                <a:chExt cx="4171622" cy="9060600"/>
              </a:xfrm>
            </p:grpSpPr>
            <p:grpSp>
              <p:nvGrpSpPr>
                <p:cNvPr id="4384" name="Google Shape;4384;p37"/>
                <p:cNvGrpSpPr/>
                <p:nvPr/>
              </p:nvGrpSpPr>
              <p:grpSpPr>
                <a:xfrm>
                  <a:off x="2213483" y="5453559"/>
                  <a:ext cx="2547351" cy="9060600"/>
                  <a:chOff x="2126394" y="6201753"/>
                  <a:chExt cx="2547351" cy="9060600"/>
                </a:xfrm>
              </p:grpSpPr>
              <p:sp>
                <p:nvSpPr>
                  <p:cNvPr id="4385" name="Google Shape;4385;p37"/>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86" name="Google Shape;4386;p37"/>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87" name="Google Shape;4387;p37"/>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88" name="Google Shape;4388;p37"/>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89" name="Google Shape;4389;p37"/>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90" name="Google Shape;4390;p37"/>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91" name="Google Shape;4391;p37"/>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92" name="Google Shape;4392;p37"/>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93" name="Google Shape;4393;p37"/>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94" name="Google Shape;4394;p37"/>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95" name="Google Shape;4395;p37"/>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96" name="Google Shape;4396;p37"/>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97" name="Google Shape;4397;p37"/>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398" name="Google Shape;4398;p37"/>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399" name="Google Shape;4399;p37"/>
                <p:cNvGrpSpPr/>
                <p:nvPr/>
              </p:nvGrpSpPr>
              <p:grpSpPr>
                <a:xfrm>
                  <a:off x="589212" y="5453559"/>
                  <a:ext cx="1622103" cy="9060600"/>
                  <a:chOff x="589212" y="5453048"/>
                  <a:chExt cx="1622103" cy="9060600"/>
                </a:xfrm>
              </p:grpSpPr>
              <p:sp>
                <p:nvSpPr>
                  <p:cNvPr id="4400" name="Google Shape;4400;p37"/>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01" name="Google Shape;4401;p37"/>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02" name="Google Shape;4402;p37"/>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03" name="Google Shape;4403;p37"/>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04" name="Google Shape;4404;p37"/>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05" name="Google Shape;4405;p37"/>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06" name="Google Shape;4406;p37"/>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07" name="Google Shape;4407;p37"/>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08" name="Google Shape;4408;p37"/>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409" name="Google Shape;4409;p37"/>
              <p:cNvGrpSpPr/>
              <p:nvPr/>
            </p:nvGrpSpPr>
            <p:grpSpPr>
              <a:xfrm>
                <a:off x="6752314" y="4228568"/>
                <a:ext cx="911322" cy="13590988"/>
                <a:chOff x="11540841" y="6900050"/>
                <a:chExt cx="911322" cy="9149100"/>
              </a:xfrm>
            </p:grpSpPr>
            <p:sp>
              <p:nvSpPr>
                <p:cNvPr id="4410" name="Google Shape;4410;p37"/>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11" name="Google Shape;4411;p37"/>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12" name="Google Shape;4412;p37"/>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13" name="Google Shape;4413;p37"/>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14" name="Google Shape;4414;p37"/>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415" name="Google Shape;4415;p37"/>
              <p:cNvGrpSpPr/>
              <p:nvPr/>
            </p:nvGrpSpPr>
            <p:grpSpPr>
              <a:xfrm>
                <a:off x="7654454" y="4228555"/>
                <a:ext cx="2782652" cy="13590988"/>
                <a:chOff x="13486776" y="5144310"/>
                <a:chExt cx="2782652" cy="9149100"/>
              </a:xfrm>
            </p:grpSpPr>
            <p:sp>
              <p:nvSpPr>
                <p:cNvPr id="4416" name="Google Shape;4416;p37"/>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17" name="Google Shape;4417;p37"/>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18" name="Google Shape;4418;p37"/>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19" name="Google Shape;4419;p37"/>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0" name="Google Shape;4420;p37"/>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1" name="Google Shape;4421;p37"/>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2" name="Google Shape;4422;p37"/>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3" name="Google Shape;4423;p37"/>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4" name="Google Shape;4424;p37"/>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5" name="Google Shape;4425;p37"/>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6" name="Google Shape;4426;p37"/>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7" name="Google Shape;4427;p37"/>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8" name="Google Shape;4428;p37"/>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9" name="Google Shape;4429;p37"/>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30" name="Google Shape;4430;p37"/>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31" name="Google Shape;4431;p37"/>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432" name="Google Shape;4432;p37"/>
              <p:cNvGrpSpPr/>
              <p:nvPr/>
            </p:nvGrpSpPr>
            <p:grpSpPr>
              <a:xfrm>
                <a:off x="10427923" y="4228549"/>
                <a:ext cx="4161451" cy="13590988"/>
                <a:chOff x="16176528" y="4317489"/>
                <a:chExt cx="4161451" cy="9149100"/>
              </a:xfrm>
            </p:grpSpPr>
            <p:sp>
              <p:nvSpPr>
                <p:cNvPr id="4433" name="Google Shape;4433;p37"/>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34" name="Google Shape;4434;p37"/>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35" name="Google Shape;4435;p37"/>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36" name="Google Shape;4436;p37"/>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37" name="Google Shape;4437;p37"/>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38" name="Google Shape;4438;p37"/>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39" name="Google Shape;4439;p37"/>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0" name="Google Shape;4440;p37"/>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1" name="Google Shape;4441;p37"/>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2" name="Google Shape;4442;p37"/>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3" name="Google Shape;4443;p37"/>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4" name="Google Shape;4444;p37"/>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5" name="Google Shape;4445;p37"/>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6" name="Google Shape;4446;p37"/>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7" name="Google Shape;4447;p37"/>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8" name="Google Shape;4448;p37"/>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9" name="Google Shape;4449;p37"/>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50" name="Google Shape;4450;p37"/>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51" name="Google Shape;4451;p37"/>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52" name="Google Shape;4452;p37"/>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53" name="Google Shape;4453;p37"/>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54" name="Google Shape;4454;p37"/>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55" name="Google Shape;4455;p37"/>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4456" name="Google Shape;4456;p37"/>
          <p:cNvSpPr/>
          <p:nvPr/>
        </p:nvSpPr>
        <p:spPr>
          <a:xfrm>
            <a:off x="-7812" y="6498003"/>
            <a:ext cx="12207300" cy="3657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4457" name="Google Shape;4457;p37"/>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4458" name="Google Shape;4458;p37"/>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4459" name="Google Shape;4459;p37"/>
          <p:cNvSpPr txBox="1"/>
          <p:nvPr/>
        </p:nvSpPr>
        <p:spPr>
          <a:xfrm>
            <a:off x="677577" y="1526901"/>
            <a:ext cx="7005900" cy="43512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460" name="Google Shape;4460;p37"/>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4461" name="Google Shape;4461;p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4462" name="Google Shape;4462;p37"/>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4463" name="Google Shape;4463;p37"/>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4464" name="Google Shape;4464;p37"/>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9" name="Shape 4469"/>
        <p:cNvGrpSpPr/>
        <p:nvPr/>
      </p:nvGrpSpPr>
      <p:grpSpPr>
        <a:xfrm>
          <a:off x="0" y="0"/>
          <a:ext cx="0" cy="0"/>
          <a:chOff x="0" y="0"/>
          <a:chExt cx="0" cy="0"/>
        </a:xfrm>
      </p:grpSpPr>
      <p:sp>
        <p:nvSpPr>
          <p:cNvPr id="4470" name="Google Shape;4470;p38"/>
          <p:cNvSpPr txBox="1"/>
          <p:nvPr>
            <p:ph type="title"/>
          </p:nvPr>
        </p:nvSpPr>
        <p:spPr>
          <a:xfrm>
            <a:off x="1803525" y="1700"/>
            <a:ext cx="6748200" cy="13725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3000">
                <a:latin typeface="Times New Roman"/>
                <a:ea typeface="Times New Roman"/>
                <a:cs typeface="Times New Roman"/>
                <a:sym typeface="Times New Roman"/>
              </a:rPr>
              <a:t>From Fluorescence to Magnetic Field Mapping</a:t>
            </a:r>
            <a:endParaRPr sz="3000">
              <a:latin typeface="Times New Roman"/>
              <a:ea typeface="Times New Roman"/>
              <a:cs typeface="Times New Roman"/>
              <a:sym typeface="Times New Roman"/>
            </a:endParaRPr>
          </a:p>
          <a:p>
            <a:pPr indent="0" lvl="0" marL="0" rtl="0" algn="l">
              <a:lnSpc>
                <a:spcPct val="90000"/>
              </a:lnSpc>
              <a:spcBef>
                <a:spcPts val="800"/>
              </a:spcBef>
              <a:spcAft>
                <a:spcPts val="0"/>
              </a:spcAft>
              <a:buClr>
                <a:schemeClr val="dk1"/>
              </a:buClr>
              <a:buSzPts val="4400"/>
              <a:buFont typeface="Calibri"/>
              <a:buNone/>
            </a:pPr>
            <a:r>
              <a:t/>
            </a:r>
            <a:endParaRPr sz="3000"/>
          </a:p>
        </p:txBody>
      </p:sp>
      <p:grpSp>
        <p:nvGrpSpPr>
          <p:cNvPr id="4471" name="Google Shape;4471;p38"/>
          <p:cNvGrpSpPr/>
          <p:nvPr/>
        </p:nvGrpSpPr>
        <p:grpSpPr>
          <a:xfrm>
            <a:off x="-7700" y="6324841"/>
            <a:ext cx="12206290" cy="332283"/>
            <a:chOff x="931692" y="4540806"/>
            <a:chExt cx="31987132" cy="2418359"/>
          </a:xfrm>
        </p:grpSpPr>
        <p:grpSp>
          <p:nvGrpSpPr>
            <p:cNvPr id="4472" name="Google Shape;4472;p38"/>
            <p:cNvGrpSpPr/>
            <p:nvPr/>
          </p:nvGrpSpPr>
          <p:grpSpPr>
            <a:xfrm>
              <a:off x="931692" y="4540806"/>
              <a:ext cx="16002389" cy="2418359"/>
              <a:chOff x="1874938" y="4228518"/>
              <a:chExt cx="12714436" cy="29031919"/>
            </a:xfrm>
          </p:grpSpPr>
          <p:grpSp>
            <p:nvGrpSpPr>
              <p:cNvPr id="4473" name="Google Shape;4473;p38"/>
              <p:cNvGrpSpPr/>
              <p:nvPr/>
            </p:nvGrpSpPr>
            <p:grpSpPr>
              <a:xfrm>
                <a:off x="1874938" y="4228545"/>
                <a:ext cx="724122" cy="29031869"/>
                <a:chOff x="6763779" y="3610074"/>
                <a:chExt cx="724122" cy="19543500"/>
              </a:xfrm>
            </p:grpSpPr>
            <p:sp>
              <p:nvSpPr>
                <p:cNvPr id="4474" name="Google Shape;4474;p38"/>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75" name="Google Shape;4475;p38"/>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76" name="Google Shape;4476;p38"/>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77" name="Google Shape;4477;p38"/>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478" name="Google Shape;4478;p38"/>
              <p:cNvGrpSpPr/>
              <p:nvPr/>
            </p:nvGrpSpPr>
            <p:grpSpPr>
              <a:xfrm>
                <a:off x="2589876" y="4228518"/>
                <a:ext cx="4171622" cy="29031750"/>
                <a:chOff x="589212" y="5453559"/>
                <a:chExt cx="4171622" cy="19354500"/>
              </a:xfrm>
            </p:grpSpPr>
            <p:grpSp>
              <p:nvGrpSpPr>
                <p:cNvPr id="4479" name="Google Shape;4479;p38"/>
                <p:cNvGrpSpPr/>
                <p:nvPr/>
              </p:nvGrpSpPr>
              <p:grpSpPr>
                <a:xfrm>
                  <a:off x="2213483" y="5453559"/>
                  <a:ext cx="2547351" cy="19354500"/>
                  <a:chOff x="2126394" y="6201753"/>
                  <a:chExt cx="2547351" cy="19354500"/>
                </a:xfrm>
              </p:grpSpPr>
              <p:sp>
                <p:nvSpPr>
                  <p:cNvPr id="4480" name="Google Shape;4480;p38"/>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81" name="Google Shape;4481;p38"/>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82" name="Google Shape;4482;p38"/>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83" name="Google Shape;4483;p38"/>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84" name="Google Shape;4484;p38"/>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85" name="Google Shape;4485;p38"/>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86" name="Google Shape;4486;p38"/>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87" name="Google Shape;4487;p38"/>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88" name="Google Shape;4488;p38"/>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89" name="Google Shape;4489;p38"/>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90" name="Google Shape;4490;p38"/>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91" name="Google Shape;4491;p38"/>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92" name="Google Shape;4492;p38"/>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93" name="Google Shape;4493;p38"/>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494" name="Google Shape;4494;p38"/>
                <p:cNvGrpSpPr/>
                <p:nvPr/>
              </p:nvGrpSpPr>
              <p:grpSpPr>
                <a:xfrm>
                  <a:off x="589212" y="5453559"/>
                  <a:ext cx="1622103" cy="19354500"/>
                  <a:chOff x="589212" y="5453048"/>
                  <a:chExt cx="1622103" cy="19354500"/>
                </a:xfrm>
              </p:grpSpPr>
              <p:sp>
                <p:nvSpPr>
                  <p:cNvPr id="4495" name="Google Shape;4495;p38"/>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96" name="Google Shape;4496;p38"/>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97" name="Google Shape;4497;p38"/>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98" name="Google Shape;4498;p38"/>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99" name="Google Shape;4499;p38"/>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00" name="Google Shape;4500;p38"/>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01" name="Google Shape;4501;p38"/>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02" name="Google Shape;4502;p38"/>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03" name="Google Shape;4503;p38"/>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504" name="Google Shape;4504;p38"/>
              <p:cNvGrpSpPr/>
              <p:nvPr/>
            </p:nvGrpSpPr>
            <p:grpSpPr>
              <a:xfrm>
                <a:off x="6752314" y="4228568"/>
                <a:ext cx="911322" cy="29031869"/>
                <a:chOff x="11540841" y="6900050"/>
                <a:chExt cx="911322" cy="19543500"/>
              </a:xfrm>
            </p:grpSpPr>
            <p:sp>
              <p:nvSpPr>
                <p:cNvPr id="4505" name="Google Shape;4505;p38"/>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06" name="Google Shape;4506;p38"/>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07" name="Google Shape;4507;p38"/>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08" name="Google Shape;4508;p38"/>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09" name="Google Shape;4509;p38"/>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510" name="Google Shape;4510;p38"/>
              <p:cNvGrpSpPr/>
              <p:nvPr/>
            </p:nvGrpSpPr>
            <p:grpSpPr>
              <a:xfrm>
                <a:off x="7654454" y="4228555"/>
                <a:ext cx="2782652" cy="29031869"/>
                <a:chOff x="13486776" y="5144310"/>
                <a:chExt cx="2782652" cy="19543500"/>
              </a:xfrm>
            </p:grpSpPr>
            <p:sp>
              <p:nvSpPr>
                <p:cNvPr id="4511" name="Google Shape;4511;p38"/>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12" name="Google Shape;4512;p38"/>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13" name="Google Shape;4513;p38"/>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14" name="Google Shape;4514;p38"/>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15" name="Google Shape;4515;p38"/>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16" name="Google Shape;4516;p38"/>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17" name="Google Shape;4517;p38"/>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18" name="Google Shape;4518;p38"/>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19" name="Google Shape;4519;p38"/>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20" name="Google Shape;4520;p38"/>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21" name="Google Shape;4521;p38"/>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22" name="Google Shape;4522;p38"/>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23" name="Google Shape;4523;p38"/>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24" name="Google Shape;4524;p38"/>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25" name="Google Shape;4525;p38"/>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26" name="Google Shape;4526;p38"/>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527" name="Google Shape;4527;p38"/>
              <p:cNvGrpSpPr/>
              <p:nvPr/>
            </p:nvGrpSpPr>
            <p:grpSpPr>
              <a:xfrm>
                <a:off x="10427923" y="4228549"/>
                <a:ext cx="4161451" cy="29031869"/>
                <a:chOff x="16176528" y="4317489"/>
                <a:chExt cx="4161451" cy="19543500"/>
              </a:xfrm>
            </p:grpSpPr>
            <p:sp>
              <p:nvSpPr>
                <p:cNvPr id="4528" name="Google Shape;4528;p38"/>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29" name="Google Shape;4529;p38"/>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0" name="Google Shape;4530;p38"/>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1" name="Google Shape;4531;p38"/>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2" name="Google Shape;4532;p38"/>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3" name="Google Shape;4533;p38"/>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4" name="Google Shape;4534;p38"/>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5" name="Google Shape;4535;p38"/>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6" name="Google Shape;4536;p38"/>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7" name="Google Shape;4537;p38"/>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8" name="Google Shape;4538;p38"/>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9" name="Google Shape;4539;p38"/>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0" name="Google Shape;4540;p38"/>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1" name="Google Shape;4541;p38"/>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2" name="Google Shape;4542;p38"/>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3" name="Google Shape;4543;p38"/>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4" name="Google Shape;4544;p38"/>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5" name="Google Shape;4545;p38"/>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6" name="Google Shape;4546;p38"/>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7" name="Google Shape;4547;p38"/>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8" name="Google Shape;4548;p38"/>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9" name="Google Shape;4549;p38"/>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50" name="Google Shape;4550;p38"/>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551" name="Google Shape;4551;p38"/>
            <p:cNvGrpSpPr/>
            <p:nvPr/>
          </p:nvGrpSpPr>
          <p:grpSpPr>
            <a:xfrm>
              <a:off x="16916435" y="4540806"/>
              <a:ext cx="16002389" cy="2418359"/>
              <a:chOff x="1874938" y="4228518"/>
              <a:chExt cx="12714436" cy="29031919"/>
            </a:xfrm>
          </p:grpSpPr>
          <p:grpSp>
            <p:nvGrpSpPr>
              <p:cNvPr id="4552" name="Google Shape;4552;p38"/>
              <p:cNvGrpSpPr/>
              <p:nvPr/>
            </p:nvGrpSpPr>
            <p:grpSpPr>
              <a:xfrm>
                <a:off x="1874938" y="4228545"/>
                <a:ext cx="724122" cy="29031869"/>
                <a:chOff x="6763779" y="3610074"/>
                <a:chExt cx="724122" cy="19543500"/>
              </a:xfrm>
            </p:grpSpPr>
            <p:sp>
              <p:nvSpPr>
                <p:cNvPr id="4553" name="Google Shape;4553;p38"/>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54" name="Google Shape;4554;p38"/>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55" name="Google Shape;4555;p38"/>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56" name="Google Shape;4556;p38"/>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557" name="Google Shape;4557;p38"/>
              <p:cNvGrpSpPr/>
              <p:nvPr/>
            </p:nvGrpSpPr>
            <p:grpSpPr>
              <a:xfrm>
                <a:off x="2589876" y="4228518"/>
                <a:ext cx="4171622" cy="29031750"/>
                <a:chOff x="589212" y="5453559"/>
                <a:chExt cx="4171622" cy="19354500"/>
              </a:xfrm>
            </p:grpSpPr>
            <p:grpSp>
              <p:nvGrpSpPr>
                <p:cNvPr id="4558" name="Google Shape;4558;p38"/>
                <p:cNvGrpSpPr/>
                <p:nvPr/>
              </p:nvGrpSpPr>
              <p:grpSpPr>
                <a:xfrm>
                  <a:off x="2213483" y="5453559"/>
                  <a:ext cx="2547351" cy="19354500"/>
                  <a:chOff x="2126394" y="6201753"/>
                  <a:chExt cx="2547351" cy="19354500"/>
                </a:xfrm>
              </p:grpSpPr>
              <p:sp>
                <p:nvSpPr>
                  <p:cNvPr id="4559" name="Google Shape;4559;p38"/>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0" name="Google Shape;4560;p38"/>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1" name="Google Shape;4561;p38"/>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2" name="Google Shape;4562;p38"/>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3" name="Google Shape;4563;p38"/>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4" name="Google Shape;4564;p38"/>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5" name="Google Shape;4565;p38"/>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6" name="Google Shape;4566;p38"/>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7" name="Google Shape;4567;p38"/>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8" name="Google Shape;4568;p38"/>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9" name="Google Shape;4569;p38"/>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70" name="Google Shape;4570;p38"/>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71" name="Google Shape;4571;p38"/>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72" name="Google Shape;4572;p38"/>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573" name="Google Shape;4573;p38"/>
                <p:cNvGrpSpPr/>
                <p:nvPr/>
              </p:nvGrpSpPr>
              <p:grpSpPr>
                <a:xfrm>
                  <a:off x="589212" y="5453559"/>
                  <a:ext cx="1622103" cy="19354500"/>
                  <a:chOff x="589212" y="5453048"/>
                  <a:chExt cx="1622103" cy="19354500"/>
                </a:xfrm>
              </p:grpSpPr>
              <p:sp>
                <p:nvSpPr>
                  <p:cNvPr id="4574" name="Google Shape;4574;p38"/>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75" name="Google Shape;4575;p38"/>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76" name="Google Shape;4576;p38"/>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77" name="Google Shape;4577;p38"/>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78" name="Google Shape;4578;p38"/>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79" name="Google Shape;4579;p38"/>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80" name="Google Shape;4580;p38"/>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81" name="Google Shape;4581;p38"/>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82" name="Google Shape;4582;p38"/>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583" name="Google Shape;4583;p38"/>
              <p:cNvGrpSpPr/>
              <p:nvPr/>
            </p:nvGrpSpPr>
            <p:grpSpPr>
              <a:xfrm>
                <a:off x="6752314" y="4228568"/>
                <a:ext cx="911322" cy="29031869"/>
                <a:chOff x="11540841" y="6900050"/>
                <a:chExt cx="911322" cy="19543500"/>
              </a:xfrm>
            </p:grpSpPr>
            <p:sp>
              <p:nvSpPr>
                <p:cNvPr id="4584" name="Google Shape;4584;p38"/>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85" name="Google Shape;4585;p38"/>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86" name="Google Shape;4586;p38"/>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87" name="Google Shape;4587;p38"/>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88" name="Google Shape;4588;p38"/>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589" name="Google Shape;4589;p38"/>
              <p:cNvGrpSpPr/>
              <p:nvPr/>
            </p:nvGrpSpPr>
            <p:grpSpPr>
              <a:xfrm>
                <a:off x="7654454" y="4228555"/>
                <a:ext cx="2782652" cy="29031869"/>
                <a:chOff x="13486776" y="5144310"/>
                <a:chExt cx="2782652" cy="19543500"/>
              </a:xfrm>
            </p:grpSpPr>
            <p:sp>
              <p:nvSpPr>
                <p:cNvPr id="4590" name="Google Shape;4590;p38"/>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1" name="Google Shape;4591;p38"/>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2" name="Google Shape;4592;p38"/>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3" name="Google Shape;4593;p38"/>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4" name="Google Shape;4594;p38"/>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5" name="Google Shape;4595;p38"/>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6" name="Google Shape;4596;p38"/>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7" name="Google Shape;4597;p38"/>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8" name="Google Shape;4598;p38"/>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9" name="Google Shape;4599;p38"/>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00" name="Google Shape;4600;p38"/>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01" name="Google Shape;4601;p38"/>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02" name="Google Shape;4602;p38"/>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03" name="Google Shape;4603;p38"/>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04" name="Google Shape;4604;p38"/>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05" name="Google Shape;4605;p38"/>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606" name="Google Shape;4606;p38"/>
              <p:cNvGrpSpPr/>
              <p:nvPr/>
            </p:nvGrpSpPr>
            <p:grpSpPr>
              <a:xfrm>
                <a:off x="10427923" y="4228549"/>
                <a:ext cx="4161451" cy="29031869"/>
                <a:chOff x="16176528" y="4317489"/>
                <a:chExt cx="4161451" cy="19543500"/>
              </a:xfrm>
            </p:grpSpPr>
            <p:sp>
              <p:nvSpPr>
                <p:cNvPr id="4607" name="Google Shape;4607;p38"/>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08" name="Google Shape;4608;p38"/>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09" name="Google Shape;4609;p38"/>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0" name="Google Shape;4610;p38"/>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1" name="Google Shape;4611;p38"/>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2" name="Google Shape;4612;p38"/>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3" name="Google Shape;4613;p38"/>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4" name="Google Shape;4614;p38"/>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5" name="Google Shape;4615;p38"/>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6" name="Google Shape;4616;p38"/>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7" name="Google Shape;4617;p38"/>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8" name="Google Shape;4618;p38"/>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9" name="Google Shape;4619;p38"/>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0" name="Google Shape;4620;p38"/>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1" name="Google Shape;4621;p38"/>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2" name="Google Shape;4622;p38"/>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3" name="Google Shape;4623;p38"/>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4" name="Google Shape;4624;p38"/>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5" name="Google Shape;4625;p38"/>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6" name="Google Shape;4626;p38"/>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7" name="Google Shape;4627;p38"/>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8" name="Google Shape;4628;p38"/>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9" name="Google Shape;4629;p38"/>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4630" name="Google Shape;4630;p38"/>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4631" name="Google Shape;4631;p38"/>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4632" name="Google Shape;4632;p38"/>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4633" name="Google Shape;4633;p38"/>
          <p:cNvSpPr txBox="1"/>
          <p:nvPr/>
        </p:nvSpPr>
        <p:spPr>
          <a:xfrm>
            <a:off x="677577" y="1526901"/>
            <a:ext cx="7005900" cy="43512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634" name="Google Shape;4634;p38"/>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4635" name="Google Shape;4635;p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4636" name="Google Shape;4636;p38"/>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4637" name="Google Shape;4637;p38"/>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4638" name="Google Shape;4638;p38"/>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sp>
        <p:nvSpPr>
          <p:cNvPr id="4639" name="Google Shape;4639;p38"/>
          <p:cNvSpPr txBox="1"/>
          <p:nvPr/>
        </p:nvSpPr>
        <p:spPr>
          <a:xfrm>
            <a:off x="567890" y="3236471"/>
            <a:ext cx="346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1" lang="en-US" sz="1800">
                <a:solidFill>
                  <a:srgbClr val="FF0000"/>
                </a:solidFill>
                <a:latin typeface="Calibri"/>
                <a:ea typeface="Calibri"/>
                <a:cs typeface="Calibri"/>
                <a:sym typeface="Calibri"/>
              </a:rPr>
              <a:t>Explain </a:t>
            </a:r>
            <a:r>
              <a:rPr b="1" i="1" lang="en-US" sz="1800">
                <a:solidFill>
                  <a:srgbClr val="FF0000"/>
                </a:solidFill>
                <a:latin typeface="Calibri"/>
                <a:ea typeface="Calibri"/>
                <a:cs typeface="Calibri"/>
                <a:sym typeface="Calibri"/>
              </a:rPr>
              <a:t>some</a:t>
            </a:r>
            <a:r>
              <a:rPr i="1" lang="en-US" sz="1800">
                <a:solidFill>
                  <a:srgbClr val="FF0000"/>
                </a:solidFill>
                <a:latin typeface="Calibri"/>
                <a:ea typeface="Calibri"/>
                <a:cs typeface="Calibri"/>
                <a:sym typeface="Calibri"/>
              </a:rPr>
              <a:t> experimentation steps that have led to results.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4" name="Shape 4644"/>
        <p:cNvGrpSpPr/>
        <p:nvPr/>
      </p:nvGrpSpPr>
      <p:grpSpPr>
        <a:xfrm>
          <a:off x="0" y="0"/>
          <a:ext cx="0" cy="0"/>
          <a:chOff x="0" y="0"/>
          <a:chExt cx="0" cy="0"/>
        </a:xfrm>
      </p:grpSpPr>
      <p:sp>
        <p:nvSpPr>
          <p:cNvPr id="4645" name="Google Shape;4645;p39"/>
          <p:cNvSpPr txBox="1"/>
          <p:nvPr>
            <p:ph type="title"/>
          </p:nvPr>
        </p:nvSpPr>
        <p:spPr>
          <a:xfrm>
            <a:off x="2122072" y="1700"/>
            <a:ext cx="6156300" cy="8460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Calibri"/>
              <a:buNone/>
            </a:pPr>
            <a:r>
              <a:rPr lang="en-US"/>
              <a:t>What do the results mean?</a:t>
            </a:r>
            <a:endParaRPr/>
          </a:p>
          <a:p>
            <a:pPr indent="0" lvl="0" marL="0" rtl="0" algn="l">
              <a:lnSpc>
                <a:spcPct val="90000"/>
              </a:lnSpc>
              <a:spcBef>
                <a:spcPts val="0"/>
              </a:spcBef>
              <a:spcAft>
                <a:spcPts val="0"/>
              </a:spcAft>
              <a:buClr>
                <a:schemeClr val="dk1"/>
              </a:buClr>
              <a:buSzPct val="100000"/>
              <a:buFont typeface="Calibri"/>
              <a:buNone/>
            </a:pPr>
            <a:r>
              <a:t/>
            </a:r>
            <a:endParaRPr/>
          </a:p>
        </p:txBody>
      </p:sp>
      <p:grpSp>
        <p:nvGrpSpPr>
          <p:cNvPr id="4646" name="Google Shape;4646;p39"/>
          <p:cNvGrpSpPr/>
          <p:nvPr/>
        </p:nvGrpSpPr>
        <p:grpSpPr>
          <a:xfrm>
            <a:off x="-7684" y="6325066"/>
            <a:ext cx="12207240" cy="91440"/>
            <a:chOff x="931657" y="4540947"/>
            <a:chExt cx="31986743" cy="311502"/>
          </a:xfrm>
        </p:grpSpPr>
        <p:grpSp>
          <p:nvGrpSpPr>
            <p:cNvPr id="4647" name="Google Shape;4647;p39"/>
            <p:cNvGrpSpPr/>
            <p:nvPr/>
          </p:nvGrpSpPr>
          <p:grpSpPr>
            <a:xfrm>
              <a:off x="931657" y="4540947"/>
              <a:ext cx="16002000" cy="311502"/>
              <a:chOff x="1874938" y="4228518"/>
              <a:chExt cx="12714316" cy="3738021"/>
            </a:xfrm>
          </p:grpSpPr>
          <p:grpSp>
            <p:nvGrpSpPr>
              <p:cNvPr id="4648" name="Google Shape;4648;p39"/>
              <p:cNvGrpSpPr/>
              <p:nvPr/>
            </p:nvGrpSpPr>
            <p:grpSpPr>
              <a:xfrm>
                <a:off x="1874938" y="4228519"/>
                <a:ext cx="724002" cy="3738020"/>
                <a:chOff x="6763779" y="3610074"/>
                <a:chExt cx="724002" cy="2516350"/>
              </a:xfrm>
            </p:grpSpPr>
            <p:sp>
              <p:nvSpPr>
                <p:cNvPr id="4649" name="Google Shape;4649;p39"/>
                <p:cNvSpPr txBox="1"/>
                <p:nvPr/>
              </p:nvSpPr>
              <p:spPr>
                <a:xfrm>
                  <a:off x="7304901" y="3610074"/>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50" name="Google Shape;4650;p39"/>
                <p:cNvSpPr txBox="1"/>
                <p:nvPr/>
              </p:nvSpPr>
              <p:spPr>
                <a:xfrm>
                  <a:off x="7124526" y="3610074"/>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51" name="Google Shape;4651;p39"/>
                <p:cNvSpPr txBox="1"/>
                <p:nvPr/>
              </p:nvSpPr>
              <p:spPr>
                <a:xfrm>
                  <a:off x="6944153" y="3610074"/>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52" name="Google Shape;4652;p39"/>
                <p:cNvSpPr txBox="1"/>
                <p:nvPr/>
              </p:nvSpPr>
              <p:spPr>
                <a:xfrm>
                  <a:off x="6763779" y="3610074"/>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653" name="Google Shape;4653;p39"/>
              <p:cNvGrpSpPr/>
              <p:nvPr/>
            </p:nvGrpSpPr>
            <p:grpSpPr>
              <a:xfrm>
                <a:off x="2589876" y="4228519"/>
                <a:ext cx="4171502" cy="3738020"/>
                <a:chOff x="589212" y="5453559"/>
                <a:chExt cx="4171502" cy="2492013"/>
              </a:xfrm>
            </p:grpSpPr>
            <p:grpSp>
              <p:nvGrpSpPr>
                <p:cNvPr id="4654" name="Google Shape;4654;p39"/>
                <p:cNvGrpSpPr/>
                <p:nvPr/>
              </p:nvGrpSpPr>
              <p:grpSpPr>
                <a:xfrm>
                  <a:off x="2213483" y="5453559"/>
                  <a:ext cx="2547231" cy="2492013"/>
                  <a:chOff x="2126394" y="6201753"/>
                  <a:chExt cx="2547231" cy="2492013"/>
                </a:xfrm>
              </p:grpSpPr>
              <p:sp>
                <p:nvSpPr>
                  <p:cNvPr id="4655" name="Google Shape;4655;p39"/>
                  <p:cNvSpPr txBox="1"/>
                  <p:nvPr/>
                </p:nvSpPr>
                <p:spPr>
                  <a:xfrm>
                    <a:off x="2126394"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56" name="Google Shape;4656;p39"/>
                  <p:cNvSpPr txBox="1"/>
                  <p:nvPr/>
                </p:nvSpPr>
                <p:spPr>
                  <a:xfrm>
                    <a:off x="2853887"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57" name="Google Shape;4657;p39"/>
                  <p:cNvSpPr txBox="1"/>
                  <p:nvPr/>
                </p:nvSpPr>
                <p:spPr>
                  <a:xfrm>
                    <a:off x="2672013"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58" name="Google Shape;4658;p39"/>
                  <p:cNvSpPr txBox="1"/>
                  <p:nvPr/>
                </p:nvSpPr>
                <p:spPr>
                  <a:xfrm>
                    <a:off x="2308267"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59" name="Google Shape;4659;p39"/>
                  <p:cNvSpPr txBox="1"/>
                  <p:nvPr/>
                </p:nvSpPr>
                <p:spPr>
                  <a:xfrm>
                    <a:off x="2490140"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0" name="Google Shape;4660;p39"/>
                  <p:cNvSpPr txBox="1"/>
                  <p:nvPr/>
                </p:nvSpPr>
                <p:spPr>
                  <a:xfrm>
                    <a:off x="303576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1" name="Google Shape;4661;p39"/>
                  <p:cNvSpPr txBox="1"/>
                  <p:nvPr/>
                </p:nvSpPr>
                <p:spPr>
                  <a:xfrm>
                    <a:off x="3217631"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2" name="Google Shape;4662;p39"/>
                  <p:cNvSpPr txBox="1"/>
                  <p:nvPr/>
                </p:nvSpPr>
                <p:spPr>
                  <a:xfrm>
                    <a:off x="3399505"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3" name="Google Shape;4663;p39"/>
                  <p:cNvSpPr txBox="1"/>
                  <p:nvPr/>
                </p:nvSpPr>
                <p:spPr>
                  <a:xfrm>
                    <a:off x="3581378"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4" name="Google Shape;4664;p39"/>
                  <p:cNvSpPr txBox="1"/>
                  <p:nvPr/>
                </p:nvSpPr>
                <p:spPr>
                  <a:xfrm>
                    <a:off x="3945124"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5" name="Google Shape;4665;p39"/>
                  <p:cNvSpPr txBox="1"/>
                  <p:nvPr/>
                </p:nvSpPr>
                <p:spPr>
                  <a:xfrm>
                    <a:off x="4126997"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6" name="Google Shape;4666;p39"/>
                  <p:cNvSpPr txBox="1"/>
                  <p:nvPr/>
                </p:nvSpPr>
                <p:spPr>
                  <a:xfrm>
                    <a:off x="430887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7" name="Google Shape;4667;p39"/>
                  <p:cNvSpPr txBox="1"/>
                  <p:nvPr/>
                </p:nvSpPr>
                <p:spPr>
                  <a:xfrm>
                    <a:off x="4490745" y="6201753"/>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8" name="Google Shape;4668;p39"/>
                  <p:cNvSpPr txBox="1"/>
                  <p:nvPr/>
                </p:nvSpPr>
                <p:spPr>
                  <a:xfrm>
                    <a:off x="3763251"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669" name="Google Shape;4669;p39"/>
                <p:cNvGrpSpPr/>
                <p:nvPr/>
              </p:nvGrpSpPr>
              <p:grpSpPr>
                <a:xfrm>
                  <a:off x="589212" y="5453559"/>
                  <a:ext cx="1621983" cy="2492013"/>
                  <a:chOff x="589212" y="5453048"/>
                  <a:chExt cx="1621983" cy="2492013"/>
                </a:xfrm>
              </p:grpSpPr>
              <p:sp>
                <p:nvSpPr>
                  <p:cNvPr id="4670" name="Google Shape;4670;p39"/>
                  <p:cNvSpPr txBox="1"/>
                  <p:nvPr/>
                </p:nvSpPr>
                <p:spPr>
                  <a:xfrm>
                    <a:off x="1128876" y="5453048"/>
                    <a:ext cx="182880" cy="2492013"/>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71" name="Google Shape;4671;p39"/>
                  <p:cNvSpPr txBox="1"/>
                  <p:nvPr/>
                </p:nvSpPr>
                <p:spPr>
                  <a:xfrm>
                    <a:off x="948988"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72" name="Google Shape;4672;p39"/>
                  <p:cNvSpPr txBox="1"/>
                  <p:nvPr/>
                </p:nvSpPr>
                <p:spPr>
                  <a:xfrm>
                    <a:off x="769101"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73" name="Google Shape;4673;p39"/>
                  <p:cNvSpPr txBox="1"/>
                  <p:nvPr/>
                </p:nvSpPr>
                <p:spPr>
                  <a:xfrm>
                    <a:off x="589212"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74" name="Google Shape;4674;p39"/>
                  <p:cNvSpPr txBox="1"/>
                  <p:nvPr/>
                </p:nvSpPr>
                <p:spPr>
                  <a:xfrm>
                    <a:off x="2028315"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75" name="Google Shape;4675;p39"/>
                  <p:cNvSpPr txBox="1"/>
                  <p:nvPr/>
                </p:nvSpPr>
                <p:spPr>
                  <a:xfrm>
                    <a:off x="1308765" y="5453048"/>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76" name="Google Shape;4676;p39"/>
                  <p:cNvSpPr txBox="1"/>
                  <p:nvPr/>
                </p:nvSpPr>
                <p:spPr>
                  <a:xfrm>
                    <a:off x="1488652"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77" name="Google Shape;4677;p39"/>
                  <p:cNvSpPr txBox="1"/>
                  <p:nvPr/>
                </p:nvSpPr>
                <p:spPr>
                  <a:xfrm>
                    <a:off x="1668540"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78" name="Google Shape;4678;p39"/>
                  <p:cNvSpPr txBox="1"/>
                  <p:nvPr/>
                </p:nvSpPr>
                <p:spPr>
                  <a:xfrm>
                    <a:off x="1848427"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679" name="Google Shape;4679;p39"/>
              <p:cNvGrpSpPr/>
              <p:nvPr/>
            </p:nvGrpSpPr>
            <p:grpSpPr>
              <a:xfrm>
                <a:off x="6752314" y="4228519"/>
                <a:ext cx="911203" cy="3738020"/>
                <a:chOff x="11540841" y="6900050"/>
                <a:chExt cx="911203" cy="2516350"/>
              </a:xfrm>
            </p:grpSpPr>
            <p:sp>
              <p:nvSpPr>
                <p:cNvPr id="4680" name="Google Shape;4680;p39"/>
                <p:cNvSpPr txBox="1"/>
                <p:nvPr/>
              </p:nvSpPr>
              <p:spPr>
                <a:xfrm>
                  <a:off x="12087084" y="6900050"/>
                  <a:ext cx="182881" cy="251635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81" name="Google Shape;4681;p39"/>
                <p:cNvSpPr txBox="1"/>
                <p:nvPr/>
              </p:nvSpPr>
              <p:spPr>
                <a:xfrm>
                  <a:off x="11905003" y="6900050"/>
                  <a:ext cx="182881" cy="251635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82" name="Google Shape;4682;p39"/>
                <p:cNvSpPr txBox="1"/>
                <p:nvPr/>
              </p:nvSpPr>
              <p:spPr>
                <a:xfrm>
                  <a:off x="11722922"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83" name="Google Shape;4683;p39"/>
                <p:cNvSpPr txBox="1"/>
                <p:nvPr/>
              </p:nvSpPr>
              <p:spPr>
                <a:xfrm>
                  <a:off x="11540841" y="6900050"/>
                  <a:ext cx="182881" cy="251635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84" name="Google Shape;4684;p39"/>
                <p:cNvSpPr txBox="1"/>
                <p:nvPr/>
              </p:nvSpPr>
              <p:spPr>
                <a:xfrm>
                  <a:off x="12269163"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685" name="Google Shape;4685;p39"/>
              <p:cNvGrpSpPr/>
              <p:nvPr/>
            </p:nvGrpSpPr>
            <p:grpSpPr>
              <a:xfrm>
                <a:off x="7654454" y="4228518"/>
                <a:ext cx="2782532" cy="3738020"/>
                <a:chOff x="13486776" y="5144310"/>
                <a:chExt cx="2782532" cy="2516350"/>
              </a:xfrm>
            </p:grpSpPr>
            <p:sp>
              <p:nvSpPr>
                <p:cNvPr id="4686" name="Google Shape;4686;p39"/>
                <p:cNvSpPr txBox="1"/>
                <p:nvPr/>
              </p:nvSpPr>
              <p:spPr>
                <a:xfrm>
                  <a:off x="13486776" y="5144310"/>
                  <a:ext cx="182880" cy="251635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87" name="Google Shape;4687;p39"/>
                <p:cNvSpPr txBox="1"/>
                <p:nvPr/>
              </p:nvSpPr>
              <p:spPr>
                <a:xfrm>
                  <a:off x="13660086"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88" name="Google Shape;4688;p39"/>
                <p:cNvSpPr txBox="1"/>
                <p:nvPr/>
              </p:nvSpPr>
              <p:spPr>
                <a:xfrm>
                  <a:off x="13833397" y="5144310"/>
                  <a:ext cx="182880" cy="251635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89" name="Google Shape;4689;p39"/>
                <p:cNvSpPr txBox="1"/>
                <p:nvPr/>
              </p:nvSpPr>
              <p:spPr>
                <a:xfrm>
                  <a:off x="1400670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0" name="Google Shape;4690;p39"/>
                <p:cNvSpPr txBox="1"/>
                <p:nvPr/>
              </p:nvSpPr>
              <p:spPr>
                <a:xfrm>
                  <a:off x="1418001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1" name="Google Shape;4691;p39"/>
                <p:cNvSpPr txBox="1"/>
                <p:nvPr/>
              </p:nvSpPr>
              <p:spPr>
                <a:xfrm>
                  <a:off x="14353326" y="5144310"/>
                  <a:ext cx="182880" cy="251635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2" name="Google Shape;4692;p39"/>
                <p:cNvSpPr txBox="1"/>
                <p:nvPr/>
              </p:nvSpPr>
              <p:spPr>
                <a:xfrm>
                  <a:off x="1452663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3" name="Google Shape;4693;p39"/>
                <p:cNvSpPr txBox="1"/>
                <p:nvPr/>
              </p:nvSpPr>
              <p:spPr>
                <a:xfrm>
                  <a:off x="14699947"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4" name="Google Shape;4694;p39"/>
                <p:cNvSpPr txBox="1"/>
                <p:nvPr/>
              </p:nvSpPr>
              <p:spPr>
                <a:xfrm>
                  <a:off x="15046566" y="5144310"/>
                  <a:ext cx="182880" cy="251635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5" name="Google Shape;4695;p39"/>
                <p:cNvSpPr txBox="1"/>
                <p:nvPr/>
              </p:nvSpPr>
              <p:spPr>
                <a:xfrm>
                  <a:off x="1591311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6" name="Google Shape;4696;p39"/>
                <p:cNvSpPr txBox="1"/>
                <p:nvPr/>
              </p:nvSpPr>
              <p:spPr>
                <a:xfrm>
                  <a:off x="15566495" y="5144310"/>
                  <a:ext cx="182880" cy="251635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7" name="Google Shape;4697;p39"/>
                <p:cNvSpPr txBox="1"/>
                <p:nvPr/>
              </p:nvSpPr>
              <p:spPr>
                <a:xfrm>
                  <a:off x="1521987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8" name="Google Shape;4698;p39"/>
                <p:cNvSpPr txBox="1"/>
                <p:nvPr/>
              </p:nvSpPr>
              <p:spPr>
                <a:xfrm>
                  <a:off x="15393186" y="5144310"/>
                  <a:ext cx="182880" cy="251635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9" name="Google Shape;4699;p39"/>
                <p:cNvSpPr txBox="1"/>
                <p:nvPr/>
              </p:nvSpPr>
              <p:spPr>
                <a:xfrm>
                  <a:off x="1487325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00" name="Google Shape;4700;p39"/>
                <p:cNvSpPr txBox="1"/>
                <p:nvPr/>
              </p:nvSpPr>
              <p:spPr>
                <a:xfrm>
                  <a:off x="1573980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01" name="Google Shape;4701;p39"/>
                <p:cNvSpPr txBox="1"/>
                <p:nvPr/>
              </p:nvSpPr>
              <p:spPr>
                <a:xfrm>
                  <a:off x="16086428" y="5144310"/>
                  <a:ext cx="182880" cy="251635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702" name="Google Shape;4702;p39"/>
              <p:cNvGrpSpPr/>
              <p:nvPr/>
            </p:nvGrpSpPr>
            <p:grpSpPr>
              <a:xfrm>
                <a:off x="10427923" y="4228518"/>
                <a:ext cx="4161331" cy="3738020"/>
                <a:chOff x="16176528" y="4317489"/>
                <a:chExt cx="4161331" cy="2516350"/>
              </a:xfrm>
            </p:grpSpPr>
            <p:sp>
              <p:nvSpPr>
                <p:cNvPr id="4703" name="Google Shape;4703;p39"/>
                <p:cNvSpPr txBox="1"/>
                <p:nvPr/>
              </p:nvSpPr>
              <p:spPr>
                <a:xfrm>
                  <a:off x="19974147"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04" name="Google Shape;4704;p39"/>
                <p:cNvSpPr txBox="1"/>
                <p:nvPr/>
              </p:nvSpPr>
              <p:spPr>
                <a:xfrm>
                  <a:off x="19612469"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05" name="Google Shape;4705;p39"/>
                <p:cNvSpPr txBox="1"/>
                <p:nvPr/>
              </p:nvSpPr>
              <p:spPr>
                <a:xfrm>
                  <a:off x="19793308"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06" name="Google Shape;4706;p39"/>
                <p:cNvSpPr txBox="1"/>
                <p:nvPr/>
              </p:nvSpPr>
              <p:spPr>
                <a:xfrm>
                  <a:off x="20154979"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07" name="Google Shape;4707;p39"/>
                <p:cNvSpPr txBox="1"/>
                <p:nvPr/>
              </p:nvSpPr>
              <p:spPr>
                <a:xfrm>
                  <a:off x="16357367" y="4317489"/>
                  <a:ext cx="182880" cy="251635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08" name="Google Shape;4708;p39"/>
                <p:cNvSpPr txBox="1"/>
                <p:nvPr/>
              </p:nvSpPr>
              <p:spPr>
                <a:xfrm>
                  <a:off x="1617652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09" name="Google Shape;4709;p39"/>
                <p:cNvSpPr txBox="1"/>
                <p:nvPr/>
              </p:nvSpPr>
              <p:spPr>
                <a:xfrm>
                  <a:off x="18527435"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0" name="Google Shape;4710;p39"/>
                <p:cNvSpPr txBox="1"/>
                <p:nvPr/>
              </p:nvSpPr>
              <p:spPr>
                <a:xfrm>
                  <a:off x="19250791" y="4317489"/>
                  <a:ext cx="182880" cy="251635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1" name="Google Shape;4711;p39"/>
                <p:cNvSpPr txBox="1"/>
                <p:nvPr/>
              </p:nvSpPr>
              <p:spPr>
                <a:xfrm>
                  <a:off x="19069953"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2" name="Google Shape;4712;p39"/>
                <p:cNvSpPr txBox="1"/>
                <p:nvPr/>
              </p:nvSpPr>
              <p:spPr>
                <a:xfrm>
                  <a:off x="19431630"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3" name="Google Shape;4713;p39"/>
                <p:cNvSpPr txBox="1"/>
                <p:nvPr/>
              </p:nvSpPr>
              <p:spPr>
                <a:xfrm>
                  <a:off x="1888911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4" name="Google Shape;4714;p39"/>
                <p:cNvSpPr txBox="1"/>
                <p:nvPr/>
              </p:nvSpPr>
              <p:spPr>
                <a:xfrm>
                  <a:off x="18708274"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5" name="Google Shape;4715;p39"/>
                <p:cNvSpPr txBox="1"/>
                <p:nvPr/>
              </p:nvSpPr>
              <p:spPr>
                <a:xfrm>
                  <a:off x="18165757" y="4317489"/>
                  <a:ext cx="182880" cy="251635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6" name="Google Shape;4716;p39"/>
                <p:cNvSpPr txBox="1"/>
                <p:nvPr/>
              </p:nvSpPr>
              <p:spPr>
                <a:xfrm>
                  <a:off x="1834659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7" name="Google Shape;4717;p39"/>
                <p:cNvSpPr txBox="1"/>
                <p:nvPr/>
              </p:nvSpPr>
              <p:spPr>
                <a:xfrm>
                  <a:off x="17984919"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8" name="Google Shape;4718;p39"/>
                <p:cNvSpPr txBox="1"/>
                <p:nvPr/>
              </p:nvSpPr>
              <p:spPr>
                <a:xfrm>
                  <a:off x="1780407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9" name="Google Shape;4719;p39"/>
                <p:cNvSpPr txBox="1"/>
                <p:nvPr/>
              </p:nvSpPr>
              <p:spPr>
                <a:xfrm>
                  <a:off x="17623240"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20" name="Google Shape;4720;p39"/>
                <p:cNvSpPr txBox="1"/>
                <p:nvPr/>
              </p:nvSpPr>
              <p:spPr>
                <a:xfrm>
                  <a:off x="17442401"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21" name="Google Shape;4721;p39"/>
                <p:cNvSpPr txBox="1"/>
                <p:nvPr/>
              </p:nvSpPr>
              <p:spPr>
                <a:xfrm>
                  <a:off x="17261562"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22" name="Google Shape;4722;p39"/>
                <p:cNvSpPr txBox="1"/>
                <p:nvPr/>
              </p:nvSpPr>
              <p:spPr>
                <a:xfrm>
                  <a:off x="1708072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23" name="Google Shape;4723;p39"/>
                <p:cNvSpPr txBox="1"/>
                <p:nvPr/>
              </p:nvSpPr>
              <p:spPr>
                <a:xfrm>
                  <a:off x="16899885" y="4317489"/>
                  <a:ext cx="182880" cy="251635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24" name="Google Shape;4724;p39"/>
                <p:cNvSpPr txBox="1"/>
                <p:nvPr/>
              </p:nvSpPr>
              <p:spPr>
                <a:xfrm>
                  <a:off x="16719044" y="4317489"/>
                  <a:ext cx="182880" cy="251635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25" name="Google Shape;4725;p39"/>
                <p:cNvSpPr txBox="1"/>
                <p:nvPr/>
              </p:nvSpPr>
              <p:spPr>
                <a:xfrm>
                  <a:off x="1653820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726" name="Google Shape;4726;p39"/>
            <p:cNvGrpSpPr/>
            <p:nvPr/>
          </p:nvGrpSpPr>
          <p:grpSpPr>
            <a:xfrm>
              <a:off x="16916400" y="4540947"/>
              <a:ext cx="16002000" cy="311502"/>
              <a:chOff x="1874938" y="4228518"/>
              <a:chExt cx="12714316" cy="3738021"/>
            </a:xfrm>
          </p:grpSpPr>
          <p:grpSp>
            <p:nvGrpSpPr>
              <p:cNvPr id="4727" name="Google Shape;4727;p39"/>
              <p:cNvGrpSpPr/>
              <p:nvPr/>
            </p:nvGrpSpPr>
            <p:grpSpPr>
              <a:xfrm>
                <a:off x="1874938" y="4228519"/>
                <a:ext cx="724002" cy="3738020"/>
                <a:chOff x="6763779" y="3610074"/>
                <a:chExt cx="724002" cy="2516350"/>
              </a:xfrm>
            </p:grpSpPr>
            <p:sp>
              <p:nvSpPr>
                <p:cNvPr id="4728" name="Google Shape;4728;p39"/>
                <p:cNvSpPr txBox="1"/>
                <p:nvPr/>
              </p:nvSpPr>
              <p:spPr>
                <a:xfrm>
                  <a:off x="7304901" y="3610074"/>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29" name="Google Shape;4729;p39"/>
                <p:cNvSpPr txBox="1"/>
                <p:nvPr/>
              </p:nvSpPr>
              <p:spPr>
                <a:xfrm>
                  <a:off x="7124526" y="3610074"/>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30" name="Google Shape;4730;p39"/>
                <p:cNvSpPr txBox="1"/>
                <p:nvPr/>
              </p:nvSpPr>
              <p:spPr>
                <a:xfrm>
                  <a:off x="6944153" y="3610074"/>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31" name="Google Shape;4731;p39"/>
                <p:cNvSpPr txBox="1"/>
                <p:nvPr/>
              </p:nvSpPr>
              <p:spPr>
                <a:xfrm>
                  <a:off x="6763779" y="3610074"/>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732" name="Google Shape;4732;p39"/>
              <p:cNvGrpSpPr/>
              <p:nvPr/>
            </p:nvGrpSpPr>
            <p:grpSpPr>
              <a:xfrm>
                <a:off x="2589876" y="4228519"/>
                <a:ext cx="4171502" cy="3738020"/>
                <a:chOff x="589212" y="5453559"/>
                <a:chExt cx="4171502" cy="2492013"/>
              </a:xfrm>
            </p:grpSpPr>
            <p:grpSp>
              <p:nvGrpSpPr>
                <p:cNvPr id="4733" name="Google Shape;4733;p39"/>
                <p:cNvGrpSpPr/>
                <p:nvPr/>
              </p:nvGrpSpPr>
              <p:grpSpPr>
                <a:xfrm>
                  <a:off x="2213483" y="5453559"/>
                  <a:ext cx="2547231" cy="2492013"/>
                  <a:chOff x="2126394" y="6201753"/>
                  <a:chExt cx="2547231" cy="2492013"/>
                </a:xfrm>
              </p:grpSpPr>
              <p:sp>
                <p:nvSpPr>
                  <p:cNvPr id="4734" name="Google Shape;4734;p39"/>
                  <p:cNvSpPr txBox="1"/>
                  <p:nvPr/>
                </p:nvSpPr>
                <p:spPr>
                  <a:xfrm>
                    <a:off x="2126394"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35" name="Google Shape;4735;p39"/>
                  <p:cNvSpPr txBox="1"/>
                  <p:nvPr/>
                </p:nvSpPr>
                <p:spPr>
                  <a:xfrm>
                    <a:off x="2853887"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36" name="Google Shape;4736;p39"/>
                  <p:cNvSpPr txBox="1"/>
                  <p:nvPr/>
                </p:nvSpPr>
                <p:spPr>
                  <a:xfrm>
                    <a:off x="2672013"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37" name="Google Shape;4737;p39"/>
                  <p:cNvSpPr txBox="1"/>
                  <p:nvPr/>
                </p:nvSpPr>
                <p:spPr>
                  <a:xfrm>
                    <a:off x="2308267"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38" name="Google Shape;4738;p39"/>
                  <p:cNvSpPr txBox="1"/>
                  <p:nvPr/>
                </p:nvSpPr>
                <p:spPr>
                  <a:xfrm>
                    <a:off x="2490140"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39" name="Google Shape;4739;p39"/>
                  <p:cNvSpPr txBox="1"/>
                  <p:nvPr/>
                </p:nvSpPr>
                <p:spPr>
                  <a:xfrm>
                    <a:off x="303576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40" name="Google Shape;4740;p39"/>
                  <p:cNvSpPr txBox="1"/>
                  <p:nvPr/>
                </p:nvSpPr>
                <p:spPr>
                  <a:xfrm>
                    <a:off x="3217631"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41" name="Google Shape;4741;p39"/>
                  <p:cNvSpPr txBox="1"/>
                  <p:nvPr/>
                </p:nvSpPr>
                <p:spPr>
                  <a:xfrm>
                    <a:off x="3399505"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42" name="Google Shape;4742;p39"/>
                  <p:cNvSpPr txBox="1"/>
                  <p:nvPr/>
                </p:nvSpPr>
                <p:spPr>
                  <a:xfrm>
                    <a:off x="3581378"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43" name="Google Shape;4743;p39"/>
                  <p:cNvSpPr txBox="1"/>
                  <p:nvPr/>
                </p:nvSpPr>
                <p:spPr>
                  <a:xfrm>
                    <a:off x="3945124"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44" name="Google Shape;4744;p39"/>
                  <p:cNvSpPr txBox="1"/>
                  <p:nvPr/>
                </p:nvSpPr>
                <p:spPr>
                  <a:xfrm>
                    <a:off x="4126997"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45" name="Google Shape;4745;p39"/>
                  <p:cNvSpPr txBox="1"/>
                  <p:nvPr/>
                </p:nvSpPr>
                <p:spPr>
                  <a:xfrm>
                    <a:off x="430887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46" name="Google Shape;4746;p39"/>
                  <p:cNvSpPr txBox="1"/>
                  <p:nvPr/>
                </p:nvSpPr>
                <p:spPr>
                  <a:xfrm>
                    <a:off x="4490745" y="6201753"/>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47" name="Google Shape;4747;p39"/>
                  <p:cNvSpPr txBox="1"/>
                  <p:nvPr/>
                </p:nvSpPr>
                <p:spPr>
                  <a:xfrm>
                    <a:off x="3763251"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748" name="Google Shape;4748;p39"/>
                <p:cNvGrpSpPr/>
                <p:nvPr/>
              </p:nvGrpSpPr>
              <p:grpSpPr>
                <a:xfrm>
                  <a:off x="589212" y="5453559"/>
                  <a:ext cx="1621983" cy="2492013"/>
                  <a:chOff x="589212" y="5453048"/>
                  <a:chExt cx="1621983" cy="2492013"/>
                </a:xfrm>
              </p:grpSpPr>
              <p:sp>
                <p:nvSpPr>
                  <p:cNvPr id="4749" name="Google Shape;4749;p39"/>
                  <p:cNvSpPr txBox="1"/>
                  <p:nvPr/>
                </p:nvSpPr>
                <p:spPr>
                  <a:xfrm>
                    <a:off x="1128876" y="5453048"/>
                    <a:ext cx="182880" cy="2492013"/>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50" name="Google Shape;4750;p39"/>
                  <p:cNvSpPr txBox="1"/>
                  <p:nvPr/>
                </p:nvSpPr>
                <p:spPr>
                  <a:xfrm>
                    <a:off x="948988"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51" name="Google Shape;4751;p39"/>
                  <p:cNvSpPr txBox="1"/>
                  <p:nvPr/>
                </p:nvSpPr>
                <p:spPr>
                  <a:xfrm>
                    <a:off x="769101"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52" name="Google Shape;4752;p39"/>
                  <p:cNvSpPr txBox="1"/>
                  <p:nvPr/>
                </p:nvSpPr>
                <p:spPr>
                  <a:xfrm>
                    <a:off x="589212"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53" name="Google Shape;4753;p39"/>
                  <p:cNvSpPr txBox="1"/>
                  <p:nvPr/>
                </p:nvSpPr>
                <p:spPr>
                  <a:xfrm>
                    <a:off x="2028315"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54" name="Google Shape;4754;p39"/>
                  <p:cNvSpPr txBox="1"/>
                  <p:nvPr/>
                </p:nvSpPr>
                <p:spPr>
                  <a:xfrm>
                    <a:off x="1308765" y="5453048"/>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55" name="Google Shape;4755;p39"/>
                  <p:cNvSpPr txBox="1"/>
                  <p:nvPr/>
                </p:nvSpPr>
                <p:spPr>
                  <a:xfrm>
                    <a:off x="1488652"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56" name="Google Shape;4756;p39"/>
                  <p:cNvSpPr txBox="1"/>
                  <p:nvPr/>
                </p:nvSpPr>
                <p:spPr>
                  <a:xfrm>
                    <a:off x="1668540"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57" name="Google Shape;4757;p39"/>
                  <p:cNvSpPr txBox="1"/>
                  <p:nvPr/>
                </p:nvSpPr>
                <p:spPr>
                  <a:xfrm>
                    <a:off x="1848427"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758" name="Google Shape;4758;p39"/>
              <p:cNvGrpSpPr/>
              <p:nvPr/>
            </p:nvGrpSpPr>
            <p:grpSpPr>
              <a:xfrm>
                <a:off x="6752314" y="4228519"/>
                <a:ext cx="911203" cy="3738020"/>
                <a:chOff x="11540841" y="6900050"/>
                <a:chExt cx="911203" cy="2516350"/>
              </a:xfrm>
            </p:grpSpPr>
            <p:sp>
              <p:nvSpPr>
                <p:cNvPr id="4759" name="Google Shape;4759;p39"/>
                <p:cNvSpPr txBox="1"/>
                <p:nvPr/>
              </p:nvSpPr>
              <p:spPr>
                <a:xfrm>
                  <a:off x="12087084" y="6900050"/>
                  <a:ext cx="182881" cy="251635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60" name="Google Shape;4760;p39"/>
                <p:cNvSpPr txBox="1"/>
                <p:nvPr/>
              </p:nvSpPr>
              <p:spPr>
                <a:xfrm>
                  <a:off x="11905003" y="6900050"/>
                  <a:ext cx="182881" cy="251635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61" name="Google Shape;4761;p39"/>
                <p:cNvSpPr txBox="1"/>
                <p:nvPr/>
              </p:nvSpPr>
              <p:spPr>
                <a:xfrm>
                  <a:off x="11722922"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62" name="Google Shape;4762;p39"/>
                <p:cNvSpPr txBox="1"/>
                <p:nvPr/>
              </p:nvSpPr>
              <p:spPr>
                <a:xfrm>
                  <a:off x="11540841" y="6900050"/>
                  <a:ext cx="182881" cy="251635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63" name="Google Shape;4763;p39"/>
                <p:cNvSpPr txBox="1"/>
                <p:nvPr/>
              </p:nvSpPr>
              <p:spPr>
                <a:xfrm>
                  <a:off x="12269163"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764" name="Google Shape;4764;p39"/>
              <p:cNvGrpSpPr/>
              <p:nvPr/>
            </p:nvGrpSpPr>
            <p:grpSpPr>
              <a:xfrm>
                <a:off x="7654454" y="4228518"/>
                <a:ext cx="2782532" cy="3738020"/>
                <a:chOff x="13486776" y="5144310"/>
                <a:chExt cx="2782532" cy="2516350"/>
              </a:xfrm>
            </p:grpSpPr>
            <p:sp>
              <p:nvSpPr>
                <p:cNvPr id="4765" name="Google Shape;4765;p39"/>
                <p:cNvSpPr txBox="1"/>
                <p:nvPr/>
              </p:nvSpPr>
              <p:spPr>
                <a:xfrm>
                  <a:off x="13486776" y="5144310"/>
                  <a:ext cx="182880" cy="251635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66" name="Google Shape;4766;p39"/>
                <p:cNvSpPr txBox="1"/>
                <p:nvPr/>
              </p:nvSpPr>
              <p:spPr>
                <a:xfrm>
                  <a:off x="13660086"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67" name="Google Shape;4767;p39"/>
                <p:cNvSpPr txBox="1"/>
                <p:nvPr/>
              </p:nvSpPr>
              <p:spPr>
                <a:xfrm>
                  <a:off x="13833397" y="5144310"/>
                  <a:ext cx="182880" cy="251635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68" name="Google Shape;4768;p39"/>
                <p:cNvSpPr txBox="1"/>
                <p:nvPr/>
              </p:nvSpPr>
              <p:spPr>
                <a:xfrm>
                  <a:off x="1400670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69" name="Google Shape;4769;p39"/>
                <p:cNvSpPr txBox="1"/>
                <p:nvPr/>
              </p:nvSpPr>
              <p:spPr>
                <a:xfrm>
                  <a:off x="1418001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0" name="Google Shape;4770;p39"/>
                <p:cNvSpPr txBox="1"/>
                <p:nvPr/>
              </p:nvSpPr>
              <p:spPr>
                <a:xfrm>
                  <a:off x="14353326" y="5144310"/>
                  <a:ext cx="182880" cy="251635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1" name="Google Shape;4771;p39"/>
                <p:cNvSpPr txBox="1"/>
                <p:nvPr/>
              </p:nvSpPr>
              <p:spPr>
                <a:xfrm>
                  <a:off x="1452663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2" name="Google Shape;4772;p39"/>
                <p:cNvSpPr txBox="1"/>
                <p:nvPr/>
              </p:nvSpPr>
              <p:spPr>
                <a:xfrm>
                  <a:off x="14699947"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3" name="Google Shape;4773;p39"/>
                <p:cNvSpPr txBox="1"/>
                <p:nvPr/>
              </p:nvSpPr>
              <p:spPr>
                <a:xfrm>
                  <a:off x="15046566" y="5144310"/>
                  <a:ext cx="182880" cy="251635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4" name="Google Shape;4774;p39"/>
                <p:cNvSpPr txBox="1"/>
                <p:nvPr/>
              </p:nvSpPr>
              <p:spPr>
                <a:xfrm>
                  <a:off x="1591311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5" name="Google Shape;4775;p39"/>
                <p:cNvSpPr txBox="1"/>
                <p:nvPr/>
              </p:nvSpPr>
              <p:spPr>
                <a:xfrm>
                  <a:off x="15566495" y="5144310"/>
                  <a:ext cx="182880" cy="251635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6" name="Google Shape;4776;p39"/>
                <p:cNvSpPr txBox="1"/>
                <p:nvPr/>
              </p:nvSpPr>
              <p:spPr>
                <a:xfrm>
                  <a:off x="1521987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7" name="Google Shape;4777;p39"/>
                <p:cNvSpPr txBox="1"/>
                <p:nvPr/>
              </p:nvSpPr>
              <p:spPr>
                <a:xfrm>
                  <a:off x="15393186" y="5144310"/>
                  <a:ext cx="182880" cy="251635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8" name="Google Shape;4778;p39"/>
                <p:cNvSpPr txBox="1"/>
                <p:nvPr/>
              </p:nvSpPr>
              <p:spPr>
                <a:xfrm>
                  <a:off x="1487325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9" name="Google Shape;4779;p39"/>
                <p:cNvSpPr txBox="1"/>
                <p:nvPr/>
              </p:nvSpPr>
              <p:spPr>
                <a:xfrm>
                  <a:off x="1573980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80" name="Google Shape;4780;p39"/>
                <p:cNvSpPr txBox="1"/>
                <p:nvPr/>
              </p:nvSpPr>
              <p:spPr>
                <a:xfrm>
                  <a:off x="16086428" y="5144310"/>
                  <a:ext cx="182880" cy="251635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781" name="Google Shape;4781;p39"/>
              <p:cNvGrpSpPr/>
              <p:nvPr/>
            </p:nvGrpSpPr>
            <p:grpSpPr>
              <a:xfrm>
                <a:off x="10427923" y="4228518"/>
                <a:ext cx="4161331" cy="3738020"/>
                <a:chOff x="16176528" y="4317489"/>
                <a:chExt cx="4161331" cy="2516350"/>
              </a:xfrm>
            </p:grpSpPr>
            <p:sp>
              <p:nvSpPr>
                <p:cNvPr id="4782" name="Google Shape;4782;p39"/>
                <p:cNvSpPr txBox="1"/>
                <p:nvPr/>
              </p:nvSpPr>
              <p:spPr>
                <a:xfrm>
                  <a:off x="19974147"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83" name="Google Shape;4783;p39"/>
                <p:cNvSpPr txBox="1"/>
                <p:nvPr/>
              </p:nvSpPr>
              <p:spPr>
                <a:xfrm>
                  <a:off x="19612469"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84" name="Google Shape;4784;p39"/>
                <p:cNvSpPr txBox="1"/>
                <p:nvPr/>
              </p:nvSpPr>
              <p:spPr>
                <a:xfrm>
                  <a:off x="19793308"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85" name="Google Shape;4785;p39"/>
                <p:cNvSpPr txBox="1"/>
                <p:nvPr/>
              </p:nvSpPr>
              <p:spPr>
                <a:xfrm>
                  <a:off x="20154979"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86" name="Google Shape;4786;p39"/>
                <p:cNvSpPr txBox="1"/>
                <p:nvPr/>
              </p:nvSpPr>
              <p:spPr>
                <a:xfrm>
                  <a:off x="16357367" y="4317489"/>
                  <a:ext cx="182880" cy="251635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87" name="Google Shape;4787;p39"/>
                <p:cNvSpPr txBox="1"/>
                <p:nvPr/>
              </p:nvSpPr>
              <p:spPr>
                <a:xfrm>
                  <a:off x="1617652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88" name="Google Shape;4788;p39"/>
                <p:cNvSpPr txBox="1"/>
                <p:nvPr/>
              </p:nvSpPr>
              <p:spPr>
                <a:xfrm>
                  <a:off x="18527435"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89" name="Google Shape;4789;p39"/>
                <p:cNvSpPr txBox="1"/>
                <p:nvPr/>
              </p:nvSpPr>
              <p:spPr>
                <a:xfrm>
                  <a:off x="19250791" y="4317489"/>
                  <a:ext cx="182880" cy="251635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0" name="Google Shape;4790;p39"/>
                <p:cNvSpPr txBox="1"/>
                <p:nvPr/>
              </p:nvSpPr>
              <p:spPr>
                <a:xfrm>
                  <a:off x="19069953"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1" name="Google Shape;4791;p39"/>
                <p:cNvSpPr txBox="1"/>
                <p:nvPr/>
              </p:nvSpPr>
              <p:spPr>
                <a:xfrm>
                  <a:off x="19431630"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2" name="Google Shape;4792;p39"/>
                <p:cNvSpPr txBox="1"/>
                <p:nvPr/>
              </p:nvSpPr>
              <p:spPr>
                <a:xfrm>
                  <a:off x="1888911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3" name="Google Shape;4793;p39"/>
                <p:cNvSpPr txBox="1"/>
                <p:nvPr/>
              </p:nvSpPr>
              <p:spPr>
                <a:xfrm>
                  <a:off x="18708274"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4" name="Google Shape;4794;p39"/>
                <p:cNvSpPr txBox="1"/>
                <p:nvPr/>
              </p:nvSpPr>
              <p:spPr>
                <a:xfrm>
                  <a:off x="18165757" y="4317489"/>
                  <a:ext cx="182880" cy="251635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5" name="Google Shape;4795;p39"/>
                <p:cNvSpPr txBox="1"/>
                <p:nvPr/>
              </p:nvSpPr>
              <p:spPr>
                <a:xfrm>
                  <a:off x="1834659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6" name="Google Shape;4796;p39"/>
                <p:cNvSpPr txBox="1"/>
                <p:nvPr/>
              </p:nvSpPr>
              <p:spPr>
                <a:xfrm>
                  <a:off x="17984919"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7" name="Google Shape;4797;p39"/>
                <p:cNvSpPr txBox="1"/>
                <p:nvPr/>
              </p:nvSpPr>
              <p:spPr>
                <a:xfrm>
                  <a:off x="1780407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8" name="Google Shape;4798;p39"/>
                <p:cNvSpPr txBox="1"/>
                <p:nvPr/>
              </p:nvSpPr>
              <p:spPr>
                <a:xfrm>
                  <a:off x="17623240"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9" name="Google Shape;4799;p39"/>
                <p:cNvSpPr txBox="1"/>
                <p:nvPr/>
              </p:nvSpPr>
              <p:spPr>
                <a:xfrm>
                  <a:off x="17442401"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00" name="Google Shape;4800;p39"/>
                <p:cNvSpPr txBox="1"/>
                <p:nvPr/>
              </p:nvSpPr>
              <p:spPr>
                <a:xfrm>
                  <a:off x="17261562"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01" name="Google Shape;4801;p39"/>
                <p:cNvSpPr txBox="1"/>
                <p:nvPr/>
              </p:nvSpPr>
              <p:spPr>
                <a:xfrm>
                  <a:off x="1708072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02" name="Google Shape;4802;p39"/>
                <p:cNvSpPr txBox="1"/>
                <p:nvPr/>
              </p:nvSpPr>
              <p:spPr>
                <a:xfrm>
                  <a:off x="16899885" y="4317489"/>
                  <a:ext cx="182880" cy="251635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03" name="Google Shape;4803;p39"/>
                <p:cNvSpPr txBox="1"/>
                <p:nvPr/>
              </p:nvSpPr>
              <p:spPr>
                <a:xfrm>
                  <a:off x="16719044" y="4317489"/>
                  <a:ext cx="182880" cy="251635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04" name="Google Shape;4804;p39"/>
                <p:cNvSpPr txBox="1"/>
                <p:nvPr/>
              </p:nvSpPr>
              <p:spPr>
                <a:xfrm>
                  <a:off x="1653820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4805" name="Google Shape;4805;p39"/>
          <p:cNvSpPr/>
          <p:nvPr/>
        </p:nvSpPr>
        <p:spPr>
          <a:xfrm>
            <a:off x="-7812" y="6498003"/>
            <a:ext cx="12207240" cy="36576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4806" name="Google Shape;4806;p39"/>
          <p:cNvPicPr preferRelativeResize="0"/>
          <p:nvPr/>
        </p:nvPicPr>
        <p:blipFill rotWithShape="1">
          <a:blip r:embed="rId3">
            <a:alphaModFix/>
          </a:blip>
          <a:srcRect b="0" l="0" r="0" t="0"/>
          <a:stretch/>
        </p:blipFill>
        <p:spPr>
          <a:xfrm>
            <a:off x="9412031" y="6569560"/>
            <a:ext cx="2743200" cy="222645"/>
          </a:xfrm>
          <a:prstGeom prst="rect">
            <a:avLst/>
          </a:prstGeom>
          <a:noFill/>
          <a:ln>
            <a:noFill/>
          </a:ln>
        </p:spPr>
      </p:pic>
      <p:pic>
        <p:nvPicPr>
          <p:cNvPr descr="Logo&#10;&#10;Description automatically generated" id="4807" name="Google Shape;4807;p39"/>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4808" name="Google Shape;4808;p39"/>
          <p:cNvSpPr txBox="1"/>
          <p:nvPr/>
        </p:nvSpPr>
        <p:spPr>
          <a:xfrm>
            <a:off x="677577" y="1526901"/>
            <a:ext cx="7006014" cy="435133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809" name="Google Shape;4809;p39"/>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4810" name="Google Shape;4810;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4811" name="Google Shape;4811;p39"/>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4812" name="Google Shape;4812;p39"/>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4813" name="Google Shape;4813;p39"/>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sp>
        <p:nvSpPr>
          <p:cNvPr id="4814" name="Google Shape;4814;p39"/>
          <p:cNvSpPr txBox="1"/>
          <p:nvPr/>
        </p:nvSpPr>
        <p:spPr>
          <a:xfrm>
            <a:off x="8316227" y="2651834"/>
            <a:ext cx="33111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Tell us what you think it means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What do you think it means for the next step?</a:t>
            </a:r>
            <a:endParaRPr b="0" i="0" sz="1400" u="none" cap="none" strike="noStrike">
              <a:solidFill>
                <a:srgbClr val="000000"/>
              </a:solidFill>
              <a:latin typeface="Arial"/>
              <a:ea typeface="Arial"/>
              <a:cs typeface="Arial"/>
              <a:sym typeface="Arial"/>
            </a:endParaRPr>
          </a:p>
        </p:txBody>
      </p:sp>
      <p:sp>
        <p:nvSpPr>
          <p:cNvPr id="4815" name="Google Shape;4815;p39"/>
          <p:cNvSpPr txBox="1"/>
          <p:nvPr/>
        </p:nvSpPr>
        <p:spPr>
          <a:xfrm>
            <a:off x="308008" y="2928833"/>
            <a:ext cx="3484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Present your data – modelled and measured (if applicable)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15"/>
          <p:cNvSpPr txBox="1"/>
          <p:nvPr>
            <p:ph type="title"/>
          </p:nvPr>
        </p:nvSpPr>
        <p:spPr>
          <a:xfrm>
            <a:off x="0" y="1700"/>
            <a:ext cx="12155400" cy="886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398"/>
              <a:buFont typeface="Calibri"/>
              <a:buNone/>
            </a:pPr>
            <a:r>
              <a:rPr lang="en-US" sz="3800">
                <a:latin typeface="Times New Roman"/>
                <a:ea typeface="Times New Roman"/>
                <a:cs typeface="Times New Roman"/>
                <a:sym typeface="Times New Roman"/>
              </a:rPr>
              <a:t>Hands-On Quantum Sensing Is Too Expensive and Complex</a:t>
            </a:r>
            <a:endParaRPr sz="3800"/>
          </a:p>
        </p:txBody>
      </p:sp>
      <p:grpSp>
        <p:nvGrpSpPr>
          <p:cNvPr id="440" name="Google Shape;440;p15"/>
          <p:cNvGrpSpPr/>
          <p:nvPr/>
        </p:nvGrpSpPr>
        <p:grpSpPr>
          <a:xfrm>
            <a:off x="-7700" y="6324841"/>
            <a:ext cx="12206290" cy="332283"/>
            <a:chOff x="931692" y="4540806"/>
            <a:chExt cx="31987132" cy="2418359"/>
          </a:xfrm>
        </p:grpSpPr>
        <p:grpSp>
          <p:nvGrpSpPr>
            <p:cNvPr id="441" name="Google Shape;441;p15"/>
            <p:cNvGrpSpPr/>
            <p:nvPr/>
          </p:nvGrpSpPr>
          <p:grpSpPr>
            <a:xfrm>
              <a:off x="931692" y="4540806"/>
              <a:ext cx="16002389" cy="2418359"/>
              <a:chOff x="1874938" y="4228518"/>
              <a:chExt cx="12714436" cy="29031919"/>
            </a:xfrm>
          </p:grpSpPr>
          <p:grpSp>
            <p:nvGrpSpPr>
              <p:cNvPr id="442" name="Google Shape;442;p15"/>
              <p:cNvGrpSpPr/>
              <p:nvPr/>
            </p:nvGrpSpPr>
            <p:grpSpPr>
              <a:xfrm>
                <a:off x="1874938" y="4228545"/>
                <a:ext cx="724122" cy="29031869"/>
                <a:chOff x="6763779" y="3610074"/>
                <a:chExt cx="724122" cy="19543500"/>
              </a:xfrm>
            </p:grpSpPr>
            <p:sp>
              <p:nvSpPr>
                <p:cNvPr id="443" name="Google Shape;443;p15"/>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 name="Google Shape;444;p15"/>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5" name="Google Shape;445;p15"/>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6" name="Google Shape;446;p15"/>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47" name="Google Shape;447;p15"/>
              <p:cNvGrpSpPr/>
              <p:nvPr/>
            </p:nvGrpSpPr>
            <p:grpSpPr>
              <a:xfrm>
                <a:off x="2589876" y="4228518"/>
                <a:ext cx="4171622" cy="29031750"/>
                <a:chOff x="589212" y="5453559"/>
                <a:chExt cx="4171622" cy="19354500"/>
              </a:xfrm>
            </p:grpSpPr>
            <p:grpSp>
              <p:nvGrpSpPr>
                <p:cNvPr id="448" name="Google Shape;448;p15"/>
                <p:cNvGrpSpPr/>
                <p:nvPr/>
              </p:nvGrpSpPr>
              <p:grpSpPr>
                <a:xfrm>
                  <a:off x="2213483" y="5453559"/>
                  <a:ext cx="2547351" cy="19354500"/>
                  <a:chOff x="2126394" y="6201753"/>
                  <a:chExt cx="2547351" cy="19354500"/>
                </a:xfrm>
              </p:grpSpPr>
              <p:sp>
                <p:nvSpPr>
                  <p:cNvPr id="449" name="Google Shape;449;p15"/>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0" name="Google Shape;450;p15"/>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1" name="Google Shape;451;p15"/>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2" name="Google Shape;452;p15"/>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 name="Google Shape;453;p15"/>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 name="Google Shape;454;p15"/>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5" name="Google Shape;455;p15"/>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 name="Google Shape;456;p15"/>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7" name="Google Shape;457;p15"/>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8" name="Google Shape;458;p15"/>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 name="Google Shape;459;p15"/>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0" name="Google Shape;460;p15"/>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1" name="Google Shape;461;p15"/>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2" name="Google Shape;462;p15"/>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63" name="Google Shape;463;p15"/>
                <p:cNvGrpSpPr/>
                <p:nvPr/>
              </p:nvGrpSpPr>
              <p:grpSpPr>
                <a:xfrm>
                  <a:off x="589212" y="5453559"/>
                  <a:ext cx="1622103" cy="19354500"/>
                  <a:chOff x="589212" y="5453048"/>
                  <a:chExt cx="1622103" cy="19354500"/>
                </a:xfrm>
              </p:grpSpPr>
              <p:sp>
                <p:nvSpPr>
                  <p:cNvPr id="464" name="Google Shape;464;p15"/>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5" name="Google Shape;465;p15"/>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 name="Google Shape;466;p15"/>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7" name="Google Shape;467;p15"/>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8" name="Google Shape;468;p15"/>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 name="Google Shape;469;p15"/>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0" name="Google Shape;470;p15"/>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1" name="Google Shape;471;p15"/>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2" name="Google Shape;472;p15"/>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73" name="Google Shape;473;p15"/>
              <p:cNvGrpSpPr/>
              <p:nvPr/>
            </p:nvGrpSpPr>
            <p:grpSpPr>
              <a:xfrm>
                <a:off x="6752314" y="4228568"/>
                <a:ext cx="911322" cy="29031869"/>
                <a:chOff x="11540841" y="6900050"/>
                <a:chExt cx="911322" cy="19543500"/>
              </a:xfrm>
            </p:grpSpPr>
            <p:sp>
              <p:nvSpPr>
                <p:cNvPr id="474" name="Google Shape;474;p15"/>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5" name="Google Shape;475;p15"/>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6" name="Google Shape;476;p15"/>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7" name="Google Shape;477;p15"/>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8" name="Google Shape;478;p15"/>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79" name="Google Shape;479;p15"/>
              <p:cNvGrpSpPr/>
              <p:nvPr/>
            </p:nvGrpSpPr>
            <p:grpSpPr>
              <a:xfrm>
                <a:off x="7654454" y="4228555"/>
                <a:ext cx="2782652" cy="29031869"/>
                <a:chOff x="13486776" y="5144310"/>
                <a:chExt cx="2782652" cy="19543500"/>
              </a:xfrm>
            </p:grpSpPr>
            <p:sp>
              <p:nvSpPr>
                <p:cNvPr id="480" name="Google Shape;480;p15"/>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1" name="Google Shape;481;p15"/>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2" name="Google Shape;482;p15"/>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3" name="Google Shape;483;p15"/>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4" name="Google Shape;484;p15"/>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5" name="Google Shape;485;p15"/>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6" name="Google Shape;486;p15"/>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7" name="Google Shape;487;p15"/>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8" name="Google Shape;488;p15"/>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9" name="Google Shape;489;p15"/>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0" name="Google Shape;490;p15"/>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1" name="Google Shape;491;p15"/>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2" name="Google Shape;492;p15"/>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3" name="Google Shape;493;p15"/>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4" name="Google Shape;494;p15"/>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5" name="Google Shape;495;p15"/>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96" name="Google Shape;496;p15"/>
              <p:cNvGrpSpPr/>
              <p:nvPr/>
            </p:nvGrpSpPr>
            <p:grpSpPr>
              <a:xfrm>
                <a:off x="10427923" y="4228549"/>
                <a:ext cx="4161451" cy="29031869"/>
                <a:chOff x="16176528" y="4317489"/>
                <a:chExt cx="4161451" cy="19543500"/>
              </a:xfrm>
            </p:grpSpPr>
            <p:sp>
              <p:nvSpPr>
                <p:cNvPr id="497" name="Google Shape;497;p15"/>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8" name="Google Shape;498;p15"/>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9" name="Google Shape;499;p15"/>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0" name="Google Shape;500;p15"/>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1" name="Google Shape;501;p15"/>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2" name="Google Shape;502;p15"/>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3" name="Google Shape;503;p15"/>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4" name="Google Shape;504;p15"/>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5" name="Google Shape;505;p15"/>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6" name="Google Shape;506;p15"/>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7" name="Google Shape;507;p15"/>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8" name="Google Shape;508;p15"/>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9" name="Google Shape;509;p15"/>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0" name="Google Shape;510;p15"/>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1" name="Google Shape;511;p15"/>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2" name="Google Shape;512;p15"/>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3" name="Google Shape;513;p15"/>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4" name="Google Shape;514;p15"/>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5" name="Google Shape;515;p15"/>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6" name="Google Shape;516;p15"/>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7" name="Google Shape;517;p15"/>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8" name="Google Shape;518;p15"/>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9" name="Google Shape;519;p15"/>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520" name="Google Shape;520;p15"/>
            <p:cNvGrpSpPr/>
            <p:nvPr/>
          </p:nvGrpSpPr>
          <p:grpSpPr>
            <a:xfrm>
              <a:off x="16916435" y="4540806"/>
              <a:ext cx="16002389" cy="2418359"/>
              <a:chOff x="1874938" y="4228518"/>
              <a:chExt cx="12714436" cy="29031919"/>
            </a:xfrm>
          </p:grpSpPr>
          <p:grpSp>
            <p:nvGrpSpPr>
              <p:cNvPr id="521" name="Google Shape;521;p15"/>
              <p:cNvGrpSpPr/>
              <p:nvPr/>
            </p:nvGrpSpPr>
            <p:grpSpPr>
              <a:xfrm>
                <a:off x="1874938" y="4228545"/>
                <a:ext cx="724122" cy="29031869"/>
                <a:chOff x="6763779" y="3610074"/>
                <a:chExt cx="724122" cy="19543500"/>
              </a:xfrm>
            </p:grpSpPr>
            <p:sp>
              <p:nvSpPr>
                <p:cNvPr id="522" name="Google Shape;522;p15"/>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23" name="Google Shape;523;p15"/>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24" name="Google Shape;524;p15"/>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25" name="Google Shape;525;p15"/>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526" name="Google Shape;526;p15"/>
              <p:cNvGrpSpPr/>
              <p:nvPr/>
            </p:nvGrpSpPr>
            <p:grpSpPr>
              <a:xfrm>
                <a:off x="2589876" y="4228518"/>
                <a:ext cx="4171622" cy="29031750"/>
                <a:chOff x="589212" y="5453559"/>
                <a:chExt cx="4171622" cy="19354500"/>
              </a:xfrm>
            </p:grpSpPr>
            <p:grpSp>
              <p:nvGrpSpPr>
                <p:cNvPr id="527" name="Google Shape;527;p15"/>
                <p:cNvGrpSpPr/>
                <p:nvPr/>
              </p:nvGrpSpPr>
              <p:grpSpPr>
                <a:xfrm>
                  <a:off x="2213483" y="5453559"/>
                  <a:ext cx="2547351" cy="19354500"/>
                  <a:chOff x="2126394" y="6201753"/>
                  <a:chExt cx="2547351" cy="19354500"/>
                </a:xfrm>
              </p:grpSpPr>
              <p:sp>
                <p:nvSpPr>
                  <p:cNvPr id="528" name="Google Shape;528;p15"/>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29" name="Google Shape;529;p15"/>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0" name="Google Shape;530;p15"/>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1" name="Google Shape;531;p15"/>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2" name="Google Shape;532;p15"/>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3" name="Google Shape;533;p15"/>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4" name="Google Shape;534;p15"/>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5" name="Google Shape;535;p15"/>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6" name="Google Shape;536;p15"/>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7" name="Google Shape;537;p15"/>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8" name="Google Shape;538;p15"/>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9" name="Google Shape;539;p15"/>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0" name="Google Shape;540;p15"/>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1" name="Google Shape;541;p15"/>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542" name="Google Shape;542;p15"/>
                <p:cNvGrpSpPr/>
                <p:nvPr/>
              </p:nvGrpSpPr>
              <p:grpSpPr>
                <a:xfrm>
                  <a:off x="589212" y="5453559"/>
                  <a:ext cx="1622103" cy="19354500"/>
                  <a:chOff x="589212" y="5453048"/>
                  <a:chExt cx="1622103" cy="19354500"/>
                </a:xfrm>
              </p:grpSpPr>
              <p:sp>
                <p:nvSpPr>
                  <p:cNvPr id="543" name="Google Shape;543;p15"/>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4" name="Google Shape;544;p15"/>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5" name="Google Shape;545;p15"/>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6" name="Google Shape;546;p15"/>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7" name="Google Shape;547;p15"/>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8" name="Google Shape;548;p15"/>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9" name="Google Shape;549;p15"/>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0" name="Google Shape;550;p15"/>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1" name="Google Shape;551;p15"/>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552" name="Google Shape;552;p15"/>
              <p:cNvGrpSpPr/>
              <p:nvPr/>
            </p:nvGrpSpPr>
            <p:grpSpPr>
              <a:xfrm>
                <a:off x="6752314" y="4228568"/>
                <a:ext cx="911322" cy="29031869"/>
                <a:chOff x="11540841" y="6900050"/>
                <a:chExt cx="911322" cy="19543500"/>
              </a:xfrm>
            </p:grpSpPr>
            <p:sp>
              <p:nvSpPr>
                <p:cNvPr id="553" name="Google Shape;553;p15"/>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4" name="Google Shape;554;p15"/>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5" name="Google Shape;555;p15"/>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6" name="Google Shape;556;p15"/>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7" name="Google Shape;557;p15"/>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558" name="Google Shape;558;p15"/>
              <p:cNvGrpSpPr/>
              <p:nvPr/>
            </p:nvGrpSpPr>
            <p:grpSpPr>
              <a:xfrm>
                <a:off x="7654454" y="4228555"/>
                <a:ext cx="2782652" cy="29031869"/>
                <a:chOff x="13486776" y="5144310"/>
                <a:chExt cx="2782652" cy="19543500"/>
              </a:xfrm>
            </p:grpSpPr>
            <p:sp>
              <p:nvSpPr>
                <p:cNvPr id="559" name="Google Shape;559;p15"/>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0" name="Google Shape;560;p15"/>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1" name="Google Shape;561;p15"/>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2" name="Google Shape;562;p15"/>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3" name="Google Shape;563;p15"/>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4" name="Google Shape;564;p15"/>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5" name="Google Shape;565;p15"/>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6" name="Google Shape;566;p15"/>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7" name="Google Shape;567;p15"/>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8" name="Google Shape;568;p15"/>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9" name="Google Shape;569;p15"/>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0" name="Google Shape;570;p15"/>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1" name="Google Shape;571;p15"/>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2" name="Google Shape;572;p15"/>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3" name="Google Shape;573;p15"/>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4" name="Google Shape;574;p15"/>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575" name="Google Shape;575;p15"/>
              <p:cNvGrpSpPr/>
              <p:nvPr/>
            </p:nvGrpSpPr>
            <p:grpSpPr>
              <a:xfrm>
                <a:off x="10427923" y="4228549"/>
                <a:ext cx="4161451" cy="29031869"/>
                <a:chOff x="16176528" y="4317489"/>
                <a:chExt cx="4161451" cy="19543500"/>
              </a:xfrm>
            </p:grpSpPr>
            <p:sp>
              <p:nvSpPr>
                <p:cNvPr id="576" name="Google Shape;576;p15"/>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7" name="Google Shape;577;p15"/>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8" name="Google Shape;578;p15"/>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9" name="Google Shape;579;p15"/>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0" name="Google Shape;580;p15"/>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1" name="Google Shape;581;p15"/>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2" name="Google Shape;582;p15"/>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3" name="Google Shape;583;p15"/>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4" name="Google Shape;584;p15"/>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5" name="Google Shape;585;p15"/>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6" name="Google Shape;586;p15"/>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7" name="Google Shape;587;p15"/>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8" name="Google Shape;588;p15"/>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9" name="Google Shape;589;p15"/>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0" name="Google Shape;590;p15"/>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1" name="Google Shape;591;p15"/>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2" name="Google Shape;592;p15"/>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3" name="Google Shape;593;p15"/>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4" name="Google Shape;594;p15"/>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5" name="Google Shape;595;p15"/>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6" name="Google Shape;596;p15"/>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7" name="Google Shape;597;p15"/>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8" name="Google Shape;598;p15"/>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599" name="Google Shape;599;p15"/>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600" name="Google Shape;600;p15"/>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601" name="Google Shape;601;p15"/>
          <p:cNvSpPr txBox="1"/>
          <p:nvPr/>
        </p:nvSpPr>
        <p:spPr>
          <a:xfrm>
            <a:off x="5734435" y="649622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602" name="Google Shape;602;p15"/>
          <p:cNvSpPr txBox="1"/>
          <p:nvPr/>
        </p:nvSpPr>
        <p:spPr>
          <a:xfrm>
            <a:off x="403375" y="1985322"/>
            <a:ext cx="3681000" cy="2918400"/>
          </a:xfrm>
          <a:prstGeom prst="rect">
            <a:avLst/>
          </a:prstGeom>
          <a:noFill/>
          <a:ln>
            <a:noFill/>
          </a:ln>
        </p:spPr>
        <p:txBody>
          <a:bodyPr anchorCtr="0" anchor="t" bIns="45700" lIns="91425" spcFirstLastPara="1" rIns="91425" wrap="square" tIns="45700">
            <a:spAutoFit/>
          </a:bodyPr>
          <a:lstStyle/>
          <a:p>
            <a:pPr indent="-342900" lvl="0" marL="457200" rtl="0" algn="l">
              <a:lnSpc>
                <a:spcPct val="115000"/>
              </a:lnSpc>
              <a:spcBef>
                <a:spcPts val="0"/>
              </a:spcBef>
              <a:spcAft>
                <a:spcPts val="0"/>
              </a:spcAft>
              <a:buClr>
                <a:schemeClr val="dk1"/>
              </a:buClr>
              <a:buSzPts val="1800"/>
              <a:buChar char="●"/>
            </a:pPr>
            <a:r>
              <a:rPr lang="en-US" sz="1800">
                <a:solidFill>
                  <a:schemeClr val="dk1"/>
                </a:solidFill>
              </a:rPr>
              <a:t>Commercial ODMR setups cost &gt; $10,000</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Teachers lack hands-on tech skills.</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Result: students miss the chance to work with real quantum phenomena.</a:t>
            </a:r>
            <a:endParaRPr sz="1800">
              <a:solidFill>
                <a:schemeClr val="dk1"/>
              </a:solidFill>
            </a:endParaRPr>
          </a:p>
        </p:txBody>
      </p:sp>
      <p:pic>
        <p:nvPicPr>
          <p:cNvPr id="603" name="Google Shape;603;p15" title="Screenshot 2025-06-19 at 1.49.25 PM.png"/>
          <p:cNvPicPr preferRelativeResize="0"/>
          <p:nvPr/>
        </p:nvPicPr>
        <p:blipFill>
          <a:blip r:embed="rId4">
            <a:alphaModFix/>
          </a:blip>
          <a:stretch>
            <a:fillRect/>
          </a:stretch>
        </p:blipFill>
        <p:spPr>
          <a:xfrm>
            <a:off x="4849675" y="1013730"/>
            <a:ext cx="7005899" cy="4624695"/>
          </a:xfrm>
          <a:prstGeom prst="rect">
            <a:avLst/>
          </a:prstGeom>
          <a:noFill/>
          <a:ln>
            <a:noFill/>
          </a:ln>
        </p:spPr>
      </p:pic>
      <p:sp>
        <p:nvSpPr>
          <p:cNvPr id="604" name="Google Shape;604;p15"/>
          <p:cNvSpPr txBox="1"/>
          <p:nvPr/>
        </p:nvSpPr>
        <p:spPr>
          <a:xfrm>
            <a:off x="4881775" y="5764025"/>
            <a:ext cx="69738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4: Commercial ODMR Setup</a:t>
            </a:r>
            <a:endParaRPr sz="1200">
              <a:solidFill>
                <a:schemeClr val="dk1"/>
              </a:solidFill>
              <a:latin typeface="Calibri"/>
              <a:ea typeface="Calibri"/>
              <a:cs typeface="Calibri"/>
              <a:sym typeface="Calibri"/>
            </a:endParaRPr>
          </a:p>
        </p:txBody>
      </p:sp>
      <p:sp>
        <p:nvSpPr>
          <p:cNvPr id="605" name="Google Shape;605;p15"/>
          <p:cNvSpPr txBox="1"/>
          <p:nvPr/>
        </p:nvSpPr>
        <p:spPr>
          <a:xfrm>
            <a:off x="18300" y="924263"/>
            <a:ext cx="12155400" cy="48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Optically Detected Magnetic Resonance (ODMR)</a:t>
            </a:r>
            <a:endParaRPr sz="2800">
              <a:solidFill>
                <a:schemeClr val="dk1"/>
              </a:solidFill>
              <a:latin typeface="Calibri"/>
              <a:ea typeface="Calibri"/>
              <a:cs typeface="Calibri"/>
              <a:sym typeface="Calibri"/>
            </a:endParaRPr>
          </a:p>
        </p:txBody>
      </p:sp>
      <p:sp>
        <p:nvSpPr>
          <p:cNvPr id="606" name="Google Shape;606;p15"/>
          <p:cNvSpPr txBox="1"/>
          <p:nvPr/>
        </p:nvSpPr>
        <p:spPr>
          <a:xfrm>
            <a:off x="403375" y="5822525"/>
            <a:ext cx="3305400" cy="3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
                <a:solidFill>
                  <a:schemeClr val="dk1"/>
                </a:solidFill>
                <a:latin typeface="Calibri"/>
                <a:ea typeface="Calibri"/>
                <a:cs typeface="Calibri"/>
                <a:sym typeface="Calibri"/>
              </a:rPr>
              <a:t>Figure 4::</a:t>
            </a:r>
            <a:r>
              <a:rPr lang="en-US" sz="600">
                <a:solidFill>
                  <a:schemeClr val="dk1"/>
                </a:solidFill>
              </a:rPr>
              <a:t>“Optically Detected Magnetic Resonance (ODMR).” </a:t>
            </a:r>
            <a:r>
              <a:rPr i="1" lang="en-US" sz="600">
                <a:solidFill>
                  <a:schemeClr val="dk1"/>
                </a:solidFill>
              </a:rPr>
              <a:t>Swabian Instruments</a:t>
            </a:r>
            <a:r>
              <a:rPr lang="en-US" sz="600">
                <a:solidFill>
                  <a:schemeClr val="dk1"/>
                </a:solidFill>
              </a:rPr>
              <a:t>, Swabian Instruments GmbH, n.d. Web. Accessed 30 July 2025</a:t>
            </a:r>
            <a:endParaRPr sz="6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grpSp>
        <p:nvGrpSpPr>
          <p:cNvPr id="612" name="Google Shape;612;p16"/>
          <p:cNvGrpSpPr/>
          <p:nvPr/>
        </p:nvGrpSpPr>
        <p:grpSpPr>
          <a:xfrm>
            <a:off x="-7700" y="6324841"/>
            <a:ext cx="12206290" cy="332283"/>
            <a:chOff x="931692" y="4540806"/>
            <a:chExt cx="31987132" cy="2418359"/>
          </a:xfrm>
        </p:grpSpPr>
        <p:grpSp>
          <p:nvGrpSpPr>
            <p:cNvPr id="613" name="Google Shape;613;p16"/>
            <p:cNvGrpSpPr/>
            <p:nvPr/>
          </p:nvGrpSpPr>
          <p:grpSpPr>
            <a:xfrm>
              <a:off x="931692" y="4540806"/>
              <a:ext cx="16002389" cy="2418359"/>
              <a:chOff x="1874938" y="4228518"/>
              <a:chExt cx="12714436" cy="29031919"/>
            </a:xfrm>
          </p:grpSpPr>
          <p:grpSp>
            <p:nvGrpSpPr>
              <p:cNvPr id="614" name="Google Shape;614;p16"/>
              <p:cNvGrpSpPr/>
              <p:nvPr/>
            </p:nvGrpSpPr>
            <p:grpSpPr>
              <a:xfrm>
                <a:off x="1874938" y="4228545"/>
                <a:ext cx="724122" cy="29031869"/>
                <a:chOff x="6763779" y="3610074"/>
                <a:chExt cx="724122" cy="19543500"/>
              </a:xfrm>
            </p:grpSpPr>
            <p:sp>
              <p:nvSpPr>
                <p:cNvPr id="615" name="Google Shape;615;p16"/>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16" name="Google Shape;616;p16"/>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17" name="Google Shape;617;p16"/>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18" name="Google Shape;618;p16"/>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619" name="Google Shape;619;p16"/>
              <p:cNvGrpSpPr/>
              <p:nvPr/>
            </p:nvGrpSpPr>
            <p:grpSpPr>
              <a:xfrm>
                <a:off x="2589876" y="4228518"/>
                <a:ext cx="4171622" cy="29031750"/>
                <a:chOff x="589212" y="5453559"/>
                <a:chExt cx="4171622" cy="19354500"/>
              </a:xfrm>
            </p:grpSpPr>
            <p:grpSp>
              <p:nvGrpSpPr>
                <p:cNvPr id="620" name="Google Shape;620;p16"/>
                <p:cNvGrpSpPr/>
                <p:nvPr/>
              </p:nvGrpSpPr>
              <p:grpSpPr>
                <a:xfrm>
                  <a:off x="2213483" y="5453559"/>
                  <a:ext cx="2547351" cy="19354500"/>
                  <a:chOff x="2126394" y="6201753"/>
                  <a:chExt cx="2547351" cy="19354500"/>
                </a:xfrm>
              </p:grpSpPr>
              <p:sp>
                <p:nvSpPr>
                  <p:cNvPr id="621" name="Google Shape;621;p16"/>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2" name="Google Shape;622;p16"/>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3" name="Google Shape;623;p16"/>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4" name="Google Shape;624;p16"/>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5" name="Google Shape;625;p16"/>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6" name="Google Shape;626;p16"/>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7" name="Google Shape;627;p16"/>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8" name="Google Shape;628;p16"/>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9" name="Google Shape;629;p16"/>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0" name="Google Shape;630;p16"/>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1" name="Google Shape;631;p16"/>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2" name="Google Shape;632;p16"/>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3" name="Google Shape;633;p16"/>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4" name="Google Shape;634;p16"/>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635" name="Google Shape;635;p16"/>
                <p:cNvGrpSpPr/>
                <p:nvPr/>
              </p:nvGrpSpPr>
              <p:grpSpPr>
                <a:xfrm>
                  <a:off x="589212" y="5453559"/>
                  <a:ext cx="1622103" cy="19354500"/>
                  <a:chOff x="589212" y="5453048"/>
                  <a:chExt cx="1622103" cy="19354500"/>
                </a:xfrm>
              </p:grpSpPr>
              <p:sp>
                <p:nvSpPr>
                  <p:cNvPr id="636" name="Google Shape;636;p16"/>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7" name="Google Shape;637;p16"/>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8" name="Google Shape;638;p16"/>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9" name="Google Shape;639;p16"/>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0" name="Google Shape;640;p16"/>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1" name="Google Shape;641;p16"/>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2" name="Google Shape;642;p16"/>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3" name="Google Shape;643;p16"/>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4" name="Google Shape;644;p16"/>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645" name="Google Shape;645;p16"/>
              <p:cNvGrpSpPr/>
              <p:nvPr/>
            </p:nvGrpSpPr>
            <p:grpSpPr>
              <a:xfrm>
                <a:off x="6752314" y="4228568"/>
                <a:ext cx="911322" cy="29031869"/>
                <a:chOff x="11540841" y="6900050"/>
                <a:chExt cx="911322" cy="19543500"/>
              </a:xfrm>
            </p:grpSpPr>
            <p:sp>
              <p:nvSpPr>
                <p:cNvPr id="646" name="Google Shape;646;p16"/>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7" name="Google Shape;647;p16"/>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8" name="Google Shape;648;p16"/>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9" name="Google Shape;649;p16"/>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0" name="Google Shape;650;p16"/>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651" name="Google Shape;651;p16"/>
              <p:cNvGrpSpPr/>
              <p:nvPr/>
            </p:nvGrpSpPr>
            <p:grpSpPr>
              <a:xfrm>
                <a:off x="7654454" y="4228555"/>
                <a:ext cx="2782652" cy="29031869"/>
                <a:chOff x="13486776" y="5144310"/>
                <a:chExt cx="2782652" cy="19543500"/>
              </a:xfrm>
            </p:grpSpPr>
            <p:sp>
              <p:nvSpPr>
                <p:cNvPr id="652" name="Google Shape;652;p16"/>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3" name="Google Shape;653;p16"/>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4" name="Google Shape;654;p16"/>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5" name="Google Shape;655;p16"/>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6" name="Google Shape;656;p16"/>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7" name="Google Shape;657;p16"/>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8" name="Google Shape;658;p16"/>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9" name="Google Shape;659;p16"/>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0" name="Google Shape;660;p16"/>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1" name="Google Shape;661;p16"/>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2" name="Google Shape;662;p16"/>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3" name="Google Shape;663;p16"/>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4" name="Google Shape;664;p16"/>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5" name="Google Shape;665;p16"/>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6" name="Google Shape;666;p16"/>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7" name="Google Shape;667;p16"/>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668" name="Google Shape;668;p16"/>
              <p:cNvGrpSpPr/>
              <p:nvPr/>
            </p:nvGrpSpPr>
            <p:grpSpPr>
              <a:xfrm>
                <a:off x="10427923" y="4228549"/>
                <a:ext cx="4161451" cy="29031869"/>
                <a:chOff x="16176528" y="4317489"/>
                <a:chExt cx="4161451" cy="19543500"/>
              </a:xfrm>
            </p:grpSpPr>
            <p:sp>
              <p:nvSpPr>
                <p:cNvPr id="669" name="Google Shape;669;p16"/>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0" name="Google Shape;670;p16"/>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1" name="Google Shape;671;p16"/>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2" name="Google Shape;672;p16"/>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3" name="Google Shape;673;p16"/>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4" name="Google Shape;674;p16"/>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5" name="Google Shape;675;p16"/>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6" name="Google Shape;676;p16"/>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7" name="Google Shape;677;p16"/>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8" name="Google Shape;678;p16"/>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9" name="Google Shape;679;p16"/>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0" name="Google Shape;680;p16"/>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1" name="Google Shape;681;p16"/>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2" name="Google Shape;682;p16"/>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3" name="Google Shape;683;p16"/>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4" name="Google Shape;684;p16"/>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5" name="Google Shape;685;p16"/>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6" name="Google Shape;686;p16"/>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7" name="Google Shape;687;p16"/>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8" name="Google Shape;688;p16"/>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9" name="Google Shape;689;p16"/>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0" name="Google Shape;690;p16"/>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1" name="Google Shape;691;p16"/>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692" name="Google Shape;692;p16"/>
            <p:cNvGrpSpPr/>
            <p:nvPr/>
          </p:nvGrpSpPr>
          <p:grpSpPr>
            <a:xfrm>
              <a:off x="16916435" y="4540806"/>
              <a:ext cx="16002389" cy="2418359"/>
              <a:chOff x="1874938" y="4228518"/>
              <a:chExt cx="12714436" cy="29031919"/>
            </a:xfrm>
          </p:grpSpPr>
          <p:grpSp>
            <p:nvGrpSpPr>
              <p:cNvPr id="693" name="Google Shape;693;p16"/>
              <p:cNvGrpSpPr/>
              <p:nvPr/>
            </p:nvGrpSpPr>
            <p:grpSpPr>
              <a:xfrm>
                <a:off x="1874938" y="4228545"/>
                <a:ext cx="724122" cy="29031869"/>
                <a:chOff x="6763779" y="3610074"/>
                <a:chExt cx="724122" cy="19543500"/>
              </a:xfrm>
            </p:grpSpPr>
            <p:sp>
              <p:nvSpPr>
                <p:cNvPr id="694" name="Google Shape;694;p16"/>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5" name="Google Shape;695;p16"/>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6" name="Google Shape;696;p16"/>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7" name="Google Shape;697;p16"/>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698" name="Google Shape;698;p16"/>
              <p:cNvGrpSpPr/>
              <p:nvPr/>
            </p:nvGrpSpPr>
            <p:grpSpPr>
              <a:xfrm>
                <a:off x="2589876" y="4228518"/>
                <a:ext cx="4171622" cy="29031750"/>
                <a:chOff x="589212" y="5453559"/>
                <a:chExt cx="4171622" cy="19354500"/>
              </a:xfrm>
            </p:grpSpPr>
            <p:grpSp>
              <p:nvGrpSpPr>
                <p:cNvPr id="699" name="Google Shape;699;p16"/>
                <p:cNvGrpSpPr/>
                <p:nvPr/>
              </p:nvGrpSpPr>
              <p:grpSpPr>
                <a:xfrm>
                  <a:off x="2213483" y="5453559"/>
                  <a:ext cx="2547351" cy="19354500"/>
                  <a:chOff x="2126394" y="6201753"/>
                  <a:chExt cx="2547351" cy="19354500"/>
                </a:xfrm>
              </p:grpSpPr>
              <p:sp>
                <p:nvSpPr>
                  <p:cNvPr id="700" name="Google Shape;700;p16"/>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1" name="Google Shape;701;p16"/>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2" name="Google Shape;702;p16"/>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3" name="Google Shape;703;p16"/>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4" name="Google Shape;704;p16"/>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5" name="Google Shape;705;p16"/>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6" name="Google Shape;706;p16"/>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7" name="Google Shape;707;p16"/>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8" name="Google Shape;708;p16"/>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9" name="Google Shape;709;p16"/>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0" name="Google Shape;710;p16"/>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1" name="Google Shape;711;p16"/>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2" name="Google Shape;712;p16"/>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3" name="Google Shape;713;p16"/>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714" name="Google Shape;714;p16"/>
                <p:cNvGrpSpPr/>
                <p:nvPr/>
              </p:nvGrpSpPr>
              <p:grpSpPr>
                <a:xfrm>
                  <a:off x="589212" y="5453559"/>
                  <a:ext cx="1622103" cy="19354500"/>
                  <a:chOff x="589212" y="5453048"/>
                  <a:chExt cx="1622103" cy="19354500"/>
                </a:xfrm>
              </p:grpSpPr>
              <p:sp>
                <p:nvSpPr>
                  <p:cNvPr id="715" name="Google Shape;715;p16"/>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6" name="Google Shape;716;p16"/>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7" name="Google Shape;717;p16"/>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8" name="Google Shape;718;p16"/>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9" name="Google Shape;719;p16"/>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0" name="Google Shape;720;p16"/>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1" name="Google Shape;721;p16"/>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2" name="Google Shape;722;p16"/>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3" name="Google Shape;723;p16"/>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724" name="Google Shape;724;p16"/>
              <p:cNvGrpSpPr/>
              <p:nvPr/>
            </p:nvGrpSpPr>
            <p:grpSpPr>
              <a:xfrm>
                <a:off x="6752314" y="4228568"/>
                <a:ext cx="911322" cy="29031869"/>
                <a:chOff x="11540841" y="6900050"/>
                <a:chExt cx="911322" cy="19543500"/>
              </a:xfrm>
            </p:grpSpPr>
            <p:sp>
              <p:nvSpPr>
                <p:cNvPr id="725" name="Google Shape;725;p16"/>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6" name="Google Shape;726;p16"/>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7" name="Google Shape;727;p16"/>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8" name="Google Shape;728;p16"/>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9" name="Google Shape;729;p16"/>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730" name="Google Shape;730;p16"/>
              <p:cNvGrpSpPr/>
              <p:nvPr/>
            </p:nvGrpSpPr>
            <p:grpSpPr>
              <a:xfrm>
                <a:off x="7654454" y="4228555"/>
                <a:ext cx="2782652" cy="29031869"/>
                <a:chOff x="13486776" y="5144310"/>
                <a:chExt cx="2782652" cy="19543500"/>
              </a:xfrm>
            </p:grpSpPr>
            <p:sp>
              <p:nvSpPr>
                <p:cNvPr id="731" name="Google Shape;731;p16"/>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2" name="Google Shape;732;p16"/>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3" name="Google Shape;733;p16"/>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4" name="Google Shape;734;p16"/>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5" name="Google Shape;735;p16"/>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6" name="Google Shape;736;p16"/>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7" name="Google Shape;737;p16"/>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8" name="Google Shape;738;p16"/>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9" name="Google Shape;739;p16"/>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0" name="Google Shape;740;p16"/>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1" name="Google Shape;741;p16"/>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2" name="Google Shape;742;p16"/>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3" name="Google Shape;743;p16"/>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4" name="Google Shape;744;p16"/>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5" name="Google Shape;745;p16"/>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6" name="Google Shape;746;p16"/>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747" name="Google Shape;747;p16"/>
              <p:cNvGrpSpPr/>
              <p:nvPr/>
            </p:nvGrpSpPr>
            <p:grpSpPr>
              <a:xfrm>
                <a:off x="10427923" y="4228549"/>
                <a:ext cx="4161451" cy="29031869"/>
                <a:chOff x="16176528" y="4317489"/>
                <a:chExt cx="4161451" cy="19543500"/>
              </a:xfrm>
            </p:grpSpPr>
            <p:sp>
              <p:nvSpPr>
                <p:cNvPr id="748" name="Google Shape;748;p16"/>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9" name="Google Shape;749;p16"/>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0" name="Google Shape;750;p16"/>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1" name="Google Shape;751;p16"/>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2" name="Google Shape;752;p16"/>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3" name="Google Shape;753;p16"/>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4" name="Google Shape;754;p16"/>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5" name="Google Shape;755;p16"/>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6" name="Google Shape;756;p16"/>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7" name="Google Shape;757;p16"/>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8" name="Google Shape;758;p16"/>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9" name="Google Shape;759;p16"/>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0" name="Google Shape;760;p16"/>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1" name="Google Shape;761;p16"/>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2" name="Google Shape;762;p16"/>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3" name="Google Shape;763;p16"/>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4" name="Google Shape;764;p16"/>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5" name="Google Shape;765;p16"/>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6" name="Google Shape;766;p16"/>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7" name="Google Shape;767;p16"/>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8" name="Google Shape;768;p16"/>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9" name="Google Shape;769;p16"/>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70" name="Google Shape;770;p16"/>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771" name="Google Shape;771;p16"/>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772" name="Google Shape;772;p16"/>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773" name="Google Shape;773;p16"/>
          <p:cNvSpPr txBox="1"/>
          <p:nvPr/>
        </p:nvSpPr>
        <p:spPr>
          <a:xfrm>
            <a:off x="5781485" y="649622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774" name="Google Shape;774;p16"/>
          <p:cNvSpPr txBox="1"/>
          <p:nvPr/>
        </p:nvSpPr>
        <p:spPr>
          <a:xfrm>
            <a:off x="126490" y="1332596"/>
            <a:ext cx="3465000" cy="4192800"/>
          </a:xfrm>
          <a:prstGeom prst="rect">
            <a:avLst/>
          </a:prstGeom>
          <a:noFill/>
          <a:ln>
            <a:noFill/>
          </a:ln>
        </p:spPr>
        <p:txBody>
          <a:bodyPr anchorCtr="0" anchor="t" bIns="45700" lIns="91425" spcFirstLastPara="1" rIns="91425" wrap="square" tIns="45700">
            <a:spAutoFit/>
          </a:bodyPr>
          <a:lstStyle/>
          <a:p>
            <a:pPr indent="-342900" lvl="0" marL="457200" rtl="0" algn="l">
              <a:lnSpc>
                <a:spcPct val="115000"/>
              </a:lnSpc>
              <a:spcBef>
                <a:spcPts val="0"/>
              </a:spcBef>
              <a:spcAft>
                <a:spcPts val="0"/>
              </a:spcAft>
              <a:buClr>
                <a:schemeClr val="dk1"/>
              </a:buClr>
              <a:buSzPts val="1800"/>
              <a:buChar char="●"/>
            </a:pPr>
            <a:r>
              <a:rPr lang="en-US" sz="1800">
                <a:solidFill>
                  <a:schemeClr val="dk1"/>
                </a:solidFill>
              </a:rPr>
              <a:t>Use nanoscopic nitrogen-vacancy (NV⁻) centers in diamonds.</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Detect spin transitions via ODMR using a 532 nm laser and microwaves (~2.87 GHz).</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3D-printed optical cubes with modular components form the setup.</a:t>
            </a:r>
            <a:endParaRPr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FF0000"/>
              </a:solidFill>
            </a:endParaRPr>
          </a:p>
        </p:txBody>
      </p:sp>
      <p:pic>
        <p:nvPicPr>
          <p:cNvPr id="775" name="Google Shape;775;p16" title="Screenshot 2025-06-27 at 11.12.43 AM.png"/>
          <p:cNvPicPr preferRelativeResize="0"/>
          <p:nvPr/>
        </p:nvPicPr>
        <p:blipFill rotWithShape="1">
          <a:blip r:embed="rId4">
            <a:alphaModFix/>
          </a:blip>
          <a:srcRect b="11297" l="8034" r="7298" t="782"/>
          <a:stretch/>
        </p:blipFill>
        <p:spPr>
          <a:xfrm>
            <a:off x="5493450" y="1017650"/>
            <a:ext cx="5728726" cy="2313150"/>
          </a:xfrm>
          <a:prstGeom prst="rect">
            <a:avLst/>
          </a:prstGeom>
          <a:noFill/>
          <a:ln>
            <a:noFill/>
          </a:ln>
        </p:spPr>
      </p:pic>
      <p:pic>
        <p:nvPicPr>
          <p:cNvPr id="776" name="Google Shape;776;p16" title="Screenshot 2025-06-27 at 11.16.30 AM.png"/>
          <p:cNvPicPr preferRelativeResize="0"/>
          <p:nvPr/>
        </p:nvPicPr>
        <p:blipFill>
          <a:blip r:embed="rId5">
            <a:alphaModFix/>
          </a:blip>
          <a:stretch>
            <a:fillRect/>
          </a:stretch>
        </p:blipFill>
        <p:spPr>
          <a:xfrm>
            <a:off x="6756400" y="3956622"/>
            <a:ext cx="2450501" cy="2333791"/>
          </a:xfrm>
          <a:prstGeom prst="rect">
            <a:avLst/>
          </a:prstGeom>
          <a:noFill/>
          <a:ln>
            <a:noFill/>
          </a:ln>
        </p:spPr>
      </p:pic>
      <p:sp>
        <p:nvSpPr>
          <p:cNvPr id="777" name="Google Shape;777;p16"/>
          <p:cNvSpPr txBox="1"/>
          <p:nvPr/>
        </p:nvSpPr>
        <p:spPr>
          <a:xfrm>
            <a:off x="4950325" y="3627875"/>
            <a:ext cx="28344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5(a):Schematic of a NV(0) Center</a:t>
            </a:r>
            <a:endParaRPr sz="1200">
              <a:solidFill>
                <a:schemeClr val="dk1"/>
              </a:solidFill>
              <a:latin typeface="Calibri"/>
              <a:ea typeface="Calibri"/>
              <a:cs typeface="Calibri"/>
              <a:sym typeface="Calibri"/>
            </a:endParaRPr>
          </a:p>
        </p:txBody>
      </p:sp>
      <p:sp>
        <p:nvSpPr>
          <p:cNvPr id="778" name="Google Shape;778;p16"/>
          <p:cNvSpPr txBox="1"/>
          <p:nvPr/>
        </p:nvSpPr>
        <p:spPr>
          <a:xfrm>
            <a:off x="7894850" y="3627875"/>
            <a:ext cx="3821400" cy="3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Figure 5(b):Schematic of a  NV(-) Center in a diamond </a:t>
            </a:r>
            <a:endParaRPr sz="1200">
              <a:solidFill>
                <a:schemeClr val="dk1"/>
              </a:solidFill>
              <a:latin typeface="Calibri"/>
              <a:ea typeface="Calibri"/>
              <a:cs typeface="Calibri"/>
              <a:sym typeface="Calibri"/>
            </a:endParaRPr>
          </a:p>
        </p:txBody>
      </p:sp>
      <p:sp>
        <p:nvSpPr>
          <p:cNvPr id="779" name="Google Shape;779;p16"/>
          <p:cNvSpPr txBox="1"/>
          <p:nvPr/>
        </p:nvSpPr>
        <p:spPr>
          <a:xfrm>
            <a:off x="9269475" y="4834725"/>
            <a:ext cx="2682000" cy="5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Figure 6: Photon </a:t>
            </a:r>
            <a:r>
              <a:rPr lang="en-US" sz="1200">
                <a:solidFill>
                  <a:schemeClr val="dk1"/>
                </a:solidFill>
                <a:latin typeface="Calibri"/>
                <a:ea typeface="Calibri"/>
                <a:cs typeface="Calibri"/>
                <a:sym typeface="Calibri"/>
              </a:rPr>
              <a:t>Emissions</a:t>
            </a:r>
            <a:r>
              <a:rPr lang="en-US" sz="1200">
                <a:solidFill>
                  <a:schemeClr val="dk1"/>
                </a:solidFill>
                <a:latin typeface="Calibri"/>
                <a:ea typeface="Calibri"/>
                <a:cs typeface="Calibri"/>
                <a:sym typeface="Calibri"/>
              </a:rPr>
              <a:t> from a single Nitrogen Vacancy Center in a diamond</a:t>
            </a:r>
            <a:endParaRPr sz="1200">
              <a:solidFill>
                <a:schemeClr val="dk1"/>
              </a:solidFill>
              <a:latin typeface="Calibri"/>
              <a:ea typeface="Calibri"/>
              <a:cs typeface="Calibri"/>
              <a:sym typeface="Calibri"/>
            </a:endParaRPr>
          </a:p>
        </p:txBody>
      </p:sp>
      <p:sp>
        <p:nvSpPr>
          <p:cNvPr id="780" name="Google Shape;780;p16"/>
          <p:cNvSpPr txBox="1"/>
          <p:nvPr>
            <p:ph type="title"/>
          </p:nvPr>
        </p:nvSpPr>
        <p:spPr>
          <a:xfrm>
            <a:off x="18300" y="-12"/>
            <a:ext cx="12155400" cy="137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sz="3800">
                <a:latin typeface="Times New Roman"/>
                <a:ea typeface="Times New Roman"/>
                <a:cs typeface="Times New Roman"/>
                <a:sym typeface="Times New Roman"/>
              </a:rPr>
              <a:t>Our Solution: NV Centers &amp; 3D  printed ODMR I</a:t>
            </a:r>
            <a:endParaRPr sz="3800"/>
          </a:p>
          <a:p>
            <a:pPr indent="0" lvl="0" marL="0" rtl="0" algn="l">
              <a:lnSpc>
                <a:spcPct val="90000"/>
              </a:lnSpc>
              <a:spcBef>
                <a:spcPts val="0"/>
              </a:spcBef>
              <a:spcAft>
                <a:spcPts val="0"/>
              </a:spcAft>
              <a:buClr>
                <a:schemeClr val="dk1"/>
              </a:buClr>
              <a:buSzPts val="4400"/>
              <a:buFont typeface="Calibri"/>
              <a:buNone/>
            </a:pPr>
            <a:r>
              <a:t/>
            </a:r>
            <a:endParaRPr sz="3800">
              <a:latin typeface="Times New Roman"/>
              <a:ea typeface="Times New Roman"/>
              <a:cs typeface="Times New Roman"/>
              <a:sym typeface="Times New Roman"/>
            </a:endParaRPr>
          </a:p>
        </p:txBody>
      </p:sp>
      <p:sp>
        <p:nvSpPr>
          <p:cNvPr id="781" name="Google Shape;781;p16"/>
          <p:cNvSpPr txBox="1"/>
          <p:nvPr/>
        </p:nvSpPr>
        <p:spPr>
          <a:xfrm>
            <a:off x="403375" y="5540925"/>
            <a:ext cx="3305400" cy="6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
                <a:solidFill>
                  <a:schemeClr val="dk1"/>
                </a:solidFill>
                <a:latin typeface="Calibri"/>
                <a:ea typeface="Calibri"/>
                <a:cs typeface="Calibri"/>
                <a:sym typeface="Calibri"/>
              </a:rPr>
              <a:t>Figure 5 a/b:</a:t>
            </a:r>
            <a:r>
              <a:rPr lang="en-US" sz="600">
                <a:solidFill>
                  <a:schemeClr val="dk1"/>
                </a:solidFill>
              </a:rPr>
              <a:t>Haque, Ariful, and Sharaf Sumaiya. “An Overview on the Formation and Processing of Nitrogen‑Vacancy Photonic Centers in Diamond by Ion Implantation.” </a:t>
            </a:r>
            <a:r>
              <a:rPr i="1" lang="en-US" sz="600">
                <a:solidFill>
                  <a:schemeClr val="dk1"/>
                </a:solidFill>
              </a:rPr>
              <a:t>Journal of Manufacturing and Materials Processing</a:t>
            </a:r>
            <a:r>
              <a:rPr lang="en-US" sz="600">
                <a:solidFill>
                  <a:schemeClr val="dk1"/>
                </a:solidFill>
              </a:rPr>
              <a:t>, vol. 1, no. 1, 2017, article 6.</a:t>
            </a:r>
            <a:endParaRPr sz="600">
              <a:solidFill>
                <a:schemeClr val="dk1"/>
              </a:solidFill>
              <a:latin typeface="Calibri"/>
              <a:ea typeface="Calibri"/>
              <a:cs typeface="Calibri"/>
              <a:sym typeface="Calibri"/>
            </a:endParaRPr>
          </a:p>
          <a:p>
            <a:pPr indent="0" lvl="0" marL="0" rtl="0" algn="l">
              <a:spcBef>
                <a:spcPts val="0"/>
              </a:spcBef>
              <a:spcAft>
                <a:spcPts val="0"/>
              </a:spcAft>
              <a:buNone/>
            </a:pPr>
            <a:r>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lang="en-US" sz="600">
                <a:solidFill>
                  <a:schemeClr val="dk1"/>
                </a:solidFill>
                <a:latin typeface="Calibri"/>
                <a:ea typeface="Calibri"/>
                <a:cs typeface="Calibri"/>
                <a:sym typeface="Calibri"/>
              </a:rPr>
              <a:t>Figure 6:</a:t>
            </a:r>
            <a:r>
              <a:rPr lang="en-US" sz="600">
                <a:solidFill>
                  <a:schemeClr val="dk1"/>
                </a:solidFill>
              </a:rPr>
              <a:t>“Nanodiamonds Shine with Single Photons.” </a:t>
            </a:r>
            <a:r>
              <a:rPr i="1" lang="en-US" sz="600">
                <a:solidFill>
                  <a:schemeClr val="dk1"/>
                </a:solidFill>
              </a:rPr>
              <a:t>Brookhaven National Laboratory</a:t>
            </a:r>
            <a:r>
              <a:rPr lang="en-US" sz="600">
                <a:solidFill>
                  <a:schemeClr val="dk1"/>
                </a:solidFill>
              </a:rPr>
              <a:t>, Center for Functional Nanomaterials, 31 Jan. 2020. Web. Accessed 30 July 2025</a:t>
            </a:r>
            <a:endParaRPr sz="6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88" name="Google Shape;788;p17"/>
          <p:cNvSpPr txBox="1"/>
          <p:nvPr/>
        </p:nvSpPr>
        <p:spPr>
          <a:xfrm>
            <a:off x="22149" y="0"/>
            <a:ext cx="12133200" cy="1058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4400"/>
              <a:buFont typeface="Calibri"/>
              <a:buNone/>
            </a:pPr>
            <a:r>
              <a:rPr lang="en-US" sz="3800">
                <a:solidFill>
                  <a:schemeClr val="dk1"/>
                </a:solidFill>
                <a:latin typeface="Times New Roman"/>
                <a:ea typeface="Times New Roman"/>
                <a:cs typeface="Times New Roman"/>
                <a:sym typeface="Times New Roman"/>
              </a:rPr>
              <a:t>Our Solution: NV Centers &amp; 3D  printed ODMR II</a:t>
            </a:r>
            <a:endParaRPr sz="38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4400"/>
              <a:buFont typeface="Calibri"/>
              <a:buNone/>
            </a:pPr>
            <a:r>
              <a:t/>
            </a:r>
            <a:endParaRPr sz="3800">
              <a:solidFill>
                <a:schemeClr val="dk1"/>
              </a:solidFill>
              <a:latin typeface="Times New Roman"/>
              <a:ea typeface="Times New Roman"/>
              <a:cs typeface="Times New Roman"/>
              <a:sym typeface="Times New Roman"/>
            </a:endParaRPr>
          </a:p>
          <a:p>
            <a:pPr indent="0" lvl="0" marL="0" rtl="0" algn="ctr">
              <a:lnSpc>
                <a:spcPct val="90000"/>
              </a:lnSpc>
              <a:spcBef>
                <a:spcPts val="0"/>
              </a:spcBef>
              <a:spcAft>
                <a:spcPts val="0"/>
              </a:spcAft>
              <a:buClr>
                <a:schemeClr val="dk1"/>
              </a:buClr>
              <a:buSzPts val="4400"/>
              <a:buFont typeface="Calibri"/>
              <a:buNone/>
            </a:pPr>
            <a:r>
              <a:t/>
            </a:r>
            <a:endParaRPr sz="3800">
              <a:solidFill>
                <a:schemeClr val="dk1"/>
              </a:solidFill>
              <a:latin typeface="Times New Roman"/>
              <a:ea typeface="Times New Roman"/>
              <a:cs typeface="Times New Roman"/>
              <a:sym typeface="Times New Roman"/>
            </a:endParaRPr>
          </a:p>
        </p:txBody>
      </p:sp>
      <p:grpSp>
        <p:nvGrpSpPr>
          <p:cNvPr id="789" name="Google Shape;789;p17"/>
          <p:cNvGrpSpPr/>
          <p:nvPr/>
        </p:nvGrpSpPr>
        <p:grpSpPr>
          <a:xfrm>
            <a:off x="-7150" y="6347051"/>
            <a:ext cx="12206290" cy="332282"/>
            <a:chOff x="931692" y="4540806"/>
            <a:chExt cx="31987132" cy="3607843"/>
          </a:xfrm>
        </p:grpSpPr>
        <p:grpSp>
          <p:nvGrpSpPr>
            <p:cNvPr id="790" name="Google Shape;790;p17"/>
            <p:cNvGrpSpPr/>
            <p:nvPr/>
          </p:nvGrpSpPr>
          <p:grpSpPr>
            <a:xfrm>
              <a:off x="931692" y="4540806"/>
              <a:ext cx="16002389" cy="3607843"/>
              <a:chOff x="1874938" y="4228518"/>
              <a:chExt cx="12714436" cy="43311437"/>
            </a:xfrm>
          </p:grpSpPr>
          <p:grpSp>
            <p:nvGrpSpPr>
              <p:cNvPr id="791" name="Google Shape;791;p17"/>
              <p:cNvGrpSpPr/>
              <p:nvPr/>
            </p:nvGrpSpPr>
            <p:grpSpPr>
              <a:xfrm>
                <a:off x="1874938" y="4228545"/>
                <a:ext cx="724122" cy="43311387"/>
                <a:chOff x="6763779" y="3610074"/>
                <a:chExt cx="724122" cy="29156100"/>
              </a:xfrm>
            </p:grpSpPr>
            <p:sp>
              <p:nvSpPr>
                <p:cNvPr id="792" name="Google Shape;792;p17"/>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93" name="Google Shape;793;p17"/>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94" name="Google Shape;794;p17"/>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95" name="Google Shape;795;p17"/>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796" name="Google Shape;796;p17"/>
              <p:cNvGrpSpPr/>
              <p:nvPr/>
            </p:nvGrpSpPr>
            <p:grpSpPr>
              <a:xfrm>
                <a:off x="2589876" y="4228518"/>
                <a:ext cx="4171622" cy="43311150"/>
                <a:chOff x="589212" y="5453559"/>
                <a:chExt cx="4171622" cy="28874100"/>
              </a:xfrm>
            </p:grpSpPr>
            <p:grpSp>
              <p:nvGrpSpPr>
                <p:cNvPr id="797" name="Google Shape;797;p17"/>
                <p:cNvGrpSpPr/>
                <p:nvPr/>
              </p:nvGrpSpPr>
              <p:grpSpPr>
                <a:xfrm>
                  <a:off x="2213483" y="5453559"/>
                  <a:ext cx="2547351" cy="28874100"/>
                  <a:chOff x="2126394" y="6201753"/>
                  <a:chExt cx="2547351" cy="28874100"/>
                </a:xfrm>
              </p:grpSpPr>
              <p:sp>
                <p:nvSpPr>
                  <p:cNvPr id="798" name="Google Shape;798;p17"/>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99" name="Google Shape;799;p17"/>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0" name="Google Shape;800;p17"/>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1" name="Google Shape;801;p17"/>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2" name="Google Shape;802;p17"/>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3" name="Google Shape;803;p17"/>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4" name="Google Shape;804;p17"/>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5" name="Google Shape;805;p17"/>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6" name="Google Shape;806;p17"/>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7" name="Google Shape;807;p17"/>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8" name="Google Shape;808;p17"/>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9" name="Google Shape;809;p17"/>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0" name="Google Shape;810;p17"/>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1" name="Google Shape;811;p17"/>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12" name="Google Shape;812;p17"/>
                <p:cNvGrpSpPr/>
                <p:nvPr/>
              </p:nvGrpSpPr>
              <p:grpSpPr>
                <a:xfrm>
                  <a:off x="589212" y="5453559"/>
                  <a:ext cx="1622103" cy="28874100"/>
                  <a:chOff x="589212" y="5453048"/>
                  <a:chExt cx="1622103" cy="28874100"/>
                </a:xfrm>
              </p:grpSpPr>
              <p:sp>
                <p:nvSpPr>
                  <p:cNvPr id="813" name="Google Shape;813;p17"/>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4" name="Google Shape;814;p17"/>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5" name="Google Shape;815;p17"/>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6" name="Google Shape;816;p17"/>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7" name="Google Shape;817;p17"/>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8" name="Google Shape;818;p17"/>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9" name="Google Shape;819;p17"/>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0" name="Google Shape;820;p17"/>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1" name="Google Shape;821;p17"/>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822" name="Google Shape;822;p17"/>
              <p:cNvGrpSpPr/>
              <p:nvPr/>
            </p:nvGrpSpPr>
            <p:grpSpPr>
              <a:xfrm>
                <a:off x="6752314" y="4228568"/>
                <a:ext cx="911322" cy="43311387"/>
                <a:chOff x="11540841" y="6900050"/>
                <a:chExt cx="911322" cy="29156100"/>
              </a:xfrm>
            </p:grpSpPr>
            <p:sp>
              <p:nvSpPr>
                <p:cNvPr id="823" name="Google Shape;823;p17"/>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4" name="Google Shape;824;p17"/>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5" name="Google Shape;825;p17"/>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6" name="Google Shape;826;p17"/>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7" name="Google Shape;827;p17"/>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28" name="Google Shape;828;p17"/>
              <p:cNvGrpSpPr/>
              <p:nvPr/>
            </p:nvGrpSpPr>
            <p:grpSpPr>
              <a:xfrm>
                <a:off x="7654454" y="4228555"/>
                <a:ext cx="2782652" cy="43311387"/>
                <a:chOff x="13486776" y="5144310"/>
                <a:chExt cx="2782652" cy="29156100"/>
              </a:xfrm>
            </p:grpSpPr>
            <p:sp>
              <p:nvSpPr>
                <p:cNvPr id="829" name="Google Shape;829;p17"/>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0" name="Google Shape;830;p17"/>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1" name="Google Shape;831;p17"/>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2" name="Google Shape;832;p17"/>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3" name="Google Shape;833;p17"/>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4" name="Google Shape;834;p17"/>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5" name="Google Shape;835;p17"/>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6" name="Google Shape;836;p17"/>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7" name="Google Shape;837;p17"/>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8" name="Google Shape;838;p17"/>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9" name="Google Shape;839;p17"/>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0" name="Google Shape;840;p17"/>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1" name="Google Shape;841;p17"/>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2" name="Google Shape;842;p17"/>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3" name="Google Shape;843;p17"/>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4" name="Google Shape;844;p17"/>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45" name="Google Shape;845;p17"/>
              <p:cNvGrpSpPr/>
              <p:nvPr/>
            </p:nvGrpSpPr>
            <p:grpSpPr>
              <a:xfrm>
                <a:off x="10427923" y="4228549"/>
                <a:ext cx="4161451" cy="43311387"/>
                <a:chOff x="16176528" y="4317489"/>
                <a:chExt cx="4161451" cy="29156100"/>
              </a:xfrm>
            </p:grpSpPr>
            <p:sp>
              <p:nvSpPr>
                <p:cNvPr id="846" name="Google Shape;846;p17"/>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7" name="Google Shape;847;p17"/>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8" name="Google Shape;848;p17"/>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9" name="Google Shape;849;p17"/>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0" name="Google Shape;850;p17"/>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1" name="Google Shape;851;p17"/>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2" name="Google Shape;852;p17"/>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3" name="Google Shape;853;p17"/>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4" name="Google Shape;854;p17"/>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5" name="Google Shape;855;p17"/>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6" name="Google Shape;856;p17"/>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7" name="Google Shape;857;p17"/>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8" name="Google Shape;858;p17"/>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9" name="Google Shape;859;p17"/>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0" name="Google Shape;860;p17"/>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1" name="Google Shape;861;p17"/>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2" name="Google Shape;862;p17"/>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3" name="Google Shape;863;p17"/>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4" name="Google Shape;864;p17"/>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5" name="Google Shape;865;p17"/>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6" name="Google Shape;866;p17"/>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7" name="Google Shape;867;p17"/>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8" name="Google Shape;868;p17"/>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869" name="Google Shape;869;p17"/>
            <p:cNvGrpSpPr/>
            <p:nvPr/>
          </p:nvGrpSpPr>
          <p:grpSpPr>
            <a:xfrm>
              <a:off x="16916435" y="4540806"/>
              <a:ext cx="16002389" cy="3607843"/>
              <a:chOff x="1874938" y="4228518"/>
              <a:chExt cx="12714436" cy="43311437"/>
            </a:xfrm>
          </p:grpSpPr>
          <p:grpSp>
            <p:nvGrpSpPr>
              <p:cNvPr id="870" name="Google Shape;870;p17"/>
              <p:cNvGrpSpPr/>
              <p:nvPr/>
            </p:nvGrpSpPr>
            <p:grpSpPr>
              <a:xfrm>
                <a:off x="1874938" y="4228545"/>
                <a:ext cx="724122" cy="43311387"/>
                <a:chOff x="6763779" y="3610074"/>
                <a:chExt cx="724122" cy="29156100"/>
              </a:xfrm>
            </p:grpSpPr>
            <p:sp>
              <p:nvSpPr>
                <p:cNvPr id="871" name="Google Shape;871;p17"/>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2" name="Google Shape;872;p17"/>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3" name="Google Shape;873;p17"/>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4" name="Google Shape;874;p17"/>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75" name="Google Shape;875;p17"/>
              <p:cNvGrpSpPr/>
              <p:nvPr/>
            </p:nvGrpSpPr>
            <p:grpSpPr>
              <a:xfrm>
                <a:off x="2589876" y="4228518"/>
                <a:ext cx="4171622" cy="43311150"/>
                <a:chOff x="589212" y="5453559"/>
                <a:chExt cx="4171622" cy="28874100"/>
              </a:xfrm>
            </p:grpSpPr>
            <p:grpSp>
              <p:nvGrpSpPr>
                <p:cNvPr id="876" name="Google Shape;876;p17"/>
                <p:cNvGrpSpPr/>
                <p:nvPr/>
              </p:nvGrpSpPr>
              <p:grpSpPr>
                <a:xfrm>
                  <a:off x="2213483" y="5453559"/>
                  <a:ext cx="2547351" cy="28874100"/>
                  <a:chOff x="2126394" y="6201753"/>
                  <a:chExt cx="2547351" cy="28874100"/>
                </a:xfrm>
              </p:grpSpPr>
              <p:sp>
                <p:nvSpPr>
                  <p:cNvPr id="877" name="Google Shape;877;p17"/>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8" name="Google Shape;878;p17"/>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9" name="Google Shape;879;p17"/>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0" name="Google Shape;880;p17"/>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1" name="Google Shape;881;p17"/>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2" name="Google Shape;882;p17"/>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3" name="Google Shape;883;p17"/>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4" name="Google Shape;884;p17"/>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5" name="Google Shape;885;p17"/>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6" name="Google Shape;886;p17"/>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7" name="Google Shape;887;p17"/>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8" name="Google Shape;888;p17"/>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9" name="Google Shape;889;p17"/>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0" name="Google Shape;890;p17"/>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91" name="Google Shape;891;p17"/>
                <p:cNvGrpSpPr/>
                <p:nvPr/>
              </p:nvGrpSpPr>
              <p:grpSpPr>
                <a:xfrm>
                  <a:off x="589212" y="5453559"/>
                  <a:ext cx="1622103" cy="28874100"/>
                  <a:chOff x="589212" y="5453048"/>
                  <a:chExt cx="1622103" cy="28874100"/>
                </a:xfrm>
              </p:grpSpPr>
              <p:sp>
                <p:nvSpPr>
                  <p:cNvPr id="892" name="Google Shape;892;p17"/>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3" name="Google Shape;893;p17"/>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4" name="Google Shape;894;p17"/>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5" name="Google Shape;895;p17"/>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6" name="Google Shape;896;p17"/>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7" name="Google Shape;897;p17"/>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8" name="Google Shape;898;p17"/>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9" name="Google Shape;899;p17"/>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0" name="Google Shape;900;p17"/>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901" name="Google Shape;901;p17"/>
              <p:cNvGrpSpPr/>
              <p:nvPr/>
            </p:nvGrpSpPr>
            <p:grpSpPr>
              <a:xfrm>
                <a:off x="6752314" y="4228568"/>
                <a:ext cx="911322" cy="43311387"/>
                <a:chOff x="11540841" y="6900050"/>
                <a:chExt cx="911322" cy="29156100"/>
              </a:xfrm>
            </p:grpSpPr>
            <p:sp>
              <p:nvSpPr>
                <p:cNvPr id="902" name="Google Shape;902;p17"/>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3" name="Google Shape;903;p17"/>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4" name="Google Shape;904;p17"/>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5" name="Google Shape;905;p17"/>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6" name="Google Shape;906;p17"/>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907" name="Google Shape;907;p17"/>
              <p:cNvGrpSpPr/>
              <p:nvPr/>
            </p:nvGrpSpPr>
            <p:grpSpPr>
              <a:xfrm>
                <a:off x="7654454" y="4228555"/>
                <a:ext cx="2782652" cy="43311387"/>
                <a:chOff x="13486776" y="5144310"/>
                <a:chExt cx="2782652" cy="29156100"/>
              </a:xfrm>
            </p:grpSpPr>
            <p:sp>
              <p:nvSpPr>
                <p:cNvPr id="908" name="Google Shape;908;p17"/>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9" name="Google Shape;909;p17"/>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0" name="Google Shape;910;p17"/>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1" name="Google Shape;911;p17"/>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2" name="Google Shape;912;p17"/>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3" name="Google Shape;913;p17"/>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4" name="Google Shape;914;p17"/>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5" name="Google Shape;915;p17"/>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6" name="Google Shape;916;p17"/>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7" name="Google Shape;917;p17"/>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8" name="Google Shape;918;p17"/>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9" name="Google Shape;919;p17"/>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0" name="Google Shape;920;p17"/>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1" name="Google Shape;921;p17"/>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2" name="Google Shape;922;p17"/>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3" name="Google Shape;923;p17"/>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924" name="Google Shape;924;p17"/>
              <p:cNvGrpSpPr/>
              <p:nvPr/>
            </p:nvGrpSpPr>
            <p:grpSpPr>
              <a:xfrm>
                <a:off x="10427923" y="4228549"/>
                <a:ext cx="4161451" cy="43311387"/>
                <a:chOff x="16176528" y="4317489"/>
                <a:chExt cx="4161451" cy="29156100"/>
              </a:xfrm>
            </p:grpSpPr>
            <p:sp>
              <p:nvSpPr>
                <p:cNvPr id="925" name="Google Shape;925;p17"/>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6" name="Google Shape;926;p17"/>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7" name="Google Shape;927;p17"/>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8" name="Google Shape;928;p17"/>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9" name="Google Shape;929;p17"/>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0" name="Google Shape;930;p17"/>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1" name="Google Shape;931;p17"/>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2" name="Google Shape;932;p17"/>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3" name="Google Shape;933;p17"/>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4" name="Google Shape;934;p17"/>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5" name="Google Shape;935;p17"/>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6" name="Google Shape;936;p17"/>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7" name="Google Shape;937;p17"/>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8" name="Google Shape;938;p17"/>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9" name="Google Shape;939;p17"/>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0" name="Google Shape;940;p17"/>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1" name="Google Shape;941;p17"/>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2" name="Google Shape;942;p17"/>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3" name="Google Shape;943;p17"/>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4" name="Google Shape;944;p17"/>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5" name="Google Shape;945;p17"/>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6" name="Google Shape;946;p17"/>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7" name="Google Shape;947;p17"/>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948" name="Google Shape;948;p17"/>
          <p:cNvSpPr txBox="1"/>
          <p:nvPr/>
        </p:nvSpPr>
        <p:spPr>
          <a:xfrm>
            <a:off x="58825" y="6563925"/>
            <a:ext cx="12133200" cy="2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949" name="Google Shape;949;p17"/>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0" name="Google Shape;950;p17"/>
          <p:cNvSpPr txBox="1"/>
          <p:nvPr/>
        </p:nvSpPr>
        <p:spPr>
          <a:xfrm>
            <a:off x="8350013" y="4266925"/>
            <a:ext cx="2564400" cy="33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9: OMDR set up</a:t>
            </a:r>
            <a:endParaRPr sz="1200">
              <a:solidFill>
                <a:schemeClr val="dk1"/>
              </a:solidFill>
              <a:latin typeface="Calibri"/>
              <a:ea typeface="Calibri"/>
              <a:cs typeface="Calibri"/>
              <a:sym typeface="Calibri"/>
            </a:endParaRPr>
          </a:p>
        </p:txBody>
      </p:sp>
      <p:pic>
        <p:nvPicPr>
          <p:cNvPr descr="A black and white image of text&#10;&#10;Description automatically generated with low confidence" id="951" name="Google Shape;951;p17"/>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952" name="Google Shape;952;p17"/>
          <p:cNvSpPr txBox="1"/>
          <p:nvPr/>
        </p:nvSpPr>
        <p:spPr>
          <a:xfrm>
            <a:off x="114750" y="1235049"/>
            <a:ext cx="3465000" cy="4192800"/>
          </a:xfrm>
          <a:prstGeom prst="rect">
            <a:avLst/>
          </a:prstGeom>
          <a:noFill/>
          <a:ln>
            <a:noFill/>
          </a:ln>
        </p:spPr>
        <p:txBody>
          <a:bodyPr anchorCtr="0" anchor="t" bIns="45700" lIns="91425" spcFirstLastPara="1" rIns="91425" wrap="square" tIns="45700">
            <a:spAutoFit/>
          </a:bodyPr>
          <a:lstStyle/>
          <a:p>
            <a:pPr indent="-342900" lvl="0" marL="457200" rtl="0" algn="l">
              <a:lnSpc>
                <a:spcPct val="115000"/>
              </a:lnSpc>
              <a:spcBef>
                <a:spcPts val="0"/>
              </a:spcBef>
              <a:spcAft>
                <a:spcPts val="0"/>
              </a:spcAft>
              <a:buClr>
                <a:schemeClr val="dk1"/>
              </a:buClr>
              <a:buSzPts val="1800"/>
              <a:buChar char="●"/>
            </a:pPr>
            <a:r>
              <a:rPr lang="en-US" sz="1800">
                <a:solidFill>
                  <a:schemeClr val="dk1"/>
                </a:solidFill>
              </a:rPr>
              <a:t>Use nanoscopic nitrogen-vacancy (NV⁻) centers in diamonds.</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Detect spin transitions via ODMR using a 532 nm laser and microwaves (~2.87 GHz).</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3D-printed optical cubes with modular components form the setup.</a:t>
            </a:r>
            <a:endParaRPr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FF0000"/>
              </a:solidFill>
            </a:endParaRPr>
          </a:p>
        </p:txBody>
      </p:sp>
      <p:sp>
        <p:nvSpPr>
          <p:cNvPr id="953" name="Google Shape;953;p17"/>
          <p:cNvSpPr txBox="1"/>
          <p:nvPr/>
        </p:nvSpPr>
        <p:spPr>
          <a:xfrm>
            <a:off x="5605035" y="649622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pic>
        <p:nvPicPr>
          <p:cNvPr id="954" name="Google Shape;954;p17" title="Screenshot 2025-07-14 at 3.01.59 PM.png"/>
          <p:cNvPicPr preferRelativeResize="0"/>
          <p:nvPr/>
        </p:nvPicPr>
        <p:blipFill>
          <a:blip r:embed="rId4">
            <a:alphaModFix/>
          </a:blip>
          <a:stretch>
            <a:fillRect/>
          </a:stretch>
        </p:blipFill>
        <p:spPr>
          <a:xfrm>
            <a:off x="3448325" y="945400"/>
            <a:ext cx="3807356" cy="2366424"/>
          </a:xfrm>
          <a:prstGeom prst="rect">
            <a:avLst/>
          </a:prstGeom>
          <a:noFill/>
          <a:ln>
            <a:noFill/>
          </a:ln>
        </p:spPr>
      </p:pic>
      <p:pic>
        <p:nvPicPr>
          <p:cNvPr id="955" name="Google Shape;955;p17" title="Screenshot 2025-07-14 at 3.02.14 PM.png"/>
          <p:cNvPicPr preferRelativeResize="0"/>
          <p:nvPr/>
        </p:nvPicPr>
        <p:blipFill>
          <a:blip r:embed="rId5">
            <a:alphaModFix/>
          </a:blip>
          <a:stretch>
            <a:fillRect/>
          </a:stretch>
        </p:blipFill>
        <p:spPr>
          <a:xfrm>
            <a:off x="3515100" y="3638037"/>
            <a:ext cx="3789198" cy="2223151"/>
          </a:xfrm>
          <a:prstGeom prst="rect">
            <a:avLst/>
          </a:prstGeom>
          <a:noFill/>
          <a:ln>
            <a:noFill/>
          </a:ln>
        </p:spPr>
      </p:pic>
      <p:sp>
        <p:nvSpPr>
          <p:cNvPr id="956" name="Google Shape;956;p17"/>
          <p:cNvSpPr txBox="1"/>
          <p:nvPr/>
        </p:nvSpPr>
        <p:spPr>
          <a:xfrm>
            <a:off x="3457350" y="3311825"/>
            <a:ext cx="37893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7:Schematic setup for f</a:t>
            </a:r>
            <a:r>
              <a:rPr lang="en-US" sz="1200">
                <a:solidFill>
                  <a:schemeClr val="dk1"/>
                </a:solidFill>
                <a:latin typeface="Calibri"/>
                <a:ea typeface="Calibri"/>
                <a:cs typeface="Calibri"/>
                <a:sym typeface="Calibri"/>
              </a:rPr>
              <a:t>luorescence</a:t>
            </a:r>
            <a:r>
              <a:rPr lang="en-US" sz="1200">
                <a:solidFill>
                  <a:schemeClr val="dk1"/>
                </a:solidFill>
                <a:latin typeface="Calibri"/>
                <a:ea typeface="Calibri"/>
                <a:cs typeface="Calibri"/>
                <a:sym typeface="Calibri"/>
              </a:rPr>
              <a:t> observation </a:t>
            </a:r>
            <a:endParaRPr sz="1200">
              <a:solidFill>
                <a:schemeClr val="dk1"/>
              </a:solidFill>
              <a:latin typeface="Calibri"/>
              <a:ea typeface="Calibri"/>
              <a:cs typeface="Calibri"/>
              <a:sym typeface="Calibri"/>
            </a:endParaRPr>
          </a:p>
        </p:txBody>
      </p:sp>
      <p:sp>
        <p:nvSpPr>
          <p:cNvPr id="957" name="Google Shape;957;p17"/>
          <p:cNvSpPr txBox="1"/>
          <p:nvPr/>
        </p:nvSpPr>
        <p:spPr>
          <a:xfrm>
            <a:off x="3399600" y="5893400"/>
            <a:ext cx="39048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rPr>
              <a:t>figure 8: Schematic setup for measuring </a:t>
            </a:r>
            <a:r>
              <a:rPr lang="en-US" sz="1200">
                <a:solidFill>
                  <a:schemeClr val="dk1"/>
                </a:solidFill>
              </a:rPr>
              <a:t>fluorescence</a:t>
            </a:r>
            <a:r>
              <a:rPr lang="en-US" sz="1200">
                <a:solidFill>
                  <a:schemeClr val="dk1"/>
                </a:solidFill>
              </a:rPr>
              <a:t> </a:t>
            </a:r>
            <a:endParaRPr sz="1200">
              <a:solidFill>
                <a:schemeClr val="dk1"/>
              </a:solidFill>
              <a:latin typeface="Calibri"/>
              <a:ea typeface="Calibri"/>
              <a:cs typeface="Calibri"/>
              <a:sym typeface="Calibri"/>
            </a:endParaRPr>
          </a:p>
        </p:txBody>
      </p:sp>
      <p:pic>
        <p:nvPicPr>
          <p:cNvPr id="958" name="Google Shape;958;p17" title="tempImageLnsqYa.gif"/>
          <p:cNvPicPr preferRelativeResize="0"/>
          <p:nvPr/>
        </p:nvPicPr>
        <p:blipFill>
          <a:blip r:embed="rId6">
            <a:alphaModFix/>
          </a:blip>
          <a:stretch>
            <a:fillRect/>
          </a:stretch>
        </p:blipFill>
        <p:spPr>
          <a:xfrm rot="-5400000">
            <a:off x="8086450" y="163346"/>
            <a:ext cx="3091529" cy="4655630"/>
          </a:xfrm>
          <a:prstGeom prst="rect">
            <a:avLst/>
          </a:prstGeom>
          <a:noFill/>
          <a:ln>
            <a:noFill/>
          </a:ln>
        </p:spPr>
      </p:pic>
      <p:sp>
        <p:nvSpPr>
          <p:cNvPr id="959" name="Google Shape;959;p17"/>
          <p:cNvSpPr txBox="1"/>
          <p:nvPr/>
        </p:nvSpPr>
        <p:spPr>
          <a:xfrm>
            <a:off x="173200" y="5816750"/>
            <a:ext cx="3001800" cy="4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
                <a:solidFill>
                  <a:schemeClr val="dk1"/>
                </a:solidFill>
                <a:latin typeface="Calibri"/>
                <a:ea typeface="Calibri"/>
                <a:cs typeface="Calibri"/>
                <a:sym typeface="Calibri"/>
              </a:rPr>
              <a:t>Figure 7 &amp; 8:</a:t>
            </a:r>
            <a:r>
              <a:rPr lang="en-US" sz="600">
                <a:solidFill>
                  <a:schemeClr val="dk1"/>
                </a:solidFill>
              </a:rPr>
              <a:t>Haverkamp, Nils, et al. “Low‑Cost ODMR Experiments with Nitrogen‑Vacancy Centers in Diamonds: A Didactical Approach to Theory and Experiment.” </a:t>
            </a:r>
            <a:r>
              <a:rPr i="1" lang="en-US" sz="600">
                <a:solidFill>
                  <a:schemeClr val="dk1"/>
                </a:solidFill>
              </a:rPr>
              <a:t>EPJ Quantum Technology</a:t>
            </a:r>
            <a:r>
              <a:rPr lang="en-US" sz="600">
                <a:solidFill>
                  <a:schemeClr val="dk1"/>
                </a:solidFill>
              </a:rPr>
              <a:t>, vol. 12, no. 27, 21 Feb. 2025, pp. 1–19.</a:t>
            </a:r>
            <a:endParaRPr sz="6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966" name="Google Shape;966;p18"/>
          <p:cNvGrpSpPr/>
          <p:nvPr/>
        </p:nvGrpSpPr>
        <p:grpSpPr>
          <a:xfrm>
            <a:off x="-7150" y="6347051"/>
            <a:ext cx="12206290" cy="332282"/>
            <a:chOff x="931692" y="4540806"/>
            <a:chExt cx="31987132" cy="3607843"/>
          </a:xfrm>
        </p:grpSpPr>
        <p:grpSp>
          <p:nvGrpSpPr>
            <p:cNvPr id="967" name="Google Shape;967;p18"/>
            <p:cNvGrpSpPr/>
            <p:nvPr/>
          </p:nvGrpSpPr>
          <p:grpSpPr>
            <a:xfrm>
              <a:off x="931692" y="4540806"/>
              <a:ext cx="16002389" cy="3607843"/>
              <a:chOff x="1874938" y="4228518"/>
              <a:chExt cx="12714436" cy="43311437"/>
            </a:xfrm>
          </p:grpSpPr>
          <p:grpSp>
            <p:nvGrpSpPr>
              <p:cNvPr id="968" name="Google Shape;968;p18"/>
              <p:cNvGrpSpPr/>
              <p:nvPr/>
            </p:nvGrpSpPr>
            <p:grpSpPr>
              <a:xfrm>
                <a:off x="1874938" y="4228545"/>
                <a:ext cx="724122" cy="43311387"/>
                <a:chOff x="6763779" y="3610074"/>
                <a:chExt cx="724122" cy="29156100"/>
              </a:xfrm>
            </p:grpSpPr>
            <p:sp>
              <p:nvSpPr>
                <p:cNvPr id="969" name="Google Shape;969;p18"/>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70" name="Google Shape;970;p18"/>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71" name="Google Shape;971;p18"/>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72" name="Google Shape;972;p18"/>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973" name="Google Shape;973;p18"/>
              <p:cNvGrpSpPr/>
              <p:nvPr/>
            </p:nvGrpSpPr>
            <p:grpSpPr>
              <a:xfrm>
                <a:off x="2589876" y="4228518"/>
                <a:ext cx="4171622" cy="43311150"/>
                <a:chOff x="589212" y="5453559"/>
                <a:chExt cx="4171622" cy="28874100"/>
              </a:xfrm>
            </p:grpSpPr>
            <p:grpSp>
              <p:nvGrpSpPr>
                <p:cNvPr id="974" name="Google Shape;974;p18"/>
                <p:cNvGrpSpPr/>
                <p:nvPr/>
              </p:nvGrpSpPr>
              <p:grpSpPr>
                <a:xfrm>
                  <a:off x="2213483" y="5453559"/>
                  <a:ext cx="2547351" cy="28874100"/>
                  <a:chOff x="2126394" y="6201753"/>
                  <a:chExt cx="2547351" cy="28874100"/>
                </a:xfrm>
              </p:grpSpPr>
              <p:sp>
                <p:nvSpPr>
                  <p:cNvPr id="975" name="Google Shape;975;p18"/>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76" name="Google Shape;976;p18"/>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77" name="Google Shape;977;p18"/>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78" name="Google Shape;978;p18"/>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79" name="Google Shape;979;p18"/>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0" name="Google Shape;980;p18"/>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1" name="Google Shape;981;p18"/>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2" name="Google Shape;982;p18"/>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3" name="Google Shape;983;p18"/>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4" name="Google Shape;984;p18"/>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5" name="Google Shape;985;p18"/>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6" name="Google Shape;986;p18"/>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7" name="Google Shape;987;p18"/>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8" name="Google Shape;988;p18"/>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989" name="Google Shape;989;p18"/>
                <p:cNvGrpSpPr/>
                <p:nvPr/>
              </p:nvGrpSpPr>
              <p:grpSpPr>
                <a:xfrm>
                  <a:off x="589212" y="5453559"/>
                  <a:ext cx="1622103" cy="28874100"/>
                  <a:chOff x="589212" y="5453048"/>
                  <a:chExt cx="1622103" cy="28874100"/>
                </a:xfrm>
              </p:grpSpPr>
              <p:sp>
                <p:nvSpPr>
                  <p:cNvPr id="990" name="Google Shape;990;p18"/>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1" name="Google Shape;991;p18"/>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2" name="Google Shape;992;p18"/>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3" name="Google Shape;993;p18"/>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4" name="Google Shape;994;p18"/>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5" name="Google Shape;995;p18"/>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6" name="Google Shape;996;p18"/>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7" name="Google Shape;997;p18"/>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8" name="Google Shape;998;p18"/>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999" name="Google Shape;999;p18"/>
              <p:cNvGrpSpPr/>
              <p:nvPr/>
            </p:nvGrpSpPr>
            <p:grpSpPr>
              <a:xfrm>
                <a:off x="6752314" y="4228568"/>
                <a:ext cx="911322" cy="43311387"/>
                <a:chOff x="11540841" y="6900050"/>
                <a:chExt cx="911322" cy="29156100"/>
              </a:xfrm>
            </p:grpSpPr>
            <p:sp>
              <p:nvSpPr>
                <p:cNvPr id="1000" name="Google Shape;1000;p18"/>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1" name="Google Shape;1001;p18"/>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2" name="Google Shape;1002;p18"/>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3" name="Google Shape;1003;p18"/>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4" name="Google Shape;1004;p18"/>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05" name="Google Shape;1005;p18"/>
              <p:cNvGrpSpPr/>
              <p:nvPr/>
            </p:nvGrpSpPr>
            <p:grpSpPr>
              <a:xfrm>
                <a:off x="7654454" y="4228555"/>
                <a:ext cx="2782652" cy="43311387"/>
                <a:chOff x="13486776" y="5144310"/>
                <a:chExt cx="2782652" cy="29156100"/>
              </a:xfrm>
            </p:grpSpPr>
            <p:sp>
              <p:nvSpPr>
                <p:cNvPr id="1006" name="Google Shape;1006;p18"/>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7" name="Google Shape;1007;p18"/>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8" name="Google Shape;1008;p18"/>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9" name="Google Shape;1009;p18"/>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0" name="Google Shape;1010;p18"/>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1" name="Google Shape;1011;p18"/>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2" name="Google Shape;1012;p18"/>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3" name="Google Shape;1013;p18"/>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4" name="Google Shape;1014;p18"/>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5" name="Google Shape;1015;p18"/>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6" name="Google Shape;1016;p18"/>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7" name="Google Shape;1017;p18"/>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8" name="Google Shape;1018;p18"/>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9" name="Google Shape;1019;p18"/>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0" name="Google Shape;1020;p18"/>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1" name="Google Shape;1021;p18"/>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22" name="Google Shape;1022;p18"/>
              <p:cNvGrpSpPr/>
              <p:nvPr/>
            </p:nvGrpSpPr>
            <p:grpSpPr>
              <a:xfrm>
                <a:off x="10427923" y="4228549"/>
                <a:ext cx="4161451" cy="43311387"/>
                <a:chOff x="16176528" y="4317489"/>
                <a:chExt cx="4161451" cy="29156100"/>
              </a:xfrm>
            </p:grpSpPr>
            <p:sp>
              <p:nvSpPr>
                <p:cNvPr id="1023" name="Google Shape;1023;p18"/>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4" name="Google Shape;1024;p18"/>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5" name="Google Shape;1025;p18"/>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6" name="Google Shape;1026;p18"/>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7" name="Google Shape;1027;p18"/>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8" name="Google Shape;1028;p18"/>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9" name="Google Shape;1029;p18"/>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0" name="Google Shape;1030;p18"/>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1" name="Google Shape;1031;p18"/>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2" name="Google Shape;1032;p18"/>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3" name="Google Shape;1033;p18"/>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4" name="Google Shape;1034;p18"/>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5" name="Google Shape;1035;p18"/>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6" name="Google Shape;1036;p18"/>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7" name="Google Shape;1037;p18"/>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8" name="Google Shape;1038;p18"/>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9" name="Google Shape;1039;p18"/>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0" name="Google Shape;1040;p18"/>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1" name="Google Shape;1041;p18"/>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2" name="Google Shape;1042;p18"/>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3" name="Google Shape;1043;p18"/>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4" name="Google Shape;1044;p18"/>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5" name="Google Shape;1045;p18"/>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046" name="Google Shape;1046;p18"/>
            <p:cNvGrpSpPr/>
            <p:nvPr/>
          </p:nvGrpSpPr>
          <p:grpSpPr>
            <a:xfrm>
              <a:off x="16916435" y="4540806"/>
              <a:ext cx="16002389" cy="3607843"/>
              <a:chOff x="1874938" y="4228518"/>
              <a:chExt cx="12714436" cy="43311437"/>
            </a:xfrm>
          </p:grpSpPr>
          <p:grpSp>
            <p:nvGrpSpPr>
              <p:cNvPr id="1047" name="Google Shape;1047;p18"/>
              <p:cNvGrpSpPr/>
              <p:nvPr/>
            </p:nvGrpSpPr>
            <p:grpSpPr>
              <a:xfrm>
                <a:off x="1874938" y="4228545"/>
                <a:ext cx="724122" cy="43311387"/>
                <a:chOff x="6763779" y="3610074"/>
                <a:chExt cx="724122" cy="29156100"/>
              </a:xfrm>
            </p:grpSpPr>
            <p:sp>
              <p:nvSpPr>
                <p:cNvPr id="1048" name="Google Shape;1048;p18"/>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9" name="Google Shape;1049;p18"/>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0" name="Google Shape;1050;p18"/>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1" name="Google Shape;1051;p18"/>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52" name="Google Shape;1052;p18"/>
              <p:cNvGrpSpPr/>
              <p:nvPr/>
            </p:nvGrpSpPr>
            <p:grpSpPr>
              <a:xfrm>
                <a:off x="2589876" y="4228518"/>
                <a:ext cx="4171622" cy="43311150"/>
                <a:chOff x="589212" y="5453559"/>
                <a:chExt cx="4171622" cy="28874100"/>
              </a:xfrm>
            </p:grpSpPr>
            <p:grpSp>
              <p:nvGrpSpPr>
                <p:cNvPr id="1053" name="Google Shape;1053;p18"/>
                <p:cNvGrpSpPr/>
                <p:nvPr/>
              </p:nvGrpSpPr>
              <p:grpSpPr>
                <a:xfrm>
                  <a:off x="2213483" y="5453559"/>
                  <a:ext cx="2547351" cy="28874100"/>
                  <a:chOff x="2126394" y="6201753"/>
                  <a:chExt cx="2547351" cy="28874100"/>
                </a:xfrm>
              </p:grpSpPr>
              <p:sp>
                <p:nvSpPr>
                  <p:cNvPr id="1054" name="Google Shape;1054;p18"/>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5" name="Google Shape;1055;p18"/>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6" name="Google Shape;1056;p18"/>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7" name="Google Shape;1057;p18"/>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8" name="Google Shape;1058;p18"/>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9" name="Google Shape;1059;p18"/>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0" name="Google Shape;1060;p18"/>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1" name="Google Shape;1061;p18"/>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2" name="Google Shape;1062;p18"/>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3" name="Google Shape;1063;p18"/>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4" name="Google Shape;1064;p18"/>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5" name="Google Shape;1065;p18"/>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6" name="Google Shape;1066;p18"/>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7" name="Google Shape;1067;p18"/>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68" name="Google Shape;1068;p18"/>
                <p:cNvGrpSpPr/>
                <p:nvPr/>
              </p:nvGrpSpPr>
              <p:grpSpPr>
                <a:xfrm>
                  <a:off x="589212" y="5453559"/>
                  <a:ext cx="1622103" cy="28874100"/>
                  <a:chOff x="589212" y="5453048"/>
                  <a:chExt cx="1622103" cy="28874100"/>
                </a:xfrm>
              </p:grpSpPr>
              <p:sp>
                <p:nvSpPr>
                  <p:cNvPr id="1069" name="Google Shape;1069;p18"/>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0" name="Google Shape;1070;p18"/>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1" name="Google Shape;1071;p18"/>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2" name="Google Shape;1072;p18"/>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3" name="Google Shape;1073;p18"/>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4" name="Google Shape;1074;p18"/>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5" name="Google Shape;1075;p18"/>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6" name="Google Shape;1076;p18"/>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7" name="Google Shape;1077;p18"/>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078" name="Google Shape;1078;p18"/>
              <p:cNvGrpSpPr/>
              <p:nvPr/>
            </p:nvGrpSpPr>
            <p:grpSpPr>
              <a:xfrm>
                <a:off x="6752314" y="4228568"/>
                <a:ext cx="911322" cy="43311387"/>
                <a:chOff x="11540841" y="6900050"/>
                <a:chExt cx="911322" cy="29156100"/>
              </a:xfrm>
            </p:grpSpPr>
            <p:sp>
              <p:nvSpPr>
                <p:cNvPr id="1079" name="Google Shape;1079;p18"/>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0" name="Google Shape;1080;p18"/>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1" name="Google Shape;1081;p18"/>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2" name="Google Shape;1082;p18"/>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3" name="Google Shape;1083;p18"/>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84" name="Google Shape;1084;p18"/>
              <p:cNvGrpSpPr/>
              <p:nvPr/>
            </p:nvGrpSpPr>
            <p:grpSpPr>
              <a:xfrm>
                <a:off x="7654454" y="4228555"/>
                <a:ext cx="2782652" cy="43311387"/>
                <a:chOff x="13486776" y="5144310"/>
                <a:chExt cx="2782652" cy="29156100"/>
              </a:xfrm>
            </p:grpSpPr>
            <p:sp>
              <p:nvSpPr>
                <p:cNvPr id="1085" name="Google Shape;1085;p18"/>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6" name="Google Shape;1086;p18"/>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7" name="Google Shape;1087;p18"/>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8" name="Google Shape;1088;p18"/>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9" name="Google Shape;1089;p18"/>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0" name="Google Shape;1090;p18"/>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1" name="Google Shape;1091;p18"/>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2" name="Google Shape;1092;p18"/>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3" name="Google Shape;1093;p18"/>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4" name="Google Shape;1094;p18"/>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5" name="Google Shape;1095;p18"/>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6" name="Google Shape;1096;p18"/>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7" name="Google Shape;1097;p18"/>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8" name="Google Shape;1098;p18"/>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9" name="Google Shape;1099;p18"/>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0" name="Google Shape;1100;p18"/>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101" name="Google Shape;1101;p18"/>
              <p:cNvGrpSpPr/>
              <p:nvPr/>
            </p:nvGrpSpPr>
            <p:grpSpPr>
              <a:xfrm>
                <a:off x="10427923" y="4228549"/>
                <a:ext cx="4161451" cy="43311387"/>
                <a:chOff x="16176528" y="4317489"/>
                <a:chExt cx="4161451" cy="29156100"/>
              </a:xfrm>
            </p:grpSpPr>
            <p:sp>
              <p:nvSpPr>
                <p:cNvPr id="1102" name="Google Shape;1102;p18"/>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3" name="Google Shape;1103;p18"/>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4" name="Google Shape;1104;p18"/>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5" name="Google Shape;1105;p18"/>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6" name="Google Shape;1106;p18"/>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7" name="Google Shape;1107;p18"/>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8" name="Google Shape;1108;p18"/>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9" name="Google Shape;1109;p18"/>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0" name="Google Shape;1110;p18"/>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1" name="Google Shape;1111;p18"/>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2" name="Google Shape;1112;p18"/>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3" name="Google Shape;1113;p18"/>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4" name="Google Shape;1114;p18"/>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5" name="Google Shape;1115;p18"/>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6" name="Google Shape;1116;p18"/>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7" name="Google Shape;1117;p18"/>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8" name="Google Shape;1118;p18"/>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9" name="Google Shape;1119;p18"/>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0" name="Google Shape;1120;p18"/>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1" name="Google Shape;1121;p18"/>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2" name="Google Shape;1122;p18"/>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3" name="Google Shape;1123;p18"/>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4" name="Google Shape;1124;p18"/>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1125" name="Google Shape;1125;p18"/>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1126" name="Google Shape;1126;p18"/>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1127" name="Google Shape;1127;p18"/>
          <p:cNvSpPr txBox="1"/>
          <p:nvPr/>
        </p:nvSpPr>
        <p:spPr>
          <a:xfrm>
            <a:off x="5605035" y="649622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128" name="Google Shape;1128;p18"/>
          <p:cNvSpPr txBox="1"/>
          <p:nvPr/>
        </p:nvSpPr>
        <p:spPr>
          <a:xfrm>
            <a:off x="0" y="0"/>
            <a:ext cx="12155100" cy="101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dk1"/>
                </a:solidFill>
                <a:latin typeface="Times New Roman"/>
                <a:ea typeface="Times New Roman"/>
                <a:cs typeface="Times New Roman"/>
                <a:sym typeface="Times New Roman"/>
              </a:rPr>
              <a:t>3D Printed Modular Optical Cubes</a:t>
            </a:r>
            <a:endParaRPr sz="3800">
              <a:solidFill>
                <a:schemeClr val="dk1"/>
              </a:solidFill>
              <a:latin typeface="Times New Roman"/>
              <a:ea typeface="Times New Roman"/>
              <a:cs typeface="Times New Roman"/>
              <a:sym typeface="Times New Roman"/>
            </a:endParaRPr>
          </a:p>
        </p:txBody>
      </p:sp>
      <p:pic>
        <p:nvPicPr>
          <p:cNvPr id="1129" name="Google Shape;1129;p18" title="tempImage6CeOB7.gif"/>
          <p:cNvPicPr preferRelativeResize="0"/>
          <p:nvPr/>
        </p:nvPicPr>
        <p:blipFill rotWithShape="1">
          <a:blip r:embed="rId4">
            <a:alphaModFix/>
          </a:blip>
          <a:srcRect b="6582" l="6011" r="8349" t="9889"/>
          <a:stretch/>
        </p:blipFill>
        <p:spPr>
          <a:xfrm rot="-5400000">
            <a:off x="6305077" y="497364"/>
            <a:ext cx="4660596" cy="6060701"/>
          </a:xfrm>
          <a:prstGeom prst="rect">
            <a:avLst/>
          </a:prstGeom>
          <a:noFill/>
          <a:ln>
            <a:noFill/>
          </a:ln>
        </p:spPr>
      </p:pic>
      <p:sp>
        <p:nvSpPr>
          <p:cNvPr id="1130" name="Google Shape;1130;p18"/>
          <p:cNvSpPr txBox="1"/>
          <p:nvPr/>
        </p:nvSpPr>
        <p:spPr>
          <a:xfrm>
            <a:off x="5456700" y="5858025"/>
            <a:ext cx="6735300" cy="24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12: OMDR set up with microcontroller and frequency synthesizer  </a:t>
            </a:r>
            <a:endParaRPr sz="1200">
              <a:solidFill>
                <a:schemeClr val="dk1"/>
              </a:solidFill>
              <a:latin typeface="Calibri"/>
              <a:ea typeface="Calibri"/>
              <a:cs typeface="Calibri"/>
              <a:sym typeface="Calibri"/>
            </a:endParaRPr>
          </a:p>
        </p:txBody>
      </p:sp>
      <p:sp>
        <p:nvSpPr>
          <p:cNvPr id="1131" name="Google Shape;1131;p18"/>
          <p:cNvSpPr txBox="1"/>
          <p:nvPr/>
        </p:nvSpPr>
        <p:spPr>
          <a:xfrm>
            <a:off x="135250" y="1197425"/>
            <a:ext cx="5238300" cy="10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rPr>
              <a:t>Purpose</a:t>
            </a:r>
            <a:endParaRPr b="1"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Modular Optical cubes </a:t>
            </a:r>
            <a:r>
              <a:rPr lang="en-US" sz="1800">
                <a:solidFill>
                  <a:schemeClr val="dk1"/>
                </a:solidFill>
              </a:rPr>
              <a:t>structure</a:t>
            </a:r>
            <a:r>
              <a:rPr lang="en-US" sz="1800">
                <a:solidFill>
                  <a:schemeClr val="dk1"/>
                </a:solidFill>
              </a:rPr>
              <a:t> to contain ODMR components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457200" rtl="0" algn="l">
              <a:spcBef>
                <a:spcPts val="0"/>
              </a:spcBef>
              <a:spcAft>
                <a:spcPts val="0"/>
              </a:spcAft>
              <a:buNone/>
            </a:pPr>
            <a:r>
              <a:t/>
            </a:r>
            <a:endParaRPr sz="1800">
              <a:solidFill>
                <a:schemeClr val="dk1"/>
              </a:solidFill>
            </a:endParaRPr>
          </a:p>
        </p:txBody>
      </p:sp>
      <p:pic>
        <p:nvPicPr>
          <p:cNvPr id="1132" name="Google Shape;1132;p18" title="tempImage6KTvyi.gif"/>
          <p:cNvPicPr preferRelativeResize="0"/>
          <p:nvPr/>
        </p:nvPicPr>
        <p:blipFill>
          <a:blip r:embed="rId5">
            <a:alphaModFix/>
          </a:blip>
          <a:stretch>
            <a:fillRect/>
          </a:stretch>
        </p:blipFill>
        <p:spPr>
          <a:xfrm>
            <a:off x="2731050" y="2228999"/>
            <a:ext cx="2440861" cy="2400000"/>
          </a:xfrm>
          <a:prstGeom prst="rect">
            <a:avLst/>
          </a:prstGeom>
          <a:noFill/>
          <a:ln>
            <a:noFill/>
          </a:ln>
        </p:spPr>
      </p:pic>
      <p:pic>
        <p:nvPicPr>
          <p:cNvPr id="1133" name="Google Shape;1133;p18" title="tempImageY9VL2Y.gif"/>
          <p:cNvPicPr preferRelativeResize="0"/>
          <p:nvPr/>
        </p:nvPicPr>
        <p:blipFill>
          <a:blip r:embed="rId6">
            <a:alphaModFix/>
          </a:blip>
          <a:stretch>
            <a:fillRect/>
          </a:stretch>
        </p:blipFill>
        <p:spPr>
          <a:xfrm>
            <a:off x="-7800" y="2209037"/>
            <a:ext cx="2573019" cy="2399988"/>
          </a:xfrm>
          <a:prstGeom prst="rect">
            <a:avLst/>
          </a:prstGeom>
          <a:noFill/>
          <a:ln>
            <a:noFill/>
          </a:ln>
        </p:spPr>
      </p:pic>
      <p:sp>
        <p:nvSpPr>
          <p:cNvPr id="1134" name="Google Shape;1134;p18"/>
          <p:cNvSpPr txBox="1"/>
          <p:nvPr/>
        </p:nvSpPr>
        <p:spPr>
          <a:xfrm>
            <a:off x="17500" y="4629000"/>
            <a:ext cx="25731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Figure 10: Cube with beam splitter</a:t>
            </a:r>
            <a:endParaRPr sz="1200">
              <a:solidFill>
                <a:schemeClr val="dk1"/>
              </a:solidFill>
              <a:latin typeface="Calibri"/>
              <a:ea typeface="Calibri"/>
              <a:cs typeface="Calibri"/>
              <a:sym typeface="Calibri"/>
            </a:endParaRPr>
          </a:p>
        </p:txBody>
      </p:sp>
      <p:sp>
        <p:nvSpPr>
          <p:cNvPr id="1135" name="Google Shape;1135;p18"/>
          <p:cNvSpPr txBox="1"/>
          <p:nvPr/>
        </p:nvSpPr>
        <p:spPr>
          <a:xfrm>
            <a:off x="2731075" y="4629000"/>
            <a:ext cx="24408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Figure 11: Cube with focusing lens</a:t>
            </a:r>
            <a:endParaRPr sz="1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1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1142" name="Google Shape;1142;p19"/>
          <p:cNvGrpSpPr/>
          <p:nvPr/>
        </p:nvGrpSpPr>
        <p:grpSpPr>
          <a:xfrm>
            <a:off x="-7700" y="6324841"/>
            <a:ext cx="12206290" cy="332283"/>
            <a:chOff x="931692" y="4540806"/>
            <a:chExt cx="31987132" cy="2418359"/>
          </a:xfrm>
        </p:grpSpPr>
        <p:grpSp>
          <p:nvGrpSpPr>
            <p:cNvPr id="1143" name="Google Shape;1143;p19"/>
            <p:cNvGrpSpPr/>
            <p:nvPr/>
          </p:nvGrpSpPr>
          <p:grpSpPr>
            <a:xfrm>
              <a:off x="931692" y="4540806"/>
              <a:ext cx="16002389" cy="2418359"/>
              <a:chOff x="1874938" y="4228518"/>
              <a:chExt cx="12714436" cy="29031919"/>
            </a:xfrm>
          </p:grpSpPr>
          <p:grpSp>
            <p:nvGrpSpPr>
              <p:cNvPr id="1144" name="Google Shape;1144;p19"/>
              <p:cNvGrpSpPr/>
              <p:nvPr/>
            </p:nvGrpSpPr>
            <p:grpSpPr>
              <a:xfrm>
                <a:off x="1874938" y="4228545"/>
                <a:ext cx="724122" cy="29031869"/>
                <a:chOff x="6763779" y="3610074"/>
                <a:chExt cx="724122" cy="19543500"/>
              </a:xfrm>
            </p:grpSpPr>
            <p:sp>
              <p:nvSpPr>
                <p:cNvPr id="1145" name="Google Shape;1145;p19"/>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46" name="Google Shape;1146;p19"/>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47" name="Google Shape;1147;p19"/>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48" name="Google Shape;1148;p19"/>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149" name="Google Shape;1149;p19"/>
              <p:cNvGrpSpPr/>
              <p:nvPr/>
            </p:nvGrpSpPr>
            <p:grpSpPr>
              <a:xfrm>
                <a:off x="2589876" y="4228518"/>
                <a:ext cx="4171622" cy="29031750"/>
                <a:chOff x="589212" y="5453559"/>
                <a:chExt cx="4171622" cy="19354500"/>
              </a:xfrm>
            </p:grpSpPr>
            <p:grpSp>
              <p:nvGrpSpPr>
                <p:cNvPr id="1150" name="Google Shape;1150;p19"/>
                <p:cNvGrpSpPr/>
                <p:nvPr/>
              </p:nvGrpSpPr>
              <p:grpSpPr>
                <a:xfrm>
                  <a:off x="2213483" y="5453559"/>
                  <a:ext cx="2547351" cy="19354500"/>
                  <a:chOff x="2126394" y="6201753"/>
                  <a:chExt cx="2547351" cy="19354500"/>
                </a:xfrm>
              </p:grpSpPr>
              <p:sp>
                <p:nvSpPr>
                  <p:cNvPr id="1151" name="Google Shape;1151;p19"/>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52" name="Google Shape;1152;p19"/>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53" name="Google Shape;1153;p19"/>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54" name="Google Shape;1154;p19"/>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55" name="Google Shape;1155;p19"/>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56" name="Google Shape;1156;p19"/>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57" name="Google Shape;1157;p19"/>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58" name="Google Shape;1158;p19"/>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59" name="Google Shape;1159;p19"/>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0" name="Google Shape;1160;p19"/>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1" name="Google Shape;1161;p19"/>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2" name="Google Shape;1162;p19"/>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3" name="Google Shape;1163;p19"/>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4" name="Google Shape;1164;p19"/>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165" name="Google Shape;1165;p19"/>
                <p:cNvGrpSpPr/>
                <p:nvPr/>
              </p:nvGrpSpPr>
              <p:grpSpPr>
                <a:xfrm>
                  <a:off x="589212" y="5453559"/>
                  <a:ext cx="1622103" cy="19354500"/>
                  <a:chOff x="589212" y="5453048"/>
                  <a:chExt cx="1622103" cy="19354500"/>
                </a:xfrm>
              </p:grpSpPr>
              <p:sp>
                <p:nvSpPr>
                  <p:cNvPr id="1166" name="Google Shape;1166;p19"/>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7" name="Google Shape;1167;p19"/>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8" name="Google Shape;1168;p19"/>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9" name="Google Shape;1169;p19"/>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0" name="Google Shape;1170;p19"/>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1" name="Google Shape;1171;p19"/>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2" name="Google Shape;1172;p19"/>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3" name="Google Shape;1173;p19"/>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4" name="Google Shape;1174;p19"/>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175" name="Google Shape;1175;p19"/>
              <p:cNvGrpSpPr/>
              <p:nvPr/>
            </p:nvGrpSpPr>
            <p:grpSpPr>
              <a:xfrm>
                <a:off x="6752314" y="4228568"/>
                <a:ext cx="911322" cy="29031869"/>
                <a:chOff x="11540841" y="6900050"/>
                <a:chExt cx="911322" cy="19543500"/>
              </a:xfrm>
            </p:grpSpPr>
            <p:sp>
              <p:nvSpPr>
                <p:cNvPr id="1176" name="Google Shape;1176;p19"/>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7" name="Google Shape;1177;p19"/>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8" name="Google Shape;1178;p19"/>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9" name="Google Shape;1179;p19"/>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0" name="Google Shape;1180;p19"/>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181" name="Google Shape;1181;p19"/>
              <p:cNvGrpSpPr/>
              <p:nvPr/>
            </p:nvGrpSpPr>
            <p:grpSpPr>
              <a:xfrm>
                <a:off x="7654454" y="4228555"/>
                <a:ext cx="2782652" cy="29031869"/>
                <a:chOff x="13486776" y="5144310"/>
                <a:chExt cx="2782652" cy="19543500"/>
              </a:xfrm>
            </p:grpSpPr>
            <p:sp>
              <p:nvSpPr>
                <p:cNvPr id="1182" name="Google Shape;1182;p19"/>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3" name="Google Shape;1183;p19"/>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4" name="Google Shape;1184;p19"/>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5" name="Google Shape;1185;p19"/>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6" name="Google Shape;1186;p19"/>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7" name="Google Shape;1187;p19"/>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8" name="Google Shape;1188;p19"/>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9" name="Google Shape;1189;p19"/>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0" name="Google Shape;1190;p19"/>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1" name="Google Shape;1191;p19"/>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2" name="Google Shape;1192;p19"/>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3" name="Google Shape;1193;p19"/>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4" name="Google Shape;1194;p19"/>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5" name="Google Shape;1195;p19"/>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6" name="Google Shape;1196;p19"/>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7" name="Google Shape;1197;p19"/>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198" name="Google Shape;1198;p19"/>
              <p:cNvGrpSpPr/>
              <p:nvPr/>
            </p:nvGrpSpPr>
            <p:grpSpPr>
              <a:xfrm>
                <a:off x="10427923" y="4228549"/>
                <a:ext cx="4161451" cy="29031869"/>
                <a:chOff x="16176528" y="4317489"/>
                <a:chExt cx="4161451" cy="19543500"/>
              </a:xfrm>
            </p:grpSpPr>
            <p:sp>
              <p:nvSpPr>
                <p:cNvPr id="1199" name="Google Shape;1199;p19"/>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0" name="Google Shape;1200;p19"/>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1" name="Google Shape;1201;p19"/>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2" name="Google Shape;1202;p19"/>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3" name="Google Shape;1203;p19"/>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4" name="Google Shape;1204;p19"/>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5" name="Google Shape;1205;p19"/>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6" name="Google Shape;1206;p19"/>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7" name="Google Shape;1207;p19"/>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8" name="Google Shape;1208;p19"/>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9" name="Google Shape;1209;p19"/>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0" name="Google Shape;1210;p19"/>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1" name="Google Shape;1211;p19"/>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2" name="Google Shape;1212;p19"/>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3" name="Google Shape;1213;p19"/>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4" name="Google Shape;1214;p19"/>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5" name="Google Shape;1215;p19"/>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6" name="Google Shape;1216;p19"/>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7" name="Google Shape;1217;p19"/>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8" name="Google Shape;1218;p19"/>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9" name="Google Shape;1219;p19"/>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0" name="Google Shape;1220;p19"/>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1" name="Google Shape;1221;p19"/>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222" name="Google Shape;1222;p19"/>
            <p:cNvGrpSpPr/>
            <p:nvPr/>
          </p:nvGrpSpPr>
          <p:grpSpPr>
            <a:xfrm>
              <a:off x="16916435" y="4540806"/>
              <a:ext cx="16002389" cy="2418359"/>
              <a:chOff x="1874938" y="4228518"/>
              <a:chExt cx="12714436" cy="29031919"/>
            </a:xfrm>
          </p:grpSpPr>
          <p:grpSp>
            <p:nvGrpSpPr>
              <p:cNvPr id="1223" name="Google Shape;1223;p19"/>
              <p:cNvGrpSpPr/>
              <p:nvPr/>
            </p:nvGrpSpPr>
            <p:grpSpPr>
              <a:xfrm>
                <a:off x="1874938" y="4228545"/>
                <a:ext cx="724122" cy="29031869"/>
                <a:chOff x="6763779" y="3610074"/>
                <a:chExt cx="724122" cy="19543500"/>
              </a:xfrm>
            </p:grpSpPr>
            <p:sp>
              <p:nvSpPr>
                <p:cNvPr id="1224" name="Google Shape;1224;p19"/>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5" name="Google Shape;1225;p19"/>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6" name="Google Shape;1226;p19"/>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7" name="Google Shape;1227;p19"/>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228" name="Google Shape;1228;p19"/>
              <p:cNvGrpSpPr/>
              <p:nvPr/>
            </p:nvGrpSpPr>
            <p:grpSpPr>
              <a:xfrm>
                <a:off x="2589876" y="4228518"/>
                <a:ext cx="4171622" cy="29031750"/>
                <a:chOff x="589212" y="5453559"/>
                <a:chExt cx="4171622" cy="19354500"/>
              </a:xfrm>
            </p:grpSpPr>
            <p:grpSp>
              <p:nvGrpSpPr>
                <p:cNvPr id="1229" name="Google Shape;1229;p19"/>
                <p:cNvGrpSpPr/>
                <p:nvPr/>
              </p:nvGrpSpPr>
              <p:grpSpPr>
                <a:xfrm>
                  <a:off x="2213483" y="5453559"/>
                  <a:ext cx="2547351" cy="19354500"/>
                  <a:chOff x="2126394" y="6201753"/>
                  <a:chExt cx="2547351" cy="19354500"/>
                </a:xfrm>
              </p:grpSpPr>
              <p:sp>
                <p:nvSpPr>
                  <p:cNvPr id="1230" name="Google Shape;1230;p19"/>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1" name="Google Shape;1231;p19"/>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2" name="Google Shape;1232;p19"/>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3" name="Google Shape;1233;p19"/>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4" name="Google Shape;1234;p19"/>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5" name="Google Shape;1235;p19"/>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6" name="Google Shape;1236;p19"/>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7" name="Google Shape;1237;p19"/>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8" name="Google Shape;1238;p19"/>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9" name="Google Shape;1239;p19"/>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0" name="Google Shape;1240;p19"/>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1" name="Google Shape;1241;p19"/>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2" name="Google Shape;1242;p19"/>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3" name="Google Shape;1243;p19"/>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244" name="Google Shape;1244;p19"/>
                <p:cNvGrpSpPr/>
                <p:nvPr/>
              </p:nvGrpSpPr>
              <p:grpSpPr>
                <a:xfrm>
                  <a:off x="589212" y="5453559"/>
                  <a:ext cx="1622103" cy="19354500"/>
                  <a:chOff x="589212" y="5453048"/>
                  <a:chExt cx="1622103" cy="19354500"/>
                </a:xfrm>
              </p:grpSpPr>
              <p:sp>
                <p:nvSpPr>
                  <p:cNvPr id="1245" name="Google Shape;1245;p19"/>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6" name="Google Shape;1246;p19"/>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7" name="Google Shape;1247;p19"/>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8" name="Google Shape;1248;p19"/>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9" name="Google Shape;1249;p19"/>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0" name="Google Shape;1250;p19"/>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1" name="Google Shape;1251;p19"/>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2" name="Google Shape;1252;p19"/>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3" name="Google Shape;1253;p19"/>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254" name="Google Shape;1254;p19"/>
              <p:cNvGrpSpPr/>
              <p:nvPr/>
            </p:nvGrpSpPr>
            <p:grpSpPr>
              <a:xfrm>
                <a:off x="6752314" y="4228568"/>
                <a:ext cx="911322" cy="29031869"/>
                <a:chOff x="11540841" y="6900050"/>
                <a:chExt cx="911322" cy="19543500"/>
              </a:xfrm>
            </p:grpSpPr>
            <p:sp>
              <p:nvSpPr>
                <p:cNvPr id="1255" name="Google Shape;1255;p19"/>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6" name="Google Shape;1256;p19"/>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7" name="Google Shape;1257;p19"/>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8" name="Google Shape;1258;p19"/>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9" name="Google Shape;1259;p19"/>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260" name="Google Shape;1260;p19"/>
              <p:cNvGrpSpPr/>
              <p:nvPr/>
            </p:nvGrpSpPr>
            <p:grpSpPr>
              <a:xfrm>
                <a:off x="7654454" y="4228555"/>
                <a:ext cx="2782652" cy="29031869"/>
                <a:chOff x="13486776" y="5144310"/>
                <a:chExt cx="2782652" cy="19543500"/>
              </a:xfrm>
            </p:grpSpPr>
            <p:sp>
              <p:nvSpPr>
                <p:cNvPr id="1261" name="Google Shape;1261;p19"/>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2" name="Google Shape;1262;p19"/>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3" name="Google Shape;1263;p19"/>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4" name="Google Shape;1264;p19"/>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5" name="Google Shape;1265;p19"/>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6" name="Google Shape;1266;p19"/>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7" name="Google Shape;1267;p19"/>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8" name="Google Shape;1268;p19"/>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9" name="Google Shape;1269;p19"/>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0" name="Google Shape;1270;p19"/>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1" name="Google Shape;1271;p19"/>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2" name="Google Shape;1272;p19"/>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3" name="Google Shape;1273;p19"/>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4" name="Google Shape;1274;p19"/>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5" name="Google Shape;1275;p19"/>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6" name="Google Shape;1276;p19"/>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277" name="Google Shape;1277;p19"/>
              <p:cNvGrpSpPr/>
              <p:nvPr/>
            </p:nvGrpSpPr>
            <p:grpSpPr>
              <a:xfrm>
                <a:off x="10427923" y="4228549"/>
                <a:ext cx="4161451" cy="29031869"/>
                <a:chOff x="16176528" y="4317489"/>
                <a:chExt cx="4161451" cy="19543500"/>
              </a:xfrm>
            </p:grpSpPr>
            <p:sp>
              <p:nvSpPr>
                <p:cNvPr id="1278" name="Google Shape;1278;p19"/>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9" name="Google Shape;1279;p19"/>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0" name="Google Shape;1280;p19"/>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1" name="Google Shape;1281;p19"/>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2" name="Google Shape;1282;p19"/>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3" name="Google Shape;1283;p19"/>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4" name="Google Shape;1284;p19"/>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5" name="Google Shape;1285;p19"/>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6" name="Google Shape;1286;p19"/>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7" name="Google Shape;1287;p19"/>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8" name="Google Shape;1288;p19"/>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9" name="Google Shape;1289;p19"/>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0" name="Google Shape;1290;p19"/>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1" name="Google Shape;1291;p19"/>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2" name="Google Shape;1292;p19"/>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3" name="Google Shape;1293;p19"/>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4" name="Google Shape;1294;p19"/>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5" name="Google Shape;1295;p19"/>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6" name="Google Shape;1296;p19"/>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7" name="Google Shape;1297;p19"/>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8" name="Google Shape;1298;p19"/>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9" name="Google Shape;1299;p19"/>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00" name="Google Shape;1300;p19"/>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1301" name="Google Shape;1301;p19"/>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1302" name="Google Shape;1302;p19"/>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1303" name="Google Shape;1303;p19"/>
          <p:cNvSpPr txBox="1"/>
          <p:nvPr/>
        </p:nvSpPr>
        <p:spPr>
          <a:xfrm>
            <a:off x="5440325" y="4660600"/>
            <a:ext cx="10788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1304" name="Google Shape;1304;p19"/>
          <p:cNvSpPr txBox="1"/>
          <p:nvPr/>
        </p:nvSpPr>
        <p:spPr>
          <a:xfrm>
            <a:off x="5252825" y="6492000"/>
            <a:ext cx="14538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7</a:t>
            </a:r>
            <a:endParaRPr sz="1800">
              <a:solidFill>
                <a:schemeClr val="lt1"/>
              </a:solidFill>
              <a:latin typeface="Calibri"/>
              <a:ea typeface="Calibri"/>
              <a:cs typeface="Calibri"/>
              <a:sym typeface="Calibri"/>
            </a:endParaRPr>
          </a:p>
        </p:txBody>
      </p:sp>
      <p:pic>
        <p:nvPicPr>
          <p:cNvPr id="1305" name="Google Shape;1305;p19" title="tempImageX2Xfj6.gif"/>
          <p:cNvPicPr preferRelativeResize="0"/>
          <p:nvPr/>
        </p:nvPicPr>
        <p:blipFill>
          <a:blip r:embed="rId4">
            <a:alphaModFix/>
          </a:blip>
          <a:stretch>
            <a:fillRect/>
          </a:stretch>
        </p:blipFill>
        <p:spPr>
          <a:xfrm rot="-5400000">
            <a:off x="6217712" y="233254"/>
            <a:ext cx="4664323" cy="6219097"/>
          </a:xfrm>
          <a:prstGeom prst="rect">
            <a:avLst/>
          </a:prstGeom>
          <a:noFill/>
          <a:ln>
            <a:noFill/>
          </a:ln>
        </p:spPr>
      </p:pic>
      <p:sp>
        <p:nvSpPr>
          <p:cNvPr id="1306" name="Google Shape;1306;p19"/>
          <p:cNvSpPr txBox="1"/>
          <p:nvPr/>
        </p:nvSpPr>
        <p:spPr>
          <a:xfrm>
            <a:off x="0" y="73875"/>
            <a:ext cx="12155400" cy="61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3800">
                <a:solidFill>
                  <a:schemeClr val="dk1"/>
                </a:solidFill>
                <a:latin typeface="Times New Roman"/>
                <a:ea typeface="Times New Roman"/>
                <a:cs typeface="Times New Roman"/>
                <a:sym typeface="Times New Roman"/>
              </a:rPr>
              <a:t> Frequency Synthesizer (ADF4351)</a:t>
            </a:r>
            <a:endParaRPr sz="3800">
              <a:solidFill>
                <a:schemeClr val="dk1"/>
              </a:solidFill>
              <a:latin typeface="Times New Roman"/>
              <a:ea typeface="Times New Roman"/>
              <a:cs typeface="Times New Roman"/>
              <a:sym typeface="Times New Roman"/>
            </a:endParaRPr>
          </a:p>
        </p:txBody>
      </p:sp>
      <p:cxnSp>
        <p:nvCxnSpPr>
          <p:cNvPr id="1307" name="Google Shape;1307;p19"/>
          <p:cNvCxnSpPr/>
          <p:nvPr/>
        </p:nvCxnSpPr>
        <p:spPr>
          <a:xfrm flipH="1">
            <a:off x="9535875" y="2000175"/>
            <a:ext cx="603300" cy="12300"/>
          </a:xfrm>
          <a:prstGeom prst="straightConnector1">
            <a:avLst/>
          </a:prstGeom>
          <a:noFill/>
          <a:ln cap="flat" cmpd="sng" w="28575">
            <a:solidFill>
              <a:schemeClr val="lt1"/>
            </a:solidFill>
            <a:prstDash val="solid"/>
            <a:round/>
            <a:headEnd len="med" w="med" type="none"/>
            <a:tailEnd len="med" w="med" type="triangle"/>
          </a:ln>
        </p:spPr>
      </p:cxnSp>
      <p:sp>
        <p:nvSpPr>
          <p:cNvPr id="1308" name="Google Shape;1308;p19"/>
          <p:cNvSpPr txBox="1"/>
          <p:nvPr/>
        </p:nvSpPr>
        <p:spPr>
          <a:xfrm>
            <a:off x="10204925" y="1859175"/>
            <a:ext cx="11574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ADF4351</a:t>
            </a:r>
            <a:endParaRPr sz="1200">
              <a:solidFill>
                <a:schemeClr val="lt1"/>
              </a:solidFill>
              <a:latin typeface="Calibri"/>
              <a:ea typeface="Calibri"/>
              <a:cs typeface="Calibri"/>
              <a:sym typeface="Calibri"/>
            </a:endParaRPr>
          </a:p>
        </p:txBody>
      </p:sp>
      <p:cxnSp>
        <p:nvCxnSpPr>
          <p:cNvPr id="1309" name="Google Shape;1309;p19"/>
          <p:cNvCxnSpPr/>
          <p:nvPr/>
        </p:nvCxnSpPr>
        <p:spPr>
          <a:xfrm rot="10800000">
            <a:off x="4075400" y="5158925"/>
            <a:ext cx="0" cy="332400"/>
          </a:xfrm>
          <a:prstGeom prst="straightConnector1">
            <a:avLst/>
          </a:prstGeom>
          <a:noFill/>
          <a:ln cap="flat" cmpd="sng" w="28575">
            <a:solidFill>
              <a:schemeClr val="lt1"/>
            </a:solidFill>
            <a:prstDash val="solid"/>
            <a:round/>
            <a:headEnd len="med" w="med" type="none"/>
            <a:tailEnd len="med" w="med" type="triangle"/>
          </a:ln>
        </p:spPr>
      </p:cxnSp>
      <p:sp>
        <p:nvSpPr>
          <p:cNvPr id="1310" name="Google Shape;1310;p19"/>
          <p:cNvSpPr txBox="1"/>
          <p:nvPr/>
        </p:nvSpPr>
        <p:spPr>
          <a:xfrm>
            <a:off x="5440325" y="4628338"/>
            <a:ext cx="15144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1311" name="Google Shape;1311;p19"/>
          <p:cNvSpPr txBox="1"/>
          <p:nvPr/>
        </p:nvSpPr>
        <p:spPr>
          <a:xfrm>
            <a:off x="6591300" y="5189675"/>
            <a:ext cx="20193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Power Supply Module</a:t>
            </a:r>
            <a:endParaRPr sz="1200">
              <a:solidFill>
                <a:schemeClr val="lt1"/>
              </a:solidFill>
              <a:latin typeface="Calibri"/>
              <a:ea typeface="Calibri"/>
              <a:cs typeface="Calibri"/>
              <a:sym typeface="Calibri"/>
            </a:endParaRPr>
          </a:p>
        </p:txBody>
      </p:sp>
      <p:cxnSp>
        <p:nvCxnSpPr>
          <p:cNvPr id="1312" name="Google Shape;1312;p19"/>
          <p:cNvCxnSpPr/>
          <p:nvPr/>
        </p:nvCxnSpPr>
        <p:spPr>
          <a:xfrm rot="10800000">
            <a:off x="10111525" y="4801900"/>
            <a:ext cx="0" cy="308100"/>
          </a:xfrm>
          <a:prstGeom prst="straightConnector1">
            <a:avLst/>
          </a:prstGeom>
          <a:noFill/>
          <a:ln cap="flat" cmpd="sng" w="28575">
            <a:solidFill>
              <a:schemeClr val="lt1"/>
            </a:solidFill>
            <a:prstDash val="solid"/>
            <a:round/>
            <a:headEnd len="med" w="med" type="none"/>
            <a:tailEnd len="med" w="med" type="triangle"/>
          </a:ln>
        </p:spPr>
      </p:cxnSp>
      <p:sp>
        <p:nvSpPr>
          <p:cNvPr id="1313" name="Google Shape;1313;p19"/>
          <p:cNvSpPr txBox="1"/>
          <p:nvPr/>
        </p:nvSpPr>
        <p:spPr>
          <a:xfrm>
            <a:off x="9292825" y="5177975"/>
            <a:ext cx="16374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ESP32 Microcontroller</a:t>
            </a:r>
            <a:endParaRPr sz="1200">
              <a:solidFill>
                <a:schemeClr val="lt1"/>
              </a:solidFill>
              <a:latin typeface="Calibri"/>
              <a:ea typeface="Calibri"/>
              <a:cs typeface="Calibri"/>
              <a:sym typeface="Calibri"/>
            </a:endParaRPr>
          </a:p>
        </p:txBody>
      </p:sp>
      <p:sp>
        <p:nvSpPr>
          <p:cNvPr id="1314" name="Google Shape;1314;p19"/>
          <p:cNvSpPr txBox="1"/>
          <p:nvPr/>
        </p:nvSpPr>
        <p:spPr>
          <a:xfrm>
            <a:off x="5459425" y="5763413"/>
            <a:ext cx="6180900" cy="2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13: ADF4351 being powered by a dedicated power module</a:t>
            </a:r>
            <a:endParaRPr sz="1200">
              <a:solidFill>
                <a:schemeClr val="dk1"/>
              </a:solidFill>
              <a:latin typeface="Calibri"/>
              <a:ea typeface="Calibri"/>
              <a:cs typeface="Calibri"/>
              <a:sym typeface="Calibri"/>
            </a:endParaRPr>
          </a:p>
        </p:txBody>
      </p:sp>
      <p:cxnSp>
        <p:nvCxnSpPr>
          <p:cNvPr id="1315" name="Google Shape;1315;p19"/>
          <p:cNvCxnSpPr>
            <a:stCxn id="1311" idx="0"/>
          </p:cNvCxnSpPr>
          <p:nvPr/>
        </p:nvCxnSpPr>
        <p:spPr>
          <a:xfrm rot="10800000">
            <a:off x="7353450" y="4953875"/>
            <a:ext cx="247500" cy="235800"/>
          </a:xfrm>
          <a:prstGeom prst="straightConnector1">
            <a:avLst/>
          </a:prstGeom>
          <a:noFill/>
          <a:ln cap="flat" cmpd="sng" w="28575">
            <a:solidFill>
              <a:schemeClr val="lt1"/>
            </a:solidFill>
            <a:prstDash val="solid"/>
            <a:round/>
            <a:headEnd len="med" w="med" type="none"/>
            <a:tailEnd len="med" w="med" type="triangle"/>
          </a:ln>
        </p:spPr>
      </p:cxnSp>
      <p:sp>
        <p:nvSpPr>
          <p:cNvPr id="1316" name="Google Shape;1316;p19"/>
          <p:cNvSpPr txBox="1"/>
          <p:nvPr/>
        </p:nvSpPr>
        <p:spPr>
          <a:xfrm>
            <a:off x="114750" y="1010643"/>
            <a:ext cx="5247900" cy="3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rPr>
              <a:t>Purpose</a:t>
            </a:r>
            <a:endParaRPr b="1"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Outputs tunable microwave signals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Low cost solution</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ADF4351 has a range of 35MHz - 4.4GHz</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Frequency resolution is high</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To excite vacancy center at 2.87 GHz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Perform a </a:t>
            </a:r>
            <a:r>
              <a:rPr lang="en-US" sz="1800">
                <a:solidFill>
                  <a:schemeClr val="dk1"/>
                </a:solidFill>
              </a:rPr>
              <a:t>frequency</a:t>
            </a:r>
            <a:r>
              <a:rPr lang="en-US" sz="1800">
                <a:solidFill>
                  <a:schemeClr val="dk1"/>
                </a:solidFill>
              </a:rPr>
              <a:t> sweep </a:t>
            </a:r>
            <a:r>
              <a:rPr lang="en-US" sz="1800">
                <a:solidFill>
                  <a:schemeClr val="dk1"/>
                </a:solidFill>
              </a:rPr>
              <a:t>between</a:t>
            </a:r>
            <a:r>
              <a:rPr lang="en-US" sz="1800">
                <a:solidFill>
                  <a:schemeClr val="dk1"/>
                </a:solidFill>
              </a:rPr>
              <a:t> 2.6 - 3.0 GHZ</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2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1323" name="Google Shape;1323;p20"/>
          <p:cNvGrpSpPr/>
          <p:nvPr/>
        </p:nvGrpSpPr>
        <p:grpSpPr>
          <a:xfrm>
            <a:off x="-7150" y="6347051"/>
            <a:ext cx="12206290" cy="332282"/>
            <a:chOff x="931692" y="4540806"/>
            <a:chExt cx="31987132" cy="3607843"/>
          </a:xfrm>
        </p:grpSpPr>
        <p:grpSp>
          <p:nvGrpSpPr>
            <p:cNvPr id="1324" name="Google Shape;1324;p20"/>
            <p:cNvGrpSpPr/>
            <p:nvPr/>
          </p:nvGrpSpPr>
          <p:grpSpPr>
            <a:xfrm>
              <a:off x="931692" y="4540806"/>
              <a:ext cx="16002389" cy="3607843"/>
              <a:chOff x="1874938" y="4228518"/>
              <a:chExt cx="12714436" cy="43311437"/>
            </a:xfrm>
          </p:grpSpPr>
          <p:grpSp>
            <p:nvGrpSpPr>
              <p:cNvPr id="1325" name="Google Shape;1325;p20"/>
              <p:cNvGrpSpPr/>
              <p:nvPr/>
            </p:nvGrpSpPr>
            <p:grpSpPr>
              <a:xfrm>
                <a:off x="1874938" y="4228545"/>
                <a:ext cx="724122" cy="43311387"/>
                <a:chOff x="6763779" y="3610074"/>
                <a:chExt cx="724122" cy="29156100"/>
              </a:xfrm>
            </p:grpSpPr>
            <p:sp>
              <p:nvSpPr>
                <p:cNvPr id="1326" name="Google Shape;1326;p20"/>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27" name="Google Shape;1327;p20"/>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28" name="Google Shape;1328;p20"/>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29" name="Google Shape;1329;p20"/>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330" name="Google Shape;1330;p20"/>
              <p:cNvGrpSpPr/>
              <p:nvPr/>
            </p:nvGrpSpPr>
            <p:grpSpPr>
              <a:xfrm>
                <a:off x="2589876" y="4228518"/>
                <a:ext cx="4171622" cy="43311150"/>
                <a:chOff x="589212" y="5453559"/>
                <a:chExt cx="4171622" cy="28874100"/>
              </a:xfrm>
            </p:grpSpPr>
            <p:grpSp>
              <p:nvGrpSpPr>
                <p:cNvPr id="1331" name="Google Shape;1331;p20"/>
                <p:cNvGrpSpPr/>
                <p:nvPr/>
              </p:nvGrpSpPr>
              <p:grpSpPr>
                <a:xfrm>
                  <a:off x="2213483" y="5453559"/>
                  <a:ext cx="2547351" cy="28874100"/>
                  <a:chOff x="2126394" y="6201753"/>
                  <a:chExt cx="2547351" cy="28874100"/>
                </a:xfrm>
              </p:grpSpPr>
              <p:sp>
                <p:nvSpPr>
                  <p:cNvPr id="1332" name="Google Shape;1332;p20"/>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33" name="Google Shape;1333;p20"/>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34" name="Google Shape;1334;p20"/>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35" name="Google Shape;1335;p20"/>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36" name="Google Shape;1336;p20"/>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37" name="Google Shape;1337;p20"/>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38" name="Google Shape;1338;p20"/>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39" name="Google Shape;1339;p20"/>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40" name="Google Shape;1340;p20"/>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41" name="Google Shape;1341;p20"/>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42" name="Google Shape;1342;p20"/>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43" name="Google Shape;1343;p20"/>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44" name="Google Shape;1344;p20"/>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45" name="Google Shape;1345;p20"/>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346" name="Google Shape;1346;p20"/>
                <p:cNvGrpSpPr/>
                <p:nvPr/>
              </p:nvGrpSpPr>
              <p:grpSpPr>
                <a:xfrm>
                  <a:off x="589212" y="5453559"/>
                  <a:ext cx="1622103" cy="28874100"/>
                  <a:chOff x="589212" y="5453048"/>
                  <a:chExt cx="1622103" cy="28874100"/>
                </a:xfrm>
              </p:grpSpPr>
              <p:sp>
                <p:nvSpPr>
                  <p:cNvPr id="1347" name="Google Shape;1347;p20"/>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48" name="Google Shape;1348;p20"/>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49" name="Google Shape;1349;p20"/>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0" name="Google Shape;1350;p20"/>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1" name="Google Shape;1351;p20"/>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2" name="Google Shape;1352;p20"/>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3" name="Google Shape;1353;p20"/>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4" name="Google Shape;1354;p20"/>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5" name="Google Shape;1355;p20"/>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356" name="Google Shape;1356;p20"/>
              <p:cNvGrpSpPr/>
              <p:nvPr/>
            </p:nvGrpSpPr>
            <p:grpSpPr>
              <a:xfrm>
                <a:off x="6752314" y="4228568"/>
                <a:ext cx="911322" cy="43311387"/>
                <a:chOff x="11540841" y="6900050"/>
                <a:chExt cx="911322" cy="29156100"/>
              </a:xfrm>
            </p:grpSpPr>
            <p:sp>
              <p:nvSpPr>
                <p:cNvPr id="1357" name="Google Shape;1357;p20"/>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8" name="Google Shape;1358;p20"/>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9" name="Google Shape;1359;p20"/>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0" name="Google Shape;1360;p20"/>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1" name="Google Shape;1361;p20"/>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362" name="Google Shape;1362;p20"/>
              <p:cNvGrpSpPr/>
              <p:nvPr/>
            </p:nvGrpSpPr>
            <p:grpSpPr>
              <a:xfrm>
                <a:off x="7654454" y="4228555"/>
                <a:ext cx="2782652" cy="43311387"/>
                <a:chOff x="13486776" y="5144310"/>
                <a:chExt cx="2782652" cy="29156100"/>
              </a:xfrm>
            </p:grpSpPr>
            <p:sp>
              <p:nvSpPr>
                <p:cNvPr id="1363" name="Google Shape;1363;p20"/>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4" name="Google Shape;1364;p20"/>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5" name="Google Shape;1365;p20"/>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6" name="Google Shape;1366;p20"/>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7" name="Google Shape;1367;p20"/>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8" name="Google Shape;1368;p20"/>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9" name="Google Shape;1369;p20"/>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0" name="Google Shape;1370;p20"/>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1" name="Google Shape;1371;p20"/>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2" name="Google Shape;1372;p20"/>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3" name="Google Shape;1373;p20"/>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4" name="Google Shape;1374;p20"/>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5" name="Google Shape;1375;p20"/>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6" name="Google Shape;1376;p20"/>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7" name="Google Shape;1377;p20"/>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8" name="Google Shape;1378;p20"/>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379" name="Google Shape;1379;p20"/>
              <p:cNvGrpSpPr/>
              <p:nvPr/>
            </p:nvGrpSpPr>
            <p:grpSpPr>
              <a:xfrm>
                <a:off x="10427923" y="4228549"/>
                <a:ext cx="4161451" cy="43311387"/>
                <a:chOff x="16176528" y="4317489"/>
                <a:chExt cx="4161451" cy="29156100"/>
              </a:xfrm>
            </p:grpSpPr>
            <p:sp>
              <p:nvSpPr>
                <p:cNvPr id="1380" name="Google Shape;1380;p20"/>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1" name="Google Shape;1381;p20"/>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2" name="Google Shape;1382;p20"/>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3" name="Google Shape;1383;p20"/>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4" name="Google Shape;1384;p20"/>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5" name="Google Shape;1385;p20"/>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6" name="Google Shape;1386;p20"/>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7" name="Google Shape;1387;p20"/>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8" name="Google Shape;1388;p20"/>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9" name="Google Shape;1389;p20"/>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0" name="Google Shape;1390;p20"/>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1" name="Google Shape;1391;p20"/>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2" name="Google Shape;1392;p20"/>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3" name="Google Shape;1393;p20"/>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4" name="Google Shape;1394;p20"/>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5" name="Google Shape;1395;p20"/>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6" name="Google Shape;1396;p20"/>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7" name="Google Shape;1397;p20"/>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8" name="Google Shape;1398;p20"/>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9" name="Google Shape;1399;p20"/>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0" name="Google Shape;1400;p20"/>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1" name="Google Shape;1401;p20"/>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2" name="Google Shape;1402;p20"/>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403" name="Google Shape;1403;p20"/>
            <p:cNvGrpSpPr/>
            <p:nvPr/>
          </p:nvGrpSpPr>
          <p:grpSpPr>
            <a:xfrm>
              <a:off x="16916435" y="4540806"/>
              <a:ext cx="16002389" cy="3607843"/>
              <a:chOff x="1874938" y="4228518"/>
              <a:chExt cx="12714436" cy="43311437"/>
            </a:xfrm>
          </p:grpSpPr>
          <p:grpSp>
            <p:nvGrpSpPr>
              <p:cNvPr id="1404" name="Google Shape;1404;p20"/>
              <p:cNvGrpSpPr/>
              <p:nvPr/>
            </p:nvGrpSpPr>
            <p:grpSpPr>
              <a:xfrm>
                <a:off x="1874938" y="4228545"/>
                <a:ext cx="724122" cy="43311387"/>
                <a:chOff x="6763779" y="3610074"/>
                <a:chExt cx="724122" cy="29156100"/>
              </a:xfrm>
            </p:grpSpPr>
            <p:sp>
              <p:nvSpPr>
                <p:cNvPr id="1405" name="Google Shape;1405;p20"/>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6" name="Google Shape;1406;p20"/>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7" name="Google Shape;1407;p20"/>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8" name="Google Shape;1408;p20"/>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09" name="Google Shape;1409;p20"/>
              <p:cNvGrpSpPr/>
              <p:nvPr/>
            </p:nvGrpSpPr>
            <p:grpSpPr>
              <a:xfrm>
                <a:off x="2589876" y="4228518"/>
                <a:ext cx="4171622" cy="43311150"/>
                <a:chOff x="589212" y="5453559"/>
                <a:chExt cx="4171622" cy="28874100"/>
              </a:xfrm>
            </p:grpSpPr>
            <p:grpSp>
              <p:nvGrpSpPr>
                <p:cNvPr id="1410" name="Google Shape;1410;p20"/>
                <p:cNvGrpSpPr/>
                <p:nvPr/>
              </p:nvGrpSpPr>
              <p:grpSpPr>
                <a:xfrm>
                  <a:off x="2213483" y="5453559"/>
                  <a:ext cx="2547351" cy="28874100"/>
                  <a:chOff x="2126394" y="6201753"/>
                  <a:chExt cx="2547351" cy="28874100"/>
                </a:xfrm>
              </p:grpSpPr>
              <p:sp>
                <p:nvSpPr>
                  <p:cNvPr id="1411" name="Google Shape;1411;p20"/>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2" name="Google Shape;1412;p20"/>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3" name="Google Shape;1413;p20"/>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4" name="Google Shape;1414;p20"/>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5" name="Google Shape;1415;p20"/>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6" name="Google Shape;1416;p20"/>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7" name="Google Shape;1417;p20"/>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8" name="Google Shape;1418;p20"/>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9" name="Google Shape;1419;p20"/>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0" name="Google Shape;1420;p20"/>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1" name="Google Shape;1421;p20"/>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2" name="Google Shape;1422;p20"/>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3" name="Google Shape;1423;p20"/>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4" name="Google Shape;1424;p20"/>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25" name="Google Shape;1425;p20"/>
                <p:cNvGrpSpPr/>
                <p:nvPr/>
              </p:nvGrpSpPr>
              <p:grpSpPr>
                <a:xfrm>
                  <a:off x="589212" y="5453559"/>
                  <a:ext cx="1622103" cy="28874100"/>
                  <a:chOff x="589212" y="5453048"/>
                  <a:chExt cx="1622103" cy="28874100"/>
                </a:xfrm>
              </p:grpSpPr>
              <p:sp>
                <p:nvSpPr>
                  <p:cNvPr id="1426" name="Google Shape;1426;p20"/>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7" name="Google Shape;1427;p20"/>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8" name="Google Shape;1428;p20"/>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9" name="Google Shape;1429;p20"/>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0" name="Google Shape;1430;p20"/>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1" name="Google Shape;1431;p20"/>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2" name="Google Shape;1432;p20"/>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3" name="Google Shape;1433;p20"/>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4" name="Google Shape;1434;p20"/>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435" name="Google Shape;1435;p20"/>
              <p:cNvGrpSpPr/>
              <p:nvPr/>
            </p:nvGrpSpPr>
            <p:grpSpPr>
              <a:xfrm>
                <a:off x="6752314" y="4228568"/>
                <a:ext cx="911322" cy="43311387"/>
                <a:chOff x="11540841" y="6900050"/>
                <a:chExt cx="911322" cy="29156100"/>
              </a:xfrm>
            </p:grpSpPr>
            <p:sp>
              <p:nvSpPr>
                <p:cNvPr id="1436" name="Google Shape;1436;p20"/>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7" name="Google Shape;1437;p20"/>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8" name="Google Shape;1438;p20"/>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9" name="Google Shape;1439;p20"/>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0" name="Google Shape;1440;p20"/>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41" name="Google Shape;1441;p20"/>
              <p:cNvGrpSpPr/>
              <p:nvPr/>
            </p:nvGrpSpPr>
            <p:grpSpPr>
              <a:xfrm>
                <a:off x="7654454" y="4228555"/>
                <a:ext cx="2782652" cy="43311387"/>
                <a:chOff x="13486776" y="5144310"/>
                <a:chExt cx="2782652" cy="29156100"/>
              </a:xfrm>
            </p:grpSpPr>
            <p:sp>
              <p:nvSpPr>
                <p:cNvPr id="1442" name="Google Shape;1442;p20"/>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3" name="Google Shape;1443;p20"/>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4" name="Google Shape;1444;p20"/>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5" name="Google Shape;1445;p20"/>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6" name="Google Shape;1446;p20"/>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7" name="Google Shape;1447;p20"/>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8" name="Google Shape;1448;p20"/>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9" name="Google Shape;1449;p20"/>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0" name="Google Shape;1450;p20"/>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1" name="Google Shape;1451;p20"/>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2" name="Google Shape;1452;p20"/>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3" name="Google Shape;1453;p20"/>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4" name="Google Shape;1454;p20"/>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5" name="Google Shape;1455;p20"/>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6" name="Google Shape;1456;p20"/>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7" name="Google Shape;1457;p20"/>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58" name="Google Shape;1458;p20"/>
              <p:cNvGrpSpPr/>
              <p:nvPr/>
            </p:nvGrpSpPr>
            <p:grpSpPr>
              <a:xfrm>
                <a:off x="10427923" y="4228549"/>
                <a:ext cx="4161451" cy="43311387"/>
                <a:chOff x="16176528" y="4317489"/>
                <a:chExt cx="4161451" cy="29156100"/>
              </a:xfrm>
            </p:grpSpPr>
            <p:sp>
              <p:nvSpPr>
                <p:cNvPr id="1459" name="Google Shape;1459;p20"/>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0" name="Google Shape;1460;p20"/>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1" name="Google Shape;1461;p20"/>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2" name="Google Shape;1462;p20"/>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3" name="Google Shape;1463;p20"/>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4" name="Google Shape;1464;p20"/>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5" name="Google Shape;1465;p20"/>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6" name="Google Shape;1466;p20"/>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7" name="Google Shape;1467;p20"/>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8" name="Google Shape;1468;p20"/>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9" name="Google Shape;1469;p20"/>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0" name="Google Shape;1470;p20"/>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1" name="Google Shape;1471;p20"/>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2" name="Google Shape;1472;p20"/>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3" name="Google Shape;1473;p20"/>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4" name="Google Shape;1474;p20"/>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5" name="Google Shape;1475;p20"/>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6" name="Google Shape;1476;p20"/>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7" name="Google Shape;1477;p20"/>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8" name="Google Shape;1478;p20"/>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9" name="Google Shape;1479;p20"/>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80" name="Google Shape;1480;p20"/>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81" name="Google Shape;1481;p20"/>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1482" name="Google Shape;1482;p20"/>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1483" name="Google Shape;1483;p20"/>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1484" name="Google Shape;1484;p20"/>
          <p:cNvSpPr txBox="1"/>
          <p:nvPr/>
        </p:nvSpPr>
        <p:spPr>
          <a:xfrm>
            <a:off x="5605035" y="649622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1485" name="Google Shape;1485;p20"/>
          <p:cNvSpPr txBox="1"/>
          <p:nvPr/>
        </p:nvSpPr>
        <p:spPr>
          <a:xfrm>
            <a:off x="0" y="0"/>
            <a:ext cx="12155400" cy="111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dk1"/>
                </a:solidFill>
                <a:latin typeface="Times New Roman"/>
                <a:ea typeface="Times New Roman"/>
                <a:cs typeface="Times New Roman"/>
                <a:sym typeface="Times New Roman"/>
              </a:rPr>
              <a:t>Example of Sweep using Frequency Synthesizer</a:t>
            </a:r>
            <a:endParaRPr sz="3800">
              <a:solidFill>
                <a:schemeClr val="dk1"/>
              </a:solidFill>
              <a:latin typeface="Times New Roman"/>
              <a:ea typeface="Times New Roman"/>
              <a:cs typeface="Times New Roman"/>
              <a:sym typeface="Times New Roman"/>
            </a:endParaRPr>
          </a:p>
        </p:txBody>
      </p:sp>
      <p:pic>
        <p:nvPicPr>
          <p:cNvPr id="1486" name="Google Shape;1486;p20" title="Screenshot 2025-07-21 at 8.45.25 AM.png"/>
          <p:cNvPicPr preferRelativeResize="0"/>
          <p:nvPr/>
        </p:nvPicPr>
        <p:blipFill>
          <a:blip r:embed="rId4">
            <a:alphaModFix/>
          </a:blip>
          <a:stretch>
            <a:fillRect/>
          </a:stretch>
        </p:blipFill>
        <p:spPr>
          <a:xfrm>
            <a:off x="6352563" y="1362000"/>
            <a:ext cx="5476968" cy="3676175"/>
          </a:xfrm>
          <a:prstGeom prst="rect">
            <a:avLst/>
          </a:prstGeom>
          <a:noFill/>
          <a:ln>
            <a:noFill/>
          </a:ln>
        </p:spPr>
      </p:pic>
      <p:sp>
        <p:nvSpPr>
          <p:cNvPr id="1487" name="Google Shape;1487;p20"/>
          <p:cNvSpPr txBox="1"/>
          <p:nvPr/>
        </p:nvSpPr>
        <p:spPr>
          <a:xfrm>
            <a:off x="6352575" y="5038175"/>
            <a:ext cx="5476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15: Excel plotted graph of Frequency vs Intensity</a:t>
            </a:r>
            <a:endParaRPr sz="1200">
              <a:solidFill>
                <a:schemeClr val="dk1"/>
              </a:solidFill>
              <a:latin typeface="Calibri"/>
              <a:ea typeface="Calibri"/>
              <a:cs typeface="Calibri"/>
              <a:sym typeface="Calibri"/>
            </a:endParaRPr>
          </a:p>
        </p:txBody>
      </p:sp>
      <p:sp>
        <p:nvSpPr>
          <p:cNvPr id="1488" name="Google Shape;1488;p20"/>
          <p:cNvSpPr txBox="1"/>
          <p:nvPr/>
        </p:nvSpPr>
        <p:spPr>
          <a:xfrm>
            <a:off x="81375" y="5036075"/>
            <a:ext cx="62712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14: Live video of the frequency sweep</a:t>
            </a:r>
            <a:endParaRPr sz="1200">
              <a:solidFill>
                <a:schemeClr val="dk1"/>
              </a:solidFill>
              <a:latin typeface="Calibri"/>
              <a:ea typeface="Calibri"/>
              <a:cs typeface="Calibri"/>
              <a:sym typeface="Calibri"/>
            </a:endParaRPr>
          </a:p>
        </p:txBody>
      </p:sp>
      <p:pic>
        <p:nvPicPr>
          <p:cNvPr id="1489" name="Google Shape;1489;p20" title="IMG_4665.MOV">
            <a:hlinkClick r:id="rId5"/>
          </p:cNvPr>
          <p:cNvPicPr preferRelativeResize="0"/>
          <p:nvPr/>
        </p:nvPicPr>
        <p:blipFill>
          <a:blip r:embed="rId6">
            <a:alphaModFix/>
          </a:blip>
          <a:stretch>
            <a:fillRect/>
          </a:stretch>
        </p:blipFill>
        <p:spPr>
          <a:xfrm>
            <a:off x="81375" y="1436300"/>
            <a:ext cx="6271200" cy="3527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9"/>
                                        </p:tgtEl>
                                        <p:attrNameLst>
                                          <p:attrName>style.visibility</p:attrName>
                                        </p:attrNameLst>
                                      </p:cBhvr>
                                      <p:to>
                                        <p:strVal val="visible"/>
                                      </p:to>
                                    </p:set>
                                    <p:animEffect filter="fade" transition="in">
                                      <p:cBhvr>
                                        <p:cTn dur="1000"/>
                                        <p:tgtEl>
                                          <p:spTgt spid="1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2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1496" name="Google Shape;1496;p21"/>
          <p:cNvGrpSpPr/>
          <p:nvPr/>
        </p:nvGrpSpPr>
        <p:grpSpPr>
          <a:xfrm>
            <a:off x="-7150" y="6347051"/>
            <a:ext cx="12206290" cy="332282"/>
            <a:chOff x="931692" y="4540806"/>
            <a:chExt cx="31987132" cy="3607843"/>
          </a:xfrm>
        </p:grpSpPr>
        <p:grpSp>
          <p:nvGrpSpPr>
            <p:cNvPr id="1497" name="Google Shape;1497;p21"/>
            <p:cNvGrpSpPr/>
            <p:nvPr/>
          </p:nvGrpSpPr>
          <p:grpSpPr>
            <a:xfrm>
              <a:off x="931692" y="4540806"/>
              <a:ext cx="16002389" cy="3607843"/>
              <a:chOff x="1874938" y="4228518"/>
              <a:chExt cx="12714436" cy="43311437"/>
            </a:xfrm>
          </p:grpSpPr>
          <p:grpSp>
            <p:nvGrpSpPr>
              <p:cNvPr id="1498" name="Google Shape;1498;p21"/>
              <p:cNvGrpSpPr/>
              <p:nvPr/>
            </p:nvGrpSpPr>
            <p:grpSpPr>
              <a:xfrm>
                <a:off x="1874938" y="4228545"/>
                <a:ext cx="724122" cy="43311387"/>
                <a:chOff x="6763779" y="3610074"/>
                <a:chExt cx="724122" cy="29156100"/>
              </a:xfrm>
            </p:grpSpPr>
            <p:sp>
              <p:nvSpPr>
                <p:cNvPr id="1499" name="Google Shape;1499;p21"/>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0" name="Google Shape;1500;p21"/>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1" name="Google Shape;1501;p21"/>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2" name="Google Shape;1502;p21"/>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503" name="Google Shape;1503;p21"/>
              <p:cNvGrpSpPr/>
              <p:nvPr/>
            </p:nvGrpSpPr>
            <p:grpSpPr>
              <a:xfrm>
                <a:off x="2589876" y="4228518"/>
                <a:ext cx="4171622" cy="43311150"/>
                <a:chOff x="589212" y="5453559"/>
                <a:chExt cx="4171622" cy="28874100"/>
              </a:xfrm>
            </p:grpSpPr>
            <p:grpSp>
              <p:nvGrpSpPr>
                <p:cNvPr id="1504" name="Google Shape;1504;p21"/>
                <p:cNvGrpSpPr/>
                <p:nvPr/>
              </p:nvGrpSpPr>
              <p:grpSpPr>
                <a:xfrm>
                  <a:off x="2213483" y="5453559"/>
                  <a:ext cx="2547351" cy="28874100"/>
                  <a:chOff x="2126394" y="6201753"/>
                  <a:chExt cx="2547351" cy="28874100"/>
                </a:xfrm>
              </p:grpSpPr>
              <p:sp>
                <p:nvSpPr>
                  <p:cNvPr id="1505" name="Google Shape;1505;p21"/>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6" name="Google Shape;1506;p21"/>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7" name="Google Shape;1507;p21"/>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8" name="Google Shape;1508;p21"/>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9" name="Google Shape;1509;p21"/>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0" name="Google Shape;1510;p21"/>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1" name="Google Shape;1511;p21"/>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2" name="Google Shape;1512;p21"/>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3" name="Google Shape;1513;p21"/>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4" name="Google Shape;1514;p21"/>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5" name="Google Shape;1515;p21"/>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6" name="Google Shape;1516;p21"/>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7" name="Google Shape;1517;p21"/>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8" name="Google Shape;1518;p21"/>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519" name="Google Shape;1519;p21"/>
                <p:cNvGrpSpPr/>
                <p:nvPr/>
              </p:nvGrpSpPr>
              <p:grpSpPr>
                <a:xfrm>
                  <a:off x="589212" y="5453559"/>
                  <a:ext cx="1622103" cy="28874100"/>
                  <a:chOff x="589212" y="5453048"/>
                  <a:chExt cx="1622103" cy="28874100"/>
                </a:xfrm>
              </p:grpSpPr>
              <p:sp>
                <p:nvSpPr>
                  <p:cNvPr id="1520" name="Google Shape;1520;p21"/>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21" name="Google Shape;1521;p21"/>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22" name="Google Shape;1522;p21"/>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23" name="Google Shape;1523;p21"/>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24" name="Google Shape;1524;p21"/>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25" name="Google Shape;1525;p21"/>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26" name="Google Shape;1526;p21"/>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27" name="Google Shape;1527;p21"/>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28" name="Google Shape;1528;p21"/>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529" name="Google Shape;1529;p21"/>
              <p:cNvGrpSpPr/>
              <p:nvPr/>
            </p:nvGrpSpPr>
            <p:grpSpPr>
              <a:xfrm>
                <a:off x="6752314" y="4228568"/>
                <a:ext cx="911322" cy="43311387"/>
                <a:chOff x="11540841" y="6900050"/>
                <a:chExt cx="911322" cy="29156100"/>
              </a:xfrm>
            </p:grpSpPr>
            <p:sp>
              <p:nvSpPr>
                <p:cNvPr id="1530" name="Google Shape;1530;p21"/>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1" name="Google Shape;1531;p21"/>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2" name="Google Shape;1532;p21"/>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3" name="Google Shape;1533;p21"/>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4" name="Google Shape;1534;p21"/>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535" name="Google Shape;1535;p21"/>
              <p:cNvGrpSpPr/>
              <p:nvPr/>
            </p:nvGrpSpPr>
            <p:grpSpPr>
              <a:xfrm>
                <a:off x="7654454" y="4228555"/>
                <a:ext cx="2782652" cy="43311387"/>
                <a:chOff x="13486776" y="5144310"/>
                <a:chExt cx="2782652" cy="29156100"/>
              </a:xfrm>
            </p:grpSpPr>
            <p:sp>
              <p:nvSpPr>
                <p:cNvPr id="1536" name="Google Shape;1536;p21"/>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7" name="Google Shape;1537;p21"/>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8" name="Google Shape;1538;p21"/>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9" name="Google Shape;1539;p21"/>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0" name="Google Shape;1540;p21"/>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1" name="Google Shape;1541;p21"/>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2" name="Google Shape;1542;p21"/>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3" name="Google Shape;1543;p21"/>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4" name="Google Shape;1544;p21"/>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5" name="Google Shape;1545;p21"/>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6" name="Google Shape;1546;p21"/>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7" name="Google Shape;1547;p21"/>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8" name="Google Shape;1548;p21"/>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9" name="Google Shape;1549;p21"/>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0" name="Google Shape;1550;p21"/>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1" name="Google Shape;1551;p21"/>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552" name="Google Shape;1552;p21"/>
              <p:cNvGrpSpPr/>
              <p:nvPr/>
            </p:nvGrpSpPr>
            <p:grpSpPr>
              <a:xfrm>
                <a:off x="10427923" y="4228549"/>
                <a:ext cx="4161451" cy="43311387"/>
                <a:chOff x="16176528" y="4317489"/>
                <a:chExt cx="4161451" cy="29156100"/>
              </a:xfrm>
            </p:grpSpPr>
            <p:sp>
              <p:nvSpPr>
                <p:cNvPr id="1553" name="Google Shape;1553;p21"/>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4" name="Google Shape;1554;p21"/>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5" name="Google Shape;1555;p21"/>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6" name="Google Shape;1556;p21"/>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7" name="Google Shape;1557;p21"/>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8" name="Google Shape;1558;p21"/>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9" name="Google Shape;1559;p21"/>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0" name="Google Shape;1560;p21"/>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1" name="Google Shape;1561;p21"/>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2" name="Google Shape;1562;p21"/>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3" name="Google Shape;1563;p21"/>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4" name="Google Shape;1564;p21"/>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5" name="Google Shape;1565;p21"/>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6" name="Google Shape;1566;p21"/>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7" name="Google Shape;1567;p21"/>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8" name="Google Shape;1568;p21"/>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9" name="Google Shape;1569;p21"/>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0" name="Google Shape;1570;p21"/>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1" name="Google Shape;1571;p21"/>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2" name="Google Shape;1572;p21"/>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3" name="Google Shape;1573;p21"/>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4" name="Google Shape;1574;p21"/>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5" name="Google Shape;1575;p21"/>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576" name="Google Shape;1576;p21"/>
            <p:cNvGrpSpPr/>
            <p:nvPr/>
          </p:nvGrpSpPr>
          <p:grpSpPr>
            <a:xfrm>
              <a:off x="16916435" y="4540806"/>
              <a:ext cx="16002389" cy="3607843"/>
              <a:chOff x="1874938" y="4228518"/>
              <a:chExt cx="12714436" cy="43311437"/>
            </a:xfrm>
          </p:grpSpPr>
          <p:grpSp>
            <p:nvGrpSpPr>
              <p:cNvPr id="1577" name="Google Shape;1577;p21"/>
              <p:cNvGrpSpPr/>
              <p:nvPr/>
            </p:nvGrpSpPr>
            <p:grpSpPr>
              <a:xfrm>
                <a:off x="1874938" y="4228545"/>
                <a:ext cx="724122" cy="43311387"/>
                <a:chOff x="6763779" y="3610074"/>
                <a:chExt cx="724122" cy="29156100"/>
              </a:xfrm>
            </p:grpSpPr>
            <p:sp>
              <p:nvSpPr>
                <p:cNvPr id="1578" name="Google Shape;1578;p21"/>
                <p:cNvSpPr txBox="1"/>
                <p:nvPr/>
              </p:nvSpPr>
              <p:spPr>
                <a:xfrm>
                  <a:off x="7304901" y="3610074"/>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9" name="Google Shape;1579;p21"/>
                <p:cNvSpPr txBox="1"/>
                <p:nvPr/>
              </p:nvSpPr>
              <p:spPr>
                <a:xfrm>
                  <a:off x="7124526" y="3610074"/>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0" name="Google Shape;1580;p21"/>
                <p:cNvSpPr txBox="1"/>
                <p:nvPr/>
              </p:nvSpPr>
              <p:spPr>
                <a:xfrm>
                  <a:off x="6944153" y="3610074"/>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1" name="Google Shape;1581;p21"/>
                <p:cNvSpPr txBox="1"/>
                <p:nvPr/>
              </p:nvSpPr>
              <p:spPr>
                <a:xfrm>
                  <a:off x="6763779" y="3610074"/>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582" name="Google Shape;1582;p21"/>
              <p:cNvGrpSpPr/>
              <p:nvPr/>
            </p:nvGrpSpPr>
            <p:grpSpPr>
              <a:xfrm>
                <a:off x="2589876" y="4228518"/>
                <a:ext cx="4171622" cy="43311150"/>
                <a:chOff x="589212" y="5453559"/>
                <a:chExt cx="4171622" cy="28874100"/>
              </a:xfrm>
            </p:grpSpPr>
            <p:grpSp>
              <p:nvGrpSpPr>
                <p:cNvPr id="1583" name="Google Shape;1583;p21"/>
                <p:cNvGrpSpPr/>
                <p:nvPr/>
              </p:nvGrpSpPr>
              <p:grpSpPr>
                <a:xfrm>
                  <a:off x="2213483" y="5453559"/>
                  <a:ext cx="2547351" cy="28874100"/>
                  <a:chOff x="2126394" y="6201753"/>
                  <a:chExt cx="2547351" cy="28874100"/>
                </a:xfrm>
              </p:grpSpPr>
              <p:sp>
                <p:nvSpPr>
                  <p:cNvPr id="1584" name="Google Shape;1584;p21"/>
                  <p:cNvSpPr txBox="1"/>
                  <p:nvPr/>
                </p:nvSpPr>
                <p:spPr>
                  <a:xfrm>
                    <a:off x="2126394"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5" name="Google Shape;1585;p21"/>
                  <p:cNvSpPr txBox="1"/>
                  <p:nvPr/>
                </p:nvSpPr>
                <p:spPr>
                  <a:xfrm>
                    <a:off x="2853887"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6" name="Google Shape;1586;p21"/>
                  <p:cNvSpPr txBox="1"/>
                  <p:nvPr/>
                </p:nvSpPr>
                <p:spPr>
                  <a:xfrm>
                    <a:off x="2672013"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7" name="Google Shape;1587;p21"/>
                  <p:cNvSpPr txBox="1"/>
                  <p:nvPr/>
                </p:nvSpPr>
                <p:spPr>
                  <a:xfrm>
                    <a:off x="2308267"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8" name="Google Shape;1588;p21"/>
                  <p:cNvSpPr txBox="1"/>
                  <p:nvPr/>
                </p:nvSpPr>
                <p:spPr>
                  <a:xfrm>
                    <a:off x="2490140"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9" name="Google Shape;1589;p21"/>
                  <p:cNvSpPr txBox="1"/>
                  <p:nvPr/>
                </p:nvSpPr>
                <p:spPr>
                  <a:xfrm>
                    <a:off x="303576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0" name="Google Shape;1590;p21"/>
                  <p:cNvSpPr txBox="1"/>
                  <p:nvPr/>
                </p:nvSpPr>
                <p:spPr>
                  <a:xfrm>
                    <a:off x="3217631" y="6201753"/>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1" name="Google Shape;1591;p21"/>
                  <p:cNvSpPr txBox="1"/>
                  <p:nvPr/>
                </p:nvSpPr>
                <p:spPr>
                  <a:xfrm>
                    <a:off x="3399505"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2" name="Google Shape;1592;p21"/>
                  <p:cNvSpPr txBox="1"/>
                  <p:nvPr/>
                </p:nvSpPr>
                <p:spPr>
                  <a:xfrm>
                    <a:off x="3581378"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3" name="Google Shape;1593;p21"/>
                  <p:cNvSpPr txBox="1"/>
                  <p:nvPr/>
                </p:nvSpPr>
                <p:spPr>
                  <a:xfrm>
                    <a:off x="3945124" y="6201753"/>
                    <a:ext cx="183000" cy="288741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4" name="Google Shape;1594;p21"/>
                  <p:cNvSpPr txBox="1"/>
                  <p:nvPr/>
                </p:nvSpPr>
                <p:spPr>
                  <a:xfrm>
                    <a:off x="4126997" y="6201753"/>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5" name="Google Shape;1595;p21"/>
                  <p:cNvSpPr txBox="1"/>
                  <p:nvPr/>
                </p:nvSpPr>
                <p:spPr>
                  <a:xfrm>
                    <a:off x="4308870" y="6201753"/>
                    <a:ext cx="183000" cy="288741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6" name="Google Shape;1596;p21"/>
                  <p:cNvSpPr txBox="1"/>
                  <p:nvPr/>
                </p:nvSpPr>
                <p:spPr>
                  <a:xfrm>
                    <a:off x="4490745" y="6201753"/>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7" name="Google Shape;1597;p21"/>
                  <p:cNvSpPr txBox="1"/>
                  <p:nvPr/>
                </p:nvSpPr>
                <p:spPr>
                  <a:xfrm>
                    <a:off x="3763251" y="6201753"/>
                    <a:ext cx="183000" cy="288741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598" name="Google Shape;1598;p21"/>
                <p:cNvGrpSpPr/>
                <p:nvPr/>
              </p:nvGrpSpPr>
              <p:grpSpPr>
                <a:xfrm>
                  <a:off x="589212" y="5453559"/>
                  <a:ext cx="1622103" cy="28874100"/>
                  <a:chOff x="589212" y="5453048"/>
                  <a:chExt cx="1622103" cy="28874100"/>
                </a:xfrm>
              </p:grpSpPr>
              <p:sp>
                <p:nvSpPr>
                  <p:cNvPr id="1599" name="Google Shape;1599;p21"/>
                  <p:cNvSpPr txBox="1"/>
                  <p:nvPr/>
                </p:nvSpPr>
                <p:spPr>
                  <a:xfrm>
                    <a:off x="1128876" y="5453048"/>
                    <a:ext cx="183000" cy="288741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0" name="Google Shape;1600;p21"/>
                  <p:cNvSpPr txBox="1"/>
                  <p:nvPr/>
                </p:nvSpPr>
                <p:spPr>
                  <a:xfrm>
                    <a:off x="948988"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1" name="Google Shape;1601;p21"/>
                  <p:cNvSpPr txBox="1"/>
                  <p:nvPr/>
                </p:nvSpPr>
                <p:spPr>
                  <a:xfrm>
                    <a:off x="769101"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2" name="Google Shape;1602;p21"/>
                  <p:cNvSpPr txBox="1"/>
                  <p:nvPr/>
                </p:nvSpPr>
                <p:spPr>
                  <a:xfrm>
                    <a:off x="589212"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3" name="Google Shape;1603;p21"/>
                  <p:cNvSpPr txBox="1"/>
                  <p:nvPr/>
                </p:nvSpPr>
                <p:spPr>
                  <a:xfrm>
                    <a:off x="2028315" y="5453048"/>
                    <a:ext cx="183000" cy="288741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4" name="Google Shape;1604;p21"/>
                  <p:cNvSpPr txBox="1"/>
                  <p:nvPr/>
                </p:nvSpPr>
                <p:spPr>
                  <a:xfrm>
                    <a:off x="1308765" y="5453048"/>
                    <a:ext cx="183000" cy="288741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5" name="Google Shape;1605;p21"/>
                  <p:cNvSpPr txBox="1"/>
                  <p:nvPr/>
                </p:nvSpPr>
                <p:spPr>
                  <a:xfrm>
                    <a:off x="1488652"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6" name="Google Shape;1606;p21"/>
                  <p:cNvSpPr txBox="1"/>
                  <p:nvPr/>
                </p:nvSpPr>
                <p:spPr>
                  <a:xfrm>
                    <a:off x="1668540" y="5453048"/>
                    <a:ext cx="183000" cy="288741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7" name="Google Shape;1607;p21"/>
                  <p:cNvSpPr txBox="1"/>
                  <p:nvPr/>
                </p:nvSpPr>
                <p:spPr>
                  <a:xfrm>
                    <a:off x="1848427" y="5453048"/>
                    <a:ext cx="183000" cy="288741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608" name="Google Shape;1608;p21"/>
              <p:cNvGrpSpPr/>
              <p:nvPr/>
            </p:nvGrpSpPr>
            <p:grpSpPr>
              <a:xfrm>
                <a:off x="6752314" y="4228568"/>
                <a:ext cx="911322" cy="43311387"/>
                <a:chOff x="11540841" y="6900050"/>
                <a:chExt cx="911322" cy="29156100"/>
              </a:xfrm>
            </p:grpSpPr>
            <p:sp>
              <p:nvSpPr>
                <p:cNvPr id="1609" name="Google Shape;1609;p21"/>
                <p:cNvSpPr txBox="1"/>
                <p:nvPr/>
              </p:nvSpPr>
              <p:spPr>
                <a:xfrm>
                  <a:off x="12087084" y="6900050"/>
                  <a:ext cx="183000" cy="29156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0" name="Google Shape;1610;p21"/>
                <p:cNvSpPr txBox="1"/>
                <p:nvPr/>
              </p:nvSpPr>
              <p:spPr>
                <a:xfrm>
                  <a:off x="11905003" y="6900050"/>
                  <a:ext cx="183000" cy="29156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1" name="Google Shape;1611;p21"/>
                <p:cNvSpPr txBox="1"/>
                <p:nvPr/>
              </p:nvSpPr>
              <p:spPr>
                <a:xfrm>
                  <a:off x="11722922"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2" name="Google Shape;1612;p21"/>
                <p:cNvSpPr txBox="1"/>
                <p:nvPr/>
              </p:nvSpPr>
              <p:spPr>
                <a:xfrm>
                  <a:off x="11540841" y="6900050"/>
                  <a:ext cx="183000" cy="29156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3" name="Google Shape;1613;p21"/>
                <p:cNvSpPr txBox="1"/>
                <p:nvPr/>
              </p:nvSpPr>
              <p:spPr>
                <a:xfrm>
                  <a:off x="12269163" y="6900050"/>
                  <a:ext cx="183000" cy="29156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614" name="Google Shape;1614;p21"/>
              <p:cNvGrpSpPr/>
              <p:nvPr/>
            </p:nvGrpSpPr>
            <p:grpSpPr>
              <a:xfrm>
                <a:off x="7654454" y="4228555"/>
                <a:ext cx="2782652" cy="43311387"/>
                <a:chOff x="13486776" y="5144310"/>
                <a:chExt cx="2782652" cy="29156100"/>
              </a:xfrm>
            </p:grpSpPr>
            <p:sp>
              <p:nvSpPr>
                <p:cNvPr id="1615" name="Google Shape;1615;p21"/>
                <p:cNvSpPr txBox="1"/>
                <p:nvPr/>
              </p:nvSpPr>
              <p:spPr>
                <a:xfrm>
                  <a:off x="13486776" y="5144310"/>
                  <a:ext cx="183000" cy="29156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6" name="Google Shape;1616;p21"/>
                <p:cNvSpPr txBox="1"/>
                <p:nvPr/>
              </p:nvSpPr>
              <p:spPr>
                <a:xfrm>
                  <a:off x="13660086"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7" name="Google Shape;1617;p21"/>
                <p:cNvSpPr txBox="1"/>
                <p:nvPr/>
              </p:nvSpPr>
              <p:spPr>
                <a:xfrm>
                  <a:off x="13833397" y="5144310"/>
                  <a:ext cx="183000" cy="29156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8" name="Google Shape;1618;p21"/>
                <p:cNvSpPr txBox="1"/>
                <p:nvPr/>
              </p:nvSpPr>
              <p:spPr>
                <a:xfrm>
                  <a:off x="1400670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9" name="Google Shape;1619;p21"/>
                <p:cNvSpPr txBox="1"/>
                <p:nvPr/>
              </p:nvSpPr>
              <p:spPr>
                <a:xfrm>
                  <a:off x="1418001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0" name="Google Shape;1620;p21"/>
                <p:cNvSpPr txBox="1"/>
                <p:nvPr/>
              </p:nvSpPr>
              <p:spPr>
                <a:xfrm>
                  <a:off x="14353326" y="5144310"/>
                  <a:ext cx="183000" cy="29156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1" name="Google Shape;1621;p21"/>
                <p:cNvSpPr txBox="1"/>
                <p:nvPr/>
              </p:nvSpPr>
              <p:spPr>
                <a:xfrm>
                  <a:off x="1452663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2" name="Google Shape;1622;p21"/>
                <p:cNvSpPr txBox="1"/>
                <p:nvPr/>
              </p:nvSpPr>
              <p:spPr>
                <a:xfrm>
                  <a:off x="14699947" y="5144310"/>
                  <a:ext cx="183000" cy="29156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3" name="Google Shape;1623;p21"/>
                <p:cNvSpPr txBox="1"/>
                <p:nvPr/>
              </p:nvSpPr>
              <p:spPr>
                <a:xfrm>
                  <a:off x="15046566" y="5144310"/>
                  <a:ext cx="183000" cy="29156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4" name="Google Shape;1624;p21"/>
                <p:cNvSpPr txBox="1"/>
                <p:nvPr/>
              </p:nvSpPr>
              <p:spPr>
                <a:xfrm>
                  <a:off x="1591311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5" name="Google Shape;1625;p21"/>
                <p:cNvSpPr txBox="1"/>
                <p:nvPr/>
              </p:nvSpPr>
              <p:spPr>
                <a:xfrm>
                  <a:off x="15566495" y="5144310"/>
                  <a:ext cx="183000" cy="29156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6" name="Google Shape;1626;p21"/>
                <p:cNvSpPr txBox="1"/>
                <p:nvPr/>
              </p:nvSpPr>
              <p:spPr>
                <a:xfrm>
                  <a:off x="1521987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7" name="Google Shape;1627;p21"/>
                <p:cNvSpPr txBox="1"/>
                <p:nvPr/>
              </p:nvSpPr>
              <p:spPr>
                <a:xfrm>
                  <a:off x="15393186" y="5144310"/>
                  <a:ext cx="183000" cy="29156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8" name="Google Shape;1628;p21"/>
                <p:cNvSpPr txBox="1"/>
                <p:nvPr/>
              </p:nvSpPr>
              <p:spPr>
                <a:xfrm>
                  <a:off x="14873256" y="5144310"/>
                  <a:ext cx="183000" cy="29156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9" name="Google Shape;1629;p21"/>
                <p:cNvSpPr txBox="1"/>
                <p:nvPr/>
              </p:nvSpPr>
              <p:spPr>
                <a:xfrm>
                  <a:off x="15739806" y="5144310"/>
                  <a:ext cx="183000" cy="29156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0" name="Google Shape;1630;p21"/>
                <p:cNvSpPr txBox="1"/>
                <p:nvPr/>
              </p:nvSpPr>
              <p:spPr>
                <a:xfrm>
                  <a:off x="16086428" y="5144310"/>
                  <a:ext cx="183000" cy="29156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631" name="Google Shape;1631;p21"/>
              <p:cNvGrpSpPr/>
              <p:nvPr/>
            </p:nvGrpSpPr>
            <p:grpSpPr>
              <a:xfrm>
                <a:off x="10427923" y="4228549"/>
                <a:ext cx="4161451" cy="43311387"/>
                <a:chOff x="16176528" y="4317489"/>
                <a:chExt cx="4161451" cy="29156100"/>
              </a:xfrm>
            </p:grpSpPr>
            <p:sp>
              <p:nvSpPr>
                <p:cNvPr id="1632" name="Google Shape;1632;p21"/>
                <p:cNvSpPr txBox="1"/>
                <p:nvPr/>
              </p:nvSpPr>
              <p:spPr>
                <a:xfrm>
                  <a:off x="19974147"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3" name="Google Shape;1633;p21"/>
                <p:cNvSpPr txBox="1"/>
                <p:nvPr/>
              </p:nvSpPr>
              <p:spPr>
                <a:xfrm>
                  <a:off x="19612469"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4" name="Google Shape;1634;p21"/>
                <p:cNvSpPr txBox="1"/>
                <p:nvPr/>
              </p:nvSpPr>
              <p:spPr>
                <a:xfrm>
                  <a:off x="19793308"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5" name="Google Shape;1635;p21"/>
                <p:cNvSpPr txBox="1"/>
                <p:nvPr/>
              </p:nvSpPr>
              <p:spPr>
                <a:xfrm>
                  <a:off x="20154979"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6" name="Google Shape;1636;p21"/>
                <p:cNvSpPr txBox="1"/>
                <p:nvPr/>
              </p:nvSpPr>
              <p:spPr>
                <a:xfrm>
                  <a:off x="16357367" y="4317489"/>
                  <a:ext cx="183000" cy="29156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7" name="Google Shape;1637;p21"/>
                <p:cNvSpPr txBox="1"/>
                <p:nvPr/>
              </p:nvSpPr>
              <p:spPr>
                <a:xfrm>
                  <a:off x="1617652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8" name="Google Shape;1638;p21"/>
                <p:cNvSpPr txBox="1"/>
                <p:nvPr/>
              </p:nvSpPr>
              <p:spPr>
                <a:xfrm>
                  <a:off x="18527435"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9" name="Google Shape;1639;p21"/>
                <p:cNvSpPr txBox="1"/>
                <p:nvPr/>
              </p:nvSpPr>
              <p:spPr>
                <a:xfrm>
                  <a:off x="19250791" y="4317489"/>
                  <a:ext cx="183000" cy="29156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0" name="Google Shape;1640;p21"/>
                <p:cNvSpPr txBox="1"/>
                <p:nvPr/>
              </p:nvSpPr>
              <p:spPr>
                <a:xfrm>
                  <a:off x="19069953"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1" name="Google Shape;1641;p21"/>
                <p:cNvSpPr txBox="1"/>
                <p:nvPr/>
              </p:nvSpPr>
              <p:spPr>
                <a:xfrm>
                  <a:off x="19431630"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2" name="Google Shape;1642;p21"/>
                <p:cNvSpPr txBox="1"/>
                <p:nvPr/>
              </p:nvSpPr>
              <p:spPr>
                <a:xfrm>
                  <a:off x="1888911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3" name="Google Shape;1643;p21"/>
                <p:cNvSpPr txBox="1"/>
                <p:nvPr/>
              </p:nvSpPr>
              <p:spPr>
                <a:xfrm>
                  <a:off x="18708274"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4" name="Google Shape;1644;p21"/>
                <p:cNvSpPr txBox="1"/>
                <p:nvPr/>
              </p:nvSpPr>
              <p:spPr>
                <a:xfrm>
                  <a:off x="18165757" y="4317489"/>
                  <a:ext cx="183000" cy="29156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5" name="Google Shape;1645;p21"/>
                <p:cNvSpPr txBox="1"/>
                <p:nvPr/>
              </p:nvSpPr>
              <p:spPr>
                <a:xfrm>
                  <a:off x="1834659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6" name="Google Shape;1646;p21"/>
                <p:cNvSpPr txBox="1"/>
                <p:nvPr/>
              </p:nvSpPr>
              <p:spPr>
                <a:xfrm>
                  <a:off x="17984919"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7" name="Google Shape;1647;p21"/>
                <p:cNvSpPr txBox="1"/>
                <p:nvPr/>
              </p:nvSpPr>
              <p:spPr>
                <a:xfrm>
                  <a:off x="17804078" y="4317489"/>
                  <a:ext cx="183000" cy="29156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8" name="Google Shape;1648;p21"/>
                <p:cNvSpPr txBox="1"/>
                <p:nvPr/>
              </p:nvSpPr>
              <p:spPr>
                <a:xfrm>
                  <a:off x="17623240"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9" name="Google Shape;1649;p21"/>
                <p:cNvSpPr txBox="1"/>
                <p:nvPr/>
              </p:nvSpPr>
              <p:spPr>
                <a:xfrm>
                  <a:off x="17442401"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0" name="Google Shape;1650;p21"/>
                <p:cNvSpPr txBox="1"/>
                <p:nvPr/>
              </p:nvSpPr>
              <p:spPr>
                <a:xfrm>
                  <a:off x="17261562" y="4317489"/>
                  <a:ext cx="183000" cy="29156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1" name="Google Shape;1651;p21"/>
                <p:cNvSpPr txBox="1"/>
                <p:nvPr/>
              </p:nvSpPr>
              <p:spPr>
                <a:xfrm>
                  <a:off x="17080723" y="4317489"/>
                  <a:ext cx="183000" cy="29156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2" name="Google Shape;1652;p21"/>
                <p:cNvSpPr txBox="1"/>
                <p:nvPr/>
              </p:nvSpPr>
              <p:spPr>
                <a:xfrm>
                  <a:off x="16899885" y="4317489"/>
                  <a:ext cx="183000" cy="29156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3" name="Google Shape;1653;p21"/>
                <p:cNvSpPr txBox="1"/>
                <p:nvPr/>
              </p:nvSpPr>
              <p:spPr>
                <a:xfrm>
                  <a:off x="16719044" y="4317489"/>
                  <a:ext cx="183000" cy="29156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4" name="Google Shape;1654;p21"/>
                <p:cNvSpPr txBox="1"/>
                <p:nvPr/>
              </p:nvSpPr>
              <p:spPr>
                <a:xfrm>
                  <a:off x="16538206" y="4317489"/>
                  <a:ext cx="183000" cy="29156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1655" name="Google Shape;1655;p21"/>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1656" name="Google Shape;1656;p21"/>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sp>
        <p:nvSpPr>
          <p:cNvPr id="1657" name="Google Shape;1657;p21"/>
          <p:cNvSpPr txBox="1"/>
          <p:nvPr/>
        </p:nvSpPr>
        <p:spPr>
          <a:xfrm>
            <a:off x="5605035" y="649622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1658" name="Google Shape;1658;p21"/>
          <p:cNvSpPr txBox="1"/>
          <p:nvPr/>
        </p:nvSpPr>
        <p:spPr>
          <a:xfrm>
            <a:off x="1661700" y="42250"/>
            <a:ext cx="6872100" cy="7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1659" name="Google Shape;1659;p21"/>
          <p:cNvSpPr txBox="1"/>
          <p:nvPr/>
        </p:nvSpPr>
        <p:spPr>
          <a:xfrm>
            <a:off x="-125" y="0"/>
            <a:ext cx="12192000" cy="6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solidFill>
                  <a:schemeClr val="dk1"/>
                </a:solidFill>
                <a:latin typeface="Times New Roman"/>
                <a:ea typeface="Times New Roman"/>
                <a:cs typeface="Times New Roman"/>
                <a:sym typeface="Times New Roman"/>
              </a:rPr>
              <a:t>Fluorescence</a:t>
            </a:r>
            <a:r>
              <a:rPr lang="en-US" sz="3800">
                <a:solidFill>
                  <a:schemeClr val="dk1"/>
                </a:solidFill>
                <a:latin typeface="Times New Roman"/>
                <a:ea typeface="Times New Roman"/>
                <a:cs typeface="Times New Roman"/>
                <a:sym typeface="Times New Roman"/>
              </a:rPr>
              <a:t> in NV diamonds</a:t>
            </a:r>
            <a:endParaRPr sz="3800">
              <a:solidFill>
                <a:schemeClr val="dk1"/>
              </a:solidFill>
              <a:latin typeface="Times New Roman"/>
              <a:ea typeface="Times New Roman"/>
              <a:cs typeface="Times New Roman"/>
              <a:sym typeface="Times New Roman"/>
            </a:endParaRPr>
          </a:p>
        </p:txBody>
      </p:sp>
      <p:pic>
        <p:nvPicPr>
          <p:cNvPr id="1660" name="Google Shape;1660;p21" title="tempImageEGujhw.gif"/>
          <p:cNvPicPr preferRelativeResize="0"/>
          <p:nvPr/>
        </p:nvPicPr>
        <p:blipFill>
          <a:blip r:embed="rId4">
            <a:alphaModFix/>
          </a:blip>
          <a:stretch>
            <a:fillRect/>
          </a:stretch>
        </p:blipFill>
        <p:spPr>
          <a:xfrm>
            <a:off x="139275" y="1127850"/>
            <a:ext cx="6340210" cy="4344724"/>
          </a:xfrm>
          <a:prstGeom prst="rect">
            <a:avLst/>
          </a:prstGeom>
          <a:noFill/>
          <a:ln>
            <a:noFill/>
          </a:ln>
        </p:spPr>
      </p:pic>
      <p:pic>
        <p:nvPicPr>
          <p:cNvPr id="1661" name="Google Shape;1661;p21" title="tempImageTCrSgw.gif"/>
          <p:cNvPicPr preferRelativeResize="0"/>
          <p:nvPr/>
        </p:nvPicPr>
        <p:blipFill>
          <a:blip r:embed="rId5">
            <a:alphaModFix/>
          </a:blip>
          <a:stretch>
            <a:fillRect/>
          </a:stretch>
        </p:blipFill>
        <p:spPr>
          <a:xfrm>
            <a:off x="6570875" y="1073450"/>
            <a:ext cx="5284702" cy="4453525"/>
          </a:xfrm>
          <a:prstGeom prst="rect">
            <a:avLst/>
          </a:prstGeom>
          <a:noFill/>
          <a:ln>
            <a:noFill/>
          </a:ln>
        </p:spPr>
      </p:pic>
      <p:sp>
        <p:nvSpPr>
          <p:cNvPr id="1662" name="Google Shape;1662;p21"/>
          <p:cNvSpPr txBox="1"/>
          <p:nvPr/>
        </p:nvSpPr>
        <p:spPr>
          <a:xfrm>
            <a:off x="139276" y="5526975"/>
            <a:ext cx="6340200" cy="22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16: Diamond Giving NV </a:t>
            </a:r>
            <a:r>
              <a:rPr lang="en-US" sz="1200">
                <a:solidFill>
                  <a:schemeClr val="dk1"/>
                </a:solidFill>
                <a:latin typeface="Calibri"/>
                <a:ea typeface="Calibri"/>
                <a:cs typeface="Calibri"/>
                <a:sym typeface="Calibri"/>
              </a:rPr>
              <a:t>emissions</a:t>
            </a:r>
            <a:r>
              <a:rPr lang="en-US" sz="1200">
                <a:solidFill>
                  <a:schemeClr val="dk1"/>
                </a:solidFill>
                <a:latin typeface="Calibri"/>
                <a:ea typeface="Calibri"/>
                <a:cs typeface="Calibri"/>
                <a:sym typeface="Calibri"/>
              </a:rPr>
              <a:t> without filter </a:t>
            </a:r>
            <a:endParaRPr sz="1200">
              <a:solidFill>
                <a:schemeClr val="dk1"/>
              </a:solidFill>
              <a:latin typeface="Calibri"/>
              <a:ea typeface="Calibri"/>
              <a:cs typeface="Calibri"/>
              <a:sym typeface="Calibri"/>
            </a:endParaRPr>
          </a:p>
        </p:txBody>
      </p:sp>
      <p:sp>
        <p:nvSpPr>
          <p:cNvPr id="1663" name="Google Shape;1663;p21"/>
          <p:cNvSpPr txBox="1"/>
          <p:nvPr/>
        </p:nvSpPr>
        <p:spPr>
          <a:xfrm>
            <a:off x="6578625" y="5526975"/>
            <a:ext cx="52692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Figure 17: Diamond giving NV </a:t>
            </a:r>
            <a:r>
              <a:rPr lang="en-US" sz="1200">
                <a:solidFill>
                  <a:schemeClr val="dk1"/>
                </a:solidFill>
                <a:latin typeface="Calibri"/>
                <a:ea typeface="Calibri"/>
                <a:cs typeface="Calibri"/>
                <a:sym typeface="Calibri"/>
              </a:rPr>
              <a:t>emissions</a:t>
            </a:r>
            <a:r>
              <a:rPr lang="en-US" sz="1200">
                <a:solidFill>
                  <a:schemeClr val="dk1"/>
                </a:solidFill>
                <a:latin typeface="Calibri"/>
                <a:ea typeface="Calibri"/>
                <a:cs typeface="Calibri"/>
                <a:sym typeface="Calibri"/>
              </a:rPr>
              <a:t> with filter</a:t>
            </a:r>
            <a:endParaRPr sz="1200">
              <a:solidFill>
                <a:schemeClr val="dk1"/>
              </a:solidFill>
              <a:latin typeface="Calibri"/>
              <a:ea typeface="Calibri"/>
              <a:cs typeface="Calibri"/>
              <a:sym typeface="Calibri"/>
            </a:endParaRPr>
          </a:p>
        </p:txBody>
      </p:sp>
      <p:cxnSp>
        <p:nvCxnSpPr>
          <p:cNvPr id="1664" name="Google Shape;1664;p21"/>
          <p:cNvCxnSpPr/>
          <p:nvPr/>
        </p:nvCxnSpPr>
        <p:spPr>
          <a:xfrm flipH="1">
            <a:off x="3597225" y="2718188"/>
            <a:ext cx="647100" cy="711600"/>
          </a:xfrm>
          <a:prstGeom prst="straightConnector1">
            <a:avLst/>
          </a:prstGeom>
          <a:noFill/>
          <a:ln cap="flat" cmpd="sng" w="28575">
            <a:solidFill>
              <a:schemeClr val="lt1"/>
            </a:solidFill>
            <a:prstDash val="solid"/>
            <a:round/>
            <a:headEnd len="med" w="med" type="none"/>
            <a:tailEnd len="med" w="med" type="triangle"/>
          </a:ln>
        </p:spPr>
      </p:cxnSp>
      <p:sp>
        <p:nvSpPr>
          <p:cNvPr id="1665" name="Google Shape;1665;p21"/>
          <p:cNvSpPr txBox="1"/>
          <p:nvPr/>
        </p:nvSpPr>
        <p:spPr>
          <a:xfrm>
            <a:off x="3597225" y="2242575"/>
            <a:ext cx="2072700" cy="33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lt1"/>
                </a:solidFill>
                <a:latin typeface="Calibri"/>
                <a:ea typeface="Calibri"/>
                <a:cs typeface="Calibri"/>
                <a:sym typeface="Calibri"/>
              </a:rPr>
              <a:t>Microdiamond</a:t>
            </a:r>
            <a:endParaRPr sz="2000">
              <a:solidFill>
                <a:schemeClr val="lt1"/>
              </a:solidFill>
              <a:latin typeface="Calibri"/>
              <a:ea typeface="Calibri"/>
              <a:cs typeface="Calibri"/>
              <a:sym typeface="Calibri"/>
            </a:endParaRPr>
          </a:p>
        </p:txBody>
      </p:sp>
      <p:cxnSp>
        <p:nvCxnSpPr>
          <p:cNvPr id="1666" name="Google Shape;1666;p21"/>
          <p:cNvCxnSpPr/>
          <p:nvPr/>
        </p:nvCxnSpPr>
        <p:spPr>
          <a:xfrm flipH="1">
            <a:off x="9161125" y="2872600"/>
            <a:ext cx="841200" cy="38700"/>
          </a:xfrm>
          <a:prstGeom prst="straightConnector1">
            <a:avLst/>
          </a:prstGeom>
          <a:noFill/>
          <a:ln cap="flat" cmpd="sng" w="28575">
            <a:solidFill>
              <a:schemeClr val="lt1"/>
            </a:solidFill>
            <a:prstDash val="solid"/>
            <a:round/>
            <a:headEnd len="med" w="med" type="none"/>
            <a:tailEnd len="med" w="med" type="triangle"/>
          </a:ln>
        </p:spPr>
      </p:cxnSp>
      <p:sp>
        <p:nvSpPr>
          <p:cNvPr id="1667" name="Google Shape;1667;p21"/>
          <p:cNvSpPr txBox="1"/>
          <p:nvPr/>
        </p:nvSpPr>
        <p:spPr>
          <a:xfrm>
            <a:off x="9911750" y="2678525"/>
            <a:ext cx="1860300" cy="4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lt1"/>
                </a:solidFill>
                <a:latin typeface="Calibri"/>
                <a:ea typeface="Calibri"/>
                <a:cs typeface="Calibri"/>
                <a:sym typeface="Calibri"/>
              </a:rPr>
              <a:t>Microdiamond</a:t>
            </a:r>
            <a:endParaRPr sz="20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