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306" r:id="rId3"/>
    <p:sldId id="323" r:id="rId4"/>
    <p:sldId id="301" r:id="rId5"/>
    <p:sldId id="308" r:id="rId6"/>
    <p:sldId id="307" r:id="rId7"/>
    <p:sldId id="314" r:id="rId8"/>
    <p:sldId id="315" r:id="rId9"/>
    <p:sldId id="316" r:id="rId10"/>
    <p:sldId id="322" r:id="rId11"/>
    <p:sldId id="276" r:id="rId12"/>
    <p:sldId id="324" r:id="rId13"/>
    <p:sldId id="326" r:id="rId14"/>
    <p:sldId id="303" r:id="rId15"/>
    <p:sldId id="313" r:id="rId16"/>
    <p:sldId id="278" r:id="rId17"/>
    <p:sldId id="298" r:id="rId18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4" roundtripDataSignature="AMtx7mjncWeGo2Vd+dlNCKs4Wl6yiFPN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8B00"/>
    <a:srgbClr val="E9C61E"/>
    <a:srgbClr val="23467A"/>
    <a:srgbClr val="E7E6E6"/>
    <a:srgbClr val="234477"/>
    <a:srgbClr val="9F1E2D"/>
    <a:srgbClr val="FFD516"/>
    <a:srgbClr val="0C2B6C"/>
    <a:srgbClr val="FF2600"/>
    <a:srgbClr val="E7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4"/>
    <p:restoredTop sz="92021"/>
  </p:normalViewPr>
  <p:slideViewPr>
    <p:cSldViewPr snapToGrid="0">
      <p:cViewPr varScale="1">
        <p:scale>
          <a:sx n="104" d="100"/>
          <a:sy n="104" d="100"/>
        </p:scale>
        <p:origin x="75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Should I really include gradient on here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Update website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 things get capitalized after -</a:t>
            </a:r>
            <a:endParaRPr dirty="0"/>
          </a:p>
        </p:txBody>
      </p:sp>
      <p:sp>
        <p:nvSpPr>
          <p:cNvPr id="75" name="Google Shape;75;p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1376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9108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this be a cool </a:t>
            </a:r>
            <a:r>
              <a:rPr lang="en-US" dirty="0" err="1"/>
              <a:t>pictureI</a:t>
            </a:r>
            <a:r>
              <a:rPr lang="en-US" dirty="0"/>
              <a:t> took or what?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452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first two bullets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46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4261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2158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scale bar</a:t>
            </a:r>
          </a:p>
          <a:p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910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596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Raster Plots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291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BB0CC-8E02-BB45-74F4-C9654D56F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0E9B70-9022-4FC4-6A02-EA693951CA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765666-10DB-B4E1-0009-EAB487280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Raster Plots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A0158-3946-2E2D-7B10-809996C69C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5422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3C0C9-94BA-975B-46A3-ED4EAA125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FA4549-F070-CE86-48FA-C5E4E1159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25FFAD-822C-15F0-285D-37462D98E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out how to reword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FA919-4BC2-7AA3-D0A9-DC5403CB09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637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5"/>
          <p:cNvPicPr preferRelativeResize="0"/>
          <p:nvPr/>
        </p:nvPicPr>
        <p:blipFill rotWithShape="1">
          <a:blip r:embed="rId2">
            <a:alphaModFix/>
          </a:blip>
          <a:srcRect l="23609"/>
          <a:stretch/>
        </p:blipFill>
        <p:spPr>
          <a:xfrm>
            <a:off x="1" y="0"/>
            <a:ext cx="85471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3;p5"/>
          <p:cNvGrpSpPr/>
          <p:nvPr/>
        </p:nvGrpSpPr>
        <p:grpSpPr>
          <a:xfrm>
            <a:off x="1" y="-260504"/>
            <a:ext cx="12192000" cy="1698479"/>
            <a:chOff x="-12700" y="-872296"/>
            <a:chExt cx="40577780" cy="5652930"/>
          </a:xfrm>
        </p:grpSpPr>
        <p:sp>
          <p:nvSpPr>
            <p:cNvPr id="14" name="Google Shape;14;p5"/>
            <p:cNvSpPr/>
            <p:nvPr/>
          </p:nvSpPr>
          <p:spPr>
            <a:xfrm>
              <a:off x="-12700" y="-14288"/>
              <a:ext cx="40577780" cy="4794922"/>
            </a:xfrm>
            <a:prstGeom prst="rect">
              <a:avLst/>
            </a:prstGeom>
            <a:solidFill>
              <a:srgbClr val="0D2C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5" name="Google Shape;15;p5"/>
            <p:cNvSpPr/>
            <p:nvPr/>
          </p:nvSpPr>
          <p:spPr>
            <a:xfrm>
              <a:off x="2235200" y="-295241"/>
              <a:ext cx="614827" cy="1741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6" name="Google Shape;16;p5"/>
            <p:cNvSpPr/>
            <p:nvPr/>
          </p:nvSpPr>
          <p:spPr>
            <a:xfrm>
              <a:off x="2235200" y="-295241"/>
              <a:ext cx="614827" cy="1741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7" name="Google Shape;17;p5"/>
            <p:cNvSpPr/>
            <p:nvPr/>
          </p:nvSpPr>
          <p:spPr>
            <a:xfrm>
              <a:off x="2235200" y="-872296"/>
              <a:ext cx="614827" cy="1741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8" name="Google Shape;18;p5"/>
            <p:cNvSpPr/>
            <p:nvPr/>
          </p:nvSpPr>
          <p:spPr>
            <a:xfrm>
              <a:off x="34667591" y="450849"/>
              <a:ext cx="5216524" cy="3725864"/>
            </a:xfrm>
            <a:prstGeom prst="roundRect">
              <a:avLst>
                <a:gd name="adj" fmla="val 11769"/>
              </a:avLst>
            </a:prstGeom>
            <a:solidFill>
              <a:schemeClr val="lt1"/>
            </a:solidFill>
            <a:ln w="63500" cap="flat" cmpd="sng">
              <a:solidFill>
                <a:srgbClr val="F3CD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9;p5"/>
            <p:cNvGrpSpPr/>
            <p:nvPr/>
          </p:nvGrpSpPr>
          <p:grpSpPr>
            <a:xfrm>
              <a:off x="34795664" y="753601"/>
              <a:ext cx="4731500" cy="3174821"/>
              <a:chOff x="42982531" y="1141976"/>
              <a:chExt cx="3661734" cy="2456873"/>
            </a:xfrm>
          </p:grpSpPr>
          <p:sp>
            <p:nvSpPr>
              <p:cNvPr id="20" name="Google Shape;20;p5"/>
              <p:cNvSpPr/>
              <p:nvPr/>
            </p:nvSpPr>
            <p:spPr>
              <a:xfrm>
                <a:off x="42986797" y="3256592"/>
                <a:ext cx="3657468" cy="28747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1" name="Google Shape;21;p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982531" y="1141976"/>
                <a:ext cx="3657600" cy="24568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" name="Google Shape;22;p5"/>
            <p:cNvGrpSpPr/>
            <p:nvPr/>
          </p:nvGrpSpPr>
          <p:grpSpPr>
            <a:xfrm>
              <a:off x="474663" y="450850"/>
              <a:ext cx="5214937" cy="3725862"/>
              <a:chOff x="83236" y="388275"/>
              <a:chExt cx="6737322" cy="4673572"/>
            </a:xfrm>
          </p:grpSpPr>
          <p:sp>
            <p:nvSpPr>
              <p:cNvPr id="23" name="Google Shape;23;p5"/>
              <p:cNvSpPr/>
              <p:nvPr/>
            </p:nvSpPr>
            <p:spPr>
              <a:xfrm>
                <a:off x="83236" y="388275"/>
                <a:ext cx="6737322" cy="4673572"/>
              </a:xfrm>
              <a:prstGeom prst="roundRect">
                <a:avLst>
                  <a:gd name="adj" fmla="val 14101"/>
                </a:avLst>
              </a:prstGeom>
              <a:solidFill>
                <a:schemeClr val="lt1"/>
              </a:solidFill>
              <a:ln w="63500" cap="flat" cmpd="sng">
                <a:solidFill>
                  <a:srgbClr val="F3CD7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" name="Google Shape;24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53408" y="682752"/>
                <a:ext cx="5951525" cy="4045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859747" y="42184"/>
            <a:ext cx="835569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Calibri"/>
              <a:buNone/>
              <a:defRPr sz="4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6"/>
          <p:cNvGrpSpPr/>
          <p:nvPr/>
        </p:nvGrpSpPr>
        <p:grpSpPr>
          <a:xfrm>
            <a:off x="0" y="-316077"/>
            <a:ext cx="12192000" cy="1698479"/>
            <a:chOff x="-12700" y="-872296"/>
            <a:chExt cx="40577780" cy="5652930"/>
          </a:xfrm>
        </p:grpSpPr>
        <p:sp>
          <p:nvSpPr>
            <p:cNvPr id="28" name="Google Shape;28;p6"/>
            <p:cNvSpPr/>
            <p:nvPr/>
          </p:nvSpPr>
          <p:spPr>
            <a:xfrm>
              <a:off x="-12700" y="-14288"/>
              <a:ext cx="40577780" cy="4794922"/>
            </a:xfrm>
            <a:prstGeom prst="rect">
              <a:avLst/>
            </a:prstGeom>
            <a:solidFill>
              <a:srgbClr val="0D2C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6"/>
            <p:cNvSpPr/>
            <p:nvPr/>
          </p:nvSpPr>
          <p:spPr>
            <a:xfrm>
              <a:off x="2235200" y="-295241"/>
              <a:ext cx="614827" cy="1741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6"/>
            <p:cNvSpPr/>
            <p:nvPr/>
          </p:nvSpPr>
          <p:spPr>
            <a:xfrm>
              <a:off x="2235200" y="-295241"/>
              <a:ext cx="614827" cy="1741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6"/>
            <p:cNvSpPr/>
            <p:nvPr/>
          </p:nvSpPr>
          <p:spPr>
            <a:xfrm>
              <a:off x="2235200" y="-872296"/>
              <a:ext cx="614827" cy="1741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6"/>
            <p:cNvSpPr/>
            <p:nvPr/>
          </p:nvSpPr>
          <p:spPr>
            <a:xfrm>
              <a:off x="34667591" y="450849"/>
              <a:ext cx="5216524" cy="3725864"/>
            </a:xfrm>
            <a:prstGeom prst="roundRect">
              <a:avLst>
                <a:gd name="adj" fmla="val 11769"/>
              </a:avLst>
            </a:prstGeom>
            <a:solidFill>
              <a:schemeClr val="lt1"/>
            </a:solidFill>
            <a:ln w="63500" cap="flat" cmpd="sng">
              <a:solidFill>
                <a:srgbClr val="F3CD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" name="Google Shape;33;p6"/>
            <p:cNvGrpSpPr/>
            <p:nvPr/>
          </p:nvGrpSpPr>
          <p:grpSpPr>
            <a:xfrm>
              <a:off x="34795664" y="753601"/>
              <a:ext cx="4731500" cy="3174821"/>
              <a:chOff x="42982531" y="1141976"/>
              <a:chExt cx="3661734" cy="2456873"/>
            </a:xfrm>
          </p:grpSpPr>
          <p:sp>
            <p:nvSpPr>
              <p:cNvPr id="34" name="Google Shape;34;p6"/>
              <p:cNvSpPr/>
              <p:nvPr/>
            </p:nvSpPr>
            <p:spPr>
              <a:xfrm>
                <a:off x="42986797" y="3256592"/>
                <a:ext cx="3657468" cy="28747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5" name="Google Shape;35;p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2982531" y="1141976"/>
                <a:ext cx="3657600" cy="24568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6"/>
            <p:cNvGrpSpPr/>
            <p:nvPr/>
          </p:nvGrpSpPr>
          <p:grpSpPr>
            <a:xfrm>
              <a:off x="474663" y="450850"/>
              <a:ext cx="5214937" cy="3725862"/>
              <a:chOff x="83236" y="388275"/>
              <a:chExt cx="6737322" cy="4673572"/>
            </a:xfrm>
          </p:grpSpPr>
          <p:sp>
            <p:nvSpPr>
              <p:cNvPr id="37" name="Google Shape;37;p6"/>
              <p:cNvSpPr/>
              <p:nvPr/>
            </p:nvSpPr>
            <p:spPr>
              <a:xfrm>
                <a:off x="83236" y="388275"/>
                <a:ext cx="6737322" cy="4673572"/>
              </a:xfrm>
              <a:prstGeom prst="roundRect">
                <a:avLst>
                  <a:gd name="adj" fmla="val 14101"/>
                </a:avLst>
              </a:prstGeom>
              <a:solidFill>
                <a:schemeClr val="lt1"/>
              </a:solidFill>
              <a:ln w="63500" cap="flat" cmpd="sng">
                <a:solidFill>
                  <a:srgbClr val="F3CD7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8" name="Google Shape;38;p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53408" y="682752"/>
                <a:ext cx="5951525" cy="4045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1859746" y="307494"/>
            <a:ext cx="8355693" cy="65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Calibri"/>
              <a:buNone/>
              <a:defRPr sz="4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414300-23E2-A951-B8DF-8284CB1DF0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6142" y="1877592"/>
            <a:ext cx="10502900" cy="420143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Google Shape;46;p7">
            <a:extLst>
              <a:ext uri="{FF2B5EF4-FFF2-40B4-BE49-F238E27FC236}">
                <a16:creationId xmlns:a16="http://schemas.microsoft.com/office/drawing/2014/main" id="{6A71A46C-5B98-4FEF-54B5-CCD9D2691B4F}"/>
              </a:ext>
            </a:extLst>
          </p:cNvPr>
          <p:cNvSpPr/>
          <p:nvPr userDrawn="1"/>
        </p:nvSpPr>
        <p:spPr>
          <a:xfrm>
            <a:off x="0" y="6389802"/>
            <a:ext cx="12219940" cy="487362"/>
          </a:xfrm>
          <a:prstGeom prst="rect">
            <a:avLst/>
          </a:prstGeom>
          <a:solidFill>
            <a:srgbClr val="0D2C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2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7;p7">
            <a:extLst>
              <a:ext uri="{FF2B5EF4-FFF2-40B4-BE49-F238E27FC236}">
                <a16:creationId xmlns:a16="http://schemas.microsoft.com/office/drawing/2014/main" id="{74E48EB2-5A3E-327E-FB8F-757A6CE92DD7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-27940" y="65126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48;p7">
            <a:extLst>
              <a:ext uri="{FF2B5EF4-FFF2-40B4-BE49-F238E27FC236}">
                <a16:creationId xmlns:a16="http://schemas.microsoft.com/office/drawing/2014/main" id="{3EF08066-3C2E-AA21-3823-D098047679A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2848610" y="6512040"/>
            <a:ext cx="64795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49;p7">
            <a:extLst>
              <a:ext uri="{FF2B5EF4-FFF2-40B4-BE49-F238E27FC236}">
                <a16:creationId xmlns:a16="http://schemas.microsoft.com/office/drawing/2014/main" id="{17C75449-13D6-286E-0CC5-EAD4060971E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120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2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6"/>
          <p:cNvGrpSpPr/>
          <p:nvPr/>
        </p:nvGrpSpPr>
        <p:grpSpPr>
          <a:xfrm>
            <a:off x="0" y="-316077"/>
            <a:ext cx="12192000" cy="1698479"/>
            <a:chOff x="-12700" y="-872296"/>
            <a:chExt cx="40577780" cy="5652930"/>
          </a:xfrm>
        </p:grpSpPr>
        <p:sp>
          <p:nvSpPr>
            <p:cNvPr id="28" name="Google Shape;28;p6"/>
            <p:cNvSpPr/>
            <p:nvPr/>
          </p:nvSpPr>
          <p:spPr>
            <a:xfrm>
              <a:off x="-12700" y="-14288"/>
              <a:ext cx="40577780" cy="4794922"/>
            </a:xfrm>
            <a:prstGeom prst="rect">
              <a:avLst/>
            </a:prstGeom>
            <a:solidFill>
              <a:srgbClr val="0D2C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6"/>
            <p:cNvSpPr/>
            <p:nvPr/>
          </p:nvSpPr>
          <p:spPr>
            <a:xfrm>
              <a:off x="2235200" y="-295241"/>
              <a:ext cx="614827" cy="1741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6"/>
            <p:cNvSpPr/>
            <p:nvPr/>
          </p:nvSpPr>
          <p:spPr>
            <a:xfrm>
              <a:off x="2235200" y="-295241"/>
              <a:ext cx="614827" cy="1741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6"/>
            <p:cNvSpPr/>
            <p:nvPr/>
          </p:nvSpPr>
          <p:spPr>
            <a:xfrm>
              <a:off x="2235200" y="-872296"/>
              <a:ext cx="614827" cy="1741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6"/>
            <p:cNvSpPr/>
            <p:nvPr/>
          </p:nvSpPr>
          <p:spPr>
            <a:xfrm>
              <a:off x="34667591" y="450849"/>
              <a:ext cx="5216524" cy="3725864"/>
            </a:xfrm>
            <a:prstGeom prst="roundRect">
              <a:avLst>
                <a:gd name="adj" fmla="val 11769"/>
              </a:avLst>
            </a:prstGeom>
            <a:solidFill>
              <a:schemeClr val="lt1"/>
            </a:solidFill>
            <a:ln w="63500" cap="flat" cmpd="sng">
              <a:solidFill>
                <a:srgbClr val="F3CD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" name="Google Shape;33;p6"/>
            <p:cNvGrpSpPr/>
            <p:nvPr/>
          </p:nvGrpSpPr>
          <p:grpSpPr>
            <a:xfrm>
              <a:off x="34795664" y="753601"/>
              <a:ext cx="4731500" cy="3174821"/>
              <a:chOff x="42982531" y="1141976"/>
              <a:chExt cx="3661734" cy="2456873"/>
            </a:xfrm>
          </p:grpSpPr>
          <p:sp>
            <p:nvSpPr>
              <p:cNvPr id="34" name="Google Shape;34;p6"/>
              <p:cNvSpPr/>
              <p:nvPr/>
            </p:nvSpPr>
            <p:spPr>
              <a:xfrm>
                <a:off x="42986797" y="3256592"/>
                <a:ext cx="3657468" cy="28747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5" name="Google Shape;35;p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2982531" y="1141976"/>
                <a:ext cx="3657600" cy="24568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6"/>
            <p:cNvGrpSpPr/>
            <p:nvPr/>
          </p:nvGrpSpPr>
          <p:grpSpPr>
            <a:xfrm>
              <a:off x="474663" y="450850"/>
              <a:ext cx="5214937" cy="3725862"/>
              <a:chOff x="83236" y="388275"/>
              <a:chExt cx="6737322" cy="4673572"/>
            </a:xfrm>
          </p:grpSpPr>
          <p:sp>
            <p:nvSpPr>
              <p:cNvPr id="37" name="Google Shape;37;p6"/>
              <p:cNvSpPr/>
              <p:nvPr/>
            </p:nvSpPr>
            <p:spPr>
              <a:xfrm>
                <a:off x="83236" y="388275"/>
                <a:ext cx="6737322" cy="4673572"/>
              </a:xfrm>
              <a:prstGeom prst="roundRect">
                <a:avLst>
                  <a:gd name="adj" fmla="val 14101"/>
                </a:avLst>
              </a:prstGeom>
              <a:solidFill>
                <a:schemeClr val="lt1"/>
              </a:solidFill>
              <a:ln w="63500" cap="flat" cmpd="sng">
                <a:solidFill>
                  <a:srgbClr val="F3CD7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8" name="Google Shape;38;p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53408" y="682752"/>
                <a:ext cx="5951525" cy="4045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1859746" y="307494"/>
            <a:ext cx="8355693" cy="65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Calibri"/>
              <a:buNone/>
              <a:defRPr sz="4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414300-23E2-A951-B8DF-8284CB1DF0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6142" y="1877592"/>
            <a:ext cx="10502900" cy="420143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Google Shape;47;p7">
            <a:extLst>
              <a:ext uri="{FF2B5EF4-FFF2-40B4-BE49-F238E27FC236}">
                <a16:creationId xmlns:a16="http://schemas.microsoft.com/office/drawing/2014/main" id="{74E48EB2-5A3E-327E-FB8F-757A6CE92DD7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-27940" y="65126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48;p7">
            <a:extLst>
              <a:ext uri="{FF2B5EF4-FFF2-40B4-BE49-F238E27FC236}">
                <a16:creationId xmlns:a16="http://schemas.microsoft.com/office/drawing/2014/main" id="{3EF08066-3C2E-AA21-3823-D098047679A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2848610" y="6512040"/>
            <a:ext cx="64795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49;p7">
            <a:extLst>
              <a:ext uri="{FF2B5EF4-FFF2-40B4-BE49-F238E27FC236}">
                <a16:creationId xmlns:a16="http://schemas.microsoft.com/office/drawing/2014/main" id="{17C75449-13D6-286E-0CC5-EAD4060971E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120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889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2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6"/>
          <p:cNvGrpSpPr/>
          <p:nvPr/>
        </p:nvGrpSpPr>
        <p:grpSpPr>
          <a:xfrm>
            <a:off x="0" y="-316077"/>
            <a:ext cx="12192000" cy="1698479"/>
            <a:chOff x="-12700" y="-872296"/>
            <a:chExt cx="40577780" cy="5652930"/>
          </a:xfrm>
        </p:grpSpPr>
        <p:sp>
          <p:nvSpPr>
            <p:cNvPr id="28" name="Google Shape;28;p6"/>
            <p:cNvSpPr/>
            <p:nvPr/>
          </p:nvSpPr>
          <p:spPr>
            <a:xfrm>
              <a:off x="-12700" y="-14288"/>
              <a:ext cx="40577780" cy="4794922"/>
            </a:xfrm>
            <a:prstGeom prst="rect">
              <a:avLst/>
            </a:prstGeom>
            <a:solidFill>
              <a:srgbClr val="0D2C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6"/>
            <p:cNvSpPr/>
            <p:nvPr/>
          </p:nvSpPr>
          <p:spPr>
            <a:xfrm>
              <a:off x="2235200" y="-295241"/>
              <a:ext cx="614827" cy="1741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6"/>
            <p:cNvSpPr/>
            <p:nvPr/>
          </p:nvSpPr>
          <p:spPr>
            <a:xfrm>
              <a:off x="2235200" y="-295241"/>
              <a:ext cx="614827" cy="1741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6"/>
            <p:cNvSpPr/>
            <p:nvPr/>
          </p:nvSpPr>
          <p:spPr>
            <a:xfrm>
              <a:off x="2235200" y="-872296"/>
              <a:ext cx="614827" cy="1741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6"/>
            <p:cNvSpPr/>
            <p:nvPr/>
          </p:nvSpPr>
          <p:spPr>
            <a:xfrm>
              <a:off x="34667591" y="450849"/>
              <a:ext cx="5216524" cy="3725864"/>
            </a:xfrm>
            <a:prstGeom prst="roundRect">
              <a:avLst>
                <a:gd name="adj" fmla="val 11769"/>
              </a:avLst>
            </a:prstGeom>
            <a:solidFill>
              <a:schemeClr val="lt1"/>
            </a:solidFill>
            <a:ln w="63500" cap="flat" cmpd="sng">
              <a:solidFill>
                <a:srgbClr val="F3CD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" name="Google Shape;33;p6"/>
            <p:cNvGrpSpPr/>
            <p:nvPr/>
          </p:nvGrpSpPr>
          <p:grpSpPr>
            <a:xfrm>
              <a:off x="34795664" y="753601"/>
              <a:ext cx="4731500" cy="3174821"/>
              <a:chOff x="42982531" y="1141976"/>
              <a:chExt cx="3661734" cy="2456873"/>
            </a:xfrm>
          </p:grpSpPr>
          <p:sp>
            <p:nvSpPr>
              <p:cNvPr id="34" name="Google Shape;34;p6"/>
              <p:cNvSpPr/>
              <p:nvPr/>
            </p:nvSpPr>
            <p:spPr>
              <a:xfrm>
                <a:off x="42986797" y="3256592"/>
                <a:ext cx="3657468" cy="28747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5" name="Google Shape;35;p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2982531" y="1141976"/>
                <a:ext cx="3657600" cy="24568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313457" y="309266"/>
            <a:ext cx="8355693" cy="65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Calibri"/>
              <a:buNone/>
              <a:defRPr sz="4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414300-23E2-A951-B8DF-8284CB1DF0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6142" y="1877592"/>
            <a:ext cx="10502900" cy="420143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Google Shape;46;p7">
            <a:extLst>
              <a:ext uri="{FF2B5EF4-FFF2-40B4-BE49-F238E27FC236}">
                <a16:creationId xmlns:a16="http://schemas.microsoft.com/office/drawing/2014/main" id="{6A71A46C-5B98-4FEF-54B5-CCD9D2691B4F}"/>
              </a:ext>
            </a:extLst>
          </p:cNvPr>
          <p:cNvSpPr/>
          <p:nvPr userDrawn="1"/>
        </p:nvSpPr>
        <p:spPr>
          <a:xfrm>
            <a:off x="0" y="6389802"/>
            <a:ext cx="12219940" cy="487362"/>
          </a:xfrm>
          <a:prstGeom prst="rect">
            <a:avLst/>
          </a:prstGeom>
          <a:solidFill>
            <a:srgbClr val="0D2C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2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7;p7">
            <a:extLst>
              <a:ext uri="{FF2B5EF4-FFF2-40B4-BE49-F238E27FC236}">
                <a16:creationId xmlns:a16="http://schemas.microsoft.com/office/drawing/2014/main" id="{74E48EB2-5A3E-327E-FB8F-757A6CE92DD7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-27940" y="65126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48;p7">
            <a:extLst>
              <a:ext uri="{FF2B5EF4-FFF2-40B4-BE49-F238E27FC236}">
                <a16:creationId xmlns:a16="http://schemas.microsoft.com/office/drawing/2014/main" id="{3EF08066-3C2E-AA21-3823-D098047679A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2848610" y="6512040"/>
            <a:ext cx="64795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49;p7">
            <a:extLst>
              <a:ext uri="{FF2B5EF4-FFF2-40B4-BE49-F238E27FC236}">
                <a16:creationId xmlns:a16="http://schemas.microsoft.com/office/drawing/2014/main" id="{17C75449-13D6-286E-0CC5-EAD4060971E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120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4224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0" y="6389802"/>
            <a:ext cx="12219940" cy="487362"/>
          </a:xfrm>
          <a:prstGeom prst="rect">
            <a:avLst/>
          </a:prstGeom>
          <a:solidFill>
            <a:srgbClr val="0D2C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2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9448800" y="65120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0" y="7620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2848610" y="6512040"/>
            <a:ext cx="64795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[]</a:t>
            </a:r>
            <a:endParaRPr dirty="0"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-27940" y="65126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SU-KunzeLab-Black">
  <p:cSld name="MSU-KunzeLab-Black">
    <p:bg>
      <p:bgPr>
        <a:solidFill>
          <a:schemeClr val="dk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10"/>
          <p:cNvGrpSpPr/>
          <p:nvPr/>
        </p:nvGrpSpPr>
        <p:grpSpPr>
          <a:xfrm>
            <a:off x="0" y="-316077"/>
            <a:ext cx="12192000" cy="1698479"/>
            <a:chOff x="-12700" y="-872296"/>
            <a:chExt cx="40577780" cy="5652930"/>
          </a:xfrm>
        </p:grpSpPr>
        <p:sp>
          <p:nvSpPr>
            <p:cNvPr id="57" name="Google Shape;57;p10"/>
            <p:cNvSpPr/>
            <p:nvPr/>
          </p:nvSpPr>
          <p:spPr>
            <a:xfrm>
              <a:off x="-12700" y="-14288"/>
              <a:ext cx="40577780" cy="4794922"/>
            </a:xfrm>
            <a:prstGeom prst="rect">
              <a:avLst/>
            </a:prstGeom>
            <a:solidFill>
              <a:srgbClr val="0D2C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0"/>
            <p:cNvSpPr/>
            <p:nvPr/>
          </p:nvSpPr>
          <p:spPr>
            <a:xfrm>
              <a:off x="2235200" y="-295241"/>
              <a:ext cx="614827" cy="1741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2235200" y="-295241"/>
              <a:ext cx="614827" cy="1741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2235200" y="-872296"/>
              <a:ext cx="614827" cy="1741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34667591" y="450849"/>
              <a:ext cx="5216524" cy="3725864"/>
            </a:xfrm>
            <a:prstGeom prst="roundRect">
              <a:avLst>
                <a:gd name="adj" fmla="val 11769"/>
              </a:avLst>
            </a:prstGeom>
            <a:solidFill>
              <a:schemeClr val="lt1"/>
            </a:solidFill>
            <a:ln w="63500" cap="flat" cmpd="sng">
              <a:solidFill>
                <a:srgbClr val="F3CD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62;p10"/>
            <p:cNvGrpSpPr/>
            <p:nvPr/>
          </p:nvGrpSpPr>
          <p:grpSpPr>
            <a:xfrm>
              <a:off x="34795664" y="753601"/>
              <a:ext cx="4731500" cy="3174821"/>
              <a:chOff x="42982531" y="1141976"/>
              <a:chExt cx="3661734" cy="2456873"/>
            </a:xfrm>
          </p:grpSpPr>
          <p:sp>
            <p:nvSpPr>
              <p:cNvPr id="63" name="Google Shape;63;p10"/>
              <p:cNvSpPr/>
              <p:nvPr/>
            </p:nvSpPr>
            <p:spPr>
              <a:xfrm>
                <a:off x="42986797" y="3256592"/>
                <a:ext cx="3657468" cy="28747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4" name="Google Shape;64;p1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2982531" y="1141976"/>
                <a:ext cx="3657600" cy="24568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5" name="Google Shape;65;p10"/>
          <p:cNvSpPr/>
          <p:nvPr/>
        </p:nvSpPr>
        <p:spPr>
          <a:xfrm>
            <a:off x="-27940" y="6356350"/>
            <a:ext cx="12219940" cy="487362"/>
          </a:xfrm>
          <a:prstGeom prst="rect">
            <a:avLst/>
          </a:prstGeom>
          <a:solidFill>
            <a:srgbClr val="0D2C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2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9448800" y="65090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620" y="-38100"/>
            <a:ext cx="1034204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Calibri"/>
              <a:buNone/>
              <a:defRPr sz="4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-27940" y="647922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2848610" y="6478587"/>
            <a:ext cx="64795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dk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6" r:id="rId4"/>
    <p:sldLayoutId id="2147483651" r:id="rId5"/>
    <p:sldLayoutId id="2147483652" r:id="rId6"/>
    <p:sldLayoutId id="2147483654" r:id="rId7"/>
    <p:sldLayoutId id="214748365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2889-024-18987-9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11/j.1365-246X.2010.04804.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"/>
          <p:cNvSpPr txBox="1">
            <a:spLocks noGrp="1"/>
          </p:cNvSpPr>
          <p:nvPr>
            <p:ph type="title"/>
          </p:nvPr>
        </p:nvSpPr>
        <p:spPr>
          <a:xfrm>
            <a:off x="1918200" y="277408"/>
            <a:ext cx="8355600" cy="10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900" dirty="0">
                <a:latin typeface="+mn-lt"/>
                <a:cs typeface="Arial"/>
              </a:rPr>
              <a:t>Space-Related Magnetic Field Effects on Human Neuronal Signaling Behavior </a:t>
            </a:r>
          </a:p>
        </p:txBody>
      </p:sp>
      <p:sp>
        <p:nvSpPr>
          <p:cNvPr id="78" name="Google Shape;78;p1"/>
          <p:cNvSpPr txBox="1"/>
          <p:nvPr/>
        </p:nvSpPr>
        <p:spPr>
          <a:xfrm>
            <a:off x="5569527" y="2659221"/>
            <a:ext cx="5958737" cy="307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rgbClr val="0C2B6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Erika Landree, Nate Oftedal, and Dr. Anja Kunze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US" sz="1800" b="0" i="0" u="none" strike="noStrike" cap="none" dirty="0">
              <a:solidFill>
                <a:srgbClr val="0C2B6C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C2B6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Montana State University</a:t>
            </a:r>
            <a:endParaRPr lang="en-US" dirty="0">
              <a:solidFill>
                <a:srgbClr val="0C2B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C2B6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Kunze Neuroengineering Laboratory</a:t>
            </a:r>
            <a:endParaRPr lang="en-US" dirty="0">
              <a:solidFill>
                <a:srgbClr val="0C2B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US" sz="2000" b="0" i="0" u="none" strike="noStrike" cap="none" dirty="0">
              <a:solidFill>
                <a:srgbClr val="0C2B6C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C2B6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Contact: </a:t>
            </a:r>
            <a:r>
              <a:rPr lang="en-US" sz="2000" dirty="0">
                <a:solidFill>
                  <a:srgbClr val="0C2B6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</a:t>
            </a:r>
            <a:r>
              <a:rPr lang="en-US" sz="2000" b="0" i="0" u="none" strike="noStrike" cap="none" dirty="0">
                <a:solidFill>
                  <a:srgbClr val="0C2B6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rika.landree@montana.com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C2B6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Research: </a:t>
            </a:r>
            <a:r>
              <a:rPr lang="en-US" sz="2000" b="0" i="0" u="none" strike="noStrike" cap="none" dirty="0" err="1">
                <a:solidFill>
                  <a:srgbClr val="0C2B6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www.kunzelab.org</a:t>
            </a:r>
            <a:endParaRPr lang="en-US" dirty="0">
              <a:solidFill>
                <a:srgbClr val="0C2B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C2B6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Follow us: @</a:t>
            </a:r>
            <a:r>
              <a:rPr lang="en-US" sz="2000" b="0" i="0" u="none" strike="noStrike" cap="none" dirty="0" err="1">
                <a:solidFill>
                  <a:srgbClr val="0C2B6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TheKunzeLab</a:t>
            </a:r>
            <a:r>
              <a:rPr lang="en-US" sz="2000" b="0" i="0" u="none" strike="noStrike" cap="none" dirty="0">
                <a:solidFill>
                  <a:srgbClr val="0C2B6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endParaRPr lang="en-US" dirty="0">
              <a:solidFill>
                <a:srgbClr val="0C2B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6A1-527C-9450-7352-E0BB66BC4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23963-764B-05CB-E93C-64CCE2A3E8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877592"/>
            <a:ext cx="5193042" cy="4201431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b="1" dirty="0"/>
              <a:t>A) </a:t>
            </a:r>
            <a:r>
              <a:rPr lang="en-US" dirty="0"/>
              <a:t>Permanent magnetic ring</a:t>
            </a:r>
          </a:p>
          <a:p>
            <a:pPr>
              <a:lnSpc>
                <a:spcPct val="200000"/>
              </a:lnSpc>
            </a:pPr>
            <a:r>
              <a:rPr lang="en-US" b="1" dirty="0"/>
              <a:t>B) </a:t>
            </a:r>
            <a:r>
              <a:rPr lang="en-US" dirty="0"/>
              <a:t>Magnetic field generated by the magnetic ring</a:t>
            </a:r>
          </a:p>
          <a:p>
            <a:pPr>
              <a:lnSpc>
                <a:spcPct val="200000"/>
              </a:lnSpc>
            </a:pPr>
            <a:r>
              <a:rPr lang="en-US" b="1" dirty="0"/>
              <a:t>C) </a:t>
            </a:r>
            <a:r>
              <a:rPr lang="en-US" dirty="0"/>
              <a:t>Micro-electrode array with neurons cultured on the surface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E63AB-1DA1-0DE5-9751-DF0BC9DCB9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D39C49-A190-E904-729B-431EFBEC93C3}"/>
              </a:ext>
            </a:extLst>
          </p:cNvPr>
          <p:cNvGrpSpPr>
            <a:grpSpLocks noChangeAspect="1"/>
          </p:cNvGrpSpPr>
          <p:nvPr/>
        </p:nvGrpSpPr>
        <p:grpSpPr>
          <a:xfrm>
            <a:off x="335948" y="545001"/>
            <a:ext cx="4515599" cy="7279502"/>
            <a:chOff x="2051456" y="2014864"/>
            <a:chExt cx="2305077" cy="3715966"/>
          </a:xfrm>
        </p:grpSpPr>
        <p:pic>
          <p:nvPicPr>
            <p:cNvPr id="5" name="Picture 4" descr="A line of measurement time points&#10;&#10;AI-generated content may be incorrect.">
              <a:extLst>
                <a:ext uri="{FF2B5EF4-FFF2-40B4-BE49-F238E27FC236}">
                  <a16:creationId xmlns:a16="http://schemas.microsoft.com/office/drawing/2014/main" id="{58B5EAD1-BDAF-6C02-2710-A2C175FCD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218" r="87403" b="45638"/>
            <a:stretch>
              <a:fillRect/>
            </a:stretch>
          </p:blipFill>
          <p:spPr>
            <a:xfrm>
              <a:off x="2051456" y="3278733"/>
              <a:ext cx="2305077" cy="2452097"/>
            </a:xfrm>
            <a:prstGeom prst="rect">
              <a:avLst/>
            </a:prstGeom>
            <a:scene3d>
              <a:camera prst="isometricOffAxis2Top"/>
              <a:lightRig rig="threePt" dir="t"/>
            </a:scene3d>
            <a:sp3d>
              <a:bevelT w="0" h="406400"/>
            </a:sp3d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278E887-522C-BADA-7F8F-EB75C0121C4F}"/>
                </a:ext>
              </a:extLst>
            </p:cNvPr>
            <p:cNvCxnSpPr>
              <a:cxnSpLocks/>
            </p:cNvCxnSpPr>
            <p:nvPr/>
          </p:nvCxnSpPr>
          <p:spPr>
            <a:xfrm>
              <a:off x="3879460" y="3347911"/>
              <a:ext cx="0" cy="1177762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1BCF318-C80B-6F47-5678-DB5A872D6287}"/>
                </a:ext>
              </a:extLst>
            </p:cNvPr>
            <p:cNvCxnSpPr>
              <a:cxnSpLocks/>
            </p:cNvCxnSpPr>
            <p:nvPr/>
          </p:nvCxnSpPr>
          <p:spPr>
            <a:xfrm>
              <a:off x="2897110" y="2808940"/>
              <a:ext cx="0" cy="1716733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Donut 7">
              <a:extLst>
                <a:ext uri="{FF2B5EF4-FFF2-40B4-BE49-F238E27FC236}">
                  <a16:creationId xmlns:a16="http://schemas.microsoft.com/office/drawing/2014/main" id="{29A849CF-3B2B-7E28-DD04-8FDF3B64CA91}"/>
                </a:ext>
              </a:extLst>
            </p:cNvPr>
            <p:cNvSpPr/>
            <p:nvPr/>
          </p:nvSpPr>
          <p:spPr>
            <a:xfrm>
              <a:off x="2420037" y="2014864"/>
              <a:ext cx="1936496" cy="1936496"/>
            </a:xfrm>
            <a:prstGeom prst="donu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isometricOffAxis1Top"/>
              <a:lightRig rig="threePt" dir="t"/>
            </a:scene3d>
            <a:sp3d>
              <a:bevelT w="0" h="6350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Donut 8">
              <a:extLst>
                <a:ext uri="{FF2B5EF4-FFF2-40B4-BE49-F238E27FC236}">
                  <a16:creationId xmlns:a16="http://schemas.microsoft.com/office/drawing/2014/main" id="{5299DA77-AB03-2F67-BC27-FC36D218A7D0}"/>
                </a:ext>
              </a:extLst>
            </p:cNvPr>
            <p:cNvSpPr/>
            <p:nvPr/>
          </p:nvSpPr>
          <p:spPr>
            <a:xfrm>
              <a:off x="2900903" y="3911799"/>
              <a:ext cx="977209" cy="966739"/>
            </a:xfrm>
            <a:prstGeom prst="donut">
              <a:avLst>
                <a:gd name="adj" fmla="val 117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isometricOffAxis2Top"/>
              <a:lightRig rig="brightRoom" dir="t"/>
            </a:scene3d>
            <a:sp3d contourW="12700" prstMaterial="matte">
              <a:bevelT w="0" h="190500"/>
              <a:extrusionClr>
                <a:schemeClr val="bg1">
                  <a:lumMod val="85000"/>
                </a:schemeClr>
              </a:extrusionClr>
              <a:contourClr>
                <a:schemeClr val="bg1">
                  <a:lumMod val="85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DD7253-1B2E-7684-0B4A-B7C784783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06" t="22169" r="19837" b="22184"/>
            <a:stretch>
              <a:fillRect/>
            </a:stretch>
          </p:blipFill>
          <p:spPr bwMode="auto">
            <a:xfrm>
              <a:off x="2894048" y="3405692"/>
              <a:ext cx="990495" cy="983326"/>
            </a:xfrm>
            <a:prstGeom prst="ellipse">
              <a:avLst/>
            </a:prstGeom>
            <a:noFill/>
            <a:ln>
              <a:noFill/>
            </a:ln>
            <a:scene3d>
              <a:camera prst="isometricOffAxis2Top"/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A5F52C-8EA5-88FF-228A-CE3E59FBF6C5}"/>
              </a:ext>
            </a:extLst>
          </p:cNvPr>
          <p:cNvSpPr txBox="1"/>
          <p:nvPr/>
        </p:nvSpPr>
        <p:spPr>
          <a:xfrm>
            <a:off x="0" y="6485088"/>
            <a:ext cx="30086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 created using </a:t>
            </a:r>
            <a:r>
              <a:rPr lang="en-US" i="1" dirty="0">
                <a:solidFill>
                  <a:schemeClr val="bg1"/>
                </a:solidFill>
              </a:rPr>
              <a:t>biorender.com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C5E3A1-9204-05E0-8E3A-A7F230D9ADCC}"/>
              </a:ext>
            </a:extLst>
          </p:cNvPr>
          <p:cNvSpPr txBox="1">
            <a:spLocks/>
          </p:cNvSpPr>
          <p:nvPr/>
        </p:nvSpPr>
        <p:spPr>
          <a:xfrm>
            <a:off x="4851547" y="2404806"/>
            <a:ext cx="485848" cy="49733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CC64055-C16F-7884-697C-D20B410A1611}"/>
              </a:ext>
            </a:extLst>
          </p:cNvPr>
          <p:cNvSpPr txBox="1">
            <a:spLocks/>
          </p:cNvSpPr>
          <p:nvPr/>
        </p:nvSpPr>
        <p:spPr>
          <a:xfrm>
            <a:off x="4007354" y="4021236"/>
            <a:ext cx="485848" cy="49733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95C0810-89B2-6501-8563-7A3ED08DF1DF}"/>
              </a:ext>
            </a:extLst>
          </p:cNvPr>
          <p:cNvSpPr txBox="1">
            <a:spLocks/>
          </p:cNvSpPr>
          <p:nvPr/>
        </p:nvSpPr>
        <p:spPr>
          <a:xfrm>
            <a:off x="4431590" y="5581688"/>
            <a:ext cx="485848" cy="49733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36735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6C127-BE18-BDB2-37C1-28B6BFDEE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Timeline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CD3FD3-C1C7-B12C-5F96-854DBA60932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448800" y="6516686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636BB0-D5F7-CF52-CE26-DBF5302A7D26}"/>
              </a:ext>
            </a:extLst>
          </p:cNvPr>
          <p:cNvSpPr txBox="1"/>
          <p:nvPr/>
        </p:nvSpPr>
        <p:spPr>
          <a:xfrm>
            <a:off x="0" y="6485088"/>
            <a:ext cx="30086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 created using </a:t>
            </a:r>
            <a:r>
              <a:rPr lang="en-US" i="1" dirty="0">
                <a:solidFill>
                  <a:schemeClr val="bg1"/>
                </a:solidFill>
              </a:rPr>
              <a:t>biorender.com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61AC4BC-E6D6-2A41-F43B-A963DC55949D}"/>
              </a:ext>
            </a:extLst>
          </p:cNvPr>
          <p:cNvGrpSpPr>
            <a:grpSpLocks noChangeAspect="1"/>
          </p:cNvGrpSpPr>
          <p:nvPr/>
        </p:nvGrpSpPr>
        <p:grpSpPr>
          <a:xfrm>
            <a:off x="2051456" y="2010545"/>
            <a:ext cx="8807139" cy="3748337"/>
            <a:chOff x="721257" y="256582"/>
            <a:chExt cx="12632220" cy="53763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F40DF7-23BF-C50E-F4EE-860F3A3991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1257" y="256582"/>
              <a:ext cx="3306209" cy="5329870"/>
              <a:chOff x="2413937" y="546707"/>
              <a:chExt cx="4356978" cy="7023796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CC33118-85A6-8F59-4D74-8EAAAA2189E4}"/>
                  </a:ext>
                </a:extLst>
              </p:cNvPr>
              <p:cNvGrpSpPr/>
              <p:nvPr/>
            </p:nvGrpSpPr>
            <p:grpSpPr>
              <a:xfrm>
                <a:off x="2413937" y="546707"/>
                <a:ext cx="4356978" cy="7023796"/>
                <a:chOff x="2413937" y="137633"/>
                <a:chExt cx="4356978" cy="7023796"/>
              </a:xfrm>
            </p:grpSpPr>
            <p:pic>
              <p:nvPicPr>
                <p:cNvPr id="17" name="Picture 16" descr="A line of measurement time points&#10;&#10;AI-generated content may be incorrect.">
                  <a:extLst>
                    <a:ext uri="{FF2B5EF4-FFF2-40B4-BE49-F238E27FC236}">
                      <a16:creationId xmlns:a16="http://schemas.microsoft.com/office/drawing/2014/main" id="{4F0D14DE-171B-0080-049A-2C41553C53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218" r="87403" b="45638"/>
                <a:stretch>
                  <a:fillRect/>
                </a:stretch>
              </p:blipFill>
              <p:spPr>
                <a:xfrm>
                  <a:off x="2413937" y="2526557"/>
                  <a:ext cx="4356978" cy="4634872"/>
                </a:xfrm>
                <a:prstGeom prst="rect">
                  <a:avLst/>
                </a:prstGeom>
                <a:scene3d>
                  <a:camera prst="isometricOffAxis2Top"/>
                  <a:lightRig rig="threePt" dir="t"/>
                </a:scene3d>
                <a:sp3d>
                  <a:bevelT w="0" h="406400"/>
                </a:sp3d>
              </p:spPr>
            </p:pic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F28D9C5-3030-0A64-97A3-363F69926A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69167" y="2657314"/>
                  <a:ext cx="0" cy="2226166"/>
                </a:xfrm>
                <a:prstGeom prst="line">
                  <a:avLst/>
                </a:prstGeom>
                <a:ln w="19050">
                  <a:solidFill>
                    <a:schemeClr val="tx2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B2558959-BE85-56D4-0ACA-3568AF3BE4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12363" y="1638570"/>
                  <a:ext cx="0" cy="3244912"/>
                </a:xfrm>
                <a:prstGeom prst="line">
                  <a:avLst/>
                </a:prstGeom>
                <a:ln w="19050">
                  <a:solidFill>
                    <a:schemeClr val="tx2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Donut 19">
                  <a:extLst>
                    <a:ext uri="{FF2B5EF4-FFF2-40B4-BE49-F238E27FC236}">
                      <a16:creationId xmlns:a16="http://schemas.microsoft.com/office/drawing/2014/main" id="{05ECEAE6-C953-2970-B4B3-9A367B681A9C}"/>
                    </a:ext>
                  </a:extLst>
                </p:cNvPr>
                <p:cNvSpPr/>
                <p:nvPr/>
              </p:nvSpPr>
              <p:spPr>
                <a:xfrm>
                  <a:off x="3110617" y="137633"/>
                  <a:ext cx="3660298" cy="3660300"/>
                </a:xfrm>
                <a:prstGeom prst="donu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scene3d>
                  <a:camera prst="isometricOffAxis1Top"/>
                  <a:lightRig rig="threePt" dir="t"/>
                </a:scene3d>
                <a:sp3d>
                  <a:bevelT w="0" h="381000" prst="coolSlant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Donut 20">
                  <a:extLst>
                    <a:ext uri="{FF2B5EF4-FFF2-40B4-BE49-F238E27FC236}">
                      <a16:creationId xmlns:a16="http://schemas.microsoft.com/office/drawing/2014/main" id="{8BC3E316-0A9E-7D09-B99D-B2C4C10A7A28}"/>
                    </a:ext>
                  </a:extLst>
                </p:cNvPr>
                <p:cNvSpPr/>
                <p:nvPr/>
              </p:nvSpPr>
              <p:spPr>
                <a:xfrm>
                  <a:off x="4019532" y="3723157"/>
                  <a:ext cx="1847088" cy="1827298"/>
                </a:xfrm>
                <a:prstGeom prst="donut">
                  <a:avLst>
                    <a:gd name="adj" fmla="val 1170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scene3d>
                  <a:camera prst="isometricOffAxis2Top"/>
                  <a:lightRig rig="brightRoom" dir="t"/>
                </a:scene3d>
                <a:sp3d contourW="12700" prstMaterial="matte">
                  <a:bevelT w="0" h="127000"/>
                  <a:extrusionClr>
                    <a:schemeClr val="bg1">
                      <a:lumMod val="85000"/>
                    </a:schemeClr>
                  </a:extrusionClr>
                  <a:contourClr>
                    <a:schemeClr val="bg1">
                      <a:lumMod val="85000"/>
                    </a:schemeClr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771DA0D-33FB-365D-A6D6-B50BC72845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6" t="22169" r="19837" b="22184"/>
              <a:stretch>
                <a:fillRect/>
              </a:stretch>
            </p:blipFill>
            <p:spPr bwMode="auto">
              <a:xfrm>
                <a:off x="4006576" y="3175604"/>
                <a:ext cx="1872200" cy="1858650"/>
              </a:xfrm>
              <a:prstGeom prst="ellipse">
                <a:avLst/>
              </a:prstGeom>
              <a:noFill/>
              <a:ln>
                <a:noFill/>
              </a:ln>
              <a:scene3d>
                <a:camera prst="isometricOffAxis2Top"/>
                <a:lightRig rig="threePt" dir="t"/>
              </a:scene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6CAEB73-A775-36CF-5FD2-39786ADC0329}"/>
                </a:ext>
              </a:extLst>
            </p:cNvPr>
            <p:cNvGrpSpPr/>
            <p:nvPr/>
          </p:nvGrpSpPr>
          <p:grpSpPr>
            <a:xfrm>
              <a:off x="5456974" y="2080649"/>
              <a:ext cx="3306209" cy="3517082"/>
              <a:chOff x="2413937" y="2526557"/>
              <a:chExt cx="4356978" cy="4634872"/>
            </a:xfrm>
          </p:grpSpPr>
          <p:pic>
            <p:nvPicPr>
              <p:cNvPr id="23" name="Picture 22" descr="A line of measurement time points&#10;&#10;AI-generated content may be incorrect.">
                <a:extLst>
                  <a:ext uri="{FF2B5EF4-FFF2-40B4-BE49-F238E27FC236}">
                    <a16:creationId xmlns:a16="http://schemas.microsoft.com/office/drawing/2014/main" id="{3AF71752-EE8D-F139-5E84-FE0BC271C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218" r="87403" b="45638"/>
              <a:stretch>
                <a:fillRect/>
              </a:stretch>
            </p:blipFill>
            <p:spPr>
              <a:xfrm>
                <a:off x="2413937" y="2526557"/>
                <a:ext cx="4356978" cy="4634872"/>
              </a:xfrm>
              <a:prstGeom prst="rect">
                <a:avLst/>
              </a:prstGeom>
              <a:scene3d>
                <a:camera prst="isometricOffAxis2Top"/>
                <a:lightRig rig="threePt" dir="t"/>
              </a:scene3d>
              <a:sp3d>
                <a:bevelT w="0" h="406400"/>
              </a:sp3d>
            </p:spPr>
          </p:pic>
          <p:sp>
            <p:nvSpPr>
              <p:cNvPr id="24" name="Donut 23">
                <a:extLst>
                  <a:ext uri="{FF2B5EF4-FFF2-40B4-BE49-F238E27FC236}">
                    <a16:creationId xmlns:a16="http://schemas.microsoft.com/office/drawing/2014/main" id="{DCD189FC-24A7-7275-7B42-4DDB143B896C}"/>
                  </a:ext>
                </a:extLst>
              </p:cNvPr>
              <p:cNvSpPr/>
              <p:nvPr/>
            </p:nvSpPr>
            <p:spPr>
              <a:xfrm>
                <a:off x="4019532" y="3723157"/>
                <a:ext cx="1847088" cy="1827298"/>
              </a:xfrm>
              <a:prstGeom prst="donut">
                <a:avLst>
                  <a:gd name="adj" fmla="val 1170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isometricOffAxis2Top"/>
                <a:lightRig rig="brightRoom" dir="t"/>
              </a:scene3d>
              <a:sp3d contourW="12700" prstMaterial="matte">
                <a:bevelT w="0" h="127000"/>
                <a:extrusionClr>
                  <a:schemeClr val="bg1">
                    <a:lumMod val="85000"/>
                  </a:schemeClr>
                </a:extrusionClr>
                <a:contourClr>
                  <a:schemeClr val="bg1">
                    <a:lumMod val="85000"/>
                  </a:schemeClr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F985C1C-A921-9B6D-1351-46EAED2570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47268" y="303012"/>
              <a:ext cx="3306209" cy="5329870"/>
              <a:chOff x="2413937" y="546707"/>
              <a:chExt cx="4356978" cy="70237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2C6726-DDC1-B965-46E9-C3B2D09D3CD9}"/>
                  </a:ext>
                </a:extLst>
              </p:cNvPr>
              <p:cNvGrpSpPr/>
              <p:nvPr/>
            </p:nvGrpSpPr>
            <p:grpSpPr>
              <a:xfrm>
                <a:off x="2413937" y="546707"/>
                <a:ext cx="4356978" cy="7023796"/>
                <a:chOff x="2413937" y="137633"/>
                <a:chExt cx="4356978" cy="7023796"/>
              </a:xfrm>
            </p:grpSpPr>
            <p:pic>
              <p:nvPicPr>
                <p:cNvPr id="28" name="Picture 27" descr="A line of measurement time points&#10;&#10;AI-generated content may be incorrect.">
                  <a:extLst>
                    <a:ext uri="{FF2B5EF4-FFF2-40B4-BE49-F238E27FC236}">
                      <a16:creationId xmlns:a16="http://schemas.microsoft.com/office/drawing/2014/main" id="{B2DA017E-987A-08A1-E0C2-79F885FFB2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218" r="87403" b="45638"/>
                <a:stretch>
                  <a:fillRect/>
                </a:stretch>
              </p:blipFill>
              <p:spPr>
                <a:xfrm>
                  <a:off x="2413937" y="2526557"/>
                  <a:ext cx="4356978" cy="4634872"/>
                </a:xfrm>
                <a:prstGeom prst="rect">
                  <a:avLst/>
                </a:prstGeom>
                <a:scene3d>
                  <a:camera prst="isometricOffAxis2Top"/>
                  <a:lightRig rig="threePt" dir="t"/>
                </a:scene3d>
                <a:sp3d>
                  <a:bevelT w="0" h="406400"/>
                </a:sp3d>
              </p:spPr>
            </p:pic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B3586CEA-C46E-8979-9806-B957ECB8CD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69167" y="2657314"/>
                  <a:ext cx="0" cy="2226166"/>
                </a:xfrm>
                <a:prstGeom prst="line">
                  <a:avLst/>
                </a:prstGeom>
                <a:ln w="19050">
                  <a:solidFill>
                    <a:schemeClr val="tx2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A5862738-7CB3-3F20-7216-C8FFDAD0BA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12363" y="1638570"/>
                  <a:ext cx="0" cy="3244912"/>
                </a:xfrm>
                <a:prstGeom prst="line">
                  <a:avLst/>
                </a:prstGeom>
                <a:ln w="19050">
                  <a:solidFill>
                    <a:schemeClr val="tx2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Donut 30">
                  <a:extLst>
                    <a:ext uri="{FF2B5EF4-FFF2-40B4-BE49-F238E27FC236}">
                      <a16:creationId xmlns:a16="http://schemas.microsoft.com/office/drawing/2014/main" id="{958438B4-7920-7409-B432-A0B2224AC2FB}"/>
                    </a:ext>
                  </a:extLst>
                </p:cNvPr>
                <p:cNvSpPr/>
                <p:nvPr/>
              </p:nvSpPr>
              <p:spPr>
                <a:xfrm>
                  <a:off x="3110617" y="137633"/>
                  <a:ext cx="3660298" cy="3660300"/>
                </a:xfrm>
                <a:prstGeom prst="donu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scene3d>
                  <a:camera prst="isometricOffAxis1Top"/>
                  <a:lightRig rig="threePt" dir="t"/>
                </a:scene3d>
                <a:sp3d>
                  <a:bevelT w="0" h="381000" prst="coolSlant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Donut 31">
                  <a:extLst>
                    <a:ext uri="{FF2B5EF4-FFF2-40B4-BE49-F238E27FC236}">
                      <a16:creationId xmlns:a16="http://schemas.microsoft.com/office/drawing/2014/main" id="{E9558978-3765-3D3A-1CD2-88AEA7F86C92}"/>
                    </a:ext>
                  </a:extLst>
                </p:cNvPr>
                <p:cNvSpPr/>
                <p:nvPr/>
              </p:nvSpPr>
              <p:spPr>
                <a:xfrm>
                  <a:off x="4019532" y="3723157"/>
                  <a:ext cx="1847088" cy="1827298"/>
                </a:xfrm>
                <a:prstGeom prst="donut">
                  <a:avLst>
                    <a:gd name="adj" fmla="val 1170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scene3d>
                  <a:camera prst="isometricOffAxis2Top"/>
                  <a:lightRig rig="brightRoom" dir="t"/>
                </a:scene3d>
                <a:sp3d contourW="12700" prstMaterial="matte">
                  <a:bevelT w="0" h="127000"/>
                  <a:extrusionClr>
                    <a:schemeClr val="bg1">
                      <a:lumMod val="85000"/>
                    </a:schemeClr>
                  </a:extrusionClr>
                  <a:contourClr>
                    <a:schemeClr val="bg1">
                      <a:lumMod val="85000"/>
                    </a:schemeClr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45A552B-6414-85F8-BCD1-89682B442F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6" t="22169" r="19837" b="22184"/>
              <a:stretch>
                <a:fillRect/>
              </a:stretch>
            </p:blipFill>
            <p:spPr bwMode="auto">
              <a:xfrm>
                <a:off x="4006576" y="3175604"/>
                <a:ext cx="1872200" cy="1858650"/>
              </a:xfrm>
              <a:prstGeom prst="ellipse">
                <a:avLst/>
              </a:prstGeom>
              <a:noFill/>
              <a:ln>
                <a:noFill/>
              </a:ln>
              <a:scene3d>
                <a:camera prst="isometricOffAxis2Top"/>
                <a:lightRig rig="threePt" dir="t"/>
              </a:scene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15AFF1F8-7F6C-0C5F-D5FB-92228468E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t="11340" r="20967" b="11340"/>
          <a:stretch>
            <a:fillRect/>
          </a:stretch>
        </p:blipFill>
        <p:spPr bwMode="auto">
          <a:xfrm>
            <a:off x="9229982" y="1442879"/>
            <a:ext cx="1320728" cy="128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E9756B0-A4D7-440A-E221-06066420F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t="11340" r="20967" b="11340"/>
          <a:stretch>
            <a:fillRect/>
          </a:stretch>
        </p:blipFill>
        <p:spPr bwMode="auto">
          <a:xfrm>
            <a:off x="2727921" y="1414058"/>
            <a:ext cx="1320728" cy="128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full moon in the sky&#10;&#10;AI-generated content may be incorrect.">
            <a:extLst>
              <a:ext uri="{FF2B5EF4-FFF2-40B4-BE49-F238E27FC236}">
                <a16:creationId xmlns:a16="http://schemas.microsoft.com/office/drawing/2014/main" id="{87711610-DB4D-1715-D1D4-32C185206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1034" y="1287204"/>
            <a:ext cx="2116563" cy="1481594"/>
          </a:xfrm>
          <a:prstGeom prst="rect">
            <a:avLst/>
          </a:prstGeom>
        </p:spPr>
      </p:pic>
      <p:pic>
        <p:nvPicPr>
          <p:cNvPr id="7" name="Picture 6" descr="A diagram of a magnetic field&#10;&#10;AI-generated content may be incorrect.">
            <a:extLst>
              <a:ext uri="{FF2B5EF4-FFF2-40B4-BE49-F238E27FC236}">
                <a16:creationId xmlns:a16="http://schemas.microsoft.com/office/drawing/2014/main" id="{F05FACFC-AC7D-3711-CE33-91297A3ACF8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276" b="64945"/>
          <a:stretch>
            <a:fillRect/>
          </a:stretch>
        </p:blipFill>
        <p:spPr>
          <a:xfrm>
            <a:off x="79401" y="3993170"/>
            <a:ext cx="12112599" cy="252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23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019CD-F680-6193-DE07-EB01A1D39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Raw Data – Spike Detection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7D3160-8A34-5325-74A6-A4282997818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448800" y="6516686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036DE-BA5D-1705-6160-C59BDB5BD9BA}"/>
              </a:ext>
            </a:extLst>
          </p:cNvPr>
          <p:cNvSpPr txBox="1"/>
          <p:nvPr/>
        </p:nvSpPr>
        <p:spPr>
          <a:xfrm>
            <a:off x="6056416" y="58189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6858D9-1C9F-BDA0-AEE9-E25CDDBA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27" y="2167252"/>
            <a:ext cx="11950345" cy="360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16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0F64A-8CC0-9C17-232B-E4978A8D8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B603-D448-0A57-9FFF-ECF3195D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Quantifying Spike Detection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B4D41-2836-3329-7A21-C004492CE1F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448800" y="6516686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8AB5CD-65B6-84F1-3BAE-D0B2BE84A878}"/>
              </a:ext>
            </a:extLst>
          </p:cNvPr>
          <p:cNvSpPr txBox="1"/>
          <p:nvPr/>
        </p:nvSpPr>
        <p:spPr>
          <a:xfrm>
            <a:off x="6056416" y="58189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3C5AFF-2D05-FC0D-EA12-656F65FE8F1A}"/>
              </a:ext>
            </a:extLst>
          </p:cNvPr>
          <p:cNvSpPr txBox="1"/>
          <p:nvPr/>
        </p:nvSpPr>
        <p:spPr>
          <a:xfrm>
            <a:off x="1993445" y="1767009"/>
            <a:ext cx="2465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Average Spike 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FEF28D-3D9D-072B-F619-016C26A98A39}"/>
              </a:ext>
            </a:extLst>
          </p:cNvPr>
          <p:cNvSpPr txBox="1"/>
          <p:nvPr/>
        </p:nvSpPr>
        <p:spPr>
          <a:xfrm>
            <a:off x="6037592" y="1858780"/>
            <a:ext cx="532111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Large differences between the group receiving magnetic stimulation and the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The addition and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removal of the magnetic field led to a slight increase in average spike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Reapplication of the field resulted in a gradual decrease in spike rate over three days</a:t>
            </a:r>
          </a:p>
        </p:txBody>
      </p:sp>
      <p:pic>
        <p:nvPicPr>
          <p:cNvPr id="9" name="Picture 8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ABA647D2-E35D-253A-0268-D34614B0FD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106" b="7811"/>
          <a:stretch>
            <a:fillRect/>
          </a:stretch>
        </p:blipFill>
        <p:spPr>
          <a:xfrm>
            <a:off x="525283" y="1858780"/>
            <a:ext cx="5402065" cy="446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25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D18CF-7BAB-9445-AEE7-FE108E418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A4416-8D73-8E0B-3CDB-14D08641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7EA5AC-C408-AFCD-9494-6004B1935E8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448800" y="6516686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9F93F-EEA5-B456-6966-18829474AC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25615" y="1866017"/>
            <a:ext cx="9340770" cy="420143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The “time on Earth” and ”time on the Moon” both increased neuronal activity.</a:t>
            </a:r>
          </a:p>
          <a:p>
            <a:pPr marL="457200" indent="-457200">
              <a:buFont typeface="+mj-lt"/>
              <a:buAutoNum type="arabicPeriod"/>
            </a:pPr>
            <a:endParaRPr lang="en-US" altLang="en-US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neuronal activity returned to baseline after 3 days back “on Earth”.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system has proven to be an effective platform to non-invasively measure the effects of magnets on human neurons.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 experiments can shed light on the potential impacts space-related magnetic field changes and ways to mitigate side effects. 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734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72CA0-7A13-7A66-4508-EF9750180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245" y="283495"/>
            <a:ext cx="8355693" cy="702158"/>
          </a:xfrm>
        </p:spPr>
        <p:txBody>
          <a:bodyPr/>
          <a:lstStyle/>
          <a:p>
            <a:r>
              <a:rPr lang="en-US" dirty="0"/>
              <a:t>Acknowledgements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AF092-F6B5-FDB3-233B-3CCDF8F69E5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448800" y="6516686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pic>
        <p:nvPicPr>
          <p:cNvPr id="3074" name="Picture 2" descr="The NASA insignia. A blue circle with the word NASA in white across the blue circle. There is also a red vector across the blue circle.">
            <a:extLst>
              <a:ext uri="{FF2B5EF4-FFF2-40B4-BE49-F238E27FC236}">
                <a16:creationId xmlns:a16="http://schemas.microsoft.com/office/drawing/2014/main" id="{17488823-E654-612D-3F0D-429EE1232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028" y="4128120"/>
            <a:ext cx="1629683" cy="130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SF Policy on Brand Standards - Policies | NSF - National Science Foundation">
            <a:extLst>
              <a:ext uri="{FF2B5EF4-FFF2-40B4-BE49-F238E27FC236}">
                <a16:creationId xmlns:a16="http://schemas.microsoft.com/office/drawing/2014/main" id="{A8E77B44-D6A0-B4BE-222B-75BDC6B44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9" t="2430" r="19100" b="1736"/>
          <a:stretch>
            <a:fillRect/>
          </a:stretch>
        </p:blipFill>
        <p:spPr bwMode="auto">
          <a:xfrm>
            <a:off x="6396036" y="1987436"/>
            <a:ext cx="1491669" cy="14916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B133B1-A11F-F53D-E297-7926C2D48BCC}"/>
              </a:ext>
            </a:extLst>
          </p:cNvPr>
          <p:cNvSpPr txBox="1"/>
          <p:nvPr/>
        </p:nvSpPr>
        <p:spPr>
          <a:xfrm>
            <a:off x="7887705" y="4202088"/>
            <a:ext cx="2280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NASA EPSCORE R3 award </a:t>
            </a:r>
          </a:p>
          <a:p>
            <a:pPr algn="ctr"/>
            <a:r>
              <a:rPr lang="en-US" sz="1800" dirty="0"/>
              <a:t>(#24-2024 R3-0114, RFA071)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AF855D-9B79-1FD6-DCB3-CEDD5D2049B6}"/>
              </a:ext>
            </a:extLst>
          </p:cNvPr>
          <p:cNvSpPr txBox="1"/>
          <p:nvPr/>
        </p:nvSpPr>
        <p:spPr>
          <a:xfrm>
            <a:off x="7956711" y="1856107"/>
            <a:ext cx="2211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800" dirty="0"/>
              <a:t>This material is based upon work supported by the National Science Foundation under Grant No. 2349091.​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A04E1C-D9D8-F0CF-442A-7525F41EF472}"/>
              </a:ext>
            </a:extLst>
          </p:cNvPr>
          <p:cNvSpPr txBox="1"/>
          <p:nvPr/>
        </p:nvSpPr>
        <p:spPr>
          <a:xfrm>
            <a:off x="1874310" y="5598220"/>
            <a:ext cx="4218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Dr. Anja Kunze &amp;</a:t>
            </a:r>
          </a:p>
          <a:p>
            <a:pPr algn="ctr"/>
            <a:r>
              <a:rPr lang="en-US" sz="2000" dirty="0"/>
              <a:t>The Kunze Neuroengineering Lab</a:t>
            </a:r>
          </a:p>
        </p:txBody>
      </p:sp>
      <p:pic>
        <p:nvPicPr>
          <p:cNvPr id="5" name="Picture 4" descr="A group of people posing for a picture with a dog&#10;&#10;AI-generated content may be incorrect.">
            <a:extLst>
              <a:ext uri="{FF2B5EF4-FFF2-40B4-BE49-F238E27FC236}">
                <a16:creationId xmlns:a16="http://schemas.microsoft.com/office/drawing/2014/main" id="{2E784907-969E-9E5E-7C50-403C661CC6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210"/>
          <a:stretch>
            <a:fillRect/>
          </a:stretch>
        </p:blipFill>
        <p:spPr>
          <a:xfrm>
            <a:off x="1874310" y="1635019"/>
            <a:ext cx="4218777" cy="3931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941FD4-1D1E-8054-D20C-909AA7FDF5F0}"/>
              </a:ext>
            </a:extLst>
          </p:cNvPr>
          <p:cNvSpPr txBox="1"/>
          <p:nvPr/>
        </p:nvSpPr>
        <p:spPr>
          <a:xfrm>
            <a:off x="-3030446" y="2683166"/>
            <a:ext cx="2676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Nate Oftedal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Mackenna Landis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Dr. Zeynep Malkoc</a:t>
            </a:r>
          </a:p>
        </p:txBody>
      </p:sp>
    </p:spTree>
    <p:extLst>
      <p:ext uri="{BB962C8B-B14F-4D97-AF65-F5344CB8AC3E}">
        <p14:creationId xmlns:p14="http://schemas.microsoft.com/office/powerpoint/2010/main" val="2450812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66A33-919A-CC63-BCB5-D13256C1B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F4614B-7132-36FD-CDF4-0EF27F91C8F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448800" y="6516686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97732-5A0C-7E4F-20FD-9770721865C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300" dirty="0" err="1"/>
              <a:t>Demontis</a:t>
            </a:r>
            <a:r>
              <a:rPr lang="en-US" sz="1300" dirty="0"/>
              <a:t>, Gian C., et al. "Human pathophysiological adaptations to the space environment." </a:t>
            </a:r>
            <a:r>
              <a:rPr lang="en-US" sz="1300" i="1" dirty="0"/>
              <a:t>Frontiers in physiology</a:t>
            </a:r>
            <a:r>
              <a:rPr lang="en-US" sz="1300" dirty="0"/>
              <a:t> 8 (2017): 547.</a:t>
            </a:r>
          </a:p>
          <a:p>
            <a:endParaRPr lang="en-US" sz="1300" dirty="0"/>
          </a:p>
          <a:p>
            <a:r>
              <a:rPr lang="en-US" sz="1300" dirty="0"/>
              <a:t>Wang, X., Ye, Y., Zuo, H. </a:t>
            </a:r>
            <a:r>
              <a:rPr lang="en-US" sz="1300" i="1" dirty="0"/>
              <a:t>et al.</a:t>
            </a:r>
            <a:r>
              <a:rPr lang="en-US" sz="1300" dirty="0"/>
              <a:t> Neurobiological effects and mechanisms of magnetic fields: a review from 2000 to 2023. </a:t>
            </a:r>
            <a:r>
              <a:rPr lang="en-US" sz="1300" i="1" dirty="0"/>
              <a:t>BMC Public Health</a:t>
            </a:r>
            <a:r>
              <a:rPr lang="en-US" sz="1300" dirty="0"/>
              <a:t> 24, 3094 (2024). </a:t>
            </a:r>
            <a:r>
              <a:rPr lang="en-US" sz="1300" dirty="0">
                <a:hlinkClick r:id="rId3"/>
              </a:rPr>
              <a:t>https://doi.org/10.1186/s12889-024-18987-9</a:t>
            </a:r>
            <a:endParaRPr lang="en-US" sz="1300" dirty="0"/>
          </a:p>
          <a:p>
            <a:endParaRPr lang="en-US" sz="1300" dirty="0"/>
          </a:p>
          <a:p>
            <a:r>
              <a:rPr lang="en-US" sz="1300" dirty="0"/>
              <a:t>Gupta, Udit, et al. "The neurology of space flight; How does space flight effect the human nervous system?." </a:t>
            </a:r>
            <a:r>
              <a:rPr lang="en-US" sz="1300" i="1" dirty="0"/>
              <a:t>Life Sciences in Space Research</a:t>
            </a:r>
            <a:r>
              <a:rPr lang="en-US" sz="1300" dirty="0"/>
              <a:t> 36 (2023): 105-115.</a:t>
            </a:r>
          </a:p>
          <a:p>
            <a:endParaRPr lang="en-US" sz="1300" dirty="0"/>
          </a:p>
          <a:p>
            <a:r>
              <a:rPr lang="en-US" sz="1300" dirty="0"/>
              <a:t>C. C. Finlay, S. Maus, C. D. Beggan, T. N. Bondar, A. </a:t>
            </a:r>
            <a:r>
              <a:rPr lang="en-US" sz="1300" dirty="0" err="1"/>
              <a:t>Chambodut</a:t>
            </a:r>
            <a:r>
              <a:rPr lang="en-US" sz="1300" dirty="0"/>
              <a:t>, T. A. Chernova, A. </a:t>
            </a:r>
            <a:r>
              <a:rPr lang="en-US" sz="1300" dirty="0" err="1"/>
              <a:t>Chulliat</a:t>
            </a:r>
            <a:r>
              <a:rPr lang="en-US" sz="1300" dirty="0"/>
              <a:t>, V. P. </a:t>
            </a:r>
            <a:r>
              <a:rPr lang="en-US" sz="1300" dirty="0" err="1"/>
              <a:t>Golovkov</a:t>
            </a:r>
            <a:r>
              <a:rPr lang="en-US" sz="1300" dirty="0"/>
              <a:t>, B. Hamilton, M. Hamoudi, R. Holme, G. Hulot, W. Kuang, B. Langlais, V. </a:t>
            </a:r>
            <a:r>
              <a:rPr lang="en-US" sz="1300" dirty="0" err="1"/>
              <a:t>Lesur</a:t>
            </a:r>
            <a:r>
              <a:rPr lang="en-US" sz="1300" dirty="0"/>
              <a:t>, F. J. Lowes, H. Lühr, S. Macmillan, M. </a:t>
            </a:r>
            <a:r>
              <a:rPr lang="en-US" sz="1300" dirty="0" err="1"/>
              <a:t>Mandea</a:t>
            </a:r>
            <a:r>
              <a:rPr lang="en-US" sz="1300" dirty="0"/>
              <a:t>, S. McLean, C. Manoj, M. </a:t>
            </a:r>
            <a:r>
              <a:rPr lang="en-US" sz="1300" dirty="0" err="1"/>
              <a:t>Menvielle</a:t>
            </a:r>
            <a:r>
              <a:rPr lang="en-US" sz="1300" dirty="0"/>
              <a:t>, I. Michaelis, N. Olsen, J. Rauberg, M. Rother, T. J. Sabaka, A. </a:t>
            </a:r>
            <a:r>
              <a:rPr lang="en-US" sz="1300" dirty="0" err="1"/>
              <a:t>Tangborn</a:t>
            </a:r>
            <a:r>
              <a:rPr lang="en-US" sz="1300" dirty="0"/>
              <a:t>, L. </a:t>
            </a:r>
            <a:r>
              <a:rPr lang="en-US" sz="1300" dirty="0" err="1"/>
              <a:t>Tøffner</a:t>
            </a:r>
            <a:r>
              <a:rPr lang="en-US" sz="1300" dirty="0"/>
              <a:t>-Clausen, E. Thébault, A. W. P. Thomson, I. </a:t>
            </a:r>
            <a:r>
              <a:rPr lang="en-US" sz="1300" dirty="0" err="1"/>
              <a:t>Wardinski</a:t>
            </a:r>
            <a:r>
              <a:rPr lang="en-US" sz="1300" dirty="0"/>
              <a:t>, Z. Wei, T. I. Zvereva, International Geomagnetic Reference Field: the eleventh generation, </a:t>
            </a:r>
            <a:r>
              <a:rPr lang="en-US" sz="1300" i="1" dirty="0"/>
              <a:t>Geophysical Journal International</a:t>
            </a:r>
            <a:r>
              <a:rPr lang="en-US" sz="1300" dirty="0"/>
              <a:t>, Volume 183, Issue 3, December 2010, Pages 1216–1230, </a:t>
            </a:r>
            <a:r>
              <a:rPr lang="en-US" sz="1300" dirty="0">
                <a:hlinkClick r:id="rId4"/>
              </a:rPr>
              <a:t>https://doi.org/10.1111/j.1365-246X.2010.04804.x</a:t>
            </a:r>
            <a:endParaRPr lang="en-US" sz="1300" dirty="0"/>
          </a:p>
          <a:p>
            <a:r>
              <a:rPr lang="en-US" sz="13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1146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8FFFAD-A77A-65B9-71E4-E3ACE8116A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8F9D936-73FA-8EC9-58AE-4BC125DF11DB}"/>
              </a:ext>
            </a:extLst>
          </p:cNvPr>
          <p:cNvSpPr txBox="1">
            <a:spLocks/>
          </p:cNvSpPr>
          <p:nvPr/>
        </p:nvSpPr>
        <p:spPr>
          <a:xfrm>
            <a:off x="8847117" y="6353300"/>
            <a:ext cx="3344883" cy="52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>
              <a:solidFill>
                <a:srgbClr val="0C2B6C"/>
              </a:solidFill>
            </a:endParaRPr>
          </a:p>
          <a:p>
            <a:fld id="{00000000-1234-1234-1234-123412341234}" type="slidenum">
              <a:rPr lang="en-US" smtClean="0">
                <a:solidFill>
                  <a:srgbClr val="0C2B6C"/>
                </a:solidFill>
              </a:rPr>
              <a:pPr/>
              <a:t>17</a:t>
            </a:fld>
            <a:endParaRPr lang="en-US" dirty="0">
              <a:solidFill>
                <a:srgbClr val="0C2B6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BB1481-5DE3-9F96-6844-63B74E4DB147}"/>
              </a:ext>
            </a:extLst>
          </p:cNvPr>
          <p:cNvSpPr txBox="1"/>
          <p:nvPr/>
        </p:nvSpPr>
        <p:spPr>
          <a:xfrm>
            <a:off x="3384468" y="238694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7FF5864-9151-E478-9CE5-4322EB61C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3" t="27378" r="31718" b="50000"/>
          <a:stretch>
            <a:fillRect/>
          </a:stretch>
        </p:blipFill>
        <p:spPr bwMode="auto">
          <a:xfrm>
            <a:off x="0" y="5910260"/>
            <a:ext cx="11405858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A80DF43-2BDC-8829-25A3-6D5890391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5" r="35948"/>
          <a:stretch>
            <a:fillRect/>
          </a:stretch>
        </p:blipFill>
        <p:spPr bwMode="auto">
          <a:xfrm>
            <a:off x="2009279" y="801714"/>
            <a:ext cx="2410442" cy="602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58C28D-38EE-F728-0147-4E7BD5DFC99F}"/>
              </a:ext>
            </a:extLst>
          </p:cNvPr>
          <p:cNvSpPr txBox="1"/>
          <p:nvPr/>
        </p:nvSpPr>
        <p:spPr>
          <a:xfrm>
            <a:off x="11815948" y="667393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FAC7BB0-C16A-68F9-3CAE-D1B694B4C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t="11340" r="20967" b="11340"/>
          <a:stretch>
            <a:fillRect/>
          </a:stretch>
        </p:blipFill>
        <p:spPr bwMode="auto">
          <a:xfrm>
            <a:off x="5418021" y="2020821"/>
            <a:ext cx="4109831" cy="400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88A922-DF07-742F-A329-ADA7EA2290A2}"/>
              </a:ext>
            </a:extLst>
          </p:cNvPr>
          <p:cNvSpPr txBox="1"/>
          <p:nvPr/>
        </p:nvSpPr>
        <p:spPr>
          <a:xfrm>
            <a:off x="0" y="6569063"/>
            <a:ext cx="61132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Image created with 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biorender.com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522B35-604F-BF17-12C5-72542C38C393}"/>
              </a:ext>
            </a:extLst>
          </p:cNvPr>
          <p:cNvSpPr>
            <a:spLocks noChangeAspect="1"/>
          </p:cNvSpPr>
          <p:nvPr/>
        </p:nvSpPr>
        <p:spPr>
          <a:xfrm rot="16200000">
            <a:off x="5582439" y="1042524"/>
            <a:ext cx="3685624" cy="4754883"/>
          </a:xfrm>
          <a:prstGeom prst="ellipse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0C2B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7296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8E261-C9AF-BF8E-6FCB-4F6678EB2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C8F07-409C-E432-8F5C-00AAA18B20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03F8E7-90F8-BD20-561D-8811CA913383}"/>
              </a:ext>
            </a:extLst>
          </p:cNvPr>
          <p:cNvSpPr txBox="1"/>
          <p:nvPr/>
        </p:nvSpPr>
        <p:spPr>
          <a:xfrm>
            <a:off x="0" y="6497746"/>
            <a:ext cx="4119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 created with </a:t>
            </a:r>
            <a:r>
              <a:rPr lang="en-US" i="1" dirty="0" err="1">
                <a:solidFill>
                  <a:schemeClr val="bg1"/>
                </a:solidFill>
              </a:rPr>
              <a:t>biorender.com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C1733B4-9F82-AD28-8F9B-31F0183D979A}"/>
              </a:ext>
            </a:extLst>
          </p:cNvPr>
          <p:cNvSpPr txBox="1">
            <a:spLocks/>
          </p:cNvSpPr>
          <p:nvPr/>
        </p:nvSpPr>
        <p:spPr>
          <a:xfrm>
            <a:off x="3256296" y="1795300"/>
            <a:ext cx="7791430" cy="420143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NASA is currently interested returning to the moon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Science &amp; Discovery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 prepare for travel to Mars</a:t>
            </a:r>
          </a:p>
          <a:p>
            <a:endParaRPr lang="en-US" dirty="0"/>
          </a:p>
          <a:p>
            <a:r>
              <a:rPr lang="en-US" b="1" dirty="0"/>
              <a:t>Side effects of space travel:</a:t>
            </a: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Micro-gravity: Muscle atrophy, bone loss, fluid redistribution</a:t>
            </a: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Radiation: Increases cancer risk, damages DNA</a:t>
            </a: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Isolation: Phychological effects, circadian rhythm disruption (</a:t>
            </a:r>
            <a:r>
              <a:rPr lang="en-US" dirty="0" err="1"/>
              <a:t>Demontis</a:t>
            </a:r>
            <a:r>
              <a:rPr lang="en-US" dirty="0"/>
              <a:t> et al., 2017)</a:t>
            </a:r>
            <a:endParaRPr lang="en-US" b="1" dirty="0"/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Magnetic Field Changes: ?</a:t>
            </a:r>
          </a:p>
          <a:p>
            <a:pPr marL="457200" lvl="1" indent="-457200">
              <a:lnSpc>
                <a:spcPct val="150000"/>
              </a:lnSpc>
              <a:buFont typeface="+mj-lt"/>
              <a:buAutoNum type="alphaLcParenR"/>
            </a:pPr>
            <a:endParaRPr lang="en-US" dirty="0"/>
          </a:p>
          <a:p>
            <a:pPr lvl="1"/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FEAE612-CEF6-5A8E-964A-EFD32C6DB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5" r="35948"/>
          <a:stretch>
            <a:fillRect/>
          </a:stretch>
        </p:blipFill>
        <p:spPr bwMode="auto">
          <a:xfrm>
            <a:off x="523788" y="1294284"/>
            <a:ext cx="2204496" cy="551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70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A1552-E7EE-F5F7-787C-18DCA6B8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Magnetic Fields Impact Neural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C549C-E938-950C-2821-60844B5E65B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5254" y="1812278"/>
            <a:ext cx="5222772" cy="4201431"/>
          </a:xfr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</p:spPr>
        <p:txBody>
          <a:bodyPr/>
          <a:lstStyle/>
          <a:p>
            <a:r>
              <a:rPr lang="en-US" b="1" dirty="0"/>
              <a:t>What we know: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Moderately strong (1 mT - 1T) magnetic fields impact human and rat brain function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Effects depend on the strength and the area of the brain receiving stimulation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Moderately strong magnetic fields have potential to treat motor disorders (Wang et al., 2024)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097C2-B6A1-8380-6060-E100B9CC7F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35D9AB-D7DD-E09C-D7BB-5997DE2E050D}"/>
              </a:ext>
            </a:extLst>
          </p:cNvPr>
          <p:cNvSpPr txBox="1">
            <a:spLocks/>
          </p:cNvSpPr>
          <p:nvPr/>
        </p:nvSpPr>
        <p:spPr>
          <a:xfrm>
            <a:off x="6193974" y="1812278"/>
            <a:ext cx="5222772" cy="4201431"/>
          </a:xfrm>
          <a:prstGeom prst="rect">
            <a:avLst/>
          </a:prstGeom>
          <a:solidFill>
            <a:srgbClr val="FF2600">
              <a:alpha val="14118"/>
            </a:srgbClr>
          </a:solidFill>
          <a:ln w="19050">
            <a:solidFill>
              <a:srgbClr val="C0000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What we do not know: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low magnetic fields ( &lt; 1mT) impact the human brain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the removal and reapplication of Earth’s magnet field impacts the human brain during travel to the Moon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393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7E370-72AB-A54C-5480-0F492B96A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4EEC65-8D67-6857-B6F4-2DDDBD47E6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43B2258-3134-08DD-5A43-0670B18BD0B7}"/>
              </a:ext>
            </a:extLst>
          </p:cNvPr>
          <p:cNvSpPr txBox="1">
            <a:spLocks/>
          </p:cNvSpPr>
          <p:nvPr/>
        </p:nvSpPr>
        <p:spPr>
          <a:xfrm>
            <a:off x="8847117" y="6353300"/>
            <a:ext cx="3344883" cy="52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>
              <a:solidFill>
                <a:srgbClr val="0C2B6C"/>
              </a:solidFill>
            </a:endParaRPr>
          </a:p>
          <a:p>
            <a:fld id="{00000000-1234-1234-1234-123412341234}" type="slidenum">
              <a:rPr lang="en-US" smtClean="0">
                <a:solidFill>
                  <a:srgbClr val="0C2B6C"/>
                </a:solidFill>
              </a:rPr>
              <a:pPr/>
              <a:t>4</a:t>
            </a:fld>
            <a:endParaRPr lang="en-US" dirty="0">
              <a:solidFill>
                <a:srgbClr val="0C2B6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18A29A-66DD-D6D1-1403-39E3F5A7A7A3}"/>
              </a:ext>
            </a:extLst>
          </p:cNvPr>
          <p:cNvSpPr txBox="1"/>
          <p:nvPr/>
        </p:nvSpPr>
        <p:spPr>
          <a:xfrm>
            <a:off x="3384468" y="238694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9748456-29F7-4A90-50B4-E27C8057F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3" t="27378" r="31718" b="50000"/>
          <a:stretch>
            <a:fillRect/>
          </a:stretch>
        </p:blipFill>
        <p:spPr bwMode="auto">
          <a:xfrm>
            <a:off x="0" y="5910260"/>
            <a:ext cx="11405858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6DEFD13-F43C-6E6C-4F8D-83CB1021B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5" r="35948"/>
          <a:stretch>
            <a:fillRect/>
          </a:stretch>
        </p:blipFill>
        <p:spPr bwMode="auto">
          <a:xfrm>
            <a:off x="545424" y="740780"/>
            <a:ext cx="2420765" cy="605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5B740B-5716-F914-5252-4B7ED1CCE4F2}"/>
              </a:ext>
            </a:extLst>
          </p:cNvPr>
          <p:cNvSpPr txBox="1"/>
          <p:nvPr/>
        </p:nvSpPr>
        <p:spPr>
          <a:xfrm>
            <a:off x="11815948" y="667393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23096CC-D924-18AC-70A3-1610A956D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t="11340" r="20967" b="11340"/>
          <a:stretch>
            <a:fillRect/>
          </a:stretch>
        </p:blipFill>
        <p:spPr bwMode="auto">
          <a:xfrm>
            <a:off x="7706117" y="483744"/>
            <a:ext cx="4109831" cy="400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17C13B-61A4-AA4E-9AEB-FEF7377ABE3F}"/>
              </a:ext>
            </a:extLst>
          </p:cNvPr>
          <p:cNvSpPr txBox="1"/>
          <p:nvPr/>
        </p:nvSpPr>
        <p:spPr>
          <a:xfrm>
            <a:off x="0" y="6569063"/>
            <a:ext cx="61132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Image created with 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biorender.com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98749F-50A6-39F2-7B8C-87603A9C6E1A}"/>
              </a:ext>
            </a:extLst>
          </p:cNvPr>
          <p:cNvSpPr txBox="1"/>
          <p:nvPr/>
        </p:nvSpPr>
        <p:spPr>
          <a:xfrm>
            <a:off x="8003739" y="279041"/>
            <a:ext cx="35145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25-65 µT (Finlay et al., 2010)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6D4A4-18CF-CDEE-1D77-FB5B02771472}"/>
              </a:ext>
            </a:extLst>
          </p:cNvPr>
          <p:cNvSpPr txBox="1"/>
          <p:nvPr/>
        </p:nvSpPr>
        <p:spPr>
          <a:xfrm>
            <a:off x="4508939" y="5710204"/>
            <a:ext cx="11666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~ 0 µT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61E4AE-C887-24E6-55AB-ABA15451E5BD}"/>
              </a:ext>
            </a:extLst>
          </p:cNvPr>
          <p:cNvSpPr txBox="1">
            <a:spLocks/>
          </p:cNvSpPr>
          <p:nvPr/>
        </p:nvSpPr>
        <p:spPr>
          <a:xfrm>
            <a:off x="3845297" y="1985904"/>
            <a:ext cx="3243316" cy="3139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/>
              <a:t>Short term side effects:</a:t>
            </a:r>
          </a:p>
          <a:p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Depression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Altered mood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Cognitive changes (</a:t>
            </a:r>
            <a:r>
              <a:rPr lang="en-US" sz="2000" dirty="0"/>
              <a:t>Gupta et al., 2023)</a:t>
            </a:r>
            <a:endParaRPr lang="en-US" sz="3200" dirty="0"/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A83FAEB-2D57-3972-FA2F-F89DC0D2C29F}"/>
              </a:ext>
            </a:extLst>
          </p:cNvPr>
          <p:cNvCxnSpPr/>
          <p:nvPr/>
        </p:nvCxnSpPr>
        <p:spPr>
          <a:xfrm flipH="1">
            <a:off x="7002684" y="4156462"/>
            <a:ext cx="1585731" cy="175379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617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354FD-AAE0-DEAC-F2D3-B94FF4F0B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95720-E532-BE7B-129E-E378862BC9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C206B34-05AF-4F84-7DCE-35CC773350E4}"/>
              </a:ext>
            </a:extLst>
          </p:cNvPr>
          <p:cNvSpPr txBox="1">
            <a:spLocks/>
          </p:cNvSpPr>
          <p:nvPr/>
        </p:nvSpPr>
        <p:spPr>
          <a:xfrm>
            <a:off x="8847117" y="6353300"/>
            <a:ext cx="3344883" cy="52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>
              <a:solidFill>
                <a:srgbClr val="0C2B6C"/>
              </a:solidFill>
            </a:endParaRPr>
          </a:p>
          <a:p>
            <a:fld id="{00000000-1234-1234-1234-123412341234}" type="slidenum">
              <a:rPr lang="en-US" smtClean="0">
                <a:solidFill>
                  <a:srgbClr val="0C2B6C"/>
                </a:solidFill>
              </a:rPr>
              <a:pPr/>
              <a:t>5</a:t>
            </a:fld>
            <a:endParaRPr lang="en-US" dirty="0">
              <a:solidFill>
                <a:srgbClr val="0C2B6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2EE22C-4C0B-8992-7576-D821D669B4E9}"/>
              </a:ext>
            </a:extLst>
          </p:cNvPr>
          <p:cNvSpPr txBox="1"/>
          <p:nvPr/>
        </p:nvSpPr>
        <p:spPr>
          <a:xfrm>
            <a:off x="3384468" y="238694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67C2D77-C59D-71CC-FE83-0FA7BC0C2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3" t="27378" r="31718" b="50000"/>
          <a:stretch>
            <a:fillRect/>
          </a:stretch>
        </p:blipFill>
        <p:spPr bwMode="auto">
          <a:xfrm>
            <a:off x="0" y="5910260"/>
            <a:ext cx="11405858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4264F3F-3012-9626-2207-A72E68B1E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5" r="35948"/>
          <a:stretch>
            <a:fillRect/>
          </a:stretch>
        </p:blipFill>
        <p:spPr bwMode="auto">
          <a:xfrm>
            <a:off x="545424" y="740780"/>
            <a:ext cx="2420765" cy="605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091306-9D77-6D63-4506-324F55C1908A}"/>
              </a:ext>
            </a:extLst>
          </p:cNvPr>
          <p:cNvSpPr txBox="1"/>
          <p:nvPr/>
        </p:nvSpPr>
        <p:spPr>
          <a:xfrm>
            <a:off x="11815948" y="667393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64FCDBF-E9BC-FE77-E137-B6CD2C098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t="11340" r="20967" b="11340"/>
          <a:stretch>
            <a:fillRect/>
          </a:stretch>
        </p:blipFill>
        <p:spPr bwMode="auto">
          <a:xfrm>
            <a:off x="7706117" y="483744"/>
            <a:ext cx="4109831" cy="400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F12B30-240D-06F4-BA64-B44D9EF72E5C}"/>
              </a:ext>
            </a:extLst>
          </p:cNvPr>
          <p:cNvSpPr txBox="1"/>
          <p:nvPr/>
        </p:nvSpPr>
        <p:spPr>
          <a:xfrm>
            <a:off x="0" y="6569063"/>
            <a:ext cx="61132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Image created with 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biorender.com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A4DED2-6034-62DF-812D-AC3599A28104}"/>
              </a:ext>
            </a:extLst>
          </p:cNvPr>
          <p:cNvSpPr txBox="1"/>
          <p:nvPr/>
        </p:nvSpPr>
        <p:spPr>
          <a:xfrm>
            <a:off x="8003739" y="279041"/>
            <a:ext cx="35145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25-65 µT (Finlay et al., 2010)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621D3-AAA3-1732-22DD-CDC092493958}"/>
              </a:ext>
            </a:extLst>
          </p:cNvPr>
          <p:cNvSpPr txBox="1"/>
          <p:nvPr/>
        </p:nvSpPr>
        <p:spPr>
          <a:xfrm>
            <a:off x="4508939" y="5710204"/>
            <a:ext cx="11666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~ 0 µT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8D51F0-C370-FAEF-85A8-2B1FEBAFCBA1}"/>
              </a:ext>
            </a:extLst>
          </p:cNvPr>
          <p:cNvSpPr txBox="1">
            <a:spLocks/>
          </p:cNvSpPr>
          <p:nvPr/>
        </p:nvSpPr>
        <p:spPr>
          <a:xfrm>
            <a:off x="3845297" y="1985904"/>
            <a:ext cx="3243316" cy="3139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/>
              <a:t>Short term side effects:</a:t>
            </a:r>
          </a:p>
          <a:p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Depression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Altered mood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Cognitive changes (</a:t>
            </a:r>
            <a:r>
              <a:rPr lang="en-US" sz="2000" dirty="0"/>
              <a:t>Gupta et al., 2023)</a:t>
            </a:r>
            <a:endParaRPr lang="en-US" sz="3200" dirty="0"/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3EC621-55B8-5A30-5375-CB332422F5C4}"/>
              </a:ext>
            </a:extLst>
          </p:cNvPr>
          <p:cNvCxnSpPr/>
          <p:nvPr/>
        </p:nvCxnSpPr>
        <p:spPr>
          <a:xfrm flipH="1">
            <a:off x="7002684" y="4156462"/>
            <a:ext cx="1585731" cy="175379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2B28B81C-B93E-222F-3622-58EE6534E75D}"/>
              </a:ext>
            </a:extLst>
          </p:cNvPr>
          <p:cNvGrpSpPr/>
          <p:nvPr/>
        </p:nvGrpSpPr>
        <p:grpSpPr>
          <a:xfrm>
            <a:off x="0" y="10422"/>
            <a:ext cx="12192000" cy="6871389"/>
            <a:chOff x="0" y="10422"/>
            <a:chExt cx="12192000" cy="687138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7A020AF-6117-EC5D-ABEA-394D6160A7F9}"/>
                </a:ext>
              </a:extLst>
            </p:cNvPr>
            <p:cNvSpPr/>
            <p:nvPr/>
          </p:nvSpPr>
          <p:spPr>
            <a:xfrm>
              <a:off x="0" y="10422"/>
              <a:ext cx="12192000" cy="6871389"/>
            </a:xfrm>
            <a:prstGeom prst="rect">
              <a:avLst/>
            </a:prstGeom>
            <a:solidFill>
              <a:srgbClr val="0C2B6C">
                <a:alpha val="57255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5962CB-CE3B-D897-5123-0CC84D6DF28F}"/>
                </a:ext>
              </a:extLst>
            </p:cNvPr>
            <p:cNvSpPr txBox="1"/>
            <p:nvPr/>
          </p:nvSpPr>
          <p:spPr>
            <a:xfrm>
              <a:off x="1280555" y="2766864"/>
              <a:ext cx="9630889" cy="1358503"/>
            </a:xfrm>
            <a:prstGeom prst="roundRect">
              <a:avLst>
                <a:gd name="adj" fmla="val 35989"/>
              </a:avLst>
            </a:prstGeom>
            <a:solidFill>
              <a:srgbClr val="0C2B6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E3EEFE"/>
                  </a:solidFill>
                </a:rPr>
                <a:t>How does neuronal signaling adapt to magnetic field changes associated with travel to the Moon?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939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DDFA9-BECA-7071-EF69-2DF38B458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Investigate This?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D3C9E-89AE-DA43-1FC3-185A962EB5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brain and ruler on a black background&#10;&#10;AI-generated content may be incorrect.">
            <a:extLst>
              <a:ext uri="{FF2B5EF4-FFF2-40B4-BE49-F238E27FC236}">
                <a16:creationId xmlns:a16="http://schemas.microsoft.com/office/drawing/2014/main" id="{6DBA804F-8A62-070F-1F0A-C7F874F6D0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9" t="33400" r="69160" b="33271"/>
          <a:stretch>
            <a:fillRect/>
          </a:stretch>
        </p:blipFill>
        <p:spPr>
          <a:xfrm>
            <a:off x="896502" y="2470958"/>
            <a:ext cx="2618845" cy="2303740"/>
          </a:xfrm>
          <a:prstGeom prst="rect">
            <a:avLst/>
          </a:prstGeom>
        </p:spPr>
      </p:pic>
      <p:pic>
        <p:nvPicPr>
          <p:cNvPr id="7" name="Picture 6" descr="A brain and ruler on a black background&#10;&#10;AI-generated content may be incorrect.">
            <a:extLst>
              <a:ext uri="{FF2B5EF4-FFF2-40B4-BE49-F238E27FC236}">
                <a16:creationId xmlns:a16="http://schemas.microsoft.com/office/drawing/2014/main" id="{5C2D611D-6B48-599D-5CB5-F92297970F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666" t="37720" r="38218" b="45473"/>
          <a:stretch>
            <a:fillRect/>
          </a:stretch>
        </p:blipFill>
        <p:spPr>
          <a:xfrm>
            <a:off x="4392477" y="2716178"/>
            <a:ext cx="3407045" cy="1425644"/>
          </a:xfrm>
          <a:prstGeom prst="rect">
            <a:avLst/>
          </a:prstGeom>
        </p:spPr>
      </p:pic>
      <p:pic>
        <p:nvPicPr>
          <p:cNvPr id="8" name="Picture 7" descr="A brain and ruler on a black background&#10;&#10;AI-generated content may be incorrect.">
            <a:extLst>
              <a:ext uri="{FF2B5EF4-FFF2-40B4-BE49-F238E27FC236}">
                <a16:creationId xmlns:a16="http://schemas.microsoft.com/office/drawing/2014/main" id="{2169AB1F-F121-DC6E-3748-DF754921D4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97" t="61696" r="13260" b="21497"/>
          <a:stretch>
            <a:fillRect/>
          </a:stretch>
        </p:blipFill>
        <p:spPr>
          <a:xfrm rot="19932647">
            <a:off x="8185602" y="3027442"/>
            <a:ext cx="3566369" cy="8031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BC293-5C78-DC3D-1B80-61BAFBE9B100}"/>
              </a:ext>
            </a:extLst>
          </p:cNvPr>
          <p:cNvSpPr txBox="1"/>
          <p:nvPr/>
        </p:nvSpPr>
        <p:spPr>
          <a:xfrm>
            <a:off x="1377863" y="4884667"/>
            <a:ext cx="2041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1. Brain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7EFBD3-0CA6-3A50-2C4F-7EEBE1C4267F}"/>
              </a:ext>
            </a:extLst>
          </p:cNvPr>
          <p:cNvSpPr txBox="1"/>
          <p:nvPr/>
        </p:nvSpPr>
        <p:spPr>
          <a:xfrm>
            <a:off x="4899763" y="4884667"/>
            <a:ext cx="23924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2. Magnetic Field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5AD99-91E5-B305-D952-945E9CAFB61E}"/>
              </a:ext>
            </a:extLst>
          </p:cNvPr>
          <p:cNvSpPr txBox="1"/>
          <p:nvPr/>
        </p:nvSpPr>
        <p:spPr>
          <a:xfrm>
            <a:off x="8772550" y="4884666"/>
            <a:ext cx="23924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3. Measurement</a:t>
            </a:r>
          </a:p>
        </p:txBody>
      </p:sp>
    </p:spTree>
    <p:extLst>
      <p:ext uri="{BB962C8B-B14F-4D97-AF65-F5344CB8AC3E}">
        <p14:creationId xmlns:p14="http://schemas.microsoft.com/office/powerpoint/2010/main" val="3198206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30893-553B-6274-EFD7-474E5D9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310" y="307494"/>
            <a:ext cx="6681129" cy="658111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1. Brain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C7F716-CE44-46FC-D958-CF607FD6313E}"/>
              </a:ext>
            </a:extLst>
          </p:cNvPr>
          <p:cNvSpPr txBox="1"/>
          <p:nvPr/>
        </p:nvSpPr>
        <p:spPr>
          <a:xfrm>
            <a:off x="555710" y="5817576"/>
            <a:ext cx="3185377" cy="4624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2200" b="0" i="0" u="none" strike="noStrike" cap="none" dirty="0"/>
              <a:t>Neural Progenitor Cells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7431C-3F44-974D-D06C-EF0F1668E6F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448800" y="6512039"/>
            <a:ext cx="2743200" cy="365125"/>
          </a:xfr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0000000-1234-1234-1234-123412341234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058695-BB63-F1FB-EFD9-633BB5A9F9B9}"/>
              </a:ext>
            </a:extLst>
          </p:cNvPr>
          <p:cNvSpPr txBox="1"/>
          <p:nvPr/>
        </p:nvSpPr>
        <p:spPr>
          <a:xfrm>
            <a:off x="5394218" y="5822015"/>
            <a:ext cx="1291025" cy="46248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200" b="0" i="0" u="none" strike="noStrike" cap="none" dirty="0"/>
              <a:t>Neurons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5D9999-9520-095F-166E-2D5AFA8270D8}"/>
              </a:ext>
            </a:extLst>
          </p:cNvPr>
          <p:cNvSpPr txBox="1"/>
          <p:nvPr/>
        </p:nvSpPr>
        <p:spPr>
          <a:xfrm>
            <a:off x="8673718" y="5817577"/>
            <a:ext cx="2743200" cy="46248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200" b="0" i="0" u="none" strike="noStrike" cap="none" dirty="0"/>
              <a:t>Forebrain Neurons</a:t>
            </a:r>
          </a:p>
        </p:txBody>
      </p:sp>
      <p:pic>
        <p:nvPicPr>
          <p:cNvPr id="15" name="Picture 14" descr="A brain and ruler on a black background&#10;&#10;AI-generated content may be incorrect.">
            <a:extLst>
              <a:ext uri="{FF2B5EF4-FFF2-40B4-BE49-F238E27FC236}">
                <a16:creationId xmlns:a16="http://schemas.microsoft.com/office/drawing/2014/main" id="{4B4142E0-CAC5-30B7-5B71-AD16F490ED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19" t="33400" r="69160" b="33271"/>
          <a:stretch>
            <a:fillRect/>
          </a:stretch>
        </p:blipFill>
        <p:spPr>
          <a:xfrm>
            <a:off x="1976561" y="144352"/>
            <a:ext cx="1332678" cy="117232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01D3C0-0BBE-E8F5-2DAE-1D28E45FE4AE}"/>
              </a:ext>
            </a:extLst>
          </p:cNvPr>
          <p:cNvGrpSpPr/>
          <p:nvPr/>
        </p:nvGrpSpPr>
        <p:grpSpPr>
          <a:xfrm>
            <a:off x="165078" y="1843599"/>
            <a:ext cx="3900381" cy="3834120"/>
            <a:chOff x="348933" y="1722921"/>
            <a:chExt cx="3900381" cy="38341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2662E4-C7BF-3AE3-54DA-CDB268A84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195" y="1722922"/>
              <a:ext cx="3834119" cy="3834119"/>
            </a:xfrm>
            <a:prstGeom prst="rect">
              <a:avLst/>
            </a:prstGeom>
          </p:spPr>
        </p:pic>
        <p:pic>
          <p:nvPicPr>
            <p:cNvPr id="11" name="Picture 10" descr="A diagram of a cell&#10;&#10;AI-generated content may be incorrect.">
              <a:extLst>
                <a:ext uri="{FF2B5EF4-FFF2-40B4-BE49-F238E27FC236}">
                  <a16:creationId xmlns:a16="http://schemas.microsoft.com/office/drawing/2014/main" id="{7574A436-F781-CA88-A962-4C508009A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856" t="1904" r="61798" b="60895"/>
            <a:stretch>
              <a:fillRect/>
            </a:stretch>
          </p:blipFill>
          <p:spPr>
            <a:xfrm>
              <a:off x="348933" y="1722921"/>
              <a:ext cx="1321100" cy="117232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973672-F5E0-F178-1B20-70608FA16680}"/>
              </a:ext>
            </a:extLst>
          </p:cNvPr>
          <p:cNvGrpSpPr/>
          <p:nvPr/>
        </p:nvGrpSpPr>
        <p:grpSpPr>
          <a:xfrm>
            <a:off x="4131721" y="1618104"/>
            <a:ext cx="3834119" cy="4059615"/>
            <a:chOff x="4301842" y="1618104"/>
            <a:chExt cx="3834119" cy="40596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E3B155-0C35-5FCE-4533-C572C037B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5228" t="35228"/>
            <a:stretch>
              <a:fillRect/>
            </a:stretch>
          </p:blipFill>
          <p:spPr>
            <a:xfrm>
              <a:off x="4301842" y="1843600"/>
              <a:ext cx="3834119" cy="3834119"/>
            </a:xfrm>
            <a:prstGeom prst="rect">
              <a:avLst/>
            </a:prstGeom>
          </p:spPr>
        </p:pic>
        <p:pic>
          <p:nvPicPr>
            <p:cNvPr id="10" name="Picture 9" descr="A diagram of a cell&#10;&#10;AI-generated content may be incorrect.">
              <a:extLst>
                <a:ext uri="{FF2B5EF4-FFF2-40B4-BE49-F238E27FC236}">
                  <a16:creationId xmlns:a16="http://schemas.microsoft.com/office/drawing/2014/main" id="{A902997F-E2E5-A68B-68B5-4A33D8033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3197" t="57014" r="63142" b="13149"/>
            <a:stretch>
              <a:fillRect/>
            </a:stretch>
          </p:blipFill>
          <p:spPr>
            <a:xfrm rot="2503790">
              <a:off x="4683345" y="1618104"/>
              <a:ext cx="1839074" cy="162331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9CEC712-7DEC-2381-0426-4DE8D9B56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6644" y="1843600"/>
            <a:ext cx="3834119" cy="3834119"/>
          </a:xfrm>
          <a:prstGeom prst="rect">
            <a:avLst/>
          </a:prstGeom>
        </p:spPr>
      </p:pic>
      <p:pic>
        <p:nvPicPr>
          <p:cNvPr id="12" name="Picture 11" descr="A diagram of a cell&#10;&#10;AI-generated content may be incorrect.">
            <a:extLst>
              <a:ext uri="{FF2B5EF4-FFF2-40B4-BE49-F238E27FC236}">
                <a16:creationId xmlns:a16="http://schemas.microsoft.com/office/drawing/2014/main" id="{E2B21030-4C3C-F058-B185-28ADAA2C7B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765" t="11804" r="14223" b="11565"/>
          <a:stretch>
            <a:fillRect/>
          </a:stretch>
        </p:blipFill>
        <p:spPr>
          <a:xfrm rot="16200000">
            <a:off x="8771905" y="1272396"/>
            <a:ext cx="1078269" cy="240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51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18D12-2202-14FA-C77A-6A2B7E421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310" y="307494"/>
            <a:ext cx="6681129" cy="658111"/>
          </a:xfrm>
        </p:spPr>
        <p:txBody>
          <a:bodyPr/>
          <a:lstStyle/>
          <a:p>
            <a:r>
              <a:rPr lang="en-US" dirty="0"/>
              <a:t>2. Magnetic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3C6CE-E2CD-0D5B-93F0-F556776E22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732722" y="2404401"/>
            <a:ext cx="3260770" cy="2862962"/>
          </a:xfrm>
        </p:spPr>
        <p:txBody>
          <a:bodyPr/>
          <a:lstStyle/>
          <a:p>
            <a:r>
              <a:rPr lang="en-US" dirty="0"/>
              <a:t>Magnetic Field Strength:</a:t>
            </a:r>
          </a:p>
          <a:p>
            <a:endParaRPr lang="en-US" dirty="0"/>
          </a:p>
          <a:p>
            <a:r>
              <a:rPr lang="en-US" dirty="0"/>
              <a:t>18 – 100 mT</a:t>
            </a:r>
          </a:p>
          <a:p>
            <a:endParaRPr lang="en-US" dirty="0"/>
          </a:p>
          <a:p>
            <a:r>
              <a:rPr lang="en-US" dirty="0"/>
              <a:t>Magnetic Field Gradient:</a:t>
            </a:r>
          </a:p>
          <a:p>
            <a:endParaRPr lang="en-US" dirty="0"/>
          </a:p>
          <a:p>
            <a:r>
              <a:rPr lang="en-US" dirty="0"/>
              <a:t>686 mT/m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BD4FD-E325-9241-7C51-5D15504CC0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626D90-3A6E-B697-217E-409DCF10E09B}"/>
              </a:ext>
            </a:extLst>
          </p:cNvPr>
          <p:cNvGrpSpPr/>
          <p:nvPr/>
        </p:nvGrpSpPr>
        <p:grpSpPr>
          <a:xfrm>
            <a:off x="3765052" y="1725505"/>
            <a:ext cx="4731372" cy="4201431"/>
            <a:chOff x="178327" y="1877592"/>
            <a:chExt cx="4731372" cy="420143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533495-DE6F-761A-76D4-B45F2D1A06ED}"/>
                </a:ext>
              </a:extLst>
            </p:cNvPr>
            <p:cNvGrpSpPr/>
            <p:nvPr/>
          </p:nvGrpSpPr>
          <p:grpSpPr>
            <a:xfrm>
              <a:off x="197956" y="1877592"/>
              <a:ext cx="4711743" cy="4201431"/>
              <a:chOff x="178327" y="1877592"/>
              <a:chExt cx="4711743" cy="420143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B4485C1-39B0-7320-1DA7-12C3102A9A83}"/>
                  </a:ext>
                </a:extLst>
              </p:cNvPr>
              <p:cNvSpPr/>
              <p:nvPr/>
            </p:nvSpPr>
            <p:spPr>
              <a:xfrm>
                <a:off x="1014089" y="1896916"/>
                <a:ext cx="3875981" cy="4182107"/>
              </a:xfrm>
              <a:prstGeom prst="rect">
                <a:avLst/>
              </a:prstGeom>
              <a:gradFill flip="none" rotWithShape="1">
                <a:gsLst>
                  <a:gs pos="0">
                    <a:srgbClr val="F8FBFF"/>
                  </a:gs>
                  <a:gs pos="100000">
                    <a:srgbClr val="E7F3FF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8BF8BA1-B70C-D6F0-D262-E81064D8EA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6" t="22169" r="19837" b="22184"/>
              <a:stretch>
                <a:fillRect/>
              </a:stretch>
            </p:blipFill>
            <p:spPr bwMode="auto">
              <a:xfrm>
                <a:off x="1283045" y="2335229"/>
                <a:ext cx="3314009" cy="3314009"/>
              </a:xfrm>
              <a:prstGeom prst="ellipse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52044B1-E8B0-6841-7617-F72888EDAF76}"/>
                  </a:ext>
                </a:extLst>
              </p:cNvPr>
              <p:cNvGrpSpPr/>
              <p:nvPr/>
            </p:nvGrpSpPr>
            <p:grpSpPr>
              <a:xfrm>
                <a:off x="178327" y="1877592"/>
                <a:ext cx="868420" cy="4201431"/>
                <a:chOff x="7979931" y="1410494"/>
                <a:chExt cx="851641" cy="4929737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9A36585B-CD29-FAE0-349B-48F3770AB9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81237"/>
                <a:stretch>
                  <a:fillRect/>
                </a:stretch>
              </p:blipFill>
              <p:spPr>
                <a:xfrm>
                  <a:off x="7979931" y="1433168"/>
                  <a:ext cx="851641" cy="4907063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2B9E7B3-AEF8-B2EA-5EFE-D4FC4F32618E}"/>
                    </a:ext>
                  </a:extLst>
                </p:cNvPr>
                <p:cNvSpPr txBox="1"/>
                <p:nvPr/>
              </p:nvSpPr>
              <p:spPr>
                <a:xfrm>
                  <a:off x="8188281" y="1410494"/>
                  <a:ext cx="592014" cy="3611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[ T ]</a:t>
                  </a:r>
                </a:p>
              </p:txBody>
            </p:sp>
          </p:grp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F3139C-AB83-5F57-6A09-51E1493E1173}"/>
                </a:ext>
              </a:extLst>
            </p:cNvPr>
            <p:cNvSpPr/>
            <p:nvPr/>
          </p:nvSpPr>
          <p:spPr>
            <a:xfrm>
              <a:off x="178327" y="1877592"/>
              <a:ext cx="4731372" cy="4182107"/>
            </a:xfrm>
            <a:prstGeom prst="rect">
              <a:avLst/>
            </a:prstGeom>
            <a:noFill/>
            <a:ln>
              <a:solidFill>
                <a:srgbClr val="0C2B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brain and ruler on a black background&#10;&#10;AI-generated content may be incorrect.">
            <a:extLst>
              <a:ext uri="{FF2B5EF4-FFF2-40B4-BE49-F238E27FC236}">
                <a16:creationId xmlns:a16="http://schemas.microsoft.com/office/drawing/2014/main" id="{AB90F53D-8F77-8E71-8379-B7F8CD0502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666" t="37720" r="38218" b="45473"/>
          <a:stretch>
            <a:fillRect/>
          </a:stretch>
        </p:blipFill>
        <p:spPr>
          <a:xfrm>
            <a:off x="1830787" y="232235"/>
            <a:ext cx="1703523" cy="7128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CBAEC4C-1CAE-6EF6-FD81-E1B3D4457335}"/>
              </a:ext>
            </a:extLst>
          </p:cNvPr>
          <p:cNvGrpSpPr>
            <a:grpSpLocks noChangeAspect="1"/>
          </p:cNvGrpSpPr>
          <p:nvPr/>
        </p:nvGrpSpPr>
        <p:grpSpPr>
          <a:xfrm>
            <a:off x="348959" y="1761820"/>
            <a:ext cx="3017841" cy="4148124"/>
            <a:chOff x="748553" y="2345805"/>
            <a:chExt cx="1936496" cy="266177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A7675A1-1B83-9BDB-9B0C-48CF12B06BF9}"/>
                </a:ext>
              </a:extLst>
            </p:cNvPr>
            <p:cNvGrpSpPr/>
            <p:nvPr/>
          </p:nvGrpSpPr>
          <p:grpSpPr>
            <a:xfrm>
              <a:off x="1217481" y="3139881"/>
              <a:ext cx="990495" cy="1867701"/>
              <a:chOff x="1217481" y="3139881"/>
              <a:chExt cx="990495" cy="1867701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EC57A0B-6F49-573A-77A2-CF061D69AE34}"/>
                  </a:ext>
                </a:extLst>
              </p:cNvPr>
              <p:cNvCxnSpPr>
                <a:cxnSpLocks/>
                <a:endCxn id="19" idx="6"/>
              </p:cNvCxnSpPr>
              <p:nvPr/>
            </p:nvCxnSpPr>
            <p:spPr>
              <a:xfrm>
                <a:off x="2207976" y="3678852"/>
                <a:ext cx="0" cy="837067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0D617D5-20DA-EFD1-C478-B960BA408D8F}"/>
                  </a:ext>
                </a:extLst>
              </p:cNvPr>
              <p:cNvCxnSpPr>
                <a:cxnSpLocks/>
                <a:endCxn id="19" idx="2"/>
              </p:cNvCxnSpPr>
              <p:nvPr/>
            </p:nvCxnSpPr>
            <p:spPr>
              <a:xfrm flipH="1">
                <a:off x="1217481" y="3139881"/>
                <a:ext cx="8145" cy="1376038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18D544F-F526-89EC-2745-BD662BCE55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6" t="22169" r="19837" b="22184"/>
              <a:stretch>
                <a:fillRect/>
              </a:stretch>
            </p:blipFill>
            <p:spPr bwMode="auto">
              <a:xfrm>
                <a:off x="1217481" y="4024256"/>
                <a:ext cx="990495" cy="983326"/>
              </a:xfrm>
              <a:prstGeom prst="ellipse">
                <a:avLst/>
              </a:prstGeom>
              <a:noFill/>
              <a:ln>
                <a:noFill/>
              </a:ln>
              <a:scene3d>
                <a:camera prst="isometricOffAxis2Top"/>
                <a:lightRig rig="threePt" dir="t"/>
              </a:scene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7" name="Donut 16">
              <a:extLst>
                <a:ext uri="{FF2B5EF4-FFF2-40B4-BE49-F238E27FC236}">
                  <a16:creationId xmlns:a16="http://schemas.microsoft.com/office/drawing/2014/main" id="{9FA3CCA4-172A-B2D2-EBAC-5191C1CAF377}"/>
                </a:ext>
              </a:extLst>
            </p:cNvPr>
            <p:cNvSpPr/>
            <p:nvPr/>
          </p:nvSpPr>
          <p:spPr>
            <a:xfrm>
              <a:off x="748553" y="2345805"/>
              <a:ext cx="1936496" cy="1936496"/>
            </a:xfrm>
            <a:prstGeom prst="donu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isometricOffAxis1Top"/>
              <a:lightRig rig="threePt" dir="t"/>
            </a:scene3d>
            <a:sp3d>
              <a:bevelT w="0" h="5080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Arc 23">
            <a:extLst>
              <a:ext uri="{FF2B5EF4-FFF2-40B4-BE49-F238E27FC236}">
                <a16:creationId xmlns:a16="http://schemas.microsoft.com/office/drawing/2014/main" id="{09F81611-C66A-3894-A7D1-2325B29B03C7}"/>
              </a:ext>
            </a:extLst>
          </p:cNvPr>
          <p:cNvSpPr/>
          <p:nvPr/>
        </p:nvSpPr>
        <p:spPr>
          <a:xfrm rot="11245322">
            <a:off x="2073729" y="5306786"/>
            <a:ext cx="2579372" cy="898071"/>
          </a:xfrm>
          <a:prstGeom prst="arc">
            <a:avLst>
              <a:gd name="adj1" fmla="val 11447603"/>
              <a:gd name="adj2" fmla="val 21301247"/>
            </a:avLst>
          </a:prstGeom>
          <a:ln w="19050">
            <a:head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54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30E68-42D3-AA1C-E80A-51438B4A9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310" y="307494"/>
            <a:ext cx="6681129" cy="658111"/>
          </a:xfrm>
        </p:spPr>
        <p:txBody>
          <a:bodyPr/>
          <a:lstStyle/>
          <a:p>
            <a:r>
              <a:rPr lang="en-US" dirty="0"/>
              <a:t>3.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C8CBB-BBAD-C232-CE8B-EE943F7989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0D82B5-948B-8406-69CD-C5E0D2EB60F4}"/>
              </a:ext>
            </a:extLst>
          </p:cNvPr>
          <p:cNvSpPr txBox="1"/>
          <p:nvPr/>
        </p:nvSpPr>
        <p:spPr>
          <a:xfrm>
            <a:off x="8830849" y="1746512"/>
            <a:ext cx="35890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200" b="1" dirty="0"/>
              <a:t>Micro-Electrode Array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Spike rates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Spike amplitude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Burst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1E9AC-60E9-68BC-563E-0BE289E589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64" t="7721" r="44274" b="23235"/>
          <a:stretch>
            <a:fillRect/>
          </a:stretch>
        </p:blipFill>
        <p:spPr>
          <a:xfrm>
            <a:off x="205696" y="1746512"/>
            <a:ext cx="4366668" cy="4249621"/>
          </a:xfrm>
          <a:prstGeom prst="rect">
            <a:avLst/>
          </a:prstGeom>
        </p:spPr>
      </p:pic>
      <p:pic>
        <p:nvPicPr>
          <p:cNvPr id="7" name="Picture 6" descr="A brain and ruler on a black background&#10;&#10;AI-generated content may be incorrect.">
            <a:extLst>
              <a:ext uri="{FF2B5EF4-FFF2-40B4-BE49-F238E27FC236}">
                <a16:creationId xmlns:a16="http://schemas.microsoft.com/office/drawing/2014/main" id="{521ECFD7-A439-7621-5C14-A18207643F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497" t="61696" r="13260" b="21497"/>
          <a:stretch>
            <a:fillRect/>
          </a:stretch>
        </p:blipFill>
        <p:spPr>
          <a:xfrm rot="19932647">
            <a:off x="1843079" y="403897"/>
            <a:ext cx="1834861" cy="41319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A6E12E5-3C93-1A33-CA0F-0D8F9226046D}"/>
              </a:ext>
            </a:extLst>
          </p:cNvPr>
          <p:cNvSpPr>
            <a:spLocks noChangeAspect="1"/>
          </p:cNvSpPr>
          <p:nvPr/>
        </p:nvSpPr>
        <p:spPr>
          <a:xfrm>
            <a:off x="2361236" y="3815320"/>
            <a:ext cx="112441" cy="1095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7D922A1-1A74-CA46-D8DD-5D28DE1D1718}"/>
              </a:ext>
            </a:extLst>
          </p:cNvPr>
          <p:cNvCxnSpPr>
            <a:cxnSpLocks/>
          </p:cNvCxnSpPr>
          <p:nvPr/>
        </p:nvCxnSpPr>
        <p:spPr>
          <a:xfrm flipV="1">
            <a:off x="2473677" y="1981870"/>
            <a:ext cx="2155540" cy="18334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626DE32-8BA1-0F29-3B05-1E469413B510}"/>
              </a:ext>
            </a:extLst>
          </p:cNvPr>
          <p:cNvCxnSpPr>
            <a:cxnSpLocks/>
          </p:cNvCxnSpPr>
          <p:nvPr/>
        </p:nvCxnSpPr>
        <p:spPr>
          <a:xfrm>
            <a:off x="2473677" y="3924830"/>
            <a:ext cx="2155540" cy="180922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458D9CA-0B4C-7723-46C9-EBDC4F5D1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9916" y="1981870"/>
            <a:ext cx="3777343" cy="37773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F3FE8D-D7DE-209A-E440-097096BC3F7B}"/>
              </a:ext>
            </a:extLst>
          </p:cNvPr>
          <p:cNvSpPr txBox="1"/>
          <p:nvPr/>
        </p:nvSpPr>
        <p:spPr>
          <a:xfrm>
            <a:off x="0" y="6485088"/>
            <a:ext cx="30086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 created using </a:t>
            </a:r>
            <a:r>
              <a:rPr lang="en-US" i="1" dirty="0">
                <a:solidFill>
                  <a:schemeClr val="bg1"/>
                </a:solidFill>
              </a:rPr>
              <a:t>biorender.com</a:t>
            </a:r>
          </a:p>
        </p:txBody>
      </p:sp>
    </p:spTree>
    <p:extLst>
      <p:ext uri="{BB962C8B-B14F-4D97-AF65-F5344CB8AC3E}">
        <p14:creationId xmlns:p14="http://schemas.microsoft.com/office/powerpoint/2010/main" val="596238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30752</TotalTime>
  <Words>964</Words>
  <Application>Microsoft Office PowerPoint</Application>
  <PresentationFormat>Widescreen</PresentationFormat>
  <Paragraphs>169</Paragraphs>
  <Slides>17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Space-Related Magnetic Field Effects on Human Neuronal Signaling Behavior </vt:lpstr>
      <vt:lpstr>Introduction</vt:lpstr>
      <vt:lpstr>Magnetic Fields Impact Neural Behavior</vt:lpstr>
      <vt:lpstr>PowerPoint Presentation</vt:lpstr>
      <vt:lpstr>PowerPoint Presentation</vt:lpstr>
      <vt:lpstr>How Can We Investigate This?</vt:lpstr>
      <vt:lpstr>1. Brain Model</vt:lpstr>
      <vt:lpstr>2. Magnetic Field</vt:lpstr>
      <vt:lpstr>3. Measurement</vt:lpstr>
      <vt:lpstr>The System</vt:lpstr>
      <vt:lpstr>Experimental Timeline</vt:lpstr>
      <vt:lpstr>Filtering Raw Data – Spike Detection</vt:lpstr>
      <vt:lpstr>Quantifying Spike Detection</vt:lpstr>
      <vt:lpstr>Conclusions</vt:lpstr>
      <vt:lpstr>Acknowledgements 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Anja Kunze</dc:creator>
  <cp:lastModifiedBy>Erika Landree</cp:lastModifiedBy>
  <cp:revision>428</cp:revision>
  <dcterms:created xsi:type="dcterms:W3CDTF">2016-10-12T22:44:31Z</dcterms:created>
  <dcterms:modified xsi:type="dcterms:W3CDTF">2025-07-30T20:22:36Z</dcterms:modified>
</cp:coreProperties>
</file>