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Lora Medium"/>
      <p:regular r:id="rId23"/>
      <p:bold r:id="rId24"/>
      <p:italic r:id="rId25"/>
      <p:boldItalic r:id="rId26"/>
    </p:embeddedFont>
    <p:embeddedFont>
      <p:font typeface="Lora"/>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LoraMedium-bold.fntdata"/><Relationship Id="rId23" Type="http://schemas.openxmlformats.org/officeDocument/2006/relationships/font" Target="fonts/LoraMedium-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oraMedium-boldItalic.fntdata"/><Relationship Id="rId25" Type="http://schemas.openxmlformats.org/officeDocument/2006/relationships/font" Target="fonts/LoraMedium-italic.fntdata"/><Relationship Id="rId28" Type="http://schemas.openxmlformats.org/officeDocument/2006/relationships/font" Target="fonts/Lora-bold.fntdata"/><Relationship Id="rId27" Type="http://schemas.openxmlformats.org/officeDocument/2006/relationships/font" Target="fonts/Lora-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ora-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Lora-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6f1f55b9b4_0_1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g36f1f55b9b4_0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6f1f55b9b4_0_1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g36f1f55b9b4_0_1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6f1f55b9b4_0_1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g36f1f55b9b4_0_1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71f7136e39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g371f7136e39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3d15f7cd7e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g33d15f7cd7e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 name="Google Shape;27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69177fb555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g369177fb555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6f5b2cb3c3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g36f5b2cb3c3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36f5b2cb3c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 name="Google Shape;66;g36f5b2cb3c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6f5b2cb3c3_0_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 name="Google Shape;80;g36f5b2cb3c3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694b9163d0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g3694b9163d0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6f1f55b9b4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g36f1f55b9b4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6edc3bcdb4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g36edc3bcdb4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6f1f55b9b4_0_2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g36f1f55b9b4_0_2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6f1f55b9b4_0_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 name="Google Shape;169;g36f1f55b9b4_0_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6f1f55b9b4_0_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g36f1f55b9b4_0_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29.jpg"/><Relationship Id="rId7"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36.jpg"/><Relationship Id="rId7" Type="http://schemas.openxmlformats.org/officeDocument/2006/relationships/image" Target="../media/image3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3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hyperlink" Target="http://www.vkpak.com/common-liquid-viscosity-chart.html" TargetMode="External"/><Relationship Id="rId7" Type="http://schemas.openxmlformats.org/officeDocument/2006/relationships/hyperlink" Target="http://pmc.ncbi.nlm.nih.gov/articles/PMC10693603/"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hyperlink" Target="https://doi.org/10.1038/s41378-023-00606-z"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38.gif"/><Relationship Id="rId7"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6.png"/><Relationship Id="rId7"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2.png"/><Relationship Id="rId10" Type="http://schemas.openxmlformats.org/officeDocument/2006/relationships/image" Target="../media/image13.jpg"/><Relationship Id="rId9" Type="http://schemas.openxmlformats.org/officeDocument/2006/relationships/image" Target="../media/image11.jpg"/><Relationship Id="rId5" Type="http://schemas.openxmlformats.org/officeDocument/2006/relationships/image" Target="../media/image4.png"/><Relationship Id="rId6" Type="http://schemas.openxmlformats.org/officeDocument/2006/relationships/image" Target="../media/image15.png"/><Relationship Id="rId7" Type="http://schemas.openxmlformats.org/officeDocument/2006/relationships/image" Target="../media/image10.png"/><Relationship Id="rId8"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14.jpg"/><Relationship Id="rId5" Type="http://schemas.openxmlformats.org/officeDocument/2006/relationships/image" Target="../media/image4.png"/><Relationship Id="rId6" Type="http://schemas.openxmlformats.org/officeDocument/2006/relationships/image" Target="../media/image32.jpg"/><Relationship Id="rId7" Type="http://schemas.openxmlformats.org/officeDocument/2006/relationships/image" Target="../media/image17.png"/><Relationship Id="rId8"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30.jpg"/><Relationship Id="rId5" Type="http://schemas.openxmlformats.org/officeDocument/2006/relationships/image" Target="../media/image4.png"/><Relationship Id="rId6" Type="http://schemas.openxmlformats.org/officeDocument/2006/relationships/image" Target="../media/image24.jpg"/><Relationship Id="rId7" Type="http://schemas.openxmlformats.org/officeDocument/2006/relationships/image" Target="../media/image27.jpg"/><Relationship Id="rId8" Type="http://schemas.openxmlformats.org/officeDocument/2006/relationships/image" Target="../media/image3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33.jpg"/><Relationship Id="rId7" Type="http://schemas.openxmlformats.org/officeDocument/2006/relationships/image" Target="../media/image28.jpg"/><Relationship Id="rId8" Type="http://schemas.openxmlformats.org/officeDocument/2006/relationships/image" Target="../media/image2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23.jpg"/><Relationship Id="rId7"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1631423"/>
            <a:ext cx="8520600" cy="989700"/>
          </a:xfrm>
          <a:prstGeom prst="rect">
            <a:avLst/>
          </a:prstGeom>
          <a:noFill/>
          <a:ln>
            <a:noFill/>
          </a:ln>
        </p:spPr>
        <p:txBody>
          <a:bodyPr anchorCtr="0" anchor="b" bIns="91425" lIns="91425" spcFirstLastPara="1" rIns="91425" wrap="square" tIns="91425">
            <a:noAutofit/>
          </a:bodyPr>
          <a:lstStyle/>
          <a:p>
            <a:pPr indent="0" lvl="0" marL="0" rtl="0" algn="ctr">
              <a:lnSpc>
                <a:spcPct val="85000"/>
              </a:lnSpc>
              <a:spcBef>
                <a:spcPts val="0"/>
              </a:spcBef>
              <a:spcAft>
                <a:spcPts val="0"/>
              </a:spcAft>
              <a:buSzPts val="4680"/>
              <a:buNone/>
            </a:pPr>
            <a:r>
              <a:rPr b="1" lang="en" sz="3559">
                <a:latin typeface="Lora"/>
                <a:ea typeface="Lora"/>
                <a:cs typeface="Lora"/>
                <a:sym typeface="Lora"/>
              </a:rPr>
              <a:t>Custom Strain Gauge Fabrication Using Aerosol Jet Printing</a:t>
            </a:r>
            <a:endParaRPr b="1" sz="3559">
              <a:latin typeface="Lora"/>
              <a:ea typeface="Lora"/>
              <a:cs typeface="Lora"/>
              <a:sym typeface="Lora"/>
            </a:endParaRPr>
          </a:p>
        </p:txBody>
      </p:sp>
      <p:sp>
        <p:nvSpPr>
          <p:cNvPr id="55" name="Google Shape;55;p13"/>
          <p:cNvSpPr txBox="1"/>
          <p:nvPr>
            <p:ph idx="1" type="subTitle"/>
          </p:nvPr>
        </p:nvSpPr>
        <p:spPr>
          <a:xfrm>
            <a:off x="311700" y="2704250"/>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605"/>
              <a:buNone/>
            </a:pPr>
            <a:r>
              <a:rPr lang="en" sz="2040" u="sng">
                <a:solidFill>
                  <a:srgbClr val="FF0000"/>
                </a:solidFill>
                <a:latin typeface="Georgia"/>
                <a:ea typeface="Georgia"/>
                <a:cs typeface="Georgia"/>
                <a:sym typeface="Georgia"/>
              </a:rPr>
              <a:t>Luther Busching</a:t>
            </a:r>
            <a:r>
              <a:rPr lang="en" sz="2040">
                <a:solidFill>
                  <a:srgbClr val="FF0000"/>
                </a:solidFill>
                <a:latin typeface="Georgia"/>
                <a:ea typeface="Georgia"/>
                <a:cs typeface="Georgia"/>
                <a:sym typeface="Georgia"/>
              </a:rPr>
              <a:t>, University of Nebraska-Lincoln</a:t>
            </a:r>
            <a:endParaRPr sz="2040">
              <a:solidFill>
                <a:srgbClr val="FF0000"/>
              </a:solidFill>
              <a:latin typeface="Georgia"/>
              <a:ea typeface="Georgia"/>
              <a:cs typeface="Georgia"/>
              <a:sym typeface="Georgia"/>
            </a:endParaRPr>
          </a:p>
          <a:p>
            <a:pPr indent="0" lvl="0" marL="0" rtl="0" algn="ctr">
              <a:lnSpc>
                <a:spcPct val="115000"/>
              </a:lnSpc>
              <a:spcBef>
                <a:spcPts val="0"/>
              </a:spcBef>
              <a:spcAft>
                <a:spcPts val="0"/>
              </a:spcAft>
              <a:buClr>
                <a:schemeClr val="dk1"/>
              </a:buClr>
              <a:buSzPts val="605"/>
              <a:buFont typeface="Arial"/>
              <a:buNone/>
            </a:pPr>
            <a:r>
              <a:rPr lang="en" sz="2040">
                <a:solidFill>
                  <a:srgbClr val="FF0000"/>
                </a:solidFill>
                <a:latin typeface="Georgia"/>
                <a:ea typeface="Georgia"/>
                <a:cs typeface="Georgia"/>
                <a:sym typeface="Georgia"/>
              </a:rPr>
              <a:t>Dr. Dilan Ratnayake, University of Louisville</a:t>
            </a:r>
            <a:endParaRPr sz="2040">
              <a:solidFill>
                <a:srgbClr val="FF0000"/>
              </a:solidFill>
              <a:latin typeface="Georgia"/>
              <a:ea typeface="Georgia"/>
              <a:cs typeface="Georgia"/>
              <a:sym typeface="Georgia"/>
            </a:endParaRPr>
          </a:p>
          <a:p>
            <a:pPr indent="0" lvl="0" marL="0" rtl="0" algn="ctr">
              <a:lnSpc>
                <a:spcPct val="115000"/>
              </a:lnSpc>
              <a:spcBef>
                <a:spcPts val="0"/>
              </a:spcBef>
              <a:spcAft>
                <a:spcPts val="0"/>
              </a:spcAft>
              <a:buSzPts val="605"/>
              <a:buNone/>
            </a:pPr>
            <a:r>
              <a:rPr lang="en" sz="2040">
                <a:solidFill>
                  <a:srgbClr val="FF0000"/>
                </a:solidFill>
                <a:latin typeface="Georgia"/>
                <a:ea typeface="Georgia"/>
                <a:cs typeface="Georgia"/>
                <a:sym typeface="Georgia"/>
              </a:rPr>
              <a:t>Dr. Kevin Walsh, University of Louisville</a:t>
            </a:r>
            <a:endParaRPr sz="2040">
              <a:solidFill>
                <a:srgbClr val="FF0000"/>
              </a:solidFill>
              <a:latin typeface="Georgia"/>
              <a:ea typeface="Georgia"/>
              <a:cs typeface="Georgia"/>
              <a:sym typeface="Georgia"/>
            </a:endParaRPr>
          </a:p>
        </p:txBody>
      </p:sp>
      <p:pic>
        <p:nvPicPr>
          <p:cNvPr id="56" name="Google Shape;56;p13"/>
          <p:cNvPicPr preferRelativeResize="0"/>
          <p:nvPr/>
        </p:nvPicPr>
        <p:blipFill rotWithShape="1">
          <a:blip r:embed="rId3">
            <a:alphaModFix/>
          </a:blip>
          <a:srcRect b="0" l="0" r="0" t="0"/>
          <a:stretch/>
        </p:blipFill>
        <p:spPr>
          <a:xfrm>
            <a:off x="191550" y="198772"/>
            <a:ext cx="930850" cy="698114"/>
          </a:xfrm>
          <a:prstGeom prst="rect">
            <a:avLst/>
          </a:prstGeom>
          <a:noFill/>
          <a:ln>
            <a:noFill/>
          </a:ln>
        </p:spPr>
      </p:pic>
      <p:pic>
        <p:nvPicPr>
          <p:cNvPr id="57" name="Google Shape;57;p13"/>
          <p:cNvPicPr preferRelativeResize="0"/>
          <p:nvPr/>
        </p:nvPicPr>
        <p:blipFill rotWithShape="1">
          <a:blip r:embed="rId4">
            <a:alphaModFix/>
          </a:blip>
          <a:srcRect b="0" l="0" r="0" t="0"/>
          <a:stretch/>
        </p:blipFill>
        <p:spPr>
          <a:xfrm>
            <a:off x="8172831" y="233175"/>
            <a:ext cx="659469" cy="660426"/>
          </a:xfrm>
          <a:prstGeom prst="rect">
            <a:avLst/>
          </a:prstGeom>
          <a:noFill/>
          <a:ln>
            <a:noFill/>
          </a:ln>
        </p:spPr>
      </p:pic>
      <p:pic>
        <p:nvPicPr>
          <p:cNvPr id="58" name="Google Shape;58;p13"/>
          <p:cNvPicPr preferRelativeResize="0"/>
          <p:nvPr/>
        </p:nvPicPr>
        <p:blipFill rotWithShape="1">
          <a:blip r:embed="rId5">
            <a:alphaModFix/>
          </a:blip>
          <a:srcRect b="0" l="0" r="0" t="0"/>
          <a:stretch/>
        </p:blipFill>
        <p:spPr>
          <a:xfrm>
            <a:off x="5893038" y="4273800"/>
            <a:ext cx="2939274" cy="559725"/>
          </a:xfrm>
          <a:prstGeom prst="rect">
            <a:avLst/>
          </a:prstGeom>
          <a:noFill/>
          <a:ln>
            <a:noFill/>
          </a:ln>
        </p:spPr>
      </p:pic>
      <p:pic>
        <p:nvPicPr>
          <p:cNvPr id="59" name="Google Shape;59;p13"/>
          <p:cNvPicPr preferRelativeResize="0"/>
          <p:nvPr/>
        </p:nvPicPr>
        <p:blipFill rotWithShape="1">
          <a:blip r:embed="rId6">
            <a:alphaModFix/>
          </a:blip>
          <a:srcRect b="0" l="0" r="0" t="0"/>
          <a:stretch/>
        </p:blipFill>
        <p:spPr>
          <a:xfrm>
            <a:off x="311700" y="4318546"/>
            <a:ext cx="2641751" cy="470225"/>
          </a:xfrm>
          <a:prstGeom prst="rect">
            <a:avLst/>
          </a:prstGeom>
          <a:noFill/>
          <a:ln>
            <a:noFill/>
          </a:ln>
        </p:spPr>
      </p:pic>
      <p:sp>
        <p:nvSpPr>
          <p:cNvPr id="60" name="Google Shape;60;p13"/>
          <p:cNvSpPr txBox="1"/>
          <p:nvPr/>
        </p:nvSpPr>
        <p:spPr>
          <a:xfrm>
            <a:off x="191550" y="4724475"/>
            <a:ext cx="3069000" cy="41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chemeClr val="dk1"/>
                </a:solidFill>
                <a:latin typeface="Lora"/>
                <a:ea typeface="Lora"/>
                <a:cs typeface="Lora"/>
                <a:sym typeface="Lora"/>
              </a:rPr>
              <a:t>NSF REU Award ID #2348869</a:t>
            </a:r>
            <a:endParaRPr b="1" i="0" sz="1500" u="none" cap="none" strike="noStrike">
              <a:solidFill>
                <a:schemeClr val="dk1"/>
              </a:solidFill>
              <a:latin typeface="Lora"/>
              <a:ea typeface="Lora"/>
              <a:cs typeface="Lora"/>
              <a:sym typeface="Lora"/>
            </a:endParaRPr>
          </a:p>
        </p:txBody>
      </p:sp>
      <p:sp>
        <p:nvSpPr>
          <p:cNvPr id="61" name="Google Shape;61;p13"/>
          <p:cNvSpPr/>
          <p:nvPr/>
        </p:nvSpPr>
        <p:spPr>
          <a:xfrm>
            <a:off x="659850" y="1063725"/>
            <a:ext cx="7824300" cy="82500"/>
          </a:xfrm>
          <a:prstGeom prst="rect">
            <a:avLst/>
          </a:prstGeom>
          <a:solidFill>
            <a:srgbClr val="85200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13"/>
          <p:cNvSpPr txBox="1"/>
          <p:nvPr/>
        </p:nvSpPr>
        <p:spPr>
          <a:xfrm>
            <a:off x="5963313" y="4724475"/>
            <a:ext cx="3069000" cy="41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chemeClr val="dk1"/>
                </a:solidFill>
                <a:latin typeface="Lora"/>
                <a:ea typeface="Lora"/>
                <a:cs typeface="Lora"/>
                <a:sym typeface="Lora"/>
              </a:rPr>
              <a:t>NSF REU Award ID #2025075</a:t>
            </a:r>
            <a:endParaRPr b="1" i="0" sz="1500" u="none" cap="none" strike="noStrike">
              <a:solidFill>
                <a:schemeClr val="dk1"/>
              </a:solidFill>
              <a:latin typeface="Lora"/>
              <a:ea typeface="Lora"/>
              <a:cs typeface="Lora"/>
              <a:sym typeface="Lora"/>
            </a:endParaRPr>
          </a:p>
        </p:txBody>
      </p:sp>
      <p:pic>
        <p:nvPicPr>
          <p:cNvPr id="63" name="Google Shape;63;p13"/>
          <p:cNvPicPr preferRelativeResize="0"/>
          <p:nvPr/>
        </p:nvPicPr>
        <p:blipFill rotWithShape="1">
          <a:blip r:embed="rId7">
            <a:alphaModFix/>
          </a:blip>
          <a:srcRect b="0" l="0" r="0" t="0"/>
          <a:stretch/>
        </p:blipFill>
        <p:spPr>
          <a:xfrm>
            <a:off x="3076875" y="233177"/>
            <a:ext cx="2990249" cy="629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22"/>
          <p:cNvPicPr preferRelativeResize="0"/>
          <p:nvPr/>
        </p:nvPicPr>
        <p:blipFill rotWithShape="1">
          <a:blip r:embed="rId3">
            <a:alphaModFix/>
          </a:blip>
          <a:srcRect b="0" l="0" r="0" t="0"/>
          <a:stretch/>
        </p:blipFill>
        <p:spPr>
          <a:xfrm>
            <a:off x="191550" y="198772"/>
            <a:ext cx="930850" cy="698114"/>
          </a:xfrm>
          <a:prstGeom prst="rect">
            <a:avLst/>
          </a:prstGeom>
          <a:noFill/>
          <a:ln>
            <a:noFill/>
          </a:ln>
        </p:spPr>
      </p:pic>
      <p:pic>
        <p:nvPicPr>
          <p:cNvPr id="202" name="Google Shape;202;p22"/>
          <p:cNvPicPr preferRelativeResize="0"/>
          <p:nvPr/>
        </p:nvPicPr>
        <p:blipFill rotWithShape="1">
          <a:blip r:embed="rId4">
            <a:alphaModFix/>
          </a:blip>
          <a:srcRect b="0" l="0" r="0" t="0"/>
          <a:stretch/>
        </p:blipFill>
        <p:spPr>
          <a:xfrm>
            <a:off x="3076875" y="233177"/>
            <a:ext cx="2990249" cy="629300"/>
          </a:xfrm>
          <a:prstGeom prst="rect">
            <a:avLst/>
          </a:prstGeom>
          <a:noFill/>
          <a:ln>
            <a:noFill/>
          </a:ln>
        </p:spPr>
      </p:pic>
      <p:pic>
        <p:nvPicPr>
          <p:cNvPr id="203" name="Google Shape;203;p22"/>
          <p:cNvPicPr preferRelativeResize="0"/>
          <p:nvPr/>
        </p:nvPicPr>
        <p:blipFill rotWithShape="1">
          <a:blip r:embed="rId5">
            <a:alphaModFix/>
          </a:blip>
          <a:srcRect b="0" l="0" r="0" t="0"/>
          <a:stretch/>
        </p:blipFill>
        <p:spPr>
          <a:xfrm>
            <a:off x="8172831" y="233175"/>
            <a:ext cx="659469" cy="660426"/>
          </a:xfrm>
          <a:prstGeom prst="rect">
            <a:avLst/>
          </a:prstGeom>
          <a:noFill/>
          <a:ln>
            <a:noFill/>
          </a:ln>
        </p:spPr>
      </p:pic>
      <p:sp>
        <p:nvSpPr>
          <p:cNvPr id="204" name="Google Shape;204;p22"/>
          <p:cNvSpPr/>
          <p:nvPr/>
        </p:nvSpPr>
        <p:spPr>
          <a:xfrm>
            <a:off x="659850" y="1063725"/>
            <a:ext cx="7824300" cy="82500"/>
          </a:xfrm>
          <a:prstGeom prst="rect">
            <a:avLst/>
          </a:prstGeom>
          <a:solidFill>
            <a:srgbClr val="85200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22"/>
          <p:cNvSpPr txBox="1"/>
          <p:nvPr/>
        </p:nvSpPr>
        <p:spPr>
          <a:xfrm>
            <a:off x="283675" y="1288025"/>
            <a:ext cx="8548500" cy="58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sng" cap="none" strike="noStrike">
                <a:solidFill>
                  <a:schemeClr val="dk1"/>
                </a:solidFill>
                <a:latin typeface="Lora"/>
                <a:ea typeface="Lora"/>
                <a:cs typeface="Lora"/>
                <a:sym typeface="Lora"/>
              </a:rPr>
              <a:t>Experimental Results</a:t>
            </a:r>
            <a:endParaRPr b="0" i="0" sz="2000" u="none" cap="none" strike="noStrike">
              <a:solidFill>
                <a:schemeClr val="dk1"/>
              </a:solidFill>
              <a:latin typeface="Lora Medium"/>
              <a:ea typeface="Lora Medium"/>
              <a:cs typeface="Lora Medium"/>
              <a:sym typeface="Lora Medium"/>
            </a:endParaRPr>
          </a:p>
        </p:txBody>
      </p:sp>
      <p:sp>
        <p:nvSpPr>
          <p:cNvPr id="206" name="Google Shape;206;p22"/>
          <p:cNvSpPr txBox="1"/>
          <p:nvPr/>
        </p:nvSpPr>
        <p:spPr>
          <a:xfrm>
            <a:off x="543125" y="2571750"/>
            <a:ext cx="3882000" cy="653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Lora Medium"/>
                <a:ea typeface="Lora Medium"/>
                <a:cs typeface="Lora Medium"/>
                <a:sym typeface="Lora Medium"/>
              </a:rPr>
              <a:t>Using a multimeter, the experimental resistance was determined to be:</a:t>
            </a:r>
            <a:endParaRPr b="0" i="0" sz="1800" u="none" cap="none" strike="noStrike">
              <a:solidFill>
                <a:schemeClr val="dk2"/>
              </a:solidFill>
              <a:latin typeface="Arial"/>
              <a:ea typeface="Arial"/>
              <a:cs typeface="Arial"/>
              <a:sym typeface="Arial"/>
            </a:endParaRPr>
          </a:p>
        </p:txBody>
      </p:sp>
      <p:sp>
        <p:nvSpPr>
          <p:cNvPr id="207" name="Google Shape;207;p22"/>
          <p:cNvSpPr txBox="1"/>
          <p:nvPr/>
        </p:nvSpPr>
        <p:spPr>
          <a:xfrm>
            <a:off x="228744" y="228744"/>
            <a:ext cx="1502700" cy="150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sp>
        <p:nvSpPr>
          <p:cNvPr id="208" name="Google Shape;208;p22"/>
          <p:cNvSpPr txBox="1"/>
          <p:nvPr/>
        </p:nvSpPr>
        <p:spPr>
          <a:xfrm>
            <a:off x="4477425" y="2475425"/>
            <a:ext cx="3882000" cy="1012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Lora Medium"/>
                <a:ea typeface="Lora Medium"/>
                <a:cs typeface="Lora Medium"/>
                <a:sym typeface="Lora Medium"/>
              </a:rPr>
              <a:t>Target Resistance: </a:t>
            </a:r>
            <a:r>
              <a:rPr b="0" i="0" lang="en" sz="1800" u="sng" cap="none" strike="noStrike">
                <a:solidFill>
                  <a:schemeClr val="dk1"/>
                </a:solidFill>
                <a:latin typeface="Lora Medium"/>
                <a:ea typeface="Lora Medium"/>
                <a:cs typeface="Lora Medium"/>
                <a:sym typeface="Lora Medium"/>
              </a:rPr>
              <a:t>277 Ω</a:t>
            </a:r>
            <a:endParaRPr b="0" i="0" sz="1800" u="sng" cap="none" strike="noStrike">
              <a:solidFill>
                <a:schemeClr val="dk1"/>
              </a:solidFill>
              <a:latin typeface="Lora Medium"/>
              <a:ea typeface="Lora Medium"/>
              <a:cs typeface="Lora Medium"/>
              <a:sym typeface="Lora Medium"/>
            </a:endParaRPr>
          </a:p>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Lora Medium"/>
                <a:ea typeface="Lora Medium"/>
                <a:cs typeface="Lora Medium"/>
                <a:sym typeface="Lora Medium"/>
              </a:rPr>
              <a:t>Theoretical Resistance: </a:t>
            </a:r>
            <a:r>
              <a:rPr b="0" i="0" lang="en" sz="1800" u="sng" cap="none" strike="noStrike">
                <a:solidFill>
                  <a:schemeClr val="dk1"/>
                </a:solidFill>
                <a:latin typeface="Lora Medium"/>
                <a:ea typeface="Lora Medium"/>
                <a:cs typeface="Lora Medium"/>
                <a:sym typeface="Lora Medium"/>
              </a:rPr>
              <a:t>264 Ω</a:t>
            </a:r>
            <a:endParaRPr b="0" i="0" sz="1800" u="sng" cap="none" strike="noStrike">
              <a:solidFill>
                <a:schemeClr val="dk1"/>
              </a:solidFill>
              <a:latin typeface="Lora Medium"/>
              <a:ea typeface="Lora Medium"/>
              <a:cs typeface="Lora Medium"/>
              <a:sym typeface="Lora Medium"/>
            </a:endParaRPr>
          </a:p>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Lora Medium"/>
                <a:ea typeface="Lora Medium"/>
                <a:cs typeface="Lora Medium"/>
                <a:sym typeface="Lora Medium"/>
              </a:rPr>
              <a:t>Experimental Resistance: </a:t>
            </a:r>
            <a:r>
              <a:rPr b="0" i="0" lang="en" sz="1800" u="sng" cap="none" strike="noStrike">
                <a:solidFill>
                  <a:schemeClr val="dk1"/>
                </a:solidFill>
                <a:latin typeface="Lora Medium"/>
                <a:ea typeface="Lora Medium"/>
                <a:cs typeface="Lora Medium"/>
                <a:sym typeface="Lora Medium"/>
              </a:rPr>
              <a:t>279 Ω</a:t>
            </a:r>
            <a:endParaRPr b="0" i="0" sz="1800" u="sng" cap="none" strike="noStrike">
              <a:solidFill>
                <a:schemeClr val="dk1"/>
              </a:solidFill>
              <a:latin typeface="Lora Medium"/>
              <a:ea typeface="Lora Medium"/>
              <a:cs typeface="Lora Medium"/>
              <a:sym typeface="Lora Medium"/>
            </a:endParaRPr>
          </a:p>
        </p:txBody>
      </p:sp>
      <p:pic>
        <p:nvPicPr>
          <p:cNvPr descr="A number on a white background&#10;&#10;AI-generated content may be incorrect." id="209" name="Google Shape;209;p22"/>
          <p:cNvPicPr preferRelativeResize="0"/>
          <p:nvPr/>
        </p:nvPicPr>
        <p:blipFill rotWithShape="1">
          <a:blip r:embed="rId6">
            <a:alphaModFix/>
          </a:blip>
          <a:srcRect b="0" l="0" r="0" t="0"/>
          <a:stretch/>
        </p:blipFill>
        <p:spPr>
          <a:xfrm>
            <a:off x="1709763" y="3564862"/>
            <a:ext cx="1548723" cy="355875"/>
          </a:xfrm>
          <a:prstGeom prst="rect">
            <a:avLst/>
          </a:prstGeom>
          <a:noFill/>
          <a:ln>
            <a:noFill/>
          </a:ln>
        </p:spPr>
      </p:pic>
      <p:sp>
        <p:nvSpPr>
          <p:cNvPr id="210" name="Google Shape;210;p22"/>
          <p:cNvSpPr/>
          <p:nvPr/>
        </p:nvSpPr>
        <p:spPr>
          <a:xfrm>
            <a:off x="1639325" y="3564900"/>
            <a:ext cx="1689600" cy="355800"/>
          </a:xfrm>
          <a:prstGeom prst="rect">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22"/>
          <p:cNvSpPr txBox="1"/>
          <p:nvPr/>
        </p:nvSpPr>
        <p:spPr>
          <a:xfrm>
            <a:off x="4052925" y="3449400"/>
            <a:ext cx="4731000" cy="586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0" i="0" lang="en" sz="1500" u="none" cap="none" strike="noStrike">
                <a:solidFill>
                  <a:schemeClr val="dk1"/>
                </a:solidFill>
                <a:latin typeface="Lora Medium"/>
                <a:ea typeface="Lora Medium"/>
                <a:cs typeface="Lora Medium"/>
                <a:sym typeface="Lora Medium"/>
              </a:rPr>
              <a:t>Percent Error from Target Resistance: </a:t>
            </a:r>
            <a:r>
              <a:rPr b="1" i="0" lang="en" sz="1500" u="none" cap="none" strike="noStrike">
                <a:solidFill>
                  <a:schemeClr val="dk1"/>
                </a:solidFill>
                <a:latin typeface="Lora"/>
                <a:ea typeface="Lora"/>
                <a:cs typeface="Lora"/>
                <a:sym typeface="Lora"/>
              </a:rPr>
              <a:t>0.91%</a:t>
            </a:r>
            <a:r>
              <a:rPr b="0" i="0" lang="en" sz="1500" u="none" cap="none" strike="noStrike">
                <a:solidFill>
                  <a:schemeClr val="dk1"/>
                </a:solidFill>
                <a:latin typeface="Lora Medium"/>
                <a:ea typeface="Lora Medium"/>
                <a:cs typeface="Lora Medium"/>
                <a:sym typeface="Lora Medium"/>
              </a:rPr>
              <a:t>​</a:t>
            </a:r>
            <a:endParaRPr b="0" i="0" sz="1500" u="none" cap="none" strike="noStrike">
              <a:solidFill>
                <a:schemeClr val="dk1"/>
              </a:solidFill>
              <a:latin typeface="Lora Medium"/>
              <a:ea typeface="Lora Medium"/>
              <a:cs typeface="Lora Medium"/>
              <a:sym typeface="Lora Medium"/>
            </a:endParaRPr>
          </a:p>
          <a:p>
            <a:pPr indent="0" lvl="0" marL="0" marR="0" rtl="0" algn="ctr">
              <a:lnSpc>
                <a:spcPct val="115000"/>
              </a:lnSpc>
              <a:spcBef>
                <a:spcPts val="0"/>
              </a:spcBef>
              <a:spcAft>
                <a:spcPts val="0"/>
              </a:spcAft>
              <a:buClr>
                <a:srgbClr val="000000"/>
              </a:buClr>
              <a:buSzPts val="1500"/>
              <a:buFont typeface="Arial"/>
              <a:buNone/>
            </a:pPr>
            <a:r>
              <a:rPr b="0" i="0" lang="en" sz="1500" u="none" cap="none" strike="noStrike">
                <a:solidFill>
                  <a:schemeClr val="dk1"/>
                </a:solidFill>
                <a:latin typeface="Lora Medium"/>
                <a:ea typeface="Lora Medium"/>
                <a:cs typeface="Lora Medium"/>
                <a:sym typeface="Lora Medium"/>
              </a:rPr>
              <a:t>Percent Error from Theoretical Resistance: </a:t>
            </a:r>
            <a:r>
              <a:rPr b="1" i="0" lang="en" sz="1500" u="none" cap="none" strike="noStrike">
                <a:solidFill>
                  <a:schemeClr val="dk1"/>
                </a:solidFill>
                <a:latin typeface="Lora"/>
                <a:ea typeface="Lora"/>
                <a:cs typeface="Lora"/>
                <a:sym typeface="Lora"/>
              </a:rPr>
              <a:t>5.67%</a:t>
            </a:r>
            <a:endParaRPr b="1" i="0" sz="1500" u="none" cap="none" strike="noStrike">
              <a:solidFill>
                <a:schemeClr val="dk2"/>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23"/>
          <p:cNvPicPr preferRelativeResize="0"/>
          <p:nvPr/>
        </p:nvPicPr>
        <p:blipFill rotWithShape="1">
          <a:blip r:embed="rId3">
            <a:alphaModFix/>
          </a:blip>
          <a:srcRect b="0" l="0" r="0" t="0"/>
          <a:stretch/>
        </p:blipFill>
        <p:spPr>
          <a:xfrm>
            <a:off x="191550" y="198772"/>
            <a:ext cx="930850" cy="698114"/>
          </a:xfrm>
          <a:prstGeom prst="rect">
            <a:avLst/>
          </a:prstGeom>
          <a:noFill/>
          <a:ln>
            <a:noFill/>
          </a:ln>
        </p:spPr>
      </p:pic>
      <p:pic>
        <p:nvPicPr>
          <p:cNvPr id="217" name="Google Shape;217;p23"/>
          <p:cNvPicPr preferRelativeResize="0"/>
          <p:nvPr/>
        </p:nvPicPr>
        <p:blipFill rotWithShape="1">
          <a:blip r:embed="rId4">
            <a:alphaModFix/>
          </a:blip>
          <a:srcRect b="0" l="0" r="0" t="0"/>
          <a:stretch/>
        </p:blipFill>
        <p:spPr>
          <a:xfrm>
            <a:off x="3076875" y="233177"/>
            <a:ext cx="2990249" cy="629300"/>
          </a:xfrm>
          <a:prstGeom prst="rect">
            <a:avLst/>
          </a:prstGeom>
          <a:noFill/>
          <a:ln>
            <a:noFill/>
          </a:ln>
        </p:spPr>
      </p:pic>
      <p:pic>
        <p:nvPicPr>
          <p:cNvPr id="218" name="Google Shape;218;p23"/>
          <p:cNvPicPr preferRelativeResize="0"/>
          <p:nvPr/>
        </p:nvPicPr>
        <p:blipFill rotWithShape="1">
          <a:blip r:embed="rId5">
            <a:alphaModFix/>
          </a:blip>
          <a:srcRect b="0" l="0" r="0" t="0"/>
          <a:stretch/>
        </p:blipFill>
        <p:spPr>
          <a:xfrm>
            <a:off x="8172831" y="233175"/>
            <a:ext cx="659469" cy="660426"/>
          </a:xfrm>
          <a:prstGeom prst="rect">
            <a:avLst/>
          </a:prstGeom>
          <a:noFill/>
          <a:ln>
            <a:noFill/>
          </a:ln>
        </p:spPr>
      </p:pic>
      <p:sp>
        <p:nvSpPr>
          <p:cNvPr id="219" name="Google Shape;219;p23"/>
          <p:cNvSpPr/>
          <p:nvPr/>
        </p:nvSpPr>
        <p:spPr>
          <a:xfrm>
            <a:off x="659850" y="1063725"/>
            <a:ext cx="7824300" cy="82500"/>
          </a:xfrm>
          <a:prstGeom prst="rect">
            <a:avLst/>
          </a:prstGeom>
          <a:solidFill>
            <a:srgbClr val="85200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23"/>
          <p:cNvSpPr txBox="1"/>
          <p:nvPr/>
        </p:nvSpPr>
        <p:spPr>
          <a:xfrm>
            <a:off x="283675" y="1288025"/>
            <a:ext cx="8548500" cy="58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sng" cap="none" strike="noStrike">
                <a:solidFill>
                  <a:schemeClr val="dk1"/>
                </a:solidFill>
                <a:latin typeface="Lora"/>
                <a:ea typeface="Lora"/>
                <a:cs typeface="Lora"/>
                <a:sym typeface="Lora"/>
              </a:rPr>
              <a:t>Gauge Factor</a:t>
            </a:r>
            <a:endParaRPr b="0" i="0" sz="2000" u="none" cap="none" strike="noStrike">
              <a:solidFill>
                <a:schemeClr val="dk1"/>
              </a:solidFill>
              <a:latin typeface="Lora Medium"/>
              <a:ea typeface="Lora Medium"/>
              <a:cs typeface="Lora Medium"/>
              <a:sym typeface="Lora Medium"/>
            </a:endParaRPr>
          </a:p>
        </p:txBody>
      </p:sp>
      <p:sp>
        <p:nvSpPr>
          <p:cNvPr id="221" name="Google Shape;221;p23"/>
          <p:cNvSpPr txBox="1"/>
          <p:nvPr/>
        </p:nvSpPr>
        <p:spPr>
          <a:xfrm>
            <a:off x="228744" y="228744"/>
            <a:ext cx="1502700" cy="150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pic>
        <p:nvPicPr>
          <p:cNvPr descr="A black letter with a smile&#10;&#10;AI-generated content may be incorrect." id="222" name="Google Shape;222;p23"/>
          <p:cNvPicPr preferRelativeResize="0"/>
          <p:nvPr/>
        </p:nvPicPr>
        <p:blipFill rotWithShape="1">
          <a:blip r:embed="rId6">
            <a:alphaModFix/>
          </a:blip>
          <a:srcRect b="0" l="0" r="0" t="0"/>
          <a:stretch/>
        </p:blipFill>
        <p:spPr>
          <a:xfrm>
            <a:off x="4965075" y="3887300"/>
            <a:ext cx="2876550" cy="600075"/>
          </a:xfrm>
          <a:prstGeom prst="rect">
            <a:avLst/>
          </a:prstGeom>
          <a:noFill/>
          <a:ln>
            <a:noFill/>
          </a:ln>
        </p:spPr>
      </p:pic>
      <p:pic>
        <p:nvPicPr>
          <p:cNvPr descr="A diagram of a printed strain gauge&#10;&#10;AI-generated content may be incorrect." id="223" name="Google Shape;223;p23"/>
          <p:cNvPicPr preferRelativeResize="0"/>
          <p:nvPr/>
        </p:nvPicPr>
        <p:blipFill rotWithShape="1">
          <a:blip r:embed="rId7">
            <a:alphaModFix/>
          </a:blip>
          <a:srcRect b="37312" l="6055" r="26205" t="16079"/>
          <a:stretch/>
        </p:blipFill>
        <p:spPr>
          <a:xfrm>
            <a:off x="283675" y="3158875"/>
            <a:ext cx="4460138" cy="1984626"/>
          </a:xfrm>
          <a:prstGeom prst="rect">
            <a:avLst/>
          </a:prstGeom>
          <a:noFill/>
          <a:ln>
            <a:noFill/>
          </a:ln>
        </p:spPr>
      </p:pic>
      <p:sp>
        <p:nvSpPr>
          <p:cNvPr id="224" name="Google Shape;224;p23"/>
          <p:cNvSpPr txBox="1"/>
          <p:nvPr/>
        </p:nvSpPr>
        <p:spPr>
          <a:xfrm>
            <a:off x="659850" y="1818050"/>
            <a:ext cx="7046700" cy="119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Lora Medium"/>
                <a:ea typeface="Lora Medium"/>
                <a:cs typeface="Lora Medium"/>
                <a:sym typeface="Lora Medium"/>
              </a:rPr>
              <a:t>The gauge factor is a measure of how sensitive a strain gauge is.</a:t>
            </a:r>
            <a:endParaRPr b="0" i="0" sz="1800" u="none" cap="none" strike="noStrike">
              <a:solidFill>
                <a:schemeClr val="dk1"/>
              </a:solidFill>
              <a:latin typeface="Lora Medium"/>
              <a:ea typeface="Lora Medium"/>
              <a:cs typeface="Lora Medium"/>
              <a:sym typeface="Lora Medium"/>
            </a:endParaRPr>
          </a:p>
          <a:p>
            <a:pPr indent="-342900" lvl="0" marL="457200" marR="0" rtl="0" algn="l">
              <a:lnSpc>
                <a:spcPct val="100000"/>
              </a:lnSpc>
              <a:spcBef>
                <a:spcPts val="0"/>
              </a:spcBef>
              <a:spcAft>
                <a:spcPts val="0"/>
              </a:spcAft>
              <a:buClr>
                <a:schemeClr val="dk1"/>
              </a:buClr>
              <a:buSzPts val="1800"/>
              <a:buFont typeface="Lora Medium"/>
              <a:buChar char="❖"/>
            </a:pPr>
            <a:r>
              <a:rPr b="0" i="0" lang="en" sz="1800" u="none" cap="none" strike="noStrike">
                <a:solidFill>
                  <a:schemeClr val="dk1"/>
                </a:solidFill>
                <a:latin typeface="Lora Medium"/>
                <a:ea typeface="Lora Medium"/>
                <a:cs typeface="Lora Medium"/>
                <a:sym typeface="Lora Medium"/>
              </a:rPr>
              <a:t>Higher gauge factor means higher sensitivity</a:t>
            </a:r>
            <a:endParaRPr b="0" i="0" sz="1800" u="none" cap="none" strike="noStrike">
              <a:solidFill>
                <a:schemeClr val="dk1"/>
              </a:solidFill>
              <a:latin typeface="Lora Medium"/>
              <a:ea typeface="Lora Medium"/>
              <a:cs typeface="Lora Medium"/>
              <a:sym typeface="Lora Medium"/>
            </a:endParaRPr>
          </a:p>
          <a:p>
            <a:pPr indent="-342900" lvl="0" marL="457200" marR="0" rtl="0" algn="l">
              <a:lnSpc>
                <a:spcPct val="100000"/>
              </a:lnSpc>
              <a:spcBef>
                <a:spcPts val="0"/>
              </a:spcBef>
              <a:spcAft>
                <a:spcPts val="0"/>
              </a:spcAft>
              <a:buClr>
                <a:schemeClr val="dk1"/>
              </a:buClr>
              <a:buSzPts val="1800"/>
              <a:buFont typeface="Lora Medium"/>
              <a:buChar char="❖"/>
            </a:pPr>
            <a:r>
              <a:rPr b="0" i="0" lang="en" sz="1800" u="none" cap="none" strike="noStrike">
                <a:solidFill>
                  <a:schemeClr val="dk1"/>
                </a:solidFill>
                <a:latin typeface="Lora Medium"/>
                <a:ea typeface="Lora Medium"/>
                <a:cs typeface="Lora Medium"/>
                <a:sym typeface="Lora Medium"/>
              </a:rPr>
              <a:t>Commercial strain gauges have gauge factors of approximately </a:t>
            </a:r>
            <a:r>
              <a:rPr b="1" i="0" lang="en" sz="1800" u="none" cap="none" strike="noStrike">
                <a:solidFill>
                  <a:schemeClr val="dk1"/>
                </a:solidFill>
                <a:latin typeface="Lora"/>
                <a:ea typeface="Lora"/>
                <a:cs typeface="Lora"/>
                <a:sym typeface="Lora"/>
              </a:rPr>
              <a:t>1.8-2.0</a:t>
            </a:r>
            <a:r>
              <a:rPr b="0" i="0" lang="en" sz="1800" u="none" cap="none" strike="noStrike">
                <a:solidFill>
                  <a:schemeClr val="dk1"/>
                </a:solidFill>
                <a:latin typeface="Lora Medium"/>
                <a:ea typeface="Lora Medium"/>
                <a:cs typeface="Lora Medium"/>
                <a:sym typeface="Lora Medium"/>
              </a:rPr>
              <a:t> </a:t>
            </a:r>
            <a:endParaRPr b="0" i="0" sz="1800" u="none" cap="none" strike="noStrike">
              <a:solidFill>
                <a:schemeClr val="dk1"/>
              </a:solidFill>
              <a:latin typeface="Lora Medium"/>
              <a:ea typeface="Lora Medium"/>
              <a:cs typeface="Lora Medium"/>
              <a:sym typeface="Lora Medium"/>
            </a:endParaRPr>
          </a:p>
        </p:txBody>
      </p:sp>
      <p:sp>
        <p:nvSpPr>
          <p:cNvPr id="225" name="Google Shape;225;p23"/>
          <p:cNvSpPr/>
          <p:nvPr/>
        </p:nvSpPr>
        <p:spPr>
          <a:xfrm flipH="1" rot="5400000">
            <a:off x="7214675" y="4313000"/>
            <a:ext cx="495600" cy="563100"/>
          </a:xfrm>
          <a:prstGeom prst="bentArrow">
            <a:avLst>
              <a:gd fmla="val 15496" name="adj1"/>
              <a:gd fmla="val 17423" name="adj2"/>
              <a:gd fmla="val 50000" name="adj3"/>
              <a:gd fmla="val 36708" name="adj4"/>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23"/>
          <p:cNvSpPr txBox="1"/>
          <p:nvPr/>
        </p:nvSpPr>
        <p:spPr>
          <a:xfrm>
            <a:off x="4503575" y="4346750"/>
            <a:ext cx="2718300" cy="834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chemeClr val="dk1"/>
                </a:solidFill>
                <a:latin typeface="Lora"/>
                <a:ea typeface="Lora"/>
                <a:cs typeface="Lora"/>
                <a:sym typeface="Lora"/>
              </a:rPr>
              <a:t>Experimental strain calculated from strain gauge with known gauge factor</a:t>
            </a:r>
            <a:endParaRPr b="0" i="1" sz="1400" u="none" cap="none" strike="noStrike">
              <a:solidFill>
                <a:schemeClr val="dk1"/>
              </a:solidFill>
              <a:latin typeface="Lora"/>
              <a:ea typeface="Lora"/>
              <a:cs typeface="Lora"/>
              <a:sym typeface="Lora"/>
            </a:endParaRPr>
          </a:p>
        </p:txBody>
      </p:sp>
      <p:sp>
        <p:nvSpPr>
          <p:cNvPr id="227" name="Google Shape;227;p23"/>
          <p:cNvSpPr/>
          <p:nvPr/>
        </p:nvSpPr>
        <p:spPr>
          <a:xfrm flipH="1" rot="-5400000">
            <a:off x="6473950" y="3402350"/>
            <a:ext cx="710400" cy="343200"/>
          </a:xfrm>
          <a:prstGeom prst="bentArrow">
            <a:avLst>
              <a:gd fmla="val 25000" name="adj1"/>
              <a:gd fmla="val 25000" name="adj2"/>
              <a:gd fmla="val 25000" name="adj3"/>
              <a:gd fmla="val 43750" name="adj4"/>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23"/>
          <p:cNvSpPr txBox="1"/>
          <p:nvPr/>
        </p:nvSpPr>
        <p:spPr>
          <a:xfrm>
            <a:off x="6857875" y="2870825"/>
            <a:ext cx="2196000" cy="600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chemeClr val="dk1"/>
                </a:solidFill>
                <a:latin typeface="Lora"/>
                <a:ea typeface="Lora"/>
                <a:cs typeface="Lora"/>
                <a:sym typeface="Lora"/>
              </a:rPr>
              <a:t>Change in resistance of printed strain gauge measured by multimeter</a:t>
            </a:r>
            <a:endParaRPr b="0" i="1" sz="1400" u="none" cap="none" strike="noStrike">
              <a:solidFill>
                <a:schemeClr val="dk1"/>
              </a:solidFill>
              <a:latin typeface="Lora"/>
              <a:ea typeface="Lora"/>
              <a:cs typeface="Lora"/>
              <a:sym typeface="Lor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24"/>
          <p:cNvPicPr preferRelativeResize="0"/>
          <p:nvPr/>
        </p:nvPicPr>
        <p:blipFill rotWithShape="1">
          <a:blip r:embed="rId3">
            <a:alphaModFix/>
          </a:blip>
          <a:srcRect b="0" l="0" r="0" t="0"/>
          <a:stretch/>
        </p:blipFill>
        <p:spPr>
          <a:xfrm>
            <a:off x="191550" y="198772"/>
            <a:ext cx="930850" cy="698114"/>
          </a:xfrm>
          <a:prstGeom prst="rect">
            <a:avLst/>
          </a:prstGeom>
          <a:noFill/>
          <a:ln>
            <a:noFill/>
          </a:ln>
        </p:spPr>
      </p:pic>
      <p:pic>
        <p:nvPicPr>
          <p:cNvPr id="234" name="Google Shape;234;p24"/>
          <p:cNvPicPr preferRelativeResize="0"/>
          <p:nvPr/>
        </p:nvPicPr>
        <p:blipFill rotWithShape="1">
          <a:blip r:embed="rId4">
            <a:alphaModFix/>
          </a:blip>
          <a:srcRect b="0" l="0" r="0" t="0"/>
          <a:stretch/>
        </p:blipFill>
        <p:spPr>
          <a:xfrm>
            <a:off x="3076875" y="233177"/>
            <a:ext cx="2990249" cy="629300"/>
          </a:xfrm>
          <a:prstGeom prst="rect">
            <a:avLst/>
          </a:prstGeom>
          <a:noFill/>
          <a:ln>
            <a:noFill/>
          </a:ln>
        </p:spPr>
      </p:pic>
      <p:pic>
        <p:nvPicPr>
          <p:cNvPr id="235" name="Google Shape;235;p24"/>
          <p:cNvPicPr preferRelativeResize="0"/>
          <p:nvPr/>
        </p:nvPicPr>
        <p:blipFill rotWithShape="1">
          <a:blip r:embed="rId5">
            <a:alphaModFix/>
          </a:blip>
          <a:srcRect b="0" l="0" r="0" t="0"/>
          <a:stretch/>
        </p:blipFill>
        <p:spPr>
          <a:xfrm>
            <a:off x="8172831" y="233175"/>
            <a:ext cx="659469" cy="660426"/>
          </a:xfrm>
          <a:prstGeom prst="rect">
            <a:avLst/>
          </a:prstGeom>
          <a:noFill/>
          <a:ln>
            <a:noFill/>
          </a:ln>
        </p:spPr>
      </p:pic>
      <p:sp>
        <p:nvSpPr>
          <p:cNvPr id="236" name="Google Shape;236;p24"/>
          <p:cNvSpPr/>
          <p:nvPr/>
        </p:nvSpPr>
        <p:spPr>
          <a:xfrm>
            <a:off x="659850" y="1063725"/>
            <a:ext cx="7824300" cy="82500"/>
          </a:xfrm>
          <a:prstGeom prst="rect">
            <a:avLst/>
          </a:prstGeom>
          <a:solidFill>
            <a:srgbClr val="85200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24"/>
          <p:cNvSpPr txBox="1"/>
          <p:nvPr/>
        </p:nvSpPr>
        <p:spPr>
          <a:xfrm>
            <a:off x="283675" y="1288025"/>
            <a:ext cx="8548500" cy="58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sng" cap="none" strike="noStrike">
                <a:solidFill>
                  <a:schemeClr val="dk1"/>
                </a:solidFill>
                <a:latin typeface="Lora"/>
                <a:ea typeface="Lora"/>
                <a:cs typeface="Lora"/>
                <a:sym typeface="Lora"/>
              </a:rPr>
              <a:t>Gauge Factor Results</a:t>
            </a:r>
            <a:endParaRPr b="0" i="0" sz="2000" u="none" cap="none" strike="noStrike">
              <a:solidFill>
                <a:schemeClr val="dk1"/>
              </a:solidFill>
              <a:latin typeface="Lora Medium"/>
              <a:ea typeface="Lora Medium"/>
              <a:cs typeface="Lora Medium"/>
              <a:sym typeface="Lora Medium"/>
            </a:endParaRPr>
          </a:p>
        </p:txBody>
      </p:sp>
      <p:sp>
        <p:nvSpPr>
          <p:cNvPr id="238" name="Google Shape;238;p24"/>
          <p:cNvSpPr txBox="1"/>
          <p:nvPr/>
        </p:nvSpPr>
        <p:spPr>
          <a:xfrm>
            <a:off x="228744" y="228744"/>
            <a:ext cx="1502700" cy="150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pic>
        <p:nvPicPr>
          <p:cNvPr id="239" name="Google Shape;239;p24"/>
          <p:cNvPicPr preferRelativeResize="0"/>
          <p:nvPr/>
        </p:nvPicPr>
        <p:blipFill rotWithShape="1">
          <a:blip r:embed="rId6">
            <a:alphaModFix/>
          </a:blip>
          <a:srcRect b="0" l="0" r="0" t="0"/>
          <a:stretch/>
        </p:blipFill>
        <p:spPr>
          <a:xfrm>
            <a:off x="6545688" y="2214875"/>
            <a:ext cx="1963275" cy="427050"/>
          </a:xfrm>
          <a:prstGeom prst="rect">
            <a:avLst/>
          </a:prstGeom>
          <a:noFill/>
          <a:ln>
            <a:noFill/>
          </a:ln>
        </p:spPr>
      </p:pic>
      <p:sp>
        <p:nvSpPr>
          <p:cNvPr id="240" name="Google Shape;240;p24"/>
          <p:cNvSpPr txBox="1"/>
          <p:nvPr/>
        </p:nvSpPr>
        <p:spPr>
          <a:xfrm>
            <a:off x="5971975" y="2641925"/>
            <a:ext cx="3110700" cy="202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Lora Medium"/>
                <a:ea typeface="Lora Medium"/>
                <a:cs typeface="Lora Medium"/>
                <a:sym typeface="Lora Medium"/>
              </a:rPr>
              <a:t>Slightly lower than that of a commercial strain gauge (~2), but the ability to quickly print on curved surfaces is a unique advantage to traditional manufacturing methods</a:t>
            </a:r>
            <a:endParaRPr b="0" i="0" sz="1800" u="none" cap="none" strike="noStrike">
              <a:solidFill>
                <a:schemeClr val="dk1"/>
              </a:solidFill>
              <a:latin typeface="Lora Medium"/>
              <a:ea typeface="Lora Medium"/>
              <a:cs typeface="Lora Medium"/>
              <a:sym typeface="Lora Medium"/>
            </a:endParaRPr>
          </a:p>
        </p:txBody>
      </p:sp>
      <p:pic>
        <p:nvPicPr>
          <p:cNvPr descr="A graph with red dots and black dots&#10;&#10;AI-generated content may be incorrect." id="241" name="Google Shape;241;p24"/>
          <p:cNvPicPr preferRelativeResize="0"/>
          <p:nvPr/>
        </p:nvPicPr>
        <p:blipFill rotWithShape="1">
          <a:blip r:embed="rId7">
            <a:alphaModFix/>
          </a:blip>
          <a:srcRect b="0" l="0" r="1671" t="0"/>
          <a:stretch/>
        </p:blipFill>
        <p:spPr>
          <a:xfrm>
            <a:off x="304800" y="1844775"/>
            <a:ext cx="5434400" cy="3222925"/>
          </a:xfrm>
          <a:prstGeom prst="rect">
            <a:avLst/>
          </a:prstGeom>
          <a:noFill/>
          <a:ln>
            <a:noFill/>
          </a:ln>
        </p:spPr>
      </p:pic>
      <p:sp>
        <p:nvSpPr>
          <p:cNvPr id="242" name="Google Shape;242;p24"/>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25"/>
          <p:cNvPicPr preferRelativeResize="0"/>
          <p:nvPr/>
        </p:nvPicPr>
        <p:blipFill rotWithShape="1">
          <a:blip r:embed="rId3">
            <a:alphaModFix/>
          </a:blip>
          <a:srcRect b="0" l="0" r="0" t="0"/>
          <a:stretch/>
        </p:blipFill>
        <p:spPr>
          <a:xfrm>
            <a:off x="191550" y="198772"/>
            <a:ext cx="930850" cy="698114"/>
          </a:xfrm>
          <a:prstGeom prst="rect">
            <a:avLst/>
          </a:prstGeom>
          <a:noFill/>
          <a:ln>
            <a:noFill/>
          </a:ln>
        </p:spPr>
      </p:pic>
      <p:pic>
        <p:nvPicPr>
          <p:cNvPr id="248" name="Google Shape;248;p25"/>
          <p:cNvPicPr preferRelativeResize="0"/>
          <p:nvPr/>
        </p:nvPicPr>
        <p:blipFill rotWithShape="1">
          <a:blip r:embed="rId4">
            <a:alphaModFix/>
          </a:blip>
          <a:srcRect b="0" l="0" r="0" t="0"/>
          <a:stretch/>
        </p:blipFill>
        <p:spPr>
          <a:xfrm>
            <a:off x="3076875" y="233177"/>
            <a:ext cx="2990249" cy="629300"/>
          </a:xfrm>
          <a:prstGeom prst="rect">
            <a:avLst/>
          </a:prstGeom>
          <a:noFill/>
          <a:ln>
            <a:noFill/>
          </a:ln>
        </p:spPr>
      </p:pic>
      <p:pic>
        <p:nvPicPr>
          <p:cNvPr id="249" name="Google Shape;249;p25"/>
          <p:cNvPicPr preferRelativeResize="0"/>
          <p:nvPr/>
        </p:nvPicPr>
        <p:blipFill rotWithShape="1">
          <a:blip r:embed="rId5">
            <a:alphaModFix/>
          </a:blip>
          <a:srcRect b="0" l="0" r="0" t="0"/>
          <a:stretch/>
        </p:blipFill>
        <p:spPr>
          <a:xfrm>
            <a:off x="8172831" y="233175"/>
            <a:ext cx="659469" cy="660426"/>
          </a:xfrm>
          <a:prstGeom prst="rect">
            <a:avLst/>
          </a:prstGeom>
          <a:noFill/>
          <a:ln>
            <a:noFill/>
          </a:ln>
        </p:spPr>
      </p:pic>
      <p:sp>
        <p:nvSpPr>
          <p:cNvPr id="250" name="Google Shape;250;p25"/>
          <p:cNvSpPr/>
          <p:nvPr/>
        </p:nvSpPr>
        <p:spPr>
          <a:xfrm>
            <a:off x="659850" y="1063725"/>
            <a:ext cx="7824300" cy="82500"/>
          </a:xfrm>
          <a:prstGeom prst="rect">
            <a:avLst/>
          </a:prstGeom>
          <a:solidFill>
            <a:srgbClr val="85200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25"/>
          <p:cNvSpPr txBox="1"/>
          <p:nvPr/>
        </p:nvSpPr>
        <p:spPr>
          <a:xfrm>
            <a:off x="392075" y="2029025"/>
            <a:ext cx="5675100" cy="1585500"/>
          </a:xfrm>
          <a:prstGeom prst="rect">
            <a:avLst/>
          </a:prstGeom>
          <a:noFill/>
          <a:ln>
            <a:noFill/>
          </a:ln>
        </p:spPr>
        <p:txBody>
          <a:bodyPr anchorCtr="0" anchor="t" bIns="91425" lIns="91425" spcFirstLastPara="1" rIns="91425" wrap="square" tIns="91425">
            <a:noAutofit/>
          </a:bodyPr>
          <a:lstStyle/>
          <a:p>
            <a:pPr indent="-323850" lvl="0" marL="457200" marR="0" rtl="0" algn="l">
              <a:lnSpc>
                <a:spcPct val="100000"/>
              </a:lnSpc>
              <a:spcBef>
                <a:spcPts val="0"/>
              </a:spcBef>
              <a:spcAft>
                <a:spcPts val="0"/>
              </a:spcAft>
              <a:buClr>
                <a:schemeClr val="dk1"/>
              </a:buClr>
              <a:buSzPts val="1500"/>
              <a:buFont typeface="Lora Medium"/>
              <a:buChar char="❖"/>
            </a:pPr>
            <a:r>
              <a:rPr b="0" i="0" lang="en" sz="1500" u="none" cap="none" strike="noStrike">
                <a:solidFill>
                  <a:schemeClr val="dk1"/>
                </a:solidFill>
                <a:latin typeface="Lora Medium"/>
                <a:ea typeface="Lora Medium"/>
                <a:cs typeface="Lora Medium"/>
                <a:sym typeface="Lora Medium"/>
              </a:rPr>
              <a:t>Achieved experimental resistance (279 Ω) within 0.91% of the target (277 Ω) and within 5.67% of the theoretical value (264 Ω)</a:t>
            </a:r>
            <a:endParaRPr b="0" i="0" sz="1500" u="none" cap="none" strike="noStrike">
              <a:solidFill>
                <a:schemeClr val="dk1"/>
              </a:solidFill>
              <a:latin typeface="Lora Medium"/>
              <a:ea typeface="Lora Medium"/>
              <a:cs typeface="Lora Medium"/>
              <a:sym typeface="Lora Medium"/>
            </a:endParaRPr>
          </a:p>
          <a:p>
            <a:pPr indent="0" lvl="0" marL="45720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Lora Medium"/>
              <a:ea typeface="Lora Medium"/>
              <a:cs typeface="Lora Medium"/>
              <a:sym typeface="Lora Medium"/>
            </a:endParaRPr>
          </a:p>
          <a:p>
            <a:pPr indent="-323850" lvl="0" marL="457200" marR="0" rtl="0" algn="l">
              <a:lnSpc>
                <a:spcPct val="100000"/>
              </a:lnSpc>
              <a:spcBef>
                <a:spcPts val="0"/>
              </a:spcBef>
              <a:spcAft>
                <a:spcPts val="0"/>
              </a:spcAft>
              <a:buClr>
                <a:schemeClr val="dk1"/>
              </a:buClr>
              <a:buSzPts val="1500"/>
              <a:buFont typeface="Lora Medium"/>
              <a:buChar char="❖"/>
            </a:pPr>
            <a:r>
              <a:rPr b="0" i="0" lang="en" sz="1500" u="none" cap="none" strike="noStrike">
                <a:solidFill>
                  <a:schemeClr val="dk1"/>
                </a:solidFill>
                <a:latin typeface="Lora Medium"/>
                <a:ea typeface="Lora Medium"/>
                <a:cs typeface="Lora Medium"/>
                <a:sym typeface="Lora Medium"/>
              </a:rPr>
              <a:t>Measured the gauge factor to be 1.60, slightly less than that of commercial strain gauges of ~2</a:t>
            </a:r>
            <a:endParaRPr b="0" i="0" sz="1500" u="none" cap="none" strike="noStrike">
              <a:solidFill>
                <a:schemeClr val="dk1"/>
              </a:solidFill>
              <a:latin typeface="Lora Medium"/>
              <a:ea typeface="Lora Medium"/>
              <a:cs typeface="Lora Medium"/>
              <a:sym typeface="Lora Medium"/>
            </a:endParaRPr>
          </a:p>
          <a:p>
            <a:pPr indent="0" lvl="0" marL="45720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Lora Medium"/>
              <a:ea typeface="Lora Medium"/>
              <a:cs typeface="Lora Medium"/>
              <a:sym typeface="Lora Medium"/>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Lora Medium"/>
              <a:ea typeface="Lora Medium"/>
              <a:cs typeface="Lora Medium"/>
              <a:sym typeface="Lora Medium"/>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Arial"/>
              <a:ea typeface="Arial"/>
              <a:cs typeface="Arial"/>
              <a:sym typeface="Arial"/>
            </a:endParaRPr>
          </a:p>
        </p:txBody>
      </p:sp>
      <p:sp>
        <p:nvSpPr>
          <p:cNvPr id="252" name="Google Shape;252;p25"/>
          <p:cNvSpPr txBox="1"/>
          <p:nvPr/>
        </p:nvSpPr>
        <p:spPr>
          <a:xfrm>
            <a:off x="2684750" y="1137950"/>
            <a:ext cx="3710400" cy="615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sng" cap="none" strike="noStrike">
                <a:solidFill>
                  <a:schemeClr val="dk1"/>
                </a:solidFill>
                <a:latin typeface="Lora"/>
                <a:ea typeface="Lora"/>
                <a:cs typeface="Lora"/>
                <a:sym typeface="Lora"/>
              </a:rPr>
              <a:t>Conclusion</a:t>
            </a:r>
            <a:endParaRPr b="0" i="0" sz="1800" u="none" cap="none" strike="noStrike">
              <a:solidFill>
                <a:schemeClr val="dk2"/>
              </a:solidFill>
              <a:latin typeface="Arial"/>
              <a:ea typeface="Arial"/>
              <a:cs typeface="Arial"/>
              <a:sym typeface="Arial"/>
            </a:endParaRPr>
          </a:p>
        </p:txBody>
      </p:sp>
      <p:sp>
        <p:nvSpPr>
          <p:cNvPr id="253" name="Google Shape;253;p25"/>
          <p:cNvSpPr txBox="1"/>
          <p:nvPr/>
        </p:nvSpPr>
        <p:spPr>
          <a:xfrm>
            <a:off x="558150" y="3737375"/>
            <a:ext cx="5837100" cy="105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 sz="1500" u="sng" cap="none" strike="noStrike">
                <a:solidFill>
                  <a:schemeClr val="dk1"/>
                </a:solidFill>
                <a:latin typeface="Lora"/>
                <a:ea typeface="Lora"/>
                <a:cs typeface="Lora"/>
                <a:sym typeface="Lora"/>
              </a:rPr>
              <a:t>Takeaway: </a:t>
            </a:r>
            <a:r>
              <a:rPr b="0" i="0" lang="en" sz="1500" u="none" cap="none" strike="noStrike">
                <a:solidFill>
                  <a:schemeClr val="dk1"/>
                </a:solidFill>
                <a:latin typeface="Lora Medium"/>
                <a:ea typeface="Lora Medium"/>
                <a:cs typeface="Lora Medium"/>
                <a:sym typeface="Lora Medium"/>
              </a:rPr>
              <a:t>This work demonstrates that AJP can rapidly produce custom strain gauges with competitive electrical performance, offering a promising alternative to traditional manufacturing.</a:t>
            </a:r>
            <a:endParaRPr b="0" i="0" sz="1200" u="none" cap="none" strike="noStrike">
              <a:solidFill>
                <a:schemeClr val="dk1"/>
              </a:solidFill>
              <a:highlight>
                <a:srgbClr val="FFFFFF"/>
              </a:highlight>
              <a:latin typeface="Arial"/>
              <a:ea typeface="Arial"/>
              <a:cs typeface="Arial"/>
              <a:sym typeface="Arial"/>
            </a:endParaRPr>
          </a:p>
        </p:txBody>
      </p:sp>
      <p:pic>
        <p:nvPicPr>
          <p:cNvPr id="254" name="Google Shape;254;p25" title="IMG_3152.jpg"/>
          <p:cNvPicPr preferRelativeResize="0"/>
          <p:nvPr/>
        </p:nvPicPr>
        <p:blipFill rotWithShape="1">
          <a:blip r:embed="rId6">
            <a:alphaModFix/>
          </a:blip>
          <a:srcRect b="5186" l="13370" r="35240" t="11011"/>
          <a:stretch/>
        </p:blipFill>
        <p:spPr>
          <a:xfrm>
            <a:off x="6960000" y="2152500"/>
            <a:ext cx="1212826" cy="2636974"/>
          </a:xfrm>
          <a:prstGeom prst="rect">
            <a:avLst/>
          </a:prstGeom>
          <a:noFill/>
          <a:ln>
            <a:noFill/>
          </a:ln>
        </p:spPr>
      </p:pic>
      <p:sp>
        <p:nvSpPr>
          <p:cNvPr id="255" name="Google Shape;255;p25"/>
          <p:cNvSpPr/>
          <p:nvPr/>
        </p:nvSpPr>
        <p:spPr>
          <a:xfrm>
            <a:off x="558150" y="3737375"/>
            <a:ext cx="5466300" cy="1052100"/>
          </a:xfrm>
          <a:prstGeom prst="rect">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26"/>
          <p:cNvPicPr preferRelativeResize="0"/>
          <p:nvPr/>
        </p:nvPicPr>
        <p:blipFill rotWithShape="1">
          <a:blip r:embed="rId3">
            <a:alphaModFix/>
          </a:blip>
          <a:srcRect b="0" l="0" r="0" t="0"/>
          <a:stretch/>
        </p:blipFill>
        <p:spPr>
          <a:xfrm>
            <a:off x="191550" y="198772"/>
            <a:ext cx="930850" cy="698114"/>
          </a:xfrm>
          <a:prstGeom prst="rect">
            <a:avLst/>
          </a:prstGeom>
          <a:noFill/>
          <a:ln>
            <a:noFill/>
          </a:ln>
        </p:spPr>
      </p:pic>
      <p:pic>
        <p:nvPicPr>
          <p:cNvPr id="261" name="Google Shape;261;p26"/>
          <p:cNvPicPr preferRelativeResize="0"/>
          <p:nvPr/>
        </p:nvPicPr>
        <p:blipFill rotWithShape="1">
          <a:blip r:embed="rId4">
            <a:alphaModFix/>
          </a:blip>
          <a:srcRect b="0" l="0" r="0" t="0"/>
          <a:stretch/>
        </p:blipFill>
        <p:spPr>
          <a:xfrm>
            <a:off x="3076875" y="233177"/>
            <a:ext cx="2990249" cy="629300"/>
          </a:xfrm>
          <a:prstGeom prst="rect">
            <a:avLst/>
          </a:prstGeom>
          <a:noFill/>
          <a:ln>
            <a:noFill/>
          </a:ln>
        </p:spPr>
      </p:pic>
      <p:pic>
        <p:nvPicPr>
          <p:cNvPr id="262" name="Google Shape;262;p26"/>
          <p:cNvPicPr preferRelativeResize="0"/>
          <p:nvPr/>
        </p:nvPicPr>
        <p:blipFill rotWithShape="1">
          <a:blip r:embed="rId5">
            <a:alphaModFix/>
          </a:blip>
          <a:srcRect b="0" l="0" r="0" t="0"/>
          <a:stretch/>
        </p:blipFill>
        <p:spPr>
          <a:xfrm>
            <a:off x="8172831" y="233175"/>
            <a:ext cx="659469" cy="660426"/>
          </a:xfrm>
          <a:prstGeom prst="rect">
            <a:avLst/>
          </a:prstGeom>
          <a:noFill/>
          <a:ln>
            <a:noFill/>
          </a:ln>
        </p:spPr>
      </p:pic>
      <p:sp>
        <p:nvSpPr>
          <p:cNvPr id="263" name="Google Shape;263;p26"/>
          <p:cNvSpPr/>
          <p:nvPr/>
        </p:nvSpPr>
        <p:spPr>
          <a:xfrm>
            <a:off x="659850" y="1063725"/>
            <a:ext cx="7824300" cy="82500"/>
          </a:xfrm>
          <a:prstGeom prst="rect">
            <a:avLst/>
          </a:prstGeom>
          <a:solidFill>
            <a:srgbClr val="85200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26"/>
          <p:cNvSpPr txBox="1"/>
          <p:nvPr/>
        </p:nvSpPr>
        <p:spPr>
          <a:xfrm>
            <a:off x="680400" y="1686425"/>
            <a:ext cx="7783200" cy="30636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1000"/>
              </a:spcBef>
              <a:spcAft>
                <a:spcPts val="0"/>
              </a:spcAft>
              <a:buClr>
                <a:schemeClr val="dk1"/>
              </a:buClr>
              <a:buSzPts val="1600"/>
              <a:buFont typeface="Lora Medium"/>
              <a:buChar char="❖"/>
            </a:pPr>
            <a:r>
              <a:rPr b="0" i="0" lang="en" sz="1600" u="sng" cap="none" strike="noStrike">
                <a:solidFill>
                  <a:schemeClr val="dk1"/>
                </a:solidFill>
                <a:latin typeface="Lora Medium"/>
                <a:ea typeface="Lora Medium"/>
                <a:cs typeface="Lora Medium"/>
                <a:sym typeface="Lora Medium"/>
              </a:rPr>
              <a:t>Mentors:</a:t>
            </a:r>
            <a:r>
              <a:rPr b="0" i="0" lang="en" sz="1600" u="none" cap="none" strike="noStrike">
                <a:solidFill>
                  <a:schemeClr val="dk1"/>
                </a:solidFill>
                <a:latin typeface="Lora Medium"/>
                <a:ea typeface="Lora Medium"/>
                <a:cs typeface="Lora Medium"/>
                <a:sym typeface="Lora Medium"/>
              </a:rPr>
              <a:t> Drs. Dilan Ratnayake and Kevin Walsh</a:t>
            </a:r>
            <a:endParaRPr b="0" i="0" sz="1600" u="none" cap="none" strike="noStrike">
              <a:solidFill>
                <a:schemeClr val="dk1"/>
              </a:solidFill>
              <a:latin typeface="Lora Medium"/>
              <a:ea typeface="Lora Medium"/>
              <a:cs typeface="Lora Medium"/>
              <a:sym typeface="Lora Medium"/>
            </a:endParaRPr>
          </a:p>
          <a:p>
            <a:pPr indent="-330200" lvl="0" marL="457200" marR="0" rtl="0" algn="l">
              <a:lnSpc>
                <a:spcPct val="115000"/>
              </a:lnSpc>
              <a:spcBef>
                <a:spcPts val="1000"/>
              </a:spcBef>
              <a:spcAft>
                <a:spcPts val="0"/>
              </a:spcAft>
              <a:buClr>
                <a:schemeClr val="dk1"/>
              </a:buClr>
              <a:buSzPts val="1600"/>
              <a:buFont typeface="Lora Medium"/>
              <a:buChar char="❖"/>
            </a:pPr>
            <a:r>
              <a:rPr b="0" i="0" lang="en" sz="1600" u="sng" cap="none" strike="noStrike">
                <a:solidFill>
                  <a:schemeClr val="dk1"/>
                </a:solidFill>
                <a:latin typeface="Lora Medium"/>
                <a:ea typeface="Lora Medium"/>
                <a:cs typeface="Lora Medium"/>
                <a:sym typeface="Lora Medium"/>
              </a:rPr>
              <a:t>REU Coordinator:</a:t>
            </a:r>
            <a:r>
              <a:rPr b="0" i="0" lang="en" sz="1600" u="none" cap="none" strike="noStrike">
                <a:solidFill>
                  <a:schemeClr val="dk1"/>
                </a:solidFill>
                <a:latin typeface="Lora Medium"/>
                <a:ea typeface="Lora Medium"/>
                <a:cs typeface="Lora Medium"/>
                <a:sym typeface="Lora Medium"/>
              </a:rPr>
              <a:t> Ana Sanchez-Galiano</a:t>
            </a:r>
            <a:endParaRPr b="0" i="0" sz="1600" u="none" cap="none" strike="noStrike">
              <a:solidFill>
                <a:schemeClr val="dk1"/>
              </a:solidFill>
              <a:latin typeface="Lora Medium"/>
              <a:ea typeface="Lora Medium"/>
              <a:cs typeface="Lora Medium"/>
              <a:sym typeface="Lora Medium"/>
            </a:endParaRPr>
          </a:p>
          <a:p>
            <a:pPr indent="-330200" lvl="0" marL="457200" marR="0" rtl="0" algn="l">
              <a:lnSpc>
                <a:spcPct val="115000"/>
              </a:lnSpc>
              <a:spcBef>
                <a:spcPts val="1000"/>
              </a:spcBef>
              <a:spcAft>
                <a:spcPts val="0"/>
              </a:spcAft>
              <a:buClr>
                <a:schemeClr val="dk1"/>
              </a:buClr>
              <a:buSzPts val="1600"/>
              <a:buFont typeface="Lora Medium"/>
              <a:buChar char="❖"/>
            </a:pPr>
            <a:r>
              <a:rPr b="0" i="0" lang="en" sz="1600" u="none" cap="none" strike="noStrike">
                <a:solidFill>
                  <a:schemeClr val="dk1"/>
                </a:solidFill>
                <a:latin typeface="Lora Medium"/>
                <a:ea typeface="Lora Medium"/>
                <a:cs typeface="Lora Medium"/>
                <a:sym typeface="Lora Medium"/>
              </a:rPr>
              <a:t>Micro/Nano Technology Center - University of Louisville</a:t>
            </a:r>
            <a:endParaRPr b="0" i="0" sz="1600" u="none" cap="none" strike="noStrike">
              <a:solidFill>
                <a:schemeClr val="dk1"/>
              </a:solidFill>
              <a:latin typeface="Lora Medium"/>
              <a:ea typeface="Lora Medium"/>
              <a:cs typeface="Lora Medium"/>
              <a:sym typeface="Lora Medium"/>
            </a:endParaRPr>
          </a:p>
          <a:p>
            <a:pPr indent="-457200" lvl="0" marL="457200" marR="0" rtl="0" algn="l">
              <a:lnSpc>
                <a:spcPct val="115000"/>
              </a:lnSpc>
              <a:spcBef>
                <a:spcPts val="1200"/>
              </a:spcBef>
              <a:spcAft>
                <a:spcPts val="0"/>
              </a:spcAft>
              <a:buClr>
                <a:schemeClr val="dk1"/>
              </a:buClr>
              <a:buSzPts val="1100"/>
              <a:buFont typeface="Arial"/>
              <a:buNone/>
            </a:pPr>
            <a:r>
              <a:t/>
            </a:r>
            <a:endParaRPr b="0" i="0" sz="900" u="none" cap="none" strike="noStrike">
              <a:solidFill>
                <a:schemeClr val="dk1"/>
              </a:solidFill>
              <a:latin typeface="Lora Medium"/>
              <a:ea typeface="Lora Medium"/>
              <a:cs typeface="Lora Medium"/>
              <a:sym typeface="Lora Medium"/>
            </a:endParaRPr>
          </a:p>
          <a:p>
            <a:pPr indent="0" lvl="0" marL="0" marR="0" rtl="0" algn="l">
              <a:lnSpc>
                <a:spcPct val="115000"/>
              </a:lnSpc>
              <a:spcBef>
                <a:spcPts val="1200"/>
              </a:spcBef>
              <a:spcAft>
                <a:spcPts val="0"/>
              </a:spcAft>
              <a:buClr>
                <a:schemeClr val="dk1"/>
              </a:buClr>
              <a:buSzPts val="1100"/>
              <a:buFont typeface="Arial"/>
              <a:buNone/>
            </a:pPr>
            <a:r>
              <a:t/>
            </a:r>
            <a:endParaRPr b="0" i="0" sz="900" u="none" cap="none" strike="noStrike">
              <a:solidFill>
                <a:schemeClr val="dk1"/>
              </a:solidFill>
              <a:latin typeface="Lora Medium"/>
              <a:ea typeface="Lora Medium"/>
              <a:cs typeface="Lora Medium"/>
              <a:sym typeface="Lora Medium"/>
            </a:endParaRPr>
          </a:p>
          <a:p>
            <a:pPr indent="-457200" lvl="0" marL="457200" marR="0" rtl="0" algn="l">
              <a:lnSpc>
                <a:spcPct val="115000"/>
              </a:lnSpc>
              <a:spcBef>
                <a:spcPts val="1200"/>
              </a:spcBef>
              <a:spcAft>
                <a:spcPts val="0"/>
              </a:spcAft>
              <a:buClr>
                <a:schemeClr val="dk1"/>
              </a:buClr>
              <a:buSzPts val="1100"/>
              <a:buFont typeface="Arial"/>
              <a:buNone/>
            </a:pPr>
            <a:r>
              <a:t/>
            </a:r>
            <a:endParaRPr b="0" i="0" sz="2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100"/>
              <a:buFont typeface="Arial"/>
              <a:buNone/>
            </a:pPr>
            <a:r>
              <a:t/>
            </a:r>
            <a:endParaRPr b="0" i="0" sz="11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5" name="Google Shape;265;p26"/>
          <p:cNvSpPr txBox="1"/>
          <p:nvPr/>
        </p:nvSpPr>
        <p:spPr>
          <a:xfrm>
            <a:off x="2165050" y="1236450"/>
            <a:ext cx="4715400" cy="488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Lora Medium"/>
                <a:ea typeface="Lora Medium"/>
                <a:cs typeface="Lora Medium"/>
                <a:sym typeface="Lora Medium"/>
              </a:rPr>
              <a:t>Acknowledgements</a:t>
            </a:r>
            <a:endParaRPr b="0" i="0" sz="2400" u="none" cap="none" strike="noStrike">
              <a:solidFill>
                <a:schemeClr val="dk1"/>
              </a:solidFill>
              <a:latin typeface="Lora Medium"/>
              <a:ea typeface="Lora Medium"/>
              <a:cs typeface="Lora Medium"/>
              <a:sym typeface="Lora Medium"/>
            </a:endParaRPr>
          </a:p>
        </p:txBody>
      </p:sp>
      <p:pic>
        <p:nvPicPr>
          <p:cNvPr id="266" name="Google Shape;266;p26"/>
          <p:cNvPicPr preferRelativeResize="0"/>
          <p:nvPr/>
        </p:nvPicPr>
        <p:blipFill rotWithShape="1">
          <a:blip r:embed="rId4">
            <a:alphaModFix/>
          </a:blip>
          <a:srcRect b="0" l="0" r="0" t="0"/>
          <a:stretch/>
        </p:blipFill>
        <p:spPr>
          <a:xfrm>
            <a:off x="191550" y="3900629"/>
            <a:ext cx="4036152" cy="849400"/>
          </a:xfrm>
          <a:prstGeom prst="rect">
            <a:avLst/>
          </a:prstGeom>
          <a:noFill/>
          <a:ln>
            <a:noFill/>
          </a:ln>
        </p:spPr>
      </p:pic>
      <p:pic>
        <p:nvPicPr>
          <p:cNvPr id="267" name="Google Shape;267;p26"/>
          <p:cNvPicPr preferRelativeResize="0"/>
          <p:nvPr/>
        </p:nvPicPr>
        <p:blipFill rotWithShape="1">
          <a:blip r:embed="rId5">
            <a:alphaModFix/>
          </a:blip>
          <a:srcRect b="0" l="0" r="0" t="0"/>
          <a:stretch/>
        </p:blipFill>
        <p:spPr>
          <a:xfrm>
            <a:off x="4104348" y="3054894"/>
            <a:ext cx="1122350" cy="1123974"/>
          </a:xfrm>
          <a:prstGeom prst="rect">
            <a:avLst/>
          </a:prstGeom>
          <a:noFill/>
          <a:ln>
            <a:noFill/>
          </a:ln>
        </p:spPr>
      </p:pic>
      <p:pic>
        <p:nvPicPr>
          <p:cNvPr id="268" name="Google Shape;268;p26"/>
          <p:cNvPicPr preferRelativeResize="0"/>
          <p:nvPr/>
        </p:nvPicPr>
        <p:blipFill rotWithShape="1">
          <a:blip r:embed="rId6">
            <a:alphaModFix/>
          </a:blip>
          <a:srcRect b="0" l="0" r="0" t="0"/>
          <a:stretch/>
        </p:blipFill>
        <p:spPr>
          <a:xfrm>
            <a:off x="5166406" y="3976275"/>
            <a:ext cx="3665889" cy="698100"/>
          </a:xfrm>
          <a:prstGeom prst="rect">
            <a:avLst/>
          </a:prstGeom>
          <a:noFill/>
          <a:ln>
            <a:noFill/>
          </a:ln>
        </p:spPr>
      </p:pic>
      <p:sp>
        <p:nvSpPr>
          <p:cNvPr id="269" name="Google Shape;269;p26"/>
          <p:cNvSpPr txBox="1"/>
          <p:nvPr/>
        </p:nvSpPr>
        <p:spPr>
          <a:xfrm>
            <a:off x="5464838" y="4604350"/>
            <a:ext cx="3069000" cy="41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chemeClr val="dk1"/>
                </a:solidFill>
                <a:latin typeface="Lora"/>
                <a:ea typeface="Lora"/>
                <a:cs typeface="Lora"/>
                <a:sym typeface="Lora"/>
              </a:rPr>
              <a:t>NSF REU Award ID #2025075</a:t>
            </a:r>
            <a:endParaRPr b="1" i="0" sz="1500" u="none" cap="none" strike="noStrike">
              <a:solidFill>
                <a:schemeClr val="dk1"/>
              </a:solidFill>
              <a:latin typeface="Lora"/>
              <a:ea typeface="Lora"/>
              <a:cs typeface="Lora"/>
              <a:sym typeface="Lor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27"/>
          <p:cNvPicPr preferRelativeResize="0"/>
          <p:nvPr/>
        </p:nvPicPr>
        <p:blipFill rotWithShape="1">
          <a:blip r:embed="rId3">
            <a:alphaModFix/>
          </a:blip>
          <a:srcRect b="0" l="0" r="0" t="0"/>
          <a:stretch/>
        </p:blipFill>
        <p:spPr>
          <a:xfrm>
            <a:off x="191550" y="198772"/>
            <a:ext cx="930850" cy="698114"/>
          </a:xfrm>
          <a:prstGeom prst="rect">
            <a:avLst/>
          </a:prstGeom>
          <a:noFill/>
          <a:ln>
            <a:noFill/>
          </a:ln>
        </p:spPr>
      </p:pic>
      <p:pic>
        <p:nvPicPr>
          <p:cNvPr id="275" name="Google Shape;275;p27"/>
          <p:cNvPicPr preferRelativeResize="0"/>
          <p:nvPr/>
        </p:nvPicPr>
        <p:blipFill rotWithShape="1">
          <a:blip r:embed="rId4">
            <a:alphaModFix/>
          </a:blip>
          <a:srcRect b="0" l="0" r="0" t="0"/>
          <a:stretch/>
        </p:blipFill>
        <p:spPr>
          <a:xfrm>
            <a:off x="3076875" y="233177"/>
            <a:ext cx="2990249" cy="629300"/>
          </a:xfrm>
          <a:prstGeom prst="rect">
            <a:avLst/>
          </a:prstGeom>
          <a:noFill/>
          <a:ln>
            <a:noFill/>
          </a:ln>
        </p:spPr>
      </p:pic>
      <p:pic>
        <p:nvPicPr>
          <p:cNvPr id="276" name="Google Shape;276;p27"/>
          <p:cNvPicPr preferRelativeResize="0"/>
          <p:nvPr/>
        </p:nvPicPr>
        <p:blipFill rotWithShape="1">
          <a:blip r:embed="rId5">
            <a:alphaModFix/>
          </a:blip>
          <a:srcRect b="0" l="0" r="0" t="0"/>
          <a:stretch/>
        </p:blipFill>
        <p:spPr>
          <a:xfrm>
            <a:off x="8172831" y="233175"/>
            <a:ext cx="659469" cy="660426"/>
          </a:xfrm>
          <a:prstGeom prst="rect">
            <a:avLst/>
          </a:prstGeom>
          <a:noFill/>
          <a:ln>
            <a:noFill/>
          </a:ln>
        </p:spPr>
      </p:pic>
      <p:sp>
        <p:nvSpPr>
          <p:cNvPr id="277" name="Google Shape;277;p27"/>
          <p:cNvSpPr/>
          <p:nvPr/>
        </p:nvSpPr>
        <p:spPr>
          <a:xfrm>
            <a:off x="659850" y="1063725"/>
            <a:ext cx="7824300" cy="82500"/>
          </a:xfrm>
          <a:prstGeom prst="rect">
            <a:avLst/>
          </a:prstGeom>
          <a:solidFill>
            <a:srgbClr val="85200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27"/>
          <p:cNvSpPr txBox="1"/>
          <p:nvPr/>
        </p:nvSpPr>
        <p:spPr>
          <a:xfrm>
            <a:off x="680400" y="1686425"/>
            <a:ext cx="7783200" cy="3063600"/>
          </a:xfrm>
          <a:prstGeom prst="rect">
            <a:avLst/>
          </a:prstGeom>
          <a:noFill/>
          <a:ln>
            <a:noFill/>
          </a:ln>
        </p:spPr>
        <p:txBody>
          <a:bodyPr anchorCtr="0" anchor="t" bIns="91425" lIns="91425" spcFirstLastPara="1" rIns="91425" wrap="square" tIns="91425">
            <a:noAutofit/>
          </a:bodyPr>
          <a:lstStyle/>
          <a:p>
            <a:pPr indent="-411480" lvl="0" marL="411480" marR="0" rtl="0" algn="l">
              <a:lnSpc>
                <a:spcPct val="115000"/>
              </a:lnSpc>
              <a:spcBef>
                <a:spcPts val="1200"/>
              </a:spcBef>
              <a:spcAft>
                <a:spcPts val="0"/>
              </a:spcAft>
              <a:buClr>
                <a:srgbClr val="000000"/>
              </a:buClr>
              <a:buSzPts val="800"/>
              <a:buFont typeface="Arial"/>
              <a:buNone/>
            </a:pPr>
            <a:r>
              <a:rPr b="0" i="0" lang="en" sz="800" u="none" cap="none" strike="noStrike">
                <a:solidFill>
                  <a:schemeClr val="dk1"/>
                </a:solidFill>
                <a:latin typeface="Lora Medium"/>
                <a:ea typeface="Lora Medium"/>
                <a:cs typeface="Lora Medium"/>
                <a:sym typeface="Lora Medium"/>
              </a:rPr>
              <a:t>1. “3D Printing Resolution: Meaning, Importance and Optimization – RAISE3D: Reliable, Industrial Grade 3D Printer.” Raise3D, 7 Sept. 2024, www.raise3d.com/blog/3d-printing-resolution/?utm_source=chatgpt.com. </a:t>
            </a:r>
            <a:endParaRPr b="0" i="0" sz="800" u="none" cap="none" strike="noStrike">
              <a:solidFill>
                <a:schemeClr val="dk1"/>
              </a:solidFill>
              <a:latin typeface="Lora Medium"/>
              <a:ea typeface="Lora Medium"/>
              <a:cs typeface="Lora Medium"/>
              <a:sym typeface="Lora Medium"/>
            </a:endParaRPr>
          </a:p>
          <a:p>
            <a:pPr indent="-411480" lvl="0" marL="411480" marR="0" rtl="0" algn="l">
              <a:lnSpc>
                <a:spcPct val="115000"/>
              </a:lnSpc>
              <a:spcBef>
                <a:spcPts val="1200"/>
              </a:spcBef>
              <a:spcAft>
                <a:spcPts val="0"/>
              </a:spcAft>
              <a:buClr>
                <a:srgbClr val="000000"/>
              </a:buClr>
              <a:buSzPts val="800"/>
              <a:buFont typeface="Arial"/>
              <a:buNone/>
            </a:pPr>
            <a:r>
              <a:rPr b="0" i="0" lang="en" sz="800" u="none" cap="none" strike="noStrike">
                <a:solidFill>
                  <a:schemeClr val="dk1"/>
                </a:solidFill>
                <a:latin typeface="Lora Medium"/>
                <a:ea typeface="Lora Medium"/>
                <a:cs typeface="Lora Medium"/>
                <a:sym typeface="Lora Medium"/>
              </a:rPr>
              <a:t>2. Bottiglieri, Lorenzo. “Out of stoichiometry CuCrO2 as transparent p-type semiconductor for photo-voltaics and transparent electronics.” Chemical engineering. Université Grenoble Alpes [2020-..], 2022. English. NNT : 2022GRALI019. tel-03794053</a:t>
            </a:r>
            <a:endParaRPr b="0" i="0" sz="3150" u="none" cap="none" strike="noStrike">
              <a:solidFill>
                <a:schemeClr val="dk1"/>
              </a:solidFill>
              <a:highlight>
                <a:srgbClr val="FFFFFF"/>
              </a:highlight>
              <a:latin typeface="Arial"/>
              <a:ea typeface="Arial"/>
              <a:cs typeface="Arial"/>
              <a:sym typeface="Arial"/>
            </a:endParaRPr>
          </a:p>
          <a:p>
            <a:pPr indent="-411480" lvl="0" marL="411480" marR="0" rtl="0" algn="l">
              <a:lnSpc>
                <a:spcPct val="115000"/>
              </a:lnSpc>
              <a:spcBef>
                <a:spcPts val="1200"/>
              </a:spcBef>
              <a:spcAft>
                <a:spcPts val="0"/>
              </a:spcAft>
              <a:buClr>
                <a:srgbClr val="000000"/>
              </a:buClr>
              <a:buSzPts val="800"/>
              <a:buFont typeface="Arial"/>
              <a:buNone/>
            </a:pPr>
            <a:r>
              <a:rPr b="0" i="0" lang="en" sz="800" u="none" cap="none" strike="noStrike">
                <a:solidFill>
                  <a:schemeClr val="dk1"/>
                </a:solidFill>
                <a:latin typeface="Lora Medium"/>
                <a:ea typeface="Lora Medium"/>
                <a:cs typeface="Lora Medium"/>
                <a:sym typeface="Lora Medium"/>
              </a:rPr>
              <a:t>3. Cheek, Kevin, et al.,  “Aerosol Jet - Deposition System Manual - Nanoqam.” NanoQAM, OPTOMEC Inc, 10 May 2013, nanoqam.ca/wiki/lib/exe/fetch.php?media=aj300_system_manual_2011.pdf.  </a:t>
            </a:r>
            <a:endParaRPr b="0" i="0" sz="800" u="none" cap="none" strike="noStrike">
              <a:solidFill>
                <a:schemeClr val="dk1"/>
              </a:solidFill>
              <a:latin typeface="Lora Medium"/>
              <a:ea typeface="Lora Medium"/>
              <a:cs typeface="Lora Medium"/>
              <a:sym typeface="Lora Medium"/>
            </a:endParaRPr>
          </a:p>
          <a:p>
            <a:pPr indent="-411480" lvl="0" marL="411480" marR="0" rtl="0" algn="l">
              <a:lnSpc>
                <a:spcPct val="115000"/>
              </a:lnSpc>
              <a:spcBef>
                <a:spcPts val="1200"/>
              </a:spcBef>
              <a:spcAft>
                <a:spcPts val="0"/>
              </a:spcAft>
              <a:buClr>
                <a:srgbClr val="000000"/>
              </a:buClr>
              <a:buSzPts val="800"/>
              <a:buFont typeface="Arial"/>
              <a:buNone/>
            </a:pPr>
            <a:r>
              <a:rPr b="0" i="0" lang="en" sz="800" u="none" cap="none" strike="noStrike">
                <a:solidFill>
                  <a:schemeClr val="dk1"/>
                </a:solidFill>
                <a:latin typeface="Lora Medium"/>
                <a:ea typeface="Lora Medium"/>
                <a:cs typeface="Lora Medium"/>
                <a:sym typeface="Lora Medium"/>
              </a:rPr>
              <a:t>4. Choi, Tae-Yang, et al. “Directly Patterned ITO Nanoparticle-Based Transparent Electrode Using Co-Solvent-Based Aerosol Jet Printing for Transparent Thin Film Heaters.” Chemical Engineering Journal, vol. 498, 15 Oct. 2024, pp. 1–11, https://doi.org/10.1016/j.cej.2024.154692. </a:t>
            </a:r>
            <a:endParaRPr b="0" i="0" sz="800" u="none" cap="none" strike="noStrike">
              <a:solidFill>
                <a:schemeClr val="dk1"/>
              </a:solidFill>
              <a:latin typeface="Lora Medium"/>
              <a:ea typeface="Lora Medium"/>
              <a:cs typeface="Lora Medium"/>
              <a:sym typeface="Lora Medium"/>
            </a:endParaRPr>
          </a:p>
          <a:p>
            <a:pPr indent="-411480" lvl="0" marL="411480" marR="0" rtl="0" algn="l">
              <a:lnSpc>
                <a:spcPct val="115000"/>
              </a:lnSpc>
              <a:spcBef>
                <a:spcPts val="1200"/>
              </a:spcBef>
              <a:spcAft>
                <a:spcPts val="0"/>
              </a:spcAft>
              <a:buClr>
                <a:srgbClr val="000000"/>
              </a:buClr>
              <a:buSzPts val="800"/>
              <a:buFont typeface="Arial"/>
              <a:buNone/>
            </a:pPr>
            <a:r>
              <a:rPr b="0" i="0" lang="en" sz="800" u="none" cap="none" strike="noStrike">
                <a:solidFill>
                  <a:schemeClr val="dk1"/>
                </a:solidFill>
                <a:latin typeface="Lora Medium"/>
                <a:ea typeface="Lora Medium"/>
                <a:cs typeface="Lora Medium"/>
                <a:sym typeface="Lora Medium"/>
              </a:rPr>
              <a:t>5. “Common Liquid Viscosity Chart.” VKPAK, 10 Aug. 2021, </a:t>
            </a:r>
            <a:r>
              <a:rPr b="0" i="0" lang="en" sz="800" u="none" cap="none" strike="noStrike">
                <a:solidFill>
                  <a:schemeClr val="dk1"/>
                </a:solidFill>
                <a:uFill>
                  <a:noFill/>
                </a:uFill>
                <a:latin typeface="Lora Medium"/>
                <a:ea typeface="Lora Medium"/>
                <a:cs typeface="Lora Medium"/>
                <a:sym typeface="Lora Medium"/>
                <a:hlinkClick r:id="rId6">
                  <a:extLst>
                    <a:ext uri="{A12FA001-AC4F-418D-AE19-62706E023703}">
                      <ahyp:hlinkClr val="tx"/>
                    </a:ext>
                  </a:extLst>
                </a:hlinkClick>
              </a:rPr>
              <a:t>www.vkpak.com/common-liquid-viscosity-chart.html</a:t>
            </a:r>
            <a:r>
              <a:rPr b="0" i="0" lang="en" sz="800" u="none" cap="none" strike="noStrike">
                <a:solidFill>
                  <a:schemeClr val="dk1"/>
                </a:solidFill>
                <a:latin typeface="Lora Medium"/>
                <a:ea typeface="Lora Medium"/>
                <a:cs typeface="Lora Medium"/>
                <a:sym typeface="Lora Medium"/>
              </a:rPr>
              <a:t>.</a:t>
            </a:r>
            <a:endParaRPr b="0" i="0" sz="800" u="none" cap="none" strike="noStrike">
              <a:solidFill>
                <a:schemeClr val="dk1"/>
              </a:solidFill>
              <a:latin typeface="Lora Medium"/>
              <a:ea typeface="Lora Medium"/>
              <a:cs typeface="Lora Medium"/>
              <a:sym typeface="Lora Medium"/>
            </a:endParaRPr>
          </a:p>
          <a:p>
            <a:pPr indent="-411480" lvl="0" marL="411480" marR="0" rtl="0" algn="l">
              <a:lnSpc>
                <a:spcPct val="115000"/>
              </a:lnSpc>
              <a:spcBef>
                <a:spcPts val="1200"/>
              </a:spcBef>
              <a:spcAft>
                <a:spcPts val="0"/>
              </a:spcAft>
              <a:buClr>
                <a:srgbClr val="000000"/>
              </a:buClr>
              <a:buSzPts val="800"/>
              <a:buFont typeface="Arial"/>
              <a:buNone/>
            </a:pPr>
            <a:r>
              <a:rPr b="0" i="0" lang="en" sz="800" u="none" cap="none" strike="noStrike">
                <a:solidFill>
                  <a:schemeClr val="dk1"/>
                </a:solidFill>
                <a:latin typeface="Lora Medium"/>
                <a:ea typeface="Lora Medium"/>
                <a:cs typeface="Lora Medium"/>
                <a:sym typeface="Lora Medium"/>
              </a:rPr>
              <a:t>6. D. Ratnayake, A. Curry and K. Walsh, "Demonstrating a new ink material for aerosol printing conductive traces and custom strain gauges on flexible surfaces," 2021 IEEE International Conference on Flexible and Printable Sensors and Systems (FLEPS), Manchester, United Kingdom, 2021, pp. 1-4, doi: 10.1109/FLEPS51544.2021.9469773.</a:t>
            </a:r>
            <a:endParaRPr b="0" i="0" sz="800" u="none" cap="none" strike="noStrike">
              <a:solidFill>
                <a:schemeClr val="dk1"/>
              </a:solidFill>
              <a:latin typeface="Lora Medium"/>
              <a:ea typeface="Lora Medium"/>
              <a:cs typeface="Lora Medium"/>
              <a:sym typeface="Lora Medium"/>
            </a:endParaRPr>
          </a:p>
          <a:p>
            <a:pPr indent="-411480" lvl="0" marL="411480" marR="0" rtl="0" algn="l">
              <a:lnSpc>
                <a:spcPct val="115000"/>
              </a:lnSpc>
              <a:spcBef>
                <a:spcPts val="1200"/>
              </a:spcBef>
              <a:spcAft>
                <a:spcPts val="0"/>
              </a:spcAft>
              <a:buClr>
                <a:srgbClr val="000000"/>
              </a:buClr>
              <a:buSzPts val="800"/>
              <a:buFont typeface="Arial"/>
              <a:buNone/>
            </a:pPr>
            <a:r>
              <a:rPr b="0" i="0" lang="en" sz="800" u="none" cap="none" strike="noStrike">
                <a:solidFill>
                  <a:schemeClr val="dk1"/>
                </a:solidFill>
                <a:latin typeface="Lora Medium"/>
                <a:ea typeface="Lora Medium"/>
                <a:cs typeface="Lora Medium"/>
                <a:sym typeface="Lora Medium"/>
              </a:rPr>
              <a:t>7. D. Ratnayake, et. Al. "Characterization of Aerosol Printing Conductive Traces​ and Custom Strain Gauges on PCB."  MSEC, 26 June 2025</a:t>
            </a:r>
            <a:endParaRPr b="0" i="0" sz="800" u="none" cap="none" strike="noStrike">
              <a:solidFill>
                <a:schemeClr val="dk1"/>
              </a:solidFill>
              <a:latin typeface="Lora Medium"/>
              <a:ea typeface="Lora Medium"/>
              <a:cs typeface="Lora Medium"/>
              <a:sym typeface="Lora Medium"/>
            </a:endParaRPr>
          </a:p>
          <a:p>
            <a:pPr indent="-411480" lvl="0" marL="411480" marR="0" rtl="0" algn="l">
              <a:lnSpc>
                <a:spcPct val="115000"/>
              </a:lnSpc>
              <a:spcBef>
                <a:spcPts val="1200"/>
              </a:spcBef>
              <a:spcAft>
                <a:spcPts val="0"/>
              </a:spcAft>
              <a:buClr>
                <a:srgbClr val="000000"/>
              </a:buClr>
              <a:buSzPts val="800"/>
              <a:buFont typeface="Arial"/>
              <a:buNone/>
            </a:pPr>
            <a:r>
              <a:rPr b="0" i="0" lang="en" sz="800" u="none" cap="none" strike="noStrike">
                <a:solidFill>
                  <a:schemeClr val="dk1"/>
                </a:solidFill>
                <a:latin typeface="Lora Medium"/>
                <a:ea typeface="Lora Medium"/>
                <a:cs typeface="Lora Medium"/>
                <a:sym typeface="Lora Medium"/>
              </a:rPr>
              <a:t>8. Jeong, Hakyung, et al. “Optimization of Process Parameters in Micro-Scale Pneumatic Aerosol Jet Printing for High-Yield Precise Electrodes.” Scientific Reports, U.S. National Library of Medicine, 2 Dec. 2023, </a:t>
            </a:r>
            <a:r>
              <a:rPr b="0" i="0" lang="en" sz="800" u="sng" cap="none" strike="noStrike">
                <a:solidFill>
                  <a:schemeClr val="hlink"/>
                </a:solidFill>
                <a:latin typeface="Lora Medium"/>
                <a:ea typeface="Lora Medium"/>
                <a:cs typeface="Lora Medium"/>
                <a:sym typeface="Lora Medium"/>
                <a:hlinkClick r:id="rId7"/>
              </a:rPr>
              <a:t>pmc.ncbi.nlm.nih.gov/articles/PMC10693603/</a:t>
            </a:r>
            <a:r>
              <a:rPr b="0" i="0" lang="en" sz="800" u="none" cap="none" strike="noStrike">
                <a:solidFill>
                  <a:schemeClr val="dk1"/>
                </a:solidFill>
                <a:latin typeface="Lora Medium"/>
                <a:ea typeface="Lora Medium"/>
                <a:cs typeface="Lora Medium"/>
                <a:sym typeface="Lora Medium"/>
              </a:rPr>
              <a:t>.</a:t>
            </a:r>
            <a:endParaRPr b="0" i="0" sz="800" u="none" cap="none" strike="noStrike">
              <a:solidFill>
                <a:schemeClr val="dk1"/>
              </a:solidFill>
              <a:latin typeface="Lora Medium"/>
              <a:ea typeface="Lora Medium"/>
              <a:cs typeface="Lora Medium"/>
              <a:sym typeface="Lora Medium"/>
            </a:endParaRPr>
          </a:p>
          <a:p>
            <a:pPr indent="0" lvl="0" marL="0" marR="0" rtl="0" algn="l">
              <a:lnSpc>
                <a:spcPct val="115000"/>
              </a:lnSpc>
              <a:spcBef>
                <a:spcPts val="1200"/>
              </a:spcBef>
              <a:spcAft>
                <a:spcPts val="0"/>
              </a:spcAft>
              <a:buClr>
                <a:schemeClr val="dk1"/>
              </a:buClr>
              <a:buSzPts val="1100"/>
              <a:buFont typeface="Arial"/>
              <a:buNone/>
            </a:pPr>
            <a:r>
              <a:t/>
            </a:r>
            <a:endParaRPr b="0" i="0" sz="800" u="none" cap="none" strike="noStrike">
              <a:solidFill>
                <a:schemeClr val="dk1"/>
              </a:solidFill>
              <a:latin typeface="Lora Medium"/>
              <a:ea typeface="Lora Medium"/>
              <a:cs typeface="Lora Medium"/>
              <a:sym typeface="Lora Medium"/>
            </a:endParaRPr>
          </a:p>
          <a:p>
            <a:pPr indent="0" lvl="0" marL="0" marR="0" rtl="0" algn="l">
              <a:lnSpc>
                <a:spcPct val="115000"/>
              </a:lnSpc>
              <a:spcBef>
                <a:spcPts val="1200"/>
              </a:spcBef>
              <a:spcAft>
                <a:spcPts val="0"/>
              </a:spcAft>
              <a:buClr>
                <a:schemeClr val="dk1"/>
              </a:buClr>
              <a:buSzPts val="1100"/>
              <a:buFont typeface="Arial"/>
              <a:buNone/>
            </a:pPr>
            <a:r>
              <a:t/>
            </a:r>
            <a:endParaRPr b="0" i="0" sz="900" u="none" cap="none" strike="noStrike">
              <a:solidFill>
                <a:schemeClr val="dk1"/>
              </a:solidFill>
              <a:latin typeface="Lora Medium"/>
              <a:ea typeface="Lora Medium"/>
              <a:cs typeface="Lora Medium"/>
              <a:sym typeface="Lora Medium"/>
            </a:endParaRPr>
          </a:p>
          <a:p>
            <a:pPr indent="-457200" lvl="0" marL="457200" marR="0" rtl="0" algn="l">
              <a:lnSpc>
                <a:spcPct val="115000"/>
              </a:lnSpc>
              <a:spcBef>
                <a:spcPts val="1200"/>
              </a:spcBef>
              <a:spcAft>
                <a:spcPts val="0"/>
              </a:spcAft>
              <a:buClr>
                <a:schemeClr val="dk1"/>
              </a:buClr>
              <a:buSzPts val="1100"/>
              <a:buFont typeface="Arial"/>
              <a:buNone/>
            </a:pPr>
            <a:r>
              <a:t/>
            </a:r>
            <a:endParaRPr b="0" i="0" sz="2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100"/>
              <a:buFont typeface="Arial"/>
              <a:buNone/>
            </a:pPr>
            <a:r>
              <a:t/>
            </a:r>
            <a:endParaRPr b="0" i="0" sz="11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9" name="Google Shape;279;p27"/>
          <p:cNvSpPr txBox="1"/>
          <p:nvPr/>
        </p:nvSpPr>
        <p:spPr>
          <a:xfrm>
            <a:off x="764629" y="1236450"/>
            <a:ext cx="7559564" cy="488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Lora Medium"/>
                <a:ea typeface="Lora Medium"/>
                <a:cs typeface="Lora Medium"/>
                <a:sym typeface="Lora Medium"/>
              </a:rPr>
              <a:t>References</a:t>
            </a:r>
            <a:endParaRPr b="0" i="0" sz="2400" u="none" cap="none" strike="noStrike">
              <a:solidFill>
                <a:schemeClr val="dk1"/>
              </a:solidFill>
              <a:latin typeface="Lora Medium"/>
              <a:ea typeface="Lora Medium"/>
              <a:cs typeface="Lora Medium"/>
              <a:sym typeface="Lora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28"/>
          <p:cNvPicPr preferRelativeResize="0"/>
          <p:nvPr/>
        </p:nvPicPr>
        <p:blipFill rotWithShape="1">
          <a:blip r:embed="rId3">
            <a:alphaModFix/>
          </a:blip>
          <a:srcRect b="0" l="0" r="0" t="0"/>
          <a:stretch/>
        </p:blipFill>
        <p:spPr>
          <a:xfrm>
            <a:off x="191550" y="198772"/>
            <a:ext cx="930850" cy="698114"/>
          </a:xfrm>
          <a:prstGeom prst="rect">
            <a:avLst/>
          </a:prstGeom>
          <a:noFill/>
          <a:ln>
            <a:noFill/>
          </a:ln>
        </p:spPr>
      </p:pic>
      <p:pic>
        <p:nvPicPr>
          <p:cNvPr id="285" name="Google Shape;285;p28"/>
          <p:cNvPicPr preferRelativeResize="0"/>
          <p:nvPr/>
        </p:nvPicPr>
        <p:blipFill rotWithShape="1">
          <a:blip r:embed="rId4">
            <a:alphaModFix/>
          </a:blip>
          <a:srcRect b="0" l="0" r="0" t="0"/>
          <a:stretch/>
        </p:blipFill>
        <p:spPr>
          <a:xfrm>
            <a:off x="3076875" y="233177"/>
            <a:ext cx="2990249" cy="629300"/>
          </a:xfrm>
          <a:prstGeom prst="rect">
            <a:avLst/>
          </a:prstGeom>
          <a:noFill/>
          <a:ln>
            <a:noFill/>
          </a:ln>
        </p:spPr>
      </p:pic>
      <p:pic>
        <p:nvPicPr>
          <p:cNvPr id="286" name="Google Shape;286;p28"/>
          <p:cNvPicPr preferRelativeResize="0"/>
          <p:nvPr/>
        </p:nvPicPr>
        <p:blipFill rotWithShape="1">
          <a:blip r:embed="rId5">
            <a:alphaModFix/>
          </a:blip>
          <a:srcRect b="0" l="0" r="0" t="0"/>
          <a:stretch/>
        </p:blipFill>
        <p:spPr>
          <a:xfrm>
            <a:off x="8172831" y="233175"/>
            <a:ext cx="659469" cy="660426"/>
          </a:xfrm>
          <a:prstGeom prst="rect">
            <a:avLst/>
          </a:prstGeom>
          <a:noFill/>
          <a:ln>
            <a:noFill/>
          </a:ln>
        </p:spPr>
      </p:pic>
      <p:sp>
        <p:nvSpPr>
          <p:cNvPr id="287" name="Google Shape;287;p28"/>
          <p:cNvSpPr/>
          <p:nvPr/>
        </p:nvSpPr>
        <p:spPr>
          <a:xfrm>
            <a:off x="659850" y="1063725"/>
            <a:ext cx="7824300" cy="82500"/>
          </a:xfrm>
          <a:prstGeom prst="rect">
            <a:avLst/>
          </a:prstGeom>
          <a:solidFill>
            <a:srgbClr val="85200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28"/>
          <p:cNvSpPr txBox="1"/>
          <p:nvPr/>
        </p:nvSpPr>
        <p:spPr>
          <a:xfrm>
            <a:off x="680400" y="1769575"/>
            <a:ext cx="7783200" cy="3063600"/>
          </a:xfrm>
          <a:prstGeom prst="rect">
            <a:avLst/>
          </a:prstGeom>
          <a:noFill/>
          <a:ln>
            <a:noFill/>
          </a:ln>
        </p:spPr>
        <p:txBody>
          <a:bodyPr anchorCtr="0" anchor="t" bIns="91425" lIns="91425" spcFirstLastPara="1" rIns="91425" wrap="square" tIns="91425">
            <a:noAutofit/>
          </a:bodyPr>
          <a:lstStyle/>
          <a:p>
            <a:pPr indent="-457200" lvl="0" marL="457200" marR="0" rtl="0" algn="l">
              <a:lnSpc>
                <a:spcPct val="115000"/>
              </a:lnSpc>
              <a:spcBef>
                <a:spcPts val="1200"/>
              </a:spcBef>
              <a:spcAft>
                <a:spcPts val="0"/>
              </a:spcAft>
              <a:buClr>
                <a:schemeClr val="dk1"/>
              </a:buClr>
              <a:buSzPts val="1100"/>
              <a:buFont typeface="Arial"/>
              <a:buNone/>
            </a:pPr>
            <a:r>
              <a:rPr b="0" i="0" lang="en" sz="800" u="none" cap="none" strike="noStrike">
                <a:solidFill>
                  <a:schemeClr val="dk1"/>
                </a:solidFill>
                <a:latin typeface="Lora Medium"/>
                <a:ea typeface="Lora Medium"/>
                <a:cs typeface="Lora Medium"/>
                <a:sym typeface="Lora Medium"/>
              </a:rPr>
              <a:t>9. M., K. “A Comprehensive Guide to the Working of 3D Printers.” CDHPL, 8 June 2022, www.cdhpl.com/how-3d-printers-work/. </a:t>
            </a:r>
            <a:endParaRPr b="0" i="0" sz="1100" u="none" cap="none" strike="noStrike">
              <a:solidFill>
                <a:schemeClr val="dk1"/>
              </a:solidFill>
              <a:latin typeface="Arial"/>
              <a:ea typeface="Arial"/>
              <a:cs typeface="Arial"/>
              <a:sym typeface="Arial"/>
            </a:endParaRPr>
          </a:p>
          <a:p>
            <a:pPr indent="-457200" lvl="0" marL="457200" marR="0" rtl="0" algn="l">
              <a:lnSpc>
                <a:spcPct val="115000"/>
              </a:lnSpc>
              <a:spcBef>
                <a:spcPts val="1200"/>
              </a:spcBef>
              <a:spcAft>
                <a:spcPts val="0"/>
              </a:spcAft>
              <a:buClr>
                <a:schemeClr val="dk1"/>
              </a:buClr>
              <a:buSzPts val="1100"/>
              <a:buFont typeface="Arial"/>
              <a:buNone/>
            </a:pPr>
            <a:r>
              <a:rPr b="0" i="0" lang="en" sz="800" u="none" cap="none" strike="noStrike">
                <a:solidFill>
                  <a:schemeClr val="dk1"/>
                </a:solidFill>
                <a:latin typeface="Lora Medium"/>
                <a:ea typeface="Lora Medium"/>
                <a:cs typeface="Lora Medium"/>
                <a:sym typeface="Lora Medium"/>
              </a:rPr>
              <a:t>10. McKibben, N., Ryel, B., Manzi, J. et al. Aerosol jet printing of piezoelectric surface acoustic wave thermometer. Microsyst Nanoeng 9, 51 (2023). https://doi.org/10.1038/s41378-023-00492-5</a:t>
            </a:r>
            <a:endParaRPr b="0" i="0" sz="800" u="none" cap="none" strike="noStrike">
              <a:solidFill>
                <a:schemeClr val="dk1"/>
              </a:solidFill>
              <a:latin typeface="Lora Medium"/>
              <a:ea typeface="Lora Medium"/>
              <a:cs typeface="Lora Medium"/>
              <a:sym typeface="Lora Medium"/>
            </a:endParaRPr>
          </a:p>
          <a:p>
            <a:pPr indent="-457200" lvl="0" marL="457200" marR="0" rtl="0" algn="l">
              <a:lnSpc>
                <a:spcPct val="115000"/>
              </a:lnSpc>
              <a:spcBef>
                <a:spcPts val="1200"/>
              </a:spcBef>
              <a:spcAft>
                <a:spcPts val="0"/>
              </a:spcAft>
              <a:buClr>
                <a:schemeClr val="dk1"/>
              </a:buClr>
              <a:buSzPts val="1100"/>
              <a:buFont typeface="Arial"/>
              <a:buNone/>
            </a:pPr>
            <a:r>
              <a:rPr b="0" i="0" lang="en" sz="800" u="none" cap="none" strike="noStrike">
                <a:solidFill>
                  <a:schemeClr val="dk1"/>
                </a:solidFill>
                <a:latin typeface="Lora Medium"/>
                <a:ea typeface="Lora Medium"/>
                <a:cs typeface="Lora Medium"/>
                <a:sym typeface="Lora Medium"/>
              </a:rPr>
              <a:t>11. O. O. Olowo et al., "PEDOT: PSS Polymer Aerosol Jet-printing for Robotic Skin Sensors," 2022 IEEE International Conference on Flexible and Printable Sensors and Systems (FLEPS), Vienna, Austria, 2022, pp. 1-4, doi: 10.1109/FLEPS53764.2022.9781502.</a:t>
            </a:r>
            <a:endParaRPr b="0" i="0" sz="800" u="none" cap="none" strike="noStrike">
              <a:solidFill>
                <a:schemeClr val="dk1"/>
              </a:solidFill>
              <a:latin typeface="Lora Medium"/>
              <a:ea typeface="Lora Medium"/>
              <a:cs typeface="Lora Medium"/>
              <a:sym typeface="Lora Medium"/>
            </a:endParaRPr>
          </a:p>
          <a:p>
            <a:pPr indent="-457200" lvl="0" marL="457200" marR="0" rtl="0" algn="l">
              <a:lnSpc>
                <a:spcPct val="115000"/>
              </a:lnSpc>
              <a:spcBef>
                <a:spcPts val="1200"/>
              </a:spcBef>
              <a:spcAft>
                <a:spcPts val="0"/>
              </a:spcAft>
              <a:buClr>
                <a:schemeClr val="dk1"/>
              </a:buClr>
              <a:buSzPts val="1100"/>
              <a:buFont typeface="Arial"/>
              <a:buNone/>
            </a:pPr>
            <a:r>
              <a:rPr b="0" i="0" lang="en" sz="800" u="none" cap="none" strike="noStrike">
                <a:solidFill>
                  <a:schemeClr val="dk1"/>
                </a:solidFill>
                <a:latin typeface="Lora Medium"/>
                <a:ea typeface="Lora Medium"/>
                <a:cs typeface="Lora Medium"/>
                <a:sym typeface="Lora Medium"/>
              </a:rPr>
              <a:t>12. Rich, J., Cole, B., Li, T. et al. “Aerosol Jet Printing of Surface Acoustic Wave Microfluidic Devices.” Microsyst Nanoeng 10, 2 (2024). </a:t>
            </a:r>
            <a:r>
              <a:rPr b="0" i="0" lang="en" sz="800" u="sng" cap="none" strike="noStrike">
                <a:solidFill>
                  <a:schemeClr val="hlink"/>
                </a:solidFill>
                <a:latin typeface="Lora Medium"/>
                <a:ea typeface="Lora Medium"/>
                <a:cs typeface="Lora Medium"/>
                <a:sym typeface="Lora Medium"/>
                <a:hlinkClick r:id="rId6"/>
              </a:rPr>
              <a:t>https://doi.org/10.1038/s41378-023-00606-z</a:t>
            </a:r>
            <a:endParaRPr b="0" i="0" sz="800" u="none" cap="none" strike="noStrike">
              <a:solidFill>
                <a:schemeClr val="dk1"/>
              </a:solidFill>
              <a:latin typeface="Lora Medium"/>
              <a:ea typeface="Lora Medium"/>
              <a:cs typeface="Lora Medium"/>
              <a:sym typeface="Lora Medium"/>
            </a:endParaRPr>
          </a:p>
          <a:p>
            <a:pPr indent="-457200" lvl="0" marL="457200" marR="0" rtl="0" algn="l">
              <a:lnSpc>
                <a:spcPct val="115000"/>
              </a:lnSpc>
              <a:spcBef>
                <a:spcPts val="1200"/>
              </a:spcBef>
              <a:spcAft>
                <a:spcPts val="0"/>
              </a:spcAft>
              <a:buClr>
                <a:schemeClr val="dk1"/>
              </a:buClr>
              <a:buSzPts val="1100"/>
              <a:buFont typeface="Arial"/>
              <a:buNone/>
            </a:pPr>
            <a:r>
              <a:rPr b="0" i="0" lang="en" sz="800" u="none" cap="none" strike="noStrike">
                <a:solidFill>
                  <a:schemeClr val="dk1"/>
                </a:solidFill>
                <a:latin typeface="Lora Medium"/>
                <a:ea typeface="Lora Medium"/>
                <a:cs typeface="Lora Medium"/>
                <a:sym typeface="Lora Medium"/>
              </a:rPr>
              <a:t>13. Singh, Akanksha D., and Rajendra M. Patrikar. “Design and fabrication of pdms‐based electrostatically actuated MEMS cantilever beam.” Micro &amp;amp; Nano Letters, vol. 15, no. 5, Apr. 2020, pp. 302–307, https://doi.org/10.1049/mnl.2019.0728.</a:t>
            </a:r>
            <a:r>
              <a:rPr b="0" i="0" lang="en" sz="1000" u="none" cap="none" strike="noStrike">
                <a:solidFill>
                  <a:schemeClr val="dk1"/>
                </a:solidFill>
                <a:latin typeface="Arial"/>
                <a:ea typeface="Arial"/>
                <a:cs typeface="Arial"/>
                <a:sym typeface="Arial"/>
              </a:rPr>
              <a:t> </a:t>
            </a:r>
            <a:endParaRPr b="0" i="0" sz="800" u="none" cap="none" strike="noStrike">
              <a:solidFill>
                <a:schemeClr val="dk1"/>
              </a:solidFill>
              <a:latin typeface="Lora Medium"/>
              <a:ea typeface="Lora Medium"/>
              <a:cs typeface="Lora Medium"/>
              <a:sym typeface="Lora Medium"/>
            </a:endParaRPr>
          </a:p>
          <a:p>
            <a:pPr indent="-457200" lvl="0" marL="457200" marR="0" rtl="0" algn="l">
              <a:lnSpc>
                <a:spcPct val="115000"/>
              </a:lnSpc>
              <a:spcBef>
                <a:spcPts val="1200"/>
              </a:spcBef>
              <a:spcAft>
                <a:spcPts val="0"/>
              </a:spcAft>
              <a:buClr>
                <a:schemeClr val="dk1"/>
              </a:buClr>
              <a:buSzPts val="1100"/>
              <a:buFont typeface="Arial"/>
              <a:buNone/>
            </a:pPr>
            <a:r>
              <a:rPr b="0" i="0" lang="en" sz="800" u="none" cap="none" strike="noStrike">
                <a:solidFill>
                  <a:schemeClr val="dk1"/>
                </a:solidFill>
                <a:latin typeface="Lora Medium"/>
                <a:ea typeface="Lora Medium"/>
                <a:cs typeface="Lora Medium"/>
                <a:sym typeface="Lora Medium"/>
              </a:rPr>
              <a:t>14. Vlnieska, V., Gilshtein, E., Kunka, D., Heier, J., &amp; Romanyuk, Y. E. (2022). “Aerosol Jet Printing of 3D Pillar Arrays from Photopolymer Ink Polymers.” 14(16), 3411. https://doi.org/10.3390/polym14163411</a:t>
            </a:r>
            <a:endParaRPr b="0" i="0" sz="800" u="none" cap="none" strike="noStrike">
              <a:solidFill>
                <a:schemeClr val="dk1"/>
              </a:solidFill>
              <a:latin typeface="Lora Medium"/>
              <a:ea typeface="Lora Medium"/>
              <a:cs typeface="Lora Medium"/>
              <a:sym typeface="Lora Medium"/>
            </a:endParaRPr>
          </a:p>
          <a:p>
            <a:pPr indent="0" lvl="0" marL="0" marR="0" rtl="0" algn="l">
              <a:lnSpc>
                <a:spcPct val="115000"/>
              </a:lnSpc>
              <a:spcBef>
                <a:spcPts val="1200"/>
              </a:spcBef>
              <a:spcAft>
                <a:spcPts val="0"/>
              </a:spcAft>
              <a:buClr>
                <a:schemeClr val="dk1"/>
              </a:buClr>
              <a:buSzPts val="1100"/>
              <a:buFont typeface="Arial"/>
              <a:buNone/>
            </a:pPr>
            <a:r>
              <a:t/>
            </a:r>
            <a:endParaRPr b="0" i="0" sz="800" u="none" cap="none" strike="noStrike">
              <a:solidFill>
                <a:schemeClr val="dk1"/>
              </a:solidFill>
              <a:latin typeface="Lora Medium"/>
              <a:ea typeface="Lora Medium"/>
              <a:cs typeface="Lora Medium"/>
              <a:sym typeface="Lora Medium"/>
            </a:endParaRPr>
          </a:p>
          <a:p>
            <a:pPr indent="-457200" lvl="0" marL="457200" marR="0" rtl="0" algn="l">
              <a:lnSpc>
                <a:spcPct val="115000"/>
              </a:lnSpc>
              <a:spcBef>
                <a:spcPts val="1200"/>
              </a:spcBef>
              <a:spcAft>
                <a:spcPts val="0"/>
              </a:spcAft>
              <a:buClr>
                <a:schemeClr val="dk1"/>
              </a:buClr>
              <a:buSzPts val="1100"/>
              <a:buFont typeface="Arial"/>
              <a:buNone/>
            </a:pPr>
            <a:r>
              <a:t/>
            </a:r>
            <a:endParaRPr b="0" i="0" sz="2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100"/>
              <a:buFont typeface="Arial"/>
              <a:buNone/>
            </a:pPr>
            <a:r>
              <a:t/>
            </a:r>
            <a:endParaRPr b="0" i="0" sz="11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89" name="Google Shape;289;p28"/>
          <p:cNvSpPr txBox="1"/>
          <p:nvPr/>
        </p:nvSpPr>
        <p:spPr>
          <a:xfrm>
            <a:off x="2165050" y="1236450"/>
            <a:ext cx="4715400" cy="488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Lora Medium"/>
                <a:ea typeface="Lora Medium"/>
                <a:cs typeface="Lora Medium"/>
                <a:sym typeface="Lora Medium"/>
              </a:rPr>
              <a:t>References</a:t>
            </a:r>
            <a:endParaRPr b="0" i="0" sz="2400" u="none" cap="none" strike="noStrike">
              <a:solidFill>
                <a:schemeClr val="dk1"/>
              </a:solidFill>
              <a:latin typeface="Lora Medium"/>
              <a:ea typeface="Lora Medium"/>
              <a:cs typeface="Lora Medium"/>
              <a:sym typeface="Lora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29"/>
          <p:cNvPicPr preferRelativeResize="0"/>
          <p:nvPr/>
        </p:nvPicPr>
        <p:blipFill rotWithShape="1">
          <a:blip r:embed="rId3">
            <a:alphaModFix/>
          </a:blip>
          <a:srcRect b="0" l="0" r="0" t="0"/>
          <a:stretch/>
        </p:blipFill>
        <p:spPr>
          <a:xfrm>
            <a:off x="191550" y="198772"/>
            <a:ext cx="930850" cy="698114"/>
          </a:xfrm>
          <a:prstGeom prst="rect">
            <a:avLst/>
          </a:prstGeom>
          <a:noFill/>
          <a:ln>
            <a:noFill/>
          </a:ln>
        </p:spPr>
      </p:pic>
      <p:pic>
        <p:nvPicPr>
          <p:cNvPr id="295" name="Google Shape;295;p29"/>
          <p:cNvPicPr preferRelativeResize="0"/>
          <p:nvPr/>
        </p:nvPicPr>
        <p:blipFill rotWithShape="1">
          <a:blip r:embed="rId4">
            <a:alphaModFix/>
          </a:blip>
          <a:srcRect b="0" l="0" r="0" t="0"/>
          <a:stretch/>
        </p:blipFill>
        <p:spPr>
          <a:xfrm>
            <a:off x="3076875" y="233177"/>
            <a:ext cx="2990249" cy="629300"/>
          </a:xfrm>
          <a:prstGeom prst="rect">
            <a:avLst/>
          </a:prstGeom>
          <a:noFill/>
          <a:ln>
            <a:noFill/>
          </a:ln>
        </p:spPr>
      </p:pic>
      <p:pic>
        <p:nvPicPr>
          <p:cNvPr id="296" name="Google Shape;296;p29"/>
          <p:cNvPicPr preferRelativeResize="0"/>
          <p:nvPr/>
        </p:nvPicPr>
        <p:blipFill rotWithShape="1">
          <a:blip r:embed="rId5">
            <a:alphaModFix/>
          </a:blip>
          <a:srcRect b="0" l="0" r="0" t="0"/>
          <a:stretch/>
        </p:blipFill>
        <p:spPr>
          <a:xfrm>
            <a:off x="8172831" y="233175"/>
            <a:ext cx="659469" cy="660426"/>
          </a:xfrm>
          <a:prstGeom prst="rect">
            <a:avLst/>
          </a:prstGeom>
          <a:noFill/>
          <a:ln>
            <a:noFill/>
          </a:ln>
        </p:spPr>
      </p:pic>
      <p:sp>
        <p:nvSpPr>
          <p:cNvPr id="297" name="Google Shape;297;p29"/>
          <p:cNvSpPr/>
          <p:nvPr/>
        </p:nvSpPr>
        <p:spPr>
          <a:xfrm>
            <a:off x="659850" y="1063725"/>
            <a:ext cx="7824300" cy="82500"/>
          </a:xfrm>
          <a:prstGeom prst="rect">
            <a:avLst/>
          </a:prstGeom>
          <a:solidFill>
            <a:srgbClr val="85200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29"/>
          <p:cNvSpPr txBox="1"/>
          <p:nvPr/>
        </p:nvSpPr>
        <p:spPr>
          <a:xfrm>
            <a:off x="680400" y="1769575"/>
            <a:ext cx="7783200" cy="3063600"/>
          </a:xfrm>
          <a:prstGeom prst="rect">
            <a:avLst/>
          </a:prstGeom>
          <a:noFill/>
          <a:ln>
            <a:noFill/>
          </a:ln>
        </p:spPr>
        <p:txBody>
          <a:bodyPr anchorCtr="0" anchor="t" bIns="91425" lIns="91425" spcFirstLastPara="1" rIns="91425" wrap="square" tIns="91425">
            <a:noAutofit/>
          </a:bodyPr>
          <a:lstStyle/>
          <a:p>
            <a:pPr indent="-457200" lvl="0" marL="457200" marR="0" rtl="0" algn="l">
              <a:lnSpc>
                <a:spcPct val="115000"/>
              </a:lnSpc>
              <a:spcBef>
                <a:spcPts val="1200"/>
              </a:spcBef>
              <a:spcAft>
                <a:spcPts val="0"/>
              </a:spcAft>
              <a:buClr>
                <a:schemeClr val="dk1"/>
              </a:buClr>
              <a:buSzPts val="1100"/>
              <a:buFont typeface="Arial"/>
              <a:buNone/>
            </a:pPr>
            <a:r>
              <a:rPr b="0" i="0" lang="en" sz="800" u="none" cap="none" strike="noStrike">
                <a:solidFill>
                  <a:schemeClr val="dk1"/>
                </a:solidFill>
                <a:latin typeface="Lora Medium"/>
                <a:ea typeface="Lora Medium"/>
                <a:cs typeface="Lora Medium"/>
                <a:sym typeface="Lora Medium"/>
              </a:rPr>
              <a:t>15. “Viscosity Comparison Chart.” Hapco, Inc., 26 Aug. 2021, hapcoincorporated.com/resources/viscosity-comparison-chart/.</a:t>
            </a:r>
            <a:endParaRPr b="0" i="0" sz="800" u="none" cap="none" strike="noStrike">
              <a:solidFill>
                <a:schemeClr val="dk1"/>
              </a:solidFill>
              <a:latin typeface="Lora Medium"/>
              <a:ea typeface="Lora Medium"/>
              <a:cs typeface="Lora Medium"/>
              <a:sym typeface="Lora Medium"/>
            </a:endParaRPr>
          </a:p>
          <a:p>
            <a:pPr indent="-457200" lvl="0" marL="457200" marR="0" rtl="0" algn="l">
              <a:lnSpc>
                <a:spcPct val="115000"/>
              </a:lnSpc>
              <a:spcBef>
                <a:spcPts val="1200"/>
              </a:spcBef>
              <a:spcAft>
                <a:spcPts val="0"/>
              </a:spcAft>
              <a:buClr>
                <a:schemeClr val="dk1"/>
              </a:buClr>
              <a:buSzPts val="1100"/>
              <a:buFont typeface="Arial"/>
              <a:buNone/>
            </a:pPr>
            <a:r>
              <a:rPr b="0" i="0" lang="en" sz="800" u="none" cap="none" strike="noStrike">
                <a:solidFill>
                  <a:schemeClr val="dk1"/>
                </a:solidFill>
                <a:latin typeface="Lora Medium"/>
                <a:ea typeface="Lora Medium"/>
                <a:cs typeface="Lora Medium"/>
                <a:sym typeface="Lora Medium"/>
              </a:rPr>
              <a:t>16. Watson, Shayna. “OPTOMEC Receives New Patents for 3D Micro-Printing with Aerosol Jet.” Global Press Release &amp; Newswire Distribution Services, Business Wire, 29 June 2021, www.businesswire.com/news/home/20210629005886/en/Optomec-Receives-New-Patents-for-3D-Micro-Printing-with-Aerosol-Jet. </a:t>
            </a:r>
            <a:endParaRPr b="0" i="0" sz="800" u="none" cap="none" strike="noStrike">
              <a:solidFill>
                <a:schemeClr val="dk1"/>
              </a:solidFill>
              <a:latin typeface="Lora Medium"/>
              <a:ea typeface="Lora Medium"/>
              <a:cs typeface="Lora Medium"/>
              <a:sym typeface="Lora Medium"/>
            </a:endParaRPr>
          </a:p>
          <a:p>
            <a:pPr indent="0" lvl="0" marL="0" marR="0" rtl="0" algn="l">
              <a:lnSpc>
                <a:spcPct val="115000"/>
              </a:lnSpc>
              <a:spcBef>
                <a:spcPts val="1200"/>
              </a:spcBef>
              <a:spcAft>
                <a:spcPts val="0"/>
              </a:spcAft>
              <a:buClr>
                <a:schemeClr val="dk1"/>
              </a:buClr>
              <a:buSzPts val="1100"/>
              <a:buFont typeface="Arial"/>
              <a:buNone/>
            </a:pPr>
            <a:r>
              <a:t/>
            </a:r>
            <a:endParaRPr b="0" i="0" sz="800" u="none" cap="none" strike="noStrike">
              <a:solidFill>
                <a:schemeClr val="dk1"/>
              </a:solidFill>
              <a:latin typeface="Lora Medium"/>
              <a:ea typeface="Lora Medium"/>
              <a:cs typeface="Lora Medium"/>
              <a:sym typeface="Lora Medium"/>
            </a:endParaRPr>
          </a:p>
          <a:p>
            <a:pPr indent="-457200" lvl="0" marL="457200" marR="0" rtl="0" algn="l">
              <a:lnSpc>
                <a:spcPct val="115000"/>
              </a:lnSpc>
              <a:spcBef>
                <a:spcPts val="1200"/>
              </a:spcBef>
              <a:spcAft>
                <a:spcPts val="0"/>
              </a:spcAft>
              <a:buClr>
                <a:schemeClr val="dk1"/>
              </a:buClr>
              <a:buSzPts val="1100"/>
              <a:buFont typeface="Arial"/>
              <a:buNone/>
            </a:pPr>
            <a:r>
              <a:t/>
            </a:r>
            <a:endParaRPr b="0" i="0" sz="2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100"/>
              <a:buFont typeface="Arial"/>
              <a:buNone/>
            </a:pPr>
            <a:r>
              <a:t/>
            </a:r>
            <a:endParaRPr b="0" i="0" sz="11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99" name="Google Shape;299;p29"/>
          <p:cNvSpPr txBox="1"/>
          <p:nvPr/>
        </p:nvSpPr>
        <p:spPr>
          <a:xfrm>
            <a:off x="2165050" y="1236450"/>
            <a:ext cx="4715400" cy="488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Lora Medium"/>
                <a:ea typeface="Lora Medium"/>
                <a:cs typeface="Lora Medium"/>
                <a:sym typeface="Lora Medium"/>
              </a:rPr>
              <a:t>References</a:t>
            </a:r>
            <a:endParaRPr b="0" i="0" sz="2400" u="none" cap="none" strike="noStrike">
              <a:solidFill>
                <a:schemeClr val="dk1"/>
              </a:solidFill>
              <a:latin typeface="Lora Medium"/>
              <a:ea typeface="Lora Medium"/>
              <a:cs typeface="Lora Medium"/>
              <a:sym typeface="Lora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pic>
        <p:nvPicPr>
          <p:cNvPr id="68" name="Google Shape;68;p14"/>
          <p:cNvPicPr preferRelativeResize="0"/>
          <p:nvPr/>
        </p:nvPicPr>
        <p:blipFill rotWithShape="1">
          <a:blip r:embed="rId3">
            <a:alphaModFix/>
          </a:blip>
          <a:srcRect b="0" l="0" r="0" t="0"/>
          <a:stretch/>
        </p:blipFill>
        <p:spPr>
          <a:xfrm>
            <a:off x="191550" y="198772"/>
            <a:ext cx="930850" cy="698114"/>
          </a:xfrm>
          <a:prstGeom prst="rect">
            <a:avLst/>
          </a:prstGeom>
          <a:noFill/>
          <a:ln>
            <a:noFill/>
          </a:ln>
        </p:spPr>
      </p:pic>
      <p:pic>
        <p:nvPicPr>
          <p:cNvPr id="69" name="Google Shape;69;p14"/>
          <p:cNvPicPr preferRelativeResize="0"/>
          <p:nvPr/>
        </p:nvPicPr>
        <p:blipFill rotWithShape="1">
          <a:blip r:embed="rId4">
            <a:alphaModFix/>
          </a:blip>
          <a:srcRect b="0" l="0" r="0" t="0"/>
          <a:stretch/>
        </p:blipFill>
        <p:spPr>
          <a:xfrm>
            <a:off x="3076875" y="233177"/>
            <a:ext cx="2990249" cy="629300"/>
          </a:xfrm>
          <a:prstGeom prst="rect">
            <a:avLst/>
          </a:prstGeom>
          <a:noFill/>
          <a:ln>
            <a:noFill/>
          </a:ln>
        </p:spPr>
      </p:pic>
      <p:pic>
        <p:nvPicPr>
          <p:cNvPr id="70" name="Google Shape;70;p14"/>
          <p:cNvPicPr preferRelativeResize="0"/>
          <p:nvPr/>
        </p:nvPicPr>
        <p:blipFill rotWithShape="1">
          <a:blip r:embed="rId5">
            <a:alphaModFix/>
          </a:blip>
          <a:srcRect b="0" l="0" r="0" t="0"/>
          <a:stretch/>
        </p:blipFill>
        <p:spPr>
          <a:xfrm>
            <a:off x="8172831" y="233175"/>
            <a:ext cx="659469" cy="660426"/>
          </a:xfrm>
          <a:prstGeom prst="rect">
            <a:avLst/>
          </a:prstGeom>
          <a:noFill/>
          <a:ln>
            <a:noFill/>
          </a:ln>
        </p:spPr>
      </p:pic>
      <p:sp>
        <p:nvSpPr>
          <p:cNvPr id="71" name="Google Shape;71;p14"/>
          <p:cNvSpPr/>
          <p:nvPr/>
        </p:nvSpPr>
        <p:spPr>
          <a:xfrm>
            <a:off x="659850" y="1063725"/>
            <a:ext cx="7824300" cy="82500"/>
          </a:xfrm>
          <a:prstGeom prst="rect">
            <a:avLst/>
          </a:prstGeom>
          <a:solidFill>
            <a:srgbClr val="85200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14"/>
          <p:cNvSpPr txBox="1"/>
          <p:nvPr/>
        </p:nvSpPr>
        <p:spPr>
          <a:xfrm>
            <a:off x="4988575" y="2271400"/>
            <a:ext cx="1028700" cy="25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lt1"/>
                </a:solidFill>
                <a:latin typeface="Lora"/>
                <a:ea typeface="Lora"/>
                <a:cs typeface="Lora"/>
                <a:sym typeface="Lora"/>
              </a:rPr>
              <a:t>91.45 μm </a:t>
            </a:r>
            <a:endParaRPr b="0" i="0" sz="1500" u="none" cap="none" strike="noStrike">
              <a:solidFill>
                <a:schemeClr val="lt1"/>
              </a:solidFill>
              <a:latin typeface="Lora"/>
              <a:ea typeface="Lora"/>
              <a:cs typeface="Lora"/>
              <a:sym typeface="Lora"/>
            </a:endParaRPr>
          </a:p>
        </p:txBody>
      </p:sp>
      <p:sp>
        <p:nvSpPr>
          <p:cNvPr id="73" name="Google Shape;73;p14"/>
          <p:cNvSpPr txBox="1"/>
          <p:nvPr/>
        </p:nvSpPr>
        <p:spPr>
          <a:xfrm>
            <a:off x="1721180" y="1305564"/>
            <a:ext cx="5701800" cy="41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Arial"/>
              <a:buNone/>
            </a:pPr>
            <a:r>
              <a:rPr b="1" i="0" lang="en" sz="2400" u="sng" cap="none" strike="noStrike">
                <a:solidFill>
                  <a:schemeClr val="dk1"/>
                </a:solidFill>
                <a:latin typeface="Lora"/>
                <a:ea typeface="Lora"/>
                <a:cs typeface="Lora"/>
                <a:sym typeface="Lora"/>
              </a:rPr>
              <a:t>3D Printing</a:t>
            </a:r>
            <a:endParaRPr b="0" i="0" sz="2400" u="none" cap="none" strike="noStrike">
              <a:solidFill>
                <a:schemeClr val="dk2"/>
              </a:solidFill>
              <a:latin typeface="Arial"/>
              <a:ea typeface="Arial"/>
              <a:cs typeface="Arial"/>
              <a:sym typeface="Arial"/>
            </a:endParaRPr>
          </a:p>
        </p:txBody>
      </p:sp>
      <p:sp>
        <p:nvSpPr>
          <p:cNvPr id="74" name="Google Shape;74;p14"/>
          <p:cNvSpPr txBox="1"/>
          <p:nvPr/>
        </p:nvSpPr>
        <p:spPr>
          <a:xfrm>
            <a:off x="659925" y="2062400"/>
            <a:ext cx="7824300" cy="270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5" name="Google Shape;75;p14"/>
          <p:cNvPicPr preferRelativeResize="0"/>
          <p:nvPr/>
        </p:nvPicPr>
        <p:blipFill rotWithShape="1">
          <a:blip r:embed="rId6">
            <a:alphaModFix/>
          </a:blip>
          <a:srcRect b="0" l="0" r="0" t="0"/>
          <a:stretch/>
        </p:blipFill>
        <p:spPr>
          <a:xfrm>
            <a:off x="4309212" y="2030602"/>
            <a:ext cx="4295062" cy="2418124"/>
          </a:xfrm>
          <a:prstGeom prst="rect">
            <a:avLst/>
          </a:prstGeom>
          <a:noFill/>
          <a:ln>
            <a:noFill/>
          </a:ln>
        </p:spPr>
      </p:pic>
      <p:sp>
        <p:nvSpPr>
          <p:cNvPr id="76" name="Google Shape;76;p14"/>
          <p:cNvSpPr txBox="1"/>
          <p:nvPr/>
        </p:nvSpPr>
        <p:spPr>
          <a:xfrm>
            <a:off x="377850" y="2030600"/>
            <a:ext cx="4295100" cy="27669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800"/>
              <a:buFont typeface="Arial"/>
              <a:buNone/>
            </a:pPr>
            <a:r>
              <a:rPr b="0" i="0" lang="en" sz="1700" u="sng" cap="none" strike="noStrike">
                <a:solidFill>
                  <a:schemeClr val="dk1"/>
                </a:solidFill>
                <a:latin typeface="Lora Medium"/>
                <a:ea typeface="Lora Medium"/>
                <a:cs typeface="Lora Medium"/>
                <a:sym typeface="Lora Medium"/>
              </a:rPr>
              <a:t>Deposition Material:</a:t>
            </a:r>
            <a:r>
              <a:rPr b="0" i="0" lang="en" sz="1700" u="none" cap="none" strike="noStrike">
                <a:solidFill>
                  <a:schemeClr val="dk1"/>
                </a:solidFill>
                <a:latin typeface="Lora Medium"/>
                <a:ea typeface="Lora Medium"/>
                <a:cs typeface="Lora Medium"/>
                <a:sym typeface="Lora Medium"/>
              </a:rPr>
              <a:t> Plastics</a:t>
            </a:r>
            <a:endParaRPr b="0" i="0" sz="1700" u="none" cap="none" strike="noStrike">
              <a:solidFill>
                <a:schemeClr val="dk1"/>
              </a:solidFill>
              <a:latin typeface="Lora Medium"/>
              <a:ea typeface="Lora Medium"/>
              <a:cs typeface="Lora Medium"/>
              <a:sym typeface="Lora Medium"/>
            </a:endParaRPr>
          </a:p>
          <a:p>
            <a:pPr indent="0" lvl="0" marL="0" marR="0" rtl="0" algn="just">
              <a:lnSpc>
                <a:spcPct val="100000"/>
              </a:lnSpc>
              <a:spcBef>
                <a:spcPts val="0"/>
              </a:spcBef>
              <a:spcAft>
                <a:spcPts val="0"/>
              </a:spcAft>
              <a:buClr>
                <a:srgbClr val="000000"/>
              </a:buClr>
              <a:buSzPts val="1800"/>
              <a:buFont typeface="Arial"/>
              <a:buNone/>
            </a:pPr>
            <a:r>
              <a:rPr b="0" i="0" lang="en" sz="1700" u="sng" cap="none" strike="noStrike">
                <a:solidFill>
                  <a:schemeClr val="dk1"/>
                </a:solidFill>
                <a:latin typeface="Lora Medium"/>
                <a:ea typeface="Lora Medium"/>
                <a:cs typeface="Lora Medium"/>
                <a:sym typeface="Lora Medium"/>
              </a:rPr>
              <a:t>Substrate:</a:t>
            </a:r>
            <a:r>
              <a:rPr b="0" i="0" lang="en" sz="1700" u="none" cap="none" strike="noStrike">
                <a:solidFill>
                  <a:schemeClr val="dk1"/>
                </a:solidFill>
                <a:latin typeface="Lora Medium"/>
                <a:ea typeface="Lora Medium"/>
                <a:cs typeface="Lora Medium"/>
                <a:sym typeface="Lora Medium"/>
              </a:rPr>
              <a:t> Flat build plate</a:t>
            </a:r>
            <a:endParaRPr b="0" i="0" sz="1700" u="none" cap="none" strike="noStrike">
              <a:solidFill>
                <a:schemeClr val="dk1"/>
              </a:solidFill>
              <a:latin typeface="Lora Medium"/>
              <a:ea typeface="Lora Medium"/>
              <a:cs typeface="Lora Medium"/>
              <a:sym typeface="Lora Medium"/>
            </a:endParaRPr>
          </a:p>
          <a:p>
            <a:pPr indent="0" lvl="0" marL="0" marR="0" rtl="0" algn="just">
              <a:lnSpc>
                <a:spcPct val="100000"/>
              </a:lnSpc>
              <a:spcBef>
                <a:spcPts val="0"/>
              </a:spcBef>
              <a:spcAft>
                <a:spcPts val="0"/>
              </a:spcAft>
              <a:buClr>
                <a:srgbClr val="000000"/>
              </a:buClr>
              <a:buSzPts val="1800"/>
              <a:buFont typeface="Arial"/>
              <a:buNone/>
            </a:pPr>
            <a:r>
              <a:rPr b="0" i="0" lang="en" sz="1700" u="sng" cap="none" strike="noStrike">
                <a:solidFill>
                  <a:schemeClr val="dk1"/>
                </a:solidFill>
                <a:latin typeface="Lora Medium"/>
                <a:ea typeface="Lora Medium"/>
                <a:cs typeface="Lora Medium"/>
                <a:sym typeface="Lora Medium"/>
              </a:rPr>
              <a:t>Resolution:</a:t>
            </a:r>
            <a:r>
              <a:rPr b="0" i="0" lang="en" sz="1700" u="none" cap="none" strike="noStrike">
                <a:solidFill>
                  <a:schemeClr val="dk1"/>
                </a:solidFill>
                <a:latin typeface="Lora Medium"/>
                <a:ea typeface="Lora Medium"/>
                <a:cs typeface="Lora Medium"/>
                <a:sym typeface="Lora Medium"/>
              </a:rPr>
              <a:t> 50-200 microns [1]</a:t>
            </a:r>
            <a:endParaRPr b="0" i="0" sz="1700" u="none" cap="none" strike="noStrike">
              <a:solidFill>
                <a:schemeClr val="dk1"/>
              </a:solidFill>
              <a:latin typeface="Lora Medium"/>
              <a:ea typeface="Lora Medium"/>
              <a:cs typeface="Lora Medium"/>
              <a:sym typeface="Lora Medium"/>
            </a:endParaRPr>
          </a:p>
          <a:p>
            <a:pPr indent="0" lvl="0" marL="0" marR="0" rtl="0" algn="just">
              <a:lnSpc>
                <a:spcPct val="100000"/>
              </a:lnSpc>
              <a:spcBef>
                <a:spcPts val="0"/>
              </a:spcBef>
              <a:spcAft>
                <a:spcPts val="0"/>
              </a:spcAft>
              <a:buClr>
                <a:srgbClr val="000000"/>
              </a:buClr>
              <a:buSzPts val="1800"/>
              <a:buFont typeface="Arial"/>
              <a:buNone/>
            </a:pPr>
            <a:r>
              <a:t/>
            </a:r>
            <a:endParaRPr b="0" i="0" sz="1700" u="none" cap="none" strike="noStrike">
              <a:solidFill>
                <a:schemeClr val="dk1"/>
              </a:solidFill>
              <a:latin typeface="Lora Medium"/>
              <a:ea typeface="Lora Medium"/>
              <a:cs typeface="Lora Medium"/>
              <a:sym typeface="Lora Medium"/>
            </a:endParaRPr>
          </a:p>
          <a:p>
            <a:pPr indent="0" lvl="0" marL="0" marR="0" rtl="0" algn="just">
              <a:lnSpc>
                <a:spcPct val="100000"/>
              </a:lnSpc>
              <a:spcBef>
                <a:spcPts val="0"/>
              </a:spcBef>
              <a:spcAft>
                <a:spcPts val="0"/>
              </a:spcAft>
              <a:buClr>
                <a:srgbClr val="000000"/>
              </a:buClr>
              <a:buSzPts val="1800"/>
              <a:buFont typeface="Arial"/>
              <a:buNone/>
            </a:pPr>
            <a:r>
              <a:rPr b="1" i="0" lang="en" sz="1700" u="sng" cap="none" strike="noStrike">
                <a:solidFill>
                  <a:schemeClr val="dk1"/>
                </a:solidFill>
                <a:latin typeface="Lora"/>
                <a:ea typeface="Lora"/>
                <a:cs typeface="Lora"/>
                <a:sym typeface="Lora"/>
              </a:rPr>
              <a:t>Benefits:</a:t>
            </a:r>
            <a:endParaRPr b="1" i="0" sz="1700" u="sng" cap="none" strike="noStrike">
              <a:solidFill>
                <a:schemeClr val="dk1"/>
              </a:solidFill>
              <a:latin typeface="Lora"/>
              <a:ea typeface="Lora"/>
              <a:cs typeface="Lora"/>
              <a:sym typeface="Lora"/>
            </a:endParaRPr>
          </a:p>
          <a:p>
            <a:pPr indent="-336550" lvl="0" marL="457200" marR="0" rtl="0" algn="just">
              <a:lnSpc>
                <a:spcPct val="100000"/>
              </a:lnSpc>
              <a:spcBef>
                <a:spcPts val="0"/>
              </a:spcBef>
              <a:spcAft>
                <a:spcPts val="0"/>
              </a:spcAft>
              <a:buClr>
                <a:schemeClr val="dk1"/>
              </a:buClr>
              <a:buSzPts val="1700"/>
              <a:buFont typeface="Lora Medium"/>
              <a:buChar char="❖"/>
            </a:pPr>
            <a:r>
              <a:rPr b="0" i="0" lang="en" sz="1700" u="none" cap="none" strike="noStrike">
                <a:solidFill>
                  <a:schemeClr val="dk1"/>
                </a:solidFill>
                <a:latin typeface="Lora Medium"/>
                <a:ea typeface="Lora Medium"/>
                <a:cs typeface="Lora Medium"/>
                <a:sym typeface="Lora Medium"/>
              </a:rPr>
              <a:t>Cheap</a:t>
            </a:r>
            <a:endParaRPr b="0" i="0" sz="1700" u="none" cap="none" strike="noStrike">
              <a:solidFill>
                <a:schemeClr val="dk1"/>
              </a:solidFill>
              <a:latin typeface="Lora Medium"/>
              <a:ea typeface="Lora Medium"/>
              <a:cs typeface="Lora Medium"/>
              <a:sym typeface="Lora Medium"/>
            </a:endParaRPr>
          </a:p>
          <a:p>
            <a:pPr indent="-336550" lvl="0" marL="457200" marR="0" rtl="0" algn="just">
              <a:lnSpc>
                <a:spcPct val="100000"/>
              </a:lnSpc>
              <a:spcBef>
                <a:spcPts val="0"/>
              </a:spcBef>
              <a:spcAft>
                <a:spcPts val="0"/>
              </a:spcAft>
              <a:buClr>
                <a:schemeClr val="dk1"/>
              </a:buClr>
              <a:buSzPts val="1700"/>
              <a:buFont typeface="Lora Medium"/>
              <a:buChar char="❖"/>
            </a:pPr>
            <a:r>
              <a:rPr b="0" i="0" lang="en" sz="1700" u="none" cap="none" strike="noStrike">
                <a:solidFill>
                  <a:schemeClr val="dk1"/>
                </a:solidFill>
                <a:latin typeface="Lora Medium"/>
                <a:ea typeface="Lora Medium"/>
                <a:cs typeface="Lora Medium"/>
                <a:sym typeface="Lora Medium"/>
              </a:rPr>
              <a:t>Customizable</a:t>
            </a:r>
            <a:endParaRPr b="0" i="0" sz="1700" u="none" cap="none" strike="noStrike">
              <a:solidFill>
                <a:schemeClr val="dk1"/>
              </a:solidFill>
              <a:latin typeface="Lora Medium"/>
              <a:ea typeface="Lora Medium"/>
              <a:cs typeface="Lora Medium"/>
              <a:sym typeface="Lora Medium"/>
            </a:endParaRPr>
          </a:p>
          <a:p>
            <a:pPr indent="-336550" lvl="0" marL="457200" marR="0" rtl="0" algn="just">
              <a:lnSpc>
                <a:spcPct val="100000"/>
              </a:lnSpc>
              <a:spcBef>
                <a:spcPts val="0"/>
              </a:spcBef>
              <a:spcAft>
                <a:spcPts val="0"/>
              </a:spcAft>
              <a:buClr>
                <a:schemeClr val="dk1"/>
              </a:buClr>
              <a:buSzPts val="1700"/>
              <a:buFont typeface="Lora Medium"/>
              <a:buChar char="❖"/>
            </a:pPr>
            <a:r>
              <a:rPr b="0" i="0" lang="en" sz="1700" u="none" cap="none" strike="noStrike">
                <a:solidFill>
                  <a:schemeClr val="dk1"/>
                </a:solidFill>
                <a:latin typeface="Lora Medium"/>
                <a:ea typeface="Lora Medium"/>
                <a:cs typeface="Lora Medium"/>
                <a:sym typeface="Lora Medium"/>
              </a:rPr>
              <a:t>Rapid prototyping</a:t>
            </a:r>
            <a:endParaRPr b="0" i="0" sz="1700" u="none" cap="none" strike="noStrike">
              <a:solidFill>
                <a:schemeClr val="dk1"/>
              </a:solidFill>
              <a:latin typeface="Lora Medium"/>
              <a:ea typeface="Lora Medium"/>
              <a:cs typeface="Lora Medium"/>
              <a:sym typeface="Lora Medium"/>
            </a:endParaRPr>
          </a:p>
          <a:p>
            <a:pPr indent="0" lvl="0" marL="0" marR="0" rtl="0" algn="just">
              <a:lnSpc>
                <a:spcPct val="100000"/>
              </a:lnSpc>
              <a:spcBef>
                <a:spcPts val="0"/>
              </a:spcBef>
              <a:spcAft>
                <a:spcPts val="0"/>
              </a:spcAft>
              <a:buClr>
                <a:srgbClr val="000000"/>
              </a:buClr>
              <a:buSzPts val="1800"/>
              <a:buFont typeface="Arial"/>
              <a:buNone/>
            </a:pPr>
            <a:r>
              <a:t/>
            </a:r>
            <a:endParaRPr b="0" i="0" sz="1700" u="none" cap="none" strike="noStrike">
              <a:solidFill>
                <a:schemeClr val="dk1"/>
              </a:solidFill>
              <a:latin typeface="Lora Medium"/>
              <a:ea typeface="Lora Medium"/>
              <a:cs typeface="Lora Medium"/>
              <a:sym typeface="Lora Medium"/>
            </a:endParaRPr>
          </a:p>
          <a:p>
            <a:pPr indent="0" lvl="0" marL="0" marR="0" rtl="0" algn="just">
              <a:lnSpc>
                <a:spcPct val="100000"/>
              </a:lnSpc>
              <a:spcBef>
                <a:spcPts val="0"/>
              </a:spcBef>
              <a:spcAft>
                <a:spcPts val="0"/>
              </a:spcAft>
              <a:buClr>
                <a:srgbClr val="000000"/>
              </a:buClr>
              <a:buSzPts val="1800"/>
              <a:buFont typeface="Arial"/>
              <a:buNone/>
            </a:pPr>
            <a:r>
              <a:t/>
            </a:r>
            <a:endParaRPr b="1" i="0" sz="1700" u="none" cap="none" strike="noStrike">
              <a:solidFill>
                <a:schemeClr val="dk1"/>
              </a:solidFill>
              <a:latin typeface="Lora"/>
              <a:ea typeface="Lora"/>
              <a:cs typeface="Lora"/>
              <a:sym typeface="Lor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77" name="Google Shape;77;p14"/>
          <p:cNvSpPr txBox="1"/>
          <p:nvPr/>
        </p:nvSpPr>
        <p:spPr>
          <a:xfrm>
            <a:off x="4618938" y="4467200"/>
            <a:ext cx="3675600" cy="33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chemeClr val="dk1"/>
                </a:solidFill>
                <a:latin typeface="Lora"/>
                <a:ea typeface="Lora"/>
                <a:cs typeface="Lora"/>
                <a:sym typeface="Lora"/>
              </a:rPr>
              <a:t>3D printer [9]</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15"/>
          <p:cNvPicPr preferRelativeResize="0"/>
          <p:nvPr/>
        </p:nvPicPr>
        <p:blipFill rotWithShape="1">
          <a:blip r:embed="rId3">
            <a:alphaModFix/>
          </a:blip>
          <a:srcRect b="0" l="0" r="0" t="0"/>
          <a:stretch/>
        </p:blipFill>
        <p:spPr>
          <a:xfrm>
            <a:off x="191550" y="198772"/>
            <a:ext cx="930850" cy="698114"/>
          </a:xfrm>
          <a:prstGeom prst="rect">
            <a:avLst/>
          </a:prstGeom>
          <a:noFill/>
          <a:ln>
            <a:noFill/>
          </a:ln>
        </p:spPr>
      </p:pic>
      <p:pic>
        <p:nvPicPr>
          <p:cNvPr id="83" name="Google Shape;83;p15"/>
          <p:cNvPicPr preferRelativeResize="0"/>
          <p:nvPr/>
        </p:nvPicPr>
        <p:blipFill rotWithShape="1">
          <a:blip r:embed="rId4">
            <a:alphaModFix/>
          </a:blip>
          <a:srcRect b="0" l="0" r="0" t="0"/>
          <a:stretch/>
        </p:blipFill>
        <p:spPr>
          <a:xfrm>
            <a:off x="3076875" y="233177"/>
            <a:ext cx="2990249" cy="629300"/>
          </a:xfrm>
          <a:prstGeom prst="rect">
            <a:avLst/>
          </a:prstGeom>
          <a:noFill/>
          <a:ln>
            <a:noFill/>
          </a:ln>
        </p:spPr>
      </p:pic>
      <p:pic>
        <p:nvPicPr>
          <p:cNvPr id="84" name="Google Shape;84;p15"/>
          <p:cNvPicPr preferRelativeResize="0"/>
          <p:nvPr/>
        </p:nvPicPr>
        <p:blipFill rotWithShape="1">
          <a:blip r:embed="rId5">
            <a:alphaModFix/>
          </a:blip>
          <a:srcRect b="0" l="0" r="0" t="0"/>
          <a:stretch/>
        </p:blipFill>
        <p:spPr>
          <a:xfrm>
            <a:off x="8172831" y="233175"/>
            <a:ext cx="659469" cy="660426"/>
          </a:xfrm>
          <a:prstGeom prst="rect">
            <a:avLst/>
          </a:prstGeom>
          <a:noFill/>
          <a:ln>
            <a:noFill/>
          </a:ln>
        </p:spPr>
      </p:pic>
      <p:sp>
        <p:nvSpPr>
          <p:cNvPr id="85" name="Google Shape;85;p15"/>
          <p:cNvSpPr/>
          <p:nvPr/>
        </p:nvSpPr>
        <p:spPr>
          <a:xfrm>
            <a:off x="659850" y="1063725"/>
            <a:ext cx="7824300" cy="82500"/>
          </a:xfrm>
          <a:prstGeom prst="rect">
            <a:avLst/>
          </a:prstGeom>
          <a:solidFill>
            <a:srgbClr val="85200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5"/>
          <p:cNvSpPr txBox="1"/>
          <p:nvPr/>
        </p:nvSpPr>
        <p:spPr>
          <a:xfrm>
            <a:off x="4988575" y="2271400"/>
            <a:ext cx="1028700" cy="25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lt1"/>
                </a:solidFill>
                <a:latin typeface="Lora"/>
                <a:ea typeface="Lora"/>
                <a:cs typeface="Lora"/>
                <a:sym typeface="Lora"/>
              </a:rPr>
              <a:t>91.45 μm </a:t>
            </a:r>
            <a:endParaRPr b="0" i="0" sz="1500" u="none" cap="none" strike="noStrike">
              <a:solidFill>
                <a:schemeClr val="lt1"/>
              </a:solidFill>
              <a:latin typeface="Lora"/>
              <a:ea typeface="Lora"/>
              <a:cs typeface="Lora"/>
              <a:sym typeface="Lora"/>
            </a:endParaRPr>
          </a:p>
        </p:txBody>
      </p:sp>
      <p:sp>
        <p:nvSpPr>
          <p:cNvPr id="87" name="Google Shape;87;p15"/>
          <p:cNvSpPr txBox="1"/>
          <p:nvPr/>
        </p:nvSpPr>
        <p:spPr>
          <a:xfrm>
            <a:off x="1721180" y="1305564"/>
            <a:ext cx="5701800" cy="41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Arial"/>
              <a:buNone/>
            </a:pPr>
            <a:r>
              <a:rPr b="1" i="0" lang="en" sz="2400" u="sng" cap="none" strike="noStrike">
                <a:solidFill>
                  <a:schemeClr val="dk1"/>
                </a:solidFill>
                <a:latin typeface="Lora"/>
                <a:ea typeface="Lora"/>
                <a:cs typeface="Lora"/>
                <a:sym typeface="Lora"/>
              </a:rPr>
              <a:t>Aerosol Jet Printing (AJP)</a:t>
            </a:r>
            <a:endParaRPr b="0" i="0" sz="2400" u="none" cap="none" strike="noStrike">
              <a:solidFill>
                <a:schemeClr val="dk2"/>
              </a:solidFill>
              <a:latin typeface="Arial"/>
              <a:ea typeface="Arial"/>
              <a:cs typeface="Arial"/>
              <a:sym typeface="Arial"/>
            </a:endParaRPr>
          </a:p>
        </p:txBody>
      </p:sp>
      <p:sp>
        <p:nvSpPr>
          <p:cNvPr id="88" name="Google Shape;88;p15"/>
          <p:cNvSpPr txBox="1"/>
          <p:nvPr/>
        </p:nvSpPr>
        <p:spPr>
          <a:xfrm>
            <a:off x="659925" y="2062400"/>
            <a:ext cx="7824300" cy="270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89" name="Google Shape;89;p15"/>
          <p:cNvSpPr txBox="1"/>
          <p:nvPr/>
        </p:nvSpPr>
        <p:spPr>
          <a:xfrm>
            <a:off x="377950" y="2030600"/>
            <a:ext cx="3809400" cy="276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700" u="sng" cap="none" strike="noStrike">
                <a:solidFill>
                  <a:schemeClr val="dk1"/>
                </a:solidFill>
                <a:latin typeface="Lora Medium"/>
                <a:ea typeface="Lora Medium"/>
                <a:cs typeface="Lora Medium"/>
                <a:sym typeface="Lora Medium"/>
              </a:rPr>
              <a:t>Deposition Materials:</a:t>
            </a:r>
            <a:r>
              <a:rPr b="0" i="0" lang="en" sz="1700" u="none" cap="none" strike="noStrike">
                <a:solidFill>
                  <a:schemeClr val="dk1"/>
                </a:solidFill>
                <a:latin typeface="Lora Medium"/>
                <a:ea typeface="Lora Medium"/>
                <a:cs typeface="Lora Medium"/>
                <a:sym typeface="Lora Medium"/>
              </a:rPr>
              <a:t> Wide variety of inks (metals, polymers)</a:t>
            </a:r>
            <a:endParaRPr b="0" i="0" sz="1700" u="none" cap="none" strike="noStrike">
              <a:solidFill>
                <a:schemeClr val="dk1"/>
              </a:solidFill>
              <a:latin typeface="Lora Medium"/>
              <a:ea typeface="Lora Medium"/>
              <a:cs typeface="Lora Medium"/>
              <a:sym typeface="Lora Medium"/>
            </a:endParaRPr>
          </a:p>
          <a:p>
            <a:pPr indent="0" lvl="0" marL="0" marR="0" rtl="0" algn="l">
              <a:lnSpc>
                <a:spcPct val="100000"/>
              </a:lnSpc>
              <a:spcBef>
                <a:spcPts val="0"/>
              </a:spcBef>
              <a:spcAft>
                <a:spcPts val="0"/>
              </a:spcAft>
              <a:buClr>
                <a:srgbClr val="000000"/>
              </a:buClr>
              <a:buSzPts val="1800"/>
              <a:buFont typeface="Arial"/>
              <a:buNone/>
            </a:pPr>
            <a:r>
              <a:rPr b="0" i="0" lang="en" sz="1700" u="sng" cap="none" strike="noStrike">
                <a:solidFill>
                  <a:schemeClr val="dk1"/>
                </a:solidFill>
                <a:latin typeface="Lora Medium"/>
                <a:ea typeface="Lora Medium"/>
                <a:cs typeface="Lora Medium"/>
                <a:sym typeface="Lora Medium"/>
              </a:rPr>
              <a:t>Substrate:</a:t>
            </a:r>
            <a:r>
              <a:rPr b="0" i="0" lang="en" sz="1700" u="none" cap="none" strike="noStrike">
                <a:solidFill>
                  <a:schemeClr val="dk1"/>
                </a:solidFill>
                <a:latin typeface="Lora Medium"/>
                <a:ea typeface="Lora Medium"/>
                <a:cs typeface="Lora Medium"/>
                <a:sym typeface="Lora Medium"/>
              </a:rPr>
              <a:t> Wide variety (glass, silicon, nonplanar objects)</a:t>
            </a:r>
            <a:endParaRPr b="0" i="0" sz="1700" u="none" cap="none" strike="noStrike">
              <a:solidFill>
                <a:schemeClr val="dk1"/>
              </a:solidFill>
              <a:latin typeface="Lora Medium"/>
              <a:ea typeface="Lora Medium"/>
              <a:cs typeface="Lora Medium"/>
              <a:sym typeface="Lora Medium"/>
            </a:endParaRPr>
          </a:p>
          <a:p>
            <a:pPr indent="0" lvl="0" marL="0" marR="0" rtl="0" algn="l">
              <a:lnSpc>
                <a:spcPct val="100000"/>
              </a:lnSpc>
              <a:spcBef>
                <a:spcPts val="0"/>
              </a:spcBef>
              <a:spcAft>
                <a:spcPts val="0"/>
              </a:spcAft>
              <a:buClr>
                <a:srgbClr val="000000"/>
              </a:buClr>
              <a:buSzPts val="1800"/>
              <a:buFont typeface="Arial"/>
              <a:buNone/>
            </a:pPr>
            <a:r>
              <a:rPr b="0" i="0" lang="en" sz="1700" u="sng" cap="none" strike="noStrike">
                <a:solidFill>
                  <a:schemeClr val="dk1"/>
                </a:solidFill>
                <a:latin typeface="Lora Medium"/>
                <a:ea typeface="Lora Medium"/>
                <a:cs typeface="Lora Medium"/>
                <a:sym typeface="Lora Medium"/>
              </a:rPr>
              <a:t>Resolution:</a:t>
            </a:r>
            <a:r>
              <a:rPr b="0" i="0" lang="en" sz="1700" u="none" cap="none" strike="noStrike">
                <a:solidFill>
                  <a:schemeClr val="dk1"/>
                </a:solidFill>
                <a:latin typeface="Lora Medium"/>
                <a:ea typeface="Lora Medium"/>
                <a:cs typeface="Lora Medium"/>
                <a:sym typeface="Lora Medium"/>
              </a:rPr>
              <a:t> &lt;30 micron features [6]</a:t>
            </a:r>
            <a:endParaRPr b="0" i="0" sz="1700" u="none" cap="none" strike="noStrike">
              <a:solidFill>
                <a:schemeClr val="dk1"/>
              </a:solidFill>
              <a:latin typeface="Lora Medium"/>
              <a:ea typeface="Lora Medium"/>
              <a:cs typeface="Lora Medium"/>
              <a:sym typeface="Lora Medium"/>
            </a:endParaRPr>
          </a:p>
          <a:p>
            <a:pPr indent="0" lvl="0" marL="0" marR="0" rtl="0" algn="just">
              <a:lnSpc>
                <a:spcPct val="100000"/>
              </a:lnSpc>
              <a:spcBef>
                <a:spcPts val="0"/>
              </a:spcBef>
              <a:spcAft>
                <a:spcPts val="0"/>
              </a:spcAft>
              <a:buClr>
                <a:srgbClr val="000000"/>
              </a:buClr>
              <a:buSzPts val="1800"/>
              <a:buFont typeface="Arial"/>
              <a:buNone/>
            </a:pPr>
            <a:r>
              <a:t/>
            </a:r>
            <a:endParaRPr b="0" i="0" sz="1700" u="none" cap="none" strike="noStrike">
              <a:solidFill>
                <a:schemeClr val="dk1"/>
              </a:solidFill>
              <a:latin typeface="Lora Medium"/>
              <a:ea typeface="Lora Medium"/>
              <a:cs typeface="Lora Medium"/>
              <a:sym typeface="Lora Medium"/>
            </a:endParaRPr>
          </a:p>
          <a:p>
            <a:pPr indent="0" lvl="0" marL="0" marR="0" rtl="0" algn="just">
              <a:lnSpc>
                <a:spcPct val="100000"/>
              </a:lnSpc>
              <a:spcBef>
                <a:spcPts val="0"/>
              </a:spcBef>
              <a:spcAft>
                <a:spcPts val="0"/>
              </a:spcAft>
              <a:buClr>
                <a:srgbClr val="000000"/>
              </a:buClr>
              <a:buSzPts val="1800"/>
              <a:buFont typeface="Arial"/>
              <a:buNone/>
            </a:pPr>
            <a:r>
              <a:rPr b="1" i="0" lang="en" sz="1700" u="sng" cap="none" strike="noStrike">
                <a:solidFill>
                  <a:schemeClr val="dk1"/>
                </a:solidFill>
                <a:latin typeface="Lora"/>
                <a:ea typeface="Lora"/>
                <a:cs typeface="Lora"/>
                <a:sym typeface="Lora"/>
              </a:rPr>
              <a:t>Benefits:</a:t>
            </a:r>
            <a:endParaRPr b="0" i="0" sz="1700" u="none" cap="none" strike="noStrike">
              <a:solidFill>
                <a:schemeClr val="dk1"/>
              </a:solidFill>
              <a:latin typeface="Lora Medium"/>
              <a:ea typeface="Lora Medium"/>
              <a:cs typeface="Lora Medium"/>
              <a:sym typeface="Lora Medium"/>
            </a:endParaRPr>
          </a:p>
          <a:p>
            <a:pPr indent="-336550" lvl="0" marL="457200" marR="0" rtl="0" algn="just">
              <a:lnSpc>
                <a:spcPct val="100000"/>
              </a:lnSpc>
              <a:spcBef>
                <a:spcPts val="0"/>
              </a:spcBef>
              <a:spcAft>
                <a:spcPts val="0"/>
              </a:spcAft>
              <a:buClr>
                <a:schemeClr val="dk1"/>
              </a:buClr>
              <a:buSzPts val="1700"/>
              <a:buFont typeface="Lora Medium"/>
              <a:buChar char="❖"/>
            </a:pPr>
            <a:r>
              <a:rPr b="0" i="0" lang="en" sz="1700" u="none" cap="none" strike="noStrike">
                <a:solidFill>
                  <a:schemeClr val="dk1"/>
                </a:solidFill>
                <a:latin typeface="Lora Medium"/>
                <a:ea typeface="Lora Medium"/>
                <a:cs typeface="Lora Medium"/>
                <a:sym typeface="Lora Medium"/>
              </a:rPr>
              <a:t>Customizable</a:t>
            </a:r>
            <a:endParaRPr b="0" i="0" sz="1700" u="none" cap="none" strike="noStrike">
              <a:solidFill>
                <a:schemeClr val="dk1"/>
              </a:solidFill>
              <a:latin typeface="Lora Medium"/>
              <a:ea typeface="Lora Medium"/>
              <a:cs typeface="Lora Medium"/>
              <a:sym typeface="Lora Medium"/>
            </a:endParaRPr>
          </a:p>
          <a:p>
            <a:pPr indent="-336550" lvl="0" marL="457200" marR="0" rtl="0" algn="just">
              <a:lnSpc>
                <a:spcPct val="100000"/>
              </a:lnSpc>
              <a:spcBef>
                <a:spcPts val="0"/>
              </a:spcBef>
              <a:spcAft>
                <a:spcPts val="0"/>
              </a:spcAft>
              <a:buClr>
                <a:schemeClr val="dk1"/>
              </a:buClr>
              <a:buSzPts val="1700"/>
              <a:buFont typeface="Lora Medium"/>
              <a:buChar char="❖"/>
            </a:pPr>
            <a:r>
              <a:rPr b="0" i="0" lang="en" sz="1700" u="none" cap="none" strike="noStrike">
                <a:solidFill>
                  <a:schemeClr val="dk1"/>
                </a:solidFill>
                <a:latin typeface="Lora Medium"/>
                <a:ea typeface="Lora Medium"/>
                <a:cs typeface="Lora Medium"/>
                <a:sym typeface="Lora Medium"/>
              </a:rPr>
              <a:t>Rapid prototyping</a:t>
            </a:r>
            <a:endParaRPr b="0" i="0" sz="1700" u="none" cap="none" strike="noStrike">
              <a:solidFill>
                <a:schemeClr val="dk1"/>
              </a:solidFill>
              <a:latin typeface="Lora Medium"/>
              <a:ea typeface="Lora Medium"/>
              <a:cs typeface="Lora Medium"/>
              <a:sym typeface="Lora Medium"/>
            </a:endParaRPr>
          </a:p>
          <a:p>
            <a:pPr indent="-336550" lvl="0" marL="457200" marR="0" rtl="0" algn="just">
              <a:lnSpc>
                <a:spcPct val="100000"/>
              </a:lnSpc>
              <a:spcBef>
                <a:spcPts val="0"/>
              </a:spcBef>
              <a:spcAft>
                <a:spcPts val="0"/>
              </a:spcAft>
              <a:buClr>
                <a:schemeClr val="dk1"/>
              </a:buClr>
              <a:buSzPts val="1700"/>
              <a:buFont typeface="Lora Medium"/>
              <a:buChar char="❖"/>
            </a:pPr>
            <a:r>
              <a:rPr b="1" i="0" lang="en" sz="1700" u="none" cap="none" strike="noStrike">
                <a:solidFill>
                  <a:schemeClr val="dk1"/>
                </a:solidFill>
                <a:latin typeface="Lora"/>
                <a:ea typeface="Lora"/>
                <a:cs typeface="Lora"/>
                <a:sym typeface="Lora"/>
              </a:rPr>
              <a:t>Flexible</a:t>
            </a:r>
            <a:endParaRPr b="1" i="0" sz="1700" u="none" cap="none" strike="noStrike">
              <a:solidFill>
                <a:schemeClr val="dk1"/>
              </a:solidFill>
              <a:latin typeface="Lora"/>
              <a:ea typeface="Lora"/>
              <a:cs typeface="Lora"/>
              <a:sym typeface="Lora"/>
            </a:endParaRPr>
          </a:p>
          <a:p>
            <a:pPr indent="0" lvl="0" marL="0" marR="0" rtl="0" algn="just">
              <a:lnSpc>
                <a:spcPct val="100000"/>
              </a:lnSpc>
              <a:spcBef>
                <a:spcPts val="0"/>
              </a:spcBef>
              <a:spcAft>
                <a:spcPts val="0"/>
              </a:spcAft>
              <a:buClr>
                <a:srgbClr val="000000"/>
              </a:buClr>
              <a:buSzPts val="1800"/>
              <a:buFont typeface="Arial"/>
              <a:buNone/>
            </a:pPr>
            <a:r>
              <a:t/>
            </a:r>
            <a:endParaRPr b="0" i="0" sz="1700" u="none" cap="none" strike="noStrike">
              <a:solidFill>
                <a:schemeClr val="dk1"/>
              </a:solidFill>
              <a:latin typeface="Lora Medium"/>
              <a:ea typeface="Lora Medium"/>
              <a:cs typeface="Lora Medium"/>
              <a:sym typeface="Lora Medium"/>
            </a:endParaRPr>
          </a:p>
          <a:p>
            <a:pPr indent="0" lvl="0" marL="0" marR="0" rtl="0" algn="just">
              <a:lnSpc>
                <a:spcPct val="100000"/>
              </a:lnSpc>
              <a:spcBef>
                <a:spcPts val="0"/>
              </a:spcBef>
              <a:spcAft>
                <a:spcPts val="0"/>
              </a:spcAft>
              <a:buClr>
                <a:srgbClr val="000000"/>
              </a:buClr>
              <a:buSzPts val="1800"/>
              <a:buFont typeface="Arial"/>
              <a:buNone/>
            </a:pPr>
            <a:r>
              <a:t/>
            </a:r>
            <a:endParaRPr b="1" i="0" sz="1700" u="none" cap="none" strike="noStrike">
              <a:solidFill>
                <a:schemeClr val="dk1"/>
              </a:solidFill>
              <a:latin typeface="Lora"/>
              <a:ea typeface="Lora"/>
              <a:cs typeface="Lora"/>
              <a:sym typeface="Lor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90" name="Google Shape;90;p15"/>
          <p:cNvSpPr txBox="1"/>
          <p:nvPr/>
        </p:nvSpPr>
        <p:spPr>
          <a:xfrm>
            <a:off x="5048650" y="2628150"/>
            <a:ext cx="1028700" cy="25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lt1"/>
                </a:solidFill>
                <a:latin typeface="Lora"/>
                <a:ea typeface="Lora"/>
                <a:cs typeface="Lora"/>
                <a:sym typeface="Lora"/>
              </a:rPr>
              <a:t>91.45 μm </a:t>
            </a:r>
            <a:endParaRPr b="0" i="0" sz="1500" u="none" cap="none" strike="noStrike">
              <a:solidFill>
                <a:schemeClr val="lt1"/>
              </a:solidFill>
              <a:latin typeface="Lora"/>
              <a:ea typeface="Lora"/>
              <a:cs typeface="Lora"/>
              <a:sym typeface="Lora"/>
            </a:endParaRPr>
          </a:p>
        </p:txBody>
      </p:sp>
      <p:pic>
        <p:nvPicPr>
          <p:cNvPr id="91" name="Google Shape;91;p15"/>
          <p:cNvPicPr preferRelativeResize="0"/>
          <p:nvPr/>
        </p:nvPicPr>
        <p:blipFill rotWithShape="1">
          <a:blip r:embed="rId6">
            <a:alphaModFix/>
          </a:blip>
          <a:srcRect b="0" l="0" r="0" t="0"/>
          <a:stretch/>
        </p:blipFill>
        <p:spPr>
          <a:xfrm>
            <a:off x="6825625" y="2030600"/>
            <a:ext cx="1556626" cy="2766924"/>
          </a:xfrm>
          <a:prstGeom prst="rect">
            <a:avLst/>
          </a:prstGeom>
          <a:noFill/>
          <a:ln>
            <a:noFill/>
          </a:ln>
        </p:spPr>
      </p:pic>
      <p:sp>
        <p:nvSpPr>
          <p:cNvPr id="92" name="Google Shape;92;p15"/>
          <p:cNvSpPr txBox="1"/>
          <p:nvPr/>
        </p:nvSpPr>
        <p:spPr>
          <a:xfrm>
            <a:off x="6341526" y="4762275"/>
            <a:ext cx="2524800" cy="396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chemeClr val="dk1"/>
                </a:solidFill>
                <a:latin typeface="Lora"/>
                <a:ea typeface="Lora"/>
                <a:cs typeface="Lora"/>
                <a:sym typeface="Lora"/>
              </a:rPr>
              <a:t>AJP Deposition Head</a:t>
            </a:r>
            <a:endParaRPr b="0" i="1" sz="1400" u="none" cap="none" strike="noStrike">
              <a:solidFill>
                <a:schemeClr val="dk1"/>
              </a:solidFill>
              <a:latin typeface="Lora"/>
              <a:ea typeface="Lora"/>
              <a:cs typeface="Lora"/>
              <a:sym typeface="Lora"/>
            </a:endParaRPr>
          </a:p>
        </p:txBody>
      </p:sp>
      <p:pic>
        <p:nvPicPr>
          <p:cNvPr id="93" name="Google Shape;93;p15" title="IMG_2719.jpg"/>
          <p:cNvPicPr preferRelativeResize="0"/>
          <p:nvPr/>
        </p:nvPicPr>
        <p:blipFill rotWithShape="1">
          <a:blip r:embed="rId7">
            <a:alphaModFix/>
          </a:blip>
          <a:srcRect b="9974" l="0" r="0" t="16027"/>
          <a:stretch/>
        </p:blipFill>
        <p:spPr>
          <a:xfrm>
            <a:off x="4495250" y="2321575"/>
            <a:ext cx="2022451" cy="2184950"/>
          </a:xfrm>
          <a:prstGeom prst="rect">
            <a:avLst/>
          </a:prstGeom>
          <a:noFill/>
          <a:ln>
            <a:noFill/>
          </a:ln>
        </p:spPr>
      </p:pic>
      <p:sp>
        <p:nvSpPr>
          <p:cNvPr id="94" name="Google Shape;94;p15"/>
          <p:cNvSpPr txBox="1"/>
          <p:nvPr/>
        </p:nvSpPr>
        <p:spPr>
          <a:xfrm>
            <a:off x="4618900" y="4402925"/>
            <a:ext cx="1888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chemeClr val="dk1"/>
                </a:solidFill>
                <a:latin typeface="Lora"/>
                <a:ea typeface="Lora"/>
                <a:cs typeface="Lora"/>
                <a:sym typeface="Lora"/>
              </a:rPr>
              <a:t>Optomec AJ-300 Aerosol Jet Printer</a:t>
            </a:r>
            <a:endParaRPr b="0" i="1" sz="1400" u="none" cap="none" strike="noStrike">
              <a:solidFill>
                <a:schemeClr val="dk2"/>
              </a:solidFill>
              <a:latin typeface="Lora"/>
              <a:ea typeface="Lora"/>
              <a:cs typeface="Lora"/>
              <a:sym typeface="Lor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16"/>
          <p:cNvPicPr preferRelativeResize="0"/>
          <p:nvPr/>
        </p:nvPicPr>
        <p:blipFill rotWithShape="1">
          <a:blip r:embed="rId3">
            <a:alphaModFix/>
          </a:blip>
          <a:srcRect b="0" l="0" r="0" t="0"/>
          <a:stretch/>
        </p:blipFill>
        <p:spPr>
          <a:xfrm>
            <a:off x="191550" y="198772"/>
            <a:ext cx="930850" cy="698114"/>
          </a:xfrm>
          <a:prstGeom prst="rect">
            <a:avLst/>
          </a:prstGeom>
          <a:noFill/>
          <a:ln>
            <a:noFill/>
          </a:ln>
        </p:spPr>
      </p:pic>
      <p:pic>
        <p:nvPicPr>
          <p:cNvPr id="100" name="Google Shape;100;p16"/>
          <p:cNvPicPr preferRelativeResize="0"/>
          <p:nvPr/>
        </p:nvPicPr>
        <p:blipFill rotWithShape="1">
          <a:blip r:embed="rId4">
            <a:alphaModFix/>
          </a:blip>
          <a:srcRect b="0" l="0" r="0" t="0"/>
          <a:stretch/>
        </p:blipFill>
        <p:spPr>
          <a:xfrm>
            <a:off x="3076875" y="233177"/>
            <a:ext cx="2990249" cy="629300"/>
          </a:xfrm>
          <a:prstGeom prst="rect">
            <a:avLst/>
          </a:prstGeom>
          <a:noFill/>
          <a:ln>
            <a:noFill/>
          </a:ln>
        </p:spPr>
      </p:pic>
      <p:pic>
        <p:nvPicPr>
          <p:cNvPr id="101" name="Google Shape;101;p16"/>
          <p:cNvPicPr preferRelativeResize="0"/>
          <p:nvPr/>
        </p:nvPicPr>
        <p:blipFill rotWithShape="1">
          <a:blip r:embed="rId5">
            <a:alphaModFix/>
          </a:blip>
          <a:srcRect b="0" l="0" r="0" t="0"/>
          <a:stretch/>
        </p:blipFill>
        <p:spPr>
          <a:xfrm>
            <a:off x="8172831" y="233175"/>
            <a:ext cx="659469" cy="660426"/>
          </a:xfrm>
          <a:prstGeom prst="rect">
            <a:avLst/>
          </a:prstGeom>
          <a:noFill/>
          <a:ln>
            <a:noFill/>
          </a:ln>
        </p:spPr>
      </p:pic>
      <p:sp>
        <p:nvSpPr>
          <p:cNvPr id="102" name="Google Shape;102;p16"/>
          <p:cNvSpPr/>
          <p:nvPr/>
        </p:nvSpPr>
        <p:spPr>
          <a:xfrm>
            <a:off x="659850" y="1063725"/>
            <a:ext cx="7824300" cy="82500"/>
          </a:xfrm>
          <a:prstGeom prst="rect">
            <a:avLst/>
          </a:prstGeom>
          <a:solidFill>
            <a:srgbClr val="85200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6"/>
          <p:cNvSpPr txBox="1"/>
          <p:nvPr/>
        </p:nvSpPr>
        <p:spPr>
          <a:xfrm>
            <a:off x="-290325" y="1949700"/>
            <a:ext cx="4641600" cy="2635800"/>
          </a:xfrm>
          <a:prstGeom prst="rect">
            <a:avLst/>
          </a:prstGeom>
          <a:noFill/>
          <a:ln>
            <a:noFill/>
          </a:ln>
        </p:spPr>
        <p:txBody>
          <a:bodyPr anchorCtr="0" anchor="t" bIns="91425" lIns="91425" spcFirstLastPara="1" rIns="91425" wrap="square" tIns="91425">
            <a:noAutofit/>
          </a:bodyPr>
          <a:lstStyle/>
          <a:p>
            <a:pPr indent="-352425" lvl="0" marL="803275" marR="0" rtl="0" algn="l">
              <a:lnSpc>
                <a:spcPct val="100000"/>
              </a:lnSpc>
              <a:spcBef>
                <a:spcPts val="0"/>
              </a:spcBef>
              <a:spcAft>
                <a:spcPts val="0"/>
              </a:spcAft>
              <a:buClr>
                <a:schemeClr val="dk1"/>
              </a:buClr>
              <a:buSzPts val="1700"/>
              <a:buFont typeface="Arial"/>
              <a:buChar char="❖"/>
            </a:pPr>
            <a:r>
              <a:rPr b="0" i="0" lang="en" sz="1500" u="none" cap="none" strike="noStrike">
                <a:solidFill>
                  <a:schemeClr val="dk1"/>
                </a:solidFill>
                <a:latin typeface="Lora Medium"/>
                <a:ea typeface="Lora Medium"/>
                <a:cs typeface="Lora Medium"/>
                <a:sym typeface="Lora Medium"/>
              </a:rPr>
              <a:t>Characterize the AJP deposition process for silver (Ag) ink and various printing patterns </a:t>
            </a:r>
            <a:endParaRPr b="0" i="0" sz="1500" u="none" cap="none" strike="noStrike">
              <a:solidFill>
                <a:srgbClr val="000000"/>
              </a:solidFill>
              <a:latin typeface="Arial"/>
              <a:ea typeface="Arial"/>
              <a:cs typeface="Arial"/>
              <a:sym typeface="Arial"/>
            </a:endParaRPr>
          </a:p>
          <a:p>
            <a:pPr indent="-244475" lvl="0" marL="803275" marR="0" rtl="0" algn="l">
              <a:lnSpc>
                <a:spcPct val="100000"/>
              </a:lnSpc>
              <a:spcBef>
                <a:spcPts val="0"/>
              </a:spcBef>
              <a:spcAft>
                <a:spcPts val="0"/>
              </a:spcAft>
              <a:buClr>
                <a:schemeClr val="dk1"/>
              </a:buClr>
              <a:buSzPts val="1600"/>
              <a:buFont typeface="Arial"/>
              <a:buNone/>
            </a:pPr>
            <a:r>
              <a:t/>
            </a:r>
            <a:endParaRPr b="0" i="0" sz="1500" u="none" cap="none" strike="noStrike">
              <a:solidFill>
                <a:schemeClr val="dk1"/>
              </a:solidFill>
              <a:latin typeface="Lora Medium"/>
              <a:ea typeface="Lora Medium"/>
              <a:cs typeface="Lora Medium"/>
              <a:sym typeface="Lora Medium"/>
            </a:endParaRPr>
          </a:p>
          <a:p>
            <a:pPr indent="-352425" lvl="0" marL="803275" marR="0" rtl="0" algn="l">
              <a:lnSpc>
                <a:spcPct val="100000"/>
              </a:lnSpc>
              <a:spcBef>
                <a:spcPts val="0"/>
              </a:spcBef>
              <a:spcAft>
                <a:spcPts val="0"/>
              </a:spcAft>
              <a:buClr>
                <a:schemeClr val="dk1"/>
              </a:buClr>
              <a:buSzPts val="1700"/>
              <a:buFont typeface="Arial"/>
              <a:buChar char="❖"/>
            </a:pPr>
            <a:r>
              <a:rPr b="0" i="0" lang="en" sz="1500" u="none" cap="none" strike="noStrike">
                <a:solidFill>
                  <a:schemeClr val="dk1"/>
                </a:solidFill>
                <a:latin typeface="Lora Medium"/>
                <a:ea typeface="Lora Medium"/>
                <a:cs typeface="Lora Medium"/>
                <a:sym typeface="Lora Medium"/>
              </a:rPr>
              <a:t>Fabricate and characterize custom strain gauges using the results from the characterization process of the silver ink</a:t>
            </a:r>
            <a:endParaRPr b="0" i="0" sz="1500" u="none" cap="none" strike="noStrike">
              <a:solidFill>
                <a:schemeClr val="dk1"/>
              </a:solidFill>
              <a:latin typeface="Lora Medium"/>
              <a:ea typeface="Lora Medium"/>
              <a:cs typeface="Lora Medium"/>
              <a:sym typeface="Lora Medium"/>
            </a:endParaRPr>
          </a:p>
          <a:p>
            <a:pPr indent="0" lvl="0" marL="45720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Lora Medium"/>
              <a:ea typeface="Lora Medium"/>
              <a:cs typeface="Lora Medium"/>
              <a:sym typeface="Lora Medium"/>
            </a:endParaRPr>
          </a:p>
          <a:p>
            <a:pPr indent="-339725" lvl="0" marL="803275" marR="0" rtl="0" algn="l">
              <a:lnSpc>
                <a:spcPct val="100000"/>
              </a:lnSpc>
              <a:spcBef>
                <a:spcPts val="0"/>
              </a:spcBef>
              <a:spcAft>
                <a:spcPts val="0"/>
              </a:spcAft>
              <a:buClr>
                <a:schemeClr val="dk1"/>
              </a:buClr>
              <a:buSzPts val="1500"/>
              <a:buFont typeface="Lora Medium"/>
              <a:buChar char="❖"/>
            </a:pPr>
            <a:r>
              <a:rPr b="0" i="0" lang="en" sz="1500" u="none" cap="none" strike="noStrike">
                <a:solidFill>
                  <a:schemeClr val="dk1"/>
                </a:solidFill>
                <a:latin typeface="Lora Medium"/>
                <a:ea typeface="Lora Medium"/>
                <a:cs typeface="Lora Medium"/>
                <a:sym typeface="Lora Medium"/>
              </a:rPr>
              <a:t>Test printed strain gauges and compare to commercially available strain gauges</a:t>
            </a:r>
            <a:endParaRPr b="0" i="0" sz="1500" u="none" cap="none" strike="noStrike">
              <a:solidFill>
                <a:schemeClr val="dk1"/>
              </a:solidFill>
              <a:latin typeface="Lora Medium"/>
              <a:ea typeface="Lora Medium"/>
              <a:cs typeface="Lora Medium"/>
              <a:sym typeface="Lora Medium"/>
            </a:endParaRPr>
          </a:p>
        </p:txBody>
      </p:sp>
      <p:sp>
        <p:nvSpPr>
          <p:cNvPr id="104" name="Google Shape;104;p16"/>
          <p:cNvSpPr txBox="1"/>
          <p:nvPr/>
        </p:nvSpPr>
        <p:spPr>
          <a:xfrm>
            <a:off x="2684750" y="1137950"/>
            <a:ext cx="3710400" cy="615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sng" cap="none" strike="noStrike">
                <a:solidFill>
                  <a:schemeClr val="dk1"/>
                </a:solidFill>
                <a:latin typeface="Lora"/>
                <a:ea typeface="Lora"/>
                <a:cs typeface="Lora"/>
                <a:sym typeface="Lora"/>
              </a:rPr>
              <a:t>Project Goals</a:t>
            </a:r>
            <a:endParaRPr b="0" i="0" sz="1800" u="none" cap="none" strike="noStrike">
              <a:solidFill>
                <a:schemeClr val="dk2"/>
              </a:solidFill>
              <a:latin typeface="Arial"/>
              <a:ea typeface="Arial"/>
              <a:cs typeface="Arial"/>
              <a:sym typeface="Arial"/>
            </a:endParaRPr>
          </a:p>
        </p:txBody>
      </p:sp>
      <p:pic>
        <p:nvPicPr>
          <p:cNvPr id="105" name="Google Shape;105;p16" title="Screenshot 2025-07-10 111757.png"/>
          <p:cNvPicPr preferRelativeResize="0"/>
          <p:nvPr/>
        </p:nvPicPr>
        <p:blipFill rotWithShape="1">
          <a:blip r:embed="rId6">
            <a:alphaModFix/>
          </a:blip>
          <a:srcRect b="3399" l="1293" r="0" t="0"/>
          <a:stretch/>
        </p:blipFill>
        <p:spPr>
          <a:xfrm>
            <a:off x="7038525" y="2627938"/>
            <a:ext cx="1888200" cy="978283"/>
          </a:xfrm>
          <a:prstGeom prst="rect">
            <a:avLst/>
          </a:prstGeom>
          <a:noFill/>
          <a:ln>
            <a:noFill/>
          </a:ln>
        </p:spPr>
      </p:pic>
      <p:sp>
        <p:nvSpPr>
          <p:cNvPr id="106" name="Google Shape;106;p16"/>
          <p:cNvSpPr txBox="1"/>
          <p:nvPr/>
        </p:nvSpPr>
        <p:spPr>
          <a:xfrm>
            <a:off x="6905024" y="3606225"/>
            <a:ext cx="2155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rgbClr val="000000"/>
                </a:solidFill>
                <a:latin typeface="Lora"/>
                <a:ea typeface="Lora"/>
                <a:cs typeface="Lora"/>
                <a:sym typeface="Lora"/>
              </a:rPr>
              <a:t>Aerosol Jet printed strain gauge [7]</a:t>
            </a:r>
            <a:endParaRPr b="0" i="1" sz="1400" u="none" cap="none" strike="noStrike">
              <a:solidFill>
                <a:srgbClr val="000000"/>
              </a:solidFill>
              <a:latin typeface="Lora"/>
              <a:ea typeface="Lora"/>
              <a:cs typeface="Lora"/>
              <a:sym typeface="Lora"/>
            </a:endParaRPr>
          </a:p>
        </p:txBody>
      </p:sp>
      <p:sp>
        <p:nvSpPr>
          <p:cNvPr id="107" name="Google Shape;107;p16"/>
          <p:cNvSpPr txBox="1"/>
          <p:nvPr/>
        </p:nvSpPr>
        <p:spPr>
          <a:xfrm>
            <a:off x="6467550" y="2963163"/>
            <a:ext cx="659400" cy="30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Times New Roman"/>
                <a:ea typeface="Times New Roman"/>
                <a:cs typeface="Times New Roman"/>
                <a:sym typeface="Times New Roman"/>
              </a:rPr>
              <a:t>1.7 mm</a:t>
            </a:r>
            <a:endParaRPr b="0" i="0" sz="1200" u="none" cap="none" strike="noStrike">
              <a:solidFill>
                <a:srgbClr val="000000"/>
              </a:solidFill>
              <a:latin typeface="Times New Roman"/>
              <a:ea typeface="Times New Roman"/>
              <a:cs typeface="Times New Roman"/>
              <a:sym typeface="Times New Roman"/>
            </a:endParaRPr>
          </a:p>
        </p:txBody>
      </p:sp>
      <p:pic>
        <p:nvPicPr>
          <p:cNvPr id="108" name="Google Shape;108;p16" title="Silver Ink 1000x BF3.jpg"/>
          <p:cNvPicPr preferRelativeResize="0"/>
          <p:nvPr/>
        </p:nvPicPr>
        <p:blipFill rotWithShape="1">
          <a:blip r:embed="rId7">
            <a:alphaModFix/>
          </a:blip>
          <a:srcRect b="0" l="0" r="0" t="0"/>
          <a:stretch/>
        </p:blipFill>
        <p:spPr>
          <a:xfrm>
            <a:off x="4368000" y="2494100"/>
            <a:ext cx="2155203" cy="1616413"/>
          </a:xfrm>
          <a:prstGeom prst="rect">
            <a:avLst/>
          </a:prstGeom>
          <a:noFill/>
          <a:ln>
            <a:noFill/>
          </a:ln>
        </p:spPr>
      </p:pic>
      <p:sp>
        <p:nvSpPr>
          <p:cNvPr id="109" name="Google Shape;109;p16"/>
          <p:cNvSpPr/>
          <p:nvPr/>
        </p:nvSpPr>
        <p:spPr>
          <a:xfrm>
            <a:off x="4880625" y="2711000"/>
            <a:ext cx="157800" cy="2553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16"/>
          <p:cNvSpPr/>
          <p:nvPr/>
        </p:nvSpPr>
        <p:spPr>
          <a:xfrm rot="10800000">
            <a:off x="4880625" y="3648175"/>
            <a:ext cx="157800" cy="2553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16"/>
          <p:cNvSpPr txBox="1"/>
          <p:nvPr/>
        </p:nvSpPr>
        <p:spPr>
          <a:xfrm>
            <a:off x="5038425" y="2573213"/>
            <a:ext cx="1028700" cy="25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lt1"/>
                </a:solidFill>
                <a:latin typeface="Lora"/>
                <a:ea typeface="Lora"/>
                <a:cs typeface="Lora"/>
                <a:sym typeface="Lora"/>
              </a:rPr>
              <a:t>91.45 μm </a:t>
            </a:r>
            <a:endParaRPr b="0" i="0" sz="1500" u="none" cap="none" strike="noStrike">
              <a:solidFill>
                <a:schemeClr val="lt1"/>
              </a:solidFill>
              <a:latin typeface="Lora"/>
              <a:ea typeface="Lora"/>
              <a:cs typeface="Lora"/>
              <a:sym typeface="Lora"/>
            </a:endParaRPr>
          </a:p>
        </p:txBody>
      </p:sp>
      <p:sp>
        <p:nvSpPr>
          <p:cNvPr id="112" name="Google Shape;112;p16"/>
          <p:cNvSpPr txBox="1"/>
          <p:nvPr/>
        </p:nvSpPr>
        <p:spPr>
          <a:xfrm>
            <a:off x="4183188" y="4045950"/>
            <a:ext cx="2524800" cy="396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chemeClr val="dk1"/>
                </a:solidFill>
                <a:latin typeface="Lora"/>
                <a:ea typeface="Lora"/>
                <a:cs typeface="Lora"/>
                <a:sym typeface="Lora"/>
              </a:rPr>
              <a:t>AJP silver lines on glass substrate</a:t>
            </a:r>
            <a:endParaRPr b="0" i="1" sz="1400" u="none" cap="none" strike="noStrike">
              <a:solidFill>
                <a:schemeClr val="dk1"/>
              </a:solidFill>
              <a:latin typeface="Lora"/>
              <a:ea typeface="Lora"/>
              <a:cs typeface="Lora"/>
              <a:sym typeface="Lor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17"/>
          <p:cNvPicPr preferRelativeResize="0"/>
          <p:nvPr/>
        </p:nvPicPr>
        <p:blipFill rotWithShape="1">
          <a:blip r:embed="rId3">
            <a:alphaModFix/>
          </a:blip>
          <a:srcRect b="0" l="0" r="0" t="0"/>
          <a:stretch/>
        </p:blipFill>
        <p:spPr>
          <a:xfrm>
            <a:off x="191550" y="198772"/>
            <a:ext cx="930850" cy="698114"/>
          </a:xfrm>
          <a:prstGeom prst="rect">
            <a:avLst/>
          </a:prstGeom>
          <a:noFill/>
          <a:ln>
            <a:noFill/>
          </a:ln>
        </p:spPr>
      </p:pic>
      <p:pic>
        <p:nvPicPr>
          <p:cNvPr id="118" name="Google Shape;118;p17"/>
          <p:cNvPicPr preferRelativeResize="0"/>
          <p:nvPr/>
        </p:nvPicPr>
        <p:blipFill rotWithShape="1">
          <a:blip r:embed="rId4">
            <a:alphaModFix/>
          </a:blip>
          <a:srcRect b="0" l="0" r="0" t="0"/>
          <a:stretch/>
        </p:blipFill>
        <p:spPr>
          <a:xfrm>
            <a:off x="3076875" y="233177"/>
            <a:ext cx="2990249" cy="629300"/>
          </a:xfrm>
          <a:prstGeom prst="rect">
            <a:avLst/>
          </a:prstGeom>
          <a:noFill/>
          <a:ln>
            <a:noFill/>
          </a:ln>
        </p:spPr>
      </p:pic>
      <p:pic>
        <p:nvPicPr>
          <p:cNvPr id="119" name="Google Shape;119;p17"/>
          <p:cNvPicPr preferRelativeResize="0"/>
          <p:nvPr/>
        </p:nvPicPr>
        <p:blipFill rotWithShape="1">
          <a:blip r:embed="rId5">
            <a:alphaModFix/>
          </a:blip>
          <a:srcRect b="0" l="0" r="0" t="0"/>
          <a:stretch/>
        </p:blipFill>
        <p:spPr>
          <a:xfrm>
            <a:off x="8172831" y="233175"/>
            <a:ext cx="659469" cy="660426"/>
          </a:xfrm>
          <a:prstGeom prst="rect">
            <a:avLst/>
          </a:prstGeom>
          <a:noFill/>
          <a:ln>
            <a:noFill/>
          </a:ln>
        </p:spPr>
      </p:pic>
      <p:sp>
        <p:nvSpPr>
          <p:cNvPr id="120" name="Google Shape;120;p17"/>
          <p:cNvSpPr/>
          <p:nvPr/>
        </p:nvSpPr>
        <p:spPr>
          <a:xfrm>
            <a:off x="659850" y="1063725"/>
            <a:ext cx="7824300" cy="82500"/>
          </a:xfrm>
          <a:prstGeom prst="rect">
            <a:avLst/>
          </a:prstGeom>
          <a:solidFill>
            <a:srgbClr val="85200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17"/>
          <p:cNvSpPr txBox="1"/>
          <p:nvPr/>
        </p:nvSpPr>
        <p:spPr>
          <a:xfrm>
            <a:off x="283675" y="1288025"/>
            <a:ext cx="8548500" cy="58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sng" cap="none" strike="noStrike">
                <a:solidFill>
                  <a:schemeClr val="dk1"/>
                </a:solidFill>
                <a:latin typeface="Lora"/>
                <a:ea typeface="Lora"/>
                <a:cs typeface="Lora"/>
                <a:sym typeface="Lora"/>
              </a:rPr>
              <a:t>Strain Gauge Design</a:t>
            </a:r>
            <a:endParaRPr b="0" i="0" sz="2000" u="none" cap="none" strike="noStrike">
              <a:solidFill>
                <a:schemeClr val="dk1"/>
              </a:solidFill>
              <a:latin typeface="Lora Medium"/>
              <a:ea typeface="Lora Medium"/>
              <a:cs typeface="Lora Medium"/>
              <a:sym typeface="Lora Medium"/>
            </a:endParaRPr>
          </a:p>
        </p:txBody>
      </p:sp>
      <p:sp>
        <p:nvSpPr>
          <p:cNvPr id="122" name="Google Shape;122;p17"/>
          <p:cNvSpPr txBox="1"/>
          <p:nvPr/>
        </p:nvSpPr>
        <p:spPr>
          <a:xfrm>
            <a:off x="3794100" y="2016613"/>
            <a:ext cx="2478000" cy="420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sng" cap="none" strike="noStrike">
                <a:solidFill>
                  <a:schemeClr val="dk1"/>
                </a:solidFill>
                <a:latin typeface="Lora"/>
                <a:ea typeface="Lora"/>
                <a:cs typeface="Lora"/>
                <a:sym typeface="Lora"/>
              </a:rPr>
              <a:t>Target Parameters:</a:t>
            </a:r>
            <a:endParaRPr b="1" i="0" sz="1800" u="sng" cap="none" strike="noStrike">
              <a:solidFill>
                <a:schemeClr val="dk2"/>
              </a:solidFill>
              <a:latin typeface="Arial"/>
              <a:ea typeface="Arial"/>
              <a:cs typeface="Arial"/>
              <a:sym typeface="Arial"/>
            </a:endParaRPr>
          </a:p>
        </p:txBody>
      </p:sp>
      <p:sp>
        <p:nvSpPr>
          <p:cNvPr id="123" name="Google Shape;123;p17"/>
          <p:cNvSpPr txBox="1"/>
          <p:nvPr/>
        </p:nvSpPr>
        <p:spPr>
          <a:xfrm>
            <a:off x="3794100" y="3853263"/>
            <a:ext cx="2478000" cy="420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sng" cap="none" strike="noStrike">
                <a:solidFill>
                  <a:schemeClr val="dk1"/>
                </a:solidFill>
                <a:latin typeface="Lora"/>
                <a:ea typeface="Lora"/>
                <a:cs typeface="Lora"/>
                <a:sym typeface="Lora"/>
              </a:rPr>
              <a:t>Target Resistance:</a:t>
            </a:r>
            <a:endParaRPr b="1" i="0" sz="1800" u="sng" cap="none" strike="noStrike">
              <a:solidFill>
                <a:schemeClr val="dk2"/>
              </a:solidFill>
              <a:latin typeface="Arial"/>
              <a:ea typeface="Arial"/>
              <a:cs typeface="Arial"/>
              <a:sym typeface="Arial"/>
            </a:endParaRPr>
          </a:p>
        </p:txBody>
      </p:sp>
      <p:sp>
        <p:nvSpPr>
          <p:cNvPr id="124" name="Google Shape;124;p17"/>
          <p:cNvSpPr txBox="1"/>
          <p:nvPr/>
        </p:nvSpPr>
        <p:spPr>
          <a:xfrm>
            <a:off x="7191075" y="4697350"/>
            <a:ext cx="1059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chemeClr val="dk1"/>
                </a:solidFill>
                <a:latin typeface="Lora"/>
                <a:ea typeface="Lora"/>
                <a:cs typeface="Lora"/>
                <a:sym typeface="Lora"/>
              </a:rPr>
              <a:t>4 mm</a:t>
            </a:r>
            <a:endParaRPr b="0" i="1" sz="1400" u="none" cap="none" strike="noStrike">
              <a:solidFill>
                <a:schemeClr val="dk2"/>
              </a:solidFill>
              <a:latin typeface="Lora"/>
              <a:ea typeface="Lora"/>
              <a:cs typeface="Lora"/>
              <a:sym typeface="Lora"/>
            </a:endParaRPr>
          </a:p>
        </p:txBody>
      </p:sp>
      <p:sp>
        <p:nvSpPr>
          <p:cNvPr id="125" name="Google Shape;125;p17"/>
          <p:cNvSpPr txBox="1"/>
          <p:nvPr/>
        </p:nvSpPr>
        <p:spPr>
          <a:xfrm>
            <a:off x="7977025" y="2721676"/>
            <a:ext cx="9309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chemeClr val="dk1"/>
                </a:solidFill>
                <a:latin typeface="Lora"/>
                <a:ea typeface="Lora"/>
                <a:cs typeface="Lora"/>
                <a:sym typeface="Lora"/>
              </a:rPr>
              <a:t>15 mm</a:t>
            </a:r>
            <a:endParaRPr b="0" i="1" sz="1400" u="none" cap="none" strike="noStrike">
              <a:solidFill>
                <a:schemeClr val="dk2"/>
              </a:solidFill>
              <a:latin typeface="Lora"/>
              <a:ea typeface="Lora"/>
              <a:cs typeface="Lora"/>
              <a:sym typeface="Lora"/>
            </a:endParaRPr>
          </a:p>
        </p:txBody>
      </p:sp>
      <p:sp>
        <p:nvSpPr>
          <p:cNvPr id="126" name="Google Shape;126;p17"/>
          <p:cNvSpPr txBox="1"/>
          <p:nvPr/>
        </p:nvSpPr>
        <p:spPr>
          <a:xfrm>
            <a:off x="8014300" y="3853275"/>
            <a:ext cx="1213800" cy="585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1" lang="en" sz="1300" u="none" cap="none" strike="noStrike">
                <a:solidFill>
                  <a:schemeClr val="dk1"/>
                </a:solidFill>
                <a:latin typeface="Lora"/>
                <a:ea typeface="Lora"/>
                <a:cs typeface="Lora"/>
                <a:sym typeface="Lora"/>
              </a:rPr>
              <a:t>Strain Gauge Design</a:t>
            </a:r>
            <a:endParaRPr b="0" i="1" sz="1300" u="none" cap="none" strike="noStrike">
              <a:solidFill>
                <a:schemeClr val="dk2"/>
              </a:solidFill>
              <a:latin typeface="Lora"/>
              <a:ea typeface="Lora"/>
              <a:cs typeface="Lora"/>
              <a:sym typeface="Lora"/>
            </a:endParaRPr>
          </a:p>
        </p:txBody>
      </p:sp>
      <p:sp>
        <p:nvSpPr>
          <p:cNvPr id="127" name="Google Shape;127;p17"/>
          <p:cNvSpPr/>
          <p:nvPr/>
        </p:nvSpPr>
        <p:spPr>
          <a:xfrm flipH="1">
            <a:off x="8141950" y="3456725"/>
            <a:ext cx="535800" cy="483000"/>
          </a:xfrm>
          <a:prstGeom prst="bentArrow">
            <a:avLst>
              <a:gd fmla="val 12981" name="adj1"/>
              <a:gd fmla="val 19669" name="adj2"/>
              <a:gd fmla="val 38877" name="adj3"/>
              <a:gd fmla="val 67391" name="adj4"/>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8" name="Google Shape;128;p17" title="Screenshot 2025-07-17 131436.png"/>
          <p:cNvPicPr preferRelativeResize="0"/>
          <p:nvPr/>
        </p:nvPicPr>
        <p:blipFill rotWithShape="1">
          <a:blip r:embed="rId6">
            <a:alphaModFix/>
          </a:blip>
          <a:srcRect b="0" l="0" r="0" t="0"/>
          <a:stretch/>
        </p:blipFill>
        <p:spPr>
          <a:xfrm>
            <a:off x="235000" y="3124156"/>
            <a:ext cx="1816900" cy="1878844"/>
          </a:xfrm>
          <a:prstGeom prst="rect">
            <a:avLst/>
          </a:prstGeom>
          <a:noFill/>
          <a:ln>
            <a:noFill/>
          </a:ln>
        </p:spPr>
      </p:pic>
      <p:pic>
        <p:nvPicPr>
          <p:cNvPr id="129" name="Google Shape;129;p17" title="Screenshot 2025-07-17 131620.png"/>
          <p:cNvPicPr preferRelativeResize="0"/>
          <p:nvPr/>
        </p:nvPicPr>
        <p:blipFill rotWithShape="1">
          <a:blip r:embed="rId7">
            <a:alphaModFix/>
          </a:blip>
          <a:srcRect b="0" l="0" r="0" t="0"/>
          <a:stretch/>
        </p:blipFill>
        <p:spPr>
          <a:xfrm>
            <a:off x="3670700" y="2437225"/>
            <a:ext cx="2990250" cy="1454201"/>
          </a:xfrm>
          <a:prstGeom prst="rect">
            <a:avLst/>
          </a:prstGeom>
          <a:noFill/>
          <a:ln>
            <a:noFill/>
          </a:ln>
        </p:spPr>
      </p:pic>
      <p:pic>
        <p:nvPicPr>
          <p:cNvPr descr="A black and white vertical lines&#10;&#10;AI-generated content may be incorrect." id="130" name="Google Shape;130;p17"/>
          <p:cNvPicPr preferRelativeResize="0"/>
          <p:nvPr/>
        </p:nvPicPr>
        <p:blipFill rotWithShape="1">
          <a:blip r:embed="rId8">
            <a:alphaModFix/>
          </a:blip>
          <a:srcRect b="0" l="0" r="0" t="0"/>
          <a:stretch/>
        </p:blipFill>
        <p:spPr>
          <a:xfrm>
            <a:off x="7348350" y="2137700"/>
            <a:ext cx="744450" cy="2644730"/>
          </a:xfrm>
          <a:prstGeom prst="rect">
            <a:avLst/>
          </a:prstGeom>
          <a:noFill/>
          <a:ln>
            <a:noFill/>
          </a:ln>
        </p:spPr>
      </p:pic>
      <p:pic>
        <p:nvPicPr>
          <p:cNvPr descr="A number on a white background&#10;&#10;AI-generated content may be incorrect." id="131" name="Google Shape;131;p17"/>
          <p:cNvPicPr preferRelativeResize="0"/>
          <p:nvPr/>
        </p:nvPicPr>
        <p:blipFill rotWithShape="1">
          <a:blip r:embed="rId9">
            <a:alphaModFix/>
          </a:blip>
          <a:srcRect b="0" l="0" r="0" t="0"/>
          <a:stretch/>
        </p:blipFill>
        <p:spPr>
          <a:xfrm>
            <a:off x="3868488" y="4326450"/>
            <a:ext cx="2221625" cy="515475"/>
          </a:xfrm>
          <a:prstGeom prst="rect">
            <a:avLst/>
          </a:prstGeom>
          <a:noFill/>
          <a:ln>
            <a:noFill/>
          </a:ln>
        </p:spPr>
      </p:pic>
      <p:sp>
        <p:nvSpPr>
          <p:cNvPr id="132" name="Google Shape;132;p17"/>
          <p:cNvSpPr/>
          <p:nvPr/>
        </p:nvSpPr>
        <p:spPr>
          <a:xfrm>
            <a:off x="3670713" y="4358925"/>
            <a:ext cx="2617200" cy="483000"/>
          </a:xfrm>
          <a:prstGeom prst="rect">
            <a:avLst/>
          </a:prstGeom>
          <a:noFill/>
          <a:ln cap="flat" cmpd="sng" w="762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A mathematical equation with black text&#10;&#10;AI-generated content may be incorrect." id="133" name="Google Shape;133;p17"/>
          <p:cNvPicPr preferRelativeResize="0"/>
          <p:nvPr/>
        </p:nvPicPr>
        <p:blipFill rotWithShape="1">
          <a:blip r:embed="rId10">
            <a:alphaModFix/>
          </a:blip>
          <a:srcRect b="0" l="0" r="0" t="0"/>
          <a:stretch/>
        </p:blipFill>
        <p:spPr>
          <a:xfrm>
            <a:off x="452750" y="1781800"/>
            <a:ext cx="2568275" cy="1274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18"/>
          <p:cNvPicPr preferRelativeResize="0"/>
          <p:nvPr/>
        </p:nvPicPr>
        <p:blipFill rotWithShape="1">
          <a:blip r:embed="rId3">
            <a:alphaModFix/>
          </a:blip>
          <a:srcRect b="0" l="0" r="0" t="0"/>
          <a:stretch/>
        </p:blipFill>
        <p:spPr>
          <a:xfrm>
            <a:off x="191550" y="198772"/>
            <a:ext cx="930850" cy="698114"/>
          </a:xfrm>
          <a:prstGeom prst="rect">
            <a:avLst/>
          </a:prstGeom>
          <a:noFill/>
          <a:ln>
            <a:noFill/>
          </a:ln>
        </p:spPr>
      </p:pic>
      <p:pic>
        <p:nvPicPr>
          <p:cNvPr id="139" name="Google Shape;139;p18"/>
          <p:cNvPicPr preferRelativeResize="0"/>
          <p:nvPr/>
        </p:nvPicPr>
        <p:blipFill rotWithShape="1">
          <a:blip r:embed="rId4">
            <a:alphaModFix/>
          </a:blip>
          <a:srcRect b="0" l="0" r="0" t="0"/>
          <a:stretch/>
        </p:blipFill>
        <p:spPr>
          <a:xfrm>
            <a:off x="3076875" y="233177"/>
            <a:ext cx="2990249" cy="629300"/>
          </a:xfrm>
          <a:prstGeom prst="rect">
            <a:avLst/>
          </a:prstGeom>
          <a:noFill/>
          <a:ln>
            <a:noFill/>
          </a:ln>
        </p:spPr>
      </p:pic>
      <p:pic>
        <p:nvPicPr>
          <p:cNvPr id="140" name="Google Shape;140;p18"/>
          <p:cNvPicPr preferRelativeResize="0"/>
          <p:nvPr/>
        </p:nvPicPr>
        <p:blipFill rotWithShape="1">
          <a:blip r:embed="rId5">
            <a:alphaModFix/>
          </a:blip>
          <a:srcRect b="0" l="0" r="0" t="0"/>
          <a:stretch/>
        </p:blipFill>
        <p:spPr>
          <a:xfrm>
            <a:off x="8172831" y="233175"/>
            <a:ext cx="659469" cy="660426"/>
          </a:xfrm>
          <a:prstGeom prst="rect">
            <a:avLst/>
          </a:prstGeom>
          <a:noFill/>
          <a:ln>
            <a:noFill/>
          </a:ln>
        </p:spPr>
      </p:pic>
      <p:sp>
        <p:nvSpPr>
          <p:cNvPr id="141" name="Google Shape;141;p18"/>
          <p:cNvSpPr/>
          <p:nvPr/>
        </p:nvSpPr>
        <p:spPr>
          <a:xfrm>
            <a:off x="659850" y="1063725"/>
            <a:ext cx="7824300" cy="82500"/>
          </a:xfrm>
          <a:prstGeom prst="rect">
            <a:avLst/>
          </a:prstGeom>
          <a:solidFill>
            <a:srgbClr val="85200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18"/>
          <p:cNvSpPr txBox="1"/>
          <p:nvPr/>
        </p:nvSpPr>
        <p:spPr>
          <a:xfrm>
            <a:off x="283675" y="1288025"/>
            <a:ext cx="8548500" cy="58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sng" cap="none" strike="noStrike">
                <a:solidFill>
                  <a:schemeClr val="dk1"/>
                </a:solidFill>
                <a:latin typeface="Lora"/>
                <a:ea typeface="Lora"/>
                <a:cs typeface="Lora"/>
                <a:sym typeface="Lora"/>
              </a:rPr>
              <a:t>Van der Pauw Method</a:t>
            </a:r>
            <a:endParaRPr b="0" i="0" sz="2000" u="none" cap="none" strike="noStrike">
              <a:solidFill>
                <a:schemeClr val="dk1"/>
              </a:solidFill>
              <a:latin typeface="Lora Medium"/>
              <a:ea typeface="Lora Medium"/>
              <a:cs typeface="Lora Medium"/>
              <a:sym typeface="Lora Medium"/>
            </a:endParaRPr>
          </a:p>
        </p:txBody>
      </p:sp>
      <p:pic>
        <p:nvPicPr>
          <p:cNvPr id="143" name="Google Shape;143;p18" title="IMG_3071.jpg"/>
          <p:cNvPicPr preferRelativeResize="0"/>
          <p:nvPr/>
        </p:nvPicPr>
        <p:blipFill rotWithShape="1">
          <a:blip r:embed="rId6">
            <a:alphaModFix/>
          </a:blip>
          <a:srcRect b="0" l="0" r="0" t="0"/>
          <a:stretch/>
        </p:blipFill>
        <p:spPr>
          <a:xfrm>
            <a:off x="659850" y="1965500"/>
            <a:ext cx="3953776" cy="2962974"/>
          </a:xfrm>
          <a:prstGeom prst="rect">
            <a:avLst/>
          </a:prstGeom>
          <a:noFill/>
          <a:ln>
            <a:noFill/>
          </a:ln>
        </p:spPr>
      </p:pic>
      <p:pic>
        <p:nvPicPr>
          <p:cNvPr id="144" name="Google Shape;144;p18" title="Screenshot 2025-07-09 235945.png"/>
          <p:cNvPicPr preferRelativeResize="0"/>
          <p:nvPr/>
        </p:nvPicPr>
        <p:blipFill rotWithShape="1">
          <a:blip r:embed="rId7">
            <a:alphaModFix/>
          </a:blip>
          <a:srcRect b="61131" l="22337" r="16244" t="5942"/>
          <a:stretch/>
        </p:blipFill>
        <p:spPr>
          <a:xfrm>
            <a:off x="5800113" y="4010475"/>
            <a:ext cx="1899725" cy="503075"/>
          </a:xfrm>
          <a:prstGeom prst="rect">
            <a:avLst/>
          </a:prstGeom>
          <a:noFill/>
          <a:ln>
            <a:noFill/>
          </a:ln>
        </p:spPr>
      </p:pic>
      <p:pic>
        <p:nvPicPr>
          <p:cNvPr id="145" name="Google Shape;145;p18"/>
          <p:cNvPicPr preferRelativeResize="0"/>
          <p:nvPr/>
        </p:nvPicPr>
        <p:blipFill rotWithShape="1">
          <a:blip r:embed="rId8">
            <a:alphaModFix/>
          </a:blip>
          <a:srcRect b="0" l="0" r="0" t="0"/>
          <a:stretch/>
        </p:blipFill>
        <p:spPr>
          <a:xfrm>
            <a:off x="5327150" y="1965500"/>
            <a:ext cx="2845675" cy="2020350"/>
          </a:xfrm>
          <a:prstGeom prst="rect">
            <a:avLst/>
          </a:prstGeom>
          <a:noFill/>
          <a:ln>
            <a:noFill/>
          </a:ln>
        </p:spPr>
      </p:pic>
      <p:sp>
        <p:nvSpPr>
          <p:cNvPr id="146" name="Google Shape;146;p18"/>
          <p:cNvSpPr txBox="1"/>
          <p:nvPr/>
        </p:nvSpPr>
        <p:spPr>
          <a:xfrm>
            <a:off x="5033700" y="4582038"/>
            <a:ext cx="1441500" cy="39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Lora Medium"/>
                <a:ea typeface="Lora Medium"/>
                <a:cs typeface="Lora Medium"/>
                <a:sym typeface="Lora Medium"/>
              </a:rPr>
              <a:t>Resistivity:</a:t>
            </a:r>
            <a:r>
              <a:rPr b="0" i="0" lang="en" sz="1800" u="none" cap="none" strike="noStrike">
                <a:solidFill>
                  <a:schemeClr val="dk2"/>
                </a:solidFill>
                <a:latin typeface="Arial"/>
                <a:ea typeface="Arial"/>
                <a:cs typeface="Arial"/>
                <a:sym typeface="Arial"/>
              </a:rPr>
              <a:t> </a:t>
            </a:r>
            <a:endParaRPr b="0" i="0" sz="1800" u="none" cap="none" strike="noStrike">
              <a:solidFill>
                <a:schemeClr val="dk2"/>
              </a:solidFill>
              <a:latin typeface="Arial"/>
              <a:ea typeface="Arial"/>
              <a:cs typeface="Arial"/>
              <a:sym typeface="Arial"/>
            </a:endParaRPr>
          </a:p>
        </p:txBody>
      </p:sp>
      <p:pic>
        <p:nvPicPr>
          <p:cNvPr descr="A close-up of a number&#10;&#10;AI-generated content may be incorrect." id="147" name="Google Shape;147;p18"/>
          <p:cNvPicPr preferRelativeResize="0"/>
          <p:nvPr/>
        </p:nvPicPr>
        <p:blipFill rotWithShape="1">
          <a:blip r:embed="rId9">
            <a:alphaModFix/>
          </a:blip>
          <a:srcRect b="0" l="0" r="0" t="0"/>
          <a:stretch/>
        </p:blipFill>
        <p:spPr>
          <a:xfrm>
            <a:off x="6380950" y="4639188"/>
            <a:ext cx="2617075" cy="333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19"/>
          <p:cNvPicPr preferRelativeResize="0"/>
          <p:nvPr/>
        </p:nvPicPr>
        <p:blipFill rotWithShape="1">
          <a:blip r:embed="rId3">
            <a:alphaModFix/>
          </a:blip>
          <a:srcRect b="0" l="0" r="0" t="0"/>
          <a:stretch/>
        </p:blipFill>
        <p:spPr>
          <a:xfrm>
            <a:off x="191550" y="198772"/>
            <a:ext cx="930850" cy="698114"/>
          </a:xfrm>
          <a:prstGeom prst="rect">
            <a:avLst/>
          </a:prstGeom>
          <a:noFill/>
          <a:ln>
            <a:noFill/>
          </a:ln>
        </p:spPr>
      </p:pic>
      <p:pic>
        <p:nvPicPr>
          <p:cNvPr id="153" name="Google Shape;153;p19"/>
          <p:cNvPicPr preferRelativeResize="0"/>
          <p:nvPr/>
        </p:nvPicPr>
        <p:blipFill rotWithShape="1">
          <a:blip r:embed="rId4">
            <a:alphaModFix/>
          </a:blip>
          <a:srcRect b="0" l="0" r="0" t="0"/>
          <a:stretch/>
        </p:blipFill>
        <p:spPr>
          <a:xfrm>
            <a:off x="3076875" y="233177"/>
            <a:ext cx="2990249" cy="629300"/>
          </a:xfrm>
          <a:prstGeom prst="rect">
            <a:avLst/>
          </a:prstGeom>
          <a:noFill/>
          <a:ln>
            <a:noFill/>
          </a:ln>
        </p:spPr>
      </p:pic>
      <p:pic>
        <p:nvPicPr>
          <p:cNvPr id="154" name="Google Shape;154;p19"/>
          <p:cNvPicPr preferRelativeResize="0"/>
          <p:nvPr/>
        </p:nvPicPr>
        <p:blipFill rotWithShape="1">
          <a:blip r:embed="rId5">
            <a:alphaModFix/>
          </a:blip>
          <a:srcRect b="0" l="0" r="0" t="0"/>
          <a:stretch/>
        </p:blipFill>
        <p:spPr>
          <a:xfrm>
            <a:off x="8172831" y="233175"/>
            <a:ext cx="659469" cy="660426"/>
          </a:xfrm>
          <a:prstGeom prst="rect">
            <a:avLst/>
          </a:prstGeom>
          <a:noFill/>
          <a:ln>
            <a:noFill/>
          </a:ln>
        </p:spPr>
      </p:pic>
      <p:sp>
        <p:nvSpPr>
          <p:cNvPr id="155" name="Google Shape;155;p19"/>
          <p:cNvSpPr/>
          <p:nvPr/>
        </p:nvSpPr>
        <p:spPr>
          <a:xfrm>
            <a:off x="659850" y="1063725"/>
            <a:ext cx="7824300" cy="82500"/>
          </a:xfrm>
          <a:prstGeom prst="rect">
            <a:avLst/>
          </a:prstGeom>
          <a:solidFill>
            <a:srgbClr val="85200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19"/>
          <p:cNvSpPr txBox="1"/>
          <p:nvPr/>
        </p:nvSpPr>
        <p:spPr>
          <a:xfrm>
            <a:off x="283675" y="1288025"/>
            <a:ext cx="8548500" cy="58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000" u="none" cap="none" strike="noStrike">
              <a:solidFill>
                <a:schemeClr val="dk1"/>
              </a:solidFill>
              <a:latin typeface="Lora Medium"/>
              <a:ea typeface="Lora Medium"/>
              <a:cs typeface="Lora Medium"/>
              <a:sym typeface="Lora Medium"/>
            </a:endParaRPr>
          </a:p>
        </p:txBody>
      </p:sp>
      <p:sp>
        <p:nvSpPr>
          <p:cNvPr id="157" name="Google Shape;157;p19"/>
          <p:cNvSpPr txBox="1"/>
          <p:nvPr/>
        </p:nvSpPr>
        <p:spPr>
          <a:xfrm>
            <a:off x="283675" y="1288025"/>
            <a:ext cx="8548500" cy="58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sng" cap="none" strike="noStrike">
                <a:solidFill>
                  <a:schemeClr val="dk1"/>
                </a:solidFill>
                <a:latin typeface="Lora"/>
                <a:ea typeface="Lora"/>
                <a:cs typeface="Lora"/>
                <a:sym typeface="Lora"/>
              </a:rPr>
              <a:t>Pad Designs</a:t>
            </a:r>
            <a:endParaRPr b="0" i="0" sz="2000" u="none" cap="none" strike="noStrike">
              <a:solidFill>
                <a:schemeClr val="dk1"/>
              </a:solidFill>
              <a:latin typeface="Lora Medium"/>
              <a:ea typeface="Lora Medium"/>
              <a:cs typeface="Lora Medium"/>
              <a:sym typeface="Lora Medium"/>
            </a:endParaRPr>
          </a:p>
        </p:txBody>
      </p:sp>
      <p:pic>
        <p:nvPicPr>
          <p:cNvPr id="158" name="Google Shape;158;p19" title="Hilbert P..jpg"/>
          <p:cNvPicPr preferRelativeResize="0"/>
          <p:nvPr/>
        </p:nvPicPr>
        <p:blipFill rotWithShape="1">
          <a:blip r:embed="rId6">
            <a:alphaModFix/>
          </a:blip>
          <a:srcRect b="0" l="0" r="0" t="0"/>
          <a:stretch/>
        </p:blipFill>
        <p:spPr>
          <a:xfrm>
            <a:off x="2281488" y="3111450"/>
            <a:ext cx="2281498" cy="1711123"/>
          </a:xfrm>
          <a:prstGeom prst="rect">
            <a:avLst/>
          </a:prstGeom>
          <a:noFill/>
          <a:ln>
            <a:noFill/>
          </a:ln>
        </p:spPr>
      </p:pic>
      <p:pic>
        <p:nvPicPr>
          <p:cNvPr id="159" name="Google Shape;159;p19" title="Circles.jpg"/>
          <p:cNvPicPr preferRelativeResize="0"/>
          <p:nvPr/>
        </p:nvPicPr>
        <p:blipFill rotWithShape="1">
          <a:blip r:embed="rId7">
            <a:alphaModFix/>
          </a:blip>
          <a:srcRect b="0" l="0" r="0" t="0"/>
          <a:stretch/>
        </p:blipFill>
        <p:spPr>
          <a:xfrm>
            <a:off x="6862500" y="3111438"/>
            <a:ext cx="2281498" cy="1711139"/>
          </a:xfrm>
          <a:prstGeom prst="rect">
            <a:avLst/>
          </a:prstGeom>
          <a:noFill/>
          <a:ln>
            <a:noFill/>
          </a:ln>
        </p:spPr>
      </p:pic>
      <p:pic>
        <p:nvPicPr>
          <p:cNvPr id="160" name="Google Shape;160;p19" title="Serpentine.jpg"/>
          <p:cNvPicPr preferRelativeResize="0"/>
          <p:nvPr/>
        </p:nvPicPr>
        <p:blipFill rotWithShape="1">
          <a:blip r:embed="rId8">
            <a:alphaModFix/>
          </a:blip>
          <a:srcRect b="0" l="0" r="0" t="0"/>
          <a:stretch/>
        </p:blipFill>
        <p:spPr>
          <a:xfrm>
            <a:off x="4562975" y="1837150"/>
            <a:ext cx="2299525" cy="1724652"/>
          </a:xfrm>
          <a:prstGeom prst="rect">
            <a:avLst/>
          </a:prstGeom>
          <a:noFill/>
          <a:ln>
            <a:noFill/>
          </a:ln>
        </p:spPr>
      </p:pic>
      <p:pic>
        <p:nvPicPr>
          <p:cNvPr id="161" name="Google Shape;161;p19" title="Diagonal.jpg"/>
          <p:cNvPicPr preferRelativeResize="0"/>
          <p:nvPr/>
        </p:nvPicPr>
        <p:blipFill rotWithShape="1">
          <a:blip r:embed="rId9">
            <a:alphaModFix/>
          </a:blip>
          <a:srcRect b="0" l="0" r="0" t="0"/>
          <a:stretch/>
        </p:blipFill>
        <p:spPr>
          <a:xfrm>
            <a:off x="0" y="1789125"/>
            <a:ext cx="2281498" cy="1711119"/>
          </a:xfrm>
          <a:prstGeom prst="rect">
            <a:avLst/>
          </a:prstGeom>
          <a:noFill/>
          <a:ln>
            <a:noFill/>
          </a:ln>
        </p:spPr>
      </p:pic>
      <p:sp>
        <p:nvSpPr>
          <p:cNvPr id="162" name="Google Shape;162;p19"/>
          <p:cNvSpPr txBox="1"/>
          <p:nvPr/>
        </p:nvSpPr>
        <p:spPr>
          <a:xfrm>
            <a:off x="639900" y="3652650"/>
            <a:ext cx="1001700" cy="37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Lora Medium"/>
                <a:ea typeface="Lora Medium"/>
                <a:cs typeface="Lora Medium"/>
                <a:sym typeface="Lora Medium"/>
              </a:rPr>
              <a:t>Diagonal</a:t>
            </a:r>
            <a:endParaRPr b="0" i="0" sz="1800" u="none" cap="none" strike="noStrike">
              <a:solidFill>
                <a:schemeClr val="dk2"/>
              </a:solidFill>
              <a:latin typeface="Arial"/>
              <a:ea typeface="Arial"/>
              <a:cs typeface="Arial"/>
              <a:sym typeface="Arial"/>
            </a:endParaRPr>
          </a:p>
        </p:txBody>
      </p:sp>
      <p:sp>
        <p:nvSpPr>
          <p:cNvPr id="163" name="Google Shape;163;p19"/>
          <p:cNvSpPr txBox="1"/>
          <p:nvPr/>
        </p:nvSpPr>
        <p:spPr>
          <a:xfrm>
            <a:off x="2956789" y="2736750"/>
            <a:ext cx="930900" cy="37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Lora Medium"/>
                <a:ea typeface="Lora Medium"/>
                <a:cs typeface="Lora Medium"/>
                <a:sym typeface="Lora Medium"/>
              </a:rPr>
              <a:t>Hilbert</a:t>
            </a:r>
            <a:endParaRPr b="0" i="0" sz="1800" u="none" cap="none" strike="noStrike">
              <a:solidFill>
                <a:schemeClr val="dk2"/>
              </a:solidFill>
              <a:latin typeface="Arial"/>
              <a:ea typeface="Arial"/>
              <a:cs typeface="Arial"/>
              <a:sym typeface="Arial"/>
            </a:endParaRPr>
          </a:p>
        </p:txBody>
      </p:sp>
      <p:sp>
        <p:nvSpPr>
          <p:cNvPr id="164" name="Google Shape;164;p19"/>
          <p:cNvSpPr txBox="1"/>
          <p:nvPr/>
        </p:nvSpPr>
        <p:spPr>
          <a:xfrm>
            <a:off x="5115737" y="3561800"/>
            <a:ext cx="1194000" cy="37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Lora Medium"/>
                <a:ea typeface="Lora Medium"/>
                <a:cs typeface="Lora Medium"/>
                <a:sym typeface="Lora Medium"/>
              </a:rPr>
              <a:t>Serpentine</a:t>
            </a:r>
            <a:endParaRPr b="0" i="0" sz="1800" u="none" cap="none" strike="noStrike">
              <a:solidFill>
                <a:schemeClr val="dk2"/>
              </a:solidFill>
              <a:latin typeface="Arial"/>
              <a:ea typeface="Arial"/>
              <a:cs typeface="Arial"/>
              <a:sym typeface="Arial"/>
            </a:endParaRPr>
          </a:p>
        </p:txBody>
      </p:sp>
      <p:sp>
        <p:nvSpPr>
          <p:cNvPr id="165" name="Google Shape;165;p19"/>
          <p:cNvSpPr txBox="1"/>
          <p:nvPr/>
        </p:nvSpPr>
        <p:spPr>
          <a:xfrm>
            <a:off x="7593288" y="2736750"/>
            <a:ext cx="819900" cy="37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Lora Medium"/>
                <a:ea typeface="Lora Medium"/>
                <a:cs typeface="Lora Medium"/>
                <a:sym typeface="Lora Medium"/>
              </a:rPr>
              <a:t>Circles</a:t>
            </a:r>
            <a:endParaRPr b="0" i="0" sz="1800" u="none" cap="none" strike="noStrike">
              <a:solidFill>
                <a:schemeClr val="dk2"/>
              </a:solidFill>
              <a:latin typeface="Arial"/>
              <a:ea typeface="Arial"/>
              <a:cs typeface="Arial"/>
              <a:sym typeface="Arial"/>
            </a:endParaRPr>
          </a:p>
        </p:txBody>
      </p:sp>
      <p:sp>
        <p:nvSpPr>
          <p:cNvPr id="166" name="Google Shape;166;p19"/>
          <p:cNvSpPr txBox="1"/>
          <p:nvPr/>
        </p:nvSpPr>
        <p:spPr>
          <a:xfrm>
            <a:off x="626100" y="4768800"/>
            <a:ext cx="7891800" cy="37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chemeClr val="dk1"/>
                </a:solidFill>
                <a:latin typeface="Lora"/>
                <a:ea typeface="Lora"/>
                <a:cs typeface="Lora"/>
                <a:sym typeface="Lora"/>
              </a:rPr>
              <a:t>All pad design printing patterns produced similar resistivity results</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20"/>
          <p:cNvPicPr preferRelativeResize="0"/>
          <p:nvPr/>
        </p:nvPicPr>
        <p:blipFill rotWithShape="1">
          <a:blip r:embed="rId3">
            <a:alphaModFix/>
          </a:blip>
          <a:srcRect b="0" l="0" r="0" t="0"/>
          <a:stretch/>
        </p:blipFill>
        <p:spPr>
          <a:xfrm>
            <a:off x="191550" y="198772"/>
            <a:ext cx="930850" cy="698114"/>
          </a:xfrm>
          <a:prstGeom prst="rect">
            <a:avLst/>
          </a:prstGeom>
          <a:noFill/>
          <a:ln>
            <a:noFill/>
          </a:ln>
        </p:spPr>
      </p:pic>
      <p:pic>
        <p:nvPicPr>
          <p:cNvPr id="172" name="Google Shape;172;p20"/>
          <p:cNvPicPr preferRelativeResize="0"/>
          <p:nvPr/>
        </p:nvPicPr>
        <p:blipFill rotWithShape="1">
          <a:blip r:embed="rId4">
            <a:alphaModFix/>
          </a:blip>
          <a:srcRect b="0" l="0" r="0" t="0"/>
          <a:stretch/>
        </p:blipFill>
        <p:spPr>
          <a:xfrm>
            <a:off x="3076875" y="233177"/>
            <a:ext cx="2990249" cy="629300"/>
          </a:xfrm>
          <a:prstGeom prst="rect">
            <a:avLst/>
          </a:prstGeom>
          <a:noFill/>
          <a:ln>
            <a:noFill/>
          </a:ln>
        </p:spPr>
      </p:pic>
      <p:pic>
        <p:nvPicPr>
          <p:cNvPr id="173" name="Google Shape;173;p20"/>
          <p:cNvPicPr preferRelativeResize="0"/>
          <p:nvPr/>
        </p:nvPicPr>
        <p:blipFill rotWithShape="1">
          <a:blip r:embed="rId5">
            <a:alphaModFix/>
          </a:blip>
          <a:srcRect b="0" l="0" r="0" t="0"/>
          <a:stretch/>
        </p:blipFill>
        <p:spPr>
          <a:xfrm>
            <a:off x="8172831" y="233175"/>
            <a:ext cx="659469" cy="660426"/>
          </a:xfrm>
          <a:prstGeom prst="rect">
            <a:avLst/>
          </a:prstGeom>
          <a:noFill/>
          <a:ln>
            <a:noFill/>
          </a:ln>
        </p:spPr>
      </p:pic>
      <p:sp>
        <p:nvSpPr>
          <p:cNvPr id="174" name="Google Shape;174;p20"/>
          <p:cNvSpPr/>
          <p:nvPr/>
        </p:nvSpPr>
        <p:spPr>
          <a:xfrm>
            <a:off x="659850" y="1063725"/>
            <a:ext cx="7824300" cy="82500"/>
          </a:xfrm>
          <a:prstGeom prst="rect">
            <a:avLst/>
          </a:prstGeom>
          <a:solidFill>
            <a:srgbClr val="85200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20"/>
          <p:cNvSpPr txBox="1"/>
          <p:nvPr/>
        </p:nvSpPr>
        <p:spPr>
          <a:xfrm>
            <a:off x="283675" y="1288025"/>
            <a:ext cx="8548500" cy="58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sng" cap="none" strike="noStrike">
                <a:solidFill>
                  <a:schemeClr val="dk1"/>
                </a:solidFill>
                <a:latin typeface="Lora"/>
                <a:ea typeface="Lora"/>
                <a:cs typeface="Lora"/>
                <a:sym typeface="Lora"/>
              </a:rPr>
              <a:t>Strain Gauge Characterization</a:t>
            </a:r>
            <a:endParaRPr b="0" i="0" sz="2000" u="none" cap="none" strike="noStrike">
              <a:solidFill>
                <a:schemeClr val="dk1"/>
              </a:solidFill>
              <a:latin typeface="Lora Medium"/>
              <a:ea typeface="Lora Medium"/>
              <a:cs typeface="Lora Medium"/>
              <a:sym typeface="Lora Medium"/>
            </a:endParaRPr>
          </a:p>
        </p:txBody>
      </p:sp>
      <p:pic>
        <p:nvPicPr>
          <p:cNvPr descr="A close-up of a graph&#10;&#10;AI-generated content may be incorrect." id="176" name="Google Shape;176;p20"/>
          <p:cNvPicPr preferRelativeResize="0"/>
          <p:nvPr/>
        </p:nvPicPr>
        <p:blipFill rotWithShape="1">
          <a:blip r:embed="rId6">
            <a:alphaModFix/>
          </a:blip>
          <a:srcRect b="7809" l="11710" r="2918" t="15695"/>
          <a:stretch/>
        </p:blipFill>
        <p:spPr>
          <a:xfrm>
            <a:off x="1929875" y="1874825"/>
            <a:ext cx="5256125" cy="2868350"/>
          </a:xfrm>
          <a:prstGeom prst="rect">
            <a:avLst/>
          </a:prstGeom>
          <a:noFill/>
          <a:ln>
            <a:noFill/>
          </a:ln>
        </p:spPr>
      </p:pic>
      <p:sp>
        <p:nvSpPr>
          <p:cNvPr id="177" name="Google Shape;177;p20"/>
          <p:cNvSpPr txBox="1"/>
          <p:nvPr/>
        </p:nvSpPr>
        <p:spPr>
          <a:xfrm>
            <a:off x="1729525" y="3809575"/>
            <a:ext cx="2087400" cy="100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chemeClr val="dk1"/>
                </a:solidFill>
                <a:latin typeface="Lora"/>
                <a:ea typeface="Lora"/>
                <a:cs typeface="Lora"/>
                <a:sym typeface="Lora"/>
              </a:rPr>
              <a:t>The line width was measured using a high power optical microscope</a:t>
            </a:r>
            <a:endParaRPr b="0" i="1" sz="1400" u="none" cap="none" strike="noStrike">
              <a:solidFill>
                <a:schemeClr val="dk1"/>
              </a:solidFill>
              <a:latin typeface="Lora"/>
              <a:ea typeface="Lora"/>
              <a:cs typeface="Lora"/>
              <a:sym typeface="Lora"/>
            </a:endParaRPr>
          </a:p>
        </p:txBody>
      </p:sp>
      <p:sp>
        <p:nvSpPr>
          <p:cNvPr id="178" name="Google Shape;178;p20"/>
          <p:cNvSpPr txBox="1"/>
          <p:nvPr/>
        </p:nvSpPr>
        <p:spPr>
          <a:xfrm>
            <a:off x="5088175" y="3571525"/>
            <a:ext cx="2087400" cy="100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chemeClr val="dk1"/>
                </a:solidFill>
                <a:latin typeface="Lora"/>
                <a:ea typeface="Lora"/>
                <a:cs typeface="Lora"/>
                <a:sym typeface="Lora"/>
              </a:rPr>
              <a:t>The line thickness was measured using a profilometer</a:t>
            </a:r>
            <a:endParaRPr b="0" i="1" sz="1400" u="none" cap="none" strike="noStrike">
              <a:solidFill>
                <a:schemeClr val="dk1"/>
              </a:solidFill>
              <a:latin typeface="Lora"/>
              <a:ea typeface="Lora"/>
              <a:cs typeface="Lora"/>
              <a:sym typeface="Lora"/>
            </a:endParaRPr>
          </a:p>
        </p:txBody>
      </p:sp>
      <p:pic>
        <p:nvPicPr>
          <p:cNvPr descr="A close-up of a black letter&#10;&#10;AI-generated content may be incorrect." id="179" name="Google Shape;179;p20"/>
          <p:cNvPicPr preferRelativeResize="0"/>
          <p:nvPr/>
        </p:nvPicPr>
        <p:blipFill rotWithShape="1">
          <a:blip r:embed="rId7">
            <a:alphaModFix/>
          </a:blip>
          <a:srcRect b="0" l="0" r="0" t="0"/>
          <a:stretch/>
        </p:blipFill>
        <p:spPr>
          <a:xfrm>
            <a:off x="1496600" y="4818163"/>
            <a:ext cx="2553250" cy="231386"/>
          </a:xfrm>
          <a:prstGeom prst="rect">
            <a:avLst/>
          </a:prstGeom>
          <a:noFill/>
          <a:ln>
            <a:noFill/>
          </a:ln>
        </p:spPr>
      </p:pic>
      <p:pic>
        <p:nvPicPr>
          <p:cNvPr descr="A black letter on a white background&#10;&#10;AI-generated content may be incorrect." id="180" name="Google Shape;180;p20"/>
          <p:cNvPicPr preferRelativeResize="0"/>
          <p:nvPr/>
        </p:nvPicPr>
        <p:blipFill rotWithShape="1">
          <a:blip r:embed="rId8">
            <a:alphaModFix/>
          </a:blip>
          <a:srcRect b="0" l="0" r="0" t="0"/>
          <a:stretch/>
        </p:blipFill>
        <p:spPr>
          <a:xfrm>
            <a:off x="4764700" y="4872137"/>
            <a:ext cx="2734349" cy="207900"/>
          </a:xfrm>
          <a:prstGeom prst="rect">
            <a:avLst/>
          </a:prstGeom>
          <a:noFill/>
          <a:ln>
            <a:noFill/>
          </a:ln>
        </p:spPr>
      </p:pic>
      <p:sp>
        <p:nvSpPr>
          <p:cNvPr id="181" name="Google Shape;181;p20"/>
          <p:cNvSpPr txBox="1"/>
          <p:nvPr/>
        </p:nvSpPr>
        <p:spPr>
          <a:xfrm>
            <a:off x="4959502" y="4735627"/>
            <a:ext cx="795900" cy="795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21"/>
          <p:cNvPicPr preferRelativeResize="0"/>
          <p:nvPr/>
        </p:nvPicPr>
        <p:blipFill rotWithShape="1">
          <a:blip r:embed="rId3">
            <a:alphaModFix/>
          </a:blip>
          <a:srcRect b="0" l="0" r="0" t="0"/>
          <a:stretch/>
        </p:blipFill>
        <p:spPr>
          <a:xfrm>
            <a:off x="191550" y="198772"/>
            <a:ext cx="930850" cy="698114"/>
          </a:xfrm>
          <a:prstGeom prst="rect">
            <a:avLst/>
          </a:prstGeom>
          <a:noFill/>
          <a:ln>
            <a:noFill/>
          </a:ln>
        </p:spPr>
      </p:pic>
      <p:pic>
        <p:nvPicPr>
          <p:cNvPr id="187" name="Google Shape;187;p21"/>
          <p:cNvPicPr preferRelativeResize="0"/>
          <p:nvPr/>
        </p:nvPicPr>
        <p:blipFill rotWithShape="1">
          <a:blip r:embed="rId4">
            <a:alphaModFix/>
          </a:blip>
          <a:srcRect b="0" l="0" r="0" t="0"/>
          <a:stretch/>
        </p:blipFill>
        <p:spPr>
          <a:xfrm>
            <a:off x="3076875" y="233177"/>
            <a:ext cx="2990249" cy="629300"/>
          </a:xfrm>
          <a:prstGeom prst="rect">
            <a:avLst/>
          </a:prstGeom>
          <a:noFill/>
          <a:ln>
            <a:noFill/>
          </a:ln>
        </p:spPr>
      </p:pic>
      <p:pic>
        <p:nvPicPr>
          <p:cNvPr id="188" name="Google Shape;188;p21"/>
          <p:cNvPicPr preferRelativeResize="0"/>
          <p:nvPr/>
        </p:nvPicPr>
        <p:blipFill rotWithShape="1">
          <a:blip r:embed="rId5">
            <a:alphaModFix/>
          </a:blip>
          <a:srcRect b="0" l="0" r="0" t="0"/>
          <a:stretch/>
        </p:blipFill>
        <p:spPr>
          <a:xfrm>
            <a:off x="8172831" y="233175"/>
            <a:ext cx="659469" cy="660426"/>
          </a:xfrm>
          <a:prstGeom prst="rect">
            <a:avLst/>
          </a:prstGeom>
          <a:noFill/>
          <a:ln>
            <a:noFill/>
          </a:ln>
        </p:spPr>
      </p:pic>
      <p:sp>
        <p:nvSpPr>
          <p:cNvPr id="189" name="Google Shape;189;p21"/>
          <p:cNvSpPr/>
          <p:nvPr/>
        </p:nvSpPr>
        <p:spPr>
          <a:xfrm>
            <a:off x="659850" y="1063725"/>
            <a:ext cx="7824300" cy="82500"/>
          </a:xfrm>
          <a:prstGeom prst="rect">
            <a:avLst/>
          </a:prstGeom>
          <a:solidFill>
            <a:srgbClr val="85200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21"/>
          <p:cNvSpPr txBox="1"/>
          <p:nvPr/>
        </p:nvSpPr>
        <p:spPr>
          <a:xfrm>
            <a:off x="283675" y="1288025"/>
            <a:ext cx="8548500" cy="58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sng" cap="none" strike="noStrike">
                <a:solidFill>
                  <a:schemeClr val="dk1"/>
                </a:solidFill>
                <a:latin typeface="Lora"/>
                <a:ea typeface="Lora"/>
                <a:cs typeface="Lora"/>
                <a:sym typeface="Lora"/>
              </a:rPr>
              <a:t>Theoretical Resistance Based Upon Measured Dimensional Values</a:t>
            </a:r>
            <a:endParaRPr b="0" i="0" sz="2000" u="none" cap="none" strike="noStrike">
              <a:solidFill>
                <a:schemeClr val="dk1"/>
              </a:solidFill>
              <a:latin typeface="Lora Medium"/>
              <a:ea typeface="Lora Medium"/>
              <a:cs typeface="Lora Medium"/>
              <a:sym typeface="Lora Medium"/>
            </a:endParaRPr>
          </a:p>
        </p:txBody>
      </p:sp>
      <p:sp>
        <p:nvSpPr>
          <p:cNvPr id="191" name="Google Shape;191;p21"/>
          <p:cNvSpPr txBox="1"/>
          <p:nvPr/>
        </p:nvSpPr>
        <p:spPr>
          <a:xfrm>
            <a:off x="4959502" y="4735627"/>
            <a:ext cx="795900" cy="795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sp>
        <p:nvSpPr>
          <p:cNvPr id="192" name="Google Shape;192;p21"/>
          <p:cNvSpPr txBox="1"/>
          <p:nvPr/>
        </p:nvSpPr>
        <p:spPr>
          <a:xfrm>
            <a:off x="3280500" y="2243500"/>
            <a:ext cx="2583000" cy="26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Lora"/>
                <a:ea typeface="Lora"/>
                <a:cs typeface="Lora"/>
                <a:sym typeface="Lora"/>
              </a:rPr>
              <a:t>Measured Values:</a:t>
            </a:r>
            <a:endParaRPr b="0" i="0" sz="1800" u="none" cap="none" strike="noStrike">
              <a:solidFill>
                <a:schemeClr val="dk2"/>
              </a:solidFill>
              <a:latin typeface="Arial"/>
              <a:ea typeface="Arial"/>
              <a:cs typeface="Arial"/>
              <a:sym typeface="Arial"/>
            </a:endParaRPr>
          </a:p>
        </p:txBody>
      </p:sp>
      <p:pic>
        <p:nvPicPr>
          <p:cNvPr id="193" name="Google Shape;193;p21"/>
          <p:cNvPicPr preferRelativeResize="0"/>
          <p:nvPr/>
        </p:nvPicPr>
        <p:blipFill rotWithShape="1">
          <a:blip r:embed="rId6">
            <a:alphaModFix/>
          </a:blip>
          <a:srcRect b="0" l="0" r="0" t="0"/>
          <a:stretch/>
        </p:blipFill>
        <p:spPr>
          <a:xfrm>
            <a:off x="1138762" y="4210388"/>
            <a:ext cx="6866486" cy="872625"/>
          </a:xfrm>
          <a:prstGeom prst="rect">
            <a:avLst/>
          </a:prstGeom>
          <a:noFill/>
          <a:ln>
            <a:noFill/>
          </a:ln>
        </p:spPr>
      </p:pic>
      <p:sp>
        <p:nvSpPr>
          <p:cNvPr id="194" name="Google Shape;194;p21"/>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sp>
        <p:nvSpPr>
          <p:cNvPr id="195" name="Google Shape;195;p21"/>
          <p:cNvSpPr/>
          <p:nvPr/>
        </p:nvSpPr>
        <p:spPr>
          <a:xfrm>
            <a:off x="7075750" y="4480225"/>
            <a:ext cx="885900" cy="300300"/>
          </a:xfrm>
          <a:prstGeom prst="rect">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6" name="Google Shape;196;p21" title="Screenshot 2025-07-21 100609.png"/>
          <p:cNvPicPr preferRelativeResize="0"/>
          <p:nvPr/>
        </p:nvPicPr>
        <p:blipFill rotWithShape="1">
          <a:blip r:embed="rId7">
            <a:alphaModFix/>
          </a:blip>
          <a:srcRect b="0" l="0" r="0" t="0"/>
          <a:stretch/>
        </p:blipFill>
        <p:spPr>
          <a:xfrm>
            <a:off x="1956700" y="2208825"/>
            <a:ext cx="4953850" cy="17589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