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 id="2147483666"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9144000" cy="5143500" type="screen16x9"/>
  <p:notesSz cx="6858000" cy="9144000"/>
  <p:embeddedFontLst>
    <p:embeddedFont>
      <p:font typeface="Roboto" panose="02000000000000000000"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6E767BA-11AA-497A-A8B1-86E229B99983}">
  <a:tblStyle styleId="{36E767BA-11AA-497A-A8B1-86E229B9998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6ac8e4da23_0_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 name="Google Shape;75;g36ac8e4da23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6f17175cf0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6f17175cf0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Open pore current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72026316af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72026316a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When proteins enter or interact with a solid-state nanopore, they block ionic flow, creating measurable drops in current. The </a:t>
            </a:r>
            <a:r>
              <a:rPr lang="en" b="1">
                <a:solidFill>
                  <a:schemeClr val="dk1"/>
                </a:solidFill>
              </a:rPr>
              <a:t>depth</a:t>
            </a:r>
            <a:r>
              <a:rPr lang="en">
                <a:solidFill>
                  <a:schemeClr val="dk1"/>
                </a:solidFill>
              </a:rPr>
              <a:t>, </a:t>
            </a:r>
            <a:r>
              <a:rPr lang="en" b="1">
                <a:solidFill>
                  <a:schemeClr val="dk1"/>
                </a:solidFill>
              </a:rPr>
              <a:t>duration</a:t>
            </a:r>
            <a:r>
              <a:rPr lang="en">
                <a:solidFill>
                  <a:schemeClr val="dk1"/>
                </a:solidFill>
              </a:rPr>
              <a:t>, and </a:t>
            </a:r>
            <a:r>
              <a:rPr lang="en" b="1">
                <a:solidFill>
                  <a:schemeClr val="dk1"/>
                </a:solidFill>
              </a:rPr>
              <a:t>shape</a:t>
            </a:r>
            <a:r>
              <a:rPr lang="en">
                <a:solidFill>
                  <a:schemeClr val="dk1"/>
                </a:solidFill>
              </a:rPr>
              <a:t> of these blockades encode information about: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Protein size and volume- larger proteins-larger drop</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Conformation and unfolding dynamics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Interaction with pore walls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Charge properties and orientation</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6f17175cf0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6f17175cf0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While Tween 20 reduced electrical noise, it was found to interfere with protein entry, likely by forming a dense layer that obstructed access in small diameter pores.  </a:t>
            </a:r>
            <a:endParaRPr sz="120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Make sure to discuss that surfactants (in theory) block hydrophobic pockets</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6f17175cf0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6f17175cf0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70410928bd_1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70410928bd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6f17175cf0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6f17175cf0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70410928bd_1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70410928bd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EEF0FF"/>
                </a:solidFill>
                <a:highlight>
                  <a:srgbClr val="1F1F1F"/>
                </a:highlight>
              </a:rPr>
              <a:t>Hydrolysis of a nitride layer refers to </a:t>
            </a:r>
            <a:r>
              <a:rPr lang="en" sz="1600">
                <a:solidFill>
                  <a:schemeClr val="dk1"/>
                </a:solidFill>
              </a:rPr>
              <a:t>the chemical reaction where a nitride compound reacts with water, breaking down the nitride bonds </a:t>
            </a:r>
            <a:endParaRPr sz="1600">
              <a:solidFill>
                <a:schemeClr val="dk1"/>
              </a:solidFill>
            </a:endParaRPr>
          </a:p>
          <a:p>
            <a:pPr marL="0" lvl="0" indent="0" algn="l" rtl="0">
              <a:spcBef>
                <a:spcPts val="0"/>
              </a:spcBef>
              <a:spcAft>
                <a:spcPts val="0"/>
              </a:spcAft>
              <a:buNone/>
            </a:pPr>
            <a:endParaRPr sz="160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6ac8e4da23_0_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6ac8e4da23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6f17175cf0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6f17175cf0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6e4625829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6e4625829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6efa519699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6efa51969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sz="1200">
                <a:solidFill>
                  <a:srgbClr val="212121"/>
                </a:solidFill>
                <a:latin typeface="Times New Roman"/>
                <a:ea typeface="Times New Roman"/>
                <a:cs typeface="Times New Roman"/>
                <a:sym typeface="Times New Roman"/>
              </a:rPr>
              <a:t>Applying voltage across the membrane drives ions through the nanopore, creating a steady current. When a protein enters the pore, it disrupts the flow, causing a detectable drop in current.</a:t>
            </a:r>
            <a:endParaRPr sz="1200">
              <a:solidFill>
                <a:srgbClr val="212121"/>
              </a:solidFill>
              <a:latin typeface="Times New Roman"/>
              <a:ea typeface="Times New Roman"/>
              <a:cs typeface="Times New Roman"/>
              <a:sym typeface="Times New Roman"/>
            </a:endParaRPr>
          </a:p>
          <a:p>
            <a:pPr marL="457200" lvl="0" indent="-304800" algn="l" rtl="0">
              <a:spcBef>
                <a:spcPts val="0"/>
              </a:spcBef>
              <a:spcAft>
                <a:spcPts val="0"/>
              </a:spcAft>
              <a:buClr>
                <a:srgbClr val="212121"/>
              </a:buClr>
              <a:buSzPts val="1200"/>
              <a:buFont typeface="Times New Roman"/>
              <a:buChar char="-"/>
            </a:pPr>
            <a:r>
              <a:rPr lang="en" sz="1200" b="1">
                <a:solidFill>
                  <a:srgbClr val="212121"/>
                </a:solidFill>
                <a:latin typeface="Times New Roman"/>
                <a:ea typeface="Times New Roman"/>
                <a:cs typeface="Times New Roman"/>
                <a:sym typeface="Times New Roman"/>
              </a:rPr>
              <a:t>Biological nanopore</a:t>
            </a:r>
            <a:r>
              <a:rPr lang="en" sz="1200">
                <a:solidFill>
                  <a:srgbClr val="212121"/>
                </a:solidFill>
                <a:latin typeface="Times New Roman"/>
                <a:ea typeface="Times New Roman"/>
                <a:cs typeface="Times New Roman"/>
                <a:sym typeface="Times New Roman"/>
              </a:rPr>
              <a:t> is a naturally occurring pore that is a pore-forming protein, typically a-hemolysin-typically embedded in a lipid membrane—that allows ions and molecules to pass through</a:t>
            </a:r>
            <a:endParaRPr sz="1200">
              <a:solidFill>
                <a:srgbClr val="212121"/>
              </a:solidFill>
              <a:latin typeface="Times New Roman"/>
              <a:ea typeface="Times New Roman"/>
              <a:cs typeface="Times New Roman"/>
              <a:sym typeface="Times New Roman"/>
            </a:endParaRPr>
          </a:p>
          <a:p>
            <a:pPr marL="457200" lvl="0" indent="-304800" algn="l" rtl="0">
              <a:spcBef>
                <a:spcPts val="0"/>
              </a:spcBef>
              <a:spcAft>
                <a:spcPts val="0"/>
              </a:spcAft>
              <a:buClr>
                <a:srgbClr val="212121"/>
              </a:buClr>
              <a:buSzPts val="1200"/>
              <a:buFont typeface="Times New Roman"/>
              <a:buChar char="-"/>
            </a:pPr>
            <a:r>
              <a:rPr lang="en" sz="1200" b="1">
                <a:solidFill>
                  <a:srgbClr val="212121"/>
                </a:solidFill>
                <a:latin typeface="Times New Roman"/>
                <a:ea typeface="Times New Roman"/>
                <a:cs typeface="Times New Roman"/>
                <a:sym typeface="Times New Roman"/>
              </a:rPr>
              <a:t>Solid state nanopore</a:t>
            </a:r>
            <a:r>
              <a:rPr lang="en" sz="1200">
                <a:solidFill>
                  <a:srgbClr val="212121"/>
                </a:solidFill>
                <a:latin typeface="Times New Roman"/>
                <a:ea typeface="Times New Roman"/>
                <a:cs typeface="Times New Roman"/>
                <a:sym typeface="Times New Roman"/>
              </a:rPr>
              <a:t> is a nanoscale hole drileld into a thin, solid membrane —usually made of materials like silicon nitride or graphene. Unlike biological pores, these are synthetic and highly durable, allowing for precise control over pore size and surface properties.</a:t>
            </a:r>
            <a:endParaRPr sz="1200">
              <a:solidFill>
                <a:srgbClr val="212121"/>
              </a:solidFill>
              <a:latin typeface="Times New Roman"/>
              <a:ea typeface="Times New Roman"/>
              <a:cs typeface="Times New Roman"/>
              <a:sym typeface="Times New Roman"/>
            </a:endParaRPr>
          </a:p>
          <a:p>
            <a:pPr marL="457200" lvl="0" indent="-304800" algn="l" rtl="0">
              <a:spcBef>
                <a:spcPts val="0"/>
              </a:spcBef>
              <a:spcAft>
                <a:spcPts val="0"/>
              </a:spcAft>
              <a:buClr>
                <a:srgbClr val="212121"/>
              </a:buClr>
              <a:buSzPts val="1200"/>
              <a:buFont typeface="Times New Roman"/>
              <a:buChar char="-"/>
            </a:pPr>
            <a:r>
              <a:rPr lang="en" sz="1200" b="1">
                <a:solidFill>
                  <a:srgbClr val="212121"/>
                </a:solidFill>
                <a:latin typeface="Times New Roman"/>
                <a:ea typeface="Times New Roman"/>
                <a:cs typeface="Times New Roman"/>
                <a:sym typeface="Times New Roman"/>
              </a:rPr>
              <a:t>2D nanopore </a:t>
            </a:r>
            <a:r>
              <a:rPr lang="en" sz="1200">
                <a:solidFill>
                  <a:srgbClr val="212121"/>
                </a:solidFill>
                <a:latin typeface="Times New Roman"/>
                <a:ea typeface="Times New Roman"/>
                <a:cs typeface="Times New Roman"/>
                <a:sym typeface="Times New Roman"/>
              </a:rPr>
              <a:t>is formed in an atomically thin two-dimensional material, such as graphene or MoS₂. Because the membrane is just one or a few atoms thick, it offers ultra-high spatial resolution. Not as scaleable as solid state nanopores</a:t>
            </a:r>
            <a:endParaRPr sz="1200">
              <a:solidFill>
                <a:srgbClr val="212121"/>
              </a:solidFill>
              <a:latin typeface="Times New Roman"/>
              <a:ea typeface="Times New Roman"/>
              <a:cs typeface="Times New Roman"/>
              <a:sym typeface="Times New Roman"/>
            </a:endParaRPr>
          </a:p>
          <a:p>
            <a:pPr marL="457200" lvl="0" indent="0" algn="l" rtl="0">
              <a:spcBef>
                <a:spcPts val="0"/>
              </a:spcBef>
              <a:spcAft>
                <a:spcPts val="0"/>
              </a:spcAft>
              <a:buNone/>
            </a:pPr>
            <a:endParaRPr sz="1200">
              <a:solidFill>
                <a:srgbClr val="212121"/>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6efa519699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6efa51969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Char char="●"/>
            </a:pPr>
            <a:r>
              <a:rPr lang="en">
                <a:solidFill>
                  <a:schemeClr val="dk1"/>
                </a:solidFill>
              </a:rPr>
              <a:t>Each proteoform can have a different function and the only way u can see this is by long-real sequencing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Once information goes into a protein it can not go out again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P53 has many different proteoforms having different functions, culd be a biomarker or drug target and the only way that we would be able to know this is if you achieve long read sequencing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Health and the way the way we age is dependant on proteins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Proteins are closer to phenotype, reflecting actual biological activity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Protein function depends heavily on post-genomic modifications, which can alter activity</a:t>
            </a:r>
            <a:endParaRPr>
              <a:solidFill>
                <a:schemeClr val="dk1"/>
              </a:solidFill>
            </a:endParaRPr>
          </a:p>
          <a:p>
            <a:pPr marL="0" lvl="0" indent="0" algn="l" rtl="0">
              <a:lnSpc>
                <a:spcPct val="115000"/>
              </a:lnSpc>
              <a:spcBef>
                <a:spcPts val="1200"/>
              </a:spcBef>
              <a:spcAft>
                <a:spcPts val="0"/>
              </a:spcAft>
              <a:buNone/>
            </a:pPr>
            <a:r>
              <a:rPr lang="en">
                <a:solidFill>
                  <a:schemeClr val="dk1"/>
                </a:solidFill>
              </a:rPr>
              <a:t>MASS SPEC</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Mass to charge ratio -Determine proteins from structure, function, folding, all post-translational modifications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You may be able to identify many different proteins, but you're just recognizing short fragments and your missing lots of information so you cant reconstruct full length molecules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Complex and expensive </a:t>
            </a:r>
            <a:endParaRPr sz="1400">
              <a:solidFill>
                <a:srgbClr val="003057"/>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70248e1713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70248e1713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All sequencing technologies rely on replication or something to copy the given molecule for both dna and rna</a:t>
            </a:r>
            <a:endParaRPr/>
          </a:p>
          <a:p>
            <a:pPr marL="457200" lvl="0" indent="-298450" algn="l" rtl="0">
              <a:spcBef>
                <a:spcPts val="0"/>
              </a:spcBef>
              <a:spcAft>
                <a:spcPts val="0"/>
              </a:spcAft>
              <a:buSzPts val="1100"/>
              <a:buChar char="-"/>
            </a:pPr>
            <a:r>
              <a:rPr lang="en"/>
              <a:t>We want label free since there is no extra sample prep, no need for additional molecules to bind, and it does not interfere with folding or binding activety of the protein in particular.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6f17175cf0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6f17175cf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Isoforms are different forms of a protein or RNA molecule that arise from the same gene</a:t>
            </a:r>
            <a:endParaRPr/>
          </a:p>
          <a:p>
            <a:pPr marL="457200" lvl="0" indent="-298450" algn="l" rtl="0">
              <a:spcBef>
                <a:spcPts val="0"/>
              </a:spcBef>
              <a:spcAft>
                <a:spcPts val="0"/>
              </a:spcAft>
              <a:buSzPts val="1100"/>
              <a:buChar char="-"/>
            </a:pPr>
            <a:r>
              <a:rPr lang="en"/>
              <a:t>Early cancer detection using protein biomarkers has a public health impact and nanopore sensing has strengths that are easy to highlight: lable free, portable, single-molecule sensitiity</a:t>
            </a:r>
            <a:endParaRPr/>
          </a:p>
          <a:p>
            <a:pPr marL="0" lvl="0" indent="0" algn="l" rtl="0">
              <a:lnSpc>
                <a:spcPct val="115000"/>
              </a:lnSpc>
              <a:spcBef>
                <a:spcPts val="1400"/>
              </a:spcBef>
              <a:spcAft>
                <a:spcPts val="0"/>
              </a:spcAft>
              <a:buNone/>
            </a:pPr>
            <a:r>
              <a:rPr lang="en" sz="1300" b="1">
                <a:solidFill>
                  <a:schemeClr val="dk1"/>
                </a:solidFill>
              </a:rPr>
              <a:t>Protein Isoforms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Result from </a:t>
            </a:r>
            <a:r>
              <a:rPr lang="en" b="1">
                <a:solidFill>
                  <a:schemeClr val="dk1"/>
                </a:solidFill>
              </a:rPr>
              <a:t>alternative splicing</a:t>
            </a:r>
            <a:r>
              <a:rPr lang="en">
                <a:solidFill>
                  <a:schemeClr val="dk1"/>
                </a:solidFill>
              </a:rPr>
              <a:t> of mRNA or </a:t>
            </a:r>
            <a:r>
              <a:rPr lang="en" b="1">
                <a:solidFill>
                  <a:schemeClr val="dk1"/>
                </a:solidFill>
              </a:rPr>
              <a:t>different gene variants</a:t>
            </a:r>
            <a:r>
              <a:rPr lang="en">
                <a:solidFill>
                  <a:schemeClr val="dk1"/>
                </a:solidFill>
              </a:rPr>
              <a:t>.</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Produce proteins with differences in amino acid sequence.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These differences are "built-in" during protein synthesis.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Example: Different isoforms of </a:t>
            </a:r>
            <a:r>
              <a:rPr lang="en" i="1">
                <a:solidFill>
                  <a:schemeClr val="dk1"/>
                </a:solidFill>
              </a:rPr>
              <a:t>p53</a:t>
            </a:r>
            <a:r>
              <a:rPr lang="en">
                <a:solidFill>
                  <a:schemeClr val="dk1"/>
                </a:solidFill>
              </a:rPr>
              <a:t> that are transcribed from the same gene but have different domains or lengths.</a:t>
            </a:r>
            <a:endParaRPr>
              <a:solidFill>
                <a:schemeClr val="dk1"/>
              </a:solidFill>
            </a:endParaRPr>
          </a:p>
          <a:p>
            <a:pPr marL="0" lvl="0" indent="0" algn="l" rtl="0">
              <a:lnSpc>
                <a:spcPct val="115000"/>
              </a:lnSpc>
              <a:spcBef>
                <a:spcPts val="1200"/>
              </a:spcBef>
              <a:spcAft>
                <a:spcPts val="0"/>
              </a:spcAft>
              <a:buNone/>
            </a:pPr>
            <a:r>
              <a:rPr lang="en" sz="1300" b="1">
                <a:solidFill>
                  <a:schemeClr val="dk1"/>
                </a:solidFill>
              </a:rPr>
              <a:t> Post-Translational Modifications </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Happen </a:t>
            </a:r>
            <a:r>
              <a:rPr lang="en" b="1">
                <a:solidFill>
                  <a:schemeClr val="dk1"/>
                </a:solidFill>
              </a:rPr>
              <a:t>after the protein is made</a:t>
            </a:r>
            <a:r>
              <a:rPr lang="en">
                <a:solidFill>
                  <a:schemeClr val="dk1"/>
                </a:solidFill>
              </a:rPr>
              <a:t>.</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Include chemical changes like </a:t>
            </a:r>
            <a:r>
              <a:rPr lang="en" b="1">
                <a:solidFill>
                  <a:schemeClr val="dk1"/>
                </a:solidFill>
              </a:rPr>
              <a:t>phosphorylation</a:t>
            </a:r>
            <a:r>
              <a:rPr lang="en">
                <a:solidFill>
                  <a:schemeClr val="dk1"/>
                </a:solidFill>
              </a:rPr>
              <a:t>, </a:t>
            </a:r>
            <a:r>
              <a:rPr lang="en" b="1">
                <a:solidFill>
                  <a:schemeClr val="dk1"/>
                </a:solidFill>
              </a:rPr>
              <a:t>acetylation</a:t>
            </a:r>
            <a:r>
              <a:rPr lang="en">
                <a:solidFill>
                  <a:schemeClr val="dk1"/>
                </a:solidFill>
              </a:rPr>
              <a:t>, </a:t>
            </a:r>
            <a:r>
              <a:rPr lang="en" b="1">
                <a:solidFill>
                  <a:schemeClr val="dk1"/>
                </a:solidFill>
              </a:rPr>
              <a:t>ubiquitination</a:t>
            </a:r>
            <a:r>
              <a:rPr lang="en">
                <a:solidFill>
                  <a:schemeClr val="dk1"/>
                </a:solidFill>
              </a:rPr>
              <a:t>, </a:t>
            </a:r>
            <a:r>
              <a:rPr lang="en" b="1">
                <a:solidFill>
                  <a:schemeClr val="dk1"/>
                </a:solidFill>
              </a:rPr>
              <a:t>glycosylation</a:t>
            </a:r>
            <a:r>
              <a:rPr lang="en">
                <a:solidFill>
                  <a:schemeClr val="dk1"/>
                </a:solidFill>
              </a:rPr>
              <a:t>, etc.</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These modifications regulate protein </a:t>
            </a:r>
            <a:r>
              <a:rPr lang="en" b="1">
                <a:solidFill>
                  <a:schemeClr val="dk1"/>
                </a:solidFill>
              </a:rPr>
              <a:t>activity, stability, location,</a:t>
            </a:r>
            <a:r>
              <a:rPr lang="en">
                <a:solidFill>
                  <a:schemeClr val="dk1"/>
                </a:solidFill>
              </a:rPr>
              <a:t> and </a:t>
            </a:r>
            <a:r>
              <a:rPr lang="en" b="1">
                <a:solidFill>
                  <a:schemeClr val="dk1"/>
                </a:solidFill>
              </a:rPr>
              <a:t>interactions</a:t>
            </a:r>
            <a:r>
              <a:rPr lang="en">
                <a:solidFill>
                  <a:schemeClr val="dk1"/>
                </a:solidFill>
              </a:rPr>
              <a:t>.</a:t>
            </a:r>
            <a:endParaRPr>
              <a:solidFill>
                <a:schemeClr val="dk1"/>
              </a:solidFill>
            </a:endParaRPr>
          </a:p>
          <a:p>
            <a:pPr marL="457200" lvl="0" indent="-298450" algn="l" rtl="0">
              <a:spcBef>
                <a:spcPts val="0"/>
              </a:spcBef>
              <a:spcAft>
                <a:spcPts val="0"/>
              </a:spcAft>
              <a:buSzPts val="1100"/>
              <a:buChar char="-"/>
            </a:pPr>
            <a:endParaRPr/>
          </a:p>
          <a:p>
            <a:pPr marL="0" lvl="0" indent="0" algn="l" rtl="0">
              <a:spcBef>
                <a:spcPts val="0"/>
              </a:spcBef>
              <a:spcAft>
                <a:spcPts val="0"/>
              </a:spcAft>
              <a:buNone/>
            </a:pPr>
            <a:endParaRPr>
              <a:highlight>
                <a:schemeClr val="accent4"/>
              </a:highlight>
            </a:endParaRPr>
          </a:p>
          <a:p>
            <a:pPr marL="457200" lvl="0" indent="-298450" algn="l" rtl="0">
              <a:spcBef>
                <a:spcPts val="0"/>
              </a:spcBef>
              <a:spcAft>
                <a:spcPts val="0"/>
              </a:spcAft>
              <a:buSzPts val="1100"/>
              <a:buChar char="-"/>
            </a:pPr>
            <a:r>
              <a:rPr lang="en">
                <a:highlight>
                  <a:schemeClr val="accent4"/>
                </a:highlight>
              </a:rPr>
              <a:t>Detects individual protein molecules, including their primary, secondary, tertiary forms and post-translationall modified varients </a:t>
            </a:r>
            <a:endParaRPr>
              <a:highlight>
                <a:schemeClr val="accent4"/>
              </a:highlight>
            </a:endParaRPr>
          </a:p>
          <a:p>
            <a:pPr marL="457200" lvl="0" indent="-298450" algn="l" rtl="0">
              <a:spcBef>
                <a:spcPts val="0"/>
              </a:spcBef>
              <a:spcAft>
                <a:spcPts val="0"/>
              </a:spcAft>
              <a:buSzPts val="1100"/>
              <a:buChar char="-"/>
            </a:pPr>
            <a:r>
              <a:rPr lang="en">
                <a:highlight>
                  <a:schemeClr val="accent4"/>
                </a:highlight>
              </a:rPr>
              <a:t>Portable systems can be use at point of care without complex sample prep which could benefit rural and resource limited settings because you do not need an abundance of sample or a laboratory </a:t>
            </a:r>
            <a:endParaRPr>
              <a:highlight>
                <a:schemeClr val="accent4"/>
              </a:highlight>
            </a:endParaRPr>
          </a:p>
          <a:p>
            <a:pPr marL="457200" lvl="0" indent="-298450" algn="l" rtl="0">
              <a:spcBef>
                <a:spcPts val="0"/>
              </a:spcBef>
              <a:spcAft>
                <a:spcPts val="0"/>
              </a:spcAft>
              <a:buSzPts val="1100"/>
              <a:buChar char="-"/>
            </a:pPr>
            <a:r>
              <a:rPr lang="en">
                <a:highlight>
                  <a:schemeClr val="accent4"/>
                </a:highlight>
              </a:rPr>
              <a:t>Low-abundance samples in the pM or nM range can make a huge difference in early stage detection </a:t>
            </a:r>
            <a:r>
              <a:rPr lang="en">
                <a:solidFill>
                  <a:schemeClr val="dk1"/>
                </a:solidFill>
                <a:highlight>
                  <a:schemeClr val="accent4"/>
                </a:highlight>
              </a:rPr>
              <a:t> ELISA cant detect these levels without amplification</a:t>
            </a:r>
            <a:endParaRPr>
              <a:highlight>
                <a:schemeClr val="accent4"/>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6f17175cf0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6f17175cf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6c322c8929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6c322c892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6f17175cf0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6f17175cf0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(BSA) plays key roles in blood plasma as a carrier protein and blood pressure regulator. Ferritin is responsible for storing iron in the body, acting as a reservoir and releasing it when needed. </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a:solidFill>
                <a:schemeClr val="dk1"/>
              </a:solidFill>
              <a:highlight>
                <a:srgbClr val="FFFFFF"/>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6f17175cf0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6f17175cf0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highlight>
                  <a:schemeClr val="lt1"/>
                </a:highlight>
                <a:latin typeface="Times New Roman"/>
                <a:ea typeface="Times New Roman"/>
                <a:cs typeface="Times New Roman"/>
                <a:sym typeface="Times New Roman"/>
              </a:rPr>
              <a:t>Hydroxylation is a chemical process that involves adding a hydroxyl group (-OH) to a molecule</a:t>
            </a:r>
            <a:endParaRPr sz="1400">
              <a:solidFill>
                <a:schemeClr val="dk1"/>
              </a:solidFill>
              <a:highlight>
                <a:schemeClr val="lt1"/>
              </a:highlight>
              <a:latin typeface="Times New Roman"/>
              <a:ea typeface="Times New Roman"/>
              <a:cs typeface="Times New Roman"/>
              <a:sym typeface="Times New Roman"/>
            </a:endParaRPr>
          </a:p>
          <a:p>
            <a:pPr marL="0" lvl="0" indent="0" algn="l" rtl="0">
              <a:spcBef>
                <a:spcPts val="0"/>
              </a:spcBef>
              <a:spcAft>
                <a:spcPts val="0"/>
              </a:spcAft>
              <a:buNone/>
            </a:pPr>
            <a:r>
              <a:rPr lang="en">
                <a:solidFill>
                  <a:schemeClr val="dk1"/>
                </a:solidFill>
              </a:rPr>
              <a:t>A </a:t>
            </a:r>
            <a:r>
              <a:rPr lang="en" b="1">
                <a:solidFill>
                  <a:schemeClr val="dk1"/>
                </a:solidFill>
              </a:rPr>
              <a:t>charged, polar surface</a:t>
            </a:r>
            <a:r>
              <a:rPr lang="en">
                <a:solidFill>
                  <a:schemeClr val="dk1"/>
                </a:solidFill>
              </a:rPr>
              <a:t> can reduce the chances of </a:t>
            </a:r>
            <a:r>
              <a:rPr lang="en" b="1">
                <a:solidFill>
                  <a:schemeClr val="dk1"/>
                </a:solidFill>
              </a:rPr>
              <a:t>protein sticking</a:t>
            </a:r>
            <a:r>
              <a:rPr lang="en">
                <a:solidFill>
                  <a:schemeClr val="dk1"/>
                </a:solidFill>
              </a:rPr>
              <a:t> nonspecifically.</a:t>
            </a:r>
            <a:endParaRPr sz="1400">
              <a:solidFill>
                <a:schemeClr val="dk1"/>
              </a:solidFill>
              <a:highlight>
                <a:schemeClr val="lt1"/>
              </a:highlight>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1835331" y="1384663"/>
            <a:ext cx="6680100" cy="1946400"/>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6" name="Google Shape;56;p14"/>
          <p:cNvSpPr txBox="1">
            <a:spLocks noGrp="1"/>
          </p:cNvSpPr>
          <p:nvPr>
            <p:ph type="body" idx="1"/>
          </p:nvPr>
        </p:nvSpPr>
        <p:spPr>
          <a:xfrm>
            <a:off x="1835331" y="3331028"/>
            <a:ext cx="6680100" cy="469500"/>
          </a:xfrm>
          <a:prstGeom prst="rect">
            <a:avLst/>
          </a:prstGeom>
          <a:noFill/>
          <a:ln>
            <a:noFill/>
          </a:ln>
        </p:spPr>
        <p:txBody>
          <a:bodyPr spcFirstLastPara="1" wrap="square" lIns="68575" tIns="34275" rIns="68575" bIns="34275" anchor="t" anchorCtr="0">
            <a:normAutofit/>
          </a:bodyPr>
          <a:lstStyle>
            <a:lvl1pPr marL="457200" lvl="0" indent="-228600" algn="l">
              <a:spcBef>
                <a:spcPts val="300"/>
              </a:spcBef>
              <a:spcAft>
                <a:spcPts val="0"/>
              </a:spcAft>
              <a:buClr>
                <a:srgbClr val="B3A369"/>
              </a:buClr>
              <a:buSzPts val="1400"/>
              <a:buNone/>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ech Tower">
  <p:cSld name="Title - Tech Tower">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a:off x="1835331" y="1384663"/>
            <a:ext cx="6680100" cy="1946400"/>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9" name="Google Shape;59;p15"/>
          <p:cNvSpPr txBox="1">
            <a:spLocks noGrp="1"/>
          </p:cNvSpPr>
          <p:nvPr>
            <p:ph type="body" idx="1"/>
          </p:nvPr>
        </p:nvSpPr>
        <p:spPr>
          <a:xfrm>
            <a:off x="1835331" y="3331028"/>
            <a:ext cx="6680100" cy="469500"/>
          </a:xfrm>
          <a:prstGeom prst="rect">
            <a:avLst/>
          </a:prstGeom>
          <a:noFill/>
          <a:ln>
            <a:noFill/>
          </a:ln>
        </p:spPr>
        <p:txBody>
          <a:bodyPr spcFirstLastPara="1" wrap="square" lIns="68575" tIns="34275" rIns="68575" bIns="34275" anchor="t" anchorCtr="0">
            <a:normAutofit/>
          </a:bodyPr>
          <a:lstStyle>
            <a:lvl1pPr marL="457200" lvl="0" indent="-228600" algn="l">
              <a:spcBef>
                <a:spcPts val="300"/>
              </a:spcBef>
              <a:spcAft>
                <a:spcPts val="0"/>
              </a:spcAft>
              <a:buClr>
                <a:schemeClr val="dk1"/>
              </a:buClr>
              <a:buSzPts val="1400"/>
              <a:buNone/>
              <a:defRPr>
                <a:solidFill>
                  <a:schemeClr val="dk1"/>
                </a:solidFill>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Full Photo">
  <p:cSld name="Title - Full Photo">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1835331" y="1384663"/>
            <a:ext cx="6680100" cy="1946400"/>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lt1"/>
              </a:buClr>
              <a:buSzPts val="4500"/>
              <a:buFont typeface="Roboto"/>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2" name="Google Shape;62;p16"/>
          <p:cNvSpPr txBox="1">
            <a:spLocks noGrp="1"/>
          </p:cNvSpPr>
          <p:nvPr>
            <p:ph type="body" idx="1"/>
          </p:nvPr>
        </p:nvSpPr>
        <p:spPr>
          <a:xfrm>
            <a:off x="1835331" y="3331028"/>
            <a:ext cx="6680100" cy="469500"/>
          </a:xfrm>
          <a:prstGeom prst="rect">
            <a:avLst/>
          </a:prstGeom>
          <a:noFill/>
          <a:ln>
            <a:noFill/>
          </a:ln>
        </p:spPr>
        <p:txBody>
          <a:bodyPr spcFirstLastPara="1" wrap="square" lIns="68575" tIns="34275" rIns="68575" bIns="34275" anchor="t" anchorCtr="0">
            <a:normAutofit/>
          </a:bodyPr>
          <a:lstStyle>
            <a:lvl1pPr marL="457200" lvl="0" indent="-228600" algn="l">
              <a:spcBef>
                <a:spcPts val="300"/>
              </a:spcBef>
              <a:spcAft>
                <a:spcPts val="0"/>
              </a:spcAft>
              <a:buClr>
                <a:schemeClr val="lt1"/>
              </a:buClr>
              <a:buSzPts val="1400"/>
              <a:buNone/>
              <a:defRPr>
                <a:solidFill>
                  <a:schemeClr val="lt1"/>
                </a:solidFill>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pic>
        <p:nvPicPr>
          <p:cNvPr id="63" name="Google Shape;63;p16"/>
          <p:cNvPicPr preferRelativeResize="0"/>
          <p:nvPr/>
        </p:nvPicPr>
        <p:blipFill rotWithShape="1">
          <a:blip r:embed="rId3">
            <a:alphaModFix/>
          </a:blip>
          <a:srcRect t="73769"/>
          <a:stretch/>
        </p:blipFill>
        <p:spPr>
          <a:xfrm>
            <a:off x="1" y="3794384"/>
            <a:ext cx="9144000" cy="134911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Plain">
  <p:cSld name="Title - Plain">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1835331" y="1384663"/>
            <a:ext cx="6680100" cy="1946400"/>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6" name="Google Shape;66;p17"/>
          <p:cNvSpPr txBox="1">
            <a:spLocks noGrp="1"/>
          </p:cNvSpPr>
          <p:nvPr>
            <p:ph type="body" idx="1"/>
          </p:nvPr>
        </p:nvSpPr>
        <p:spPr>
          <a:xfrm>
            <a:off x="1835331" y="3331028"/>
            <a:ext cx="6680100" cy="469500"/>
          </a:xfrm>
          <a:prstGeom prst="rect">
            <a:avLst/>
          </a:prstGeom>
          <a:noFill/>
          <a:ln>
            <a:noFill/>
          </a:ln>
        </p:spPr>
        <p:txBody>
          <a:bodyPr spcFirstLastPara="1" wrap="square" lIns="68575" tIns="34275" rIns="68575" bIns="34275" anchor="t" anchorCtr="0">
            <a:normAutofit/>
          </a:bodyPr>
          <a:lstStyle>
            <a:lvl1pPr marL="457200" lvl="0" indent="-228600" algn="l">
              <a:spcBef>
                <a:spcPts val="300"/>
              </a:spcBef>
              <a:spcAft>
                <a:spcPts val="0"/>
              </a:spcAft>
              <a:buClr>
                <a:schemeClr val="dk1"/>
              </a:buClr>
              <a:buSzPts val="1400"/>
              <a:buNone/>
              <a:defRPr>
                <a:solidFill>
                  <a:schemeClr val="dk1"/>
                </a:solidFill>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Kendeda">
  <p:cSld name="Title - Kendeda">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8"/>
          <p:cNvSpPr txBox="1">
            <a:spLocks noGrp="1"/>
          </p:cNvSpPr>
          <p:nvPr>
            <p:ph type="title"/>
          </p:nvPr>
        </p:nvSpPr>
        <p:spPr>
          <a:xfrm>
            <a:off x="1835331" y="1384663"/>
            <a:ext cx="6680100" cy="1946400"/>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9" name="Google Shape;69;p18"/>
          <p:cNvSpPr txBox="1">
            <a:spLocks noGrp="1"/>
          </p:cNvSpPr>
          <p:nvPr>
            <p:ph type="body" idx="1"/>
          </p:nvPr>
        </p:nvSpPr>
        <p:spPr>
          <a:xfrm>
            <a:off x="1835331" y="3331028"/>
            <a:ext cx="6680100" cy="469500"/>
          </a:xfrm>
          <a:prstGeom prst="rect">
            <a:avLst/>
          </a:prstGeom>
          <a:noFill/>
          <a:ln>
            <a:noFill/>
          </a:ln>
        </p:spPr>
        <p:txBody>
          <a:bodyPr spcFirstLastPara="1" wrap="square" lIns="68575" tIns="34275" rIns="68575" bIns="34275" anchor="t" anchorCtr="0">
            <a:normAutofit/>
          </a:bodyPr>
          <a:lstStyle>
            <a:lvl1pPr marL="457200" lvl="0" indent="-228600" algn="l">
              <a:spcBef>
                <a:spcPts val="300"/>
              </a:spcBef>
              <a:spcAft>
                <a:spcPts val="0"/>
              </a:spcAft>
              <a:buClr>
                <a:schemeClr val="dk1"/>
              </a:buClr>
              <a:buSzPts val="1400"/>
              <a:buNone/>
              <a:defRPr>
                <a:solidFill>
                  <a:schemeClr val="dk1"/>
                </a:solidFill>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Wreck">
  <p:cSld name="TItle - Wreck">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9"/>
          <p:cNvSpPr txBox="1">
            <a:spLocks noGrp="1"/>
          </p:cNvSpPr>
          <p:nvPr>
            <p:ph type="title"/>
          </p:nvPr>
        </p:nvSpPr>
        <p:spPr>
          <a:xfrm>
            <a:off x="1835331" y="1384663"/>
            <a:ext cx="6680100" cy="1946400"/>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 name="Google Shape;72;p19"/>
          <p:cNvSpPr txBox="1">
            <a:spLocks noGrp="1"/>
          </p:cNvSpPr>
          <p:nvPr>
            <p:ph type="body" idx="1"/>
          </p:nvPr>
        </p:nvSpPr>
        <p:spPr>
          <a:xfrm>
            <a:off x="1835331" y="3331028"/>
            <a:ext cx="6680100" cy="469500"/>
          </a:xfrm>
          <a:prstGeom prst="rect">
            <a:avLst/>
          </a:prstGeom>
          <a:noFill/>
          <a:ln>
            <a:noFill/>
          </a:ln>
        </p:spPr>
        <p:txBody>
          <a:bodyPr spcFirstLastPara="1" wrap="square" lIns="68575" tIns="34275" rIns="68575" bIns="34275" anchor="t" anchorCtr="0">
            <a:normAutofit/>
          </a:bodyPr>
          <a:lstStyle>
            <a:lvl1pPr marL="457200" lvl="0" indent="-228600" algn="l">
              <a:spcBef>
                <a:spcPts val="300"/>
              </a:spcBef>
              <a:spcAft>
                <a:spcPts val="0"/>
              </a:spcAft>
              <a:buClr>
                <a:schemeClr val="dk1"/>
              </a:buClr>
              <a:buSzPts val="1400"/>
              <a:buNone/>
              <a:defRPr>
                <a:solidFill>
                  <a:schemeClr val="dk1"/>
                </a:solidFill>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p:nvPr/>
        </p:nvSpPr>
        <p:spPr>
          <a:xfrm>
            <a:off x="1835331" y="1260565"/>
            <a:ext cx="6511800" cy="2070600"/>
          </a:xfrm>
          <a:prstGeom prst="rect">
            <a:avLst/>
          </a:prstGeom>
          <a:noFill/>
          <a:ln>
            <a:noFill/>
          </a:ln>
        </p:spPr>
        <p:txBody>
          <a:bodyPr spcFirstLastPara="1" wrap="square" lIns="68575" tIns="34275" rIns="68575" bIns="34275" anchor="ctr" anchorCtr="0">
            <a:normAutofit/>
          </a:bodyPr>
          <a:lstStyle/>
          <a:p>
            <a:pPr marL="0" marR="0" lvl="0" indent="0" algn="l" rtl="0">
              <a:lnSpc>
                <a:spcPct val="100000"/>
              </a:lnSpc>
              <a:spcBef>
                <a:spcPts val="0"/>
              </a:spcBef>
              <a:spcAft>
                <a:spcPts val="0"/>
              </a:spcAft>
              <a:buClr>
                <a:srgbClr val="003057"/>
              </a:buClr>
              <a:buSzPts val="4500"/>
              <a:buFont typeface="Roboto"/>
              <a:buNone/>
            </a:pPr>
            <a:endParaRPr sz="4500" b="1" i="0" u="none" strike="noStrike" cap="none">
              <a:solidFill>
                <a:srgbClr val="003057"/>
              </a:solidFill>
              <a:latin typeface="Roboto"/>
              <a:ea typeface="Roboto"/>
              <a:cs typeface="Roboto"/>
              <a:sym typeface="Roboto"/>
            </a:endParaRPr>
          </a:p>
        </p:txBody>
      </p:sp>
      <p:sp>
        <p:nvSpPr>
          <p:cNvPr id="52" name="Google Shape;52;p13"/>
          <p:cNvSpPr txBox="1">
            <a:spLocks noGrp="1"/>
          </p:cNvSpPr>
          <p:nvPr>
            <p:ph type="title"/>
          </p:nvPr>
        </p:nvSpPr>
        <p:spPr>
          <a:xfrm>
            <a:off x="1835331" y="1384663"/>
            <a:ext cx="6680100" cy="1946400"/>
          </a:xfrm>
          <a:prstGeom prst="rect">
            <a:avLst/>
          </a:prstGeom>
          <a:noFill/>
          <a:ln>
            <a:noFill/>
          </a:ln>
        </p:spPr>
        <p:txBody>
          <a:bodyPr spcFirstLastPara="1" wrap="square" lIns="68575" tIns="34275" rIns="68575" bIns="34275" anchor="ctr" anchorCtr="0">
            <a:normAutofit/>
          </a:bodyPr>
          <a:lstStyle>
            <a:lvl1pPr marR="0" lvl="0" algn="l">
              <a:spcBef>
                <a:spcPts val="0"/>
              </a:spcBef>
              <a:spcAft>
                <a:spcPts val="0"/>
              </a:spcAft>
              <a:buClr>
                <a:schemeClr val="dk1"/>
              </a:buClr>
              <a:buSzPts val="4500"/>
              <a:buFont typeface="Roboto"/>
              <a:buNone/>
              <a:defRPr sz="4500" b="1" i="0" u="none" strike="noStrike" cap="none">
                <a:solidFill>
                  <a:schemeClr val="dk1"/>
                </a:solidFill>
                <a:latin typeface="Roboto"/>
                <a:ea typeface="Roboto"/>
                <a:cs typeface="Roboto"/>
                <a:sym typeface="Roboto"/>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3" name="Google Shape;53;p13"/>
          <p:cNvSpPr txBox="1">
            <a:spLocks noGrp="1"/>
          </p:cNvSpPr>
          <p:nvPr>
            <p:ph type="body" idx="1"/>
          </p:nvPr>
        </p:nvSpPr>
        <p:spPr>
          <a:xfrm>
            <a:off x="1835331" y="3331028"/>
            <a:ext cx="6680100" cy="469500"/>
          </a:xfrm>
          <a:prstGeom prst="rect">
            <a:avLst/>
          </a:prstGeom>
          <a:noFill/>
          <a:ln>
            <a:noFill/>
          </a:ln>
        </p:spPr>
        <p:txBody>
          <a:bodyPr spcFirstLastPara="1" wrap="square" lIns="68575" tIns="34275" rIns="68575" bIns="34275" anchor="t" anchorCtr="0">
            <a:normAutofit/>
          </a:bodyPr>
          <a:lstStyle>
            <a:lvl1pPr marL="457200" marR="0" lvl="0" indent="-228600" algn="l">
              <a:spcBef>
                <a:spcPts val="300"/>
              </a:spcBef>
              <a:spcAft>
                <a:spcPts val="0"/>
              </a:spcAft>
              <a:buClr>
                <a:srgbClr val="B3A369"/>
              </a:buClr>
              <a:buSzPts val="1400"/>
              <a:buFont typeface="Arial"/>
              <a:buNone/>
              <a:defRPr sz="1400" b="0" i="0" u="none" strike="noStrike" cap="none">
                <a:solidFill>
                  <a:srgbClr val="B3A369"/>
                </a:solidFill>
                <a:latin typeface="Arial"/>
                <a:ea typeface="Arial"/>
                <a:cs typeface="Arial"/>
                <a:sym typeface="Arial"/>
              </a:defRPr>
            </a:lvl1pPr>
            <a:lvl2pPr marL="914400" marR="0" lvl="1" indent="-330200" algn="l">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17500" algn="l">
              <a:spcBef>
                <a:spcPts val="3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298450" algn="l">
              <a:spcBef>
                <a:spcPts val="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a:spcBef>
                <a:spcPts val="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a:spcBef>
                <a:spcPts val="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a:spcBef>
                <a:spcPts val="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a:spcBef>
                <a:spcPts val="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a:spcBef>
                <a:spcPts val="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Lst>
  <p:transition spd="med">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hyperlink" Target="https://elements-ic.com/nanopores-2/" TargetMode="External"/><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elements-ic.com/nanopores-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20"/>
          <p:cNvSpPr txBox="1"/>
          <p:nvPr/>
        </p:nvSpPr>
        <p:spPr>
          <a:xfrm>
            <a:off x="833733" y="630375"/>
            <a:ext cx="8520600" cy="2052600"/>
          </a:xfrm>
          <a:prstGeom prst="rect">
            <a:avLst/>
          </a:prstGeom>
          <a:noFill/>
          <a:ln>
            <a:noFill/>
          </a:ln>
        </p:spPr>
        <p:txBody>
          <a:bodyPr spcFirstLastPara="1" wrap="square" lIns="91425" tIns="91425" rIns="91425" bIns="91425" anchor="b" anchorCtr="0">
            <a:normAutofit/>
          </a:bodyPr>
          <a:lstStyle/>
          <a:p>
            <a:pPr marL="0" lvl="0" indent="0" algn="ctr" rtl="0">
              <a:spcBef>
                <a:spcPts val="0"/>
              </a:spcBef>
              <a:spcAft>
                <a:spcPts val="0"/>
              </a:spcAft>
              <a:buNone/>
            </a:pPr>
            <a:r>
              <a:rPr lang="en" sz="4000">
                <a:solidFill>
                  <a:srgbClr val="000000"/>
                </a:solidFill>
                <a:latin typeface="Times New Roman"/>
                <a:ea typeface="Times New Roman"/>
                <a:cs typeface="Times New Roman"/>
                <a:sym typeface="Times New Roman"/>
              </a:rPr>
              <a:t>Solid State Nanopores for Protein Detection </a:t>
            </a:r>
            <a:endParaRPr sz="4000">
              <a:solidFill>
                <a:srgbClr val="000000"/>
              </a:solidFill>
              <a:latin typeface="Times New Roman"/>
              <a:ea typeface="Times New Roman"/>
              <a:cs typeface="Times New Roman"/>
              <a:sym typeface="Times New Roman"/>
            </a:endParaRPr>
          </a:p>
        </p:txBody>
      </p:sp>
      <p:sp>
        <p:nvSpPr>
          <p:cNvPr id="78" name="Google Shape;78;p20"/>
          <p:cNvSpPr txBox="1"/>
          <p:nvPr/>
        </p:nvSpPr>
        <p:spPr>
          <a:xfrm>
            <a:off x="440300" y="2895975"/>
            <a:ext cx="8520600" cy="792600"/>
          </a:xfrm>
          <a:prstGeom prst="rect">
            <a:avLst/>
          </a:prstGeom>
          <a:noFill/>
          <a:ln>
            <a:noFill/>
          </a:ln>
        </p:spPr>
        <p:txBody>
          <a:bodyPr spcFirstLastPara="1" wrap="square" lIns="91425" tIns="91425" rIns="91425" bIns="91425" anchor="t" anchorCtr="0">
            <a:normAutofit fontScale="55000" lnSpcReduction="20000"/>
          </a:bodyPr>
          <a:lstStyle/>
          <a:p>
            <a:pPr marL="0" lvl="0" indent="0" algn="ctr" rtl="0">
              <a:spcBef>
                <a:spcPts val="0"/>
              </a:spcBef>
              <a:spcAft>
                <a:spcPts val="0"/>
              </a:spcAft>
              <a:buNone/>
            </a:pPr>
            <a:r>
              <a:rPr lang="en" sz="2800">
                <a:solidFill>
                  <a:srgbClr val="212121"/>
                </a:solidFill>
                <a:latin typeface="Times New Roman"/>
                <a:ea typeface="Times New Roman"/>
                <a:cs typeface="Times New Roman"/>
                <a:sym typeface="Times New Roman"/>
              </a:rPr>
              <a:t>Carolina Campos</a:t>
            </a:r>
            <a:endParaRPr sz="2800">
              <a:solidFill>
                <a:srgbClr val="212121"/>
              </a:solidFill>
              <a:latin typeface="Times New Roman"/>
              <a:ea typeface="Times New Roman"/>
              <a:cs typeface="Times New Roman"/>
              <a:sym typeface="Times New Roman"/>
            </a:endParaRPr>
          </a:p>
          <a:p>
            <a:pPr marL="0" lvl="0" indent="0" algn="ctr" rtl="0">
              <a:spcBef>
                <a:spcPts val="0"/>
              </a:spcBef>
              <a:spcAft>
                <a:spcPts val="0"/>
              </a:spcAft>
              <a:buNone/>
            </a:pPr>
            <a:r>
              <a:rPr lang="en" sz="2800">
                <a:solidFill>
                  <a:srgbClr val="212121"/>
                </a:solidFill>
                <a:latin typeface="Times New Roman"/>
                <a:ea typeface="Times New Roman"/>
                <a:cs typeface="Times New Roman"/>
                <a:sym typeface="Times New Roman"/>
              </a:rPr>
              <a:t>PI: Dr. Eric Vogel</a:t>
            </a:r>
            <a:endParaRPr sz="2800">
              <a:solidFill>
                <a:srgbClr val="212121"/>
              </a:solidFill>
              <a:latin typeface="Times New Roman"/>
              <a:ea typeface="Times New Roman"/>
              <a:cs typeface="Times New Roman"/>
              <a:sym typeface="Times New Roman"/>
            </a:endParaRPr>
          </a:p>
          <a:p>
            <a:pPr marL="0" lvl="0" indent="0" algn="ctr" rtl="0">
              <a:spcBef>
                <a:spcPts val="0"/>
              </a:spcBef>
              <a:spcAft>
                <a:spcPts val="0"/>
              </a:spcAft>
              <a:buNone/>
            </a:pPr>
            <a:r>
              <a:rPr lang="en" sz="2800">
                <a:solidFill>
                  <a:srgbClr val="212121"/>
                </a:solidFill>
                <a:latin typeface="Times New Roman"/>
                <a:ea typeface="Times New Roman"/>
                <a:cs typeface="Times New Roman"/>
                <a:sym typeface="Times New Roman"/>
              </a:rPr>
              <a:t>Mentor: Noah Baughman </a:t>
            </a:r>
            <a:endParaRPr sz="2800">
              <a:solidFill>
                <a:srgbClr val="212121"/>
              </a:solidFill>
              <a:latin typeface="Times New Roman"/>
              <a:ea typeface="Times New Roman"/>
              <a:cs typeface="Times New Roman"/>
              <a:sym typeface="Times New Roman"/>
            </a:endParaRPr>
          </a:p>
        </p:txBody>
      </p:sp>
      <p:pic>
        <p:nvPicPr>
          <p:cNvPr id="79" name="Google Shape;79;p20" descr="File:Virginia Tech logo.svg - Wikipedia"/>
          <p:cNvPicPr preferRelativeResize="0"/>
          <p:nvPr/>
        </p:nvPicPr>
        <p:blipFill>
          <a:blip r:embed="rId3">
            <a:alphaModFix/>
          </a:blip>
          <a:stretch>
            <a:fillRect/>
          </a:stretch>
        </p:blipFill>
        <p:spPr>
          <a:xfrm>
            <a:off x="189750" y="4631373"/>
            <a:ext cx="1605299" cy="313525"/>
          </a:xfrm>
          <a:prstGeom prst="rect">
            <a:avLst/>
          </a:prstGeom>
          <a:noFill/>
          <a:ln>
            <a:noFill/>
          </a:ln>
        </p:spPr>
      </p:pic>
      <p:pic>
        <p:nvPicPr>
          <p:cNvPr id="80" name="Google Shape;80;p20" title="Screenshot 2025-07-15 at 2.58.39 PM.png"/>
          <p:cNvPicPr preferRelativeResize="0"/>
          <p:nvPr/>
        </p:nvPicPr>
        <p:blipFill>
          <a:blip r:embed="rId4">
            <a:alphaModFix/>
          </a:blip>
          <a:stretch>
            <a:fillRect/>
          </a:stretch>
        </p:blipFill>
        <p:spPr>
          <a:xfrm>
            <a:off x="2146721" y="4398299"/>
            <a:ext cx="1662249" cy="639696"/>
          </a:xfrm>
          <a:prstGeom prst="rect">
            <a:avLst/>
          </a:prstGeom>
          <a:noFill/>
          <a:ln>
            <a:noFill/>
          </a:ln>
        </p:spPr>
      </p:pic>
      <p:pic>
        <p:nvPicPr>
          <p:cNvPr id="81" name="Google Shape;81;p20" title="Screenshot 2025-07-15 at 2.59.02 PM.png"/>
          <p:cNvPicPr preferRelativeResize="0"/>
          <p:nvPr/>
        </p:nvPicPr>
        <p:blipFill rotWithShape="1">
          <a:blip r:embed="rId5">
            <a:alphaModFix/>
          </a:blip>
          <a:srcRect b="36844"/>
          <a:stretch/>
        </p:blipFill>
        <p:spPr>
          <a:xfrm>
            <a:off x="6516700" y="4321850"/>
            <a:ext cx="2553615" cy="792600"/>
          </a:xfrm>
          <a:prstGeom prst="rect">
            <a:avLst/>
          </a:prstGeom>
          <a:noFill/>
          <a:ln>
            <a:noFill/>
          </a:ln>
        </p:spPr>
      </p:pic>
      <p:pic>
        <p:nvPicPr>
          <p:cNvPr id="82" name="Google Shape;82;p20" title="Screenshot 2025-07-15 at 2.59.02 PM.png"/>
          <p:cNvPicPr preferRelativeResize="0"/>
          <p:nvPr/>
        </p:nvPicPr>
        <p:blipFill rotWithShape="1">
          <a:blip r:embed="rId5">
            <a:alphaModFix/>
          </a:blip>
          <a:srcRect l="368" t="54493" r="37182" b="3456"/>
          <a:stretch/>
        </p:blipFill>
        <p:spPr>
          <a:xfrm>
            <a:off x="4405024" y="4435125"/>
            <a:ext cx="1710503" cy="5660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6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9"/>
          <p:cNvSpPr txBox="1">
            <a:spLocks noGrp="1"/>
          </p:cNvSpPr>
          <p:nvPr>
            <p:ph type="title"/>
          </p:nvPr>
        </p:nvSpPr>
        <p:spPr>
          <a:xfrm>
            <a:off x="-65302" y="-607400"/>
            <a:ext cx="9047700" cy="19464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600"/>
              <a:t>Nanopore Reaction During a Translocation</a:t>
            </a:r>
            <a:endParaRPr sz="3600"/>
          </a:p>
        </p:txBody>
      </p:sp>
      <p:sp>
        <p:nvSpPr>
          <p:cNvPr id="169" name="Google Shape;169;p29"/>
          <p:cNvSpPr txBox="1">
            <a:spLocks noGrp="1"/>
          </p:cNvSpPr>
          <p:nvPr>
            <p:ph type="body" idx="1"/>
          </p:nvPr>
        </p:nvSpPr>
        <p:spPr>
          <a:xfrm>
            <a:off x="6" y="4767928"/>
            <a:ext cx="6680100" cy="469500"/>
          </a:xfrm>
          <a:prstGeom prst="rect">
            <a:avLst/>
          </a:prstGeom>
        </p:spPr>
        <p:txBody>
          <a:bodyPr spcFirstLastPara="1" wrap="square" lIns="68575" tIns="34275" rIns="68575" bIns="34275" anchor="t" anchorCtr="0">
            <a:normAutofit/>
          </a:bodyPr>
          <a:lstStyle/>
          <a:p>
            <a:pPr marL="0" lvl="0" indent="0" algn="l" rtl="0">
              <a:spcBef>
                <a:spcPts val="300"/>
              </a:spcBef>
              <a:spcAft>
                <a:spcPts val="0"/>
              </a:spcAft>
              <a:buNone/>
            </a:pPr>
            <a:r>
              <a:rPr lang="en"/>
              <a:t>10</a:t>
            </a:r>
            <a:endParaRPr/>
          </a:p>
        </p:txBody>
      </p:sp>
      <p:sp>
        <p:nvSpPr>
          <p:cNvPr id="170" name="Google Shape;170;p29"/>
          <p:cNvSpPr txBox="1"/>
          <p:nvPr/>
        </p:nvSpPr>
        <p:spPr>
          <a:xfrm>
            <a:off x="112950" y="1144550"/>
            <a:ext cx="8520600" cy="3778500"/>
          </a:xfrm>
          <a:prstGeom prst="rect">
            <a:avLst/>
          </a:prstGeom>
          <a:noFill/>
          <a:ln>
            <a:noFill/>
          </a:ln>
        </p:spPr>
        <p:txBody>
          <a:bodyPr spcFirstLastPara="1" wrap="square" lIns="91425" tIns="91425" rIns="91425" bIns="91425" anchor="t" anchorCtr="0">
            <a:normAutofit/>
          </a:bodyPr>
          <a:lstStyle/>
          <a:p>
            <a:pPr marL="457200" lvl="0" indent="-316470" algn="l" rtl="0">
              <a:lnSpc>
                <a:spcPct val="115000"/>
              </a:lnSpc>
              <a:spcBef>
                <a:spcPts val="0"/>
              </a:spcBef>
              <a:spcAft>
                <a:spcPts val="0"/>
              </a:spcAft>
              <a:buClr>
                <a:srgbClr val="000000"/>
              </a:buClr>
              <a:buSzPts val="1384"/>
              <a:buFont typeface="Times New Roman"/>
              <a:buChar char="-"/>
            </a:pPr>
            <a:r>
              <a:rPr lang="en" sz="1383">
                <a:solidFill>
                  <a:srgbClr val="000000"/>
                </a:solidFill>
                <a:latin typeface="Times New Roman"/>
                <a:ea typeface="Times New Roman"/>
                <a:cs typeface="Times New Roman"/>
                <a:sym typeface="Times New Roman"/>
              </a:rPr>
              <a:t>When voltage is applied and a molecules translocates through a nanopore, it causes changes in the ionic current. </a:t>
            </a:r>
            <a:endParaRPr sz="1383">
              <a:solidFill>
                <a:srgbClr val="000000"/>
              </a:solidFill>
              <a:latin typeface="Times New Roman"/>
              <a:ea typeface="Times New Roman"/>
              <a:cs typeface="Times New Roman"/>
              <a:sym typeface="Times New Roman"/>
            </a:endParaRPr>
          </a:p>
          <a:p>
            <a:pPr marL="457200" lvl="0" indent="-316470" algn="l" rtl="0">
              <a:lnSpc>
                <a:spcPct val="115000"/>
              </a:lnSpc>
              <a:spcBef>
                <a:spcPts val="0"/>
              </a:spcBef>
              <a:spcAft>
                <a:spcPts val="0"/>
              </a:spcAft>
              <a:buClr>
                <a:srgbClr val="000000"/>
              </a:buClr>
              <a:buSzPts val="1384"/>
              <a:buFont typeface="Times New Roman"/>
              <a:buChar char="-"/>
            </a:pPr>
            <a:r>
              <a:rPr lang="en" sz="1383">
                <a:solidFill>
                  <a:srgbClr val="000000"/>
                </a:solidFill>
                <a:latin typeface="Times New Roman"/>
                <a:ea typeface="Times New Roman"/>
                <a:cs typeface="Times New Roman"/>
                <a:sym typeface="Times New Roman"/>
              </a:rPr>
              <a:t>The ionic conductance of the nanopore, G, can be expressed by</a:t>
            </a:r>
            <a:endParaRPr sz="1383">
              <a:solidFill>
                <a:srgbClr val="000000"/>
              </a:solidFill>
              <a:latin typeface="Times New Roman"/>
              <a:ea typeface="Times New Roman"/>
              <a:cs typeface="Times New Roman"/>
              <a:sym typeface="Times New Roman"/>
            </a:endParaRPr>
          </a:p>
          <a:p>
            <a:pPr marL="457200" lvl="0" indent="0" algn="l" rtl="0">
              <a:lnSpc>
                <a:spcPct val="115000"/>
              </a:lnSpc>
              <a:spcBef>
                <a:spcPts val="1200"/>
              </a:spcBef>
              <a:spcAft>
                <a:spcPts val="0"/>
              </a:spcAft>
              <a:buNone/>
            </a:pPr>
            <a:endParaRPr sz="1383">
              <a:latin typeface="Times New Roman"/>
              <a:ea typeface="Times New Roman"/>
              <a:cs typeface="Times New Roman"/>
              <a:sym typeface="Times New Roman"/>
            </a:endParaRPr>
          </a:p>
          <a:p>
            <a:pPr marL="0" lvl="0" indent="457200" algn="l" rtl="0">
              <a:lnSpc>
                <a:spcPct val="115000"/>
              </a:lnSpc>
              <a:spcBef>
                <a:spcPts val="1200"/>
              </a:spcBef>
              <a:spcAft>
                <a:spcPts val="0"/>
              </a:spcAft>
              <a:buNone/>
            </a:pPr>
            <a:r>
              <a:rPr lang="en" sz="1300" b="1">
                <a:solidFill>
                  <a:srgbClr val="000000"/>
                </a:solidFill>
                <a:latin typeface="Times New Roman"/>
                <a:ea typeface="Times New Roman"/>
                <a:cs typeface="Times New Roman"/>
                <a:sym typeface="Times New Roman"/>
              </a:rPr>
              <a:t>σ - conductivity of the solution</a:t>
            </a:r>
            <a:endParaRPr sz="1300" b="1">
              <a:solidFill>
                <a:srgbClr val="000000"/>
              </a:solidFill>
              <a:latin typeface="Times New Roman"/>
              <a:ea typeface="Times New Roman"/>
              <a:cs typeface="Times New Roman"/>
              <a:sym typeface="Times New Roman"/>
            </a:endParaRPr>
          </a:p>
          <a:p>
            <a:pPr marL="457200" lvl="0" indent="0" algn="l" rtl="0">
              <a:lnSpc>
                <a:spcPct val="115000"/>
              </a:lnSpc>
              <a:spcBef>
                <a:spcPts val="1200"/>
              </a:spcBef>
              <a:spcAft>
                <a:spcPts val="0"/>
              </a:spcAft>
              <a:buNone/>
            </a:pPr>
            <a:r>
              <a:rPr lang="en" sz="1300" b="1">
                <a:solidFill>
                  <a:srgbClr val="000000"/>
                </a:solidFill>
                <a:latin typeface="Times New Roman"/>
                <a:ea typeface="Times New Roman"/>
                <a:cs typeface="Times New Roman"/>
                <a:sym typeface="Times New Roman"/>
              </a:rPr>
              <a:t>L is the membrane thickness      </a:t>
            </a:r>
            <a:endParaRPr sz="1300" b="1">
              <a:solidFill>
                <a:srgbClr val="000000"/>
              </a:solidFill>
              <a:highlight>
                <a:srgbClr val="FFFF00"/>
              </a:highlight>
              <a:latin typeface="Times New Roman"/>
              <a:ea typeface="Times New Roman"/>
              <a:cs typeface="Times New Roman"/>
              <a:sym typeface="Times New Roman"/>
            </a:endParaRPr>
          </a:p>
          <a:p>
            <a:pPr marL="457200" lvl="0" indent="0" algn="l" rtl="0">
              <a:lnSpc>
                <a:spcPct val="115000"/>
              </a:lnSpc>
              <a:spcBef>
                <a:spcPts val="1200"/>
              </a:spcBef>
              <a:spcAft>
                <a:spcPts val="0"/>
              </a:spcAft>
              <a:buNone/>
            </a:pPr>
            <a:r>
              <a:rPr lang="en" sz="1300" b="1">
                <a:solidFill>
                  <a:srgbClr val="000000"/>
                </a:solidFill>
                <a:latin typeface="Times New Roman"/>
                <a:ea typeface="Times New Roman"/>
                <a:cs typeface="Times New Roman"/>
                <a:sym typeface="Times New Roman"/>
              </a:rPr>
              <a:t>D- the pore diameter</a:t>
            </a:r>
            <a:endParaRPr sz="1300" b="1">
              <a:solidFill>
                <a:srgbClr val="000000"/>
              </a:solidFill>
              <a:latin typeface="Times New Roman"/>
              <a:ea typeface="Times New Roman"/>
              <a:cs typeface="Times New Roman"/>
              <a:sym typeface="Times New Roman"/>
            </a:endParaRPr>
          </a:p>
          <a:p>
            <a:pPr marL="457200" lvl="0" indent="0" algn="l" rtl="0">
              <a:lnSpc>
                <a:spcPct val="115000"/>
              </a:lnSpc>
              <a:spcBef>
                <a:spcPts val="1200"/>
              </a:spcBef>
              <a:spcAft>
                <a:spcPts val="0"/>
              </a:spcAft>
              <a:buNone/>
            </a:pPr>
            <a:endParaRPr sz="1500" b="1">
              <a:latin typeface="Times New Roman"/>
              <a:ea typeface="Times New Roman"/>
              <a:cs typeface="Times New Roman"/>
              <a:sym typeface="Times New Roman"/>
            </a:endParaRPr>
          </a:p>
          <a:p>
            <a:pPr marL="457200" lvl="0" indent="0" algn="l" rtl="0">
              <a:lnSpc>
                <a:spcPct val="115000"/>
              </a:lnSpc>
              <a:spcBef>
                <a:spcPts val="1200"/>
              </a:spcBef>
              <a:spcAft>
                <a:spcPts val="1200"/>
              </a:spcAft>
              <a:buNone/>
            </a:pPr>
            <a:r>
              <a:rPr lang="en" sz="1316">
                <a:latin typeface="Times New Roman"/>
                <a:ea typeface="Times New Roman"/>
                <a:cs typeface="Times New Roman"/>
                <a:sym typeface="Times New Roman"/>
              </a:rPr>
              <a:t>The size of the current is directly proportional to conductance G. When a molecule blocks the pore, it alters the effective diameter, reducing conductance and thus causing a dip in the current that we can detect.</a:t>
            </a:r>
            <a:endParaRPr sz="1716">
              <a:solidFill>
                <a:srgbClr val="000000"/>
              </a:solidFill>
              <a:latin typeface="Times New Roman"/>
              <a:ea typeface="Times New Roman"/>
              <a:cs typeface="Times New Roman"/>
              <a:sym typeface="Times New Roman"/>
            </a:endParaRPr>
          </a:p>
        </p:txBody>
      </p:sp>
      <p:pic>
        <p:nvPicPr>
          <p:cNvPr id="171" name="Google Shape;171;p29" title="Screenshot 2025-06-10 at 12.39.37 PM.png"/>
          <p:cNvPicPr preferRelativeResize="0"/>
          <p:nvPr/>
        </p:nvPicPr>
        <p:blipFill rotWithShape="1">
          <a:blip r:embed="rId3">
            <a:alphaModFix/>
          </a:blip>
          <a:srcRect l="15230" r="17379"/>
          <a:stretch/>
        </p:blipFill>
        <p:spPr>
          <a:xfrm>
            <a:off x="3530400" y="2595650"/>
            <a:ext cx="1790950" cy="876300"/>
          </a:xfrm>
          <a:prstGeom prst="rect">
            <a:avLst/>
          </a:prstGeom>
          <a:noFill/>
          <a:ln>
            <a:noFill/>
          </a:ln>
        </p:spPr>
      </p:pic>
      <p:pic>
        <p:nvPicPr>
          <p:cNvPr id="172" name="Google Shape;172;p29" title="Screenshot 2025-07-21 at 1.42.10 PM.png"/>
          <p:cNvPicPr preferRelativeResize="0"/>
          <p:nvPr/>
        </p:nvPicPr>
        <p:blipFill>
          <a:blip r:embed="rId4">
            <a:alphaModFix/>
          </a:blip>
          <a:stretch>
            <a:fillRect/>
          </a:stretch>
        </p:blipFill>
        <p:spPr>
          <a:xfrm>
            <a:off x="6102175" y="1542800"/>
            <a:ext cx="2680551" cy="2276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0"/>
          <p:cNvSpPr txBox="1">
            <a:spLocks noGrp="1"/>
          </p:cNvSpPr>
          <p:nvPr>
            <p:ph type="title"/>
          </p:nvPr>
        </p:nvSpPr>
        <p:spPr>
          <a:xfrm>
            <a:off x="-2" y="-415175"/>
            <a:ext cx="9363300" cy="19464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900"/>
              <a:t>Protein Sensing with Custom Nanopores</a:t>
            </a:r>
            <a:endParaRPr sz="3900"/>
          </a:p>
        </p:txBody>
      </p:sp>
      <p:sp>
        <p:nvSpPr>
          <p:cNvPr id="178" name="Google Shape;178;p30"/>
          <p:cNvSpPr txBox="1">
            <a:spLocks noGrp="1"/>
          </p:cNvSpPr>
          <p:nvPr>
            <p:ph type="body" idx="1"/>
          </p:nvPr>
        </p:nvSpPr>
        <p:spPr>
          <a:xfrm>
            <a:off x="6" y="4771678"/>
            <a:ext cx="6680100" cy="469500"/>
          </a:xfrm>
          <a:prstGeom prst="rect">
            <a:avLst/>
          </a:prstGeom>
        </p:spPr>
        <p:txBody>
          <a:bodyPr spcFirstLastPara="1" wrap="square" lIns="68575" tIns="34275" rIns="68575" bIns="34275" anchor="t" anchorCtr="0">
            <a:normAutofit/>
          </a:bodyPr>
          <a:lstStyle/>
          <a:p>
            <a:pPr marL="0" lvl="0" indent="0" algn="l" rtl="0">
              <a:spcBef>
                <a:spcPts val="300"/>
              </a:spcBef>
              <a:spcAft>
                <a:spcPts val="0"/>
              </a:spcAft>
              <a:buNone/>
            </a:pPr>
            <a:r>
              <a:rPr lang="en"/>
              <a:t>12</a:t>
            </a:r>
            <a:endParaRPr/>
          </a:p>
        </p:txBody>
      </p:sp>
      <p:pic>
        <p:nvPicPr>
          <p:cNvPr id="179" name="Google Shape;179;p30" title="Screenshot 2025-07-27 at 4.51.21 PM.png"/>
          <p:cNvPicPr preferRelativeResize="0"/>
          <p:nvPr/>
        </p:nvPicPr>
        <p:blipFill>
          <a:blip r:embed="rId3">
            <a:alphaModFix/>
          </a:blip>
          <a:stretch>
            <a:fillRect/>
          </a:stretch>
        </p:blipFill>
        <p:spPr>
          <a:xfrm>
            <a:off x="791525" y="866150"/>
            <a:ext cx="7316924" cy="4213850"/>
          </a:xfrm>
          <a:prstGeom prst="rect">
            <a:avLst/>
          </a:prstGeom>
          <a:noFill/>
          <a:ln>
            <a:noFill/>
          </a:ln>
        </p:spPr>
      </p:pic>
      <p:cxnSp>
        <p:nvCxnSpPr>
          <p:cNvPr id="180" name="Google Shape;180;p30"/>
          <p:cNvCxnSpPr/>
          <p:nvPr/>
        </p:nvCxnSpPr>
        <p:spPr>
          <a:xfrm>
            <a:off x="5238750" y="1400175"/>
            <a:ext cx="9600" cy="168600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1"/>
          <p:cNvSpPr txBox="1">
            <a:spLocks noGrp="1"/>
          </p:cNvSpPr>
          <p:nvPr>
            <p:ph type="title"/>
          </p:nvPr>
        </p:nvSpPr>
        <p:spPr>
          <a:xfrm>
            <a:off x="50400" y="-788600"/>
            <a:ext cx="9043200" cy="26676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700"/>
              <a:t>Surfactants: Modifying Nanopore Sensing </a:t>
            </a:r>
            <a:endParaRPr sz="3700"/>
          </a:p>
        </p:txBody>
      </p:sp>
      <p:sp>
        <p:nvSpPr>
          <p:cNvPr id="186" name="Google Shape;186;p31"/>
          <p:cNvSpPr txBox="1">
            <a:spLocks noGrp="1"/>
          </p:cNvSpPr>
          <p:nvPr>
            <p:ph type="body" idx="1"/>
          </p:nvPr>
        </p:nvSpPr>
        <p:spPr>
          <a:xfrm>
            <a:off x="6" y="4841053"/>
            <a:ext cx="6680100" cy="469500"/>
          </a:xfrm>
          <a:prstGeom prst="rect">
            <a:avLst/>
          </a:prstGeom>
        </p:spPr>
        <p:txBody>
          <a:bodyPr spcFirstLastPara="1" wrap="square" lIns="68575" tIns="34275" rIns="68575" bIns="34275" anchor="t" anchorCtr="0">
            <a:normAutofit/>
          </a:bodyPr>
          <a:lstStyle/>
          <a:p>
            <a:pPr marL="0" lvl="0" indent="0" algn="l" rtl="0">
              <a:spcBef>
                <a:spcPts val="300"/>
              </a:spcBef>
              <a:spcAft>
                <a:spcPts val="0"/>
              </a:spcAft>
              <a:buNone/>
            </a:pPr>
            <a:r>
              <a:rPr lang="en"/>
              <a:t>12</a:t>
            </a:r>
            <a:endParaRPr/>
          </a:p>
        </p:txBody>
      </p:sp>
      <p:sp>
        <p:nvSpPr>
          <p:cNvPr id="187" name="Google Shape;187;p31"/>
          <p:cNvSpPr txBox="1"/>
          <p:nvPr/>
        </p:nvSpPr>
        <p:spPr>
          <a:xfrm>
            <a:off x="0" y="1152475"/>
            <a:ext cx="5251500" cy="38808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Surfactants - Surface Active Agents </a:t>
            </a:r>
            <a:endParaRPr sz="1800">
              <a:solidFill>
                <a:srgbClr val="000000"/>
              </a:solidFill>
              <a:latin typeface="Times New Roman"/>
              <a:ea typeface="Times New Roman"/>
              <a:cs typeface="Times New Roman"/>
              <a:sym typeface="Times New Roman"/>
            </a:endParaRPr>
          </a:p>
          <a:p>
            <a:pPr marL="914400" lvl="1" indent="-317500" algn="l" rtl="0">
              <a:lnSpc>
                <a:spcPct val="115000"/>
              </a:lnSpc>
              <a:spcBef>
                <a:spcPts val="0"/>
              </a:spcBef>
              <a:spcAft>
                <a:spcPts val="0"/>
              </a:spcAft>
              <a:buClr>
                <a:srgbClr val="000000"/>
              </a:buClr>
              <a:buSzPts val="1400"/>
              <a:buFont typeface="Times New Roman"/>
              <a:buChar char="-"/>
            </a:pPr>
            <a:r>
              <a:rPr lang="en">
                <a:solidFill>
                  <a:srgbClr val="000000"/>
                </a:solidFill>
                <a:latin typeface="Times New Roman"/>
                <a:ea typeface="Times New Roman"/>
                <a:cs typeface="Times New Roman"/>
                <a:sym typeface="Times New Roman"/>
              </a:rPr>
              <a:t>Molecules that posses hydrophilic and hydrophobic components.</a:t>
            </a:r>
            <a:endParaRPr>
              <a:solidFill>
                <a:srgbClr val="000000"/>
              </a:solidFill>
              <a:latin typeface="Times New Roman"/>
              <a:ea typeface="Times New Roman"/>
              <a:cs typeface="Times New Roman"/>
              <a:sym typeface="Times New Roman"/>
            </a:endParaRPr>
          </a:p>
          <a:p>
            <a:pPr marL="914400" lvl="1" indent="-317500" algn="l" rtl="0">
              <a:lnSpc>
                <a:spcPct val="115000"/>
              </a:lnSpc>
              <a:spcBef>
                <a:spcPts val="0"/>
              </a:spcBef>
              <a:spcAft>
                <a:spcPts val="0"/>
              </a:spcAft>
              <a:buClr>
                <a:srgbClr val="000000"/>
              </a:buClr>
              <a:buSzPts val="1400"/>
              <a:buFont typeface="Times New Roman"/>
              <a:buChar char="-"/>
            </a:pPr>
            <a:r>
              <a:rPr lang="en">
                <a:solidFill>
                  <a:srgbClr val="000000"/>
                </a:solidFill>
                <a:latin typeface="Times New Roman"/>
                <a:ea typeface="Times New Roman"/>
                <a:cs typeface="Times New Roman"/>
                <a:sym typeface="Times New Roman"/>
              </a:rPr>
              <a:t>This allows them to reduce the surface tension between two immiscible layers</a:t>
            </a:r>
            <a:endParaRPr>
              <a:solidFill>
                <a:srgbClr val="000000"/>
              </a:solidFill>
              <a:latin typeface="Times New Roman"/>
              <a:ea typeface="Times New Roman"/>
              <a:cs typeface="Times New Roman"/>
              <a:sym typeface="Times New Roman"/>
            </a:endParaRPr>
          </a:p>
          <a:p>
            <a:pPr marL="914400" lvl="1" indent="-317500" algn="l" rtl="0">
              <a:lnSpc>
                <a:spcPct val="115000"/>
              </a:lnSpc>
              <a:spcBef>
                <a:spcPts val="0"/>
              </a:spcBef>
              <a:spcAft>
                <a:spcPts val="0"/>
              </a:spcAft>
              <a:buClr>
                <a:srgbClr val="000000"/>
              </a:buClr>
              <a:buSzPts val="1400"/>
              <a:buFont typeface="Times New Roman"/>
              <a:buChar char="-"/>
            </a:pPr>
            <a:r>
              <a:rPr lang="en" b="1">
                <a:solidFill>
                  <a:srgbClr val="000000"/>
                </a:solidFill>
                <a:latin typeface="Times New Roman"/>
                <a:ea typeface="Times New Roman"/>
                <a:cs typeface="Times New Roman"/>
                <a:sym typeface="Times New Roman"/>
              </a:rPr>
              <a:t>Tween 20</a:t>
            </a:r>
            <a:r>
              <a:rPr lang="en" b="1">
                <a:latin typeface="Times New Roman"/>
                <a:ea typeface="Times New Roman"/>
                <a:cs typeface="Times New Roman"/>
                <a:sym typeface="Times New Roman"/>
              </a:rPr>
              <a:t>:</a:t>
            </a:r>
            <a:r>
              <a:rPr lang="en">
                <a:latin typeface="Times New Roman"/>
                <a:ea typeface="Times New Roman"/>
                <a:cs typeface="Times New Roman"/>
                <a:sym typeface="Times New Roman"/>
              </a:rPr>
              <a:t> </a:t>
            </a:r>
            <a:r>
              <a:rPr lang="en">
                <a:solidFill>
                  <a:srgbClr val="000000"/>
                </a:solidFill>
                <a:latin typeface="Times New Roman"/>
                <a:ea typeface="Times New Roman"/>
                <a:cs typeface="Times New Roman"/>
                <a:sym typeface="Times New Roman"/>
              </a:rPr>
              <a:t>exists as a non-ionic surfactant, giving great chemical stability and acid resistance in electrolytes. </a:t>
            </a:r>
            <a:endParaRPr>
              <a:solidFill>
                <a:srgbClr val="000000"/>
              </a:solidFill>
              <a:latin typeface="Times New Roman"/>
              <a:ea typeface="Times New Roman"/>
              <a:cs typeface="Times New Roman"/>
              <a:sym typeface="Times New Roman"/>
            </a:endParaRPr>
          </a:p>
          <a:p>
            <a:pPr marL="1371600" lvl="2" indent="-317500" algn="l" rtl="0">
              <a:lnSpc>
                <a:spcPct val="115000"/>
              </a:lnSpc>
              <a:spcBef>
                <a:spcPts val="0"/>
              </a:spcBef>
              <a:spcAft>
                <a:spcPts val="0"/>
              </a:spcAft>
              <a:buClr>
                <a:srgbClr val="000000"/>
              </a:buClr>
              <a:buSzPts val="1400"/>
              <a:buFont typeface="Times New Roman"/>
              <a:buChar char="-"/>
            </a:pPr>
            <a:r>
              <a:rPr lang="en">
                <a:latin typeface="Times New Roman"/>
                <a:ea typeface="Times New Roman"/>
                <a:cs typeface="Times New Roman"/>
                <a:sym typeface="Times New Roman"/>
              </a:rPr>
              <a:t>Prevents </a:t>
            </a:r>
            <a:r>
              <a:rPr lang="en">
                <a:solidFill>
                  <a:srgbClr val="000000"/>
                </a:solidFill>
                <a:latin typeface="Times New Roman"/>
                <a:ea typeface="Times New Roman"/>
                <a:cs typeface="Times New Roman"/>
                <a:sym typeface="Times New Roman"/>
              </a:rPr>
              <a:t>non-specific adhesion of biomolecules</a:t>
            </a:r>
            <a:endParaRPr>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en">
                <a:latin typeface="Times New Roman"/>
                <a:ea typeface="Times New Roman"/>
                <a:cs typeface="Times New Roman"/>
                <a:sym typeface="Times New Roman"/>
              </a:rPr>
              <a:t>Works well for nanoparticles </a:t>
            </a:r>
            <a:endParaRPr>
              <a:latin typeface="Times New Roman"/>
              <a:ea typeface="Times New Roman"/>
              <a:cs typeface="Times New Roman"/>
              <a:sym typeface="Times New Roman"/>
            </a:endParaRPr>
          </a:p>
          <a:p>
            <a:pPr marL="0" lvl="0" indent="0" algn="l" rtl="0">
              <a:lnSpc>
                <a:spcPct val="115000"/>
              </a:lnSpc>
              <a:spcBef>
                <a:spcPts val="1200"/>
              </a:spcBef>
              <a:spcAft>
                <a:spcPts val="1200"/>
              </a:spcAft>
              <a:buNone/>
            </a:pPr>
            <a:r>
              <a:rPr lang="en">
                <a:latin typeface="Times New Roman"/>
                <a:ea typeface="Times New Roman"/>
                <a:cs typeface="Times New Roman"/>
                <a:sym typeface="Times New Roman"/>
              </a:rPr>
              <a:t>May damage nanopores over time during protein sensing</a:t>
            </a:r>
            <a:endParaRPr>
              <a:latin typeface="Times New Roman"/>
              <a:ea typeface="Times New Roman"/>
              <a:cs typeface="Times New Roman"/>
              <a:sym typeface="Times New Roman"/>
            </a:endParaRPr>
          </a:p>
        </p:txBody>
      </p:sp>
      <p:pic>
        <p:nvPicPr>
          <p:cNvPr id="188" name="Google Shape;188;p31" title="image.png"/>
          <p:cNvPicPr preferRelativeResize="0"/>
          <p:nvPr/>
        </p:nvPicPr>
        <p:blipFill>
          <a:blip r:embed="rId3">
            <a:alphaModFix/>
          </a:blip>
          <a:stretch>
            <a:fillRect/>
          </a:stretch>
        </p:blipFill>
        <p:spPr>
          <a:xfrm>
            <a:off x="7618600" y="1112550"/>
            <a:ext cx="1271800" cy="1113450"/>
          </a:xfrm>
          <a:prstGeom prst="rect">
            <a:avLst/>
          </a:prstGeom>
          <a:noFill/>
          <a:ln>
            <a:noFill/>
          </a:ln>
        </p:spPr>
      </p:pic>
      <p:sp>
        <p:nvSpPr>
          <p:cNvPr id="189" name="Google Shape;189;p31"/>
          <p:cNvSpPr txBox="1"/>
          <p:nvPr/>
        </p:nvSpPr>
        <p:spPr>
          <a:xfrm>
            <a:off x="7183675" y="2163300"/>
            <a:ext cx="2360400" cy="8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
                <a:solidFill>
                  <a:srgbClr val="595959"/>
                </a:solidFill>
              </a:rPr>
              <a:t>Italia, Valeria. (2021). Understanding novel protein-derived biopolymers to enable biomimetic devices. </a:t>
            </a:r>
            <a:endParaRPr sz="200">
              <a:solidFill>
                <a:srgbClr val="595959"/>
              </a:solidFill>
            </a:endParaRPr>
          </a:p>
        </p:txBody>
      </p:sp>
      <p:sp>
        <p:nvSpPr>
          <p:cNvPr id="190" name="Google Shape;190;p31"/>
          <p:cNvSpPr txBox="1"/>
          <p:nvPr/>
        </p:nvSpPr>
        <p:spPr>
          <a:xfrm>
            <a:off x="5971475" y="3884175"/>
            <a:ext cx="3205200" cy="34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
                <a:solidFill>
                  <a:srgbClr val="595959"/>
                </a:solidFill>
              </a:rPr>
              <a:t>Li, Xiaoqing, et al. "Non-sticky translocation of bio-molecules through Tween 20-coated solid-state nanopores in a wide pH range." Applied Physics Letters 109.14 (2016).</a:t>
            </a:r>
            <a:endParaRPr sz="300">
              <a:solidFill>
                <a:srgbClr val="595959"/>
              </a:solidFill>
            </a:endParaRPr>
          </a:p>
        </p:txBody>
      </p:sp>
      <p:pic>
        <p:nvPicPr>
          <p:cNvPr id="191" name="Google Shape;191;p31" title="tween.png"/>
          <p:cNvPicPr preferRelativeResize="0"/>
          <p:nvPr/>
        </p:nvPicPr>
        <p:blipFill>
          <a:blip r:embed="rId4">
            <a:alphaModFix/>
          </a:blip>
          <a:stretch>
            <a:fillRect/>
          </a:stretch>
        </p:blipFill>
        <p:spPr>
          <a:xfrm>
            <a:off x="5251488" y="2770726"/>
            <a:ext cx="3740861" cy="11134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2"/>
          <p:cNvSpPr txBox="1">
            <a:spLocks noGrp="1"/>
          </p:cNvSpPr>
          <p:nvPr>
            <p:ph type="title"/>
          </p:nvPr>
        </p:nvSpPr>
        <p:spPr>
          <a:xfrm>
            <a:off x="0" y="-480550"/>
            <a:ext cx="9144000" cy="19464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500"/>
              <a:t>Nanoparticle Sensing with Tween-20</a:t>
            </a:r>
            <a:endParaRPr sz="3500"/>
          </a:p>
        </p:txBody>
      </p:sp>
      <p:sp>
        <p:nvSpPr>
          <p:cNvPr id="197" name="Google Shape;197;p32"/>
          <p:cNvSpPr txBox="1">
            <a:spLocks noGrp="1"/>
          </p:cNvSpPr>
          <p:nvPr>
            <p:ph type="body" idx="1"/>
          </p:nvPr>
        </p:nvSpPr>
        <p:spPr>
          <a:xfrm>
            <a:off x="6" y="4674003"/>
            <a:ext cx="6680100" cy="469500"/>
          </a:xfrm>
          <a:prstGeom prst="rect">
            <a:avLst/>
          </a:prstGeom>
        </p:spPr>
        <p:txBody>
          <a:bodyPr spcFirstLastPara="1" wrap="square" lIns="68575" tIns="34275" rIns="68575" bIns="34275" anchor="t" anchorCtr="0">
            <a:normAutofit/>
          </a:bodyPr>
          <a:lstStyle/>
          <a:p>
            <a:pPr marL="0" lvl="0" indent="0" algn="l" rtl="0">
              <a:spcBef>
                <a:spcPts val="300"/>
              </a:spcBef>
              <a:spcAft>
                <a:spcPts val="0"/>
              </a:spcAft>
              <a:buNone/>
            </a:pPr>
            <a:r>
              <a:rPr lang="en"/>
              <a:t>13</a:t>
            </a:r>
            <a:endParaRPr/>
          </a:p>
        </p:txBody>
      </p:sp>
      <p:pic>
        <p:nvPicPr>
          <p:cNvPr id="198" name="Google Shape;198;p32" title="Screenshot 2025-07-15 at 3.08.18 PM.png"/>
          <p:cNvPicPr preferRelativeResize="0"/>
          <p:nvPr/>
        </p:nvPicPr>
        <p:blipFill>
          <a:blip r:embed="rId3">
            <a:alphaModFix/>
          </a:blip>
          <a:stretch>
            <a:fillRect/>
          </a:stretch>
        </p:blipFill>
        <p:spPr>
          <a:xfrm>
            <a:off x="4427500" y="1397875"/>
            <a:ext cx="4428349" cy="2534250"/>
          </a:xfrm>
          <a:prstGeom prst="rect">
            <a:avLst/>
          </a:prstGeom>
          <a:noFill/>
          <a:ln>
            <a:noFill/>
          </a:ln>
        </p:spPr>
      </p:pic>
      <p:sp>
        <p:nvSpPr>
          <p:cNvPr id="199" name="Google Shape;199;p32"/>
          <p:cNvSpPr txBox="1"/>
          <p:nvPr/>
        </p:nvSpPr>
        <p:spPr>
          <a:xfrm>
            <a:off x="981237" y="4337088"/>
            <a:ext cx="8297700" cy="95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12121"/>
                </a:solidFill>
                <a:latin typeface="Times New Roman"/>
                <a:ea typeface="Times New Roman"/>
                <a:cs typeface="Times New Roman"/>
                <a:sym typeface="Times New Roman"/>
              </a:rPr>
              <a:t>Tween-20 enables translocations and detection of 25 nm diameter and 50 nm diameter nanoparticles. </a:t>
            </a:r>
            <a:endParaRPr>
              <a:solidFill>
                <a:srgbClr val="212121"/>
              </a:solidFill>
              <a:latin typeface="Times New Roman"/>
              <a:ea typeface="Times New Roman"/>
              <a:cs typeface="Times New Roman"/>
              <a:sym typeface="Times New Roman"/>
            </a:endParaRPr>
          </a:p>
        </p:txBody>
      </p:sp>
      <p:pic>
        <p:nvPicPr>
          <p:cNvPr id="200" name="Google Shape;200;p32" title="Screenshot 2025-07-18 at 10.37.13 AM.png"/>
          <p:cNvPicPr preferRelativeResize="0"/>
          <p:nvPr/>
        </p:nvPicPr>
        <p:blipFill rotWithShape="1">
          <a:blip r:embed="rId4">
            <a:alphaModFix/>
          </a:blip>
          <a:srcRect t="8634"/>
          <a:stretch/>
        </p:blipFill>
        <p:spPr>
          <a:xfrm>
            <a:off x="614300" y="1465800"/>
            <a:ext cx="3682899" cy="2817226"/>
          </a:xfrm>
          <a:prstGeom prst="rect">
            <a:avLst/>
          </a:prstGeom>
          <a:noFill/>
          <a:ln>
            <a:noFill/>
          </a:ln>
        </p:spPr>
      </p:pic>
      <p:sp>
        <p:nvSpPr>
          <p:cNvPr id="201" name="Google Shape;201;p32"/>
          <p:cNvSpPr txBox="1"/>
          <p:nvPr/>
        </p:nvSpPr>
        <p:spPr>
          <a:xfrm>
            <a:off x="614150" y="1128350"/>
            <a:ext cx="3682800" cy="337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212121"/>
                </a:solidFill>
                <a:latin typeface="Times New Roman"/>
                <a:ea typeface="Times New Roman"/>
                <a:cs typeface="Times New Roman"/>
                <a:sym typeface="Times New Roman"/>
              </a:rPr>
              <a:t>240 pM 50nm NP @400mV (60nm Pore)</a:t>
            </a:r>
            <a:r>
              <a:rPr lang="en" sz="1100" b="1">
                <a:solidFill>
                  <a:srgbClr val="0000FF"/>
                </a:solidFill>
                <a:latin typeface="Times New Roman"/>
                <a:ea typeface="Times New Roman"/>
                <a:cs typeface="Times New Roman"/>
                <a:sym typeface="Times New Roman"/>
              </a:rPr>
              <a:t> without </a:t>
            </a:r>
            <a:r>
              <a:rPr lang="en" sz="1100" b="1">
                <a:solidFill>
                  <a:srgbClr val="212121"/>
                </a:solidFill>
                <a:latin typeface="Times New Roman"/>
                <a:ea typeface="Times New Roman"/>
                <a:cs typeface="Times New Roman"/>
                <a:sym typeface="Times New Roman"/>
              </a:rPr>
              <a:t>tween</a:t>
            </a:r>
            <a:endParaRPr sz="1100" b="1">
              <a:solidFill>
                <a:srgbClr val="212121"/>
              </a:solidFill>
              <a:latin typeface="Times New Roman"/>
              <a:ea typeface="Times New Roman"/>
              <a:cs typeface="Times New Roman"/>
              <a:sym typeface="Times New Roman"/>
            </a:endParaRPr>
          </a:p>
        </p:txBody>
      </p:sp>
      <p:sp>
        <p:nvSpPr>
          <p:cNvPr id="202" name="Google Shape;202;p32"/>
          <p:cNvSpPr txBox="1"/>
          <p:nvPr/>
        </p:nvSpPr>
        <p:spPr>
          <a:xfrm>
            <a:off x="4616525" y="1397875"/>
            <a:ext cx="4050300" cy="337500"/>
          </a:xfrm>
          <a:prstGeom prst="rect">
            <a:avLst/>
          </a:prstGeom>
          <a:solidFill>
            <a:schemeClr val="lt1"/>
          </a:solidFill>
          <a:ln>
            <a:noFill/>
          </a:ln>
        </p:spPr>
        <p:txBody>
          <a:bodyPr spcFirstLastPara="1" wrap="square" lIns="91425" tIns="91425" rIns="91425" bIns="91425" anchor="t" anchorCtr="0">
            <a:noAutofit/>
          </a:bodyPr>
          <a:lstStyle/>
          <a:p>
            <a:pPr marL="0" lvl="0" indent="457200" algn="l" rtl="0">
              <a:spcBef>
                <a:spcPts val="0"/>
              </a:spcBef>
              <a:spcAft>
                <a:spcPts val="0"/>
              </a:spcAft>
              <a:buNone/>
            </a:pPr>
            <a:r>
              <a:rPr lang="en" sz="1200" b="1">
                <a:solidFill>
                  <a:srgbClr val="212121"/>
                </a:solidFill>
                <a:latin typeface="Times New Roman"/>
                <a:ea typeface="Times New Roman"/>
                <a:cs typeface="Times New Roman"/>
                <a:sym typeface="Times New Roman"/>
              </a:rPr>
              <a:t>240 pM 50nm NP @400mV (60nm Pore) </a:t>
            </a:r>
            <a:r>
              <a:rPr lang="en" sz="1200" b="1">
                <a:solidFill>
                  <a:srgbClr val="0000FF"/>
                </a:solidFill>
                <a:latin typeface="Times New Roman"/>
                <a:ea typeface="Times New Roman"/>
                <a:cs typeface="Times New Roman"/>
                <a:sym typeface="Times New Roman"/>
              </a:rPr>
              <a:t>with </a:t>
            </a:r>
            <a:r>
              <a:rPr lang="en" sz="1200" b="1">
                <a:solidFill>
                  <a:srgbClr val="212121"/>
                </a:solidFill>
                <a:latin typeface="Times New Roman"/>
                <a:ea typeface="Times New Roman"/>
                <a:cs typeface="Times New Roman"/>
                <a:sym typeface="Times New Roman"/>
              </a:rPr>
              <a:t>tween</a:t>
            </a:r>
            <a:endParaRPr sz="1200" b="1">
              <a:solidFill>
                <a:srgbClr val="212121"/>
              </a:solidFill>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3"/>
          <p:cNvSpPr txBox="1">
            <a:spLocks noGrp="1"/>
          </p:cNvSpPr>
          <p:nvPr>
            <p:ph type="title"/>
          </p:nvPr>
        </p:nvSpPr>
        <p:spPr>
          <a:xfrm>
            <a:off x="44250" y="-169348"/>
            <a:ext cx="8403300" cy="19050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BSA Sensing with Tween-20</a:t>
            </a:r>
            <a:endParaRPr/>
          </a:p>
        </p:txBody>
      </p:sp>
      <p:sp>
        <p:nvSpPr>
          <p:cNvPr id="208" name="Google Shape;208;p33"/>
          <p:cNvSpPr txBox="1">
            <a:spLocks noGrp="1"/>
          </p:cNvSpPr>
          <p:nvPr>
            <p:ph type="body" idx="1"/>
          </p:nvPr>
        </p:nvSpPr>
        <p:spPr>
          <a:xfrm>
            <a:off x="-81244" y="4816003"/>
            <a:ext cx="6680100" cy="469500"/>
          </a:xfrm>
          <a:prstGeom prst="rect">
            <a:avLst/>
          </a:prstGeom>
        </p:spPr>
        <p:txBody>
          <a:bodyPr spcFirstLastPara="1" wrap="square" lIns="68575" tIns="34275" rIns="68575" bIns="34275" anchor="t" anchorCtr="0">
            <a:normAutofit/>
          </a:bodyPr>
          <a:lstStyle/>
          <a:p>
            <a:pPr marL="0" lvl="0" indent="0" algn="l" rtl="0">
              <a:spcBef>
                <a:spcPts val="300"/>
              </a:spcBef>
              <a:spcAft>
                <a:spcPts val="0"/>
              </a:spcAft>
              <a:buNone/>
            </a:pPr>
            <a:r>
              <a:rPr lang="en"/>
              <a:t>14</a:t>
            </a:r>
            <a:endParaRPr/>
          </a:p>
        </p:txBody>
      </p:sp>
      <p:sp>
        <p:nvSpPr>
          <p:cNvPr id="209" name="Google Shape;209;p33"/>
          <p:cNvSpPr txBox="1"/>
          <p:nvPr/>
        </p:nvSpPr>
        <p:spPr>
          <a:xfrm>
            <a:off x="4788250" y="1220325"/>
            <a:ext cx="4356000" cy="320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212121"/>
                </a:solidFill>
                <a:latin typeface="Times New Roman"/>
                <a:ea typeface="Times New Roman"/>
                <a:cs typeface="Times New Roman"/>
                <a:sym typeface="Times New Roman"/>
              </a:rPr>
              <a:t>     </a:t>
            </a:r>
            <a:r>
              <a:rPr lang="en" sz="1100" b="1">
                <a:solidFill>
                  <a:srgbClr val="212121"/>
                </a:solidFill>
                <a:latin typeface="Times New Roman"/>
                <a:ea typeface="Times New Roman"/>
                <a:cs typeface="Times New Roman"/>
                <a:sym typeface="Times New Roman"/>
              </a:rPr>
              <a:t>20 nm custom nanopore 1 M KCl 30 nM BSA sensing </a:t>
            </a:r>
            <a:r>
              <a:rPr lang="en" sz="1100" b="1">
                <a:solidFill>
                  <a:srgbClr val="0000FF"/>
                </a:solidFill>
                <a:latin typeface="Times New Roman"/>
                <a:ea typeface="Times New Roman"/>
                <a:cs typeface="Times New Roman"/>
                <a:sym typeface="Times New Roman"/>
              </a:rPr>
              <a:t>with </a:t>
            </a:r>
            <a:r>
              <a:rPr lang="en" sz="1100" b="1">
                <a:solidFill>
                  <a:srgbClr val="212121"/>
                </a:solidFill>
                <a:latin typeface="Times New Roman"/>
                <a:ea typeface="Times New Roman"/>
                <a:cs typeface="Times New Roman"/>
                <a:sym typeface="Times New Roman"/>
              </a:rPr>
              <a:t>Tween 20</a:t>
            </a:r>
            <a:endParaRPr sz="1100" b="1">
              <a:solidFill>
                <a:srgbClr val="212121"/>
              </a:solidFill>
              <a:latin typeface="Times New Roman"/>
              <a:ea typeface="Times New Roman"/>
              <a:cs typeface="Times New Roman"/>
              <a:sym typeface="Times New Roman"/>
            </a:endParaRPr>
          </a:p>
        </p:txBody>
      </p:sp>
      <p:sp>
        <p:nvSpPr>
          <p:cNvPr id="210" name="Google Shape;210;p33"/>
          <p:cNvSpPr txBox="1"/>
          <p:nvPr/>
        </p:nvSpPr>
        <p:spPr>
          <a:xfrm>
            <a:off x="4788252" y="2752475"/>
            <a:ext cx="4356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212121"/>
                </a:solidFill>
                <a:latin typeface="Times New Roman"/>
                <a:ea typeface="Times New Roman"/>
                <a:cs typeface="Times New Roman"/>
                <a:sym typeface="Times New Roman"/>
              </a:rPr>
              <a:t>Custom nanopore treated with Tween-20 for protein sensing produces less translocations. </a:t>
            </a:r>
            <a:endParaRPr>
              <a:solidFill>
                <a:srgbClr val="212121"/>
              </a:solidFill>
              <a:latin typeface="Times New Roman"/>
              <a:ea typeface="Times New Roman"/>
              <a:cs typeface="Times New Roman"/>
              <a:sym typeface="Times New Roman"/>
            </a:endParaRPr>
          </a:p>
          <a:p>
            <a:pPr marL="457200" lvl="0" indent="-317500" algn="l" rtl="0">
              <a:spcBef>
                <a:spcPts val="0"/>
              </a:spcBef>
              <a:spcAft>
                <a:spcPts val="0"/>
              </a:spcAft>
              <a:buClr>
                <a:srgbClr val="212121"/>
              </a:buClr>
              <a:buSzPts val="1400"/>
              <a:buFont typeface="Times New Roman"/>
              <a:buChar char="-"/>
            </a:pPr>
            <a:r>
              <a:rPr lang="en">
                <a:solidFill>
                  <a:srgbClr val="212121"/>
                </a:solidFill>
                <a:latin typeface="Times New Roman"/>
                <a:ea typeface="Times New Roman"/>
                <a:cs typeface="Times New Roman"/>
                <a:sym typeface="Times New Roman"/>
              </a:rPr>
              <a:t>Tween may be too thick and impeding the way that proteins translocate. </a:t>
            </a:r>
            <a:endParaRPr>
              <a:solidFill>
                <a:srgbClr val="212121"/>
              </a:solidFill>
              <a:latin typeface="Times New Roman"/>
              <a:ea typeface="Times New Roman"/>
              <a:cs typeface="Times New Roman"/>
              <a:sym typeface="Times New Roman"/>
            </a:endParaRPr>
          </a:p>
        </p:txBody>
      </p:sp>
      <p:sp>
        <p:nvSpPr>
          <p:cNvPr id="211" name="Google Shape;211;p33"/>
          <p:cNvSpPr txBox="1"/>
          <p:nvPr/>
        </p:nvSpPr>
        <p:spPr>
          <a:xfrm>
            <a:off x="0" y="1686975"/>
            <a:ext cx="4787400" cy="524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212121"/>
                </a:solidFill>
                <a:latin typeface="Times New Roman"/>
                <a:ea typeface="Times New Roman"/>
                <a:cs typeface="Times New Roman"/>
                <a:sym typeface="Times New Roman"/>
              </a:rPr>
              <a:t>20nm custom nanopore 1 M KCl  30nM BSA sensing </a:t>
            </a:r>
            <a:r>
              <a:rPr lang="en" sz="1100" b="1">
                <a:solidFill>
                  <a:srgbClr val="0000FF"/>
                </a:solidFill>
                <a:latin typeface="Times New Roman"/>
                <a:ea typeface="Times New Roman"/>
                <a:cs typeface="Times New Roman"/>
                <a:sym typeface="Times New Roman"/>
              </a:rPr>
              <a:t>without </a:t>
            </a:r>
            <a:r>
              <a:rPr lang="en" sz="1100" b="1">
                <a:solidFill>
                  <a:srgbClr val="212121"/>
                </a:solidFill>
                <a:latin typeface="Times New Roman"/>
                <a:ea typeface="Times New Roman"/>
                <a:cs typeface="Times New Roman"/>
                <a:sym typeface="Times New Roman"/>
              </a:rPr>
              <a:t>tween (600mV)</a:t>
            </a:r>
            <a:endParaRPr sz="1100" b="1">
              <a:solidFill>
                <a:srgbClr val="212121"/>
              </a:solidFill>
              <a:latin typeface="Times New Roman"/>
              <a:ea typeface="Times New Roman"/>
              <a:cs typeface="Times New Roman"/>
              <a:sym typeface="Times New Roman"/>
            </a:endParaRPr>
          </a:p>
        </p:txBody>
      </p:sp>
      <p:pic>
        <p:nvPicPr>
          <p:cNvPr id="212" name="Google Shape;212;p33" title="Screenshot 2025-07-24 at 11.19.57 AM.png"/>
          <p:cNvPicPr preferRelativeResize="0"/>
          <p:nvPr/>
        </p:nvPicPr>
        <p:blipFill>
          <a:blip r:embed="rId3">
            <a:alphaModFix/>
          </a:blip>
          <a:stretch>
            <a:fillRect/>
          </a:stretch>
        </p:blipFill>
        <p:spPr>
          <a:xfrm>
            <a:off x="32900" y="2048775"/>
            <a:ext cx="4673250" cy="1343129"/>
          </a:xfrm>
          <a:prstGeom prst="rect">
            <a:avLst/>
          </a:prstGeom>
          <a:noFill/>
          <a:ln>
            <a:noFill/>
          </a:ln>
        </p:spPr>
      </p:pic>
      <p:sp>
        <p:nvSpPr>
          <p:cNvPr id="213" name="Google Shape;213;p33"/>
          <p:cNvSpPr txBox="1"/>
          <p:nvPr/>
        </p:nvSpPr>
        <p:spPr>
          <a:xfrm>
            <a:off x="3577604" y="2357925"/>
            <a:ext cx="189000" cy="786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B3A369"/>
              </a:solidFill>
            </a:endParaRPr>
          </a:p>
        </p:txBody>
      </p:sp>
      <p:cxnSp>
        <p:nvCxnSpPr>
          <p:cNvPr id="214" name="Google Shape;214;p33"/>
          <p:cNvCxnSpPr>
            <a:stCxn id="213" idx="2"/>
          </p:cNvCxnSpPr>
          <p:nvPr/>
        </p:nvCxnSpPr>
        <p:spPr>
          <a:xfrm>
            <a:off x="3672104" y="3144825"/>
            <a:ext cx="11100" cy="479400"/>
          </a:xfrm>
          <a:prstGeom prst="straightConnector1">
            <a:avLst/>
          </a:prstGeom>
          <a:noFill/>
          <a:ln w="9525" cap="flat" cmpd="sng">
            <a:solidFill>
              <a:srgbClr val="FF0000"/>
            </a:solidFill>
            <a:prstDash val="solid"/>
            <a:round/>
            <a:headEnd type="none" w="med" len="med"/>
            <a:tailEnd type="triangle" w="med" len="med"/>
          </a:ln>
        </p:spPr>
      </p:cxnSp>
      <p:pic>
        <p:nvPicPr>
          <p:cNvPr id="215" name="Google Shape;215;p33" title="Screenshot 2025-07-24 at 11.18.16 AM.png"/>
          <p:cNvPicPr preferRelativeResize="0"/>
          <p:nvPr/>
        </p:nvPicPr>
        <p:blipFill rotWithShape="1">
          <a:blip r:embed="rId4">
            <a:alphaModFix/>
          </a:blip>
          <a:srcRect r="2827"/>
          <a:stretch/>
        </p:blipFill>
        <p:spPr>
          <a:xfrm>
            <a:off x="4788250" y="1540425"/>
            <a:ext cx="4356000" cy="1049366"/>
          </a:xfrm>
          <a:prstGeom prst="rect">
            <a:avLst/>
          </a:prstGeom>
          <a:noFill/>
          <a:ln>
            <a:noFill/>
          </a:ln>
        </p:spPr>
      </p:pic>
      <p:pic>
        <p:nvPicPr>
          <p:cNvPr id="216" name="Google Shape;216;p33" title="Screenshot 2025-07-30 at 10.21.26 AM.png"/>
          <p:cNvPicPr preferRelativeResize="0"/>
          <p:nvPr/>
        </p:nvPicPr>
        <p:blipFill>
          <a:blip r:embed="rId5">
            <a:alphaModFix/>
          </a:blip>
          <a:stretch>
            <a:fillRect/>
          </a:stretch>
        </p:blipFill>
        <p:spPr>
          <a:xfrm>
            <a:off x="32900" y="3624100"/>
            <a:ext cx="4977099" cy="1288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4"/>
          <p:cNvSpPr txBox="1">
            <a:spLocks noGrp="1"/>
          </p:cNvSpPr>
          <p:nvPr>
            <p:ph type="title"/>
          </p:nvPr>
        </p:nvSpPr>
        <p:spPr>
          <a:xfrm>
            <a:off x="0" y="-849075"/>
            <a:ext cx="9021300" cy="25311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800"/>
              <a:t>Types of Signals During a Translocation</a:t>
            </a:r>
            <a:endParaRPr sz="3800"/>
          </a:p>
        </p:txBody>
      </p:sp>
      <p:sp>
        <p:nvSpPr>
          <p:cNvPr id="222" name="Google Shape;222;p34"/>
          <p:cNvSpPr txBox="1">
            <a:spLocks noGrp="1"/>
          </p:cNvSpPr>
          <p:nvPr>
            <p:ph type="body" idx="1"/>
          </p:nvPr>
        </p:nvSpPr>
        <p:spPr>
          <a:xfrm>
            <a:off x="6" y="4800578"/>
            <a:ext cx="6680100" cy="469500"/>
          </a:xfrm>
          <a:prstGeom prst="rect">
            <a:avLst/>
          </a:prstGeom>
        </p:spPr>
        <p:txBody>
          <a:bodyPr spcFirstLastPara="1" wrap="square" lIns="68575" tIns="34275" rIns="68575" bIns="34275" anchor="t" anchorCtr="0">
            <a:normAutofit/>
          </a:bodyPr>
          <a:lstStyle/>
          <a:p>
            <a:pPr marL="0" lvl="0" indent="0" algn="l" rtl="0">
              <a:spcBef>
                <a:spcPts val="300"/>
              </a:spcBef>
              <a:spcAft>
                <a:spcPts val="0"/>
              </a:spcAft>
              <a:buNone/>
            </a:pPr>
            <a:r>
              <a:rPr lang="en"/>
              <a:t>15</a:t>
            </a:r>
            <a:endParaRPr/>
          </a:p>
        </p:txBody>
      </p:sp>
      <p:sp>
        <p:nvSpPr>
          <p:cNvPr id="223" name="Google Shape;223;p34"/>
          <p:cNvSpPr txBox="1"/>
          <p:nvPr/>
        </p:nvSpPr>
        <p:spPr>
          <a:xfrm>
            <a:off x="79225" y="1017725"/>
            <a:ext cx="8942100" cy="14490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0"/>
              </a:spcAft>
              <a:buNone/>
            </a:pPr>
            <a:r>
              <a:rPr lang="en">
                <a:solidFill>
                  <a:srgbClr val="000000"/>
                </a:solidFill>
                <a:latin typeface="Times New Roman"/>
                <a:ea typeface="Times New Roman"/>
                <a:cs typeface="Times New Roman"/>
                <a:sym typeface="Times New Roman"/>
              </a:rPr>
              <a:t>When the proteins experience electrical, chemical, and physical forces during a translocation, there may be varied outcomes: </a:t>
            </a:r>
            <a:endParaRPr>
              <a:solidFill>
                <a:srgbClr val="000000"/>
              </a:solidFill>
              <a:latin typeface="Times New Roman"/>
              <a:ea typeface="Times New Roman"/>
              <a:cs typeface="Times New Roman"/>
              <a:sym typeface="Times New Roman"/>
            </a:endParaRPr>
          </a:p>
          <a:p>
            <a:pPr marL="1371600" lvl="2" indent="-310832" algn="l" rtl="0">
              <a:lnSpc>
                <a:spcPct val="115000"/>
              </a:lnSpc>
              <a:spcBef>
                <a:spcPts val="1200"/>
              </a:spcBef>
              <a:spcAft>
                <a:spcPts val="0"/>
              </a:spcAft>
              <a:buClr>
                <a:srgbClr val="000000"/>
              </a:buClr>
              <a:buSzPct val="100000"/>
              <a:buFont typeface="Times New Roman"/>
              <a:buChar char="-"/>
            </a:pPr>
            <a:r>
              <a:rPr lang="en">
                <a:solidFill>
                  <a:srgbClr val="000000"/>
                </a:solidFill>
                <a:latin typeface="Times New Roman"/>
                <a:ea typeface="Times New Roman"/>
                <a:cs typeface="Times New Roman"/>
                <a:sym typeface="Times New Roman"/>
              </a:rPr>
              <a:t>(A)Smooth translocation: protein passes without interruption </a:t>
            </a:r>
            <a:endParaRPr>
              <a:solidFill>
                <a:srgbClr val="000000"/>
              </a:solidFill>
              <a:latin typeface="Times New Roman"/>
              <a:ea typeface="Times New Roman"/>
              <a:cs typeface="Times New Roman"/>
              <a:sym typeface="Times New Roman"/>
            </a:endParaRPr>
          </a:p>
          <a:p>
            <a:pPr marL="1371600" lvl="2" indent="-310832" algn="l" rtl="0">
              <a:lnSpc>
                <a:spcPct val="115000"/>
              </a:lnSpc>
              <a:spcBef>
                <a:spcPts val="0"/>
              </a:spcBef>
              <a:spcAft>
                <a:spcPts val="0"/>
              </a:spcAft>
              <a:buClr>
                <a:srgbClr val="000000"/>
              </a:buClr>
              <a:buSzPct val="100000"/>
              <a:buFont typeface="Times New Roman"/>
              <a:buChar char="-"/>
            </a:pPr>
            <a:r>
              <a:rPr lang="en">
                <a:solidFill>
                  <a:srgbClr val="000000"/>
                </a:solidFill>
                <a:latin typeface="Times New Roman"/>
                <a:ea typeface="Times New Roman"/>
                <a:cs typeface="Times New Roman"/>
                <a:sym typeface="Times New Roman"/>
              </a:rPr>
              <a:t>(</a:t>
            </a:r>
            <a:r>
              <a:rPr lang="en">
                <a:latin typeface="Times New Roman"/>
                <a:ea typeface="Times New Roman"/>
                <a:cs typeface="Times New Roman"/>
                <a:sym typeface="Times New Roman"/>
              </a:rPr>
              <a:t>B</a:t>
            </a:r>
            <a:r>
              <a:rPr lang="en">
                <a:solidFill>
                  <a:srgbClr val="000000"/>
                </a:solidFill>
                <a:latin typeface="Times New Roman"/>
                <a:ea typeface="Times New Roman"/>
                <a:cs typeface="Times New Roman"/>
                <a:sym typeface="Times New Roman"/>
              </a:rPr>
              <a:t>)Adsorption: temporary or permanent sticking to pore walls. </a:t>
            </a:r>
            <a:endParaRPr>
              <a:solidFill>
                <a:srgbClr val="000000"/>
              </a:solidFill>
              <a:latin typeface="Times New Roman"/>
              <a:ea typeface="Times New Roman"/>
              <a:cs typeface="Times New Roman"/>
              <a:sym typeface="Times New Roman"/>
            </a:endParaRPr>
          </a:p>
          <a:p>
            <a:pPr marL="457200" lvl="0" indent="0" algn="l" rtl="0">
              <a:lnSpc>
                <a:spcPct val="115000"/>
              </a:lnSpc>
              <a:spcBef>
                <a:spcPts val="1200"/>
              </a:spcBef>
              <a:spcAft>
                <a:spcPts val="1200"/>
              </a:spcAft>
              <a:buNone/>
            </a:pPr>
            <a:r>
              <a:rPr lang="en" sz="1800">
                <a:solidFill>
                  <a:srgbClr val="595959"/>
                </a:solidFill>
                <a:latin typeface="Times New Roman"/>
                <a:ea typeface="Times New Roman"/>
                <a:cs typeface="Times New Roman"/>
                <a:sym typeface="Times New Roman"/>
              </a:rPr>
              <a:t>   </a:t>
            </a:r>
            <a:r>
              <a:rPr lang="en" sz="1800">
                <a:solidFill>
                  <a:srgbClr val="000000"/>
                </a:solidFill>
                <a:latin typeface="Times New Roman"/>
                <a:ea typeface="Times New Roman"/>
                <a:cs typeface="Times New Roman"/>
                <a:sym typeface="Times New Roman"/>
              </a:rPr>
              <a:t>  													</a:t>
            </a:r>
            <a:endParaRPr sz="1800">
              <a:solidFill>
                <a:srgbClr val="595959"/>
              </a:solidFill>
              <a:latin typeface="Times New Roman"/>
              <a:ea typeface="Times New Roman"/>
              <a:cs typeface="Times New Roman"/>
              <a:sym typeface="Times New Roman"/>
            </a:endParaRPr>
          </a:p>
        </p:txBody>
      </p:sp>
      <p:pic>
        <p:nvPicPr>
          <p:cNvPr id="224" name="Google Shape;224;p34" title="Screenshot 2025-07-16 at 9.12.55 AM.png"/>
          <p:cNvPicPr preferRelativeResize="0"/>
          <p:nvPr/>
        </p:nvPicPr>
        <p:blipFill rotWithShape="1">
          <a:blip r:embed="rId3">
            <a:alphaModFix/>
          </a:blip>
          <a:srcRect t="17661"/>
          <a:stretch/>
        </p:blipFill>
        <p:spPr>
          <a:xfrm>
            <a:off x="771050" y="2609150"/>
            <a:ext cx="3236426" cy="2468350"/>
          </a:xfrm>
          <a:prstGeom prst="rect">
            <a:avLst/>
          </a:prstGeom>
          <a:noFill/>
          <a:ln>
            <a:noFill/>
          </a:ln>
        </p:spPr>
      </p:pic>
      <p:sp>
        <p:nvSpPr>
          <p:cNvPr id="225" name="Google Shape;225;p34"/>
          <p:cNvSpPr txBox="1"/>
          <p:nvPr/>
        </p:nvSpPr>
        <p:spPr>
          <a:xfrm>
            <a:off x="1858550" y="2183700"/>
            <a:ext cx="232200" cy="30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3A369"/>
                </a:solidFill>
              </a:rPr>
              <a:t>A</a:t>
            </a:r>
            <a:endParaRPr>
              <a:solidFill>
                <a:srgbClr val="B3A369"/>
              </a:solidFill>
            </a:endParaRPr>
          </a:p>
        </p:txBody>
      </p:sp>
      <p:sp>
        <p:nvSpPr>
          <p:cNvPr id="226" name="Google Shape;226;p34"/>
          <p:cNvSpPr txBox="1"/>
          <p:nvPr/>
        </p:nvSpPr>
        <p:spPr>
          <a:xfrm>
            <a:off x="6274425" y="2242125"/>
            <a:ext cx="360000" cy="30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3A369"/>
                </a:solidFill>
              </a:rPr>
              <a:t>B</a:t>
            </a:r>
            <a:endParaRPr>
              <a:solidFill>
                <a:srgbClr val="B3A369"/>
              </a:solidFill>
            </a:endParaRPr>
          </a:p>
        </p:txBody>
      </p:sp>
      <p:pic>
        <p:nvPicPr>
          <p:cNvPr id="227" name="Google Shape;227;p34" title="Screenshot 2025-07-21 at 1.54.01 PM.png"/>
          <p:cNvPicPr preferRelativeResize="0"/>
          <p:nvPr/>
        </p:nvPicPr>
        <p:blipFill>
          <a:blip r:embed="rId4">
            <a:alphaModFix/>
          </a:blip>
          <a:stretch>
            <a:fillRect/>
          </a:stretch>
        </p:blipFill>
        <p:spPr>
          <a:xfrm>
            <a:off x="4623025" y="2864682"/>
            <a:ext cx="3662802" cy="212649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5"/>
          <p:cNvSpPr txBox="1">
            <a:spLocks noGrp="1"/>
          </p:cNvSpPr>
          <p:nvPr>
            <p:ph type="title"/>
          </p:nvPr>
        </p:nvSpPr>
        <p:spPr>
          <a:xfrm>
            <a:off x="0" y="-444500"/>
            <a:ext cx="8847600" cy="207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4100"/>
              <a:t>Pore Size Variety and Pore Widening</a:t>
            </a:r>
            <a:endParaRPr sz="4100"/>
          </a:p>
        </p:txBody>
      </p:sp>
      <p:sp>
        <p:nvSpPr>
          <p:cNvPr id="233" name="Google Shape;233;p35"/>
          <p:cNvSpPr txBox="1">
            <a:spLocks noGrp="1"/>
          </p:cNvSpPr>
          <p:nvPr>
            <p:ph type="body" idx="1"/>
          </p:nvPr>
        </p:nvSpPr>
        <p:spPr>
          <a:xfrm>
            <a:off x="6" y="4770353"/>
            <a:ext cx="6680100" cy="469500"/>
          </a:xfrm>
          <a:prstGeom prst="rect">
            <a:avLst/>
          </a:prstGeom>
        </p:spPr>
        <p:txBody>
          <a:bodyPr spcFirstLastPara="1" wrap="square" lIns="68575" tIns="34275" rIns="68575" bIns="34275" anchor="t" anchorCtr="0">
            <a:normAutofit/>
          </a:bodyPr>
          <a:lstStyle/>
          <a:p>
            <a:pPr marL="0" lvl="0" indent="0" algn="l" rtl="0">
              <a:spcBef>
                <a:spcPts val="300"/>
              </a:spcBef>
              <a:spcAft>
                <a:spcPts val="0"/>
              </a:spcAft>
              <a:buNone/>
            </a:pPr>
            <a:r>
              <a:rPr lang="en"/>
              <a:t>16</a:t>
            </a:r>
            <a:endParaRPr/>
          </a:p>
        </p:txBody>
      </p:sp>
      <p:sp>
        <p:nvSpPr>
          <p:cNvPr id="234" name="Google Shape;234;p35"/>
          <p:cNvSpPr txBox="1"/>
          <p:nvPr/>
        </p:nvSpPr>
        <p:spPr>
          <a:xfrm>
            <a:off x="166000" y="976400"/>
            <a:ext cx="7546800" cy="17352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Custom nanopores are fabricated using electron beam lithography, which can result in slight variations in initial pore diameter.</a:t>
            </a:r>
            <a:endParaRPr sz="1200">
              <a:latin typeface="Times New Roman"/>
              <a:ea typeface="Times New Roman"/>
              <a:cs typeface="Times New Roman"/>
              <a:sym typeface="Times New Roman"/>
            </a:endParaRPr>
          </a:p>
          <a:p>
            <a:pPr marL="457200" lvl="0" indent="-304800" algn="l" rtl="0">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Pore size is estimated using our continuum conductance model.</a:t>
            </a:r>
            <a:endParaRPr sz="1200">
              <a:latin typeface="Times New Roman"/>
              <a:ea typeface="Times New Roman"/>
              <a:cs typeface="Times New Roman"/>
              <a:sym typeface="Times New Roman"/>
            </a:endParaRPr>
          </a:p>
          <a:p>
            <a:pPr marL="457200" lvl="0" indent="-304800" algn="l" rtl="0">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We observe that conductance increases during experiments.</a:t>
            </a:r>
            <a:endParaRPr sz="1200">
              <a:latin typeface="Times New Roman"/>
              <a:ea typeface="Times New Roman"/>
              <a:cs typeface="Times New Roman"/>
              <a:sym typeface="Times New Roman"/>
            </a:endParaRPr>
          </a:p>
          <a:p>
            <a:pPr marL="914400" lvl="1" indent="-304800" algn="l" rtl="0">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This may suggest pore widening</a:t>
            </a:r>
            <a:endParaRPr sz="1200">
              <a:latin typeface="Times New Roman"/>
              <a:ea typeface="Times New Roman"/>
              <a:cs typeface="Times New Roman"/>
              <a:sym typeface="Times New Roman"/>
            </a:endParaRPr>
          </a:p>
          <a:p>
            <a:pPr marL="1371600" lvl="2" indent="-304800" algn="l" rtl="0">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Electric field effects</a:t>
            </a:r>
            <a:endParaRPr sz="1200">
              <a:latin typeface="Times New Roman"/>
              <a:ea typeface="Times New Roman"/>
              <a:cs typeface="Times New Roman"/>
              <a:sym typeface="Times New Roman"/>
            </a:endParaRPr>
          </a:p>
          <a:p>
            <a:pPr marL="1371600" lvl="2" indent="-304800" algn="l" rtl="0">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Hydrolysis of the nitride layer</a:t>
            </a:r>
            <a:endParaRPr sz="1200">
              <a:latin typeface="Times New Roman"/>
              <a:ea typeface="Times New Roman"/>
              <a:cs typeface="Times New Roman"/>
              <a:sym typeface="Times New Roman"/>
            </a:endParaRPr>
          </a:p>
          <a:p>
            <a:pPr marL="0" lvl="0" indent="0" algn="l" rtl="0">
              <a:spcBef>
                <a:spcPts val="0"/>
              </a:spcBef>
              <a:spcAft>
                <a:spcPts val="0"/>
              </a:spcAft>
              <a:buNone/>
            </a:pPr>
            <a:endParaRPr>
              <a:solidFill>
                <a:srgbClr val="B3A369"/>
              </a:solidFill>
            </a:endParaRPr>
          </a:p>
        </p:txBody>
      </p:sp>
      <p:sp>
        <p:nvSpPr>
          <p:cNvPr id="235" name="Google Shape;235;p35"/>
          <p:cNvSpPr txBox="1"/>
          <p:nvPr/>
        </p:nvSpPr>
        <p:spPr>
          <a:xfrm>
            <a:off x="1366456" y="3434427"/>
            <a:ext cx="1490700" cy="112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pic>
        <p:nvPicPr>
          <p:cNvPr id="236" name="Google Shape;236;p35" title="Screenshot 2025-07-27 at 4.56.44 PM.png"/>
          <p:cNvPicPr preferRelativeResize="0"/>
          <p:nvPr/>
        </p:nvPicPr>
        <p:blipFill>
          <a:blip r:embed="rId3">
            <a:alphaModFix/>
          </a:blip>
          <a:stretch>
            <a:fillRect/>
          </a:stretch>
        </p:blipFill>
        <p:spPr>
          <a:xfrm>
            <a:off x="4139399" y="1949100"/>
            <a:ext cx="4827402" cy="2958725"/>
          </a:xfrm>
          <a:prstGeom prst="rect">
            <a:avLst/>
          </a:prstGeom>
          <a:noFill/>
          <a:ln>
            <a:noFill/>
          </a:ln>
        </p:spPr>
      </p:pic>
      <p:sp>
        <p:nvSpPr>
          <p:cNvPr id="237" name="Google Shape;237;p35"/>
          <p:cNvSpPr txBox="1"/>
          <p:nvPr/>
        </p:nvSpPr>
        <p:spPr>
          <a:xfrm>
            <a:off x="4313575" y="4928300"/>
            <a:ext cx="1321800" cy="15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solidFill>
                  <a:srgbClr val="111111"/>
                </a:solidFill>
              </a:rPr>
              <a:t>Credit: Noah Baughman</a:t>
            </a:r>
            <a:endParaRPr sz="700">
              <a:solidFill>
                <a:srgbClr val="11111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6"/>
          <p:cNvSpPr txBox="1"/>
          <p:nvPr/>
        </p:nvSpPr>
        <p:spPr>
          <a:xfrm>
            <a:off x="6" y="-452287"/>
            <a:ext cx="6680100" cy="19464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None/>
            </a:pPr>
            <a:r>
              <a:rPr lang="en" sz="4500" b="1">
                <a:solidFill>
                  <a:srgbClr val="003057"/>
                </a:solidFill>
                <a:latin typeface="Roboto"/>
                <a:ea typeface="Roboto"/>
                <a:cs typeface="Roboto"/>
                <a:sym typeface="Roboto"/>
              </a:rPr>
              <a:t>Experimental Takeaways</a:t>
            </a:r>
            <a:endParaRPr sz="4500" b="1">
              <a:solidFill>
                <a:srgbClr val="003057"/>
              </a:solidFill>
              <a:latin typeface="Roboto"/>
              <a:ea typeface="Roboto"/>
              <a:cs typeface="Roboto"/>
              <a:sym typeface="Roboto"/>
            </a:endParaRPr>
          </a:p>
        </p:txBody>
      </p:sp>
      <p:sp>
        <p:nvSpPr>
          <p:cNvPr id="243" name="Google Shape;243;p36"/>
          <p:cNvSpPr txBox="1"/>
          <p:nvPr/>
        </p:nvSpPr>
        <p:spPr>
          <a:xfrm>
            <a:off x="0" y="4689806"/>
            <a:ext cx="7543800" cy="3176100"/>
          </a:xfrm>
          <a:prstGeom prst="rect">
            <a:avLst/>
          </a:prstGeom>
          <a:noFill/>
          <a:ln>
            <a:noFill/>
          </a:ln>
        </p:spPr>
        <p:txBody>
          <a:bodyPr spcFirstLastPara="1" wrap="square" lIns="68575" tIns="34275" rIns="68575" bIns="34275" anchor="t" anchorCtr="0">
            <a:normAutofit/>
          </a:bodyPr>
          <a:lstStyle/>
          <a:p>
            <a:pPr marL="0" lvl="0" indent="0" algn="l" rtl="0">
              <a:lnSpc>
                <a:spcPct val="115000"/>
              </a:lnSpc>
              <a:spcBef>
                <a:spcPts val="1200"/>
              </a:spcBef>
              <a:spcAft>
                <a:spcPts val="0"/>
              </a:spcAft>
              <a:buNone/>
            </a:pPr>
            <a:endParaRPr sz="1908"/>
          </a:p>
          <a:p>
            <a:pPr marL="0" lvl="0" indent="0" algn="l" rtl="0">
              <a:lnSpc>
                <a:spcPct val="115000"/>
              </a:lnSpc>
              <a:spcBef>
                <a:spcPts val="1200"/>
              </a:spcBef>
              <a:spcAft>
                <a:spcPts val="0"/>
              </a:spcAft>
              <a:buNone/>
            </a:pPr>
            <a:endParaRPr sz="1908"/>
          </a:p>
          <a:p>
            <a:pPr marL="457200" lvl="0" indent="0" algn="l" rtl="0">
              <a:lnSpc>
                <a:spcPct val="115000"/>
              </a:lnSpc>
              <a:spcBef>
                <a:spcPts val="1200"/>
              </a:spcBef>
              <a:spcAft>
                <a:spcPts val="0"/>
              </a:spcAft>
              <a:buNone/>
            </a:pPr>
            <a:endParaRPr sz="1800"/>
          </a:p>
          <a:p>
            <a:pPr marL="0" lvl="0" indent="0" algn="l" rtl="0">
              <a:lnSpc>
                <a:spcPct val="115000"/>
              </a:lnSpc>
              <a:spcBef>
                <a:spcPts val="0"/>
              </a:spcBef>
              <a:spcAft>
                <a:spcPts val="0"/>
              </a:spcAft>
              <a:buNone/>
            </a:pPr>
            <a:endParaRPr sz="1100"/>
          </a:p>
          <a:p>
            <a:pPr marL="0" lvl="0" indent="0" algn="l" rtl="0">
              <a:spcBef>
                <a:spcPts val="300"/>
              </a:spcBef>
              <a:spcAft>
                <a:spcPts val="0"/>
              </a:spcAft>
              <a:buNone/>
            </a:pPr>
            <a:endParaRPr>
              <a:solidFill>
                <a:srgbClr val="003057"/>
              </a:solidFill>
            </a:endParaRPr>
          </a:p>
        </p:txBody>
      </p:sp>
      <p:sp>
        <p:nvSpPr>
          <p:cNvPr id="244" name="Google Shape;244;p36"/>
          <p:cNvSpPr txBox="1"/>
          <p:nvPr/>
        </p:nvSpPr>
        <p:spPr>
          <a:xfrm>
            <a:off x="0" y="1085175"/>
            <a:ext cx="8805900" cy="3878100"/>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SzPts val="1200"/>
              <a:buFont typeface="Times New Roman"/>
              <a:buChar char="-"/>
            </a:pPr>
            <a:r>
              <a:rPr lang="en" sz="1200" b="1">
                <a:latin typeface="Times New Roman"/>
                <a:ea typeface="Times New Roman"/>
                <a:cs typeface="Times New Roman"/>
                <a:sym typeface="Times New Roman"/>
              </a:rPr>
              <a:t>Tween-20 improves nanoparticle translocations</a:t>
            </a:r>
            <a:r>
              <a:rPr lang="en" sz="1200">
                <a:latin typeface="Times New Roman"/>
                <a:ea typeface="Times New Roman"/>
                <a:cs typeface="Times New Roman"/>
                <a:sym typeface="Times New Roman"/>
              </a:rPr>
              <a:t>, likely by coating hydrophobic pockets in the pore, reducing nonspecific interactions.</a:t>
            </a:r>
            <a:endParaRPr sz="1200">
              <a:latin typeface="Times New Roman"/>
              <a:ea typeface="Times New Roman"/>
              <a:cs typeface="Times New Roman"/>
              <a:sym typeface="Times New Roman"/>
            </a:endParaRPr>
          </a:p>
          <a:p>
            <a:pPr marL="914400" lvl="1" indent="-304800" algn="l" rtl="0">
              <a:lnSpc>
                <a:spcPct val="115000"/>
              </a:lnSpc>
              <a:spcBef>
                <a:spcPts val="0"/>
              </a:spcBef>
              <a:spcAft>
                <a:spcPts val="0"/>
              </a:spcAft>
              <a:buSzPts val="1200"/>
              <a:buFont typeface="Times New Roman"/>
              <a:buChar char="-"/>
            </a:pPr>
            <a:r>
              <a:rPr lang="en" sz="1200" b="1">
                <a:latin typeface="Times New Roman"/>
                <a:ea typeface="Times New Roman"/>
                <a:cs typeface="Times New Roman"/>
                <a:sym typeface="Times New Roman"/>
              </a:rPr>
              <a:t>Protein sensing remains inconsistent</a:t>
            </a:r>
            <a:r>
              <a:rPr lang="en" sz="1200">
                <a:latin typeface="Times New Roman"/>
                <a:ea typeface="Times New Roman"/>
                <a:cs typeface="Times New Roman"/>
                <a:sym typeface="Times New Roman"/>
              </a:rPr>
              <a:t>, possibly due to Tween forming a thick interior layer that restricts protein entry in smaller pores.</a:t>
            </a:r>
            <a:endParaRPr sz="1200">
              <a:latin typeface="Times New Roman"/>
              <a:ea typeface="Times New Roman"/>
              <a:cs typeface="Times New Roman"/>
              <a:sym typeface="Times New Roman"/>
            </a:endParaRPr>
          </a:p>
          <a:p>
            <a:pPr marL="457200" lvl="0" indent="-304800" algn="l" rtl="0">
              <a:lnSpc>
                <a:spcPct val="115000"/>
              </a:lnSpc>
              <a:spcBef>
                <a:spcPts val="0"/>
              </a:spcBef>
              <a:spcAft>
                <a:spcPts val="0"/>
              </a:spcAft>
              <a:buSzPts val="1200"/>
              <a:buFont typeface="Times New Roman"/>
              <a:buChar char="-"/>
            </a:pPr>
            <a:r>
              <a:rPr lang="en" sz="1200" b="1">
                <a:latin typeface="Times New Roman"/>
                <a:ea typeface="Times New Roman"/>
                <a:cs typeface="Times New Roman"/>
                <a:sym typeface="Times New Roman"/>
              </a:rPr>
              <a:t>Conductance often increases over time</a:t>
            </a:r>
            <a:r>
              <a:rPr lang="en" sz="1200">
                <a:latin typeface="Times New Roman"/>
                <a:ea typeface="Times New Roman"/>
                <a:cs typeface="Times New Roman"/>
                <a:sym typeface="Times New Roman"/>
              </a:rPr>
              <a:t>, suggesting </a:t>
            </a:r>
            <a:r>
              <a:rPr lang="en" sz="1200" b="1">
                <a:latin typeface="Times New Roman"/>
                <a:ea typeface="Times New Roman"/>
                <a:cs typeface="Times New Roman"/>
                <a:sym typeface="Times New Roman"/>
              </a:rPr>
              <a:t>pore widening</a:t>
            </a:r>
            <a:r>
              <a:rPr lang="en" sz="1200">
                <a:latin typeface="Times New Roman"/>
                <a:ea typeface="Times New Roman"/>
                <a:cs typeface="Times New Roman"/>
                <a:sym typeface="Times New Roman"/>
              </a:rPr>
              <a:t> during use, which may alter transport behavior and sensing sensitivity.</a:t>
            </a:r>
            <a:endParaRPr sz="1200">
              <a:latin typeface="Times New Roman"/>
              <a:ea typeface="Times New Roman"/>
              <a:cs typeface="Times New Roman"/>
              <a:sym typeface="Times New Roman"/>
            </a:endParaRPr>
          </a:p>
          <a:p>
            <a:pPr marL="457200" lvl="0" indent="-304800" algn="l" rtl="0">
              <a:lnSpc>
                <a:spcPct val="115000"/>
              </a:lnSpc>
              <a:spcBef>
                <a:spcPts val="0"/>
              </a:spcBef>
              <a:spcAft>
                <a:spcPts val="0"/>
              </a:spcAft>
              <a:buSzPts val="1200"/>
              <a:buFont typeface="Times New Roman"/>
              <a:buChar char="-"/>
            </a:pPr>
            <a:r>
              <a:rPr lang="en" sz="1200" b="1">
                <a:latin typeface="Times New Roman"/>
                <a:ea typeface="Times New Roman"/>
                <a:cs typeface="Times New Roman"/>
                <a:sym typeface="Times New Roman"/>
              </a:rPr>
              <a:t>Pore stability is limited</a:t>
            </a:r>
            <a:r>
              <a:rPr lang="en" sz="1200">
                <a:latin typeface="Times New Roman"/>
                <a:ea typeface="Times New Roman"/>
                <a:cs typeface="Times New Roman"/>
                <a:sym typeface="Times New Roman"/>
              </a:rPr>
              <a:t> — performance degrades over time, reinforcing the need for </a:t>
            </a:r>
            <a:r>
              <a:rPr lang="en" sz="1200" b="1">
                <a:latin typeface="Times New Roman"/>
                <a:ea typeface="Times New Roman"/>
                <a:cs typeface="Times New Roman"/>
                <a:sym typeface="Times New Roman"/>
              </a:rPr>
              <a:t>surface modification strategies</a:t>
            </a:r>
            <a:r>
              <a:rPr lang="en" sz="1200">
                <a:latin typeface="Times New Roman"/>
                <a:ea typeface="Times New Roman"/>
                <a:cs typeface="Times New Roman"/>
                <a:sym typeface="Times New Roman"/>
              </a:rPr>
              <a:t> to improve long-term reliability.</a:t>
            </a:r>
            <a:endParaRPr sz="1200">
              <a:latin typeface="Times New Roman"/>
              <a:ea typeface="Times New Roman"/>
              <a:cs typeface="Times New Roman"/>
              <a:sym typeface="Times New Roman"/>
            </a:endParaRPr>
          </a:p>
          <a:p>
            <a:pPr marL="457200" lvl="0" indent="-304800" algn="l" rtl="0">
              <a:lnSpc>
                <a:spcPct val="115000"/>
              </a:lnSpc>
              <a:spcBef>
                <a:spcPts val="0"/>
              </a:spcBef>
              <a:spcAft>
                <a:spcPts val="0"/>
              </a:spcAft>
              <a:buSzPts val="1200"/>
              <a:buFont typeface="Times New Roman"/>
              <a:buChar char="-"/>
            </a:pPr>
            <a:r>
              <a:rPr lang="en" sz="1200" b="1">
                <a:latin typeface="Times New Roman"/>
                <a:ea typeface="Times New Roman"/>
                <a:cs typeface="Times New Roman"/>
                <a:sym typeface="Times New Roman"/>
              </a:rPr>
              <a:t>Device-to-device variability remains a challenge</a:t>
            </a:r>
            <a:r>
              <a:rPr lang="en" sz="1200">
                <a:latin typeface="Times New Roman"/>
                <a:ea typeface="Times New Roman"/>
                <a:cs typeface="Times New Roman"/>
                <a:sym typeface="Times New Roman"/>
              </a:rPr>
              <a:t>, underscoring the importance of more consistent pore fabrication and treatment protocols.</a:t>
            </a:r>
            <a:endParaRPr sz="1200">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900"/>
          </a:p>
          <a:p>
            <a:pPr marL="0" lvl="0" indent="0" algn="l" rtl="0">
              <a:lnSpc>
                <a:spcPct val="115000"/>
              </a:lnSpc>
              <a:spcBef>
                <a:spcPts val="0"/>
              </a:spcBef>
              <a:spcAft>
                <a:spcPts val="0"/>
              </a:spcAft>
              <a:buNone/>
            </a:pPr>
            <a:endParaRPr sz="1100"/>
          </a:p>
          <a:p>
            <a:pPr marL="0" lvl="0" indent="0" algn="l" rtl="0">
              <a:spcBef>
                <a:spcPts val="0"/>
              </a:spcBef>
              <a:spcAft>
                <a:spcPts val="0"/>
              </a:spcAft>
              <a:buNone/>
            </a:pPr>
            <a:endParaRPr>
              <a:solidFill>
                <a:srgbClr val="B3A369"/>
              </a:solidFill>
            </a:endParaRPr>
          </a:p>
        </p:txBody>
      </p:sp>
      <p:sp>
        <p:nvSpPr>
          <p:cNvPr id="245" name="Google Shape;245;p36"/>
          <p:cNvSpPr txBox="1">
            <a:spLocks noGrp="1"/>
          </p:cNvSpPr>
          <p:nvPr>
            <p:ph type="body" idx="1"/>
          </p:nvPr>
        </p:nvSpPr>
        <p:spPr>
          <a:xfrm>
            <a:off x="6" y="4758353"/>
            <a:ext cx="6680100" cy="469500"/>
          </a:xfrm>
          <a:prstGeom prst="rect">
            <a:avLst/>
          </a:prstGeom>
        </p:spPr>
        <p:txBody>
          <a:bodyPr spcFirstLastPara="1" wrap="square" lIns="68575" tIns="34275" rIns="68575" bIns="34275" anchor="t" anchorCtr="0">
            <a:normAutofit/>
          </a:bodyPr>
          <a:lstStyle/>
          <a:p>
            <a:pPr marL="0" lvl="0" indent="0" algn="l" rtl="0">
              <a:spcBef>
                <a:spcPts val="300"/>
              </a:spcBef>
              <a:spcAft>
                <a:spcPts val="0"/>
              </a:spcAft>
              <a:buNone/>
            </a:pPr>
            <a:r>
              <a:rPr lang="en"/>
              <a:t>17</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7"/>
          <p:cNvSpPr txBox="1">
            <a:spLocks noGrp="1"/>
          </p:cNvSpPr>
          <p:nvPr>
            <p:ph type="title"/>
          </p:nvPr>
        </p:nvSpPr>
        <p:spPr>
          <a:xfrm>
            <a:off x="6" y="-403987"/>
            <a:ext cx="6680100" cy="19464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References</a:t>
            </a:r>
            <a:endParaRPr/>
          </a:p>
        </p:txBody>
      </p:sp>
      <p:sp>
        <p:nvSpPr>
          <p:cNvPr id="251" name="Google Shape;251;p37"/>
          <p:cNvSpPr txBox="1">
            <a:spLocks noGrp="1"/>
          </p:cNvSpPr>
          <p:nvPr>
            <p:ph type="body" idx="1"/>
          </p:nvPr>
        </p:nvSpPr>
        <p:spPr>
          <a:xfrm>
            <a:off x="6" y="4674003"/>
            <a:ext cx="6680100" cy="469500"/>
          </a:xfrm>
          <a:prstGeom prst="rect">
            <a:avLst/>
          </a:prstGeom>
        </p:spPr>
        <p:txBody>
          <a:bodyPr spcFirstLastPara="1" wrap="square" lIns="68575" tIns="34275" rIns="68575" bIns="34275" anchor="t" anchorCtr="0">
            <a:normAutofit/>
          </a:bodyPr>
          <a:lstStyle/>
          <a:p>
            <a:pPr marL="0" lvl="0" indent="0" algn="l" rtl="0">
              <a:spcBef>
                <a:spcPts val="300"/>
              </a:spcBef>
              <a:spcAft>
                <a:spcPts val="0"/>
              </a:spcAft>
              <a:buNone/>
            </a:pPr>
            <a:r>
              <a:rPr lang="en"/>
              <a:t>18</a:t>
            </a:r>
            <a:endParaRPr/>
          </a:p>
        </p:txBody>
      </p:sp>
      <p:sp>
        <p:nvSpPr>
          <p:cNvPr id="252" name="Google Shape;252;p37"/>
          <p:cNvSpPr txBox="1"/>
          <p:nvPr/>
        </p:nvSpPr>
        <p:spPr>
          <a:xfrm>
            <a:off x="201325" y="1140900"/>
            <a:ext cx="8422500" cy="325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latin typeface="Times New Roman"/>
                <a:ea typeface="Times New Roman"/>
                <a:cs typeface="Times New Roman"/>
                <a:sym typeface="Times New Roman"/>
              </a:rPr>
              <a:t>Elements Srl. </a:t>
            </a:r>
            <a:r>
              <a:rPr lang="en" sz="1200" i="1">
                <a:latin typeface="Times New Roman"/>
                <a:ea typeface="Times New Roman"/>
                <a:cs typeface="Times New Roman"/>
                <a:sym typeface="Times New Roman"/>
              </a:rPr>
              <a:t>Nanopores</a:t>
            </a:r>
            <a:r>
              <a:rPr lang="en" sz="1200">
                <a:latin typeface="Times New Roman"/>
                <a:ea typeface="Times New Roman"/>
                <a:cs typeface="Times New Roman"/>
                <a:sym typeface="Times New Roman"/>
              </a:rPr>
              <a:t>; </a:t>
            </a:r>
            <a:r>
              <a:rPr lang="en" sz="1200" u="sng">
                <a:solidFill>
                  <a:schemeClr val="hlink"/>
                </a:solidFill>
                <a:latin typeface="Times New Roman"/>
                <a:ea typeface="Times New Roman"/>
                <a:cs typeface="Times New Roman"/>
                <a:sym typeface="Times New Roman"/>
                <a:hlinkClick r:id="rId3"/>
              </a:rPr>
              <a:t>https://elements-ic.com/nanopores-2/</a:t>
            </a:r>
            <a:r>
              <a:rPr lang="en" sz="1200">
                <a:latin typeface="Times New Roman"/>
                <a:ea typeface="Times New Roman"/>
                <a:cs typeface="Times New Roman"/>
                <a:sym typeface="Times New Roman"/>
              </a:rPr>
              <a:t> (accessed Jul 15, 2025).</a:t>
            </a:r>
            <a:endParaRPr sz="1200">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a:latin typeface="Times New Roman"/>
                <a:ea typeface="Times New Roman"/>
                <a:cs typeface="Times New Roman"/>
                <a:sym typeface="Times New Roman"/>
              </a:rPr>
              <a:t>Italia, V. Understanding Novel Protein-Derived Biopolymers to Enable Biomimetic Devices. 2021.</a:t>
            </a:r>
            <a:endParaRPr sz="1200">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a:latin typeface="Times New Roman"/>
                <a:ea typeface="Times New Roman"/>
                <a:cs typeface="Times New Roman"/>
                <a:sym typeface="Times New Roman"/>
              </a:rPr>
              <a:t>Li, X.; et al. Non-sticky Translocation of Bio-Molecules through Tween 20-Coated Solid-State Nanopores in a Wide pH Range. </a:t>
            </a:r>
            <a:r>
              <a:rPr lang="en" sz="1200" i="1">
                <a:latin typeface="Times New Roman"/>
                <a:ea typeface="Times New Roman"/>
                <a:cs typeface="Times New Roman"/>
                <a:sym typeface="Times New Roman"/>
              </a:rPr>
              <a:t>Appl. Phys. Lett.</a:t>
            </a:r>
            <a:r>
              <a:rPr lang="en" sz="1200">
                <a:latin typeface="Times New Roman"/>
                <a:ea typeface="Times New Roman"/>
                <a:cs typeface="Times New Roman"/>
                <a:sym typeface="Times New Roman"/>
              </a:rPr>
              <a:t> </a:t>
            </a:r>
            <a:r>
              <a:rPr lang="en" sz="1200" b="1">
                <a:latin typeface="Times New Roman"/>
                <a:ea typeface="Times New Roman"/>
                <a:cs typeface="Times New Roman"/>
                <a:sym typeface="Times New Roman"/>
              </a:rPr>
              <a:t>2016,</a:t>
            </a:r>
            <a:r>
              <a:rPr lang="en" sz="1200">
                <a:latin typeface="Times New Roman"/>
                <a:ea typeface="Times New Roman"/>
                <a:cs typeface="Times New Roman"/>
                <a:sym typeface="Times New Roman"/>
              </a:rPr>
              <a:t> </a:t>
            </a:r>
            <a:r>
              <a:rPr lang="en" sz="1200" i="1">
                <a:latin typeface="Times New Roman"/>
                <a:ea typeface="Times New Roman"/>
                <a:cs typeface="Times New Roman"/>
                <a:sym typeface="Times New Roman"/>
              </a:rPr>
              <a:t>109</a:t>
            </a:r>
            <a:r>
              <a:rPr lang="en" sz="1200">
                <a:latin typeface="Times New Roman"/>
                <a:ea typeface="Times New Roman"/>
                <a:cs typeface="Times New Roman"/>
                <a:sym typeface="Times New Roman"/>
              </a:rPr>
              <a:t> (14), 143701. https://doi.org/10.1063/1.4964370.</a:t>
            </a:r>
            <a:endParaRPr sz="120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a:latin typeface="Times New Roman"/>
                <a:ea typeface="Times New Roman"/>
                <a:cs typeface="Times New Roman"/>
                <a:sym typeface="Times New Roman"/>
              </a:rPr>
              <a:t>Liu, Y. </a:t>
            </a:r>
            <a:r>
              <a:rPr lang="en" sz="1200" i="1">
                <a:latin typeface="Times New Roman"/>
                <a:ea typeface="Times New Roman"/>
                <a:cs typeface="Times New Roman"/>
                <a:sym typeface="Times New Roman"/>
              </a:rPr>
              <a:t>BioRender Template</a:t>
            </a:r>
            <a:r>
              <a:rPr lang="en" sz="1200">
                <a:latin typeface="Times New Roman"/>
                <a:ea typeface="Times New Roman"/>
                <a:cs typeface="Times New Roman"/>
                <a:sym typeface="Times New Roman"/>
              </a:rPr>
              <a:t> (2025).</a:t>
            </a:r>
            <a:endParaRPr sz="1200">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a:latin typeface="Times New Roman"/>
                <a:ea typeface="Times New Roman"/>
                <a:cs typeface="Times New Roman"/>
                <a:sym typeface="Times New Roman"/>
              </a:rPr>
              <a:t>Sarkar, A.; Daniels-Race, T. Electrophoretic Deposition of Carbon Nanotubes on 3-Amino-Propyl-Triethoxysilane (APTES) Surface Functionalized Silicon Substrates. </a:t>
            </a:r>
            <a:r>
              <a:rPr lang="en" sz="1200" i="1">
                <a:latin typeface="Times New Roman"/>
                <a:ea typeface="Times New Roman"/>
                <a:cs typeface="Times New Roman"/>
                <a:sym typeface="Times New Roman"/>
              </a:rPr>
              <a:t>Nanomaterials</a:t>
            </a:r>
            <a:r>
              <a:rPr lang="en" sz="1200">
                <a:latin typeface="Times New Roman"/>
                <a:ea typeface="Times New Roman"/>
                <a:cs typeface="Times New Roman"/>
                <a:sym typeface="Times New Roman"/>
              </a:rPr>
              <a:t> </a:t>
            </a:r>
            <a:r>
              <a:rPr lang="en" sz="1200" b="1">
                <a:latin typeface="Times New Roman"/>
                <a:ea typeface="Times New Roman"/>
                <a:cs typeface="Times New Roman"/>
                <a:sym typeface="Times New Roman"/>
              </a:rPr>
              <a:t>2013,</a:t>
            </a:r>
            <a:r>
              <a:rPr lang="en" sz="1200">
                <a:latin typeface="Times New Roman"/>
                <a:ea typeface="Times New Roman"/>
                <a:cs typeface="Times New Roman"/>
                <a:sym typeface="Times New Roman"/>
              </a:rPr>
              <a:t> </a:t>
            </a:r>
            <a:r>
              <a:rPr lang="en" sz="1200" i="1">
                <a:latin typeface="Times New Roman"/>
                <a:ea typeface="Times New Roman"/>
                <a:cs typeface="Times New Roman"/>
                <a:sym typeface="Times New Roman"/>
              </a:rPr>
              <a:t>3</a:t>
            </a:r>
            <a:r>
              <a:rPr lang="en" sz="1200">
                <a:latin typeface="Times New Roman"/>
                <a:ea typeface="Times New Roman"/>
                <a:cs typeface="Times New Roman"/>
                <a:sym typeface="Times New Roman"/>
              </a:rPr>
              <a:t> (2), 272–288. https://doi.org/10.3390/nano3020272.</a:t>
            </a:r>
            <a:endParaRPr sz="1200">
              <a:latin typeface="Times New Roman"/>
              <a:ea typeface="Times New Roman"/>
              <a:cs typeface="Times New Roman"/>
              <a:sym typeface="Times New Roman"/>
            </a:endParaRPr>
          </a:p>
          <a:p>
            <a:pPr marL="0" lvl="0" indent="0" algn="l" rtl="0">
              <a:spcBef>
                <a:spcPts val="0"/>
              </a:spcBef>
              <a:spcAft>
                <a:spcPts val="0"/>
              </a:spcAft>
              <a:buNone/>
            </a:pPr>
            <a:endParaRPr>
              <a:solidFill>
                <a:srgbClr val="B3A36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8"/>
          <p:cNvSpPr txBox="1">
            <a:spLocks noGrp="1"/>
          </p:cNvSpPr>
          <p:nvPr>
            <p:ph type="title"/>
          </p:nvPr>
        </p:nvSpPr>
        <p:spPr>
          <a:xfrm>
            <a:off x="464656" y="327613"/>
            <a:ext cx="6680100" cy="19464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Thank You &amp; Acknowledgments </a:t>
            </a:r>
            <a:endParaRPr/>
          </a:p>
        </p:txBody>
      </p:sp>
      <p:pic>
        <p:nvPicPr>
          <p:cNvPr id="258" name="Google Shape;258;p38" title="Screenshot 2025-07-15 at 2.58.39 PM.png"/>
          <p:cNvPicPr preferRelativeResize="0"/>
          <p:nvPr/>
        </p:nvPicPr>
        <p:blipFill>
          <a:blip r:embed="rId3">
            <a:alphaModFix/>
          </a:blip>
          <a:stretch>
            <a:fillRect/>
          </a:stretch>
        </p:blipFill>
        <p:spPr>
          <a:xfrm>
            <a:off x="5728025" y="327624"/>
            <a:ext cx="2921624" cy="1124350"/>
          </a:xfrm>
          <a:prstGeom prst="rect">
            <a:avLst/>
          </a:prstGeom>
          <a:noFill/>
          <a:ln>
            <a:noFill/>
          </a:ln>
        </p:spPr>
      </p:pic>
      <p:pic>
        <p:nvPicPr>
          <p:cNvPr id="259" name="Google Shape;259;p38" title="Screenshot 2025-07-15 at 2.59.02 PM.png"/>
          <p:cNvPicPr preferRelativeResize="0"/>
          <p:nvPr/>
        </p:nvPicPr>
        <p:blipFill rotWithShape="1">
          <a:blip r:embed="rId4">
            <a:alphaModFix/>
          </a:blip>
          <a:srcRect l="54728" r="-39395" b="51486"/>
          <a:stretch/>
        </p:blipFill>
        <p:spPr>
          <a:xfrm>
            <a:off x="5728025" y="2089575"/>
            <a:ext cx="4418400" cy="1244176"/>
          </a:xfrm>
          <a:prstGeom prst="rect">
            <a:avLst/>
          </a:prstGeom>
          <a:noFill/>
          <a:ln>
            <a:noFill/>
          </a:ln>
        </p:spPr>
      </p:pic>
      <p:pic>
        <p:nvPicPr>
          <p:cNvPr id="260" name="Google Shape;260;p38" title="Screenshot 2025-07-15 at 2.59.02 PM.png"/>
          <p:cNvPicPr preferRelativeResize="0"/>
          <p:nvPr/>
        </p:nvPicPr>
        <p:blipFill rotWithShape="1">
          <a:blip r:embed="rId4">
            <a:alphaModFix/>
          </a:blip>
          <a:srcRect t="58476" r="33695"/>
          <a:stretch/>
        </p:blipFill>
        <p:spPr>
          <a:xfrm>
            <a:off x="5683900" y="3971350"/>
            <a:ext cx="3460099" cy="1064950"/>
          </a:xfrm>
          <a:prstGeom prst="rect">
            <a:avLst/>
          </a:prstGeom>
          <a:noFill/>
          <a:ln>
            <a:noFill/>
          </a:ln>
        </p:spPr>
      </p:pic>
      <p:pic>
        <p:nvPicPr>
          <p:cNvPr id="261" name="Google Shape;261;p38" title="Screenshot 2025-07-15 at 2.59.02 PM.png"/>
          <p:cNvPicPr preferRelativeResize="0"/>
          <p:nvPr/>
        </p:nvPicPr>
        <p:blipFill rotWithShape="1">
          <a:blip r:embed="rId4">
            <a:alphaModFix/>
          </a:blip>
          <a:srcRect r="73316" b="46958"/>
          <a:stretch/>
        </p:blipFill>
        <p:spPr>
          <a:xfrm>
            <a:off x="4163625" y="209625"/>
            <a:ext cx="1150921" cy="1124350"/>
          </a:xfrm>
          <a:prstGeom prst="rect">
            <a:avLst/>
          </a:prstGeom>
          <a:noFill/>
          <a:ln>
            <a:noFill/>
          </a:ln>
        </p:spPr>
      </p:pic>
      <p:sp>
        <p:nvSpPr>
          <p:cNvPr id="262" name="Google Shape;262;p38"/>
          <p:cNvSpPr txBox="1"/>
          <p:nvPr/>
        </p:nvSpPr>
        <p:spPr>
          <a:xfrm>
            <a:off x="698525" y="3153250"/>
            <a:ext cx="3702000" cy="148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latin typeface="Times New Roman"/>
                <a:ea typeface="Times New Roman"/>
                <a:cs typeface="Times New Roman"/>
                <a:sym typeface="Times New Roman"/>
              </a:rPr>
              <a:t>Dr. Eric Vogel</a:t>
            </a:r>
            <a:r>
              <a:rPr lang="en">
                <a:latin typeface="Times New Roman"/>
                <a:ea typeface="Times New Roman"/>
                <a:cs typeface="Times New Roman"/>
                <a:sym typeface="Times New Roman"/>
              </a:rPr>
              <a:t> – Principal Investigator</a:t>
            </a:r>
            <a:endParaRPr>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b="1">
                <a:latin typeface="Times New Roman"/>
                <a:ea typeface="Times New Roman"/>
                <a:cs typeface="Times New Roman"/>
                <a:sym typeface="Times New Roman"/>
              </a:rPr>
              <a:t>Noah Baughman</a:t>
            </a:r>
            <a:r>
              <a:rPr lang="en">
                <a:latin typeface="Times New Roman"/>
                <a:ea typeface="Times New Roman"/>
                <a:cs typeface="Times New Roman"/>
                <a:sym typeface="Times New Roman"/>
              </a:rPr>
              <a:t> – Mentor</a:t>
            </a:r>
            <a:endParaRPr>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b="1">
                <a:latin typeface="Times New Roman"/>
                <a:ea typeface="Times New Roman"/>
                <a:cs typeface="Times New Roman"/>
                <a:sym typeface="Times New Roman"/>
              </a:rPr>
              <a:t>Dr. Mikkel Thomas</a:t>
            </a:r>
            <a:r>
              <a:rPr lang="en">
                <a:latin typeface="Times New Roman"/>
                <a:ea typeface="Times New Roman"/>
                <a:cs typeface="Times New Roman"/>
                <a:sym typeface="Times New Roman"/>
              </a:rPr>
              <a:t> – Program Coordinator</a:t>
            </a:r>
            <a:endParaRPr>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b="1">
                <a:latin typeface="Times New Roman"/>
                <a:ea typeface="Times New Roman"/>
                <a:cs typeface="Times New Roman"/>
                <a:sym typeface="Times New Roman"/>
              </a:rPr>
              <a:t>Leslie O’Neill</a:t>
            </a:r>
            <a:r>
              <a:rPr lang="en">
                <a:latin typeface="Times New Roman"/>
                <a:ea typeface="Times New Roman"/>
                <a:cs typeface="Times New Roman"/>
                <a:sym typeface="Times New Roman"/>
              </a:rPr>
              <a:t> – Program Coordinator</a:t>
            </a:r>
            <a:endParaRPr>
              <a:latin typeface="Times New Roman"/>
              <a:ea typeface="Times New Roman"/>
              <a:cs typeface="Times New Roman"/>
              <a:sym typeface="Times New Roman"/>
            </a:endParaRPr>
          </a:p>
          <a:p>
            <a:pPr marL="0" lvl="0" indent="0" algn="l" rtl="0">
              <a:spcBef>
                <a:spcPts val="0"/>
              </a:spcBef>
              <a:spcAft>
                <a:spcPts val="0"/>
              </a:spcAft>
              <a:buNone/>
            </a:pPr>
            <a:endParaRPr>
              <a:solidFill>
                <a:srgbClr val="B3A36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1"/>
          <p:cNvSpPr txBox="1">
            <a:spLocks noGrp="1"/>
          </p:cNvSpPr>
          <p:nvPr>
            <p:ph type="title"/>
          </p:nvPr>
        </p:nvSpPr>
        <p:spPr>
          <a:xfrm>
            <a:off x="6" y="-593187"/>
            <a:ext cx="6680100" cy="19464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4000"/>
              <a:t>What is a Nanopore?</a:t>
            </a:r>
            <a:endParaRPr sz="4000"/>
          </a:p>
        </p:txBody>
      </p:sp>
      <p:sp>
        <p:nvSpPr>
          <p:cNvPr id="88" name="Google Shape;88;p21"/>
          <p:cNvSpPr txBox="1">
            <a:spLocks noGrp="1"/>
          </p:cNvSpPr>
          <p:nvPr>
            <p:ph type="body" idx="1"/>
          </p:nvPr>
        </p:nvSpPr>
        <p:spPr>
          <a:xfrm>
            <a:off x="6" y="4841953"/>
            <a:ext cx="6680100" cy="469500"/>
          </a:xfrm>
          <a:prstGeom prst="rect">
            <a:avLst/>
          </a:prstGeom>
        </p:spPr>
        <p:txBody>
          <a:bodyPr spcFirstLastPara="1" wrap="square" lIns="68575" tIns="34275" rIns="68575" bIns="34275" anchor="t" anchorCtr="0">
            <a:normAutofit/>
          </a:bodyPr>
          <a:lstStyle/>
          <a:p>
            <a:pPr marL="0" lvl="0" indent="0" algn="l" rtl="0">
              <a:spcBef>
                <a:spcPts val="300"/>
              </a:spcBef>
              <a:spcAft>
                <a:spcPts val="0"/>
              </a:spcAft>
              <a:buNone/>
            </a:pPr>
            <a:r>
              <a:rPr lang="en"/>
              <a:t>2</a:t>
            </a:r>
            <a:endParaRPr/>
          </a:p>
        </p:txBody>
      </p:sp>
      <p:sp>
        <p:nvSpPr>
          <p:cNvPr id="89" name="Google Shape;89;p21"/>
          <p:cNvSpPr txBox="1"/>
          <p:nvPr/>
        </p:nvSpPr>
        <p:spPr>
          <a:xfrm>
            <a:off x="-1406875" y="890850"/>
            <a:ext cx="9144000" cy="3154800"/>
          </a:xfrm>
          <a:prstGeom prst="rect">
            <a:avLst/>
          </a:prstGeom>
          <a:noFill/>
          <a:ln>
            <a:noFill/>
          </a:ln>
        </p:spPr>
        <p:txBody>
          <a:bodyPr spcFirstLastPara="1" wrap="square" lIns="91425" tIns="91425" rIns="91425" bIns="91425" anchor="t" anchorCtr="0">
            <a:noAutofit/>
          </a:bodyPr>
          <a:lstStyle/>
          <a:p>
            <a:pPr marL="914400" lvl="0" indent="457200" algn="l" rtl="0">
              <a:lnSpc>
                <a:spcPct val="115000"/>
              </a:lnSpc>
              <a:spcBef>
                <a:spcPts val="0"/>
              </a:spcBef>
              <a:spcAft>
                <a:spcPts val="0"/>
              </a:spcAft>
              <a:buNone/>
            </a:pPr>
            <a:r>
              <a:rPr lang="en">
                <a:latin typeface="Times New Roman"/>
                <a:ea typeface="Times New Roman"/>
                <a:cs typeface="Times New Roman"/>
                <a:sym typeface="Times New Roman"/>
              </a:rPr>
              <a:t> </a:t>
            </a:r>
            <a:r>
              <a:rPr lang="en" sz="1300">
                <a:latin typeface="Times New Roman"/>
                <a:ea typeface="Times New Roman"/>
                <a:cs typeface="Times New Roman"/>
                <a:sym typeface="Times New Roman"/>
              </a:rPr>
              <a:t>A nanopore is a nanoscale hole in an insulating membrane that is used to detect</a:t>
            </a:r>
            <a:endParaRPr sz="1300">
              <a:latin typeface="Times New Roman"/>
              <a:ea typeface="Times New Roman"/>
              <a:cs typeface="Times New Roman"/>
              <a:sym typeface="Times New Roman"/>
            </a:endParaRPr>
          </a:p>
          <a:p>
            <a:pPr marL="914400" lvl="0" indent="457200" algn="l" rtl="0">
              <a:lnSpc>
                <a:spcPct val="115000"/>
              </a:lnSpc>
              <a:spcBef>
                <a:spcPts val="1200"/>
              </a:spcBef>
              <a:spcAft>
                <a:spcPts val="0"/>
              </a:spcAft>
              <a:buNone/>
            </a:pPr>
            <a:r>
              <a:rPr lang="en" sz="1300">
                <a:latin typeface="Times New Roman"/>
                <a:ea typeface="Times New Roman"/>
                <a:cs typeface="Times New Roman"/>
                <a:sym typeface="Times New Roman"/>
              </a:rPr>
              <a:t> and analyse individual molecules, such as DNA, RNA, or proteins. </a:t>
            </a:r>
            <a:endParaRPr sz="1300">
              <a:latin typeface="Times New Roman"/>
              <a:ea typeface="Times New Roman"/>
              <a:cs typeface="Times New Roman"/>
              <a:sym typeface="Times New Roman"/>
            </a:endParaRPr>
          </a:p>
          <a:p>
            <a:pPr marL="0" lvl="0" indent="0" algn="l" rtl="0">
              <a:lnSpc>
                <a:spcPct val="115000"/>
              </a:lnSpc>
              <a:spcBef>
                <a:spcPts val="1200"/>
              </a:spcBef>
              <a:spcAft>
                <a:spcPts val="0"/>
              </a:spcAft>
              <a:buNone/>
            </a:pPr>
            <a:endParaRPr sz="1300">
              <a:latin typeface="Times New Roman"/>
              <a:ea typeface="Times New Roman"/>
              <a:cs typeface="Times New Roman"/>
              <a:sym typeface="Times New Roman"/>
            </a:endParaRPr>
          </a:p>
          <a:p>
            <a:pPr marL="0" lvl="0" indent="0" algn="l" rtl="0">
              <a:lnSpc>
                <a:spcPct val="115000"/>
              </a:lnSpc>
              <a:spcBef>
                <a:spcPts val="1200"/>
              </a:spcBef>
              <a:spcAft>
                <a:spcPts val="1200"/>
              </a:spcAft>
              <a:buNone/>
            </a:pPr>
            <a:endParaRPr sz="1300">
              <a:latin typeface="Times New Roman"/>
              <a:ea typeface="Times New Roman"/>
              <a:cs typeface="Times New Roman"/>
              <a:sym typeface="Times New Roman"/>
            </a:endParaRPr>
          </a:p>
        </p:txBody>
      </p:sp>
      <p:pic>
        <p:nvPicPr>
          <p:cNvPr id="90" name="Google Shape;90;p21" title="3408da88-3984-43fc-8a3c-69a8f749ead5.png"/>
          <p:cNvPicPr preferRelativeResize="0"/>
          <p:nvPr/>
        </p:nvPicPr>
        <p:blipFill rotWithShape="1">
          <a:blip r:embed="rId3">
            <a:alphaModFix/>
          </a:blip>
          <a:srcRect r="68584"/>
          <a:stretch/>
        </p:blipFill>
        <p:spPr>
          <a:xfrm>
            <a:off x="165325" y="1713925"/>
            <a:ext cx="1179675" cy="2503375"/>
          </a:xfrm>
          <a:prstGeom prst="rect">
            <a:avLst/>
          </a:prstGeom>
          <a:noFill/>
          <a:ln>
            <a:noFill/>
          </a:ln>
        </p:spPr>
      </p:pic>
      <p:pic>
        <p:nvPicPr>
          <p:cNvPr id="91" name="Google Shape;91;p21" title="3408da88-3984-43fc-8a3c-69a8f749ead5.png"/>
          <p:cNvPicPr preferRelativeResize="0"/>
          <p:nvPr/>
        </p:nvPicPr>
        <p:blipFill rotWithShape="1">
          <a:blip r:embed="rId3">
            <a:alphaModFix/>
          </a:blip>
          <a:srcRect l="32483" t="1136" r="34612"/>
          <a:stretch/>
        </p:blipFill>
        <p:spPr>
          <a:xfrm>
            <a:off x="1704950" y="1713925"/>
            <a:ext cx="1249747" cy="2503375"/>
          </a:xfrm>
          <a:prstGeom prst="rect">
            <a:avLst/>
          </a:prstGeom>
          <a:noFill/>
          <a:ln w="38100" cap="flat" cmpd="sng">
            <a:solidFill>
              <a:srgbClr val="00FF00"/>
            </a:solidFill>
            <a:prstDash val="solid"/>
            <a:round/>
            <a:headEnd type="none" w="sm" len="sm"/>
            <a:tailEnd type="none" w="sm" len="sm"/>
          </a:ln>
        </p:spPr>
      </p:pic>
      <p:pic>
        <p:nvPicPr>
          <p:cNvPr id="92" name="Google Shape;92;p21" title="3408da88-3984-43fc-8a3c-69a8f749ead5.png"/>
          <p:cNvPicPr preferRelativeResize="0"/>
          <p:nvPr/>
        </p:nvPicPr>
        <p:blipFill rotWithShape="1">
          <a:blip r:embed="rId3">
            <a:alphaModFix/>
          </a:blip>
          <a:srcRect l="67084"/>
          <a:stretch/>
        </p:blipFill>
        <p:spPr>
          <a:xfrm>
            <a:off x="3429550" y="1700000"/>
            <a:ext cx="1249751" cy="2531228"/>
          </a:xfrm>
          <a:prstGeom prst="rect">
            <a:avLst/>
          </a:prstGeom>
          <a:noFill/>
          <a:ln>
            <a:noFill/>
          </a:ln>
        </p:spPr>
      </p:pic>
      <p:pic>
        <p:nvPicPr>
          <p:cNvPr id="93" name="Google Shape;93;p21" title="Screenshot 2025-07-15 at 8.56.57 AM.png"/>
          <p:cNvPicPr preferRelativeResize="0"/>
          <p:nvPr/>
        </p:nvPicPr>
        <p:blipFill>
          <a:blip r:embed="rId4">
            <a:alphaModFix/>
          </a:blip>
          <a:stretch>
            <a:fillRect/>
          </a:stretch>
        </p:blipFill>
        <p:spPr>
          <a:xfrm>
            <a:off x="5096698" y="1489577"/>
            <a:ext cx="3968276" cy="2066125"/>
          </a:xfrm>
          <a:prstGeom prst="rect">
            <a:avLst/>
          </a:prstGeom>
          <a:noFill/>
          <a:ln>
            <a:noFill/>
          </a:ln>
        </p:spPr>
      </p:pic>
      <p:sp>
        <p:nvSpPr>
          <p:cNvPr id="94" name="Google Shape;94;p21"/>
          <p:cNvSpPr txBox="1"/>
          <p:nvPr/>
        </p:nvSpPr>
        <p:spPr>
          <a:xfrm>
            <a:off x="5266975" y="3692050"/>
            <a:ext cx="3798000" cy="109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212121"/>
                </a:solidFill>
                <a:latin typeface="Times New Roman"/>
                <a:ea typeface="Times New Roman"/>
                <a:cs typeface="Times New Roman"/>
                <a:sym typeface="Times New Roman"/>
              </a:rPr>
              <a:t>Voltage drives ions through the nanopore. Protein entry blocks the pore, causing a current drop.</a:t>
            </a:r>
            <a:endParaRPr sz="1200">
              <a:solidFill>
                <a:srgbClr val="212121"/>
              </a:solidFill>
              <a:latin typeface="Times New Roman"/>
              <a:ea typeface="Times New Roman"/>
              <a:cs typeface="Times New Roman"/>
              <a:sym typeface="Times New Roman"/>
            </a:endParaRPr>
          </a:p>
        </p:txBody>
      </p:sp>
      <p:sp>
        <p:nvSpPr>
          <p:cNvPr id="95" name="Google Shape;95;p21"/>
          <p:cNvSpPr txBox="1"/>
          <p:nvPr/>
        </p:nvSpPr>
        <p:spPr>
          <a:xfrm>
            <a:off x="7172700" y="1309700"/>
            <a:ext cx="30000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Sharma et al. 2021; 2019; Narsimhan et al. 2016</a:t>
            </a:r>
            <a:endParaRPr sz="600"/>
          </a:p>
        </p:txBody>
      </p:sp>
    </p:spTree>
  </p:cSld>
  <p:clrMapOvr>
    <a:masterClrMapping/>
  </p:clrMapOvr>
  <p:transition spd="med">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0" y="-671825"/>
            <a:ext cx="7883100" cy="2239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4000"/>
              <a:t>Why Do We Care About Proteins?</a:t>
            </a:r>
            <a:endParaRPr sz="4000"/>
          </a:p>
        </p:txBody>
      </p:sp>
      <p:sp>
        <p:nvSpPr>
          <p:cNvPr id="101" name="Google Shape;101;p22"/>
          <p:cNvSpPr txBox="1">
            <a:spLocks noGrp="1"/>
          </p:cNvSpPr>
          <p:nvPr>
            <p:ph type="body" idx="1"/>
          </p:nvPr>
        </p:nvSpPr>
        <p:spPr>
          <a:xfrm>
            <a:off x="0" y="4832064"/>
            <a:ext cx="6680100" cy="2467500"/>
          </a:xfrm>
          <a:prstGeom prst="rect">
            <a:avLst/>
          </a:prstGeom>
        </p:spPr>
        <p:txBody>
          <a:bodyPr spcFirstLastPara="1" wrap="square" lIns="68575" tIns="34275" rIns="68575" bIns="34275" anchor="t" anchorCtr="0">
            <a:normAutofit/>
          </a:bodyPr>
          <a:lstStyle/>
          <a:p>
            <a:pPr marL="0" lvl="0" indent="0" algn="l" rtl="0">
              <a:spcBef>
                <a:spcPts val="300"/>
              </a:spcBef>
              <a:spcAft>
                <a:spcPts val="0"/>
              </a:spcAft>
              <a:buNone/>
            </a:pPr>
            <a:r>
              <a:rPr lang="en"/>
              <a:t>3</a:t>
            </a:r>
            <a:endParaRPr/>
          </a:p>
          <a:p>
            <a:pPr marL="0" lvl="0" indent="0" algn="l" rtl="0">
              <a:spcBef>
                <a:spcPts val="300"/>
              </a:spcBef>
              <a:spcAft>
                <a:spcPts val="0"/>
              </a:spcAft>
              <a:buNone/>
            </a:pPr>
            <a:endParaRPr/>
          </a:p>
          <a:p>
            <a:pPr marL="0" lvl="0" indent="0" algn="l" rtl="0">
              <a:spcBef>
                <a:spcPts val="300"/>
              </a:spcBef>
              <a:spcAft>
                <a:spcPts val="0"/>
              </a:spcAft>
              <a:buNone/>
            </a:pPr>
            <a:endParaRPr/>
          </a:p>
        </p:txBody>
      </p:sp>
      <p:pic>
        <p:nvPicPr>
          <p:cNvPr id="102" name="Google Shape;102;p22" title="Screenshot 2025-07-15 at 9.14.28 AM.png"/>
          <p:cNvPicPr preferRelativeResize="0"/>
          <p:nvPr/>
        </p:nvPicPr>
        <p:blipFill>
          <a:blip r:embed="rId3">
            <a:alphaModFix/>
          </a:blip>
          <a:stretch>
            <a:fillRect/>
          </a:stretch>
        </p:blipFill>
        <p:spPr>
          <a:xfrm>
            <a:off x="3926750" y="978501"/>
            <a:ext cx="4563700" cy="3246225"/>
          </a:xfrm>
          <a:prstGeom prst="rect">
            <a:avLst/>
          </a:prstGeom>
          <a:noFill/>
          <a:ln>
            <a:noFill/>
          </a:ln>
        </p:spPr>
      </p:pic>
      <p:sp>
        <p:nvSpPr>
          <p:cNvPr id="103" name="Google Shape;103;p22"/>
          <p:cNvSpPr txBox="1"/>
          <p:nvPr/>
        </p:nvSpPr>
        <p:spPr>
          <a:xfrm>
            <a:off x="4060225" y="4224725"/>
            <a:ext cx="30000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Liu, BioRender Template (2025)</a:t>
            </a:r>
            <a:endParaRPr sz="600"/>
          </a:p>
        </p:txBody>
      </p:sp>
      <p:sp>
        <p:nvSpPr>
          <p:cNvPr id="104" name="Google Shape;104;p22"/>
          <p:cNvSpPr txBox="1"/>
          <p:nvPr/>
        </p:nvSpPr>
        <p:spPr>
          <a:xfrm>
            <a:off x="-118100" y="872800"/>
            <a:ext cx="4132200" cy="4467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latin typeface="Times New Roman"/>
              <a:ea typeface="Times New Roman"/>
              <a:cs typeface="Times New Roman"/>
              <a:sym typeface="Times New Roman"/>
            </a:endParaRPr>
          </a:p>
          <a:p>
            <a:pPr marL="457200" lvl="0" indent="-317500" algn="l" rtl="0">
              <a:lnSpc>
                <a:spcPct val="115000"/>
              </a:lnSpc>
              <a:spcBef>
                <a:spcPts val="0"/>
              </a:spcBef>
              <a:spcAft>
                <a:spcPts val="0"/>
              </a:spcAft>
              <a:buSzPts val="1400"/>
              <a:buFont typeface="Times New Roman"/>
              <a:buChar char="-"/>
            </a:pPr>
            <a:r>
              <a:rPr lang="en">
                <a:latin typeface="Times New Roman"/>
                <a:ea typeface="Times New Roman"/>
                <a:cs typeface="Times New Roman"/>
                <a:sym typeface="Times New Roman"/>
              </a:rPr>
              <a:t>Unlike DNA/RNA, proteins </a:t>
            </a:r>
            <a:r>
              <a:rPr lang="en" b="1">
                <a:latin typeface="Times New Roman"/>
                <a:ea typeface="Times New Roman"/>
                <a:cs typeface="Times New Roman"/>
                <a:sym typeface="Times New Roman"/>
              </a:rPr>
              <a:t>can’t be amplified</a:t>
            </a:r>
            <a:r>
              <a:rPr lang="en">
                <a:latin typeface="Times New Roman"/>
                <a:ea typeface="Times New Roman"/>
                <a:cs typeface="Times New Roman"/>
                <a:sym typeface="Times New Roman"/>
              </a:rPr>
              <a:t>, making analysis harder.</a:t>
            </a:r>
            <a:endParaRPr>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a:latin typeface="Times New Roman"/>
              <a:ea typeface="Times New Roman"/>
              <a:cs typeface="Times New Roman"/>
              <a:sym typeface="Times New Roman"/>
            </a:endParaRPr>
          </a:p>
          <a:p>
            <a:pPr marL="457200" lvl="0" indent="-317500" algn="l" rtl="0">
              <a:lnSpc>
                <a:spcPct val="115000"/>
              </a:lnSpc>
              <a:spcBef>
                <a:spcPts val="0"/>
              </a:spcBef>
              <a:spcAft>
                <a:spcPts val="0"/>
              </a:spcAft>
              <a:buSzPts val="1400"/>
              <a:buFont typeface="Times New Roman"/>
              <a:buChar char="-"/>
            </a:pPr>
            <a:r>
              <a:rPr lang="en">
                <a:latin typeface="Times New Roman"/>
                <a:ea typeface="Times New Roman"/>
                <a:cs typeface="Times New Roman"/>
                <a:sym typeface="Times New Roman"/>
              </a:rPr>
              <a:t>Protein modifications impact function and serve as biomarkers or drug targets.</a:t>
            </a:r>
            <a:endParaRPr>
              <a:latin typeface="Times New Roman"/>
              <a:ea typeface="Times New Roman"/>
              <a:cs typeface="Times New Roman"/>
              <a:sym typeface="Times New Roman"/>
            </a:endParaRPr>
          </a:p>
          <a:p>
            <a:pPr marL="914400" lvl="1" indent="-317500" algn="l" rtl="0">
              <a:lnSpc>
                <a:spcPct val="115000"/>
              </a:lnSpc>
              <a:spcBef>
                <a:spcPts val="0"/>
              </a:spcBef>
              <a:spcAft>
                <a:spcPts val="0"/>
              </a:spcAft>
              <a:buSzPts val="1400"/>
              <a:buFont typeface="Times New Roman"/>
              <a:buChar char="-"/>
            </a:pPr>
            <a:r>
              <a:rPr lang="en">
                <a:latin typeface="Times New Roman"/>
                <a:ea typeface="Times New Roman"/>
                <a:cs typeface="Times New Roman"/>
                <a:sym typeface="Times New Roman"/>
              </a:rPr>
              <a:t>P53 tumor suppressor protein-13 different </a:t>
            </a:r>
            <a:br>
              <a:rPr lang="en">
                <a:latin typeface="Times New Roman"/>
                <a:ea typeface="Times New Roman"/>
                <a:cs typeface="Times New Roman"/>
                <a:sym typeface="Times New Roman"/>
              </a:rPr>
            </a:br>
            <a:r>
              <a:rPr lang="en">
                <a:latin typeface="Times New Roman"/>
                <a:ea typeface="Times New Roman"/>
                <a:cs typeface="Times New Roman"/>
                <a:sym typeface="Times New Roman"/>
              </a:rPr>
              <a:t>proteoforms</a:t>
            </a:r>
            <a:endParaRPr>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a:latin typeface="Times New Roman"/>
              <a:ea typeface="Times New Roman"/>
              <a:cs typeface="Times New Roman"/>
              <a:sym typeface="Times New Roman"/>
            </a:endParaRPr>
          </a:p>
          <a:p>
            <a:pPr marL="457200" lvl="0" indent="-317500" algn="l" rtl="0">
              <a:lnSpc>
                <a:spcPct val="115000"/>
              </a:lnSpc>
              <a:spcBef>
                <a:spcPts val="0"/>
              </a:spcBef>
              <a:spcAft>
                <a:spcPts val="0"/>
              </a:spcAft>
              <a:buSzPts val="1400"/>
              <a:buFont typeface="Times New Roman"/>
              <a:buChar char="-"/>
            </a:pPr>
            <a:r>
              <a:rPr lang="en">
                <a:latin typeface="Times New Roman"/>
                <a:ea typeface="Times New Roman"/>
                <a:cs typeface="Times New Roman"/>
                <a:sym typeface="Times New Roman"/>
              </a:rPr>
              <a:t>Protein sequencing is still immature and underdeveloped.</a:t>
            </a:r>
            <a:endParaRPr>
              <a:latin typeface="Times New Roman"/>
              <a:ea typeface="Times New Roman"/>
              <a:cs typeface="Times New Roman"/>
              <a:sym typeface="Times New Roman"/>
            </a:endParaRPr>
          </a:p>
          <a:p>
            <a:pPr marL="914400" lvl="1" indent="-317500" algn="l" rtl="0">
              <a:lnSpc>
                <a:spcPct val="115000"/>
              </a:lnSpc>
              <a:spcBef>
                <a:spcPts val="0"/>
              </a:spcBef>
              <a:spcAft>
                <a:spcPts val="0"/>
              </a:spcAft>
              <a:buSzPts val="1400"/>
              <a:buFont typeface="Times New Roman"/>
              <a:buChar char="-"/>
            </a:pPr>
            <a:r>
              <a:rPr lang="en">
                <a:latin typeface="Times New Roman"/>
                <a:ea typeface="Times New Roman"/>
                <a:cs typeface="Times New Roman"/>
                <a:sym typeface="Times New Roman"/>
              </a:rPr>
              <a:t>Mass Spectrometry </a:t>
            </a:r>
            <a:endParaRPr>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transition spd="med">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3"/>
          <p:cNvSpPr txBox="1">
            <a:spLocks noGrp="1"/>
          </p:cNvSpPr>
          <p:nvPr>
            <p:ph type="title"/>
          </p:nvPr>
        </p:nvSpPr>
        <p:spPr>
          <a:xfrm>
            <a:off x="0" y="-391225"/>
            <a:ext cx="9144000" cy="1496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700"/>
              <a:t>Solid-State Nanopores vs. Traditional Detection Methods</a:t>
            </a:r>
            <a:endParaRPr sz="2700"/>
          </a:p>
        </p:txBody>
      </p:sp>
      <p:sp>
        <p:nvSpPr>
          <p:cNvPr id="110" name="Google Shape;110;p23"/>
          <p:cNvSpPr txBox="1">
            <a:spLocks noGrp="1"/>
          </p:cNvSpPr>
          <p:nvPr>
            <p:ph type="body" idx="1"/>
          </p:nvPr>
        </p:nvSpPr>
        <p:spPr>
          <a:xfrm>
            <a:off x="6" y="4674003"/>
            <a:ext cx="6680100" cy="469500"/>
          </a:xfrm>
          <a:prstGeom prst="rect">
            <a:avLst/>
          </a:prstGeom>
        </p:spPr>
        <p:txBody>
          <a:bodyPr spcFirstLastPara="1" wrap="square" lIns="68575" tIns="34275" rIns="68575" bIns="34275" anchor="t" anchorCtr="0">
            <a:normAutofit/>
          </a:bodyPr>
          <a:lstStyle/>
          <a:p>
            <a:pPr marL="0" lvl="0" indent="0" algn="l" rtl="0">
              <a:spcBef>
                <a:spcPts val="300"/>
              </a:spcBef>
              <a:spcAft>
                <a:spcPts val="0"/>
              </a:spcAft>
              <a:buNone/>
            </a:pPr>
            <a:r>
              <a:rPr lang="en"/>
              <a:t>4</a:t>
            </a:r>
            <a:endParaRPr/>
          </a:p>
        </p:txBody>
      </p:sp>
      <p:graphicFrame>
        <p:nvGraphicFramePr>
          <p:cNvPr id="111" name="Google Shape;111;p23"/>
          <p:cNvGraphicFramePr/>
          <p:nvPr/>
        </p:nvGraphicFramePr>
        <p:xfrm>
          <a:off x="204125" y="534225"/>
          <a:ext cx="3000000" cy="3000000"/>
        </p:xfrm>
        <a:graphic>
          <a:graphicData uri="http://schemas.openxmlformats.org/drawingml/2006/table">
            <a:tbl>
              <a:tblPr>
                <a:noFill/>
                <a:tableStyleId>{36E767BA-11AA-497A-A8B1-86E229B99983}</a:tableStyleId>
              </a:tblPr>
              <a:tblGrid>
                <a:gridCol w="2217975">
                  <a:extLst>
                    <a:ext uri="{9D8B030D-6E8A-4147-A177-3AD203B41FA5}">
                      <a16:colId xmlns:a16="http://schemas.microsoft.com/office/drawing/2014/main" val="20000"/>
                    </a:ext>
                  </a:extLst>
                </a:gridCol>
                <a:gridCol w="2217975">
                  <a:extLst>
                    <a:ext uri="{9D8B030D-6E8A-4147-A177-3AD203B41FA5}">
                      <a16:colId xmlns:a16="http://schemas.microsoft.com/office/drawing/2014/main" val="20001"/>
                    </a:ext>
                  </a:extLst>
                </a:gridCol>
                <a:gridCol w="2217975">
                  <a:extLst>
                    <a:ext uri="{9D8B030D-6E8A-4147-A177-3AD203B41FA5}">
                      <a16:colId xmlns:a16="http://schemas.microsoft.com/office/drawing/2014/main" val="20002"/>
                    </a:ext>
                  </a:extLst>
                </a:gridCol>
                <a:gridCol w="2217975">
                  <a:extLst>
                    <a:ext uri="{9D8B030D-6E8A-4147-A177-3AD203B41FA5}">
                      <a16:colId xmlns:a16="http://schemas.microsoft.com/office/drawing/2014/main" val="20003"/>
                    </a:ext>
                  </a:extLst>
                </a:gridCol>
              </a:tblGrid>
              <a:tr h="454750">
                <a:tc>
                  <a:txBody>
                    <a:bodyPr/>
                    <a:lstStyle/>
                    <a:p>
                      <a:pPr marL="0" lvl="0" indent="0" algn="l" rtl="0">
                        <a:spcBef>
                          <a:spcPts val="0"/>
                        </a:spcBef>
                        <a:spcAft>
                          <a:spcPts val="0"/>
                        </a:spcAft>
                        <a:buNone/>
                      </a:pPr>
                      <a:r>
                        <a:rPr lang="en" b="1"/>
                        <a:t>Feature</a:t>
                      </a:r>
                      <a:endParaRPr b="1"/>
                    </a:p>
                  </a:txBody>
                  <a:tcPr marL="91425" marR="91425" marT="91425" marB="91425">
                    <a:lnL w="9525" cap="flat" cmpd="sng">
                      <a:solidFill>
                        <a:srgbClr val="D9D2E9"/>
                      </a:solidFill>
                      <a:prstDash val="solid"/>
                      <a:round/>
                      <a:headEnd type="none" w="sm" len="sm"/>
                      <a:tailEnd type="none" w="sm" len="sm"/>
                    </a:lnL>
                    <a:lnR w="9525" cap="flat" cmpd="sng">
                      <a:solidFill>
                        <a:srgbClr val="D9D2E9"/>
                      </a:solidFill>
                      <a:prstDash val="solid"/>
                      <a:round/>
                      <a:headEnd type="none" w="sm" len="sm"/>
                      <a:tailEnd type="none" w="sm" len="sm"/>
                    </a:lnR>
                    <a:lnT w="9525" cap="flat" cmpd="sng">
                      <a:solidFill>
                        <a:srgbClr val="D9D2E9"/>
                      </a:solidFill>
                      <a:prstDash val="solid"/>
                      <a:round/>
                      <a:headEnd type="none" w="sm" len="sm"/>
                      <a:tailEnd type="none" w="sm" len="sm"/>
                    </a:lnT>
                    <a:lnB w="9525" cap="flat" cmpd="sng">
                      <a:solidFill>
                        <a:srgbClr val="D9D2E9"/>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b="1"/>
                        <a:t>ELISA</a:t>
                      </a:r>
                      <a:endParaRPr b="1"/>
                    </a:p>
                  </a:txBody>
                  <a:tcPr marL="91425" marR="91425" marT="91425" marB="91425">
                    <a:lnL w="9525" cap="flat" cmpd="sng">
                      <a:solidFill>
                        <a:srgbClr val="D9D2E9"/>
                      </a:solidFill>
                      <a:prstDash val="solid"/>
                      <a:round/>
                      <a:headEnd type="none" w="sm" len="sm"/>
                      <a:tailEnd type="none" w="sm" len="sm"/>
                    </a:lnL>
                    <a:solidFill>
                      <a:srgbClr val="CFE2F3"/>
                    </a:solidFill>
                  </a:tcPr>
                </a:tc>
                <a:tc>
                  <a:txBody>
                    <a:bodyPr/>
                    <a:lstStyle/>
                    <a:p>
                      <a:pPr marL="0" lvl="0" indent="0" algn="l" rtl="0">
                        <a:spcBef>
                          <a:spcPts val="0"/>
                        </a:spcBef>
                        <a:spcAft>
                          <a:spcPts val="0"/>
                        </a:spcAft>
                        <a:buNone/>
                      </a:pPr>
                      <a:r>
                        <a:rPr lang="en" b="1"/>
                        <a:t>PCR</a:t>
                      </a:r>
                      <a:endParaRPr b="1"/>
                    </a:p>
                  </a:txBody>
                  <a:tcPr marL="91425" marR="91425" marT="91425" marB="91425">
                    <a:solidFill>
                      <a:srgbClr val="CFE2F3"/>
                    </a:solidFill>
                  </a:tcPr>
                </a:tc>
                <a:tc>
                  <a:txBody>
                    <a:bodyPr/>
                    <a:lstStyle/>
                    <a:p>
                      <a:pPr marL="0" lvl="0" indent="0" algn="l" rtl="0">
                        <a:spcBef>
                          <a:spcPts val="0"/>
                        </a:spcBef>
                        <a:spcAft>
                          <a:spcPts val="0"/>
                        </a:spcAft>
                        <a:buNone/>
                      </a:pPr>
                      <a:r>
                        <a:rPr lang="en" b="1"/>
                        <a:t>Solid-State Nanopores</a:t>
                      </a:r>
                      <a:endParaRPr b="1"/>
                    </a:p>
                  </a:txBody>
                  <a:tcPr marL="91425" marR="91425" marT="91425" marB="91425">
                    <a:solidFill>
                      <a:srgbClr val="CFE2F3"/>
                    </a:solidFill>
                  </a:tcPr>
                </a:tc>
                <a:extLst>
                  <a:ext uri="{0D108BD9-81ED-4DB2-BD59-A6C34878D82A}">
                    <a16:rowId xmlns:a16="http://schemas.microsoft.com/office/drawing/2014/main" val="10000"/>
                  </a:ext>
                </a:extLst>
              </a:tr>
              <a:tr h="799300">
                <a:tc>
                  <a:txBody>
                    <a:bodyPr/>
                    <a:lstStyle/>
                    <a:p>
                      <a:pPr marL="0" lvl="0" indent="0" algn="l" rtl="0">
                        <a:spcBef>
                          <a:spcPts val="0"/>
                        </a:spcBef>
                        <a:spcAft>
                          <a:spcPts val="0"/>
                        </a:spcAft>
                        <a:buNone/>
                      </a:pPr>
                      <a:r>
                        <a:rPr lang="en" b="1"/>
                        <a:t>What it detects</a:t>
                      </a:r>
                      <a:endParaRPr b="1"/>
                    </a:p>
                  </a:txBody>
                  <a:tcPr marL="91425" marR="91425" marT="91425" marB="91425">
                    <a:lnL w="9525" cap="flat" cmpd="sng">
                      <a:solidFill>
                        <a:srgbClr val="D9D2E9"/>
                      </a:solidFill>
                      <a:prstDash val="solid"/>
                      <a:round/>
                      <a:headEnd type="none" w="sm" len="sm"/>
                      <a:tailEnd type="none" w="sm" len="sm"/>
                    </a:lnL>
                    <a:lnR w="9525" cap="flat" cmpd="sng">
                      <a:solidFill>
                        <a:srgbClr val="D9D2E9"/>
                      </a:solidFill>
                      <a:prstDash val="solid"/>
                      <a:round/>
                      <a:headEnd type="none" w="sm" len="sm"/>
                      <a:tailEnd type="none" w="sm" len="sm"/>
                    </a:lnR>
                    <a:lnT w="9525" cap="flat" cmpd="sng">
                      <a:solidFill>
                        <a:srgbClr val="D9D2E9"/>
                      </a:solidFill>
                      <a:prstDash val="solid"/>
                      <a:round/>
                      <a:headEnd type="none" w="sm" len="sm"/>
                      <a:tailEnd type="none" w="sm" len="sm"/>
                    </a:lnT>
                    <a:lnB w="9525" cap="flat" cmpd="sng">
                      <a:solidFill>
                        <a:srgbClr val="D9D2E9"/>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a:t>Peptides, proteins, antibodies, and hormones</a:t>
                      </a:r>
                      <a:endParaRPr/>
                    </a:p>
                  </a:txBody>
                  <a:tcPr marL="91425" marR="91425" marT="91425" marB="91425">
                    <a:lnL w="9525" cap="flat" cmpd="sng">
                      <a:solidFill>
                        <a:srgbClr val="D9D2E9"/>
                      </a:solidFill>
                      <a:prstDash val="solid"/>
                      <a:round/>
                      <a:headEnd type="none" w="sm" len="sm"/>
                      <a:tailEnd type="none" w="sm" len="sm"/>
                    </a:lnL>
                  </a:tcPr>
                </a:tc>
                <a:tc>
                  <a:txBody>
                    <a:bodyPr/>
                    <a:lstStyle/>
                    <a:p>
                      <a:pPr marL="0" lvl="0" indent="0" algn="l" rtl="0">
                        <a:spcBef>
                          <a:spcPts val="0"/>
                        </a:spcBef>
                        <a:spcAft>
                          <a:spcPts val="0"/>
                        </a:spcAft>
                        <a:buNone/>
                      </a:pPr>
                      <a:r>
                        <a:rPr lang="en"/>
                        <a:t>The presence of specific DNA or RNA sequenced</a:t>
                      </a:r>
                      <a:endParaRPr/>
                    </a:p>
                  </a:txBody>
                  <a:tcPr marL="91425" marR="91425" marT="91425" marB="91425"/>
                </a:tc>
                <a:tc>
                  <a:txBody>
                    <a:bodyPr/>
                    <a:lstStyle/>
                    <a:p>
                      <a:pPr marL="0" lvl="0" indent="0" algn="l" rtl="0">
                        <a:spcBef>
                          <a:spcPts val="0"/>
                        </a:spcBef>
                        <a:spcAft>
                          <a:spcPts val="0"/>
                        </a:spcAft>
                        <a:buNone/>
                      </a:pPr>
                      <a:r>
                        <a:rPr lang="en"/>
                        <a:t>Single molecules, particularly molecules like DNA, RNA, and proteins.</a:t>
                      </a:r>
                      <a:endParaRPr/>
                    </a:p>
                  </a:txBody>
                  <a:tcPr marL="91425" marR="91425" marT="91425" marB="91425"/>
                </a:tc>
                <a:extLst>
                  <a:ext uri="{0D108BD9-81ED-4DB2-BD59-A6C34878D82A}">
                    <a16:rowId xmlns:a16="http://schemas.microsoft.com/office/drawing/2014/main" val="10001"/>
                  </a:ext>
                </a:extLst>
              </a:tr>
              <a:tr h="613925">
                <a:tc>
                  <a:txBody>
                    <a:bodyPr/>
                    <a:lstStyle/>
                    <a:p>
                      <a:pPr marL="0" lvl="0" indent="0" algn="l" rtl="0">
                        <a:spcBef>
                          <a:spcPts val="0"/>
                        </a:spcBef>
                        <a:spcAft>
                          <a:spcPts val="0"/>
                        </a:spcAft>
                        <a:buNone/>
                      </a:pPr>
                      <a:r>
                        <a:rPr lang="en" b="1"/>
                        <a:t>Sensitivity</a:t>
                      </a:r>
                      <a:endParaRPr b="1"/>
                    </a:p>
                  </a:txBody>
                  <a:tcPr marL="91425" marR="91425" marT="91425" marB="91425">
                    <a:lnL w="9525" cap="flat" cmpd="sng">
                      <a:solidFill>
                        <a:srgbClr val="D9D2E9"/>
                      </a:solidFill>
                      <a:prstDash val="solid"/>
                      <a:round/>
                      <a:headEnd type="none" w="sm" len="sm"/>
                      <a:tailEnd type="none" w="sm" len="sm"/>
                    </a:lnL>
                    <a:lnR w="9525" cap="flat" cmpd="sng">
                      <a:solidFill>
                        <a:srgbClr val="D9D2E9"/>
                      </a:solidFill>
                      <a:prstDash val="solid"/>
                      <a:round/>
                      <a:headEnd type="none" w="sm" len="sm"/>
                      <a:tailEnd type="none" w="sm" len="sm"/>
                    </a:lnR>
                    <a:lnT w="9525" cap="flat" cmpd="sng">
                      <a:solidFill>
                        <a:srgbClr val="D9D2E9"/>
                      </a:solidFill>
                      <a:prstDash val="solid"/>
                      <a:round/>
                      <a:headEnd type="none" w="sm" len="sm"/>
                      <a:tailEnd type="none" w="sm" len="sm"/>
                    </a:lnT>
                    <a:lnB w="9525" cap="flat" cmpd="sng">
                      <a:solidFill>
                        <a:srgbClr val="D9D2E9"/>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a:t>0.1 to 1 fmole or 0.01 ng to 0.1 ng (Moderate)</a:t>
                      </a:r>
                      <a:endParaRPr/>
                    </a:p>
                  </a:txBody>
                  <a:tcPr marL="91425" marR="91425" marT="91425" marB="91425">
                    <a:lnL w="9525" cap="flat" cmpd="sng">
                      <a:solidFill>
                        <a:srgbClr val="D9D2E9"/>
                      </a:solidFill>
                      <a:prstDash val="solid"/>
                      <a:round/>
                      <a:headEnd type="none" w="sm" len="sm"/>
                      <a:tailEnd type="none" w="sm" len="sm"/>
                    </a:lnL>
                  </a:tcPr>
                </a:tc>
                <a:tc>
                  <a:txBody>
                    <a:bodyPr/>
                    <a:lstStyle/>
                    <a:p>
                      <a:pPr marL="0" lvl="0" indent="0" algn="l" rtl="0">
                        <a:spcBef>
                          <a:spcPts val="0"/>
                        </a:spcBef>
                        <a:spcAft>
                          <a:spcPts val="0"/>
                        </a:spcAft>
                        <a:buNone/>
                      </a:pPr>
                      <a:r>
                        <a:rPr lang="en"/>
                        <a:t>Highly sensitive for RNA or DNA</a:t>
                      </a:r>
                      <a:endParaRPr/>
                    </a:p>
                  </a:txBody>
                  <a:tcPr marL="91425" marR="91425" marT="91425" marB="91425"/>
                </a:tc>
                <a:tc>
                  <a:txBody>
                    <a:bodyPr/>
                    <a:lstStyle/>
                    <a:p>
                      <a:pPr marL="0" lvl="0" indent="0" algn="l" rtl="0">
                        <a:spcBef>
                          <a:spcPts val="0"/>
                        </a:spcBef>
                        <a:spcAft>
                          <a:spcPts val="0"/>
                        </a:spcAft>
                        <a:buNone/>
                      </a:pPr>
                      <a:r>
                        <a:rPr lang="en">
                          <a:highlight>
                            <a:srgbClr val="00FF00"/>
                          </a:highlight>
                        </a:rPr>
                        <a:t>Highly sensitive for single molecule detection</a:t>
                      </a:r>
                      <a:endParaRPr>
                        <a:highlight>
                          <a:srgbClr val="00FF00"/>
                        </a:highlight>
                      </a:endParaRPr>
                    </a:p>
                  </a:txBody>
                  <a:tcPr marL="91425" marR="91425" marT="91425" marB="91425"/>
                </a:tc>
                <a:extLst>
                  <a:ext uri="{0D108BD9-81ED-4DB2-BD59-A6C34878D82A}">
                    <a16:rowId xmlns:a16="http://schemas.microsoft.com/office/drawing/2014/main" val="10002"/>
                  </a:ext>
                </a:extLst>
              </a:tr>
              <a:tr h="799300">
                <a:tc>
                  <a:txBody>
                    <a:bodyPr/>
                    <a:lstStyle/>
                    <a:p>
                      <a:pPr marL="0" lvl="0" indent="0" algn="l" rtl="0">
                        <a:spcBef>
                          <a:spcPts val="0"/>
                        </a:spcBef>
                        <a:spcAft>
                          <a:spcPts val="0"/>
                        </a:spcAft>
                        <a:buNone/>
                      </a:pPr>
                      <a:r>
                        <a:rPr lang="en" b="1"/>
                        <a:t>Detects Post-Translational Modifications</a:t>
                      </a:r>
                      <a:endParaRPr b="1"/>
                    </a:p>
                  </a:txBody>
                  <a:tcPr marL="91425" marR="91425" marT="91425" marB="91425">
                    <a:lnL w="9525" cap="flat" cmpd="sng">
                      <a:solidFill>
                        <a:srgbClr val="D9D2E9"/>
                      </a:solidFill>
                      <a:prstDash val="solid"/>
                      <a:round/>
                      <a:headEnd type="none" w="sm" len="sm"/>
                      <a:tailEnd type="none" w="sm" len="sm"/>
                    </a:lnL>
                    <a:lnR w="9525" cap="flat" cmpd="sng">
                      <a:solidFill>
                        <a:srgbClr val="D9D2E9"/>
                      </a:solidFill>
                      <a:prstDash val="solid"/>
                      <a:round/>
                      <a:headEnd type="none" w="sm" len="sm"/>
                      <a:tailEnd type="none" w="sm" len="sm"/>
                    </a:lnR>
                    <a:lnT w="9525" cap="flat" cmpd="sng">
                      <a:solidFill>
                        <a:srgbClr val="D9D2E9"/>
                      </a:solidFill>
                      <a:prstDash val="solid"/>
                      <a:round/>
                      <a:headEnd type="none" w="sm" len="sm"/>
                      <a:tailEnd type="none" w="sm" len="sm"/>
                    </a:lnT>
                    <a:lnB w="9525" cap="flat" cmpd="sng">
                      <a:solidFill>
                        <a:srgbClr val="D9D2E9"/>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a:t>No</a:t>
                      </a:r>
                      <a:endParaRPr/>
                    </a:p>
                  </a:txBody>
                  <a:tcPr marL="91425" marR="91425" marT="91425" marB="91425">
                    <a:lnL w="9525" cap="flat" cmpd="sng">
                      <a:solidFill>
                        <a:srgbClr val="D9D2E9"/>
                      </a:solidFill>
                      <a:prstDash val="solid"/>
                      <a:round/>
                      <a:headEnd type="none" w="sm" len="sm"/>
                      <a:tailEnd type="none" w="sm" len="sm"/>
                    </a:lnL>
                  </a:tcPr>
                </a:tc>
                <a:tc>
                  <a:txBody>
                    <a:bodyPr/>
                    <a:lstStyle/>
                    <a:p>
                      <a:pPr marL="0" lvl="0" indent="0" algn="l" rtl="0">
                        <a:spcBef>
                          <a:spcPts val="0"/>
                        </a:spcBef>
                        <a:spcAft>
                          <a:spcPts val="0"/>
                        </a:spcAft>
                        <a:buNone/>
                      </a:pPr>
                      <a:r>
                        <a:rPr lang="en"/>
                        <a:t>No</a:t>
                      </a:r>
                      <a:endParaRPr/>
                    </a:p>
                  </a:txBody>
                  <a:tcPr marL="91425" marR="91425" marT="91425" marB="91425"/>
                </a:tc>
                <a:tc>
                  <a:txBody>
                    <a:bodyPr/>
                    <a:lstStyle/>
                    <a:p>
                      <a:pPr marL="0" lvl="0" indent="0" algn="l" rtl="0">
                        <a:spcBef>
                          <a:spcPts val="0"/>
                        </a:spcBef>
                        <a:spcAft>
                          <a:spcPts val="0"/>
                        </a:spcAft>
                        <a:buNone/>
                      </a:pPr>
                      <a:r>
                        <a:rPr lang="en">
                          <a:highlight>
                            <a:srgbClr val="00FF00"/>
                          </a:highlight>
                        </a:rPr>
                        <a:t>Yes</a:t>
                      </a:r>
                      <a:r>
                        <a:rPr lang="en"/>
                        <a:t> </a:t>
                      </a:r>
                      <a:endParaRPr/>
                    </a:p>
                  </a:txBody>
                  <a:tcPr marL="91425" marR="91425" marT="91425" marB="91425"/>
                </a:tc>
                <a:extLst>
                  <a:ext uri="{0D108BD9-81ED-4DB2-BD59-A6C34878D82A}">
                    <a16:rowId xmlns:a16="http://schemas.microsoft.com/office/drawing/2014/main" val="10003"/>
                  </a:ext>
                </a:extLst>
              </a:tr>
              <a:tr h="592050">
                <a:tc>
                  <a:txBody>
                    <a:bodyPr/>
                    <a:lstStyle/>
                    <a:p>
                      <a:pPr marL="0" lvl="0" indent="0" algn="l" rtl="0">
                        <a:spcBef>
                          <a:spcPts val="0"/>
                        </a:spcBef>
                        <a:spcAft>
                          <a:spcPts val="0"/>
                        </a:spcAft>
                        <a:buNone/>
                      </a:pPr>
                      <a:r>
                        <a:rPr lang="en" b="1"/>
                        <a:t>Sample Preparation</a:t>
                      </a:r>
                      <a:endParaRPr b="1"/>
                    </a:p>
                  </a:txBody>
                  <a:tcPr marL="91425" marR="91425" marT="91425" marB="91425">
                    <a:lnL w="9525" cap="flat" cmpd="sng">
                      <a:solidFill>
                        <a:srgbClr val="D9D2E9"/>
                      </a:solidFill>
                      <a:prstDash val="solid"/>
                      <a:round/>
                      <a:headEnd type="none" w="sm" len="sm"/>
                      <a:tailEnd type="none" w="sm" len="sm"/>
                    </a:lnL>
                    <a:lnR w="9525" cap="flat" cmpd="sng">
                      <a:solidFill>
                        <a:srgbClr val="D9D2E9"/>
                      </a:solidFill>
                      <a:prstDash val="solid"/>
                      <a:round/>
                      <a:headEnd type="none" w="sm" len="sm"/>
                      <a:tailEnd type="none" w="sm" len="sm"/>
                    </a:lnR>
                    <a:lnT w="9525" cap="flat" cmpd="sng">
                      <a:solidFill>
                        <a:srgbClr val="D9D2E9"/>
                      </a:solidFill>
                      <a:prstDash val="solid"/>
                      <a:round/>
                      <a:headEnd type="none" w="sm" len="sm"/>
                      <a:tailEnd type="none" w="sm" len="sm"/>
                    </a:lnT>
                    <a:lnB w="9525" cap="flat" cmpd="sng">
                      <a:solidFill>
                        <a:srgbClr val="D9D2E9"/>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a:t>Multi-step, lab-based</a:t>
                      </a:r>
                      <a:endParaRPr/>
                    </a:p>
                  </a:txBody>
                  <a:tcPr marL="91425" marR="91425" marT="91425" marB="91425">
                    <a:lnL w="9525" cap="flat" cmpd="sng">
                      <a:solidFill>
                        <a:srgbClr val="D9D2E9"/>
                      </a:solidFill>
                      <a:prstDash val="solid"/>
                      <a:round/>
                      <a:headEnd type="none" w="sm" len="sm"/>
                      <a:tailEnd type="none" w="sm" len="sm"/>
                    </a:lnL>
                  </a:tcPr>
                </a:tc>
                <a:tc>
                  <a:txBody>
                    <a:bodyPr/>
                    <a:lstStyle/>
                    <a:p>
                      <a:pPr marL="0" lvl="0" indent="0" algn="l" rtl="0">
                        <a:spcBef>
                          <a:spcPts val="0"/>
                        </a:spcBef>
                        <a:spcAft>
                          <a:spcPts val="0"/>
                        </a:spcAft>
                        <a:buNone/>
                      </a:pPr>
                      <a:r>
                        <a:rPr lang="en"/>
                        <a:t>Requires amplification &amp; enzymes</a:t>
                      </a:r>
                      <a:endParaRPr/>
                    </a:p>
                  </a:txBody>
                  <a:tcPr marL="91425" marR="91425" marT="91425" marB="91425"/>
                </a:tc>
                <a:tc>
                  <a:txBody>
                    <a:bodyPr/>
                    <a:lstStyle/>
                    <a:p>
                      <a:pPr marL="0" lvl="0" indent="0" algn="l" rtl="0">
                        <a:spcBef>
                          <a:spcPts val="0"/>
                        </a:spcBef>
                        <a:spcAft>
                          <a:spcPts val="0"/>
                        </a:spcAft>
                        <a:buNone/>
                      </a:pPr>
                      <a:r>
                        <a:rPr lang="en">
                          <a:highlight>
                            <a:srgbClr val="00FF00"/>
                          </a:highlight>
                        </a:rPr>
                        <a:t>Minimal-label-free</a:t>
                      </a:r>
                      <a:endParaRPr>
                        <a:highlight>
                          <a:srgbClr val="00FF00"/>
                        </a:highlight>
                      </a:endParaRPr>
                    </a:p>
                  </a:txBody>
                  <a:tcPr marL="91425" marR="91425" marT="91425" marB="91425"/>
                </a:tc>
                <a:extLst>
                  <a:ext uri="{0D108BD9-81ED-4DB2-BD59-A6C34878D82A}">
                    <a16:rowId xmlns:a16="http://schemas.microsoft.com/office/drawing/2014/main" val="10004"/>
                  </a:ext>
                </a:extLst>
              </a:tr>
              <a:tr h="384825">
                <a:tc>
                  <a:txBody>
                    <a:bodyPr/>
                    <a:lstStyle/>
                    <a:p>
                      <a:pPr marL="0" lvl="0" indent="0" algn="l" rtl="0">
                        <a:spcBef>
                          <a:spcPts val="0"/>
                        </a:spcBef>
                        <a:spcAft>
                          <a:spcPts val="0"/>
                        </a:spcAft>
                        <a:buNone/>
                      </a:pPr>
                      <a:r>
                        <a:rPr lang="en" b="1"/>
                        <a:t>Speed</a:t>
                      </a:r>
                      <a:endParaRPr b="1"/>
                    </a:p>
                  </a:txBody>
                  <a:tcPr marL="91425" marR="91425" marT="91425" marB="91425">
                    <a:lnL w="9525" cap="flat" cmpd="sng">
                      <a:solidFill>
                        <a:srgbClr val="D9D2E9"/>
                      </a:solidFill>
                      <a:prstDash val="solid"/>
                      <a:round/>
                      <a:headEnd type="none" w="sm" len="sm"/>
                      <a:tailEnd type="none" w="sm" len="sm"/>
                    </a:lnL>
                    <a:lnR w="9525" cap="flat" cmpd="sng">
                      <a:solidFill>
                        <a:srgbClr val="D9D2E9"/>
                      </a:solidFill>
                      <a:prstDash val="solid"/>
                      <a:round/>
                      <a:headEnd type="none" w="sm" len="sm"/>
                      <a:tailEnd type="none" w="sm" len="sm"/>
                    </a:lnR>
                    <a:lnT w="9525" cap="flat" cmpd="sng">
                      <a:solidFill>
                        <a:srgbClr val="D9D2E9"/>
                      </a:solidFill>
                      <a:prstDash val="solid"/>
                      <a:round/>
                      <a:headEnd type="none" w="sm" len="sm"/>
                      <a:tailEnd type="none" w="sm" len="sm"/>
                    </a:lnT>
                    <a:lnB w="9525" cap="flat" cmpd="sng">
                      <a:solidFill>
                        <a:srgbClr val="D9D2E9"/>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a:t>A few hours to all day</a:t>
                      </a:r>
                      <a:endParaRPr/>
                    </a:p>
                  </a:txBody>
                  <a:tcPr marL="91425" marR="91425" marT="91425" marB="91425">
                    <a:lnL w="9525" cap="flat" cmpd="sng">
                      <a:solidFill>
                        <a:srgbClr val="D9D2E9"/>
                      </a:solidFill>
                      <a:prstDash val="solid"/>
                      <a:round/>
                      <a:headEnd type="none" w="sm" len="sm"/>
                      <a:tailEnd type="none" w="sm" len="sm"/>
                    </a:lnL>
                  </a:tcPr>
                </a:tc>
                <a:tc>
                  <a:txBody>
                    <a:bodyPr/>
                    <a:lstStyle/>
                    <a:p>
                      <a:pPr marL="0" lvl="0" indent="0" algn="l" rtl="0">
                        <a:spcBef>
                          <a:spcPts val="0"/>
                        </a:spcBef>
                        <a:spcAft>
                          <a:spcPts val="0"/>
                        </a:spcAft>
                        <a:buNone/>
                      </a:pPr>
                      <a:r>
                        <a:rPr lang="en"/>
                        <a:t>A few hours to a few days</a:t>
                      </a:r>
                      <a:endParaRPr/>
                    </a:p>
                  </a:txBody>
                  <a:tcPr marL="91425" marR="91425" marT="91425" marB="91425"/>
                </a:tc>
                <a:tc>
                  <a:txBody>
                    <a:bodyPr/>
                    <a:lstStyle/>
                    <a:p>
                      <a:pPr marL="0" lvl="0" indent="0" algn="l" rtl="0">
                        <a:spcBef>
                          <a:spcPts val="0"/>
                        </a:spcBef>
                        <a:spcAft>
                          <a:spcPts val="0"/>
                        </a:spcAft>
                        <a:buNone/>
                      </a:pPr>
                      <a:r>
                        <a:rPr lang="en">
                          <a:highlight>
                            <a:srgbClr val="00FF00"/>
                          </a:highlight>
                        </a:rPr>
                        <a:t>Minutes to hours</a:t>
                      </a:r>
                      <a:endParaRPr>
                        <a:highlight>
                          <a:srgbClr val="00FF00"/>
                        </a:highlight>
                      </a:endParaRPr>
                    </a:p>
                  </a:txBody>
                  <a:tcPr marL="91425" marR="91425" marT="91425" marB="91425"/>
                </a:tc>
                <a:extLst>
                  <a:ext uri="{0D108BD9-81ED-4DB2-BD59-A6C34878D82A}">
                    <a16:rowId xmlns:a16="http://schemas.microsoft.com/office/drawing/2014/main" val="10005"/>
                  </a:ext>
                </a:extLst>
              </a:tr>
              <a:tr h="384825">
                <a:tc>
                  <a:txBody>
                    <a:bodyPr/>
                    <a:lstStyle/>
                    <a:p>
                      <a:pPr marL="0" lvl="0" indent="0" algn="l" rtl="0">
                        <a:spcBef>
                          <a:spcPts val="0"/>
                        </a:spcBef>
                        <a:spcAft>
                          <a:spcPts val="0"/>
                        </a:spcAft>
                        <a:buNone/>
                      </a:pPr>
                      <a:r>
                        <a:rPr lang="en" b="1"/>
                        <a:t>Cost</a:t>
                      </a:r>
                      <a:endParaRPr b="1"/>
                    </a:p>
                  </a:txBody>
                  <a:tcPr marL="91425" marR="91425" marT="91425" marB="91425">
                    <a:lnL w="9525" cap="flat" cmpd="sng">
                      <a:solidFill>
                        <a:srgbClr val="D9D2E9"/>
                      </a:solidFill>
                      <a:prstDash val="solid"/>
                      <a:round/>
                      <a:headEnd type="none" w="sm" len="sm"/>
                      <a:tailEnd type="none" w="sm" len="sm"/>
                    </a:lnL>
                    <a:lnR w="9525" cap="flat" cmpd="sng">
                      <a:solidFill>
                        <a:srgbClr val="D9D2E9"/>
                      </a:solidFill>
                      <a:prstDash val="solid"/>
                      <a:round/>
                      <a:headEnd type="none" w="sm" len="sm"/>
                      <a:tailEnd type="none" w="sm" len="sm"/>
                    </a:lnR>
                    <a:lnT w="9525" cap="flat" cmpd="sng">
                      <a:solidFill>
                        <a:srgbClr val="D9D2E9"/>
                      </a:solidFill>
                      <a:prstDash val="solid"/>
                      <a:round/>
                      <a:headEnd type="none" w="sm" len="sm"/>
                      <a:tailEnd type="none" w="sm" len="sm"/>
                    </a:lnT>
                    <a:lnB w="9525" cap="flat" cmpd="sng">
                      <a:solidFill>
                        <a:srgbClr val="D9D2E9"/>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a:t>Moderate to High</a:t>
                      </a:r>
                      <a:endParaRPr/>
                    </a:p>
                  </a:txBody>
                  <a:tcPr marL="91425" marR="91425" marT="91425" marB="91425">
                    <a:lnL w="9525" cap="flat" cmpd="sng">
                      <a:solidFill>
                        <a:srgbClr val="D9D2E9"/>
                      </a:solidFill>
                      <a:prstDash val="solid"/>
                      <a:round/>
                      <a:headEnd type="none" w="sm" len="sm"/>
                      <a:tailEnd type="none" w="sm" len="sm"/>
                    </a:lnL>
                  </a:tcPr>
                </a:tc>
                <a:tc>
                  <a:txBody>
                    <a:bodyPr/>
                    <a:lstStyle/>
                    <a:p>
                      <a:pPr marL="0" lvl="0" indent="0" algn="l" rtl="0">
                        <a:spcBef>
                          <a:spcPts val="0"/>
                        </a:spcBef>
                        <a:spcAft>
                          <a:spcPts val="0"/>
                        </a:spcAft>
                        <a:buNone/>
                      </a:pPr>
                      <a:r>
                        <a:rPr lang="en"/>
                        <a:t>High</a:t>
                      </a:r>
                      <a:endParaRPr/>
                    </a:p>
                  </a:txBody>
                  <a:tcPr marL="91425" marR="91425" marT="91425" marB="91425"/>
                </a:tc>
                <a:tc>
                  <a:txBody>
                    <a:bodyPr/>
                    <a:lstStyle/>
                    <a:p>
                      <a:pPr marL="0" lvl="0" indent="0" algn="l" rtl="0">
                        <a:spcBef>
                          <a:spcPts val="0"/>
                        </a:spcBef>
                        <a:spcAft>
                          <a:spcPts val="0"/>
                        </a:spcAft>
                        <a:buNone/>
                      </a:pPr>
                      <a:r>
                        <a:rPr lang="en">
                          <a:highlight>
                            <a:srgbClr val="00FF00"/>
                          </a:highlight>
                        </a:rPr>
                        <a:t>Low</a:t>
                      </a:r>
                      <a:endParaRPr>
                        <a:highlight>
                          <a:srgbClr val="00FF00"/>
                        </a:highlight>
                      </a:endParaRPr>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transition spd="med">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4"/>
          <p:cNvSpPr txBox="1">
            <a:spLocks noGrp="1"/>
          </p:cNvSpPr>
          <p:nvPr>
            <p:ph type="title"/>
          </p:nvPr>
        </p:nvSpPr>
        <p:spPr>
          <a:xfrm>
            <a:off x="0" y="-927900"/>
            <a:ext cx="9144000" cy="28080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400"/>
              <a:t>Nanopore Sensing for Early Cancer Detection</a:t>
            </a:r>
            <a:endParaRPr sz="3400"/>
          </a:p>
        </p:txBody>
      </p:sp>
      <p:sp>
        <p:nvSpPr>
          <p:cNvPr id="117" name="Google Shape;117;p24"/>
          <p:cNvSpPr txBox="1">
            <a:spLocks noGrp="1"/>
          </p:cNvSpPr>
          <p:nvPr>
            <p:ph type="body" idx="1"/>
          </p:nvPr>
        </p:nvSpPr>
        <p:spPr>
          <a:xfrm>
            <a:off x="6" y="4758353"/>
            <a:ext cx="6680100" cy="469500"/>
          </a:xfrm>
          <a:prstGeom prst="rect">
            <a:avLst/>
          </a:prstGeom>
        </p:spPr>
        <p:txBody>
          <a:bodyPr spcFirstLastPara="1" wrap="square" lIns="68575" tIns="34275" rIns="68575" bIns="34275" anchor="t" anchorCtr="0">
            <a:normAutofit/>
          </a:bodyPr>
          <a:lstStyle/>
          <a:p>
            <a:pPr marL="0" lvl="0" indent="0" algn="l" rtl="0">
              <a:spcBef>
                <a:spcPts val="300"/>
              </a:spcBef>
              <a:spcAft>
                <a:spcPts val="0"/>
              </a:spcAft>
              <a:buNone/>
            </a:pPr>
            <a:r>
              <a:rPr lang="en"/>
              <a:t>5</a:t>
            </a:r>
            <a:endParaRPr/>
          </a:p>
        </p:txBody>
      </p:sp>
      <p:sp>
        <p:nvSpPr>
          <p:cNvPr id="118" name="Google Shape;118;p24"/>
          <p:cNvSpPr txBox="1"/>
          <p:nvPr/>
        </p:nvSpPr>
        <p:spPr>
          <a:xfrm>
            <a:off x="195350" y="1292525"/>
            <a:ext cx="4152900" cy="427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300" b="1">
                <a:latin typeface="Times New Roman"/>
                <a:ea typeface="Times New Roman"/>
                <a:cs typeface="Times New Roman"/>
                <a:sym typeface="Times New Roman"/>
              </a:rPr>
              <a:t>The Challenge: </a:t>
            </a:r>
            <a:endParaRPr sz="1300" b="1">
              <a:latin typeface="Times New Roman"/>
              <a:ea typeface="Times New Roman"/>
              <a:cs typeface="Times New Roman"/>
              <a:sym typeface="Times New Roman"/>
            </a:endParaRPr>
          </a:p>
          <a:p>
            <a:pPr marL="457200" lvl="0" indent="-311150" algn="l" rtl="0">
              <a:lnSpc>
                <a:spcPct val="115000"/>
              </a:lnSpc>
              <a:spcBef>
                <a:spcPts val="1200"/>
              </a:spcBef>
              <a:spcAft>
                <a:spcPts val="0"/>
              </a:spcAft>
              <a:buSzPts val="1300"/>
              <a:buFont typeface="Times New Roman"/>
              <a:buChar char="-"/>
            </a:pPr>
            <a:r>
              <a:rPr lang="en" sz="1300">
                <a:latin typeface="Times New Roman"/>
                <a:ea typeface="Times New Roman"/>
                <a:cs typeface="Times New Roman"/>
                <a:sym typeface="Times New Roman"/>
              </a:rPr>
              <a:t>Early-stage cancers often involve the detection of post-translational modifications or isoforms of proteins.  </a:t>
            </a:r>
            <a:endParaRPr sz="1300">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en" sz="1300" b="1">
                <a:latin typeface="Times New Roman"/>
                <a:ea typeface="Times New Roman"/>
                <a:cs typeface="Times New Roman"/>
                <a:sym typeface="Times New Roman"/>
              </a:rPr>
              <a:t>Limitations of Traditional Methods:</a:t>
            </a:r>
            <a:endParaRPr sz="1300" b="1">
              <a:latin typeface="Times New Roman"/>
              <a:ea typeface="Times New Roman"/>
              <a:cs typeface="Times New Roman"/>
              <a:sym typeface="Times New Roman"/>
            </a:endParaRPr>
          </a:p>
          <a:p>
            <a:pPr marL="457200" lvl="0" indent="-311150" algn="l" rtl="0">
              <a:lnSpc>
                <a:spcPct val="115000"/>
              </a:lnSpc>
              <a:spcBef>
                <a:spcPts val="1200"/>
              </a:spcBef>
              <a:spcAft>
                <a:spcPts val="0"/>
              </a:spcAft>
              <a:buSzPts val="1300"/>
              <a:buFont typeface="Times New Roman"/>
              <a:buChar char="-"/>
            </a:pPr>
            <a:r>
              <a:rPr lang="en" sz="1300">
                <a:latin typeface="Times New Roman"/>
                <a:ea typeface="Times New Roman"/>
                <a:cs typeface="Times New Roman"/>
                <a:sym typeface="Times New Roman"/>
              </a:rPr>
              <a:t>Lack sensitivity</a:t>
            </a:r>
            <a:endParaRPr sz="1300">
              <a:latin typeface="Times New Roman"/>
              <a:ea typeface="Times New Roman"/>
              <a:cs typeface="Times New Roman"/>
              <a:sym typeface="Times New Roman"/>
            </a:endParaRPr>
          </a:p>
          <a:p>
            <a:pPr marL="457200" lvl="0" indent="-311150" algn="l" rtl="0">
              <a:lnSpc>
                <a:spcPct val="115000"/>
              </a:lnSpc>
              <a:spcBef>
                <a:spcPts val="0"/>
              </a:spcBef>
              <a:spcAft>
                <a:spcPts val="0"/>
              </a:spcAft>
              <a:buSzPts val="1300"/>
              <a:buFont typeface="Times New Roman"/>
              <a:buChar char="-"/>
            </a:pPr>
            <a:r>
              <a:rPr lang="en" sz="1300">
                <a:latin typeface="Times New Roman"/>
                <a:ea typeface="Times New Roman"/>
                <a:cs typeface="Times New Roman"/>
                <a:sym typeface="Times New Roman"/>
              </a:rPr>
              <a:t>Does not detect different isoforms</a:t>
            </a:r>
            <a:endParaRPr sz="1300">
              <a:latin typeface="Times New Roman"/>
              <a:ea typeface="Times New Roman"/>
              <a:cs typeface="Times New Roman"/>
              <a:sym typeface="Times New Roman"/>
            </a:endParaRPr>
          </a:p>
          <a:p>
            <a:pPr marL="457200" lvl="0" indent="-311150" algn="l" rtl="0">
              <a:lnSpc>
                <a:spcPct val="115000"/>
              </a:lnSpc>
              <a:spcBef>
                <a:spcPts val="0"/>
              </a:spcBef>
              <a:spcAft>
                <a:spcPts val="0"/>
              </a:spcAft>
              <a:buSzPts val="1300"/>
              <a:buFont typeface="Times New Roman"/>
              <a:buChar char="-"/>
            </a:pPr>
            <a:r>
              <a:rPr lang="en" sz="1300">
                <a:latin typeface="Times New Roman"/>
                <a:ea typeface="Times New Roman"/>
                <a:cs typeface="Times New Roman"/>
                <a:sym typeface="Times New Roman"/>
              </a:rPr>
              <a:t>Identification of smaller peptides is limited</a:t>
            </a:r>
            <a:endParaRPr sz="1300">
              <a:latin typeface="Times New Roman"/>
              <a:ea typeface="Times New Roman"/>
              <a:cs typeface="Times New Roman"/>
              <a:sym typeface="Times New Roman"/>
            </a:endParaRPr>
          </a:p>
          <a:p>
            <a:pPr marL="457200" lvl="0" indent="-311150" algn="l" rtl="0">
              <a:lnSpc>
                <a:spcPct val="115000"/>
              </a:lnSpc>
              <a:spcBef>
                <a:spcPts val="0"/>
              </a:spcBef>
              <a:spcAft>
                <a:spcPts val="0"/>
              </a:spcAft>
              <a:buSzPts val="1300"/>
              <a:buFont typeface="Times New Roman"/>
              <a:buChar char="-"/>
            </a:pPr>
            <a:r>
              <a:rPr lang="en" sz="1300">
                <a:latin typeface="Times New Roman"/>
                <a:ea typeface="Times New Roman"/>
                <a:cs typeface="Times New Roman"/>
                <a:sym typeface="Times New Roman"/>
              </a:rPr>
              <a:t>Expensive equipment</a:t>
            </a:r>
            <a:endParaRPr sz="1300">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en" sz="1300" b="1">
                <a:latin typeface="Times New Roman"/>
                <a:ea typeface="Times New Roman"/>
                <a:cs typeface="Times New Roman"/>
                <a:sym typeface="Times New Roman"/>
              </a:rPr>
              <a:t>The Opportunity:</a:t>
            </a:r>
            <a:endParaRPr sz="1300" b="1">
              <a:latin typeface="Times New Roman"/>
              <a:ea typeface="Times New Roman"/>
              <a:cs typeface="Times New Roman"/>
              <a:sym typeface="Times New Roman"/>
            </a:endParaRPr>
          </a:p>
          <a:p>
            <a:pPr marL="457200" lvl="0" indent="-311150" algn="l" rtl="0">
              <a:lnSpc>
                <a:spcPct val="115000"/>
              </a:lnSpc>
              <a:spcBef>
                <a:spcPts val="1200"/>
              </a:spcBef>
              <a:spcAft>
                <a:spcPts val="0"/>
              </a:spcAft>
              <a:buSzPts val="1300"/>
              <a:buFont typeface="Times New Roman"/>
              <a:buChar char="-"/>
            </a:pPr>
            <a:r>
              <a:rPr lang="en" sz="1300">
                <a:latin typeface="Times New Roman"/>
                <a:ea typeface="Times New Roman"/>
                <a:cs typeface="Times New Roman"/>
                <a:sym typeface="Times New Roman"/>
              </a:rPr>
              <a:t>Solid-State Nanopores</a:t>
            </a:r>
            <a:endParaRPr sz="1300">
              <a:latin typeface="Times New Roman"/>
              <a:ea typeface="Times New Roman"/>
              <a:cs typeface="Times New Roman"/>
              <a:sym typeface="Times New Roman"/>
            </a:endParaRPr>
          </a:p>
          <a:p>
            <a:pPr marL="0" lvl="0" indent="0" algn="l" rtl="0">
              <a:lnSpc>
                <a:spcPct val="115000"/>
              </a:lnSpc>
              <a:spcBef>
                <a:spcPts val="1200"/>
              </a:spcBef>
              <a:spcAft>
                <a:spcPts val="0"/>
              </a:spcAft>
              <a:buNone/>
            </a:pPr>
            <a:endParaRPr sz="1100"/>
          </a:p>
          <a:p>
            <a:pPr marL="914400" lvl="0" indent="0" algn="l" rtl="0">
              <a:lnSpc>
                <a:spcPct val="115000"/>
              </a:lnSpc>
              <a:spcBef>
                <a:spcPts val="1200"/>
              </a:spcBef>
              <a:spcAft>
                <a:spcPts val="0"/>
              </a:spcAft>
              <a:buNone/>
            </a:pPr>
            <a:endParaRPr sz="1100"/>
          </a:p>
          <a:p>
            <a:pPr marL="0" lvl="0" indent="0" algn="l" rtl="0">
              <a:lnSpc>
                <a:spcPct val="115000"/>
              </a:lnSpc>
              <a:spcBef>
                <a:spcPts val="1200"/>
              </a:spcBef>
              <a:spcAft>
                <a:spcPts val="1200"/>
              </a:spcAft>
              <a:buNone/>
            </a:pPr>
            <a:endParaRPr sz="1800">
              <a:latin typeface="Times New Roman"/>
              <a:ea typeface="Times New Roman"/>
              <a:cs typeface="Times New Roman"/>
              <a:sym typeface="Times New Roman"/>
            </a:endParaRPr>
          </a:p>
        </p:txBody>
      </p:sp>
      <p:pic>
        <p:nvPicPr>
          <p:cNvPr id="119" name="Google Shape;119;p24" title="Screenshot 2025-07-16 at 8.31.36 AM.png"/>
          <p:cNvPicPr preferRelativeResize="0"/>
          <p:nvPr/>
        </p:nvPicPr>
        <p:blipFill>
          <a:blip r:embed="rId3">
            <a:alphaModFix/>
          </a:blip>
          <a:stretch>
            <a:fillRect/>
          </a:stretch>
        </p:blipFill>
        <p:spPr>
          <a:xfrm>
            <a:off x="4439325" y="1073450"/>
            <a:ext cx="4558400" cy="2084975"/>
          </a:xfrm>
          <a:prstGeom prst="rect">
            <a:avLst/>
          </a:prstGeom>
          <a:noFill/>
          <a:ln>
            <a:noFill/>
          </a:ln>
        </p:spPr>
      </p:pic>
      <p:sp>
        <p:nvSpPr>
          <p:cNvPr id="120" name="Google Shape;120;p24"/>
          <p:cNvSpPr txBox="1"/>
          <p:nvPr/>
        </p:nvSpPr>
        <p:spPr>
          <a:xfrm>
            <a:off x="4770725" y="3197675"/>
            <a:ext cx="1471500" cy="4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3A369"/>
                </a:solidFill>
              </a:rPr>
              <a:t>Detects Individual protein molecules</a:t>
            </a:r>
            <a:endParaRPr>
              <a:solidFill>
                <a:srgbClr val="B3A369"/>
              </a:solidFill>
            </a:endParaRPr>
          </a:p>
        </p:txBody>
      </p:sp>
      <p:sp>
        <p:nvSpPr>
          <p:cNvPr id="121" name="Google Shape;121;p24"/>
          <p:cNvSpPr txBox="1"/>
          <p:nvPr/>
        </p:nvSpPr>
        <p:spPr>
          <a:xfrm>
            <a:off x="6429375" y="3197675"/>
            <a:ext cx="884400" cy="124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3A369"/>
                </a:solidFill>
              </a:rPr>
              <a:t>Portable Systems</a:t>
            </a:r>
            <a:endParaRPr>
              <a:solidFill>
                <a:srgbClr val="B3A369"/>
              </a:solidFill>
            </a:endParaRPr>
          </a:p>
        </p:txBody>
      </p:sp>
      <p:sp>
        <p:nvSpPr>
          <p:cNvPr id="122" name="Google Shape;122;p24"/>
          <p:cNvSpPr txBox="1"/>
          <p:nvPr/>
        </p:nvSpPr>
        <p:spPr>
          <a:xfrm>
            <a:off x="7617250" y="3256850"/>
            <a:ext cx="1233600" cy="79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3A369"/>
                </a:solidFill>
              </a:rPr>
              <a:t>Detection in low- abundance sample</a:t>
            </a:r>
            <a:endParaRPr>
              <a:solidFill>
                <a:srgbClr val="B3A36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xfrm>
            <a:off x="6" y="-454262"/>
            <a:ext cx="6680100" cy="19464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Project Goals</a:t>
            </a:r>
            <a:endParaRPr/>
          </a:p>
        </p:txBody>
      </p:sp>
      <p:sp>
        <p:nvSpPr>
          <p:cNvPr id="128" name="Google Shape;128;p25"/>
          <p:cNvSpPr txBox="1">
            <a:spLocks noGrp="1"/>
          </p:cNvSpPr>
          <p:nvPr>
            <p:ph type="body" idx="1"/>
          </p:nvPr>
        </p:nvSpPr>
        <p:spPr>
          <a:xfrm>
            <a:off x="6" y="4944478"/>
            <a:ext cx="6680100" cy="469500"/>
          </a:xfrm>
          <a:prstGeom prst="rect">
            <a:avLst/>
          </a:prstGeom>
        </p:spPr>
        <p:txBody>
          <a:bodyPr spcFirstLastPara="1" wrap="square" lIns="68575" tIns="34275" rIns="68575" bIns="34275" anchor="t" anchorCtr="0">
            <a:normAutofit/>
          </a:bodyPr>
          <a:lstStyle/>
          <a:p>
            <a:pPr marL="0" lvl="0" indent="0" algn="l" rtl="0">
              <a:spcBef>
                <a:spcPts val="300"/>
              </a:spcBef>
              <a:spcAft>
                <a:spcPts val="0"/>
              </a:spcAft>
              <a:buNone/>
            </a:pPr>
            <a:r>
              <a:rPr lang="en"/>
              <a:t>6</a:t>
            </a:r>
            <a:endParaRPr/>
          </a:p>
        </p:txBody>
      </p:sp>
      <p:sp>
        <p:nvSpPr>
          <p:cNvPr id="129" name="Google Shape;129;p25"/>
          <p:cNvSpPr txBox="1"/>
          <p:nvPr/>
        </p:nvSpPr>
        <p:spPr>
          <a:xfrm>
            <a:off x="311700" y="1137725"/>
            <a:ext cx="8520600" cy="3416400"/>
          </a:xfrm>
          <a:prstGeom prst="rect">
            <a:avLst/>
          </a:prstGeom>
          <a:noFill/>
          <a:ln>
            <a:noFill/>
          </a:ln>
        </p:spPr>
        <p:txBody>
          <a:bodyPr spcFirstLastPara="1" wrap="square" lIns="91425" tIns="91425" rIns="91425" bIns="91425" anchor="t" anchorCtr="0">
            <a:normAutofit fontScale="92500" lnSpcReduction="20000"/>
          </a:bodyPr>
          <a:lstStyle/>
          <a:p>
            <a:pPr marL="457200" lvl="0" indent="-351948" algn="l" rtl="0">
              <a:lnSpc>
                <a:spcPct val="115000"/>
              </a:lnSpc>
              <a:spcBef>
                <a:spcPts val="0"/>
              </a:spcBef>
              <a:spcAft>
                <a:spcPts val="0"/>
              </a:spcAft>
              <a:buClr>
                <a:srgbClr val="000000"/>
              </a:buClr>
              <a:buSzPct val="100000"/>
              <a:buFont typeface="Times New Roman"/>
              <a:buChar char="-"/>
            </a:pPr>
            <a:r>
              <a:rPr lang="en" sz="2100">
                <a:solidFill>
                  <a:srgbClr val="000000"/>
                </a:solidFill>
                <a:latin typeface="Times New Roman"/>
                <a:ea typeface="Times New Roman"/>
                <a:cs typeface="Times New Roman"/>
                <a:sym typeface="Times New Roman"/>
              </a:rPr>
              <a:t>Validate custom nanopore functionality using nanoparticles for sensing. </a:t>
            </a:r>
            <a:endParaRPr sz="2100">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endParaRPr sz="2100">
              <a:solidFill>
                <a:srgbClr val="000000"/>
              </a:solidFill>
              <a:latin typeface="Times New Roman"/>
              <a:ea typeface="Times New Roman"/>
              <a:cs typeface="Times New Roman"/>
              <a:sym typeface="Times New Roman"/>
            </a:endParaRPr>
          </a:p>
          <a:p>
            <a:pPr marL="457200" lvl="0" indent="-351948" algn="l" rtl="0">
              <a:lnSpc>
                <a:spcPct val="115000"/>
              </a:lnSpc>
              <a:spcBef>
                <a:spcPts val="1200"/>
              </a:spcBef>
              <a:spcAft>
                <a:spcPts val="0"/>
              </a:spcAft>
              <a:buClr>
                <a:srgbClr val="000000"/>
              </a:buClr>
              <a:buSzPct val="100000"/>
              <a:buFont typeface="Times New Roman"/>
              <a:buChar char="-"/>
            </a:pPr>
            <a:r>
              <a:rPr lang="en" sz="2100">
                <a:solidFill>
                  <a:srgbClr val="000000"/>
                </a:solidFill>
                <a:latin typeface="Times New Roman"/>
                <a:ea typeface="Times New Roman"/>
                <a:cs typeface="Times New Roman"/>
                <a:sym typeface="Times New Roman"/>
              </a:rPr>
              <a:t>Transition from nanoparticle sensing to model protein detection. </a:t>
            </a:r>
            <a:endParaRPr sz="2100">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endParaRPr sz="2100">
              <a:solidFill>
                <a:srgbClr val="000000"/>
              </a:solidFill>
              <a:latin typeface="Times New Roman"/>
              <a:ea typeface="Times New Roman"/>
              <a:cs typeface="Times New Roman"/>
              <a:sym typeface="Times New Roman"/>
            </a:endParaRPr>
          </a:p>
          <a:p>
            <a:pPr marL="457200" lvl="0" indent="-351948" algn="l" rtl="0">
              <a:lnSpc>
                <a:spcPct val="115000"/>
              </a:lnSpc>
              <a:spcBef>
                <a:spcPts val="1200"/>
              </a:spcBef>
              <a:spcAft>
                <a:spcPts val="0"/>
              </a:spcAft>
              <a:buClr>
                <a:srgbClr val="000000"/>
              </a:buClr>
              <a:buSzPct val="100000"/>
              <a:buFont typeface="Times New Roman"/>
              <a:buChar char="-"/>
            </a:pPr>
            <a:r>
              <a:rPr lang="en" sz="2100">
                <a:solidFill>
                  <a:srgbClr val="000000"/>
                </a:solidFill>
                <a:latin typeface="Times New Roman"/>
                <a:ea typeface="Times New Roman"/>
                <a:cs typeface="Times New Roman"/>
                <a:sym typeface="Times New Roman"/>
              </a:rPr>
              <a:t>Achieve reliable detection of individual mo</a:t>
            </a:r>
            <a:r>
              <a:rPr lang="en" sz="2100">
                <a:latin typeface="Times New Roman"/>
                <a:ea typeface="Times New Roman"/>
                <a:cs typeface="Times New Roman"/>
                <a:sym typeface="Times New Roman"/>
              </a:rPr>
              <a:t>del </a:t>
            </a:r>
            <a:r>
              <a:rPr lang="en" sz="2100">
                <a:solidFill>
                  <a:srgbClr val="000000"/>
                </a:solidFill>
                <a:latin typeface="Times New Roman"/>
                <a:ea typeface="Times New Roman"/>
                <a:cs typeface="Times New Roman"/>
                <a:sym typeface="Times New Roman"/>
              </a:rPr>
              <a:t>proteins. </a:t>
            </a:r>
            <a:endParaRPr sz="2100">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endParaRPr sz="2100">
              <a:solidFill>
                <a:srgbClr val="000000"/>
              </a:solidFill>
              <a:latin typeface="Times New Roman"/>
              <a:ea typeface="Times New Roman"/>
              <a:cs typeface="Times New Roman"/>
              <a:sym typeface="Times New Roman"/>
            </a:endParaRPr>
          </a:p>
          <a:p>
            <a:pPr marL="457200" lvl="0" indent="-351948" algn="l" rtl="0">
              <a:lnSpc>
                <a:spcPct val="115000"/>
              </a:lnSpc>
              <a:spcBef>
                <a:spcPts val="1200"/>
              </a:spcBef>
              <a:spcAft>
                <a:spcPts val="0"/>
              </a:spcAft>
              <a:buClr>
                <a:srgbClr val="000000"/>
              </a:buClr>
              <a:buSzPct val="100000"/>
              <a:buFont typeface="Times New Roman"/>
              <a:buChar char="-"/>
            </a:pPr>
            <a:r>
              <a:rPr lang="en" sz="2100">
                <a:solidFill>
                  <a:srgbClr val="000000"/>
                </a:solidFill>
                <a:latin typeface="Times New Roman"/>
                <a:ea typeface="Times New Roman"/>
                <a:cs typeface="Times New Roman"/>
                <a:sym typeface="Times New Roman"/>
              </a:rPr>
              <a:t>Differentiate two or more distinct proteins.</a:t>
            </a:r>
            <a:endParaRPr sz="2100">
              <a:latin typeface="Times New Roman"/>
              <a:ea typeface="Times New Roman"/>
              <a:cs typeface="Times New Roman"/>
              <a:sym typeface="Times New Roman"/>
            </a:endParaRPr>
          </a:p>
          <a:p>
            <a:pPr marL="914400" lvl="1" indent="-351948" algn="l" rtl="0">
              <a:lnSpc>
                <a:spcPct val="115000"/>
              </a:lnSpc>
              <a:spcBef>
                <a:spcPts val="0"/>
              </a:spcBef>
              <a:spcAft>
                <a:spcPts val="0"/>
              </a:spcAft>
              <a:buClr>
                <a:srgbClr val="595959"/>
              </a:buClr>
              <a:buSzPct val="100000"/>
              <a:buFont typeface="Times New Roman"/>
              <a:buChar char="-"/>
            </a:pPr>
            <a:r>
              <a:rPr lang="en" sz="2100">
                <a:latin typeface="Times New Roman"/>
                <a:ea typeface="Times New Roman"/>
                <a:cs typeface="Times New Roman"/>
                <a:sym typeface="Times New Roman"/>
              </a:rPr>
              <a:t>Switch to focus on the stability of our custom nanopores.</a:t>
            </a:r>
            <a:endParaRPr sz="2100">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6"/>
          <p:cNvSpPr txBox="1">
            <a:spLocks noGrp="1"/>
          </p:cNvSpPr>
          <p:nvPr>
            <p:ph type="title"/>
          </p:nvPr>
        </p:nvSpPr>
        <p:spPr>
          <a:xfrm>
            <a:off x="0" y="-275625"/>
            <a:ext cx="9295800" cy="19464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4000"/>
              <a:t>SEM Image of a Custom Nanopore</a:t>
            </a:r>
            <a:r>
              <a:rPr lang="en"/>
              <a:t> </a:t>
            </a:r>
            <a:endParaRPr/>
          </a:p>
        </p:txBody>
      </p:sp>
      <p:pic>
        <p:nvPicPr>
          <p:cNvPr id="135" name="Google Shape;135;p26" title="Screenshot 2025-07-01 at 9.37.53 AM.png"/>
          <p:cNvPicPr preferRelativeResize="0"/>
          <p:nvPr/>
        </p:nvPicPr>
        <p:blipFill rotWithShape="1">
          <a:blip r:embed="rId3">
            <a:alphaModFix/>
          </a:blip>
          <a:srcRect t="3400"/>
          <a:stretch/>
        </p:blipFill>
        <p:spPr>
          <a:xfrm>
            <a:off x="5300850" y="2157250"/>
            <a:ext cx="2991574" cy="2268975"/>
          </a:xfrm>
          <a:prstGeom prst="rect">
            <a:avLst/>
          </a:prstGeom>
          <a:noFill/>
          <a:ln>
            <a:noFill/>
          </a:ln>
        </p:spPr>
      </p:pic>
      <p:pic>
        <p:nvPicPr>
          <p:cNvPr id="136" name="Google Shape;136;p26" title="Screenshot 2025-07-02 at 8.14.59 AM.png"/>
          <p:cNvPicPr preferRelativeResize="0"/>
          <p:nvPr/>
        </p:nvPicPr>
        <p:blipFill rotWithShape="1">
          <a:blip r:embed="rId4">
            <a:alphaModFix/>
          </a:blip>
          <a:srcRect r="2391"/>
          <a:stretch/>
        </p:blipFill>
        <p:spPr>
          <a:xfrm>
            <a:off x="635450" y="2181612"/>
            <a:ext cx="2991575" cy="2220245"/>
          </a:xfrm>
          <a:prstGeom prst="rect">
            <a:avLst/>
          </a:prstGeom>
          <a:noFill/>
          <a:ln>
            <a:noFill/>
          </a:ln>
        </p:spPr>
      </p:pic>
      <p:sp>
        <p:nvSpPr>
          <p:cNvPr id="137" name="Google Shape;137;p26"/>
          <p:cNvSpPr txBox="1"/>
          <p:nvPr/>
        </p:nvSpPr>
        <p:spPr>
          <a:xfrm>
            <a:off x="346900" y="1769900"/>
            <a:ext cx="4534800" cy="6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3A369"/>
                </a:solidFill>
              </a:rPr>
              <a:t>SEM image of custom ~60 nm diameter pores</a:t>
            </a:r>
            <a:endParaRPr>
              <a:solidFill>
                <a:srgbClr val="B3A369"/>
              </a:solidFill>
            </a:endParaRPr>
          </a:p>
        </p:txBody>
      </p:sp>
      <p:sp>
        <p:nvSpPr>
          <p:cNvPr id="138" name="Google Shape;138;p26"/>
          <p:cNvSpPr txBox="1"/>
          <p:nvPr/>
        </p:nvSpPr>
        <p:spPr>
          <a:xfrm>
            <a:off x="5189713" y="1769900"/>
            <a:ext cx="3496200" cy="6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3A369"/>
                </a:solidFill>
              </a:rPr>
              <a:t>SEM image of 100 nm nanopore array</a:t>
            </a:r>
            <a:endParaRPr>
              <a:solidFill>
                <a:srgbClr val="B3A369"/>
              </a:solidFill>
            </a:endParaRPr>
          </a:p>
        </p:txBody>
      </p:sp>
      <p:sp>
        <p:nvSpPr>
          <p:cNvPr id="139" name="Google Shape;139;p26"/>
          <p:cNvSpPr txBox="1"/>
          <p:nvPr/>
        </p:nvSpPr>
        <p:spPr>
          <a:xfrm>
            <a:off x="0" y="4757700"/>
            <a:ext cx="534300" cy="38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7</a:t>
            </a:r>
            <a:endParaRPr>
              <a:solidFill>
                <a:schemeClr val="dk1"/>
              </a:solidFill>
            </a:endParaRPr>
          </a:p>
        </p:txBody>
      </p:sp>
      <p:sp>
        <p:nvSpPr>
          <p:cNvPr id="140" name="Google Shape;140;p26"/>
          <p:cNvSpPr txBox="1"/>
          <p:nvPr/>
        </p:nvSpPr>
        <p:spPr>
          <a:xfrm>
            <a:off x="635450" y="4346225"/>
            <a:ext cx="917400" cy="1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00">
                <a:solidFill>
                  <a:srgbClr val="111111"/>
                </a:solidFill>
                <a:latin typeface="Times New Roman"/>
                <a:ea typeface="Times New Roman"/>
                <a:cs typeface="Times New Roman"/>
                <a:sym typeface="Times New Roman"/>
              </a:rPr>
              <a:t>Credit: Noah Baughman</a:t>
            </a:r>
            <a:endParaRPr sz="500">
              <a:solidFill>
                <a:srgbClr val="111111"/>
              </a:solidFill>
              <a:latin typeface="Times New Roman"/>
              <a:ea typeface="Times New Roman"/>
              <a:cs typeface="Times New Roman"/>
              <a:sym typeface="Times New Roman"/>
            </a:endParaRPr>
          </a:p>
        </p:txBody>
      </p:sp>
      <p:sp>
        <p:nvSpPr>
          <p:cNvPr id="141" name="Google Shape;141;p26"/>
          <p:cNvSpPr txBox="1"/>
          <p:nvPr/>
        </p:nvSpPr>
        <p:spPr>
          <a:xfrm>
            <a:off x="5300850" y="4346225"/>
            <a:ext cx="917400" cy="1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00">
                <a:solidFill>
                  <a:srgbClr val="111111"/>
                </a:solidFill>
                <a:latin typeface="Times New Roman"/>
                <a:ea typeface="Times New Roman"/>
                <a:cs typeface="Times New Roman"/>
                <a:sym typeface="Times New Roman"/>
              </a:rPr>
              <a:t>Credit: Noah Baughman</a:t>
            </a:r>
            <a:endParaRPr sz="500">
              <a:solidFill>
                <a:srgbClr val="111111"/>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7"/>
          <p:cNvSpPr txBox="1">
            <a:spLocks noGrp="1"/>
          </p:cNvSpPr>
          <p:nvPr>
            <p:ph type="title"/>
          </p:nvPr>
        </p:nvSpPr>
        <p:spPr>
          <a:xfrm>
            <a:off x="6" y="-437387"/>
            <a:ext cx="6680100" cy="19464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Experimental Methods</a:t>
            </a:r>
            <a:endParaRPr/>
          </a:p>
        </p:txBody>
      </p:sp>
      <p:sp>
        <p:nvSpPr>
          <p:cNvPr id="147" name="Google Shape;147;p27"/>
          <p:cNvSpPr txBox="1">
            <a:spLocks noGrp="1"/>
          </p:cNvSpPr>
          <p:nvPr>
            <p:ph type="body" idx="1"/>
          </p:nvPr>
        </p:nvSpPr>
        <p:spPr>
          <a:xfrm>
            <a:off x="6" y="4832528"/>
            <a:ext cx="6680100" cy="469500"/>
          </a:xfrm>
          <a:prstGeom prst="rect">
            <a:avLst/>
          </a:prstGeom>
        </p:spPr>
        <p:txBody>
          <a:bodyPr spcFirstLastPara="1" wrap="square" lIns="68575" tIns="34275" rIns="68575" bIns="34275" anchor="t" anchorCtr="0">
            <a:normAutofit/>
          </a:bodyPr>
          <a:lstStyle/>
          <a:p>
            <a:pPr marL="0" lvl="0" indent="0" algn="l" rtl="0">
              <a:spcBef>
                <a:spcPts val="300"/>
              </a:spcBef>
              <a:spcAft>
                <a:spcPts val="0"/>
              </a:spcAft>
              <a:buNone/>
            </a:pPr>
            <a:r>
              <a:rPr lang="en"/>
              <a:t>8</a:t>
            </a:r>
            <a:endParaRPr/>
          </a:p>
        </p:txBody>
      </p:sp>
      <p:sp>
        <p:nvSpPr>
          <p:cNvPr id="148" name="Google Shape;148;p27"/>
          <p:cNvSpPr txBox="1"/>
          <p:nvPr/>
        </p:nvSpPr>
        <p:spPr>
          <a:xfrm>
            <a:off x="261075" y="1195250"/>
            <a:ext cx="54300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Use of Bovine Serum Albumin (BSA)</a:t>
            </a:r>
            <a:r>
              <a:rPr lang="en" sz="1800">
                <a:latin typeface="Times New Roman"/>
                <a:ea typeface="Times New Roman"/>
                <a:cs typeface="Times New Roman"/>
                <a:sym typeface="Times New Roman"/>
              </a:rPr>
              <a:t> and </a:t>
            </a:r>
            <a:r>
              <a:rPr lang="en" sz="1800">
                <a:solidFill>
                  <a:srgbClr val="000000"/>
                </a:solidFill>
                <a:latin typeface="Times New Roman"/>
                <a:ea typeface="Times New Roman"/>
                <a:cs typeface="Times New Roman"/>
                <a:sym typeface="Times New Roman"/>
              </a:rPr>
              <a:t>Ferritin</a:t>
            </a:r>
            <a:r>
              <a:rPr lang="en" sz="1800">
                <a:latin typeface="Times New Roman"/>
                <a:ea typeface="Times New Roman"/>
                <a:cs typeface="Times New Roman"/>
                <a:sym typeface="Times New Roman"/>
              </a:rPr>
              <a:t> </a:t>
            </a:r>
            <a:r>
              <a:rPr lang="en" sz="1800">
                <a:solidFill>
                  <a:srgbClr val="000000"/>
                </a:solidFill>
                <a:latin typeface="Times New Roman"/>
                <a:ea typeface="Times New Roman"/>
                <a:cs typeface="Times New Roman"/>
                <a:sym typeface="Times New Roman"/>
              </a:rPr>
              <a:t>as model proteins in a nanopore. </a:t>
            </a:r>
            <a:endParaRPr sz="1800">
              <a:solidFill>
                <a:srgbClr val="000000"/>
              </a:solidFill>
              <a:latin typeface="Times New Roman"/>
              <a:ea typeface="Times New Roman"/>
              <a:cs typeface="Times New Roman"/>
              <a:sym typeface="Times New Roman"/>
            </a:endParaRPr>
          </a:p>
          <a:p>
            <a:pPr marL="457200" lvl="0" indent="-342900" algn="l" rtl="0">
              <a:lnSpc>
                <a:spcPct val="115000"/>
              </a:lnSpc>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Protein Concentration:</a:t>
            </a:r>
            <a:endParaRPr sz="1800">
              <a:solidFill>
                <a:srgbClr val="000000"/>
              </a:solidFill>
              <a:latin typeface="Times New Roman"/>
              <a:ea typeface="Times New Roman"/>
              <a:cs typeface="Times New Roman"/>
              <a:sym typeface="Times New Roman"/>
            </a:endParaRPr>
          </a:p>
          <a:p>
            <a:pPr marL="914400" lvl="1" indent="-317500" algn="l" rtl="0">
              <a:lnSpc>
                <a:spcPct val="115000"/>
              </a:lnSpc>
              <a:spcBef>
                <a:spcPts val="0"/>
              </a:spcBef>
              <a:spcAft>
                <a:spcPts val="0"/>
              </a:spcAft>
              <a:buClr>
                <a:srgbClr val="000000"/>
              </a:buClr>
              <a:buSzPts val="1400"/>
              <a:buFont typeface="Times New Roman"/>
              <a:buChar char="-"/>
            </a:pPr>
            <a:r>
              <a:rPr lang="en">
                <a:solidFill>
                  <a:srgbClr val="000000"/>
                </a:solidFill>
                <a:latin typeface="Times New Roman"/>
                <a:ea typeface="Times New Roman"/>
                <a:cs typeface="Times New Roman"/>
                <a:sym typeface="Times New Roman"/>
              </a:rPr>
              <a:t>Observe changes in translocation frequency </a:t>
            </a:r>
            <a:endParaRPr>
              <a:solidFill>
                <a:srgbClr val="000000"/>
              </a:solidFill>
              <a:latin typeface="Times New Roman"/>
              <a:ea typeface="Times New Roman"/>
              <a:cs typeface="Times New Roman"/>
              <a:sym typeface="Times New Roman"/>
            </a:endParaRPr>
          </a:p>
          <a:p>
            <a:pPr marL="457200" lvl="0" indent="-342900" algn="l" rtl="0">
              <a:lnSpc>
                <a:spcPct val="115000"/>
              </a:lnSpc>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Voltage Dependence: </a:t>
            </a:r>
            <a:endParaRPr sz="1800">
              <a:solidFill>
                <a:srgbClr val="000000"/>
              </a:solidFill>
              <a:latin typeface="Times New Roman"/>
              <a:ea typeface="Times New Roman"/>
              <a:cs typeface="Times New Roman"/>
              <a:sym typeface="Times New Roman"/>
            </a:endParaRPr>
          </a:p>
          <a:p>
            <a:pPr marL="914400" lvl="1" indent="-317500" algn="l" rtl="0">
              <a:lnSpc>
                <a:spcPct val="115000"/>
              </a:lnSpc>
              <a:spcBef>
                <a:spcPts val="0"/>
              </a:spcBef>
              <a:spcAft>
                <a:spcPts val="0"/>
              </a:spcAft>
              <a:buClr>
                <a:srgbClr val="000000"/>
              </a:buClr>
              <a:buSzPts val="1400"/>
              <a:buFont typeface="Times New Roman"/>
              <a:buChar char="-"/>
            </a:pPr>
            <a:r>
              <a:rPr lang="en">
                <a:solidFill>
                  <a:srgbClr val="000000"/>
                </a:solidFill>
                <a:latin typeface="Times New Roman"/>
                <a:ea typeface="Times New Roman"/>
                <a:cs typeface="Times New Roman"/>
                <a:sym typeface="Times New Roman"/>
              </a:rPr>
              <a:t>Voltage that is applied is used to study signal amplitude</a:t>
            </a:r>
            <a:endParaRPr>
              <a:solidFill>
                <a:srgbClr val="000000"/>
              </a:solidFill>
              <a:latin typeface="Times New Roman"/>
              <a:ea typeface="Times New Roman"/>
              <a:cs typeface="Times New Roman"/>
              <a:sym typeface="Times New Roman"/>
            </a:endParaRPr>
          </a:p>
          <a:p>
            <a:pPr marL="457200" lvl="0" indent="-342900" algn="l" rtl="0">
              <a:lnSpc>
                <a:spcPct val="115000"/>
              </a:lnSpc>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Repeated Trials</a:t>
            </a:r>
            <a:endParaRPr sz="1800">
              <a:solidFill>
                <a:srgbClr val="000000"/>
              </a:solidFill>
              <a:latin typeface="Times New Roman"/>
              <a:ea typeface="Times New Roman"/>
              <a:cs typeface="Times New Roman"/>
              <a:sym typeface="Times New Roman"/>
            </a:endParaRPr>
          </a:p>
          <a:p>
            <a:pPr marL="914400" lvl="1" indent="-317500" algn="l" rtl="0">
              <a:lnSpc>
                <a:spcPct val="115000"/>
              </a:lnSpc>
              <a:spcBef>
                <a:spcPts val="0"/>
              </a:spcBef>
              <a:spcAft>
                <a:spcPts val="0"/>
              </a:spcAft>
              <a:buClr>
                <a:srgbClr val="000000"/>
              </a:buClr>
              <a:buSzPts val="1400"/>
              <a:buFont typeface="Times New Roman"/>
              <a:buChar char="-"/>
            </a:pPr>
            <a:r>
              <a:rPr lang="en">
                <a:solidFill>
                  <a:srgbClr val="000000"/>
                </a:solidFill>
                <a:latin typeface="Times New Roman"/>
                <a:ea typeface="Times New Roman"/>
                <a:cs typeface="Times New Roman"/>
                <a:sym typeface="Times New Roman"/>
              </a:rPr>
              <a:t>All conditions are repeated in at least three trials to</a:t>
            </a:r>
            <a:endParaRPr>
              <a:solidFill>
                <a:srgbClr val="000000"/>
              </a:solidFill>
              <a:latin typeface="Times New Roman"/>
              <a:ea typeface="Times New Roman"/>
              <a:cs typeface="Times New Roman"/>
              <a:sym typeface="Times New Roman"/>
            </a:endParaRPr>
          </a:p>
          <a:p>
            <a:pPr marL="914400" lvl="0" indent="0" algn="l" rtl="0">
              <a:lnSpc>
                <a:spcPct val="115000"/>
              </a:lnSpc>
              <a:spcBef>
                <a:spcPts val="1200"/>
              </a:spcBef>
              <a:spcAft>
                <a:spcPts val="1200"/>
              </a:spcAft>
              <a:buNone/>
            </a:pPr>
            <a:r>
              <a:rPr lang="en">
                <a:solidFill>
                  <a:srgbClr val="000000"/>
                </a:solidFill>
                <a:latin typeface="Times New Roman"/>
                <a:ea typeface="Times New Roman"/>
                <a:cs typeface="Times New Roman"/>
                <a:sym typeface="Times New Roman"/>
              </a:rPr>
              <a:t>Ensure reproducibility</a:t>
            </a:r>
            <a:endParaRPr>
              <a:solidFill>
                <a:srgbClr val="000000"/>
              </a:solidFill>
              <a:latin typeface="Times New Roman"/>
              <a:ea typeface="Times New Roman"/>
              <a:cs typeface="Times New Roman"/>
              <a:sym typeface="Times New Roman"/>
            </a:endParaRPr>
          </a:p>
        </p:txBody>
      </p:sp>
      <p:pic>
        <p:nvPicPr>
          <p:cNvPr id="149" name="Google Shape;149;p27" title="Screenshot 2025-06-18 at 10.14.33 AM.png"/>
          <p:cNvPicPr preferRelativeResize="0"/>
          <p:nvPr/>
        </p:nvPicPr>
        <p:blipFill rotWithShape="1">
          <a:blip r:embed="rId3">
            <a:alphaModFix/>
          </a:blip>
          <a:srcRect l="3306" t="30463"/>
          <a:stretch/>
        </p:blipFill>
        <p:spPr>
          <a:xfrm>
            <a:off x="5896225" y="1195238"/>
            <a:ext cx="2782249" cy="989288"/>
          </a:xfrm>
          <a:prstGeom prst="rect">
            <a:avLst/>
          </a:prstGeom>
          <a:noFill/>
          <a:ln>
            <a:noFill/>
          </a:ln>
        </p:spPr>
      </p:pic>
      <p:sp>
        <p:nvSpPr>
          <p:cNvPr id="150" name="Google Shape;150;p27"/>
          <p:cNvSpPr txBox="1"/>
          <p:nvPr/>
        </p:nvSpPr>
        <p:spPr>
          <a:xfrm>
            <a:off x="6141000" y="911025"/>
            <a:ext cx="1923300" cy="20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t>Elements Srl, </a:t>
            </a:r>
            <a:r>
              <a:rPr lang="en" sz="600" u="sng">
                <a:solidFill>
                  <a:schemeClr val="hlink"/>
                </a:solidFill>
                <a:hlinkClick r:id="rId4"/>
              </a:rPr>
              <a:t>https://elements-ic.com/nanopores-2/</a:t>
            </a:r>
            <a:endParaRPr sz="900">
              <a:solidFill>
                <a:srgbClr val="B3A369"/>
              </a:solidFill>
            </a:endParaRPr>
          </a:p>
        </p:txBody>
      </p:sp>
      <p:pic>
        <p:nvPicPr>
          <p:cNvPr id="151" name="Google Shape;151;p27" title="Screenshot 2025-07-24 at 12.13.21 PM.png"/>
          <p:cNvPicPr preferRelativeResize="0"/>
          <p:nvPr/>
        </p:nvPicPr>
        <p:blipFill>
          <a:blip r:embed="rId5">
            <a:alphaModFix/>
          </a:blip>
          <a:stretch>
            <a:fillRect/>
          </a:stretch>
        </p:blipFill>
        <p:spPr>
          <a:xfrm>
            <a:off x="5691075" y="2264775"/>
            <a:ext cx="3355023" cy="1356778"/>
          </a:xfrm>
          <a:prstGeom prst="rect">
            <a:avLst/>
          </a:prstGeom>
          <a:noFill/>
          <a:ln>
            <a:noFill/>
          </a:ln>
        </p:spPr>
      </p:pic>
      <p:pic>
        <p:nvPicPr>
          <p:cNvPr id="152" name="Google Shape;152;p27" title="Screenshot 2025-07-24 at 12.16.09 PM.png"/>
          <p:cNvPicPr preferRelativeResize="0"/>
          <p:nvPr/>
        </p:nvPicPr>
        <p:blipFill>
          <a:blip r:embed="rId6">
            <a:alphaModFix/>
          </a:blip>
          <a:stretch>
            <a:fillRect/>
          </a:stretch>
        </p:blipFill>
        <p:spPr>
          <a:xfrm>
            <a:off x="6680097" y="3701800"/>
            <a:ext cx="2349500" cy="1441699"/>
          </a:xfrm>
          <a:prstGeom prst="rect">
            <a:avLst/>
          </a:prstGeom>
          <a:noFill/>
          <a:ln>
            <a:noFill/>
          </a:ln>
        </p:spPr>
      </p:pic>
      <p:sp>
        <p:nvSpPr>
          <p:cNvPr id="153" name="Google Shape;153;p27"/>
          <p:cNvSpPr txBox="1"/>
          <p:nvPr/>
        </p:nvSpPr>
        <p:spPr>
          <a:xfrm>
            <a:off x="6680100" y="4832525"/>
            <a:ext cx="709200" cy="76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50">
                <a:solidFill>
                  <a:srgbClr val="111111"/>
                </a:solidFill>
                <a:latin typeface="Roboto"/>
                <a:ea typeface="Roboto"/>
                <a:cs typeface="Roboto"/>
                <a:sym typeface="Roboto"/>
              </a:rPr>
              <a:t>(Watt et al. 2013;)</a:t>
            </a:r>
            <a:endParaRPr sz="800">
              <a:solidFill>
                <a:srgbClr val="B3A369"/>
              </a:solidFill>
            </a:endParaRPr>
          </a:p>
        </p:txBody>
      </p:sp>
      <p:sp>
        <p:nvSpPr>
          <p:cNvPr id="154" name="Google Shape;154;p27"/>
          <p:cNvSpPr txBox="1"/>
          <p:nvPr/>
        </p:nvSpPr>
        <p:spPr>
          <a:xfrm>
            <a:off x="6074825" y="2275425"/>
            <a:ext cx="561000" cy="20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 b="1" i="1"/>
              <a:t>Nanoscale</a:t>
            </a:r>
            <a:r>
              <a:rPr lang="en" sz="200">
                <a:highlight>
                  <a:srgbClr val="FFFFFF"/>
                </a:highlight>
              </a:rPr>
              <a:t>, 2016,</a:t>
            </a:r>
            <a:r>
              <a:rPr lang="en" sz="200" b="1"/>
              <a:t>8</a:t>
            </a:r>
            <a:r>
              <a:rPr lang="en" sz="200">
                <a:highlight>
                  <a:srgbClr val="FFFFFF"/>
                </a:highlight>
              </a:rPr>
              <a:t>, 14393-14405</a:t>
            </a:r>
            <a:endParaRPr sz="400">
              <a:solidFill>
                <a:srgbClr val="B3A36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8"/>
          <p:cNvSpPr txBox="1">
            <a:spLocks noGrp="1"/>
          </p:cNvSpPr>
          <p:nvPr>
            <p:ph type="title"/>
          </p:nvPr>
        </p:nvSpPr>
        <p:spPr>
          <a:xfrm>
            <a:off x="-41400" y="-683450"/>
            <a:ext cx="9226800" cy="24714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4000"/>
              <a:t>Surface Treatment: Piranha Treatment</a:t>
            </a:r>
            <a:endParaRPr sz="4000"/>
          </a:p>
        </p:txBody>
      </p:sp>
      <p:sp>
        <p:nvSpPr>
          <p:cNvPr id="160" name="Google Shape;160;p28"/>
          <p:cNvSpPr txBox="1">
            <a:spLocks noGrp="1"/>
          </p:cNvSpPr>
          <p:nvPr>
            <p:ph type="body" idx="1"/>
          </p:nvPr>
        </p:nvSpPr>
        <p:spPr>
          <a:xfrm>
            <a:off x="-41394" y="4809778"/>
            <a:ext cx="6680100" cy="469500"/>
          </a:xfrm>
          <a:prstGeom prst="rect">
            <a:avLst/>
          </a:prstGeom>
        </p:spPr>
        <p:txBody>
          <a:bodyPr spcFirstLastPara="1" wrap="square" lIns="68575" tIns="34275" rIns="68575" bIns="34275" anchor="t" anchorCtr="0">
            <a:normAutofit/>
          </a:bodyPr>
          <a:lstStyle/>
          <a:p>
            <a:pPr marL="0" lvl="0" indent="0" algn="l" rtl="0">
              <a:spcBef>
                <a:spcPts val="300"/>
              </a:spcBef>
              <a:spcAft>
                <a:spcPts val="0"/>
              </a:spcAft>
              <a:buNone/>
            </a:pPr>
            <a:r>
              <a:rPr lang="en"/>
              <a:t>9</a:t>
            </a:r>
            <a:endParaRPr/>
          </a:p>
        </p:txBody>
      </p:sp>
      <p:sp>
        <p:nvSpPr>
          <p:cNvPr id="161" name="Google Shape;161;p28"/>
          <p:cNvSpPr txBo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68300" algn="l" rtl="0">
              <a:lnSpc>
                <a:spcPct val="115000"/>
              </a:lnSpc>
              <a:spcBef>
                <a:spcPts val="0"/>
              </a:spcBef>
              <a:spcAft>
                <a:spcPts val="0"/>
              </a:spcAft>
              <a:buClr>
                <a:srgbClr val="000000"/>
              </a:buClr>
              <a:buSzPts val="2200"/>
              <a:buFont typeface="Times New Roman"/>
              <a:buChar char="-"/>
            </a:pPr>
            <a:r>
              <a:rPr lang="en" sz="2200">
                <a:solidFill>
                  <a:srgbClr val="000000"/>
                </a:solidFill>
                <a:latin typeface="Times New Roman"/>
                <a:ea typeface="Times New Roman"/>
                <a:cs typeface="Times New Roman"/>
                <a:sym typeface="Times New Roman"/>
              </a:rPr>
              <a:t>Treatment Protocol</a:t>
            </a:r>
            <a:endParaRPr sz="2200">
              <a:solidFill>
                <a:srgbClr val="000000"/>
              </a:solidFill>
              <a:latin typeface="Times New Roman"/>
              <a:ea typeface="Times New Roman"/>
              <a:cs typeface="Times New Roman"/>
              <a:sym typeface="Times New Roman"/>
            </a:endParaRPr>
          </a:p>
          <a:p>
            <a:pPr marL="914400" lvl="1" indent="-342900" algn="l" rtl="0">
              <a:lnSpc>
                <a:spcPct val="115000"/>
              </a:lnSpc>
              <a:spcBef>
                <a:spcPts val="0"/>
              </a:spcBef>
              <a:spcAft>
                <a:spcPts val="0"/>
              </a:spcAft>
              <a:buClr>
                <a:srgbClr val="000000"/>
              </a:buClr>
              <a:buSzPts val="1800"/>
              <a:buFont typeface="Times New Roman"/>
              <a:buChar char="-"/>
            </a:pPr>
            <a:r>
              <a:rPr lang="en" sz="1500">
                <a:solidFill>
                  <a:srgbClr val="000000"/>
                </a:solidFill>
                <a:latin typeface="Times New Roman"/>
                <a:ea typeface="Times New Roman"/>
                <a:cs typeface="Times New Roman"/>
                <a:sym typeface="Times New Roman"/>
              </a:rPr>
              <a:t>4:1 Piranha solution (H₂SO₄:H₂O₂) used for 1 hour while heated at 120 degrees C</a:t>
            </a:r>
            <a:endParaRPr sz="1500">
              <a:solidFill>
                <a:srgbClr val="000000"/>
              </a:solidFill>
              <a:latin typeface="Times New Roman"/>
              <a:ea typeface="Times New Roman"/>
              <a:cs typeface="Times New Roman"/>
              <a:sym typeface="Times New Roman"/>
            </a:endParaRPr>
          </a:p>
          <a:p>
            <a:pPr marL="914400" lvl="1" indent="-342900" algn="l" rtl="0">
              <a:lnSpc>
                <a:spcPct val="115000"/>
              </a:lnSpc>
              <a:spcBef>
                <a:spcPts val="0"/>
              </a:spcBef>
              <a:spcAft>
                <a:spcPts val="0"/>
              </a:spcAft>
              <a:buClr>
                <a:srgbClr val="000000"/>
              </a:buClr>
              <a:buSzPts val="1800"/>
              <a:buFont typeface="Times New Roman"/>
              <a:buChar char="-"/>
            </a:pPr>
            <a:r>
              <a:rPr lang="en" sz="1500">
                <a:solidFill>
                  <a:srgbClr val="000000"/>
                </a:solidFill>
                <a:latin typeface="Times New Roman"/>
                <a:ea typeface="Times New Roman"/>
                <a:cs typeface="Times New Roman"/>
                <a:sym typeface="Times New Roman"/>
              </a:rPr>
              <a:t>Followed by thorough DI water rinse and nitrogen drying</a:t>
            </a:r>
            <a:endParaRPr sz="1500">
              <a:solidFill>
                <a:srgbClr val="000000"/>
              </a:solidFill>
              <a:latin typeface="Times New Roman"/>
              <a:ea typeface="Times New Roman"/>
              <a:cs typeface="Times New Roman"/>
              <a:sym typeface="Times New Roman"/>
            </a:endParaRPr>
          </a:p>
          <a:p>
            <a:pPr marL="457200" lvl="0" indent="-323850" algn="l" rtl="0">
              <a:lnSpc>
                <a:spcPct val="115000"/>
              </a:lnSpc>
              <a:spcBef>
                <a:spcPts val="0"/>
              </a:spcBef>
              <a:spcAft>
                <a:spcPts val="0"/>
              </a:spcAft>
              <a:buClr>
                <a:srgbClr val="000000"/>
              </a:buClr>
              <a:buSzPts val="1500"/>
              <a:buFont typeface="Times New Roman"/>
              <a:buChar char="-"/>
            </a:pPr>
            <a:r>
              <a:rPr lang="en" sz="1500">
                <a:solidFill>
                  <a:srgbClr val="000000"/>
                </a:solidFill>
                <a:latin typeface="Times New Roman"/>
                <a:ea typeface="Times New Roman"/>
                <a:cs typeface="Times New Roman"/>
                <a:sym typeface="Times New Roman"/>
              </a:rPr>
              <a:t>Removes organic contaminants, hydrophilizes the surface, improves electrolyte wetting, reduces electrical nois</a:t>
            </a:r>
            <a:r>
              <a:rPr lang="en" sz="1500">
                <a:latin typeface="Times New Roman"/>
                <a:ea typeface="Times New Roman"/>
                <a:cs typeface="Times New Roman"/>
                <a:sym typeface="Times New Roman"/>
              </a:rPr>
              <a:t>e.</a:t>
            </a:r>
            <a:endParaRPr sz="1500">
              <a:latin typeface="Times New Roman"/>
              <a:ea typeface="Times New Roman"/>
              <a:cs typeface="Times New Roman"/>
              <a:sym typeface="Times New Roman"/>
            </a:endParaRPr>
          </a:p>
          <a:p>
            <a:pPr marL="457200" lvl="0" indent="-323850" algn="l" rtl="0">
              <a:lnSpc>
                <a:spcPct val="115000"/>
              </a:lnSpc>
              <a:spcBef>
                <a:spcPts val="0"/>
              </a:spcBef>
              <a:spcAft>
                <a:spcPts val="0"/>
              </a:spcAft>
              <a:buClr>
                <a:srgbClr val="000000"/>
              </a:buClr>
              <a:buSzPts val="1500"/>
              <a:buFont typeface="Times New Roman"/>
              <a:buChar char="-"/>
            </a:pPr>
            <a:r>
              <a:rPr lang="en" sz="1500">
                <a:latin typeface="Times New Roman"/>
                <a:ea typeface="Times New Roman"/>
                <a:cs typeface="Times New Roman"/>
                <a:sym typeface="Times New Roman"/>
              </a:rPr>
              <a:t>Hydroxylation</a:t>
            </a:r>
            <a:endParaRPr sz="1500">
              <a:latin typeface="Times New Roman"/>
              <a:ea typeface="Times New Roman"/>
              <a:cs typeface="Times New Roman"/>
              <a:sym typeface="Times New Roman"/>
            </a:endParaRPr>
          </a:p>
        </p:txBody>
      </p:sp>
      <p:pic>
        <p:nvPicPr>
          <p:cNvPr id="162" name="Google Shape;162;p28" title="image.png"/>
          <p:cNvPicPr preferRelativeResize="0"/>
          <p:nvPr/>
        </p:nvPicPr>
        <p:blipFill rotWithShape="1">
          <a:blip r:embed="rId3">
            <a:alphaModFix/>
          </a:blip>
          <a:srcRect l="-1915" t="-3434" r="41866"/>
          <a:stretch/>
        </p:blipFill>
        <p:spPr>
          <a:xfrm>
            <a:off x="2162900" y="2898625"/>
            <a:ext cx="4475800" cy="2149475"/>
          </a:xfrm>
          <a:prstGeom prst="rect">
            <a:avLst/>
          </a:prstGeom>
          <a:noFill/>
          <a:ln>
            <a:noFill/>
          </a:ln>
        </p:spPr>
      </p:pic>
      <p:sp>
        <p:nvSpPr>
          <p:cNvPr id="163" name="Google Shape;163;p28"/>
          <p:cNvSpPr txBox="1"/>
          <p:nvPr/>
        </p:nvSpPr>
        <p:spPr>
          <a:xfrm>
            <a:off x="2842300" y="4881050"/>
            <a:ext cx="3117000" cy="82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00"/>
              <a:t>Sarkar &amp; Daniels-Race, 2013, </a:t>
            </a:r>
            <a:r>
              <a:rPr lang="en" sz="500" i="1"/>
              <a:t>Electrophoretic Deposition of Carbon Nanotubes</a:t>
            </a:r>
            <a:r>
              <a:rPr lang="en" sz="500"/>
              <a:t>, Nanomaterials.</a:t>
            </a:r>
            <a:endParaRPr sz="800">
              <a:solidFill>
                <a:srgbClr val="B3A369"/>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Page">
  <a:themeElements>
    <a:clrScheme name="Custom 1">
      <a:dk1>
        <a:srgbClr val="003057"/>
      </a:dk1>
      <a:lt1>
        <a:srgbClr val="FFFFFF"/>
      </a:lt1>
      <a:dk2>
        <a:srgbClr val="545859"/>
      </a:dk2>
      <a:lt2>
        <a:srgbClr val="D6DBD3"/>
      </a:lt2>
      <a:accent1>
        <a:srgbClr val="B3A369"/>
      </a:accent1>
      <a:accent2>
        <a:srgbClr val="64CCC9"/>
      </a:accent2>
      <a:accent3>
        <a:srgbClr val="A3D233"/>
      </a:accent3>
      <a:accent4>
        <a:srgbClr val="EAAA00"/>
      </a:accent4>
      <a:accent5>
        <a:srgbClr val="008C95"/>
      </a:accent5>
      <a:accent6>
        <a:srgbClr val="7800F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2010</Words>
  <Application>Microsoft Office PowerPoint</Application>
  <PresentationFormat>On-screen Show (16:9)</PresentationFormat>
  <Paragraphs>225</Paragraphs>
  <Slides>19</Slides>
  <Notes>19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19</vt:i4>
      </vt:variant>
    </vt:vector>
  </HeadingPairs>
  <TitlesOfParts>
    <vt:vector size="24" baseType="lpstr">
      <vt:lpstr>Arial</vt:lpstr>
      <vt:lpstr>Roboto</vt:lpstr>
      <vt:lpstr>Times New Roman</vt:lpstr>
      <vt:lpstr>Simple Light</vt:lpstr>
      <vt:lpstr>Title Page</vt:lpstr>
      <vt:lpstr>PowerPoint Presentation</vt:lpstr>
      <vt:lpstr>What is a Nanopore?</vt:lpstr>
      <vt:lpstr>Why Do We Care About Proteins?</vt:lpstr>
      <vt:lpstr>Solid-State Nanopores vs. Traditional Detection Methods</vt:lpstr>
      <vt:lpstr>Nanopore Sensing for Early Cancer Detection</vt:lpstr>
      <vt:lpstr>Project Goals</vt:lpstr>
      <vt:lpstr>SEM Image of a Custom Nanopore </vt:lpstr>
      <vt:lpstr>Experimental Methods</vt:lpstr>
      <vt:lpstr>Surface Treatment: Piranha Treatment</vt:lpstr>
      <vt:lpstr>Nanopore Reaction During a Translocation</vt:lpstr>
      <vt:lpstr>Protein Sensing with Custom Nanopores</vt:lpstr>
      <vt:lpstr>Surfactants: Modifying Nanopore Sensing </vt:lpstr>
      <vt:lpstr>Nanoparticle Sensing with Tween-20</vt:lpstr>
      <vt:lpstr>BSA Sensing with Tween-20</vt:lpstr>
      <vt:lpstr>Types of Signals During a Translocation</vt:lpstr>
      <vt:lpstr>Pore Size Variety and Pore Widening</vt:lpstr>
      <vt:lpstr>PowerPoint Presentation</vt:lpstr>
      <vt:lpstr>References</vt:lpstr>
      <vt:lpstr>Thank You &amp; Acknowledgments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O'Neill, Leslie A</dc:creator>
  <cp:lastModifiedBy>O'Neill, Leslie A</cp:lastModifiedBy>
  <cp:revision>1</cp:revision>
  <dcterms:modified xsi:type="dcterms:W3CDTF">2025-07-30T20:33:47Z</dcterms:modified>
</cp:coreProperties>
</file>