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2"/>
  </p:notesMasterIdLst>
  <p:sldIdLst>
    <p:sldId id="261" r:id="rId5"/>
    <p:sldId id="260" r:id="rId6"/>
    <p:sldId id="257" r:id="rId7"/>
    <p:sldId id="262" r:id="rId8"/>
    <p:sldId id="265" r:id="rId9"/>
    <p:sldId id="258" r:id="rId10"/>
    <p:sldId id="269" r:id="rId11"/>
    <p:sldId id="271" r:id="rId12"/>
    <p:sldId id="270" r:id="rId13"/>
    <p:sldId id="273" r:id="rId14"/>
    <p:sldId id="272" r:id="rId15"/>
    <p:sldId id="275" r:id="rId16"/>
    <p:sldId id="259" r:id="rId17"/>
    <p:sldId id="274" r:id="rId18"/>
    <p:sldId id="264" r:id="rId19"/>
    <p:sldId id="266"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157" autoAdjust="0"/>
  </p:normalViewPr>
  <p:slideViewPr>
    <p:cSldViewPr snapToGrid="0">
      <p:cViewPr>
        <p:scale>
          <a:sx n="75" d="100"/>
          <a:sy n="75" d="100"/>
        </p:scale>
        <p:origin x="413"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IMPACT-NG\Impedance%20data\7-16%20Silicon\7-16%20Impedance%20Graphs%20Silic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IMPACT-NG\Results.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atha\Downloads\Impedance%20Data%20for%20Statistical%20Analyses%20-%20SW%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atha\Downloads\Impedance%20Data%20for%20Statistical%20Analyses%20-%20SW%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Dry</c:v>
                </c:pt>
              </c:strCache>
            </c:strRef>
          </c:tx>
          <c:spPr>
            <a:ln w="38100" cap="rnd">
              <a:solidFill>
                <a:schemeClr val="accent1"/>
              </a:solidFill>
              <a:round/>
            </a:ln>
            <a:effectLst/>
          </c:spPr>
          <c:marker>
            <c:symbol val="none"/>
          </c:marker>
          <c:xVal>
            <c:numRef>
              <c:f>Sheet1!$A$2:$A$202</c:f>
              <c:numCache>
                <c:formatCode>0.00E+00</c:formatCode>
                <c:ptCount val="201"/>
                <c:pt idx="0">
                  <c:v>40</c:v>
                </c:pt>
                <c:pt idx="1">
                  <c:v>42.564999999999998</c:v>
                </c:pt>
                <c:pt idx="2">
                  <c:v>45.293999999999997</c:v>
                </c:pt>
                <c:pt idx="3">
                  <c:v>48.198</c:v>
                </c:pt>
                <c:pt idx="4">
                  <c:v>51.287999999999997</c:v>
                </c:pt>
                <c:pt idx="5">
                  <c:v>54.576999999999998</c:v>
                </c:pt>
                <c:pt idx="6">
                  <c:v>58.076000000000001</c:v>
                </c:pt>
                <c:pt idx="7">
                  <c:v>61.8</c:v>
                </c:pt>
                <c:pt idx="8">
                  <c:v>65.762</c:v>
                </c:pt>
                <c:pt idx="9">
                  <c:v>69.978999999999999</c:v>
                </c:pt>
                <c:pt idx="10">
                  <c:v>74.465999999999994</c:v>
                </c:pt>
                <c:pt idx="11">
                  <c:v>79.239999999999995</c:v>
                </c:pt>
                <c:pt idx="12">
                  <c:v>84.320999999999998</c:v>
                </c:pt>
                <c:pt idx="13">
                  <c:v>89.727999999999994</c:v>
                </c:pt>
                <c:pt idx="14">
                  <c:v>95.480999999999995</c:v>
                </c:pt>
                <c:pt idx="15">
                  <c:v>101.60299999999999</c:v>
                </c:pt>
                <c:pt idx="16">
                  <c:v>108.117</c:v>
                </c:pt>
                <c:pt idx="17">
                  <c:v>115.05</c:v>
                </c:pt>
                <c:pt idx="18">
                  <c:v>122.426</c:v>
                </c:pt>
                <c:pt idx="19">
                  <c:v>130.27600000000001</c:v>
                </c:pt>
                <c:pt idx="20">
                  <c:v>138.62899999999999</c:v>
                </c:pt>
                <c:pt idx="21">
                  <c:v>147.518</c:v>
                </c:pt>
                <c:pt idx="22">
                  <c:v>156.976</c:v>
                </c:pt>
                <c:pt idx="23">
                  <c:v>167.041</c:v>
                </c:pt>
                <c:pt idx="24">
                  <c:v>177.751</c:v>
                </c:pt>
                <c:pt idx="25">
                  <c:v>189.148</c:v>
                </c:pt>
                <c:pt idx="26">
                  <c:v>201.27600000000001</c:v>
                </c:pt>
                <c:pt idx="27">
                  <c:v>214.18100000000001</c:v>
                </c:pt>
                <c:pt idx="28">
                  <c:v>227.91399999999999</c:v>
                </c:pt>
                <c:pt idx="29">
                  <c:v>242.52799999999999</c:v>
                </c:pt>
                <c:pt idx="30">
                  <c:v>258.07799999999997</c:v>
                </c:pt>
                <c:pt idx="31">
                  <c:v>274.625</c:v>
                </c:pt>
                <c:pt idx="32">
                  <c:v>292.23399999999998</c:v>
                </c:pt>
                <c:pt idx="33">
                  <c:v>310.971</c:v>
                </c:pt>
                <c:pt idx="34">
                  <c:v>330.91</c:v>
                </c:pt>
                <c:pt idx="35">
                  <c:v>352.12700000000001</c:v>
                </c:pt>
                <c:pt idx="36">
                  <c:v>374.70499999999998</c:v>
                </c:pt>
                <c:pt idx="37">
                  <c:v>398.73</c:v>
                </c:pt>
                <c:pt idx="38">
                  <c:v>424.29599999999999</c:v>
                </c:pt>
                <c:pt idx="39">
                  <c:v>451.50099999999998</c:v>
                </c:pt>
                <c:pt idx="40">
                  <c:v>480.45</c:v>
                </c:pt>
                <c:pt idx="41">
                  <c:v>511.255</c:v>
                </c:pt>
                <c:pt idx="42">
                  <c:v>544.03599999999994</c:v>
                </c:pt>
                <c:pt idx="43">
                  <c:v>578.91800000000001</c:v>
                </c:pt>
                <c:pt idx="44">
                  <c:v>616.03700000000003</c:v>
                </c:pt>
                <c:pt idx="45">
                  <c:v>655.53599999999994</c:v>
                </c:pt>
                <c:pt idx="46">
                  <c:v>697.56700000000001</c:v>
                </c:pt>
                <c:pt idx="47">
                  <c:v>742.29399999999998</c:v>
                </c:pt>
                <c:pt idx="48">
                  <c:v>789.88800000000003</c:v>
                </c:pt>
                <c:pt idx="49">
                  <c:v>840.53399999999999</c:v>
                </c:pt>
                <c:pt idx="50">
                  <c:v>894.42700000000002</c:v>
                </c:pt>
                <c:pt idx="51">
                  <c:v>951.77599999999995</c:v>
                </c:pt>
                <c:pt idx="52">
                  <c:v>1012.802</c:v>
                </c:pt>
                <c:pt idx="53">
                  <c:v>1077.74</c:v>
                </c:pt>
                <c:pt idx="54">
                  <c:v>1146.8430000000001</c:v>
                </c:pt>
                <c:pt idx="55">
                  <c:v>1220.376</c:v>
                </c:pt>
                <c:pt idx="56">
                  <c:v>1298.623</c:v>
                </c:pt>
                <c:pt idx="57">
                  <c:v>1381.8879999999999</c:v>
                </c:pt>
                <c:pt idx="58">
                  <c:v>1470.492</c:v>
                </c:pt>
                <c:pt idx="59">
                  <c:v>1564.7760000000001</c:v>
                </c:pt>
                <c:pt idx="60">
                  <c:v>1665.106</c:v>
                </c:pt>
                <c:pt idx="61">
                  <c:v>1771.8689999999999</c:v>
                </c:pt>
                <c:pt idx="62">
                  <c:v>1885.4780000000001</c:v>
                </c:pt>
                <c:pt idx="63">
                  <c:v>2006.37</c:v>
                </c:pt>
                <c:pt idx="64">
                  <c:v>2135.0140000000001</c:v>
                </c:pt>
                <c:pt idx="65">
                  <c:v>2271.9070000000002</c:v>
                </c:pt>
                <c:pt idx="66">
                  <c:v>2417.576</c:v>
                </c:pt>
                <c:pt idx="67">
                  <c:v>2572.5859999999998</c:v>
                </c:pt>
                <c:pt idx="68">
                  <c:v>2737.5340000000001</c:v>
                </c:pt>
                <c:pt idx="69">
                  <c:v>2913.0590000000002</c:v>
                </c:pt>
                <c:pt idx="70">
                  <c:v>3099.8380000000002</c:v>
                </c:pt>
                <c:pt idx="71">
                  <c:v>3298.5929999999998</c:v>
                </c:pt>
                <c:pt idx="72">
                  <c:v>3510.0909999999999</c:v>
                </c:pt>
                <c:pt idx="73">
                  <c:v>3735.15</c:v>
                </c:pt>
                <c:pt idx="74">
                  <c:v>3974.64</c:v>
                </c:pt>
                <c:pt idx="75">
                  <c:v>4229.4849999999997</c:v>
                </c:pt>
                <c:pt idx="76">
                  <c:v>4500.67</c:v>
                </c:pt>
                <c:pt idx="77">
                  <c:v>4789.2430000000004</c:v>
                </c:pt>
                <c:pt idx="78">
                  <c:v>5096.3190000000004</c:v>
                </c:pt>
                <c:pt idx="79">
                  <c:v>5423.0839999999998</c:v>
                </c:pt>
                <c:pt idx="80">
                  <c:v>5770.8</c:v>
                </c:pt>
                <c:pt idx="81">
                  <c:v>6140.81</c:v>
                </c:pt>
                <c:pt idx="82">
                  <c:v>6534.5460000000003</c:v>
                </c:pt>
                <c:pt idx="83">
                  <c:v>6953.5259999999998</c:v>
                </c:pt>
                <c:pt idx="84">
                  <c:v>7399.3710000000001</c:v>
                </c:pt>
                <c:pt idx="85">
                  <c:v>7873.8019999999997</c:v>
                </c:pt>
                <c:pt idx="86">
                  <c:v>8378.6530000000002</c:v>
                </c:pt>
                <c:pt idx="87">
                  <c:v>8915.8729999999996</c:v>
                </c:pt>
                <c:pt idx="88">
                  <c:v>9487.5390000000007</c:v>
                </c:pt>
                <c:pt idx="89">
                  <c:v>10095.859</c:v>
                </c:pt>
                <c:pt idx="90">
                  <c:v>10743.183999999999</c:v>
                </c:pt>
                <c:pt idx="91">
                  <c:v>11432.013000000001</c:v>
                </c:pt>
                <c:pt idx="92">
                  <c:v>12165.008</c:v>
                </c:pt>
                <c:pt idx="93">
                  <c:v>12945.001</c:v>
                </c:pt>
                <c:pt idx="94">
                  <c:v>13775.005999999999</c:v>
                </c:pt>
                <c:pt idx="95">
                  <c:v>14658.228999999999</c:v>
                </c:pt>
                <c:pt idx="96">
                  <c:v>15598.082</c:v>
                </c:pt>
                <c:pt idx="97">
                  <c:v>16598.196</c:v>
                </c:pt>
                <c:pt idx="98">
                  <c:v>17662.436000000002</c:v>
                </c:pt>
                <c:pt idx="99">
                  <c:v>18794.912</c:v>
                </c:pt>
                <c:pt idx="100">
                  <c:v>20000</c:v>
                </c:pt>
                <c:pt idx="101">
                  <c:v>21282.356</c:v>
                </c:pt>
                <c:pt idx="102">
                  <c:v>22646.933000000001</c:v>
                </c:pt>
                <c:pt idx="103">
                  <c:v>24099.004000000001</c:v>
                </c:pt>
                <c:pt idx="104">
                  <c:v>25644.179</c:v>
                </c:pt>
                <c:pt idx="105">
                  <c:v>27288.427</c:v>
                </c:pt>
                <c:pt idx="106">
                  <c:v>29038.1</c:v>
                </c:pt>
                <c:pt idx="107">
                  <c:v>30899.957999999999</c:v>
                </c:pt>
                <c:pt idx="108">
                  <c:v>32881.195</c:v>
                </c:pt>
                <c:pt idx="109">
                  <c:v>34989.464999999997</c:v>
                </c:pt>
                <c:pt idx="110">
                  <c:v>37232.911</c:v>
                </c:pt>
                <c:pt idx="111">
                  <c:v>39620.203000000001</c:v>
                </c:pt>
                <c:pt idx="112">
                  <c:v>42160.561999999998</c:v>
                </c:pt>
                <c:pt idx="113">
                  <c:v>44863.803999999996</c:v>
                </c:pt>
                <c:pt idx="114">
                  <c:v>47740.372000000003</c:v>
                </c:pt>
                <c:pt idx="115">
                  <c:v>50801.377999999997</c:v>
                </c:pt>
                <c:pt idx="116">
                  <c:v>54058.65</c:v>
                </c:pt>
                <c:pt idx="117">
                  <c:v>57524.771000000001</c:v>
                </c:pt>
                <c:pt idx="118">
                  <c:v>61213.131000000001</c:v>
                </c:pt>
                <c:pt idx="119">
                  <c:v>65137.981</c:v>
                </c:pt>
                <c:pt idx="120">
                  <c:v>69314.483999999997</c:v>
                </c:pt>
                <c:pt idx="121">
                  <c:v>73758.774999999994</c:v>
                </c:pt>
                <c:pt idx="122">
                  <c:v>78488.024000000005</c:v>
                </c:pt>
                <c:pt idx="123">
                  <c:v>83520.501999999993</c:v>
                </c:pt>
                <c:pt idx="124">
                  <c:v>88875.650999999998</c:v>
                </c:pt>
                <c:pt idx="125">
                  <c:v>94574.160999999993</c:v>
                </c:pt>
                <c:pt idx="126">
                  <c:v>100638.046</c:v>
                </c:pt>
                <c:pt idx="127">
                  <c:v>107090.734</c:v>
                </c:pt>
                <c:pt idx="128">
                  <c:v>113957.155</c:v>
                </c:pt>
                <c:pt idx="129">
                  <c:v>121263.834</c:v>
                </c:pt>
                <c:pt idx="130">
                  <c:v>129039.00199999999</c:v>
                </c:pt>
                <c:pt idx="131">
                  <c:v>137312.69699999999</c:v>
                </c:pt>
                <c:pt idx="132">
                  <c:v>146116.88200000001</c:v>
                </c:pt>
                <c:pt idx="133">
                  <c:v>155485.573</c:v>
                </c:pt>
                <c:pt idx="134">
                  <c:v>165454.962</c:v>
                </c:pt>
                <c:pt idx="135">
                  <c:v>176063.56700000001</c:v>
                </c:pt>
                <c:pt idx="136">
                  <c:v>187352.37299999999</c:v>
                </c:pt>
                <c:pt idx="137">
                  <c:v>199364.99100000001</c:v>
                </c:pt>
                <c:pt idx="138">
                  <c:v>212147.83199999999</c:v>
                </c:pt>
                <c:pt idx="139">
                  <c:v>225750.28</c:v>
                </c:pt>
                <c:pt idx="140">
                  <c:v>240224.88699999999</c:v>
                </c:pt>
                <c:pt idx="141">
                  <c:v>255627.573</c:v>
                </c:pt>
                <c:pt idx="142">
                  <c:v>272017.84600000002</c:v>
                </c:pt>
                <c:pt idx="143">
                  <c:v>289459.027</c:v>
                </c:pt>
                <c:pt idx="144">
                  <c:v>308018.49699999997</c:v>
                </c:pt>
                <c:pt idx="145">
                  <c:v>327767.96000000002</c:v>
                </c:pt>
                <c:pt idx="146">
                  <c:v>348783.71399999998</c:v>
                </c:pt>
                <c:pt idx="147">
                  <c:v>371146.951</c:v>
                </c:pt>
                <c:pt idx="148">
                  <c:v>394944.07</c:v>
                </c:pt>
                <c:pt idx="149">
                  <c:v>420267.00799999997</c:v>
                </c:pt>
                <c:pt idx="150">
                  <c:v>447213.59499999997</c:v>
                </c:pt>
                <c:pt idx="151">
                  <c:v>475887.93900000001</c:v>
                </c:pt>
                <c:pt idx="152">
                  <c:v>506400.81699999998</c:v>
                </c:pt>
                <c:pt idx="153">
                  <c:v>538870.11399999994</c:v>
                </c:pt>
                <c:pt idx="154">
                  <c:v>573421.27</c:v>
                </c:pt>
                <c:pt idx="155">
                  <c:v>610187.76899999997</c:v>
                </c:pt>
                <c:pt idx="156">
                  <c:v>649311.65399999998</c:v>
                </c:pt>
                <c:pt idx="157">
                  <c:v>690944.07700000005</c:v>
                </c:pt>
                <c:pt idx="158">
                  <c:v>735245.87800000003</c:v>
                </c:pt>
                <c:pt idx="159">
                  <c:v>782388.21200000006</c:v>
                </c:pt>
                <c:pt idx="160">
                  <c:v>832553.20700000005</c:v>
                </c:pt>
                <c:pt idx="161">
                  <c:v>885934.67099999997</c:v>
                </c:pt>
                <c:pt idx="162">
                  <c:v>942738.83600000001</c:v>
                </c:pt>
                <c:pt idx="163">
                  <c:v>1003185.1580000001</c:v>
                </c:pt>
                <c:pt idx="164">
                  <c:v>1067507.1640000001</c:v>
                </c:pt>
                <c:pt idx="165">
                  <c:v>1135953.355</c:v>
                </c:pt>
                <c:pt idx="166">
                  <c:v>1208788.1629999999</c:v>
                </c:pt>
                <c:pt idx="167">
                  <c:v>1286292.977</c:v>
                </c:pt>
                <c:pt idx="168">
                  <c:v>1368767.2279999999</c:v>
                </c:pt>
                <c:pt idx="169">
                  <c:v>1456529.5449999999</c:v>
                </c:pt>
                <c:pt idx="170">
                  <c:v>1549918.9879999999</c:v>
                </c:pt>
                <c:pt idx="171">
                  <c:v>1649296.3529999999</c:v>
                </c:pt>
                <c:pt idx="172">
                  <c:v>1755045.575</c:v>
                </c:pt>
                <c:pt idx="173">
                  <c:v>1867575.203</c:v>
                </c:pt>
                <c:pt idx="174">
                  <c:v>1987319.98</c:v>
                </c:pt>
                <c:pt idx="175">
                  <c:v>2114742.5269999998</c:v>
                </c:pt>
                <c:pt idx="176">
                  <c:v>2250335.125</c:v>
                </c:pt>
                <c:pt idx="177">
                  <c:v>2394621.6189999999</c:v>
                </c:pt>
                <c:pt idx="178">
                  <c:v>2548159.443</c:v>
                </c:pt>
                <c:pt idx="179">
                  <c:v>2711541.7710000002</c:v>
                </c:pt>
                <c:pt idx="180">
                  <c:v>2885399.8119999999</c:v>
                </c:pt>
                <c:pt idx="181">
                  <c:v>3070405.2439999999</c:v>
                </c:pt>
                <c:pt idx="182">
                  <c:v>3267272.8149999999</c:v>
                </c:pt>
                <c:pt idx="183">
                  <c:v>3476763.0970000001</c:v>
                </c:pt>
                <c:pt idx="184">
                  <c:v>3699685.43</c:v>
                </c:pt>
                <c:pt idx="185">
                  <c:v>3936901.05</c:v>
                </c:pt>
                <c:pt idx="186">
                  <c:v>4189326.4079999998</c:v>
                </c:pt>
                <c:pt idx="187">
                  <c:v>4457936.72</c:v>
                </c:pt>
                <c:pt idx="188">
                  <c:v>4743769.7290000003</c:v>
                </c:pt>
                <c:pt idx="189">
                  <c:v>5047929.7170000002</c:v>
                </c:pt>
                <c:pt idx="190">
                  <c:v>5371591.7680000002</c:v>
                </c:pt>
                <c:pt idx="191">
                  <c:v>5716006.3109999998</c:v>
                </c:pt>
                <c:pt idx="192">
                  <c:v>6082503.9500000002</c:v>
                </c:pt>
                <c:pt idx="193">
                  <c:v>6472500.6050000004</c:v>
                </c:pt>
                <c:pt idx="194">
                  <c:v>6887502.9800000004</c:v>
                </c:pt>
                <c:pt idx="195">
                  <c:v>7329114.3859999999</c:v>
                </c:pt>
                <c:pt idx="196">
                  <c:v>7799040.9349999996</c:v>
                </c:pt>
                <c:pt idx="197">
                  <c:v>8299098.1310000001</c:v>
                </c:pt>
                <c:pt idx="198">
                  <c:v>8831217.8859999999</c:v>
                </c:pt>
                <c:pt idx="199">
                  <c:v>9397455.9780000001</c:v>
                </c:pt>
                <c:pt idx="200">
                  <c:v>10000000</c:v>
                </c:pt>
              </c:numCache>
            </c:numRef>
          </c:xVal>
          <c:yVal>
            <c:numRef>
              <c:f>Sheet1!$B$2:$B$202</c:f>
              <c:numCache>
                <c:formatCode>0.00E+00</c:formatCode>
                <c:ptCount val="201"/>
                <c:pt idx="0">
                  <c:v>18006530</c:v>
                </c:pt>
                <c:pt idx="1">
                  <c:v>19969490</c:v>
                </c:pt>
                <c:pt idx="2">
                  <c:v>18102130</c:v>
                </c:pt>
                <c:pt idx="3">
                  <c:v>13128470</c:v>
                </c:pt>
                <c:pt idx="4">
                  <c:v>14307450</c:v>
                </c:pt>
                <c:pt idx="5">
                  <c:v>12402910</c:v>
                </c:pt>
                <c:pt idx="6">
                  <c:v>12230430</c:v>
                </c:pt>
                <c:pt idx="7">
                  <c:v>12943470</c:v>
                </c:pt>
                <c:pt idx="8">
                  <c:v>11517580</c:v>
                </c:pt>
                <c:pt idx="9">
                  <c:v>11248770</c:v>
                </c:pt>
                <c:pt idx="10">
                  <c:v>10415860</c:v>
                </c:pt>
                <c:pt idx="11">
                  <c:v>9150487</c:v>
                </c:pt>
                <c:pt idx="12">
                  <c:v>9196365</c:v>
                </c:pt>
                <c:pt idx="13">
                  <c:v>8666145</c:v>
                </c:pt>
                <c:pt idx="14">
                  <c:v>7795258</c:v>
                </c:pt>
                <c:pt idx="15">
                  <c:v>8308844</c:v>
                </c:pt>
                <c:pt idx="16">
                  <c:v>6519985</c:v>
                </c:pt>
                <c:pt idx="17">
                  <c:v>7532259</c:v>
                </c:pt>
                <c:pt idx="18">
                  <c:v>5721816</c:v>
                </c:pt>
                <c:pt idx="19">
                  <c:v>5662164</c:v>
                </c:pt>
                <c:pt idx="20">
                  <c:v>6010162</c:v>
                </c:pt>
                <c:pt idx="21">
                  <c:v>5414515</c:v>
                </c:pt>
                <c:pt idx="22">
                  <c:v>4573512</c:v>
                </c:pt>
                <c:pt idx="23">
                  <c:v>4410938</c:v>
                </c:pt>
                <c:pt idx="24">
                  <c:v>4331550</c:v>
                </c:pt>
                <c:pt idx="25">
                  <c:v>3929146</c:v>
                </c:pt>
                <c:pt idx="26">
                  <c:v>3781077</c:v>
                </c:pt>
                <c:pt idx="27">
                  <c:v>3501732</c:v>
                </c:pt>
                <c:pt idx="28">
                  <c:v>3454124</c:v>
                </c:pt>
                <c:pt idx="29">
                  <c:v>3106955</c:v>
                </c:pt>
                <c:pt idx="30">
                  <c:v>2991515</c:v>
                </c:pt>
                <c:pt idx="31">
                  <c:v>2873343</c:v>
                </c:pt>
                <c:pt idx="32">
                  <c:v>2613122</c:v>
                </c:pt>
                <c:pt idx="33">
                  <c:v>2463071</c:v>
                </c:pt>
                <c:pt idx="34">
                  <c:v>2389174</c:v>
                </c:pt>
                <c:pt idx="35">
                  <c:v>2206942</c:v>
                </c:pt>
                <c:pt idx="36">
                  <c:v>2029618</c:v>
                </c:pt>
                <c:pt idx="37">
                  <c:v>1959574</c:v>
                </c:pt>
                <c:pt idx="38">
                  <c:v>1883924</c:v>
                </c:pt>
                <c:pt idx="39">
                  <c:v>1801327</c:v>
                </c:pt>
                <c:pt idx="40">
                  <c:v>1627319</c:v>
                </c:pt>
                <c:pt idx="41">
                  <c:v>1555525</c:v>
                </c:pt>
                <c:pt idx="42">
                  <c:v>1475254</c:v>
                </c:pt>
                <c:pt idx="43">
                  <c:v>1331233</c:v>
                </c:pt>
                <c:pt idx="44">
                  <c:v>1283079</c:v>
                </c:pt>
                <c:pt idx="45">
                  <c:v>1187384</c:v>
                </c:pt>
                <c:pt idx="46">
                  <c:v>1125546</c:v>
                </c:pt>
                <c:pt idx="47">
                  <c:v>1048300</c:v>
                </c:pt>
                <c:pt idx="48">
                  <c:v>998144.4</c:v>
                </c:pt>
                <c:pt idx="49">
                  <c:v>936985.9</c:v>
                </c:pt>
                <c:pt idx="50">
                  <c:v>885991.8</c:v>
                </c:pt>
                <c:pt idx="51">
                  <c:v>805845.9</c:v>
                </c:pt>
                <c:pt idx="52">
                  <c:v>763146.6</c:v>
                </c:pt>
                <c:pt idx="53">
                  <c:v>720658.2</c:v>
                </c:pt>
                <c:pt idx="54">
                  <c:v>677934.9</c:v>
                </c:pt>
                <c:pt idx="55">
                  <c:v>639353.59999999998</c:v>
                </c:pt>
                <c:pt idx="56">
                  <c:v>599931.9</c:v>
                </c:pt>
                <c:pt idx="57">
                  <c:v>565600.9</c:v>
                </c:pt>
                <c:pt idx="58">
                  <c:v>530607.80000000005</c:v>
                </c:pt>
                <c:pt idx="59">
                  <c:v>500148.1</c:v>
                </c:pt>
                <c:pt idx="60">
                  <c:v>470155.7</c:v>
                </c:pt>
                <c:pt idx="61">
                  <c:v>441792.4</c:v>
                </c:pt>
                <c:pt idx="62">
                  <c:v>415649.9</c:v>
                </c:pt>
                <c:pt idx="63">
                  <c:v>390889.2</c:v>
                </c:pt>
                <c:pt idx="64">
                  <c:v>368195.3</c:v>
                </c:pt>
                <c:pt idx="65">
                  <c:v>346212.6</c:v>
                </c:pt>
                <c:pt idx="66">
                  <c:v>324879.09999999998</c:v>
                </c:pt>
                <c:pt idx="67">
                  <c:v>305988.59999999998</c:v>
                </c:pt>
                <c:pt idx="68">
                  <c:v>287285.59999999998</c:v>
                </c:pt>
                <c:pt idx="69">
                  <c:v>269682.90000000002</c:v>
                </c:pt>
                <c:pt idx="70">
                  <c:v>253838.8</c:v>
                </c:pt>
                <c:pt idx="71">
                  <c:v>238654.2</c:v>
                </c:pt>
                <c:pt idx="72">
                  <c:v>223763.6</c:v>
                </c:pt>
                <c:pt idx="73">
                  <c:v>210775.7</c:v>
                </c:pt>
                <c:pt idx="74">
                  <c:v>197919.6</c:v>
                </c:pt>
                <c:pt idx="75">
                  <c:v>186416.2</c:v>
                </c:pt>
                <c:pt idx="76">
                  <c:v>174874.2</c:v>
                </c:pt>
                <c:pt idx="77">
                  <c:v>164400.29999999999</c:v>
                </c:pt>
                <c:pt idx="78">
                  <c:v>154523.9</c:v>
                </c:pt>
                <c:pt idx="79">
                  <c:v>145239</c:v>
                </c:pt>
                <c:pt idx="80">
                  <c:v>136673.79999999999</c:v>
                </c:pt>
                <c:pt idx="81">
                  <c:v>128419.3</c:v>
                </c:pt>
                <c:pt idx="82">
                  <c:v>120679.7</c:v>
                </c:pt>
                <c:pt idx="83">
                  <c:v>113457.3</c:v>
                </c:pt>
                <c:pt idx="84">
                  <c:v>106532.2</c:v>
                </c:pt>
                <c:pt idx="85">
                  <c:v>100205.2</c:v>
                </c:pt>
                <c:pt idx="86">
                  <c:v>94190.38</c:v>
                </c:pt>
                <c:pt idx="87">
                  <c:v>88494.61</c:v>
                </c:pt>
                <c:pt idx="88">
                  <c:v>83233.710000000006</c:v>
                </c:pt>
                <c:pt idx="89">
                  <c:v>78135.81</c:v>
                </c:pt>
                <c:pt idx="90">
                  <c:v>73432.55</c:v>
                </c:pt>
                <c:pt idx="91">
                  <c:v>69042.84</c:v>
                </c:pt>
                <c:pt idx="92">
                  <c:v>64888.480000000003</c:v>
                </c:pt>
                <c:pt idx="93">
                  <c:v>60987.12</c:v>
                </c:pt>
                <c:pt idx="94">
                  <c:v>57310.41</c:v>
                </c:pt>
                <c:pt idx="95">
                  <c:v>53892.02</c:v>
                </c:pt>
                <c:pt idx="96">
                  <c:v>50617.13</c:v>
                </c:pt>
                <c:pt idx="97">
                  <c:v>47575.39</c:v>
                </c:pt>
                <c:pt idx="98">
                  <c:v>44725.36</c:v>
                </c:pt>
                <c:pt idx="99">
                  <c:v>42038.71</c:v>
                </c:pt>
                <c:pt idx="100">
                  <c:v>39509.699999999997</c:v>
                </c:pt>
                <c:pt idx="101">
                  <c:v>37140.11</c:v>
                </c:pt>
                <c:pt idx="102">
                  <c:v>34887.51</c:v>
                </c:pt>
                <c:pt idx="103">
                  <c:v>32799.29</c:v>
                </c:pt>
                <c:pt idx="104">
                  <c:v>30824.09</c:v>
                </c:pt>
                <c:pt idx="105">
                  <c:v>28963.1</c:v>
                </c:pt>
                <c:pt idx="106">
                  <c:v>27217.52</c:v>
                </c:pt>
                <c:pt idx="107">
                  <c:v>25586.43</c:v>
                </c:pt>
                <c:pt idx="108">
                  <c:v>24044.09</c:v>
                </c:pt>
                <c:pt idx="109">
                  <c:v>22599.35</c:v>
                </c:pt>
                <c:pt idx="110">
                  <c:v>21230.37</c:v>
                </c:pt>
                <c:pt idx="111">
                  <c:v>19960.57</c:v>
                </c:pt>
                <c:pt idx="112">
                  <c:v>18753.47</c:v>
                </c:pt>
                <c:pt idx="113">
                  <c:v>17631.8</c:v>
                </c:pt>
                <c:pt idx="114">
                  <c:v>16568.919999999998</c:v>
                </c:pt>
                <c:pt idx="115">
                  <c:v>15572.73</c:v>
                </c:pt>
                <c:pt idx="116">
                  <c:v>14637.82</c:v>
                </c:pt>
                <c:pt idx="117">
                  <c:v>13753.23</c:v>
                </c:pt>
                <c:pt idx="118">
                  <c:v>12924.45</c:v>
                </c:pt>
                <c:pt idx="119">
                  <c:v>12150.49</c:v>
                </c:pt>
                <c:pt idx="120">
                  <c:v>11421.72</c:v>
                </c:pt>
                <c:pt idx="121">
                  <c:v>10733.47</c:v>
                </c:pt>
                <c:pt idx="122">
                  <c:v>10089.27</c:v>
                </c:pt>
                <c:pt idx="123">
                  <c:v>9480.7240000000002</c:v>
                </c:pt>
                <c:pt idx="124">
                  <c:v>8912.7569999999996</c:v>
                </c:pt>
                <c:pt idx="125">
                  <c:v>8376.0329999999994</c:v>
                </c:pt>
                <c:pt idx="126">
                  <c:v>7866.1930000000002</c:v>
                </c:pt>
                <c:pt idx="127">
                  <c:v>7391.8860000000004</c:v>
                </c:pt>
                <c:pt idx="128">
                  <c:v>6948.2479999999996</c:v>
                </c:pt>
                <c:pt idx="129">
                  <c:v>6532.7539999999999</c:v>
                </c:pt>
                <c:pt idx="130">
                  <c:v>6141.2510000000002</c:v>
                </c:pt>
                <c:pt idx="131">
                  <c:v>5772.5429999999997</c:v>
                </c:pt>
                <c:pt idx="132">
                  <c:v>5423.3190000000004</c:v>
                </c:pt>
                <c:pt idx="133">
                  <c:v>5098.8339999999998</c:v>
                </c:pt>
                <c:pt idx="134">
                  <c:v>4793.4780000000001</c:v>
                </c:pt>
                <c:pt idx="135">
                  <c:v>4506.9660000000003</c:v>
                </c:pt>
                <c:pt idx="136">
                  <c:v>4236.6769999999997</c:v>
                </c:pt>
                <c:pt idx="137">
                  <c:v>3981.68</c:v>
                </c:pt>
                <c:pt idx="138">
                  <c:v>3743.3180000000002</c:v>
                </c:pt>
                <c:pt idx="139">
                  <c:v>3519.002</c:v>
                </c:pt>
                <c:pt idx="140">
                  <c:v>3309.5549999999998</c:v>
                </c:pt>
                <c:pt idx="141">
                  <c:v>3111.654</c:v>
                </c:pt>
                <c:pt idx="142">
                  <c:v>2925.9749999999999</c:v>
                </c:pt>
                <c:pt idx="143">
                  <c:v>2750.105</c:v>
                </c:pt>
                <c:pt idx="144">
                  <c:v>2587.5120000000002</c:v>
                </c:pt>
                <c:pt idx="145">
                  <c:v>2433.5610000000001</c:v>
                </c:pt>
                <c:pt idx="146">
                  <c:v>2289.3629999999998</c:v>
                </c:pt>
                <c:pt idx="147">
                  <c:v>2153.2660000000001</c:v>
                </c:pt>
                <c:pt idx="148">
                  <c:v>2026.0909999999999</c:v>
                </c:pt>
                <c:pt idx="149">
                  <c:v>1906.6469999999999</c:v>
                </c:pt>
                <c:pt idx="150">
                  <c:v>1794.441</c:v>
                </c:pt>
                <c:pt idx="151">
                  <c:v>1689.107</c:v>
                </c:pt>
                <c:pt idx="152">
                  <c:v>1590.924</c:v>
                </c:pt>
                <c:pt idx="153">
                  <c:v>1498.3820000000001</c:v>
                </c:pt>
                <c:pt idx="154">
                  <c:v>1411.6859999999999</c:v>
                </c:pt>
                <c:pt idx="155">
                  <c:v>1330.403</c:v>
                </c:pt>
                <c:pt idx="156">
                  <c:v>1254.288</c:v>
                </c:pt>
                <c:pt idx="157">
                  <c:v>1183.078</c:v>
                </c:pt>
                <c:pt idx="158">
                  <c:v>1116.1949999999999</c:v>
                </c:pt>
                <c:pt idx="159">
                  <c:v>1053.777</c:v>
                </c:pt>
                <c:pt idx="160">
                  <c:v>995.19209999999998</c:v>
                </c:pt>
                <c:pt idx="161">
                  <c:v>940.44169999999997</c:v>
                </c:pt>
                <c:pt idx="162">
                  <c:v>889.37210000000005</c:v>
                </c:pt>
                <c:pt idx="163">
                  <c:v>841.76909999999998</c:v>
                </c:pt>
                <c:pt idx="164">
                  <c:v>797.30089999999996</c:v>
                </c:pt>
                <c:pt idx="165">
                  <c:v>755.82389999999998</c:v>
                </c:pt>
                <c:pt idx="166">
                  <c:v>717.31889999999999</c:v>
                </c:pt>
                <c:pt idx="167">
                  <c:v>681.39070000000004</c:v>
                </c:pt>
                <c:pt idx="168">
                  <c:v>648.09029999999996</c:v>
                </c:pt>
                <c:pt idx="169">
                  <c:v>617.05290000000002</c:v>
                </c:pt>
                <c:pt idx="170">
                  <c:v>588.35389999999995</c:v>
                </c:pt>
                <c:pt idx="171">
                  <c:v>561.78750000000002</c:v>
                </c:pt>
                <c:pt idx="172">
                  <c:v>537.20180000000005</c:v>
                </c:pt>
                <c:pt idx="173">
                  <c:v>513.91629999999998</c:v>
                </c:pt>
                <c:pt idx="174">
                  <c:v>493.27539999999999</c:v>
                </c:pt>
                <c:pt idx="175">
                  <c:v>474.35270000000003</c:v>
                </c:pt>
                <c:pt idx="176">
                  <c:v>456.91919999999999</c:v>
                </c:pt>
                <c:pt idx="177">
                  <c:v>440.77940000000001</c:v>
                </c:pt>
                <c:pt idx="178">
                  <c:v>426.17259999999999</c:v>
                </c:pt>
                <c:pt idx="179">
                  <c:v>412.76909999999998</c:v>
                </c:pt>
                <c:pt idx="180">
                  <c:v>400.80799999999999</c:v>
                </c:pt>
                <c:pt idx="181">
                  <c:v>389.69749999999999</c:v>
                </c:pt>
                <c:pt idx="182">
                  <c:v>379.92110000000002</c:v>
                </c:pt>
                <c:pt idx="183">
                  <c:v>370.85160000000002</c:v>
                </c:pt>
                <c:pt idx="184">
                  <c:v>362.82859999999999</c:v>
                </c:pt>
                <c:pt idx="185">
                  <c:v>356.05500000000001</c:v>
                </c:pt>
                <c:pt idx="186">
                  <c:v>350.09129999999999</c:v>
                </c:pt>
                <c:pt idx="187">
                  <c:v>344.72550000000001</c:v>
                </c:pt>
                <c:pt idx="188">
                  <c:v>339.23289999999997</c:v>
                </c:pt>
                <c:pt idx="189">
                  <c:v>333.83890000000002</c:v>
                </c:pt>
                <c:pt idx="190">
                  <c:v>330.20960000000002</c:v>
                </c:pt>
                <c:pt idx="191">
                  <c:v>327.11630000000002</c:v>
                </c:pt>
                <c:pt idx="192">
                  <c:v>324.74329999999998</c:v>
                </c:pt>
                <c:pt idx="193">
                  <c:v>322.79309999999998</c:v>
                </c:pt>
                <c:pt idx="194">
                  <c:v>321.47480000000002</c:v>
                </c:pt>
                <c:pt idx="195">
                  <c:v>321.0034</c:v>
                </c:pt>
                <c:pt idx="196">
                  <c:v>321.03949999999998</c:v>
                </c:pt>
                <c:pt idx="197">
                  <c:v>321.05110000000002</c:v>
                </c:pt>
                <c:pt idx="198">
                  <c:v>321.52269999999999</c:v>
                </c:pt>
                <c:pt idx="199">
                  <c:v>322.54050000000001</c:v>
                </c:pt>
                <c:pt idx="200">
                  <c:v>324.42110000000002</c:v>
                </c:pt>
              </c:numCache>
            </c:numRef>
          </c:yVal>
          <c:smooth val="1"/>
          <c:extLst>
            <c:ext xmlns:c16="http://schemas.microsoft.com/office/drawing/2014/chart" uri="{C3380CC4-5D6E-409C-BE32-E72D297353CC}">
              <c16:uniqueId val="{00000000-B366-4E49-99BA-9FA48E5B5E82}"/>
            </c:ext>
          </c:extLst>
        </c:ser>
        <c:ser>
          <c:idx val="1"/>
          <c:order val="1"/>
          <c:tx>
            <c:strRef>
              <c:f>Sheet1!$F$1</c:f>
              <c:strCache>
                <c:ptCount val="1"/>
                <c:pt idx="0">
                  <c:v>Wet</c:v>
                </c:pt>
              </c:strCache>
            </c:strRef>
          </c:tx>
          <c:spPr>
            <a:ln w="38100" cap="rnd">
              <a:solidFill>
                <a:schemeClr val="accent2"/>
              </a:solidFill>
              <a:round/>
            </a:ln>
            <a:effectLst/>
          </c:spPr>
          <c:marker>
            <c:symbol val="none"/>
          </c:marker>
          <c:xVal>
            <c:numRef>
              <c:f>Sheet1!$A$2:$A$202</c:f>
              <c:numCache>
                <c:formatCode>0.00E+00</c:formatCode>
                <c:ptCount val="201"/>
                <c:pt idx="0">
                  <c:v>40</c:v>
                </c:pt>
                <c:pt idx="1">
                  <c:v>42.564999999999998</c:v>
                </c:pt>
                <c:pt idx="2">
                  <c:v>45.293999999999997</c:v>
                </c:pt>
                <c:pt idx="3">
                  <c:v>48.198</c:v>
                </c:pt>
                <c:pt idx="4">
                  <c:v>51.287999999999997</c:v>
                </c:pt>
                <c:pt idx="5">
                  <c:v>54.576999999999998</c:v>
                </c:pt>
                <c:pt idx="6">
                  <c:v>58.076000000000001</c:v>
                </c:pt>
                <c:pt idx="7">
                  <c:v>61.8</c:v>
                </c:pt>
                <c:pt idx="8">
                  <c:v>65.762</c:v>
                </c:pt>
                <c:pt idx="9">
                  <c:v>69.978999999999999</c:v>
                </c:pt>
                <c:pt idx="10">
                  <c:v>74.465999999999994</c:v>
                </c:pt>
                <c:pt idx="11">
                  <c:v>79.239999999999995</c:v>
                </c:pt>
                <c:pt idx="12">
                  <c:v>84.320999999999998</c:v>
                </c:pt>
                <c:pt idx="13">
                  <c:v>89.727999999999994</c:v>
                </c:pt>
                <c:pt idx="14">
                  <c:v>95.480999999999995</c:v>
                </c:pt>
                <c:pt idx="15">
                  <c:v>101.60299999999999</c:v>
                </c:pt>
                <c:pt idx="16">
                  <c:v>108.117</c:v>
                </c:pt>
                <c:pt idx="17">
                  <c:v>115.05</c:v>
                </c:pt>
                <c:pt idx="18">
                  <c:v>122.426</c:v>
                </c:pt>
                <c:pt idx="19">
                  <c:v>130.27600000000001</c:v>
                </c:pt>
                <c:pt idx="20">
                  <c:v>138.62899999999999</c:v>
                </c:pt>
                <c:pt idx="21">
                  <c:v>147.518</c:v>
                </c:pt>
                <c:pt idx="22">
                  <c:v>156.976</c:v>
                </c:pt>
                <c:pt idx="23">
                  <c:v>167.041</c:v>
                </c:pt>
                <c:pt idx="24">
                  <c:v>177.751</c:v>
                </c:pt>
                <c:pt idx="25">
                  <c:v>189.148</c:v>
                </c:pt>
                <c:pt idx="26">
                  <c:v>201.27600000000001</c:v>
                </c:pt>
                <c:pt idx="27">
                  <c:v>214.18100000000001</c:v>
                </c:pt>
                <c:pt idx="28">
                  <c:v>227.91399999999999</c:v>
                </c:pt>
                <c:pt idx="29">
                  <c:v>242.52799999999999</c:v>
                </c:pt>
                <c:pt idx="30">
                  <c:v>258.07799999999997</c:v>
                </c:pt>
                <c:pt idx="31">
                  <c:v>274.625</c:v>
                </c:pt>
                <c:pt idx="32">
                  <c:v>292.23399999999998</c:v>
                </c:pt>
                <c:pt idx="33">
                  <c:v>310.971</c:v>
                </c:pt>
                <c:pt idx="34">
                  <c:v>330.91</c:v>
                </c:pt>
                <c:pt idx="35">
                  <c:v>352.12700000000001</c:v>
                </c:pt>
                <c:pt idx="36">
                  <c:v>374.70499999999998</c:v>
                </c:pt>
                <c:pt idx="37">
                  <c:v>398.73</c:v>
                </c:pt>
                <c:pt idx="38">
                  <c:v>424.29599999999999</c:v>
                </c:pt>
                <c:pt idx="39">
                  <c:v>451.50099999999998</c:v>
                </c:pt>
                <c:pt idx="40">
                  <c:v>480.45</c:v>
                </c:pt>
                <c:pt idx="41">
                  <c:v>511.255</c:v>
                </c:pt>
                <c:pt idx="42">
                  <c:v>544.03599999999994</c:v>
                </c:pt>
                <c:pt idx="43">
                  <c:v>578.91800000000001</c:v>
                </c:pt>
                <c:pt idx="44">
                  <c:v>616.03700000000003</c:v>
                </c:pt>
                <c:pt idx="45">
                  <c:v>655.53599999999994</c:v>
                </c:pt>
                <c:pt idx="46">
                  <c:v>697.56700000000001</c:v>
                </c:pt>
                <c:pt idx="47">
                  <c:v>742.29399999999998</c:v>
                </c:pt>
                <c:pt idx="48">
                  <c:v>789.88800000000003</c:v>
                </c:pt>
                <c:pt idx="49">
                  <c:v>840.53399999999999</c:v>
                </c:pt>
                <c:pt idx="50">
                  <c:v>894.42700000000002</c:v>
                </c:pt>
                <c:pt idx="51">
                  <c:v>951.77599999999995</c:v>
                </c:pt>
                <c:pt idx="52">
                  <c:v>1012.802</c:v>
                </c:pt>
                <c:pt idx="53">
                  <c:v>1077.74</c:v>
                </c:pt>
                <c:pt idx="54">
                  <c:v>1146.8430000000001</c:v>
                </c:pt>
                <c:pt idx="55">
                  <c:v>1220.376</c:v>
                </c:pt>
                <c:pt idx="56">
                  <c:v>1298.623</c:v>
                </c:pt>
                <c:pt idx="57">
                  <c:v>1381.8879999999999</c:v>
                </c:pt>
                <c:pt idx="58">
                  <c:v>1470.492</c:v>
                </c:pt>
                <c:pt idx="59">
                  <c:v>1564.7760000000001</c:v>
                </c:pt>
                <c:pt idx="60">
                  <c:v>1665.106</c:v>
                </c:pt>
                <c:pt idx="61">
                  <c:v>1771.8689999999999</c:v>
                </c:pt>
                <c:pt idx="62">
                  <c:v>1885.4780000000001</c:v>
                </c:pt>
                <c:pt idx="63">
                  <c:v>2006.37</c:v>
                </c:pt>
                <c:pt idx="64">
                  <c:v>2135.0140000000001</c:v>
                </c:pt>
                <c:pt idx="65">
                  <c:v>2271.9070000000002</c:v>
                </c:pt>
                <c:pt idx="66">
                  <c:v>2417.576</c:v>
                </c:pt>
                <c:pt idx="67">
                  <c:v>2572.5859999999998</c:v>
                </c:pt>
                <c:pt idx="68">
                  <c:v>2737.5340000000001</c:v>
                </c:pt>
                <c:pt idx="69">
                  <c:v>2913.0590000000002</c:v>
                </c:pt>
                <c:pt idx="70">
                  <c:v>3099.8380000000002</c:v>
                </c:pt>
                <c:pt idx="71">
                  <c:v>3298.5929999999998</c:v>
                </c:pt>
                <c:pt idx="72">
                  <c:v>3510.0909999999999</c:v>
                </c:pt>
                <c:pt idx="73">
                  <c:v>3735.15</c:v>
                </c:pt>
                <c:pt idx="74">
                  <c:v>3974.64</c:v>
                </c:pt>
                <c:pt idx="75">
                  <c:v>4229.4849999999997</c:v>
                </c:pt>
                <c:pt idx="76">
                  <c:v>4500.67</c:v>
                </c:pt>
                <c:pt idx="77">
                  <c:v>4789.2430000000004</c:v>
                </c:pt>
                <c:pt idx="78">
                  <c:v>5096.3190000000004</c:v>
                </c:pt>
                <c:pt idx="79">
                  <c:v>5423.0839999999998</c:v>
                </c:pt>
                <c:pt idx="80">
                  <c:v>5770.8</c:v>
                </c:pt>
                <c:pt idx="81">
                  <c:v>6140.81</c:v>
                </c:pt>
                <c:pt idx="82">
                  <c:v>6534.5460000000003</c:v>
                </c:pt>
                <c:pt idx="83">
                  <c:v>6953.5259999999998</c:v>
                </c:pt>
                <c:pt idx="84">
                  <c:v>7399.3710000000001</c:v>
                </c:pt>
                <c:pt idx="85">
                  <c:v>7873.8019999999997</c:v>
                </c:pt>
                <c:pt idx="86">
                  <c:v>8378.6530000000002</c:v>
                </c:pt>
                <c:pt idx="87">
                  <c:v>8915.8729999999996</c:v>
                </c:pt>
                <c:pt idx="88">
                  <c:v>9487.5390000000007</c:v>
                </c:pt>
                <c:pt idx="89">
                  <c:v>10095.859</c:v>
                </c:pt>
                <c:pt idx="90">
                  <c:v>10743.183999999999</c:v>
                </c:pt>
                <c:pt idx="91">
                  <c:v>11432.013000000001</c:v>
                </c:pt>
                <c:pt idx="92">
                  <c:v>12165.008</c:v>
                </c:pt>
                <c:pt idx="93">
                  <c:v>12945.001</c:v>
                </c:pt>
                <c:pt idx="94">
                  <c:v>13775.005999999999</c:v>
                </c:pt>
                <c:pt idx="95">
                  <c:v>14658.228999999999</c:v>
                </c:pt>
                <c:pt idx="96">
                  <c:v>15598.082</c:v>
                </c:pt>
                <c:pt idx="97">
                  <c:v>16598.196</c:v>
                </c:pt>
                <c:pt idx="98">
                  <c:v>17662.436000000002</c:v>
                </c:pt>
                <c:pt idx="99">
                  <c:v>18794.912</c:v>
                </c:pt>
                <c:pt idx="100">
                  <c:v>20000</c:v>
                </c:pt>
                <c:pt idx="101">
                  <c:v>21282.356</c:v>
                </c:pt>
                <c:pt idx="102">
                  <c:v>22646.933000000001</c:v>
                </c:pt>
                <c:pt idx="103">
                  <c:v>24099.004000000001</c:v>
                </c:pt>
                <c:pt idx="104">
                  <c:v>25644.179</c:v>
                </c:pt>
                <c:pt idx="105">
                  <c:v>27288.427</c:v>
                </c:pt>
                <c:pt idx="106">
                  <c:v>29038.1</c:v>
                </c:pt>
                <c:pt idx="107">
                  <c:v>30899.957999999999</c:v>
                </c:pt>
                <c:pt idx="108">
                  <c:v>32881.195</c:v>
                </c:pt>
                <c:pt idx="109">
                  <c:v>34989.464999999997</c:v>
                </c:pt>
                <c:pt idx="110">
                  <c:v>37232.911</c:v>
                </c:pt>
                <c:pt idx="111">
                  <c:v>39620.203000000001</c:v>
                </c:pt>
                <c:pt idx="112">
                  <c:v>42160.561999999998</c:v>
                </c:pt>
                <c:pt idx="113">
                  <c:v>44863.803999999996</c:v>
                </c:pt>
                <c:pt idx="114">
                  <c:v>47740.372000000003</c:v>
                </c:pt>
                <c:pt idx="115">
                  <c:v>50801.377999999997</c:v>
                </c:pt>
                <c:pt idx="116">
                  <c:v>54058.65</c:v>
                </c:pt>
                <c:pt idx="117">
                  <c:v>57524.771000000001</c:v>
                </c:pt>
                <c:pt idx="118">
                  <c:v>61213.131000000001</c:v>
                </c:pt>
                <c:pt idx="119">
                  <c:v>65137.981</c:v>
                </c:pt>
                <c:pt idx="120">
                  <c:v>69314.483999999997</c:v>
                </c:pt>
                <c:pt idx="121">
                  <c:v>73758.774999999994</c:v>
                </c:pt>
                <c:pt idx="122">
                  <c:v>78488.024000000005</c:v>
                </c:pt>
                <c:pt idx="123">
                  <c:v>83520.501999999993</c:v>
                </c:pt>
                <c:pt idx="124">
                  <c:v>88875.650999999998</c:v>
                </c:pt>
                <c:pt idx="125">
                  <c:v>94574.160999999993</c:v>
                </c:pt>
                <c:pt idx="126">
                  <c:v>100638.046</c:v>
                </c:pt>
                <c:pt idx="127">
                  <c:v>107090.734</c:v>
                </c:pt>
                <c:pt idx="128">
                  <c:v>113957.155</c:v>
                </c:pt>
                <c:pt idx="129">
                  <c:v>121263.834</c:v>
                </c:pt>
                <c:pt idx="130">
                  <c:v>129039.00199999999</c:v>
                </c:pt>
                <c:pt idx="131">
                  <c:v>137312.69699999999</c:v>
                </c:pt>
                <c:pt idx="132">
                  <c:v>146116.88200000001</c:v>
                </c:pt>
                <c:pt idx="133">
                  <c:v>155485.573</c:v>
                </c:pt>
                <c:pt idx="134">
                  <c:v>165454.962</c:v>
                </c:pt>
                <c:pt idx="135">
                  <c:v>176063.56700000001</c:v>
                </c:pt>
                <c:pt idx="136">
                  <c:v>187352.37299999999</c:v>
                </c:pt>
                <c:pt idx="137">
                  <c:v>199364.99100000001</c:v>
                </c:pt>
                <c:pt idx="138">
                  <c:v>212147.83199999999</c:v>
                </c:pt>
                <c:pt idx="139">
                  <c:v>225750.28</c:v>
                </c:pt>
                <c:pt idx="140">
                  <c:v>240224.88699999999</c:v>
                </c:pt>
                <c:pt idx="141">
                  <c:v>255627.573</c:v>
                </c:pt>
                <c:pt idx="142">
                  <c:v>272017.84600000002</c:v>
                </c:pt>
                <c:pt idx="143">
                  <c:v>289459.027</c:v>
                </c:pt>
                <c:pt idx="144">
                  <c:v>308018.49699999997</c:v>
                </c:pt>
                <c:pt idx="145">
                  <c:v>327767.96000000002</c:v>
                </c:pt>
                <c:pt idx="146">
                  <c:v>348783.71399999998</c:v>
                </c:pt>
                <c:pt idx="147">
                  <c:v>371146.951</c:v>
                </c:pt>
                <c:pt idx="148">
                  <c:v>394944.07</c:v>
                </c:pt>
                <c:pt idx="149">
                  <c:v>420267.00799999997</c:v>
                </c:pt>
                <c:pt idx="150">
                  <c:v>447213.59499999997</c:v>
                </c:pt>
                <c:pt idx="151">
                  <c:v>475887.93900000001</c:v>
                </c:pt>
                <c:pt idx="152">
                  <c:v>506400.81699999998</c:v>
                </c:pt>
                <c:pt idx="153">
                  <c:v>538870.11399999994</c:v>
                </c:pt>
                <c:pt idx="154">
                  <c:v>573421.27</c:v>
                </c:pt>
                <c:pt idx="155">
                  <c:v>610187.76899999997</c:v>
                </c:pt>
                <c:pt idx="156">
                  <c:v>649311.65399999998</c:v>
                </c:pt>
                <c:pt idx="157">
                  <c:v>690944.07700000005</c:v>
                </c:pt>
                <c:pt idx="158">
                  <c:v>735245.87800000003</c:v>
                </c:pt>
                <c:pt idx="159">
                  <c:v>782388.21200000006</c:v>
                </c:pt>
                <c:pt idx="160">
                  <c:v>832553.20700000005</c:v>
                </c:pt>
                <c:pt idx="161">
                  <c:v>885934.67099999997</c:v>
                </c:pt>
                <c:pt idx="162">
                  <c:v>942738.83600000001</c:v>
                </c:pt>
                <c:pt idx="163">
                  <c:v>1003185.1580000001</c:v>
                </c:pt>
                <c:pt idx="164">
                  <c:v>1067507.1640000001</c:v>
                </c:pt>
                <c:pt idx="165">
                  <c:v>1135953.355</c:v>
                </c:pt>
                <c:pt idx="166">
                  <c:v>1208788.1629999999</c:v>
                </c:pt>
                <c:pt idx="167">
                  <c:v>1286292.977</c:v>
                </c:pt>
                <c:pt idx="168">
                  <c:v>1368767.2279999999</c:v>
                </c:pt>
                <c:pt idx="169">
                  <c:v>1456529.5449999999</c:v>
                </c:pt>
                <c:pt idx="170">
                  <c:v>1549918.9879999999</c:v>
                </c:pt>
                <c:pt idx="171">
                  <c:v>1649296.3529999999</c:v>
                </c:pt>
                <c:pt idx="172">
                  <c:v>1755045.575</c:v>
                </c:pt>
                <c:pt idx="173">
                  <c:v>1867575.203</c:v>
                </c:pt>
                <c:pt idx="174">
                  <c:v>1987319.98</c:v>
                </c:pt>
                <c:pt idx="175">
                  <c:v>2114742.5269999998</c:v>
                </c:pt>
                <c:pt idx="176">
                  <c:v>2250335.125</c:v>
                </c:pt>
                <c:pt idx="177">
                  <c:v>2394621.6189999999</c:v>
                </c:pt>
                <c:pt idx="178">
                  <c:v>2548159.443</c:v>
                </c:pt>
                <c:pt idx="179">
                  <c:v>2711541.7710000002</c:v>
                </c:pt>
                <c:pt idx="180">
                  <c:v>2885399.8119999999</c:v>
                </c:pt>
                <c:pt idx="181">
                  <c:v>3070405.2439999999</c:v>
                </c:pt>
                <c:pt idx="182">
                  <c:v>3267272.8149999999</c:v>
                </c:pt>
                <c:pt idx="183">
                  <c:v>3476763.0970000001</c:v>
                </c:pt>
                <c:pt idx="184">
                  <c:v>3699685.43</c:v>
                </c:pt>
                <c:pt idx="185">
                  <c:v>3936901.05</c:v>
                </c:pt>
                <c:pt idx="186">
                  <c:v>4189326.4079999998</c:v>
                </c:pt>
                <c:pt idx="187">
                  <c:v>4457936.72</c:v>
                </c:pt>
                <c:pt idx="188">
                  <c:v>4743769.7290000003</c:v>
                </c:pt>
                <c:pt idx="189">
                  <c:v>5047929.7170000002</c:v>
                </c:pt>
                <c:pt idx="190">
                  <c:v>5371591.7680000002</c:v>
                </c:pt>
                <c:pt idx="191">
                  <c:v>5716006.3109999998</c:v>
                </c:pt>
                <c:pt idx="192">
                  <c:v>6082503.9500000002</c:v>
                </c:pt>
                <c:pt idx="193">
                  <c:v>6472500.6050000004</c:v>
                </c:pt>
                <c:pt idx="194">
                  <c:v>6887502.9800000004</c:v>
                </c:pt>
                <c:pt idx="195">
                  <c:v>7329114.3859999999</c:v>
                </c:pt>
                <c:pt idx="196">
                  <c:v>7799040.9349999996</c:v>
                </c:pt>
                <c:pt idx="197">
                  <c:v>8299098.1310000001</c:v>
                </c:pt>
                <c:pt idx="198">
                  <c:v>8831217.8859999999</c:v>
                </c:pt>
                <c:pt idx="199">
                  <c:v>9397455.9780000001</c:v>
                </c:pt>
                <c:pt idx="200">
                  <c:v>10000000</c:v>
                </c:pt>
              </c:numCache>
            </c:numRef>
          </c:xVal>
          <c:yVal>
            <c:numRef>
              <c:f>Sheet1!$F$2:$F$202</c:f>
              <c:numCache>
                <c:formatCode>0.00E+00</c:formatCode>
                <c:ptCount val="201"/>
                <c:pt idx="0">
                  <c:v>1029562</c:v>
                </c:pt>
                <c:pt idx="1">
                  <c:v>984924.2</c:v>
                </c:pt>
                <c:pt idx="2">
                  <c:v>943960</c:v>
                </c:pt>
                <c:pt idx="3">
                  <c:v>896364.8</c:v>
                </c:pt>
                <c:pt idx="4">
                  <c:v>863526.6</c:v>
                </c:pt>
                <c:pt idx="5">
                  <c:v>824914.4</c:v>
                </c:pt>
                <c:pt idx="6">
                  <c:v>795574.8</c:v>
                </c:pt>
                <c:pt idx="7">
                  <c:v>758167.1</c:v>
                </c:pt>
                <c:pt idx="8">
                  <c:v>727132.8</c:v>
                </c:pt>
                <c:pt idx="9">
                  <c:v>693388.4</c:v>
                </c:pt>
                <c:pt idx="10">
                  <c:v>662162.9</c:v>
                </c:pt>
                <c:pt idx="11">
                  <c:v>630744.80000000005</c:v>
                </c:pt>
                <c:pt idx="12">
                  <c:v>599488.69999999995</c:v>
                </c:pt>
                <c:pt idx="13">
                  <c:v>570665.69999999995</c:v>
                </c:pt>
                <c:pt idx="14">
                  <c:v>543804.80000000005</c:v>
                </c:pt>
                <c:pt idx="15">
                  <c:v>517675.1</c:v>
                </c:pt>
                <c:pt idx="16">
                  <c:v>489962.7</c:v>
                </c:pt>
                <c:pt idx="17">
                  <c:v>469792.6</c:v>
                </c:pt>
                <c:pt idx="18">
                  <c:v>443357</c:v>
                </c:pt>
                <c:pt idx="19">
                  <c:v>420083.8</c:v>
                </c:pt>
                <c:pt idx="20">
                  <c:v>396792.9</c:v>
                </c:pt>
                <c:pt idx="21">
                  <c:v>377639.5</c:v>
                </c:pt>
                <c:pt idx="22">
                  <c:v>358359.5</c:v>
                </c:pt>
                <c:pt idx="23">
                  <c:v>339800.7</c:v>
                </c:pt>
                <c:pt idx="24">
                  <c:v>322387.90000000002</c:v>
                </c:pt>
                <c:pt idx="25">
                  <c:v>304845.2</c:v>
                </c:pt>
                <c:pt idx="26">
                  <c:v>288746.09999999998</c:v>
                </c:pt>
                <c:pt idx="27">
                  <c:v>273602.8</c:v>
                </c:pt>
                <c:pt idx="28">
                  <c:v>258723.20000000001</c:v>
                </c:pt>
                <c:pt idx="29">
                  <c:v>244783.2</c:v>
                </c:pt>
                <c:pt idx="30">
                  <c:v>232066.5</c:v>
                </c:pt>
                <c:pt idx="31">
                  <c:v>219167.9</c:v>
                </c:pt>
                <c:pt idx="32">
                  <c:v>207307.1</c:v>
                </c:pt>
                <c:pt idx="33">
                  <c:v>196247</c:v>
                </c:pt>
                <c:pt idx="34">
                  <c:v>185591.7</c:v>
                </c:pt>
                <c:pt idx="35">
                  <c:v>175293.1</c:v>
                </c:pt>
                <c:pt idx="36">
                  <c:v>165799.20000000001</c:v>
                </c:pt>
                <c:pt idx="37">
                  <c:v>156573.6</c:v>
                </c:pt>
                <c:pt idx="38">
                  <c:v>148293.6</c:v>
                </c:pt>
                <c:pt idx="39">
                  <c:v>139992.5</c:v>
                </c:pt>
                <c:pt idx="40">
                  <c:v>132281</c:v>
                </c:pt>
                <c:pt idx="41">
                  <c:v>125132.9</c:v>
                </c:pt>
                <c:pt idx="42">
                  <c:v>118341.4</c:v>
                </c:pt>
                <c:pt idx="43">
                  <c:v>111859.5</c:v>
                </c:pt>
                <c:pt idx="44">
                  <c:v>105657.2</c:v>
                </c:pt>
                <c:pt idx="45">
                  <c:v>99972.79</c:v>
                </c:pt>
                <c:pt idx="46">
                  <c:v>94488.44</c:v>
                </c:pt>
                <c:pt idx="47">
                  <c:v>89313.18</c:v>
                </c:pt>
                <c:pt idx="48">
                  <c:v>84476.32</c:v>
                </c:pt>
                <c:pt idx="49">
                  <c:v>79861.11</c:v>
                </c:pt>
                <c:pt idx="50">
                  <c:v>75556.06</c:v>
                </c:pt>
                <c:pt idx="51">
                  <c:v>71412.22</c:v>
                </c:pt>
                <c:pt idx="52">
                  <c:v>67539.960000000006</c:v>
                </c:pt>
                <c:pt idx="53">
                  <c:v>64029.88</c:v>
                </c:pt>
                <c:pt idx="54">
                  <c:v>60656.11</c:v>
                </c:pt>
                <c:pt idx="55">
                  <c:v>57436.98</c:v>
                </c:pt>
                <c:pt idx="56">
                  <c:v>54483.11</c:v>
                </c:pt>
                <c:pt idx="57">
                  <c:v>51670.78</c:v>
                </c:pt>
                <c:pt idx="58">
                  <c:v>49003.81</c:v>
                </c:pt>
                <c:pt idx="59">
                  <c:v>46538.32</c:v>
                </c:pt>
                <c:pt idx="60">
                  <c:v>44228.31</c:v>
                </c:pt>
                <c:pt idx="61">
                  <c:v>42038.61</c:v>
                </c:pt>
                <c:pt idx="62">
                  <c:v>39980.93</c:v>
                </c:pt>
                <c:pt idx="63">
                  <c:v>38060.28</c:v>
                </c:pt>
                <c:pt idx="64">
                  <c:v>36267.69</c:v>
                </c:pt>
                <c:pt idx="65">
                  <c:v>34579.29</c:v>
                </c:pt>
                <c:pt idx="66">
                  <c:v>33008.83</c:v>
                </c:pt>
                <c:pt idx="67">
                  <c:v>31540.31</c:v>
                </c:pt>
                <c:pt idx="68">
                  <c:v>30168.33</c:v>
                </c:pt>
                <c:pt idx="69">
                  <c:v>28897.09</c:v>
                </c:pt>
                <c:pt idx="70">
                  <c:v>27699.93</c:v>
                </c:pt>
                <c:pt idx="71">
                  <c:v>26605.37</c:v>
                </c:pt>
                <c:pt idx="72">
                  <c:v>25549.33</c:v>
                </c:pt>
                <c:pt idx="73">
                  <c:v>24607.63</c:v>
                </c:pt>
                <c:pt idx="74">
                  <c:v>23715.7</c:v>
                </c:pt>
                <c:pt idx="75">
                  <c:v>22896.21</c:v>
                </c:pt>
                <c:pt idx="76">
                  <c:v>22123.66</c:v>
                </c:pt>
                <c:pt idx="77">
                  <c:v>21426.93</c:v>
                </c:pt>
                <c:pt idx="78">
                  <c:v>20762.22</c:v>
                </c:pt>
                <c:pt idx="79">
                  <c:v>20158.919999999998</c:v>
                </c:pt>
                <c:pt idx="80">
                  <c:v>19593.900000000001</c:v>
                </c:pt>
                <c:pt idx="81">
                  <c:v>19073.64</c:v>
                </c:pt>
                <c:pt idx="82">
                  <c:v>18593</c:v>
                </c:pt>
                <c:pt idx="83">
                  <c:v>18140.11</c:v>
                </c:pt>
                <c:pt idx="84">
                  <c:v>17732.080000000002</c:v>
                </c:pt>
                <c:pt idx="85">
                  <c:v>17327.28</c:v>
                </c:pt>
                <c:pt idx="86">
                  <c:v>16968.64</c:v>
                </c:pt>
                <c:pt idx="87">
                  <c:v>16624.07</c:v>
                </c:pt>
                <c:pt idx="88">
                  <c:v>16312.12</c:v>
                </c:pt>
                <c:pt idx="89">
                  <c:v>16002.99</c:v>
                </c:pt>
                <c:pt idx="90">
                  <c:v>15705.44</c:v>
                </c:pt>
                <c:pt idx="91">
                  <c:v>15421.81</c:v>
                </c:pt>
                <c:pt idx="92">
                  <c:v>15151.14</c:v>
                </c:pt>
                <c:pt idx="93">
                  <c:v>14884.22</c:v>
                </c:pt>
                <c:pt idx="94">
                  <c:v>14631.77</c:v>
                </c:pt>
                <c:pt idx="95">
                  <c:v>14381.41</c:v>
                </c:pt>
                <c:pt idx="96">
                  <c:v>14130.84</c:v>
                </c:pt>
                <c:pt idx="97">
                  <c:v>13885.12</c:v>
                </c:pt>
                <c:pt idx="98">
                  <c:v>13632.63</c:v>
                </c:pt>
                <c:pt idx="99">
                  <c:v>13382.49</c:v>
                </c:pt>
                <c:pt idx="100">
                  <c:v>13131.83</c:v>
                </c:pt>
                <c:pt idx="101">
                  <c:v>12867.44</c:v>
                </c:pt>
                <c:pt idx="102">
                  <c:v>12611.4</c:v>
                </c:pt>
                <c:pt idx="103">
                  <c:v>12342.47</c:v>
                </c:pt>
                <c:pt idx="104">
                  <c:v>12070</c:v>
                </c:pt>
                <c:pt idx="105">
                  <c:v>11794.28</c:v>
                </c:pt>
                <c:pt idx="106">
                  <c:v>11509.28</c:v>
                </c:pt>
                <c:pt idx="107">
                  <c:v>11222.02</c:v>
                </c:pt>
                <c:pt idx="108">
                  <c:v>10924.34</c:v>
                </c:pt>
                <c:pt idx="109">
                  <c:v>10625.19</c:v>
                </c:pt>
                <c:pt idx="110">
                  <c:v>10318.530000000001</c:v>
                </c:pt>
                <c:pt idx="111">
                  <c:v>10005.35</c:v>
                </c:pt>
                <c:pt idx="112">
                  <c:v>9692.0010000000002</c:v>
                </c:pt>
                <c:pt idx="113">
                  <c:v>9351.3119999999999</c:v>
                </c:pt>
                <c:pt idx="114">
                  <c:v>9033.9789999999994</c:v>
                </c:pt>
                <c:pt idx="115">
                  <c:v>8727.1170000000002</c:v>
                </c:pt>
                <c:pt idx="116">
                  <c:v>8403.1489999999994</c:v>
                </c:pt>
                <c:pt idx="117">
                  <c:v>8081.8249999999998</c:v>
                </c:pt>
                <c:pt idx="118">
                  <c:v>7746.817</c:v>
                </c:pt>
                <c:pt idx="119">
                  <c:v>7423.0039999999999</c:v>
                </c:pt>
                <c:pt idx="120">
                  <c:v>7109.1480000000001</c:v>
                </c:pt>
                <c:pt idx="121">
                  <c:v>6794.2820000000002</c:v>
                </c:pt>
                <c:pt idx="122">
                  <c:v>6486.7979999999998</c:v>
                </c:pt>
                <c:pt idx="123">
                  <c:v>6185.0429999999997</c:v>
                </c:pt>
                <c:pt idx="124">
                  <c:v>5891.192</c:v>
                </c:pt>
                <c:pt idx="125">
                  <c:v>5610.2269999999999</c:v>
                </c:pt>
                <c:pt idx="126">
                  <c:v>5337.018</c:v>
                </c:pt>
                <c:pt idx="127">
                  <c:v>5069.7269999999999</c:v>
                </c:pt>
                <c:pt idx="128">
                  <c:v>4807.0690000000004</c:v>
                </c:pt>
                <c:pt idx="129">
                  <c:v>4559.5140000000001</c:v>
                </c:pt>
                <c:pt idx="130">
                  <c:v>4318.3429999999998</c:v>
                </c:pt>
                <c:pt idx="131">
                  <c:v>4087.6219999999998</c:v>
                </c:pt>
                <c:pt idx="132">
                  <c:v>3868.2689999999998</c:v>
                </c:pt>
                <c:pt idx="133">
                  <c:v>3657.0549999999998</c:v>
                </c:pt>
                <c:pt idx="134">
                  <c:v>3458.6909999999998</c:v>
                </c:pt>
                <c:pt idx="135">
                  <c:v>3267.567</c:v>
                </c:pt>
                <c:pt idx="136">
                  <c:v>3085.6460000000002</c:v>
                </c:pt>
                <c:pt idx="137">
                  <c:v>2910.9949999999999</c:v>
                </c:pt>
                <c:pt idx="138">
                  <c:v>2742.97</c:v>
                </c:pt>
                <c:pt idx="139">
                  <c:v>2589.0430000000001</c:v>
                </c:pt>
                <c:pt idx="140">
                  <c:v>2442.7710000000002</c:v>
                </c:pt>
                <c:pt idx="141">
                  <c:v>2303.3409999999999</c:v>
                </c:pt>
                <c:pt idx="142">
                  <c:v>2171.933</c:v>
                </c:pt>
                <c:pt idx="143">
                  <c:v>2047.096</c:v>
                </c:pt>
                <c:pt idx="144">
                  <c:v>1929.825</c:v>
                </c:pt>
                <c:pt idx="145">
                  <c:v>1819.779</c:v>
                </c:pt>
                <c:pt idx="146">
                  <c:v>1715.548</c:v>
                </c:pt>
                <c:pt idx="147">
                  <c:v>1617.9190000000001</c:v>
                </c:pt>
                <c:pt idx="148">
                  <c:v>1525.8130000000001</c:v>
                </c:pt>
                <c:pt idx="149">
                  <c:v>1439.248</c:v>
                </c:pt>
                <c:pt idx="150">
                  <c:v>1357.6089999999999</c:v>
                </c:pt>
                <c:pt idx="151">
                  <c:v>1281.1849999999999</c:v>
                </c:pt>
                <c:pt idx="152">
                  <c:v>1209.4010000000001</c:v>
                </c:pt>
                <c:pt idx="153">
                  <c:v>1141.93</c:v>
                </c:pt>
                <c:pt idx="154">
                  <c:v>1078.9960000000001</c:v>
                </c:pt>
                <c:pt idx="155">
                  <c:v>1019.696</c:v>
                </c:pt>
                <c:pt idx="156">
                  <c:v>964.33460000000002</c:v>
                </c:pt>
                <c:pt idx="157">
                  <c:v>912.52679999999998</c:v>
                </c:pt>
                <c:pt idx="158">
                  <c:v>864.0942</c:v>
                </c:pt>
                <c:pt idx="159">
                  <c:v>818.83389999999997</c:v>
                </c:pt>
                <c:pt idx="160">
                  <c:v>776.51639999999998</c:v>
                </c:pt>
                <c:pt idx="161">
                  <c:v>737.08780000000002</c:v>
                </c:pt>
                <c:pt idx="162">
                  <c:v>700.32360000000006</c:v>
                </c:pt>
                <c:pt idx="163">
                  <c:v>666.21590000000003</c:v>
                </c:pt>
                <c:pt idx="164">
                  <c:v>634.49329999999998</c:v>
                </c:pt>
                <c:pt idx="165">
                  <c:v>605.11929999999995</c:v>
                </c:pt>
                <c:pt idx="166">
                  <c:v>577.74649999999997</c:v>
                </c:pt>
                <c:pt idx="167">
                  <c:v>552.57950000000005</c:v>
                </c:pt>
                <c:pt idx="168">
                  <c:v>529.21960000000001</c:v>
                </c:pt>
                <c:pt idx="169">
                  <c:v>507.68090000000001</c:v>
                </c:pt>
                <c:pt idx="170">
                  <c:v>487.75889999999998</c:v>
                </c:pt>
                <c:pt idx="171">
                  <c:v>469.51740000000001</c:v>
                </c:pt>
                <c:pt idx="172">
                  <c:v>452.59789999999998</c:v>
                </c:pt>
                <c:pt idx="173">
                  <c:v>437.51389999999998</c:v>
                </c:pt>
                <c:pt idx="174">
                  <c:v>423.59480000000002</c:v>
                </c:pt>
                <c:pt idx="175">
                  <c:v>410.78879999999998</c:v>
                </c:pt>
                <c:pt idx="176">
                  <c:v>399.16320000000002</c:v>
                </c:pt>
                <c:pt idx="177">
                  <c:v>389.00290000000001</c:v>
                </c:pt>
                <c:pt idx="178">
                  <c:v>379.60809999999998</c:v>
                </c:pt>
                <c:pt idx="179">
                  <c:v>371.0197</c:v>
                </c:pt>
                <c:pt idx="180">
                  <c:v>363.37049999999999</c:v>
                </c:pt>
                <c:pt idx="181">
                  <c:v>356.38</c:v>
                </c:pt>
                <c:pt idx="182">
                  <c:v>350.30939999999998</c:v>
                </c:pt>
                <c:pt idx="183">
                  <c:v>344.89620000000002</c:v>
                </c:pt>
                <c:pt idx="184">
                  <c:v>340.04329999999999</c:v>
                </c:pt>
                <c:pt idx="185">
                  <c:v>336.08510000000001</c:v>
                </c:pt>
                <c:pt idx="186">
                  <c:v>332.79109999999997</c:v>
                </c:pt>
                <c:pt idx="187">
                  <c:v>329.7491</c:v>
                </c:pt>
                <c:pt idx="188">
                  <c:v>326.66050000000001</c:v>
                </c:pt>
                <c:pt idx="189">
                  <c:v>323.16930000000002</c:v>
                </c:pt>
                <c:pt idx="190">
                  <c:v>321.28039999999999</c:v>
                </c:pt>
                <c:pt idx="191">
                  <c:v>319.76429999999999</c:v>
                </c:pt>
                <c:pt idx="192">
                  <c:v>318.73219999999998</c:v>
                </c:pt>
                <c:pt idx="193">
                  <c:v>317.97739999999999</c:v>
                </c:pt>
                <c:pt idx="194">
                  <c:v>317.82279999999997</c:v>
                </c:pt>
                <c:pt idx="195">
                  <c:v>318.42419999999998</c:v>
                </c:pt>
                <c:pt idx="196">
                  <c:v>319.30630000000002</c:v>
                </c:pt>
                <c:pt idx="197">
                  <c:v>320.23039999999997</c:v>
                </c:pt>
                <c:pt idx="198">
                  <c:v>321.34129999999999</c:v>
                </c:pt>
                <c:pt idx="199">
                  <c:v>322.71190000000001</c:v>
                </c:pt>
                <c:pt idx="200">
                  <c:v>325.28120000000001</c:v>
                </c:pt>
              </c:numCache>
            </c:numRef>
          </c:yVal>
          <c:smooth val="1"/>
          <c:extLst>
            <c:ext xmlns:c16="http://schemas.microsoft.com/office/drawing/2014/chart" uri="{C3380CC4-5D6E-409C-BE32-E72D297353CC}">
              <c16:uniqueId val="{00000001-B366-4E49-99BA-9FA48E5B5E82}"/>
            </c:ext>
          </c:extLst>
        </c:ser>
        <c:dLbls>
          <c:showLegendKey val="0"/>
          <c:showVal val="0"/>
          <c:showCatName val="0"/>
          <c:showSerName val="0"/>
          <c:showPercent val="0"/>
          <c:showBubbleSize val="0"/>
        </c:dLbls>
        <c:axId val="1702427088"/>
        <c:axId val="1702385808"/>
      </c:scatterChart>
      <c:valAx>
        <c:axId val="1702427088"/>
        <c:scaling>
          <c:logBase val="10"/>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Frequency (Hz)</a:t>
                </a:r>
              </a:p>
            </c:rich>
          </c:tx>
          <c:layout>
            <c:manualLayout>
              <c:xMode val="edge"/>
              <c:yMode val="edge"/>
              <c:x val="0.41535849357526267"/>
              <c:y val="0.9206999005783432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02385808"/>
        <c:crosses val="autoZero"/>
        <c:crossBetween val="midCat"/>
      </c:valAx>
      <c:valAx>
        <c:axId val="1702385808"/>
        <c:scaling>
          <c:logBase val="10"/>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Impedance</a:t>
                </a:r>
                <a:r>
                  <a:rPr lang="en-US" sz="1800" baseline="0" dirty="0"/>
                  <a:t> (Ohms)</a:t>
                </a:r>
                <a:endParaRPr lang="en-US" sz="1800" dirty="0"/>
              </a:p>
            </c:rich>
          </c:tx>
          <c:layout>
            <c:manualLayout>
              <c:xMode val="edge"/>
              <c:yMode val="edge"/>
              <c:x val="0"/>
              <c:y val="0.27450547003643683"/>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02427088"/>
        <c:crosses val="autoZero"/>
        <c:crossBetween val="midCat"/>
      </c:valAx>
      <c:spPr>
        <a:noFill/>
        <a:ln>
          <a:noFill/>
        </a:ln>
        <a:effectLst/>
      </c:spPr>
    </c:plotArea>
    <c:legend>
      <c:legendPos val="tr"/>
      <c:layout>
        <c:manualLayout>
          <c:xMode val="edge"/>
          <c:yMode val="edge"/>
          <c:x val="0.85498910179145149"/>
          <c:y val="0.11976875289484332"/>
          <c:w val="8.6788997001680662E-2"/>
          <c:h val="0.12260787782843746"/>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89589928901114"/>
          <c:y val="7.4926461852090884E-2"/>
          <c:w val="0.86576711116796168"/>
          <c:h val="0.75008257158560165"/>
        </c:manualLayout>
      </c:layout>
      <c:scatterChart>
        <c:scatterStyle val="lineMarker"/>
        <c:varyColors val="0"/>
        <c:ser>
          <c:idx val="0"/>
          <c:order val="0"/>
          <c:tx>
            <c:strRef>
              <c:f>Results!$J$1</c:f>
              <c:strCache>
                <c:ptCount val="1"/>
                <c:pt idx="0">
                  <c:v>Mean</c:v>
                </c:pt>
              </c:strCache>
            </c:strRef>
          </c:tx>
          <c:spPr>
            <a:ln w="38100" cap="rnd">
              <a:noFill/>
              <a:round/>
            </a:ln>
            <a:effectLst/>
          </c:spPr>
          <c:marker>
            <c:symbol val="circle"/>
            <c:size val="5"/>
            <c:spPr>
              <a:solidFill>
                <a:schemeClr val="accent1"/>
              </a:solidFill>
              <a:ln w="101600">
                <a:solidFill>
                  <a:schemeClr val="accent1"/>
                </a:solidFill>
              </a:ln>
              <a:effectLst/>
            </c:spPr>
          </c:marker>
          <c:trendline>
            <c:spPr>
              <a:ln w="19050" cap="rnd">
                <a:solidFill>
                  <a:schemeClr val="accent1"/>
                </a:solidFill>
                <a:prstDash val="sysDot"/>
              </a:ln>
              <a:effectLst/>
            </c:spPr>
            <c:trendlineType val="log"/>
            <c:dispRSqr val="0"/>
            <c:dispEq val="0"/>
          </c:trendline>
          <c:trendline>
            <c:spPr>
              <a:ln w="19050" cap="rnd">
                <a:solidFill>
                  <a:schemeClr val="accent1"/>
                </a:solidFill>
                <a:prstDash val="sysDot"/>
              </a:ln>
              <a:effectLst/>
            </c:spPr>
            <c:trendlineType val="log"/>
            <c:dispRSqr val="0"/>
            <c:dispEq val="0"/>
          </c:trendline>
          <c:xVal>
            <c:numRef>
              <c:f>Results!$I$2:$I$42</c:f>
              <c:numCache>
                <c:formatCode>General</c:formatCode>
                <c:ptCount val="41"/>
                <c:pt idx="0">
                  <c:v>0</c:v>
                </c:pt>
                <c:pt idx="1">
                  <c:v>0.5</c:v>
                </c:pt>
                <c:pt idx="2">
                  <c:v>1</c:v>
                </c:pt>
                <c:pt idx="3">
                  <c:v>1.5</c:v>
                </c:pt>
                <c:pt idx="4">
                  <c:v>2</c:v>
                </c:pt>
                <c:pt idx="5">
                  <c:v>2.5</c:v>
                </c:pt>
                <c:pt idx="6">
                  <c:v>3</c:v>
                </c:pt>
                <c:pt idx="7">
                  <c:v>3.5</c:v>
                </c:pt>
                <c:pt idx="8">
                  <c:v>4</c:v>
                </c:pt>
                <c:pt idx="9">
                  <c:v>4.5</c:v>
                </c:pt>
                <c:pt idx="10">
                  <c:v>5</c:v>
                </c:pt>
                <c:pt idx="11">
                  <c:v>5.5</c:v>
                </c:pt>
                <c:pt idx="12">
                  <c:v>6</c:v>
                </c:pt>
                <c:pt idx="13">
                  <c:v>6.5</c:v>
                </c:pt>
                <c:pt idx="14">
                  <c:v>7</c:v>
                </c:pt>
                <c:pt idx="15">
                  <c:v>7.5</c:v>
                </c:pt>
                <c:pt idx="16">
                  <c:v>8</c:v>
                </c:pt>
                <c:pt idx="17">
                  <c:v>8.5</c:v>
                </c:pt>
                <c:pt idx="18">
                  <c:v>9</c:v>
                </c:pt>
                <c:pt idx="19">
                  <c:v>9.5</c:v>
                </c:pt>
                <c:pt idx="20">
                  <c:v>10</c:v>
                </c:pt>
                <c:pt idx="21">
                  <c:v>10.5</c:v>
                </c:pt>
                <c:pt idx="22">
                  <c:v>11</c:v>
                </c:pt>
                <c:pt idx="23">
                  <c:v>11.5</c:v>
                </c:pt>
                <c:pt idx="24">
                  <c:v>12</c:v>
                </c:pt>
                <c:pt idx="25">
                  <c:v>12.5</c:v>
                </c:pt>
                <c:pt idx="26">
                  <c:v>13</c:v>
                </c:pt>
                <c:pt idx="27">
                  <c:v>13.5</c:v>
                </c:pt>
                <c:pt idx="28">
                  <c:v>14</c:v>
                </c:pt>
                <c:pt idx="29">
                  <c:v>14.5</c:v>
                </c:pt>
                <c:pt idx="30">
                  <c:v>15</c:v>
                </c:pt>
                <c:pt idx="31">
                  <c:v>15.5</c:v>
                </c:pt>
                <c:pt idx="32">
                  <c:v>16</c:v>
                </c:pt>
                <c:pt idx="33">
                  <c:v>16.5</c:v>
                </c:pt>
                <c:pt idx="34">
                  <c:v>17</c:v>
                </c:pt>
                <c:pt idx="35">
                  <c:v>17.5</c:v>
                </c:pt>
                <c:pt idx="36">
                  <c:v>18</c:v>
                </c:pt>
                <c:pt idx="37">
                  <c:v>18.5</c:v>
                </c:pt>
                <c:pt idx="38">
                  <c:v>19</c:v>
                </c:pt>
                <c:pt idx="39">
                  <c:v>19.5</c:v>
                </c:pt>
                <c:pt idx="40">
                  <c:v>20</c:v>
                </c:pt>
              </c:numCache>
            </c:numRef>
          </c:xVal>
          <c:yVal>
            <c:numRef>
              <c:f>Results!$J$2:$J$42</c:f>
              <c:numCache>
                <c:formatCode>0.00E+00</c:formatCode>
                <c:ptCount val="41"/>
                <c:pt idx="0" formatCode="General">
                  <c:v>0</c:v>
                </c:pt>
                <c:pt idx="1">
                  <c:v>4.8099999999999997E-5</c:v>
                </c:pt>
                <c:pt idx="2">
                  <c:v>2.31E-4</c:v>
                </c:pt>
                <c:pt idx="3" formatCode="General">
                  <c:v>0</c:v>
                </c:pt>
                <c:pt idx="4">
                  <c:v>3.8500000000000004E-6</c:v>
                </c:pt>
                <c:pt idx="5">
                  <c:v>2.3099999999999999E-5</c:v>
                </c:pt>
                <c:pt idx="6">
                  <c:v>3.8500000000000004E-6</c:v>
                </c:pt>
                <c:pt idx="7" formatCode="General">
                  <c:v>1.0999999999999999E-2</c:v>
                </c:pt>
                <c:pt idx="8" formatCode="General">
                  <c:v>1E-3</c:v>
                </c:pt>
                <c:pt idx="9" formatCode="General">
                  <c:v>0.107</c:v>
                </c:pt>
                <c:pt idx="10" formatCode="General">
                  <c:v>1.2999999999999999E-2</c:v>
                </c:pt>
                <c:pt idx="11" formatCode="General">
                  <c:v>0.28000000000000003</c:v>
                </c:pt>
                <c:pt idx="12" formatCode="General">
                  <c:v>0.59399999999999997</c:v>
                </c:pt>
                <c:pt idx="13" formatCode="General">
                  <c:v>0.23699999999999999</c:v>
                </c:pt>
                <c:pt idx="14" formatCode="General">
                  <c:v>1.385</c:v>
                </c:pt>
                <c:pt idx="15" formatCode="General">
                  <c:v>2.0550000000000002</c:v>
                </c:pt>
                <c:pt idx="16" formatCode="General">
                  <c:v>1.2310000000000001</c:v>
                </c:pt>
                <c:pt idx="17" formatCode="General">
                  <c:v>3.4849999999999999</c:v>
                </c:pt>
                <c:pt idx="18" formatCode="General">
                  <c:v>4.6369999999999996</c:v>
                </c:pt>
                <c:pt idx="19" formatCode="General">
                  <c:v>2.7280000000000002</c:v>
                </c:pt>
                <c:pt idx="20" formatCode="General">
                  <c:v>3.5489999999999999</c:v>
                </c:pt>
                <c:pt idx="21" formatCode="General">
                  <c:v>4.9139999999999997</c:v>
                </c:pt>
                <c:pt idx="22" formatCode="General">
                  <c:v>5.6420000000000003</c:v>
                </c:pt>
                <c:pt idx="23" formatCode="General">
                  <c:v>9.6679999999999993</c:v>
                </c:pt>
                <c:pt idx="24" formatCode="General">
                  <c:v>8.1340000000000003</c:v>
                </c:pt>
                <c:pt idx="25" formatCode="General">
                  <c:v>11.176</c:v>
                </c:pt>
                <c:pt idx="26" formatCode="General">
                  <c:v>12.037000000000001</c:v>
                </c:pt>
                <c:pt idx="27" formatCode="General">
                  <c:v>10.379</c:v>
                </c:pt>
                <c:pt idx="28" formatCode="General">
                  <c:v>10.442</c:v>
                </c:pt>
                <c:pt idx="29" formatCode="General">
                  <c:v>14.115</c:v>
                </c:pt>
                <c:pt idx="30" formatCode="General">
                  <c:v>14.872999999999999</c:v>
                </c:pt>
                <c:pt idx="31" formatCode="General">
                  <c:v>13.491</c:v>
                </c:pt>
                <c:pt idx="32" formatCode="General">
                  <c:v>14.337</c:v>
                </c:pt>
                <c:pt idx="33" formatCode="General">
                  <c:v>15.659000000000001</c:v>
                </c:pt>
                <c:pt idx="34" formatCode="General">
                  <c:v>16.488</c:v>
                </c:pt>
                <c:pt idx="35" formatCode="General">
                  <c:v>17.821000000000002</c:v>
                </c:pt>
                <c:pt idx="36" formatCode="General">
                  <c:v>14.61</c:v>
                </c:pt>
                <c:pt idx="37" formatCode="General">
                  <c:v>15.003</c:v>
                </c:pt>
                <c:pt idx="38" formatCode="General">
                  <c:v>17.265000000000001</c:v>
                </c:pt>
                <c:pt idx="39" formatCode="General">
                  <c:v>14.849</c:v>
                </c:pt>
                <c:pt idx="40" formatCode="General">
                  <c:v>16.035</c:v>
                </c:pt>
              </c:numCache>
            </c:numRef>
          </c:yVal>
          <c:smooth val="0"/>
          <c:extLst>
            <c:ext xmlns:c16="http://schemas.microsoft.com/office/drawing/2014/chart" uri="{C3380CC4-5D6E-409C-BE32-E72D297353CC}">
              <c16:uniqueId val="{00000002-91EE-4D18-84F1-D3664469B828}"/>
            </c:ext>
          </c:extLst>
        </c:ser>
        <c:dLbls>
          <c:showLegendKey val="0"/>
          <c:showVal val="0"/>
          <c:showCatName val="0"/>
          <c:showSerName val="0"/>
          <c:showPercent val="0"/>
          <c:showBubbleSize val="0"/>
        </c:dLbls>
        <c:axId val="690206031"/>
        <c:axId val="690213231"/>
      </c:scatterChart>
      <c:valAx>
        <c:axId val="690206031"/>
        <c:scaling>
          <c:orientation val="minMax"/>
          <c:max val="2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Time (min)</a:t>
                </a:r>
              </a:p>
            </c:rich>
          </c:tx>
          <c:layout>
            <c:manualLayout>
              <c:xMode val="edge"/>
              <c:yMode val="edge"/>
              <c:x val="0.42813970345261321"/>
              <c:y val="0.9144986552394019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90213231"/>
        <c:crosses val="autoZero"/>
        <c:crossBetween val="midCat"/>
      </c:valAx>
      <c:valAx>
        <c:axId val="690213231"/>
        <c:scaling>
          <c:orientation val="minMax"/>
          <c:max val="20"/>
          <c:min val="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t>Fluorescence</a:t>
                </a:r>
                <a:r>
                  <a:rPr lang="en-US" sz="1800" baseline="0" dirty="0"/>
                  <a:t> Intensity (arb.)</a:t>
                </a:r>
                <a:endParaRPr lang="en-US" sz="1800" dirty="0"/>
              </a:p>
            </c:rich>
          </c:tx>
          <c:layout>
            <c:manualLayout>
              <c:xMode val="edge"/>
              <c:yMode val="edge"/>
              <c:x val="7.6333735859710665E-3"/>
              <c:y val="0.142952663447010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90206031"/>
        <c:crosses val="autoZero"/>
        <c:crossBetween val="midCat"/>
      </c:valAx>
      <c:spPr>
        <a:noFill/>
        <a:ln w="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85886233590609"/>
          <c:y val="0.17704614982650591"/>
          <c:w val="0.78603807444307139"/>
          <c:h val="0.64918326318729525"/>
        </c:manualLayout>
      </c:layout>
      <c:scatterChart>
        <c:scatterStyle val="lineMarker"/>
        <c:varyColors val="0"/>
        <c:ser>
          <c:idx val="1"/>
          <c:order val="0"/>
          <c:spPr>
            <a:ln w="19050" cap="rnd">
              <a:noFill/>
              <a:round/>
            </a:ln>
            <a:effectLst/>
          </c:spPr>
          <c:marker>
            <c:symbol val="circle"/>
            <c:size val="7"/>
            <c:spPr>
              <a:solidFill>
                <a:srgbClr val="FFFF00"/>
              </a:solidFill>
              <a:ln w="9525">
                <a:solidFill>
                  <a:schemeClr val="tx1"/>
                </a:solidFill>
              </a:ln>
              <a:effectLst/>
            </c:spPr>
          </c:marker>
          <c:xVal>
            <c:numRef>
              <c:f>Sheet1!$B$2:$B$23</c:f>
              <c:numCache>
                <c:formatCode>General</c:formatCode>
                <c:ptCount val="22"/>
                <c:pt idx="0">
                  <c:v>5</c:v>
                </c:pt>
                <c:pt idx="1">
                  <c:v>10</c:v>
                </c:pt>
                <c:pt idx="2">
                  <c:v>15</c:v>
                </c:pt>
                <c:pt idx="3">
                  <c:v>20</c:v>
                </c:pt>
                <c:pt idx="4">
                  <c:v>25</c:v>
                </c:pt>
                <c:pt idx="5">
                  <c:v>30</c:v>
                </c:pt>
                <c:pt idx="6">
                  <c:v>35</c:v>
                </c:pt>
                <c:pt idx="7">
                  <c:v>40</c:v>
                </c:pt>
                <c:pt idx="8">
                  <c:v>45</c:v>
                </c:pt>
                <c:pt idx="9">
                  <c:v>50</c:v>
                </c:pt>
                <c:pt idx="10">
                  <c:v>55</c:v>
                </c:pt>
                <c:pt idx="11">
                  <c:v>60</c:v>
                </c:pt>
                <c:pt idx="12">
                  <c:v>65</c:v>
                </c:pt>
                <c:pt idx="13">
                  <c:v>70</c:v>
                </c:pt>
                <c:pt idx="14">
                  <c:v>75</c:v>
                </c:pt>
                <c:pt idx="15">
                  <c:v>80</c:v>
                </c:pt>
                <c:pt idx="16">
                  <c:v>85</c:v>
                </c:pt>
                <c:pt idx="17">
                  <c:v>90</c:v>
                </c:pt>
                <c:pt idx="18">
                  <c:v>95</c:v>
                </c:pt>
                <c:pt idx="19">
                  <c:v>100</c:v>
                </c:pt>
                <c:pt idx="20">
                  <c:v>105</c:v>
                </c:pt>
                <c:pt idx="21">
                  <c:v>110</c:v>
                </c:pt>
              </c:numCache>
            </c:numRef>
          </c:xVal>
          <c:yVal>
            <c:numRef>
              <c:f>Sheet1!$C$2:$C$23</c:f>
              <c:numCache>
                <c:formatCode>0.00E+00</c:formatCode>
                <c:ptCount val="22"/>
                <c:pt idx="0">
                  <c:v>7891.0619999999999</c:v>
                </c:pt>
                <c:pt idx="1">
                  <c:v>7722.9920000000002</c:v>
                </c:pt>
                <c:pt idx="2">
                  <c:v>7400.3649999999998</c:v>
                </c:pt>
                <c:pt idx="3">
                  <c:v>7848.741</c:v>
                </c:pt>
                <c:pt idx="4">
                  <c:v>7507.46</c:v>
                </c:pt>
                <c:pt idx="5">
                  <c:v>7673.3239999999996</c:v>
                </c:pt>
                <c:pt idx="6">
                  <c:v>6736.3040000000001</c:v>
                </c:pt>
                <c:pt idx="7">
                  <c:v>6775.3180000000002</c:v>
                </c:pt>
                <c:pt idx="8">
                  <c:v>7639.7129999999997</c:v>
                </c:pt>
                <c:pt idx="9">
                  <c:v>7833.9080000000004</c:v>
                </c:pt>
                <c:pt idx="10">
                  <c:v>7634.4139999999998</c:v>
                </c:pt>
                <c:pt idx="11">
                  <c:v>7751.384</c:v>
                </c:pt>
                <c:pt idx="12">
                  <c:v>7624.5219999999999</c:v>
                </c:pt>
                <c:pt idx="13">
                  <c:v>7258.8490000000002</c:v>
                </c:pt>
                <c:pt idx="14">
                  <c:v>7966.5780000000004</c:v>
                </c:pt>
                <c:pt idx="15">
                  <c:v>7579.3789999999999</c:v>
                </c:pt>
                <c:pt idx="16">
                  <c:v>7740.9560000000001</c:v>
                </c:pt>
                <c:pt idx="17">
                  <c:v>7536.2960000000003</c:v>
                </c:pt>
                <c:pt idx="18">
                  <c:v>7893.5590000000002</c:v>
                </c:pt>
                <c:pt idx="19">
                  <c:v>7426.7110000000002</c:v>
                </c:pt>
                <c:pt idx="20">
                  <c:v>7650.6530000000002</c:v>
                </c:pt>
                <c:pt idx="21">
                  <c:v>7553.1639999999998</c:v>
                </c:pt>
              </c:numCache>
            </c:numRef>
          </c:yVal>
          <c:smooth val="0"/>
          <c:extLst>
            <c:ext xmlns:c16="http://schemas.microsoft.com/office/drawing/2014/chart" uri="{C3380CC4-5D6E-409C-BE32-E72D297353CC}">
              <c16:uniqueId val="{00000000-25FD-4478-81D7-ACCE08046773}"/>
            </c:ext>
          </c:extLst>
        </c:ser>
        <c:ser>
          <c:idx val="0"/>
          <c:order val="1"/>
          <c:spPr>
            <a:ln w="25400" cap="rnd">
              <a:noFill/>
              <a:round/>
            </a:ln>
            <a:effectLst/>
          </c:spPr>
          <c:marker>
            <c:symbol val="triangle"/>
            <c:size val="7"/>
            <c:spPr>
              <a:solidFill>
                <a:srgbClr val="FF0000"/>
              </a:solidFill>
              <a:ln w="9525">
                <a:solidFill>
                  <a:schemeClr val="tx1"/>
                </a:solidFill>
              </a:ln>
              <a:effectLst/>
            </c:spPr>
          </c:marker>
          <c:xVal>
            <c:numRef>
              <c:f>Sheet1!$B$24:$B$42</c:f>
              <c:numCache>
                <c:formatCode>General</c:formatCode>
                <c:ptCount val="19"/>
                <c:pt idx="0">
                  <c:v>115</c:v>
                </c:pt>
                <c:pt idx="1">
                  <c:v>120</c:v>
                </c:pt>
                <c:pt idx="2">
                  <c:v>125</c:v>
                </c:pt>
                <c:pt idx="3">
                  <c:v>130</c:v>
                </c:pt>
                <c:pt idx="4">
                  <c:v>135</c:v>
                </c:pt>
                <c:pt idx="5">
                  <c:v>140</c:v>
                </c:pt>
                <c:pt idx="6">
                  <c:v>145</c:v>
                </c:pt>
                <c:pt idx="7">
                  <c:v>150</c:v>
                </c:pt>
                <c:pt idx="8">
                  <c:v>155</c:v>
                </c:pt>
                <c:pt idx="9">
                  <c:v>160</c:v>
                </c:pt>
                <c:pt idx="10">
                  <c:v>165</c:v>
                </c:pt>
                <c:pt idx="11">
                  <c:v>170</c:v>
                </c:pt>
                <c:pt idx="12">
                  <c:v>175</c:v>
                </c:pt>
                <c:pt idx="13">
                  <c:v>180</c:v>
                </c:pt>
                <c:pt idx="14">
                  <c:v>185</c:v>
                </c:pt>
                <c:pt idx="15">
                  <c:v>190</c:v>
                </c:pt>
                <c:pt idx="16">
                  <c:v>195</c:v>
                </c:pt>
                <c:pt idx="17">
                  <c:v>200</c:v>
                </c:pt>
                <c:pt idx="18">
                  <c:v>205</c:v>
                </c:pt>
              </c:numCache>
            </c:numRef>
          </c:xVal>
          <c:yVal>
            <c:numRef>
              <c:f>Sheet1!$C$24:$C$42</c:f>
              <c:numCache>
                <c:formatCode>0.00E+00</c:formatCode>
                <c:ptCount val="19"/>
                <c:pt idx="0">
                  <c:v>8563.9750000000004</c:v>
                </c:pt>
                <c:pt idx="1">
                  <c:v>8671.2270000000008</c:v>
                </c:pt>
                <c:pt idx="2">
                  <c:v>8930.3610000000008</c:v>
                </c:pt>
                <c:pt idx="3">
                  <c:v>9056.35</c:v>
                </c:pt>
                <c:pt idx="4">
                  <c:v>8893.2459999999992</c:v>
                </c:pt>
                <c:pt idx="5">
                  <c:v>8744.5419999999995</c:v>
                </c:pt>
                <c:pt idx="6">
                  <c:v>8338.7990000000009</c:v>
                </c:pt>
                <c:pt idx="7">
                  <c:v>8409.2260000000006</c:v>
                </c:pt>
                <c:pt idx="8">
                  <c:v>8394.643</c:v>
                </c:pt>
                <c:pt idx="9">
                  <c:v>8725.0059999999994</c:v>
                </c:pt>
                <c:pt idx="10">
                  <c:v>9012.7389999999996</c:v>
                </c:pt>
                <c:pt idx="11">
                  <c:v>8727.7260000000006</c:v>
                </c:pt>
                <c:pt idx="12">
                  <c:v>9000.56</c:v>
                </c:pt>
                <c:pt idx="13">
                  <c:v>9606.3459999999995</c:v>
                </c:pt>
                <c:pt idx="14">
                  <c:v>9311.8909999999996</c:v>
                </c:pt>
                <c:pt idx="15">
                  <c:v>8920.5439999999999</c:v>
                </c:pt>
                <c:pt idx="16">
                  <c:v>8764.1419999999998</c:v>
                </c:pt>
                <c:pt idx="17">
                  <c:v>9287.6790000000001</c:v>
                </c:pt>
                <c:pt idx="18">
                  <c:v>8833.4760000000006</c:v>
                </c:pt>
              </c:numCache>
            </c:numRef>
          </c:yVal>
          <c:smooth val="0"/>
          <c:extLst>
            <c:ext xmlns:c16="http://schemas.microsoft.com/office/drawing/2014/chart" uri="{C3380CC4-5D6E-409C-BE32-E72D297353CC}">
              <c16:uniqueId val="{00000001-25FD-4478-81D7-ACCE08046773}"/>
            </c:ext>
          </c:extLst>
        </c:ser>
        <c:ser>
          <c:idx val="2"/>
          <c:order val="2"/>
          <c:spPr>
            <a:ln w="25400" cap="rnd">
              <a:noFill/>
              <a:round/>
            </a:ln>
            <a:effectLst/>
          </c:spPr>
          <c:marker>
            <c:symbol val="diamond"/>
            <c:size val="8"/>
            <c:spPr>
              <a:solidFill>
                <a:schemeClr val="tx2">
                  <a:lumMod val="50000"/>
                  <a:lumOff val="50000"/>
                </a:schemeClr>
              </a:solidFill>
              <a:ln w="9525">
                <a:solidFill>
                  <a:schemeClr val="tx1"/>
                </a:solidFill>
              </a:ln>
              <a:effectLst/>
            </c:spPr>
          </c:marker>
          <c:xVal>
            <c:numRef>
              <c:f>Sheet1!$B$43:$B$65</c:f>
              <c:numCache>
                <c:formatCode>General</c:formatCode>
                <c:ptCount val="23"/>
                <c:pt idx="0">
                  <c:v>210</c:v>
                </c:pt>
                <c:pt idx="1">
                  <c:v>215</c:v>
                </c:pt>
                <c:pt idx="2">
                  <c:v>220</c:v>
                </c:pt>
                <c:pt idx="3">
                  <c:v>225</c:v>
                </c:pt>
                <c:pt idx="4">
                  <c:v>230</c:v>
                </c:pt>
                <c:pt idx="5">
                  <c:v>235</c:v>
                </c:pt>
                <c:pt idx="6">
                  <c:v>240</c:v>
                </c:pt>
                <c:pt idx="7">
                  <c:v>245</c:v>
                </c:pt>
                <c:pt idx="8">
                  <c:v>250</c:v>
                </c:pt>
                <c:pt idx="9">
                  <c:v>255</c:v>
                </c:pt>
                <c:pt idx="10">
                  <c:v>260</c:v>
                </c:pt>
                <c:pt idx="11">
                  <c:v>265</c:v>
                </c:pt>
                <c:pt idx="12">
                  <c:v>270</c:v>
                </c:pt>
                <c:pt idx="13">
                  <c:v>275</c:v>
                </c:pt>
                <c:pt idx="14">
                  <c:v>280</c:v>
                </c:pt>
                <c:pt idx="15">
                  <c:v>285</c:v>
                </c:pt>
                <c:pt idx="16">
                  <c:v>290</c:v>
                </c:pt>
                <c:pt idx="17">
                  <c:v>295</c:v>
                </c:pt>
                <c:pt idx="18">
                  <c:v>300</c:v>
                </c:pt>
                <c:pt idx="19">
                  <c:v>305</c:v>
                </c:pt>
                <c:pt idx="20">
                  <c:v>310</c:v>
                </c:pt>
                <c:pt idx="21">
                  <c:v>315</c:v>
                </c:pt>
                <c:pt idx="22">
                  <c:v>320</c:v>
                </c:pt>
              </c:numCache>
            </c:numRef>
          </c:xVal>
          <c:yVal>
            <c:numRef>
              <c:f>Sheet1!$C$43:$C$65</c:f>
              <c:numCache>
                <c:formatCode>0.00E+00</c:formatCode>
                <c:ptCount val="23"/>
                <c:pt idx="0">
                  <c:v>5306.8419999999996</c:v>
                </c:pt>
                <c:pt idx="1">
                  <c:v>3743.4189999999999</c:v>
                </c:pt>
                <c:pt idx="2">
                  <c:v>2260</c:v>
                </c:pt>
                <c:pt idx="3">
                  <c:v>2120</c:v>
                </c:pt>
                <c:pt idx="4">
                  <c:v>1619.9970000000001</c:v>
                </c:pt>
                <c:pt idx="5">
                  <c:v>1815.547</c:v>
                </c:pt>
                <c:pt idx="6">
                  <c:v>1598.07</c:v>
                </c:pt>
                <c:pt idx="7">
                  <c:v>1408.22</c:v>
                </c:pt>
                <c:pt idx="8">
                  <c:v>1353.5709999999999</c:v>
                </c:pt>
                <c:pt idx="9">
                  <c:v>1374.931</c:v>
                </c:pt>
                <c:pt idx="10">
                  <c:v>1524.749</c:v>
                </c:pt>
                <c:pt idx="11">
                  <c:v>1294.1279999999999</c:v>
                </c:pt>
                <c:pt idx="12">
                  <c:v>1541.193</c:v>
                </c:pt>
                <c:pt idx="13">
                  <c:v>1980.9069999999999</c:v>
                </c:pt>
                <c:pt idx="14">
                  <c:v>2308.7510000000002</c:v>
                </c:pt>
                <c:pt idx="15">
                  <c:v>1886.558</c:v>
                </c:pt>
                <c:pt idx="16">
                  <c:v>1355.2380000000001</c:v>
                </c:pt>
                <c:pt idx="17">
                  <c:v>1385.153</c:v>
                </c:pt>
                <c:pt idx="18">
                  <c:v>1442.9760000000001</c:v>
                </c:pt>
                <c:pt idx="19">
                  <c:v>1247.7159999999999</c:v>
                </c:pt>
                <c:pt idx="20">
                  <c:v>1303.4280000000001</c:v>
                </c:pt>
                <c:pt idx="21">
                  <c:v>1624.9179999999999</c:v>
                </c:pt>
                <c:pt idx="22">
                  <c:v>1745.604</c:v>
                </c:pt>
              </c:numCache>
            </c:numRef>
          </c:yVal>
          <c:smooth val="0"/>
          <c:extLst>
            <c:ext xmlns:c16="http://schemas.microsoft.com/office/drawing/2014/chart" uri="{C3380CC4-5D6E-409C-BE32-E72D297353CC}">
              <c16:uniqueId val="{00000002-25FD-4478-81D7-ACCE08046773}"/>
            </c:ext>
          </c:extLst>
        </c:ser>
        <c:dLbls>
          <c:showLegendKey val="0"/>
          <c:showVal val="0"/>
          <c:showCatName val="0"/>
          <c:showSerName val="0"/>
          <c:showPercent val="0"/>
          <c:showBubbleSize val="0"/>
        </c:dLbls>
        <c:axId val="846345808"/>
        <c:axId val="846243552"/>
      </c:scatterChart>
      <c:valAx>
        <c:axId val="84634580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Time (s)</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in"/>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46243552"/>
        <c:crosses val="autoZero"/>
        <c:crossBetween val="midCat"/>
      </c:valAx>
      <c:valAx>
        <c:axId val="846243552"/>
        <c:scaling>
          <c:orientation val="minMax"/>
          <c:max val="1000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Impedance (Ohms)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0.0E+00" sourceLinked="0"/>
        <c:majorTickMark val="in"/>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46345808"/>
        <c:crosses val="autoZero"/>
        <c:crossBetween val="midCat"/>
        <c:majorUnit val="2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4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Average Impedance</a:t>
            </a:r>
            <a:r>
              <a:rPr lang="en-US" baseline="0"/>
              <a:t> Under Different DEP Conditions (95% confidence)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1"/>
        <c:ser>
          <c:idx val="0"/>
          <c:order val="0"/>
          <c:tx>
            <c:strRef>
              <c:f>Sheet1!$K$53</c:f>
              <c:strCache>
                <c:ptCount val="1"/>
                <c:pt idx="0">
                  <c:v>MEAN</c:v>
                </c:pt>
              </c:strCache>
            </c:strRef>
          </c:tx>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85EC-4A8A-A8F5-C84E8E91ABD8}"/>
              </c:ext>
            </c:extLst>
          </c:dPt>
          <c:dPt>
            <c:idx val="1"/>
            <c:invertIfNegative val="0"/>
            <c:bubble3D val="0"/>
            <c:spPr>
              <a:solidFill>
                <a:srgbClr val="FF0000"/>
              </a:solidFill>
              <a:ln>
                <a:noFill/>
              </a:ln>
              <a:effectLst/>
            </c:spPr>
            <c:extLst>
              <c:ext xmlns:c16="http://schemas.microsoft.com/office/drawing/2014/chart" uri="{C3380CC4-5D6E-409C-BE32-E72D297353CC}">
                <c16:uniqueId val="{00000002-85EC-4A8A-A8F5-C84E8E91ABD8}"/>
              </c:ext>
            </c:extLst>
          </c:dPt>
          <c:dPt>
            <c:idx val="2"/>
            <c:invertIfNegative val="0"/>
            <c:bubble3D val="0"/>
            <c:spPr>
              <a:solidFill>
                <a:srgbClr val="0070C0"/>
              </a:solidFill>
              <a:ln>
                <a:noFill/>
              </a:ln>
              <a:effectLst/>
            </c:spPr>
            <c:extLst>
              <c:ext xmlns:c16="http://schemas.microsoft.com/office/drawing/2014/chart" uri="{C3380CC4-5D6E-409C-BE32-E72D297353CC}">
                <c16:uniqueId val="{00000003-85EC-4A8A-A8F5-C84E8E91ABD8}"/>
              </c:ext>
            </c:extLst>
          </c:dPt>
          <c:errBars>
            <c:errBarType val="both"/>
            <c:errValType val="cust"/>
            <c:noEndCap val="0"/>
            <c:plus>
              <c:numRef>
                <c:f>Sheet1!$M$54:$M$56</c:f>
                <c:numCache>
                  <c:formatCode>General</c:formatCode>
                  <c:ptCount val="3"/>
                  <c:pt idx="0">
                    <c:v>134.33000000000001</c:v>
                  </c:pt>
                  <c:pt idx="1">
                    <c:v>149.8168</c:v>
                  </c:pt>
                  <c:pt idx="2">
                    <c:v>383.9486</c:v>
                  </c:pt>
                </c:numCache>
              </c:numRef>
            </c:plus>
            <c:minus>
              <c:numRef>
                <c:f>Sheet1!$M$54:$M$56</c:f>
                <c:numCache>
                  <c:formatCode>General</c:formatCode>
                  <c:ptCount val="3"/>
                  <c:pt idx="0">
                    <c:v>134.33000000000001</c:v>
                  </c:pt>
                  <c:pt idx="1">
                    <c:v>149.8168</c:v>
                  </c:pt>
                  <c:pt idx="2">
                    <c:v>383.9486</c:v>
                  </c:pt>
                </c:numCache>
              </c:numRef>
            </c:minus>
            <c:spPr>
              <a:noFill/>
              <a:ln w="9525" cap="flat" cmpd="sng" algn="ctr">
                <a:solidFill>
                  <a:schemeClr val="tx1">
                    <a:lumMod val="95000"/>
                    <a:lumOff val="5000"/>
                  </a:schemeClr>
                </a:solidFill>
                <a:round/>
              </a:ln>
              <a:effectLst/>
            </c:spPr>
          </c:errBars>
          <c:cat>
            <c:strRef>
              <c:f>Sheet1!$J$54:$J$56</c:f>
              <c:strCache>
                <c:ptCount val="3"/>
                <c:pt idx="0">
                  <c:v>no DEP</c:v>
                </c:pt>
                <c:pt idx="1">
                  <c:v>pDEP</c:v>
                </c:pt>
                <c:pt idx="2">
                  <c:v>nDEP</c:v>
                </c:pt>
              </c:strCache>
            </c:strRef>
          </c:cat>
          <c:val>
            <c:numRef>
              <c:f>Sheet1!$K$54:$K$56</c:f>
              <c:numCache>
                <c:formatCode>0.00E+00</c:formatCode>
                <c:ptCount val="3"/>
                <c:pt idx="0">
                  <c:v>7574.8023636363641</c:v>
                </c:pt>
                <c:pt idx="1">
                  <c:v>8852.2356842105255</c:v>
                </c:pt>
                <c:pt idx="2">
                  <c:v>1628.1740476190475</c:v>
                </c:pt>
              </c:numCache>
            </c:numRef>
          </c:val>
          <c:extLst>
            <c:ext xmlns:c16="http://schemas.microsoft.com/office/drawing/2014/chart" uri="{C3380CC4-5D6E-409C-BE32-E72D297353CC}">
              <c16:uniqueId val="{00000000-85EC-4A8A-A8F5-C84E8E91ABD8}"/>
            </c:ext>
          </c:extLst>
        </c:ser>
        <c:dLbls>
          <c:showLegendKey val="0"/>
          <c:showVal val="0"/>
          <c:showCatName val="0"/>
          <c:showSerName val="0"/>
          <c:showPercent val="0"/>
          <c:showBubbleSize val="0"/>
        </c:dLbls>
        <c:gapWidth val="219"/>
        <c:overlap val="-27"/>
        <c:axId val="1161406144"/>
        <c:axId val="1163300304"/>
      </c:barChart>
      <c:catAx>
        <c:axId val="11614061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3300304"/>
        <c:crosses val="autoZero"/>
        <c:auto val="1"/>
        <c:lblAlgn val="ctr"/>
        <c:lblOffset val="100"/>
        <c:noMultiLvlLbl val="0"/>
      </c:catAx>
      <c:valAx>
        <c:axId val="11633003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Impedance (Ohms)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1406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Theoretical Protein Trapping</a:t>
            </a:r>
            <a:r>
              <a:rPr lang="en-US" baseline="0" dirty="0"/>
              <a:t> Rate</a:t>
            </a:r>
            <a:r>
              <a:rPr lang="en-US" dirty="0"/>
              <a:t>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192140287814188"/>
          <c:y val="0.16639080852370422"/>
          <c:w val="0.78837563643934661"/>
          <c:h val="0.63017553860769338"/>
        </c:manualLayout>
      </c:layout>
      <c:scatterChart>
        <c:scatterStyle val="smoothMarker"/>
        <c:varyColors val="0"/>
        <c:ser>
          <c:idx val="0"/>
          <c:order val="0"/>
          <c:tx>
            <c:strRef>
              <c:f>Sheet1!$B$1</c:f>
              <c:strCache>
                <c:ptCount val="1"/>
                <c:pt idx="0">
                  <c:v>Tagged</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0</c:v>
                </c:pt>
                <c:pt idx="1">
                  <c:v>180</c:v>
                </c:pt>
                <c:pt idx="2">
                  <c:v>360</c:v>
                </c:pt>
                <c:pt idx="3">
                  <c:v>540</c:v>
                </c:pt>
                <c:pt idx="4">
                  <c:v>720</c:v>
                </c:pt>
                <c:pt idx="5">
                  <c:v>900</c:v>
                </c:pt>
              </c:numCache>
            </c:numRef>
          </c:xVal>
          <c:yVal>
            <c:numRef>
              <c:f>Sheet1!$B$2:$B$7</c:f>
              <c:numCache>
                <c:formatCode>General</c:formatCode>
                <c:ptCount val="6"/>
                <c:pt idx="0">
                  <c:v>5</c:v>
                </c:pt>
                <c:pt idx="1">
                  <c:v>30</c:v>
                </c:pt>
                <c:pt idx="2">
                  <c:v>52</c:v>
                </c:pt>
                <c:pt idx="3">
                  <c:v>69</c:v>
                </c:pt>
                <c:pt idx="4">
                  <c:v>82</c:v>
                </c:pt>
                <c:pt idx="5">
                  <c:v>88</c:v>
                </c:pt>
              </c:numCache>
            </c:numRef>
          </c:yVal>
          <c:smooth val="1"/>
          <c:extLst>
            <c:ext xmlns:c16="http://schemas.microsoft.com/office/drawing/2014/chart" uri="{C3380CC4-5D6E-409C-BE32-E72D297353CC}">
              <c16:uniqueId val="{00000000-09A7-4B02-9514-D07B309A5682}"/>
            </c:ext>
          </c:extLst>
        </c:ser>
        <c:ser>
          <c:idx val="1"/>
          <c:order val="1"/>
          <c:tx>
            <c:strRef>
              <c:f>Sheet1!$C$1</c:f>
              <c:strCache>
                <c:ptCount val="1"/>
                <c:pt idx="0">
                  <c:v>Label-Free</c:v>
                </c:pt>
              </c:strCache>
            </c:strRef>
          </c:tx>
          <c:spPr>
            <a:ln w="19050" cap="rnd">
              <a:solidFill>
                <a:srgbClr val="C00000"/>
              </a:solidFill>
              <a:round/>
            </a:ln>
            <a:effectLst/>
          </c:spPr>
          <c:marker>
            <c:symbol val="circle"/>
            <c:size val="5"/>
            <c:spPr>
              <a:solidFill>
                <a:srgbClr val="C00000"/>
              </a:solidFill>
              <a:ln w="9525">
                <a:solidFill>
                  <a:srgbClr val="C00000"/>
                </a:solidFill>
              </a:ln>
              <a:effectLst/>
            </c:spPr>
          </c:marker>
          <c:xVal>
            <c:numRef>
              <c:f>Sheet1!$A$2:$A$7</c:f>
              <c:numCache>
                <c:formatCode>General</c:formatCode>
                <c:ptCount val="6"/>
                <c:pt idx="0">
                  <c:v>0</c:v>
                </c:pt>
                <c:pt idx="1">
                  <c:v>180</c:v>
                </c:pt>
                <c:pt idx="2">
                  <c:v>360</c:v>
                </c:pt>
                <c:pt idx="3">
                  <c:v>540</c:v>
                </c:pt>
                <c:pt idx="4">
                  <c:v>720</c:v>
                </c:pt>
                <c:pt idx="5">
                  <c:v>900</c:v>
                </c:pt>
              </c:numCache>
            </c:numRef>
          </c:xVal>
          <c:yVal>
            <c:numRef>
              <c:f>Sheet1!$C$2:$C$7</c:f>
              <c:numCache>
                <c:formatCode>General</c:formatCode>
                <c:ptCount val="6"/>
                <c:pt idx="0">
                  <c:v>5</c:v>
                </c:pt>
                <c:pt idx="1">
                  <c:v>46</c:v>
                </c:pt>
                <c:pt idx="2">
                  <c:v>73</c:v>
                </c:pt>
                <c:pt idx="3">
                  <c:v>90</c:v>
                </c:pt>
                <c:pt idx="4">
                  <c:v>98</c:v>
                </c:pt>
                <c:pt idx="5">
                  <c:v>100</c:v>
                </c:pt>
              </c:numCache>
            </c:numRef>
          </c:yVal>
          <c:smooth val="1"/>
          <c:extLst>
            <c:ext xmlns:c16="http://schemas.microsoft.com/office/drawing/2014/chart" uri="{C3380CC4-5D6E-409C-BE32-E72D297353CC}">
              <c16:uniqueId val="{00000000-658A-4585-9DD5-FAC6746625E8}"/>
            </c:ext>
          </c:extLst>
        </c:ser>
        <c:dLbls>
          <c:showLegendKey val="0"/>
          <c:showVal val="0"/>
          <c:showCatName val="0"/>
          <c:showSerName val="0"/>
          <c:showPercent val="0"/>
          <c:showBubbleSize val="0"/>
        </c:dLbls>
        <c:axId val="1062489552"/>
        <c:axId val="1062488592"/>
      </c:scatterChart>
      <c:valAx>
        <c:axId val="10624895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Time (sec)</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2488592"/>
        <c:crosses val="autoZero"/>
        <c:crossBetween val="midCat"/>
      </c:valAx>
      <c:valAx>
        <c:axId val="10624885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 Trapped (Image or Impedance)</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2489552"/>
        <c:crosses val="autoZero"/>
        <c:crossBetween val="midCat"/>
        <c:majorUnit val="100"/>
      </c:valAx>
      <c:spPr>
        <a:noFill/>
        <a:ln>
          <a:noFill/>
        </a:ln>
        <a:effectLst/>
      </c:spPr>
    </c:plotArea>
    <c:legend>
      <c:legendPos val="r"/>
      <c:layout>
        <c:manualLayout>
          <c:xMode val="edge"/>
          <c:yMode val="edge"/>
          <c:x val="0.65295076611373493"/>
          <c:y val="0.87181923858392096"/>
          <c:w val="0.29479269791031459"/>
          <c:h val="0.124420898731250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E16115-74EC-49E1-8CED-D2E716348642}"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D90FDE-CEFA-4EB8-82CF-46C5A5656830}" type="slidenum">
              <a:rPr lang="en-US" smtClean="0"/>
              <a:t>‹#›</a:t>
            </a:fld>
            <a:endParaRPr lang="en-US"/>
          </a:p>
        </p:txBody>
      </p:sp>
    </p:spTree>
    <p:extLst>
      <p:ext uri="{BB962C8B-B14F-4D97-AF65-F5344CB8AC3E}">
        <p14:creationId xmlns:p14="http://schemas.microsoft.com/office/powerpoint/2010/main" val="3445455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Dielectrophoresis</a:t>
            </a:r>
            <a:r>
              <a:rPr lang="en-US" dirty="0"/>
              <a:t> is a known technique for trapping proteins. However, studies on protein </a:t>
            </a:r>
            <a:r>
              <a:rPr lang="en-US" dirty="0" err="1"/>
              <a:t>dielectrophoresis</a:t>
            </a:r>
            <a:r>
              <a:rPr lang="en-US" dirty="0"/>
              <a:t> generally use proteins with fluorescent tags so they can be observed visually as seen in this image. This may be an issue because native proteins, in the human body for example, of course do not have fluorescent tags. If these tags affect the trapping behavior of the proteins, the studies’ results cannot be used for natural or medical applications. My hypothesis is that proteins without fluorescent tags will have a significantly different trapping rate compared to tagged proteins. I believe this is specifically due to dielectric changes, as the tags are only about 1% of the protein’s mass and therefore would not cause size-related changes.</a:t>
            </a:r>
          </a:p>
        </p:txBody>
      </p:sp>
      <p:sp>
        <p:nvSpPr>
          <p:cNvPr id="4" name="Slide Number Placeholder 3"/>
          <p:cNvSpPr>
            <a:spLocks noGrp="1"/>
          </p:cNvSpPr>
          <p:nvPr>
            <p:ph type="sldNum" sz="quarter" idx="5"/>
          </p:nvPr>
        </p:nvSpPr>
        <p:spPr/>
        <p:txBody>
          <a:bodyPr/>
          <a:lstStyle/>
          <a:p>
            <a:fld id="{F7D90FDE-CEFA-4EB8-82CF-46C5A5656830}" type="slidenum">
              <a:rPr lang="en-US" smtClean="0"/>
              <a:t>2</a:t>
            </a:fld>
            <a:endParaRPr lang="en-US"/>
          </a:p>
        </p:txBody>
      </p:sp>
    </p:spTree>
    <p:extLst>
      <p:ext uri="{BB962C8B-B14F-4D97-AF65-F5344CB8AC3E}">
        <p14:creationId xmlns:p14="http://schemas.microsoft.com/office/powerpoint/2010/main" val="1967662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D90FDE-CEFA-4EB8-82CF-46C5A5656830}" type="slidenum">
              <a:rPr lang="en-US" smtClean="0"/>
              <a:t>15</a:t>
            </a:fld>
            <a:endParaRPr lang="en-US"/>
          </a:p>
        </p:txBody>
      </p:sp>
    </p:spTree>
    <p:extLst>
      <p:ext uri="{BB962C8B-B14F-4D97-AF65-F5344CB8AC3E}">
        <p14:creationId xmlns:p14="http://schemas.microsoft.com/office/powerpoint/2010/main" val="675846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how do I actually perform the experiment? First, both the chip and a 12mm cover slide must be cleaned with an acetone, IPA, and DI water wash. Then, both components are treated with plasma for about 60 seconds. Then, about 100 microliters of PLL-g-PEG, a surface coating polymer, is applied to the entire surface of both the chip and cover slide. This step is crucial to prevent non-specific adsorption of the proteins, which is when they become attached to the surface of the chip by weak chemical forces. Then, the cover slide is placed over the well to prevent any proteins from escaping. Finally, the chip is slotted into the platform and DEP trapping is turned on.</a:t>
            </a:r>
          </a:p>
        </p:txBody>
      </p:sp>
      <p:sp>
        <p:nvSpPr>
          <p:cNvPr id="4" name="Slide Number Placeholder 3"/>
          <p:cNvSpPr>
            <a:spLocks noGrp="1"/>
          </p:cNvSpPr>
          <p:nvPr>
            <p:ph type="sldNum" sz="quarter" idx="5"/>
          </p:nvPr>
        </p:nvSpPr>
        <p:spPr/>
        <p:txBody>
          <a:bodyPr/>
          <a:lstStyle/>
          <a:p>
            <a:fld id="{F7D90FDE-CEFA-4EB8-82CF-46C5A5656830}" type="slidenum">
              <a:rPr lang="en-US" smtClean="0"/>
              <a:t>17</a:t>
            </a:fld>
            <a:endParaRPr lang="en-US"/>
          </a:p>
        </p:txBody>
      </p:sp>
    </p:spTree>
    <p:extLst>
      <p:ext uri="{BB962C8B-B14F-4D97-AF65-F5344CB8AC3E}">
        <p14:creationId xmlns:p14="http://schemas.microsoft.com/office/powerpoint/2010/main" val="1737029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Dielectrophoresis</a:t>
            </a:r>
            <a:r>
              <a:rPr lang="en-US" dirty="0"/>
              <a:t> is the movement of neutral particles in a non-uniform electric field. A temporary dipole moment is created, the particles polarize, and the particles are trapped at the electrodes. </a:t>
            </a:r>
            <a:r>
              <a:rPr lang="en-US" dirty="0" err="1"/>
              <a:t>Dielectrophoresis</a:t>
            </a:r>
            <a:r>
              <a:rPr lang="en-US" dirty="0"/>
              <a:t> happens in two ways: positive and negative, based on the permittivity of the particle and the medium. A higher permittivity particle will be easily polarized and will become attracted to an opposite-charged electrode in positive DEP, while a lower permittivity particle will not polarize strongly, instead being repelled by a same-charged electrode in negative DEP. My study specifically focuses on the positive </a:t>
            </a:r>
            <a:r>
              <a:rPr lang="en-US" dirty="0" err="1"/>
              <a:t>dielectrophoresis</a:t>
            </a:r>
            <a:r>
              <a:rPr lang="en-US" dirty="0"/>
              <a:t> of the protein bovine serum albumin.</a:t>
            </a:r>
          </a:p>
        </p:txBody>
      </p:sp>
      <p:sp>
        <p:nvSpPr>
          <p:cNvPr id="4" name="Slide Number Placeholder 3"/>
          <p:cNvSpPr>
            <a:spLocks noGrp="1"/>
          </p:cNvSpPr>
          <p:nvPr>
            <p:ph type="sldNum" sz="quarter" idx="5"/>
          </p:nvPr>
        </p:nvSpPr>
        <p:spPr/>
        <p:txBody>
          <a:bodyPr/>
          <a:lstStyle/>
          <a:p>
            <a:fld id="{F7D90FDE-CEFA-4EB8-82CF-46C5A5656830}" type="slidenum">
              <a:rPr lang="en-US" smtClean="0"/>
              <a:t>3</a:t>
            </a:fld>
            <a:endParaRPr lang="en-US"/>
          </a:p>
        </p:txBody>
      </p:sp>
    </p:spTree>
    <p:extLst>
      <p:ext uri="{BB962C8B-B14F-4D97-AF65-F5344CB8AC3E}">
        <p14:creationId xmlns:p14="http://schemas.microsoft.com/office/powerpoint/2010/main" val="2826428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the electrode platform that I will be using to perform DEP trapping on the proteins. It consists of many interdigitated electrode fingers, kind of like this *demonstrate with hands* with a space of 2 micrometers between them. Zooming in to 90x magnification, you can see the array of electrodes. Why 5 microns? This is a sketch of this platform’s cross-section at a single instant, where the blue dots represent proteins and the arcs are the electric field between electrodes. When the waveform generator is turned on to begin </a:t>
            </a:r>
            <a:r>
              <a:rPr lang="en-US" dirty="0" err="1"/>
              <a:t>dielectrophoresis</a:t>
            </a:r>
            <a:r>
              <a:rPr lang="en-US" dirty="0"/>
              <a:t>, *switch to next image* the proteins become trapped at the areas with the strongest electric fields: the electrode edges.</a:t>
            </a:r>
          </a:p>
        </p:txBody>
      </p:sp>
      <p:sp>
        <p:nvSpPr>
          <p:cNvPr id="4" name="Slide Number Placeholder 3"/>
          <p:cNvSpPr>
            <a:spLocks noGrp="1"/>
          </p:cNvSpPr>
          <p:nvPr>
            <p:ph type="sldNum" sz="quarter" idx="5"/>
          </p:nvPr>
        </p:nvSpPr>
        <p:spPr/>
        <p:txBody>
          <a:bodyPr/>
          <a:lstStyle/>
          <a:p>
            <a:fld id="{F7D90FDE-CEFA-4EB8-82CF-46C5A5656830}" type="slidenum">
              <a:rPr lang="en-US" smtClean="0"/>
              <a:t>4</a:t>
            </a:fld>
            <a:endParaRPr lang="en-US"/>
          </a:p>
        </p:txBody>
      </p:sp>
    </p:spTree>
    <p:extLst>
      <p:ext uri="{BB962C8B-B14F-4D97-AF65-F5344CB8AC3E}">
        <p14:creationId xmlns:p14="http://schemas.microsoft.com/office/powerpoint/2010/main" val="1386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we trap the proteins, we need some way to quantify the concentration. For tagged proteins, the fluorescent area can be easily observed, but label-free proteins are functionally invisible. To solve this, I will use impedance spectroscopy to measure the opposition that the current experiences right where the proteins are trapped. A higher protein concentration will have a higher impedance reading, so this can be used to monitor increasing protein concentration as more get trapped. However, impedance cannot be measured while the waveform generator is active, so a relay has been implemented to switch between the two devices periodically. While the impedance analyzer is measuring, the proteins are no longer trapped and have the opportunity to diffuse. This video demonstrates the Brownian motion of nanoparticles, which my proteins will experience for as long as the measurement takes. The fastest measurement method was able to get as short as 52 milliseconds, which has an expected diffusion distance of about 2 micrometers. The overall process will consist of about 20 seconds of DEP trapping, then only about 60 milliseconds of impedance measurement, so the diffusion distance should not greatly impact results.</a:t>
            </a:r>
          </a:p>
        </p:txBody>
      </p:sp>
      <p:sp>
        <p:nvSpPr>
          <p:cNvPr id="4" name="Slide Number Placeholder 3"/>
          <p:cNvSpPr>
            <a:spLocks noGrp="1"/>
          </p:cNvSpPr>
          <p:nvPr>
            <p:ph type="sldNum" sz="quarter" idx="5"/>
          </p:nvPr>
        </p:nvSpPr>
        <p:spPr/>
        <p:txBody>
          <a:bodyPr/>
          <a:lstStyle/>
          <a:p>
            <a:fld id="{F7D90FDE-CEFA-4EB8-82CF-46C5A5656830}" type="slidenum">
              <a:rPr lang="en-US" smtClean="0"/>
              <a:t>6</a:t>
            </a:fld>
            <a:endParaRPr lang="en-US"/>
          </a:p>
        </p:txBody>
      </p:sp>
    </p:spTree>
    <p:extLst>
      <p:ext uri="{BB962C8B-B14F-4D97-AF65-F5344CB8AC3E}">
        <p14:creationId xmlns:p14="http://schemas.microsoft.com/office/powerpoint/2010/main" val="1831741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D90FDE-CEFA-4EB8-82CF-46C5A5656830}" type="slidenum">
              <a:rPr lang="en-US" smtClean="0"/>
              <a:t>7</a:t>
            </a:fld>
            <a:endParaRPr lang="en-US"/>
          </a:p>
        </p:txBody>
      </p:sp>
    </p:spTree>
    <p:extLst>
      <p:ext uri="{BB962C8B-B14F-4D97-AF65-F5344CB8AC3E}">
        <p14:creationId xmlns:p14="http://schemas.microsoft.com/office/powerpoint/2010/main" val="2133049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D90FDE-CEFA-4EB8-82CF-46C5A5656830}" type="slidenum">
              <a:rPr lang="en-US" smtClean="0"/>
              <a:t>9</a:t>
            </a:fld>
            <a:endParaRPr lang="en-US"/>
          </a:p>
        </p:txBody>
      </p:sp>
    </p:spTree>
    <p:extLst>
      <p:ext uri="{BB962C8B-B14F-4D97-AF65-F5344CB8AC3E}">
        <p14:creationId xmlns:p14="http://schemas.microsoft.com/office/powerpoint/2010/main" val="805688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D90FDE-CEFA-4EB8-82CF-46C5A5656830}" type="slidenum">
              <a:rPr lang="en-US" smtClean="0"/>
              <a:t>11</a:t>
            </a:fld>
            <a:endParaRPr lang="en-US"/>
          </a:p>
        </p:txBody>
      </p:sp>
    </p:spTree>
    <p:extLst>
      <p:ext uri="{BB962C8B-B14F-4D97-AF65-F5344CB8AC3E}">
        <p14:creationId xmlns:p14="http://schemas.microsoft.com/office/powerpoint/2010/main" val="750559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D90FDE-CEFA-4EB8-82CF-46C5A5656830}" type="slidenum">
              <a:rPr lang="en-US" smtClean="0"/>
              <a:t>12</a:t>
            </a:fld>
            <a:endParaRPr lang="en-US"/>
          </a:p>
        </p:txBody>
      </p:sp>
    </p:spTree>
    <p:extLst>
      <p:ext uri="{BB962C8B-B14F-4D97-AF65-F5344CB8AC3E}">
        <p14:creationId xmlns:p14="http://schemas.microsoft.com/office/powerpoint/2010/main" val="2046379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I finalize my methods, tagged proteins will be trapped using DEP and quantified by fluorescent area. This will be repeated at least 5 times at different frequencies. Each trial will be graphed, and a time constant will be determined. Then, I will measure impedance for tagged proteins as they are trapped and compare the time constants. They should exhibit extremely similar trapping rates, as they are the same proteins, just measured using different methods. Finally, label-free proteins will be trapped and have their rate quantified by impedance, using the same measurement parameters as the tagged proteins. As stated in the hypothesis, label-free proteins are expected to have a significantly different trapping rate than tagged proteins, which means that we would need to reevaluate our methods for studying the dielectric properties of proteins.</a:t>
            </a:r>
          </a:p>
        </p:txBody>
      </p:sp>
      <p:sp>
        <p:nvSpPr>
          <p:cNvPr id="4" name="Slide Number Placeholder 3"/>
          <p:cNvSpPr>
            <a:spLocks noGrp="1"/>
          </p:cNvSpPr>
          <p:nvPr>
            <p:ph type="sldNum" sz="quarter" idx="5"/>
          </p:nvPr>
        </p:nvSpPr>
        <p:spPr/>
        <p:txBody>
          <a:bodyPr/>
          <a:lstStyle/>
          <a:p>
            <a:fld id="{F7D90FDE-CEFA-4EB8-82CF-46C5A5656830}" type="slidenum">
              <a:rPr lang="en-US" smtClean="0"/>
              <a:t>13</a:t>
            </a:fld>
            <a:endParaRPr lang="en-US"/>
          </a:p>
        </p:txBody>
      </p:sp>
    </p:spTree>
    <p:extLst>
      <p:ext uri="{BB962C8B-B14F-4D97-AF65-F5344CB8AC3E}">
        <p14:creationId xmlns:p14="http://schemas.microsoft.com/office/powerpoint/2010/main" val="2827967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99952-70F9-750E-3F48-C3C4995301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984C90-FC44-B8A6-2F22-4A147303BF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B34D14-A67D-574A-BDE0-FBB4AAD6E367}"/>
              </a:ext>
            </a:extLst>
          </p:cNvPr>
          <p:cNvSpPr>
            <a:spLocks noGrp="1"/>
          </p:cNvSpPr>
          <p:nvPr>
            <p:ph type="dt" sz="half" idx="10"/>
          </p:nvPr>
        </p:nvSpPr>
        <p:spPr/>
        <p:txBody>
          <a:bodyPr/>
          <a:lstStyle/>
          <a:p>
            <a:fld id="{38E25467-0C39-43D3-ABA4-66C89E31B1ED}" type="datetime1">
              <a:rPr lang="en-US" smtClean="0"/>
              <a:t>7/31/26</a:t>
            </a:fld>
            <a:endParaRPr lang="en-US"/>
          </a:p>
        </p:txBody>
      </p:sp>
      <p:sp>
        <p:nvSpPr>
          <p:cNvPr id="5" name="Footer Placeholder 4">
            <a:extLst>
              <a:ext uri="{FF2B5EF4-FFF2-40B4-BE49-F238E27FC236}">
                <a16:creationId xmlns:a16="http://schemas.microsoft.com/office/drawing/2014/main" id="{A2921715-BE30-9FDD-9E5F-EC4749863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994F36-4ACA-B477-6E19-D8DFA63C260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7113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EB578-F60C-F289-1FC6-58040580A2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702025-6496-427D-7A62-A6B6A7560A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0590E2-F4E4-0988-6FE5-7A5BAA9E8CAF}"/>
              </a:ext>
            </a:extLst>
          </p:cNvPr>
          <p:cNvSpPr>
            <a:spLocks noGrp="1"/>
          </p:cNvSpPr>
          <p:nvPr>
            <p:ph type="dt" sz="half" idx="10"/>
          </p:nvPr>
        </p:nvSpPr>
        <p:spPr/>
        <p:txBody>
          <a:bodyPr/>
          <a:lstStyle/>
          <a:p>
            <a:fld id="{946C3D95-2007-4C7D-B257-59134CCDD62A}" type="datetime1">
              <a:rPr lang="en-US" smtClean="0"/>
              <a:t>7/31/26</a:t>
            </a:fld>
            <a:endParaRPr lang="en-US"/>
          </a:p>
        </p:txBody>
      </p:sp>
      <p:sp>
        <p:nvSpPr>
          <p:cNvPr id="5" name="Footer Placeholder 4">
            <a:extLst>
              <a:ext uri="{FF2B5EF4-FFF2-40B4-BE49-F238E27FC236}">
                <a16:creationId xmlns:a16="http://schemas.microsoft.com/office/drawing/2014/main" id="{A91DEFC9-D16A-9462-33E6-E9B0D4E19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E32DBD-18C4-771D-EE56-B714B30FD7BD}"/>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44400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2ADA19-B905-41D2-9368-906008DC17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8494E0-5CC6-8DAF-E267-28F8B15D30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98CFE5-18D2-3537-A485-87704F74064F}"/>
              </a:ext>
            </a:extLst>
          </p:cNvPr>
          <p:cNvSpPr>
            <a:spLocks noGrp="1"/>
          </p:cNvSpPr>
          <p:nvPr>
            <p:ph type="dt" sz="half" idx="10"/>
          </p:nvPr>
        </p:nvSpPr>
        <p:spPr/>
        <p:txBody>
          <a:bodyPr/>
          <a:lstStyle/>
          <a:p>
            <a:fld id="{691D132B-D8D8-4761-B252-A2D416A1DE7F}" type="datetime1">
              <a:rPr lang="en-US" smtClean="0"/>
              <a:t>7/31/26</a:t>
            </a:fld>
            <a:endParaRPr lang="en-US"/>
          </a:p>
        </p:txBody>
      </p:sp>
      <p:sp>
        <p:nvSpPr>
          <p:cNvPr id="5" name="Footer Placeholder 4">
            <a:extLst>
              <a:ext uri="{FF2B5EF4-FFF2-40B4-BE49-F238E27FC236}">
                <a16:creationId xmlns:a16="http://schemas.microsoft.com/office/drawing/2014/main" id="{D4CC3255-41D6-0A84-6C4C-781849953D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E4DB2B-9659-28F8-29C3-E0BA30D6D7B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1924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A60FE-D652-BD69-2910-8C0506E8B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47F0E3-945E-1127-C9DA-3A3E89A277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4DD14-C30E-7AED-DED4-B0B01B154AE6}"/>
              </a:ext>
            </a:extLst>
          </p:cNvPr>
          <p:cNvSpPr>
            <a:spLocks noGrp="1"/>
          </p:cNvSpPr>
          <p:nvPr>
            <p:ph type="dt" sz="half" idx="10"/>
          </p:nvPr>
        </p:nvSpPr>
        <p:spPr/>
        <p:txBody>
          <a:bodyPr/>
          <a:lstStyle/>
          <a:p>
            <a:fld id="{69504F46-CB61-4FA9-B01F-97F77DC84CAD}" type="datetime1">
              <a:rPr lang="en-US" smtClean="0"/>
              <a:t>7/31/26</a:t>
            </a:fld>
            <a:endParaRPr lang="en-US"/>
          </a:p>
        </p:txBody>
      </p:sp>
      <p:sp>
        <p:nvSpPr>
          <p:cNvPr id="5" name="Footer Placeholder 4">
            <a:extLst>
              <a:ext uri="{FF2B5EF4-FFF2-40B4-BE49-F238E27FC236}">
                <a16:creationId xmlns:a16="http://schemas.microsoft.com/office/drawing/2014/main" id="{49606A5B-6D36-F279-4EA7-9F6A667C9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71DF52-7ED1-55CE-FBD1-3DA6506B2D3F}"/>
              </a:ext>
            </a:extLst>
          </p:cNvPr>
          <p:cNvSpPr>
            <a:spLocks noGrp="1"/>
          </p:cNvSpPr>
          <p:nvPr>
            <p:ph type="sldNum" sz="quarter" idx="12"/>
          </p:nvPr>
        </p:nvSpPr>
        <p:spPr>
          <a:xfrm>
            <a:off x="9331036" y="6376555"/>
            <a:ext cx="2743200" cy="365125"/>
          </a:xfrm>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615091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46C64-4E59-C893-2D3E-D89AC9E540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446D08-35B7-A523-797F-1FCC42F9D54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65094D-5720-EC4F-9839-EEB8B6DC7D13}"/>
              </a:ext>
            </a:extLst>
          </p:cNvPr>
          <p:cNvSpPr>
            <a:spLocks noGrp="1"/>
          </p:cNvSpPr>
          <p:nvPr>
            <p:ph type="dt" sz="half" idx="10"/>
          </p:nvPr>
        </p:nvSpPr>
        <p:spPr/>
        <p:txBody>
          <a:bodyPr/>
          <a:lstStyle/>
          <a:p>
            <a:fld id="{D7E45B48-CA3C-4764-8D63-F932F186A51A}" type="datetime1">
              <a:rPr lang="en-US" smtClean="0"/>
              <a:t>7/31/26</a:t>
            </a:fld>
            <a:endParaRPr lang="en-US"/>
          </a:p>
        </p:txBody>
      </p:sp>
      <p:sp>
        <p:nvSpPr>
          <p:cNvPr id="5" name="Footer Placeholder 4">
            <a:extLst>
              <a:ext uri="{FF2B5EF4-FFF2-40B4-BE49-F238E27FC236}">
                <a16:creationId xmlns:a16="http://schemas.microsoft.com/office/drawing/2014/main" id="{DAEF4A94-C2BB-9E64-5E8C-1784DABCF5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8E42EB-D694-8978-F366-1894C79FCB6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4707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0725C-7038-7BCA-E3D0-1E3BD38897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A4C997-F14B-1BDE-70B1-C1F9005BA7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BCE187-B189-6D2C-7B07-1322579EFA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86C85C-AD09-8AA0-404C-298E554E9683}"/>
              </a:ext>
            </a:extLst>
          </p:cNvPr>
          <p:cNvSpPr>
            <a:spLocks noGrp="1"/>
          </p:cNvSpPr>
          <p:nvPr>
            <p:ph type="dt" sz="half" idx="10"/>
          </p:nvPr>
        </p:nvSpPr>
        <p:spPr/>
        <p:txBody>
          <a:bodyPr/>
          <a:lstStyle/>
          <a:p>
            <a:fld id="{53AEB7B5-21C5-478E-B0A5-20D38A3DB30D}" type="datetime1">
              <a:rPr lang="en-US" smtClean="0"/>
              <a:t>7/31/26</a:t>
            </a:fld>
            <a:endParaRPr lang="en-US"/>
          </a:p>
        </p:txBody>
      </p:sp>
      <p:sp>
        <p:nvSpPr>
          <p:cNvPr id="6" name="Footer Placeholder 5">
            <a:extLst>
              <a:ext uri="{FF2B5EF4-FFF2-40B4-BE49-F238E27FC236}">
                <a16:creationId xmlns:a16="http://schemas.microsoft.com/office/drawing/2014/main" id="{0AB055BA-9E53-5502-C5AD-8CBB2C2995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BD481C-F204-BD8E-B0F5-66D8FD37C17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512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3674B-7F99-BCC7-9D5E-60388C13B3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65249D-0BCA-87D3-21F1-33FE2FC0E7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B64DF1-DB4D-6634-6071-8A7416B5A2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87A634-FBFC-B134-0CB7-7F967F4A0B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62FDEA-E7CC-DE9D-74C5-FA4661533D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77EABD-94C5-6C7B-F8C1-7165108D45C6}"/>
              </a:ext>
            </a:extLst>
          </p:cNvPr>
          <p:cNvSpPr>
            <a:spLocks noGrp="1"/>
          </p:cNvSpPr>
          <p:nvPr>
            <p:ph type="dt" sz="half" idx="10"/>
          </p:nvPr>
        </p:nvSpPr>
        <p:spPr/>
        <p:txBody>
          <a:bodyPr/>
          <a:lstStyle/>
          <a:p>
            <a:fld id="{0B75D256-CA4B-4EF6-B566-C5F8FFD0D93A}" type="datetime1">
              <a:rPr lang="en-US" smtClean="0"/>
              <a:t>7/31/26</a:t>
            </a:fld>
            <a:endParaRPr lang="en-US"/>
          </a:p>
        </p:txBody>
      </p:sp>
      <p:sp>
        <p:nvSpPr>
          <p:cNvPr id="8" name="Footer Placeholder 7">
            <a:extLst>
              <a:ext uri="{FF2B5EF4-FFF2-40B4-BE49-F238E27FC236}">
                <a16:creationId xmlns:a16="http://schemas.microsoft.com/office/drawing/2014/main" id="{1B73C965-A3AC-BDC4-D25B-BA75AC1CD5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4368F3-4DA3-1B21-6571-6FE30B342A0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17857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0003F-F294-EC7B-4F2C-E6200E17BA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3FF389-5C54-9E64-2EB4-11236DC3DE06}"/>
              </a:ext>
            </a:extLst>
          </p:cNvPr>
          <p:cNvSpPr>
            <a:spLocks noGrp="1"/>
          </p:cNvSpPr>
          <p:nvPr>
            <p:ph type="dt" sz="half" idx="10"/>
          </p:nvPr>
        </p:nvSpPr>
        <p:spPr/>
        <p:txBody>
          <a:bodyPr/>
          <a:lstStyle/>
          <a:p>
            <a:fld id="{A9B3DC94-A3B1-4623-9718-5A665B15CA37}" type="datetime1">
              <a:rPr lang="en-US" smtClean="0"/>
              <a:t>7/31/26</a:t>
            </a:fld>
            <a:endParaRPr lang="en-US"/>
          </a:p>
        </p:txBody>
      </p:sp>
      <p:sp>
        <p:nvSpPr>
          <p:cNvPr id="4" name="Footer Placeholder 3">
            <a:extLst>
              <a:ext uri="{FF2B5EF4-FFF2-40B4-BE49-F238E27FC236}">
                <a16:creationId xmlns:a16="http://schemas.microsoft.com/office/drawing/2014/main" id="{9CDB3FE6-51E8-85D8-B8F1-4AA32D1F73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5121A8-1234-DA1D-CD2D-609356A2C863}"/>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45673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B90DB6-2805-1EE3-DD9D-9B5589F7E84E}"/>
              </a:ext>
            </a:extLst>
          </p:cNvPr>
          <p:cNvSpPr>
            <a:spLocks noGrp="1"/>
          </p:cNvSpPr>
          <p:nvPr>
            <p:ph type="dt" sz="half" idx="10"/>
          </p:nvPr>
        </p:nvSpPr>
        <p:spPr/>
        <p:txBody>
          <a:bodyPr/>
          <a:lstStyle/>
          <a:p>
            <a:fld id="{7FFA23D8-9B51-49F6-88BB-FAB31636E04D}" type="datetime1">
              <a:rPr lang="en-US" smtClean="0"/>
              <a:t>7/31/26</a:t>
            </a:fld>
            <a:endParaRPr lang="en-US"/>
          </a:p>
        </p:txBody>
      </p:sp>
      <p:sp>
        <p:nvSpPr>
          <p:cNvPr id="3" name="Footer Placeholder 2">
            <a:extLst>
              <a:ext uri="{FF2B5EF4-FFF2-40B4-BE49-F238E27FC236}">
                <a16:creationId xmlns:a16="http://schemas.microsoft.com/office/drawing/2014/main" id="{A94AE387-77A0-A78A-775E-3551EEAD61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7C393A-95E4-79F2-B178-914EBBD105F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5198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48AE3-721D-46EF-3940-38D247C7F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7FD20D-455F-029C-FB94-39933B09EE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C9E72D-1ABC-61ED-CF99-8AB539FFB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45215C-2DCF-4B7A-57EA-89110AA0342D}"/>
              </a:ext>
            </a:extLst>
          </p:cNvPr>
          <p:cNvSpPr>
            <a:spLocks noGrp="1"/>
          </p:cNvSpPr>
          <p:nvPr>
            <p:ph type="dt" sz="half" idx="10"/>
          </p:nvPr>
        </p:nvSpPr>
        <p:spPr/>
        <p:txBody>
          <a:bodyPr/>
          <a:lstStyle/>
          <a:p>
            <a:fld id="{FBBA581D-4B56-4C95-B7C5-0DF953AC12A8}" type="datetime1">
              <a:rPr lang="en-US" smtClean="0"/>
              <a:t>7/31/26</a:t>
            </a:fld>
            <a:endParaRPr lang="en-US"/>
          </a:p>
        </p:txBody>
      </p:sp>
      <p:sp>
        <p:nvSpPr>
          <p:cNvPr id="6" name="Footer Placeholder 5">
            <a:extLst>
              <a:ext uri="{FF2B5EF4-FFF2-40B4-BE49-F238E27FC236}">
                <a16:creationId xmlns:a16="http://schemas.microsoft.com/office/drawing/2014/main" id="{1A86E57C-A8AE-47A0-42A1-591349BB8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E6DE62-91DA-852C-1BAC-D84D1AE5A7E2}"/>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92337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DF65-3B94-FFAF-DB82-A7D40B138D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634AA3-BF4D-89DB-53C6-C5D8FB2739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F8CCAD-10C2-B386-63E2-AAA3FA8409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DA1934-C9D5-CE45-6596-308A5676565D}"/>
              </a:ext>
            </a:extLst>
          </p:cNvPr>
          <p:cNvSpPr>
            <a:spLocks noGrp="1"/>
          </p:cNvSpPr>
          <p:nvPr>
            <p:ph type="dt" sz="half" idx="10"/>
          </p:nvPr>
        </p:nvSpPr>
        <p:spPr/>
        <p:txBody>
          <a:bodyPr/>
          <a:lstStyle/>
          <a:p>
            <a:fld id="{39A6A454-54A4-4A79-949C-865C4016451B}" type="datetime1">
              <a:rPr lang="en-US" smtClean="0"/>
              <a:t>7/31/26</a:t>
            </a:fld>
            <a:endParaRPr lang="en-US"/>
          </a:p>
        </p:txBody>
      </p:sp>
      <p:sp>
        <p:nvSpPr>
          <p:cNvPr id="6" name="Footer Placeholder 5">
            <a:extLst>
              <a:ext uri="{FF2B5EF4-FFF2-40B4-BE49-F238E27FC236}">
                <a16:creationId xmlns:a16="http://schemas.microsoft.com/office/drawing/2014/main" id="{2DFC61B5-C39B-1E6D-8B31-300204D771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0E8BB6-58BE-7E03-0758-F3F158E6C0A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63264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757A89-BB62-BF6F-8D84-E94FC39FA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222A27-8FFF-A790-0703-8A101ED35F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8A8137-F372-75EE-3254-73179B0032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3C2D2F-13A0-431A-80DC-ECA40424BF9B}" type="datetime1">
              <a:rPr lang="en-US" smtClean="0"/>
              <a:t>7/31/26</a:t>
            </a:fld>
            <a:endParaRPr lang="en-US"/>
          </a:p>
        </p:txBody>
      </p:sp>
      <p:sp>
        <p:nvSpPr>
          <p:cNvPr id="5" name="Footer Placeholder 4">
            <a:extLst>
              <a:ext uri="{FF2B5EF4-FFF2-40B4-BE49-F238E27FC236}">
                <a16:creationId xmlns:a16="http://schemas.microsoft.com/office/drawing/2014/main" id="{4E8A5A1D-2B0C-65BE-E315-8D7B7BFA33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2812C8B-5C25-302B-303E-1CF0355A60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5076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8.png"/><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gif"/></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28.tiff"/><Relationship Id="rId3" Type="http://schemas.openxmlformats.org/officeDocument/2006/relationships/image" Target="../media/image8.png"/><Relationship Id="rId7" Type="http://schemas.openxmlformats.org/officeDocument/2006/relationships/image" Target="../media/image27.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tiff"/><Relationship Id="rId5" Type="http://schemas.openxmlformats.org/officeDocument/2006/relationships/image" Target="../media/image20.png"/><Relationship Id="rId4" Type="http://schemas.openxmlformats.org/officeDocument/2006/relationships/image" Target="../media/image25.tiff"/><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E2F5EF-E34E-8D3E-E245-81961A6E7CA3}"/>
              </a:ext>
            </a:extLst>
          </p:cNvPr>
          <p:cNvSpPr txBox="1">
            <a:spLocks/>
          </p:cNvSpPr>
          <p:nvPr/>
        </p:nvSpPr>
        <p:spPr bwMode="auto">
          <a:xfrm>
            <a:off x="914400" y="1958975"/>
            <a:ext cx="10363200" cy="147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000000"/>
                </a:solidFill>
                <a:effectLst/>
                <a:uLnTx/>
                <a:uFillTx/>
                <a:latin typeface="Times New Roman"/>
                <a:ea typeface="ＭＳ Ｐゴシック" charset="0"/>
              </a:rPr>
              <a:t>Dielectric Consequences of Protein Tagging</a:t>
            </a:r>
          </a:p>
        </p:txBody>
      </p:sp>
      <p:sp>
        <p:nvSpPr>
          <p:cNvPr id="21" name="Subtitle 2">
            <a:extLst>
              <a:ext uri="{FF2B5EF4-FFF2-40B4-BE49-F238E27FC236}">
                <a16:creationId xmlns:a16="http://schemas.microsoft.com/office/drawing/2014/main" id="{1B9D7777-1167-702B-63B3-078256B82A17}"/>
              </a:ext>
            </a:extLst>
          </p:cNvPr>
          <p:cNvSpPr txBox="1">
            <a:spLocks/>
          </p:cNvSpPr>
          <p:nvPr/>
        </p:nvSpPr>
        <p:spPr bwMode="auto">
          <a:xfrm>
            <a:off x="1719942" y="3613374"/>
            <a:ext cx="8752114" cy="175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2800">
                <a:solidFill>
                  <a:schemeClr val="tx1"/>
                </a:solidFill>
                <a:latin typeface="+mn-lt"/>
                <a:ea typeface="ＭＳ Ｐゴシック" charset="0"/>
                <a:cs typeface="ＭＳ Ｐゴシック" charset="0"/>
              </a:defRPr>
            </a:lvl1pPr>
            <a:lvl2pPr marL="457200" indent="0" algn="ctr" rtl="0" eaLnBrk="0" fontAlgn="base" hangingPunct="0">
              <a:spcBef>
                <a:spcPct val="20000"/>
              </a:spcBef>
              <a:spcAft>
                <a:spcPct val="0"/>
              </a:spcAft>
              <a:buNone/>
              <a:defRPr sz="2400">
                <a:solidFill>
                  <a:schemeClr val="tx1"/>
                </a:solidFill>
                <a:latin typeface="+mn-lt"/>
                <a:ea typeface="ＭＳ Ｐゴシック" charset="0"/>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0"/>
              </a:defRPr>
            </a:lvl3pPr>
            <a:lvl4pPr marL="1371600" indent="0" algn="ctr" rtl="0" eaLnBrk="0" fontAlgn="base" hangingPunct="0">
              <a:spcBef>
                <a:spcPct val="20000"/>
              </a:spcBef>
              <a:spcAft>
                <a:spcPct val="0"/>
              </a:spcAft>
              <a:buNone/>
              <a:defRPr>
                <a:solidFill>
                  <a:schemeClr val="tx1"/>
                </a:solidFill>
                <a:latin typeface="+mn-lt"/>
                <a:ea typeface="ＭＳ Ｐゴシック" charset="0"/>
              </a:defRPr>
            </a:lvl4pPr>
            <a:lvl5pPr marL="1828800" indent="0" algn="ctr" rtl="0" eaLnBrk="0" fontAlgn="base" hangingPunct="0">
              <a:spcBef>
                <a:spcPct val="20000"/>
              </a:spcBef>
              <a:spcAft>
                <a:spcPct val="0"/>
              </a:spcAft>
              <a:buNone/>
              <a:defRPr sz="1600">
                <a:solidFill>
                  <a:schemeClr val="tx1"/>
                </a:solidFill>
                <a:latin typeface="+mn-lt"/>
                <a:ea typeface="ＭＳ Ｐゴシック" charset="0"/>
              </a:defRPr>
            </a:lvl5pPr>
            <a:lvl6pPr marL="2286000" indent="0" algn="ctr" rtl="0" eaLnBrk="1" fontAlgn="base" hangingPunct="1">
              <a:spcBef>
                <a:spcPct val="20000"/>
              </a:spcBef>
              <a:spcAft>
                <a:spcPct val="0"/>
              </a:spcAft>
              <a:buNone/>
              <a:defRPr sz="1600">
                <a:solidFill>
                  <a:schemeClr val="tx1"/>
                </a:solidFill>
                <a:latin typeface="+mn-lt"/>
              </a:defRPr>
            </a:lvl6pPr>
            <a:lvl7pPr marL="2743200" indent="0" algn="ctr" rtl="0" eaLnBrk="1" fontAlgn="base" hangingPunct="1">
              <a:spcBef>
                <a:spcPct val="20000"/>
              </a:spcBef>
              <a:spcAft>
                <a:spcPct val="0"/>
              </a:spcAft>
              <a:buNone/>
              <a:defRPr sz="1600">
                <a:solidFill>
                  <a:schemeClr val="tx1"/>
                </a:solidFill>
                <a:latin typeface="+mn-lt"/>
              </a:defRPr>
            </a:lvl7pPr>
            <a:lvl8pPr marL="3200400" indent="0" algn="ctr" rtl="0" eaLnBrk="1" fontAlgn="base" hangingPunct="1">
              <a:spcBef>
                <a:spcPct val="20000"/>
              </a:spcBef>
              <a:spcAft>
                <a:spcPct val="0"/>
              </a:spcAft>
              <a:buNone/>
              <a:defRPr sz="1600">
                <a:solidFill>
                  <a:schemeClr val="tx1"/>
                </a:solidFill>
                <a:latin typeface="+mn-lt"/>
              </a:defRPr>
            </a:lvl8pPr>
            <a:lvl9pPr marL="3657600" indent="0" algn="ctr" rtl="0" eaLnBrk="1" fontAlgn="base" hangingPunct="1">
              <a:spcBef>
                <a:spcPct val="20000"/>
              </a:spcBef>
              <a:spcAft>
                <a:spcPct val="0"/>
              </a:spcAft>
              <a:buNone/>
              <a:defRPr sz="16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sz="2800" b="0" i="0" u="sng" strike="noStrike" kern="0" cap="none" spc="0" normalizeH="0" baseline="0" noProof="0" dirty="0">
                <a:ln>
                  <a:noFill/>
                </a:ln>
                <a:solidFill>
                  <a:srgbClr val="C00000"/>
                </a:solidFill>
                <a:effectLst/>
                <a:uLnTx/>
                <a:uFillTx/>
                <a:latin typeface="Times New Roman"/>
                <a:ea typeface="ＭＳ Ｐゴシック" charset="0"/>
              </a:rPr>
              <a:t>Nathan Bund</a:t>
            </a:r>
            <a:r>
              <a:rPr kumimoji="0" lang="en-US" sz="2800" b="0" i="0" u="none" strike="noStrike" kern="0" cap="none" spc="0" normalizeH="0" baseline="0" noProof="0" dirty="0">
                <a:ln>
                  <a:noFill/>
                </a:ln>
                <a:solidFill>
                  <a:srgbClr val="C00000"/>
                </a:solidFill>
                <a:effectLst/>
                <a:uLnTx/>
                <a:uFillTx/>
                <a:latin typeface="Times New Roman"/>
                <a:ea typeface="ＭＳ Ｐゴシック" charset="0"/>
              </a:rPr>
              <a:t>, Texas A&amp;M University</a:t>
            </a:r>
          </a:p>
          <a:p>
            <a:pPr marL="0" marR="0" lvl="0" indent="0" algn="ctr" defTabSz="914400" rtl="0" eaLnBrk="0" fontAlgn="base" latinLnBrk="0" hangingPunct="0">
              <a:lnSpc>
                <a:spcPct val="100000"/>
              </a:lnSpc>
              <a:spcBef>
                <a:spcPct val="20000"/>
              </a:spcBef>
              <a:spcAft>
                <a:spcPct val="0"/>
              </a:spcAft>
              <a:buClrTx/>
              <a:buSzTx/>
              <a:buFontTx/>
              <a:buNone/>
              <a:tabLst/>
              <a:defRPr/>
            </a:pPr>
            <a:r>
              <a:rPr lang="en-US" kern="0" dirty="0">
                <a:solidFill>
                  <a:srgbClr val="C00000"/>
                </a:solidFill>
                <a:latin typeface="Times New Roman"/>
              </a:rPr>
              <a:t>Dr. Stuart Williams, University of Louisville</a:t>
            </a:r>
          </a:p>
          <a:p>
            <a:pPr lvl="0">
              <a:defRPr/>
            </a:pPr>
            <a:r>
              <a:rPr lang="en-US" dirty="0">
                <a:solidFill>
                  <a:srgbClr val="C00000"/>
                </a:solidFill>
                <a:latin typeface="Times New Roman" panose="02020603050405020304" pitchFamily="18" charset="0"/>
                <a:cs typeface="Times New Roman" panose="02020603050405020304" pitchFamily="18" charset="0"/>
              </a:rPr>
              <a:t>Aaditya Venkatesha Babu Bangaru, University of Louisville</a:t>
            </a:r>
            <a:endParaRPr lang="en-US" kern="0" dirty="0">
              <a:solidFill>
                <a:srgbClr val="C00000"/>
              </a:solidFill>
              <a:latin typeface="Times New Roman" panose="02020603050405020304" pitchFamily="18" charset="0"/>
              <a:cs typeface="Times New Roman" panose="02020603050405020304" pitchFamily="18" charset="0"/>
            </a:endParaRPr>
          </a:p>
        </p:txBody>
      </p:sp>
      <p:pic>
        <p:nvPicPr>
          <p:cNvPr id="22" name="Picture 21" descr="A picture containing text, clipart, sign&#10;&#10;Description automatically generated">
            <a:extLst>
              <a:ext uri="{FF2B5EF4-FFF2-40B4-BE49-F238E27FC236}">
                <a16:creationId xmlns:a16="http://schemas.microsoft.com/office/drawing/2014/main" id="{D056938C-AA71-E6DA-77A3-23E425F6A1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453" y="5831633"/>
            <a:ext cx="3511716" cy="625185"/>
          </a:xfrm>
          <a:prstGeom prst="rect">
            <a:avLst/>
          </a:prstGeom>
        </p:spPr>
      </p:pic>
      <p:pic>
        <p:nvPicPr>
          <p:cNvPr id="23" name="Picture 22" descr="A picture containing text, transport, wheel&#10;&#10;Description automatically generated">
            <a:extLst>
              <a:ext uri="{FF2B5EF4-FFF2-40B4-BE49-F238E27FC236}">
                <a16:creationId xmlns:a16="http://schemas.microsoft.com/office/drawing/2014/main" id="{33E5427E-A397-4460-9EB7-143AEC4CD3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5714" y="148045"/>
            <a:ext cx="1012391" cy="1017682"/>
          </a:xfrm>
          <a:prstGeom prst="rect">
            <a:avLst/>
          </a:prstGeom>
        </p:spPr>
      </p:pic>
      <p:pic>
        <p:nvPicPr>
          <p:cNvPr id="24" name="Picture 23">
            <a:extLst>
              <a:ext uri="{FF2B5EF4-FFF2-40B4-BE49-F238E27FC236}">
                <a16:creationId xmlns:a16="http://schemas.microsoft.com/office/drawing/2014/main" id="{5B1856CC-D6BB-5E78-DF07-44912C4867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3718" y="5766530"/>
            <a:ext cx="4031829" cy="767968"/>
          </a:xfrm>
          <a:prstGeom prst="rect">
            <a:avLst/>
          </a:prstGeom>
        </p:spPr>
      </p:pic>
      <p:pic>
        <p:nvPicPr>
          <p:cNvPr id="26" name="Picture 25">
            <a:extLst>
              <a:ext uri="{FF2B5EF4-FFF2-40B4-BE49-F238E27FC236}">
                <a16:creationId xmlns:a16="http://schemas.microsoft.com/office/drawing/2014/main" id="{E32CEAF6-B5D7-C34F-48D6-B52561BB8ABD}"/>
              </a:ext>
            </a:extLst>
          </p:cNvPr>
          <p:cNvPicPr>
            <a:picLocks noChangeAspect="1"/>
          </p:cNvPicPr>
          <p:nvPr/>
        </p:nvPicPr>
        <p:blipFill rotWithShape="1">
          <a:blip r:embed="rId5"/>
          <a:srcRect l="24643" t="43937" r="21715" b="34628"/>
          <a:stretch/>
        </p:blipFill>
        <p:spPr>
          <a:xfrm>
            <a:off x="4506343" y="391557"/>
            <a:ext cx="3179313" cy="714614"/>
          </a:xfrm>
          <a:prstGeom prst="rect">
            <a:avLst/>
          </a:prstGeom>
        </p:spPr>
      </p:pic>
      <p:pic>
        <p:nvPicPr>
          <p:cNvPr id="29" name="Picture 28" descr="Texas A&amp;M Aggies Logo and symbol, meaning, history, PNG, new">
            <a:extLst>
              <a:ext uri="{FF2B5EF4-FFF2-40B4-BE49-F238E27FC236}">
                <a16:creationId xmlns:a16="http://schemas.microsoft.com/office/drawing/2014/main" id="{C9CCC738-D2A5-753F-32EF-302EF538C0C0}"/>
              </a:ext>
            </a:extLst>
          </p:cNvPr>
          <p:cNvPicPr>
            <a:picLocks noChangeAspect="1"/>
          </p:cNvPicPr>
          <p:nvPr/>
        </p:nvPicPr>
        <p:blipFill>
          <a:blip r:embed="rId6"/>
          <a:stretch>
            <a:fillRect/>
          </a:stretch>
        </p:blipFill>
        <p:spPr>
          <a:xfrm>
            <a:off x="166453" y="240023"/>
            <a:ext cx="1809213" cy="1017682"/>
          </a:xfrm>
          <a:prstGeom prst="rect">
            <a:avLst/>
          </a:prstGeom>
        </p:spPr>
      </p:pic>
      <p:sp>
        <p:nvSpPr>
          <p:cNvPr id="30" name="Rectangle 29">
            <a:extLst>
              <a:ext uri="{FF2B5EF4-FFF2-40B4-BE49-F238E27FC236}">
                <a16:creationId xmlns:a16="http://schemas.microsoft.com/office/drawing/2014/main" id="{038E098D-F528-DDA8-D0F0-97E29EB009A9}"/>
              </a:ext>
            </a:extLst>
          </p:cNvPr>
          <p:cNvSpPr/>
          <p:nvPr/>
        </p:nvSpPr>
        <p:spPr>
          <a:xfrm>
            <a:off x="548951" y="1356615"/>
            <a:ext cx="11094098" cy="73391"/>
          </a:xfrm>
          <a:prstGeom prst="rect">
            <a:avLst/>
          </a:prstGeom>
          <a:solidFill>
            <a:srgbClr val="A5002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E5830B5-5379-C5F9-3ACE-22C967776DDF}"/>
              </a:ext>
            </a:extLst>
          </p:cNvPr>
          <p:cNvSpPr txBox="1"/>
          <p:nvPr/>
        </p:nvSpPr>
        <p:spPr>
          <a:xfrm>
            <a:off x="166452" y="6488668"/>
            <a:ext cx="3556461" cy="369332"/>
          </a:xfrm>
          <a:prstGeom prst="rect">
            <a:avLst/>
          </a:prstGeom>
          <a:noFill/>
        </p:spPr>
        <p:txBody>
          <a:bodyPr wrap="square" rtlCol="0">
            <a:spAutoFit/>
          </a:bodyPr>
          <a:lstStyle/>
          <a:p>
            <a:r>
              <a:rPr lang="en-US" b="1" dirty="0">
                <a:latin typeface="Calibri" panose="020F0502020204030204" pitchFamily="34" charset="0"/>
                <a:ea typeface="Calibri" panose="020F0502020204030204" pitchFamily="34" charset="0"/>
                <a:cs typeface="Calibri" panose="020F0502020204030204" pitchFamily="34" charset="0"/>
              </a:rPr>
              <a:t>NSF REU Award ID: #2348869 </a:t>
            </a:r>
          </a:p>
        </p:txBody>
      </p:sp>
      <p:sp>
        <p:nvSpPr>
          <p:cNvPr id="4" name="TextBox 3">
            <a:extLst>
              <a:ext uri="{FF2B5EF4-FFF2-40B4-BE49-F238E27FC236}">
                <a16:creationId xmlns:a16="http://schemas.microsoft.com/office/drawing/2014/main" id="{F2D6A325-5A55-1EFA-CDD1-B20B2C92F9A5}"/>
              </a:ext>
            </a:extLst>
          </p:cNvPr>
          <p:cNvSpPr txBox="1"/>
          <p:nvPr/>
        </p:nvSpPr>
        <p:spPr>
          <a:xfrm>
            <a:off x="5800551" y="6466443"/>
            <a:ext cx="6097554" cy="369332"/>
          </a:xfrm>
          <a:prstGeom prst="rect">
            <a:avLst/>
          </a:prstGeom>
          <a:noFill/>
        </p:spPr>
        <p:txBody>
          <a:bodyPr wrap="square">
            <a:spAutoFit/>
          </a:bodyPr>
          <a:lstStyle/>
          <a:p>
            <a:pPr algn="r"/>
            <a:r>
              <a:rPr lang="en-US" b="1" dirty="0">
                <a:latin typeface="Calibri" panose="020F0502020204030204" pitchFamily="34" charset="0"/>
                <a:cs typeface="Calibri" panose="020F0502020204030204" pitchFamily="34" charset="0"/>
              </a:rPr>
              <a:t>NSF NNCI Award ID # 2025075</a:t>
            </a:r>
          </a:p>
        </p:txBody>
      </p:sp>
      <p:sp>
        <p:nvSpPr>
          <p:cNvPr id="5" name="TextBox 4">
            <a:extLst>
              <a:ext uri="{FF2B5EF4-FFF2-40B4-BE49-F238E27FC236}">
                <a16:creationId xmlns:a16="http://schemas.microsoft.com/office/drawing/2014/main" id="{C06DC6EB-C2A9-5E20-39DE-D3493D521EE6}"/>
              </a:ext>
            </a:extLst>
          </p:cNvPr>
          <p:cNvSpPr txBox="1"/>
          <p:nvPr/>
        </p:nvSpPr>
        <p:spPr>
          <a:xfrm>
            <a:off x="4611041" y="6456818"/>
            <a:ext cx="2969916" cy="369332"/>
          </a:xfrm>
          <a:prstGeom prst="rect">
            <a:avLst/>
          </a:prstGeom>
          <a:noFill/>
        </p:spPr>
        <p:txBody>
          <a:bodyPr wrap="non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NSF Grant Number: 2140245 </a:t>
            </a:r>
          </a:p>
        </p:txBody>
      </p:sp>
      <p:pic>
        <p:nvPicPr>
          <p:cNvPr id="3" name="Picture 2">
            <a:extLst>
              <a:ext uri="{FF2B5EF4-FFF2-40B4-BE49-F238E27FC236}">
                <a16:creationId xmlns:a16="http://schemas.microsoft.com/office/drawing/2014/main" id="{CFFC8318-3FA4-C292-2CFF-4A12C9A6AB62}"/>
              </a:ext>
            </a:extLst>
          </p:cNvPr>
          <p:cNvPicPr>
            <a:picLocks noChangeAspect="1"/>
          </p:cNvPicPr>
          <p:nvPr/>
        </p:nvPicPr>
        <p:blipFill>
          <a:blip r:embed="rId7"/>
          <a:stretch>
            <a:fillRect/>
          </a:stretch>
        </p:blipFill>
        <p:spPr>
          <a:xfrm>
            <a:off x="4506343" y="5795248"/>
            <a:ext cx="3181276" cy="632788"/>
          </a:xfrm>
          <a:prstGeom prst="rect">
            <a:avLst/>
          </a:prstGeom>
        </p:spPr>
      </p:pic>
    </p:spTree>
    <p:extLst>
      <p:ext uri="{BB962C8B-B14F-4D97-AF65-F5344CB8AC3E}">
        <p14:creationId xmlns:p14="http://schemas.microsoft.com/office/powerpoint/2010/main" val="4202459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D12D6-B269-9FA6-D169-E2DC1532BB1E}"/>
              </a:ext>
            </a:extLst>
          </p:cNvPr>
          <p:cNvSpPr>
            <a:spLocks noGrp="1"/>
          </p:cNvSpPr>
          <p:nvPr>
            <p:ph type="title"/>
          </p:nvPr>
        </p:nvSpPr>
        <p:spPr/>
        <p:txBody>
          <a:bodyPr/>
          <a:lstStyle/>
          <a:p>
            <a:r>
              <a:rPr lang="en-US" dirty="0"/>
              <a:t>Fluorescence Proof-of-Concept</a:t>
            </a:r>
          </a:p>
        </p:txBody>
      </p:sp>
      <p:sp>
        <p:nvSpPr>
          <p:cNvPr id="3" name="Content Placeholder 2">
            <a:extLst>
              <a:ext uri="{FF2B5EF4-FFF2-40B4-BE49-F238E27FC236}">
                <a16:creationId xmlns:a16="http://schemas.microsoft.com/office/drawing/2014/main" id="{9DA4E992-9194-AE2A-703A-08F557CFB4B1}"/>
              </a:ext>
            </a:extLst>
          </p:cNvPr>
          <p:cNvSpPr>
            <a:spLocks noGrp="1"/>
          </p:cNvSpPr>
          <p:nvPr>
            <p:ph idx="1"/>
          </p:nvPr>
        </p:nvSpPr>
        <p:spPr>
          <a:xfrm>
            <a:off x="474564" y="1857952"/>
            <a:ext cx="2777924" cy="4351338"/>
          </a:xfrm>
        </p:spPr>
        <p:txBody>
          <a:bodyPr>
            <a:normAutofit/>
          </a:bodyPr>
          <a:lstStyle/>
          <a:p>
            <a:r>
              <a:rPr lang="en-US" dirty="0"/>
              <a:t>Fluorescence intensity increases over the 20-minute trapping period</a:t>
            </a:r>
          </a:p>
          <a:p>
            <a:r>
              <a:rPr lang="en-US" dirty="0"/>
              <a:t>The particles experienced </a:t>
            </a:r>
            <a:r>
              <a:rPr lang="en-US" dirty="0">
                <a:solidFill>
                  <a:srgbClr val="FF0000"/>
                </a:solidFill>
              </a:rPr>
              <a:t>Brownian motion </a:t>
            </a:r>
            <a:r>
              <a:rPr lang="en-US" dirty="0"/>
              <a:t>as well as DEP</a:t>
            </a:r>
          </a:p>
          <a:p>
            <a:endParaRPr lang="en-US" dirty="0"/>
          </a:p>
        </p:txBody>
      </p:sp>
      <p:sp>
        <p:nvSpPr>
          <p:cNvPr id="4" name="Slide Number Placeholder 3">
            <a:extLst>
              <a:ext uri="{FF2B5EF4-FFF2-40B4-BE49-F238E27FC236}">
                <a16:creationId xmlns:a16="http://schemas.microsoft.com/office/drawing/2014/main" id="{1F28E68A-3827-8DFF-FF39-9FBD025F91FA}"/>
              </a:ext>
            </a:extLst>
          </p:cNvPr>
          <p:cNvSpPr>
            <a:spLocks noGrp="1"/>
          </p:cNvSpPr>
          <p:nvPr>
            <p:ph type="sldNum" sz="quarter" idx="12"/>
          </p:nvPr>
        </p:nvSpPr>
        <p:spPr/>
        <p:txBody>
          <a:bodyPr/>
          <a:lstStyle/>
          <a:p>
            <a:fld id="{330EA680-D336-4FF7-8B7A-9848BB0A1C32}" type="slidenum">
              <a:rPr lang="en-US" smtClean="0"/>
              <a:t>10</a:t>
            </a:fld>
            <a:endParaRPr lang="en-US" dirty="0"/>
          </a:p>
        </p:txBody>
      </p:sp>
      <p:graphicFrame>
        <p:nvGraphicFramePr>
          <p:cNvPr id="6" name="Chart 5">
            <a:extLst>
              <a:ext uri="{FF2B5EF4-FFF2-40B4-BE49-F238E27FC236}">
                <a16:creationId xmlns:a16="http://schemas.microsoft.com/office/drawing/2014/main" id="{C4F486A6-B3B8-98B8-CF37-4FC2745D9201}"/>
              </a:ext>
            </a:extLst>
          </p:cNvPr>
          <p:cNvGraphicFramePr>
            <a:graphicFrameLocks noChangeAspect="1"/>
          </p:cNvGraphicFramePr>
          <p:nvPr>
            <p:extLst>
              <p:ext uri="{D42A27DB-BD31-4B8C-83A1-F6EECF244321}">
                <p14:modId xmlns:p14="http://schemas.microsoft.com/office/powerpoint/2010/main" val="167587395"/>
              </p:ext>
            </p:extLst>
          </p:nvPr>
        </p:nvGraphicFramePr>
        <p:xfrm>
          <a:off x="3530280" y="1744661"/>
          <a:ext cx="8089739" cy="457792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314784E-9342-D723-1310-74A9783D260D}"/>
              </a:ext>
            </a:extLst>
          </p:cNvPr>
          <p:cNvSpPr txBox="1"/>
          <p:nvPr/>
        </p:nvSpPr>
        <p:spPr>
          <a:xfrm>
            <a:off x="5191373" y="1575384"/>
            <a:ext cx="5650529" cy="338554"/>
          </a:xfrm>
          <a:prstGeom prst="rect">
            <a:avLst/>
          </a:prstGeom>
          <a:noFill/>
        </p:spPr>
        <p:txBody>
          <a:bodyPr wrap="square" rtlCol="0">
            <a:spAutoFit/>
          </a:bodyPr>
          <a:lstStyle/>
          <a:p>
            <a:pPr algn="ctr"/>
            <a:r>
              <a:rPr lang="en-US" sz="1600" b="1" dirty="0"/>
              <a:t>Fluorescence Intensity Over Time</a:t>
            </a:r>
            <a:endParaRPr lang="en-US" sz="1600" dirty="0"/>
          </a:p>
        </p:txBody>
      </p:sp>
      <p:pic>
        <p:nvPicPr>
          <p:cNvPr id="8" name="Picture 7">
            <a:extLst>
              <a:ext uri="{FF2B5EF4-FFF2-40B4-BE49-F238E27FC236}">
                <a16:creationId xmlns:a16="http://schemas.microsoft.com/office/drawing/2014/main" id="{3ED0D2D9-ECD0-ED06-6B6B-3BB26CB9756A}"/>
              </a:ext>
            </a:extLst>
          </p:cNvPr>
          <p:cNvPicPr>
            <a:picLocks noChangeAspect="1"/>
          </p:cNvPicPr>
          <p:nvPr/>
        </p:nvPicPr>
        <p:blipFill>
          <a:blip r:embed="rId3"/>
          <a:stretch>
            <a:fillRect/>
          </a:stretch>
        </p:blipFill>
        <p:spPr>
          <a:xfrm>
            <a:off x="745602" y="1332517"/>
            <a:ext cx="4336103" cy="358171"/>
          </a:xfrm>
          <a:prstGeom prst="rect">
            <a:avLst/>
          </a:prstGeom>
        </p:spPr>
      </p:pic>
      <p:sp>
        <p:nvSpPr>
          <p:cNvPr id="9" name="TextBox 8">
            <a:extLst>
              <a:ext uri="{FF2B5EF4-FFF2-40B4-BE49-F238E27FC236}">
                <a16:creationId xmlns:a16="http://schemas.microsoft.com/office/drawing/2014/main" id="{C51D8087-2734-0ABA-8C77-DB256D0FD4D4}"/>
              </a:ext>
            </a:extLst>
          </p:cNvPr>
          <p:cNvSpPr txBox="1"/>
          <p:nvPr/>
        </p:nvSpPr>
        <p:spPr>
          <a:xfrm>
            <a:off x="4125211" y="6225823"/>
            <a:ext cx="7782852" cy="338554"/>
          </a:xfrm>
          <a:prstGeom prst="rect">
            <a:avLst/>
          </a:prstGeom>
          <a:noFill/>
        </p:spPr>
        <p:txBody>
          <a:bodyPr wrap="square" rtlCol="0">
            <a:spAutoFit/>
          </a:bodyPr>
          <a:lstStyle/>
          <a:p>
            <a:r>
              <a:rPr lang="en-US" sz="1600" b="1" dirty="0"/>
              <a:t>Figure 10. </a:t>
            </a:r>
            <a:r>
              <a:rPr lang="en-US" sz="1600" dirty="0"/>
              <a:t>Fluorescence intensity of 40 nm carboxylate polystyrene particles over time</a:t>
            </a:r>
            <a:endParaRPr lang="en-US" sz="1600" i="1" baseline="-25000" dirty="0"/>
          </a:p>
        </p:txBody>
      </p:sp>
    </p:spTree>
    <p:extLst>
      <p:ext uri="{BB962C8B-B14F-4D97-AF65-F5344CB8AC3E}">
        <p14:creationId xmlns:p14="http://schemas.microsoft.com/office/powerpoint/2010/main" val="2873901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DABE4-D613-ED08-48B5-AF2333293188}"/>
              </a:ext>
            </a:extLst>
          </p:cNvPr>
          <p:cNvSpPr>
            <a:spLocks noGrp="1"/>
          </p:cNvSpPr>
          <p:nvPr>
            <p:ph type="title"/>
          </p:nvPr>
        </p:nvSpPr>
        <p:spPr/>
        <p:txBody>
          <a:bodyPr/>
          <a:lstStyle/>
          <a:p>
            <a:r>
              <a:rPr lang="en-US" dirty="0"/>
              <a:t>Impedance Results</a:t>
            </a:r>
          </a:p>
        </p:txBody>
      </p:sp>
      <p:sp>
        <p:nvSpPr>
          <p:cNvPr id="4" name="Slide Number Placeholder 3">
            <a:extLst>
              <a:ext uri="{FF2B5EF4-FFF2-40B4-BE49-F238E27FC236}">
                <a16:creationId xmlns:a16="http://schemas.microsoft.com/office/drawing/2014/main" id="{BCCAB5D1-F235-C979-6181-34674880D021}"/>
              </a:ext>
            </a:extLst>
          </p:cNvPr>
          <p:cNvSpPr>
            <a:spLocks noGrp="1"/>
          </p:cNvSpPr>
          <p:nvPr>
            <p:ph type="sldNum" sz="quarter" idx="12"/>
          </p:nvPr>
        </p:nvSpPr>
        <p:spPr>
          <a:xfrm>
            <a:off x="9342611" y="6200946"/>
            <a:ext cx="2743200" cy="365125"/>
          </a:xfrm>
        </p:spPr>
        <p:txBody>
          <a:bodyPr/>
          <a:lstStyle/>
          <a:p>
            <a:fld id="{330EA680-D336-4FF7-8B7A-9848BB0A1C32}" type="slidenum">
              <a:rPr lang="en-US" smtClean="0"/>
              <a:t>11</a:t>
            </a:fld>
            <a:endParaRPr lang="en-US" dirty="0"/>
          </a:p>
        </p:txBody>
      </p:sp>
      <p:pic>
        <p:nvPicPr>
          <p:cNvPr id="6" name="Picture 5">
            <a:extLst>
              <a:ext uri="{FF2B5EF4-FFF2-40B4-BE49-F238E27FC236}">
                <a16:creationId xmlns:a16="http://schemas.microsoft.com/office/drawing/2014/main" id="{4C089670-B302-9F29-0215-066C9F4668D1}"/>
              </a:ext>
            </a:extLst>
          </p:cNvPr>
          <p:cNvPicPr>
            <a:picLocks noChangeAspect="1"/>
          </p:cNvPicPr>
          <p:nvPr/>
        </p:nvPicPr>
        <p:blipFill>
          <a:blip r:embed="rId3"/>
          <a:stretch>
            <a:fillRect/>
          </a:stretch>
        </p:blipFill>
        <p:spPr>
          <a:xfrm>
            <a:off x="745602" y="1332517"/>
            <a:ext cx="4336103" cy="358171"/>
          </a:xfrm>
          <a:prstGeom prst="rect">
            <a:avLst/>
          </a:prstGeom>
        </p:spPr>
      </p:pic>
      <p:graphicFrame>
        <p:nvGraphicFramePr>
          <p:cNvPr id="5" name="Chart 4">
            <a:extLst>
              <a:ext uri="{FF2B5EF4-FFF2-40B4-BE49-F238E27FC236}">
                <a16:creationId xmlns:a16="http://schemas.microsoft.com/office/drawing/2014/main" id="{6A085FE3-294D-6093-20D4-5D37AF23E63A}"/>
              </a:ext>
            </a:extLst>
          </p:cNvPr>
          <p:cNvGraphicFramePr>
            <a:graphicFrameLocks/>
          </p:cNvGraphicFramePr>
          <p:nvPr>
            <p:extLst>
              <p:ext uri="{D42A27DB-BD31-4B8C-83A1-F6EECF244321}">
                <p14:modId xmlns:p14="http://schemas.microsoft.com/office/powerpoint/2010/main" val="2095172989"/>
              </p:ext>
            </p:extLst>
          </p:nvPr>
        </p:nvGraphicFramePr>
        <p:xfrm>
          <a:off x="0" y="1689736"/>
          <a:ext cx="7680007" cy="480218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2">
            <a:extLst>
              <a:ext uri="{FF2B5EF4-FFF2-40B4-BE49-F238E27FC236}">
                <a16:creationId xmlns:a16="http://schemas.microsoft.com/office/drawing/2014/main" id="{98C3B7CF-F974-EBBB-36C7-738FBB5DEFF1}"/>
              </a:ext>
            </a:extLst>
          </p:cNvPr>
          <p:cNvSpPr txBox="1"/>
          <p:nvPr/>
        </p:nvSpPr>
        <p:spPr>
          <a:xfrm>
            <a:off x="1674724" y="1863218"/>
            <a:ext cx="1697354" cy="538835"/>
          </a:xfrm>
          <a:prstGeom prst="rect">
            <a:avLst/>
          </a:prstGeom>
          <a:solidFill>
            <a:srgbClr val="FFFF93"/>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400" baseline="0"/>
              <a:t>no field</a:t>
            </a:r>
          </a:p>
          <a:p>
            <a:pPr algn="ctr"/>
            <a:r>
              <a:rPr lang="en-US" sz="1400" baseline="0"/>
              <a:t>(control)</a:t>
            </a:r>
          </a:p>
        </p:txBody>
      </p:sp>
      <p:sp>
        <p:nvSpPr>
          <p:cNvPr id="8" name="TextBox 3">
            <a:extLst>
              <a:ext uri="{FF2B5EF4-FFF2-40B4-BE49-F238E27FC236}">
                <a16:creationId xmlns:a16="http://schemas.microsoft.com/office/drawing/2014/main" id="{3B4F042D-5C89-4785-8888-178EB02EB03F}"/>
              </a:ext>
            </a:extLst>
          </p:cNvPr>
          <p:cNvSpPr txBox="1"/>
          <p:nvPr/>
        </p:nvSpPr>
        <p:spPr>
          <a:xfrm>
            <a:off x="3373984" y="1863218"/>
            <a:ext cx="1538604" cy="538835"/>
          </a:xfrm>
          <a:prstGeom prst="rect">
            <a:avLst/>
          </a:prstGeom>
          <a:solidFill>
            <a:srgbClr val="FFD1D1"/>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400" baseline="0"/>
              <a:t>positive DEP</a:t>
            </a:r>
          </a:p>
          <a:p>
            <a:pPr algn="ctr"/>
            <a:r>
              <a:rPr lang="en-US" sz="1400" baseline="0"/>
              <a:t>(attraction)</a:t>
            </a:r>
          </a:p>
        </p:txBody>
      </p:sp>
      <p:sp>
        <p:nvSpPr>
          <p:cNvPr id="9" name="TextBox 4">
            <a:extLst>
              <a:ext uri="{FF2B5EF4-FFF2-40B4-BE49-F238E27FC236}">
                <a16:creationId xmlns:a16="http://schemas.microsoft.com/office/drawing/2014/main" id="{9CE25766-B82B-4EDE-8367-722F47A36011}"/>
              </a:ext>
            </a:extLst>
          </p:cNvPr>
          <p:cNvSpPr txBox="1"/>
          <p:nvPr/>
        </p:nvSpPr>
        <p:spPr>
          <a:xfrm>
            <a:off x="4897984" y="1863218"/>
            <a:ext cx="1845945" cy="538835"/>
          </a:xfrm>
          <a:prstGeom prst="rect">
            <a:avLst/>
          </a:prstGeom>
          <a:solidFill>
            <a:schemeClr val="tx2">
              <a:lumMod val="10000"/>
              <a:lumOff val="90000"/>
            </a:schemeClr>
          </a:solidFill>
          <a:ln w="952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400" baseline="0"/>
              <a:t>negative DEP</a:t>
            </a:r>
          </a:p>
          <a:p>
            <a:pPr algn="ctr"/>
            <a:r>
              <a:rPr lang="en-US" sz="1400" baseline="0"/>
              <a:t>(repulsion)</a:t>
            </a:r>
          </a:p>
        </p:txBody>
      </p:sp>
      <p:graphicFrame>
        <p:nvGraphicFramePr>
          <p:cNvPr id="10" name="Chart 9">
            <a:extLst>
              <a:ext uri="{FF2B5EF4-FFF2-40B4-BE49-F238E27FC236}">
                <a16:creationId xmlns:a16="http://schemas.microsoft.com/office/drawing/2014/main" id="{657E6353-0564-BC96-DFCE-0F740FEA7D13}"/>
              </a:ext>
            </a:extLst>
          </p:cNvPr>
          <p:cNvGraphicFramePr>
            <a:graphicFrameLocks/>
          </p:cNvGraphicFramePr>
          <p:nvPr>
            <p:extLst>
              <p:ext uri="{D42A27DB-BD31-4B8C-83A1-F6EECF244321}">
                <p14:modId xmlns:p14="http://schemas.microsoft.com/office/powerpoint/2010/main" val="2625620449"/>
              </p:ext>
            </p:extLst>
          </p:nvPr>
        </p:nvGraphicFramePr>
        <p:xfrm>
          <a:off x="7459811" y="1323836"/>
          <a:ext cx="4533402" cy="2829912"/>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ABCB5A37-1DB1-C410-D64B-49C15C3AA9FF}"/>
              </a:ext>
            </a:extLst>
          </p:cNvPr>
          <p:cNvSpPr txBox="1"/>
          <p:nvPr/>
        </p:nvSpPr>
        <p:spPr>
          <a:xfrm>
            <a:off x="8310623" y="4512294"/>
            <a:ext cx="3881377" cy="1200329"/>
          </a:xfrm>
          <a:prstGeom prst="rect">
            <a:avLst/>
          </a:prstGeom>
          <a:noFill/>
        </p:spPr>
        <p:txBody>
          <a:bodyPr wrap="square" rtlCol="0">
            <a:spAutoFit/>
          </a:bodyPr>
          <a:lstStyle/>
          <a:p>
            <a:r>
              <a:rPr lang="en-US" dirty="0"/>
              <a:t>Comparison between no DEP, positive DEP, and negative DEP reveals </a:t>
            </a:r>
            <a:r>
              <a:rPr lang="en-US" dirty="0">
                <a:solidFill>
                  <a:srgbClr val="FF0000"/>
                </a:solidFill>
              </a:rPr>
              <a:t>statistically distinct impedance values </a:t>
            </a:r>
          </a:p>
        </p:txBody>
      </p:sp>
      <p:sp>
        <p:nvSpPr>
          <p:cNvPr id="13" name="TextBox 12">
            <a:extLst>
              <a:ext uri="{FF2B5EF4-FFF2-40B4-BE49-F238E27FC236}">
                <a16:creationId xmlns:a16="http://schemas.microsoft.com/office/drawing/2014/main" id="{D3FC7620-4A73-F259-19B3-F0B542752AC6}"/>
              </a:ext>
            </a:extLst>
          </p:cNvPr>
          <p:cNvSpPr txBox="1"/>
          <p:nvPr/>
        </p:nvSpPr>
        <p:spPr>
          <a:xfrm>
            <a:off x="-35068" y="6488668"/>
            <a:ext cx="12227067" cy="358171"/>
          </a:xfrm>
          <a:prstGeom prst="rect">
            <a:avLst/>
          </a:prstGeom>
          <a:noFill/>
        </p:spPr>
        <p:txBody>
          <a:bodyPr wrap="square" rtlCol="0">
            <a:spAutoFit/>
          </a:bodyPr>
          <a:lstStyle/>
          <a:p>
            <a:endParaRPr lang="en-US" dirty="0"/>
          </a:p>
        </p:txBody>
      </p:sp>
      <p:pic>
        <p:nvPicPr>
          <p:cNvPr id="15" name="Picture 14">
            <a:extLst>
              <a:ext uri="{FF2B5EF4-FFF2-40B4-BE49-F238E27FC236}">
                <a16:creationId xmlns:a16="http://schemas.microsoft.com/office/drawing/2014/main" id="{AF9C95B4-FD98-8DE0-B3B5-2A3B55A8E3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59016" y="3891735"/>
            <a:ext cx="1453557" cy="1445089"/>
          </a:xfrm>
          <a:prstGeom prst="rect">
            <a:avLst/>
          </a:prstGeom>
        </p:spPr>
      </p:pic>
      <p:pic>
        <p:nvPicPr>
          <p:cNvPr id="17" name="Picture 16">
            <a:extLst>
              <a:ext uri="{FF2B5EF4-FFF2-40B4-BE49-F238E27FC236}">
                <a16:creationId xmlns:a16="http://schemas.microsoft.com/office/drawing/2014/main" id="{65AB78CD-AC9C-DA97-C828-11EE5F7EEF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2227" y="3883926"/>
            <a:ext cx="1453557" cy="1445089"/>
          </a:xfrm>
          <a:prstGeom prst="rect">
            <a:avLst/>
          </a:prstGeom>
        </p:spPr>
      </p:pic>
      <p:pic>
        <p:nvPicPr>
          <p:cNvPr id="19" name="Picture 18">
            <a:extLst>
              <a:ext uri="{FF2B5EF4-FFF2-40B4-BE49-F238E27FC236}">
                <a16:creationId xmlns:a16="http://schemas.microsoft.com/office/drawing/2014/main" id="{4CD5BB69-CEA0-26C9-0853-AD51B6EB10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46507" y="2574583"/>
            <a:ext cx="1453558" cy="1445091"/>
          </a:xfrm>
          <a:prstGeom prst="rect">
            <a:avLst/>
          </a:prstGeom>
        </p:spPr>
      </p:pic>
      <p:sp>
        <p:nvSpPr>
          <p:cNvPr id="11" name="TextBox 10">
            <a:extLst>
              <a:ext uri="{FF2B5EF4-FFF2-40B4-BE49-F238E27FC236}">
                <a16:creationId xmlns:a16="http://schemas.microsoft.com/office/drawing/2014/main" id="{590C9857-C652-F43F-FCBA-65F601761C98}"/>
              </a:ext>
            </a:extLst>
          </p:cNvPr>
          <p:cNvSpPr txBox="1"/>
          <p:nvPr/>
        </p:nvSpPr>
        <p:spPr>
          <a:xfrm>
            <a:off x="464627" y="6227517"/>
            <a:ext cx="7782852" cy="338554"/>
          </a:xfrm>
          <a:prstGeom prst="rect">
            <a:avLst/>
          </a:prstGeom>
          <a:noFill/>
        </p:spPr>
        <p:txBody>
          <a:bodyPr wrap="square" rtlCol="0">
            <a:spAutoFit/>
          </a:bodyPr>
          <a:lstStyle/>
          <a:p>
            <a:pPr algn="ctr"/>
            <a:r>
              <a:rPr lang="en-US" sz="1600" b="1" dirty="0"/>
              <a:t>Figure 11. </a:t>
            </a:r>
            <a:r>
              <a:rPr lang="en-US" sz="1600" dirty="0"/>
              <a:t>Impedance measurements at different DEP conditions</a:t>
            </a:r>
            <a:endParaRPr lang="en-US" sz="1600" i="1" baseline="-25000" dirty="0"/>
          </a:p>
        </p:txBody>
      </p:sp>
    </p:spTree>
    <p:extLst>
      <p:ext uri="{BB962C8B-B14F-4D97-AF65-F5344CB8AC3E}">
        <p14:creationId xmlns:p14="http://schemas.microsoft.com/office/powerpoint/2010/main" val="388047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86A7-538B-878C-82DE-77334FB1F456}"/>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5FB2FA3F-414C-097D-0AF4-0100CA0DF20E}"/>
              </a:ext>
            </a:extLst>
          </p:cNvPr>
          <p:cNvSpPr>
            <a:spLocks noGrp="1"/>
          </p:cNvSpPr>
          <p:nvPr>
            <p:ph idx="1"/>
          </p:nvPr>
        </p:nvSpPr>
        <p:spPr>
          <a:xfrm>
            <a:off x="838200" y="1825625"/>
            <a:ext cx="10515600" cy="4550930"/>
          </a:xfrm>
        </p:spPr>
        <p:txBody>
          <a:bodyPr>
            <a:normAutofit/>
          </a:bodyPr>
          <a:lstStyle/>
          <a:p>
            <a:r>
              <a:rPr lang="en-US" dirty="0"/>
              <a:t>Designed a system capable of performing both DEP and impedance analysis with minimal downtime </a:t>
            </a:r>
          </a:p>
          <a:p>
            <a:r>
              <a:rPr lang="en-US" dirty="0"/>
              <a:t>Determined operational impedance parameters for the silicon chips</a:t>
            </a:r>
          </a:p>
          <a:p>
            <a:r>
              <a:rPr lang="en-US" dirty="0"/>
              <a:t>Demonstrated </a:t>
            </a:r>
            <a:r>
              <a:rPr lang="en-US" dirty="0" err="1"/>
              <a:t>pDEP</a:t>
            </a:r>
            <a:r>
              <a:rPr lang="en-US" dirty="0"/>
              <a:t> trapping on 500nm and 40nm carboxylate polystyrene particles</a:t>
            </a:r>
          </a:p>
          <a:p>
            <a:r>
              <a:rPr lang="en-US" dirty="0"/>
              <a:t>Imaged and plotted the increase in fluorescence as 40nm particles were trapped</a:t>
            </a:r>
          </a:p>
          <a:p>
            <a:r>
              <a:rPr lang="en-US" dirty="0"/>
              <a:t>Proved that impedance can distinguish between different DEP conditions and particle concentrations</a:t>
            </a:r>
          </a:p>
          <a:p>
            <a:endParaRPr lang="en-US" dirty="0"/>
          </a:p>
          <a:p>
            <a:endParaRPr lang="en-US" dirty="0"/>
          </a:p>
        </p:txBody>
      </p:sp>
      <p:sp>
        <p:nvSpPr>
          <p:cNvPr id="4" name="Slide Number Placeholder 3">
            <a:extLst>
              <a:ext uri="{FF2B5EF4-FFF2-40B4-BE49-F238E27FC236}">
                <a16:creationId xmlns:a16="http://schemas.microsoft.com/office/drawing/2014/main" id="{EC2FC144-CFB4-DA30-424F-802A356F6E49}"/>
              </a:ext>
            </a:extLst>
          </p:cNvPr>
          <p:cNvSpPr>
            <a:spLocks noGrp="1"/>
          </p:cNvSpPr>
          <p:nvPr>
            <p:ph type="sldNum" sz="quarter" idx="12"/>
          </p:nvPr>
        </p:nvSpPr>
        <p:spPr/>
        <p:txBody>
          <a:bodyPr/>
          <a:lstStyle/>
          <a:p>
            <a:fld id="{330EA680-D336-4FF7-8B7A-9848BB0A1C32}" type="slidenum">
              <a:rPr lang="en-US" smtClean="0"/>
              <a:t>12</a:t>
            </a:fld>
            <a:endParaRPr lang="en-US" dirty="0"/>
          </a:p>
        </p:txBody>
      </p:sp>
      <p:pic>
        <p:nvPicPr>
          <p:cNvPr id="6" name="Picture 5">
            <a:extLst>
              <a:ext uri="{FF2B5EF4-FFF2-40B4-BE49-F238E27FC236}">
                <a16:creationId xmlns:a16="http://schemas.microsoft.com/office/drawing/2014/main" id="{AEF5815E-856E-48D0-D142-A8D3F5B11FB4}"/>
              </a:ext>
            </a:extLst>
          </p:cNvPr>
          <p:cNvPicPr>
            <a:picLocks noChangeAspect="1"/>
          </p:cNvPicPr>
          <p:nvPr/>
        </p:nvPicPr>
        <p:blipFill>
          <a:blip r:embed="rId3"/>
          <a:stretch>
            <a:fillRect/>
          </a:stretch>
        </p:blipFill>
        <p:spPr>
          <a:xfrm>
            <a:off x="745602" y="1220900"/>
            <a:ext cx="4336103" cy="358171"/>
          </a:xfrm>
          <a:prstGeom prst="rect">
            <a:avLst/>
          </a:prstGeom>
        </p:spPr>
      </p:pic>
    </p:spTree>
    <p:extLst>
      <p:ext uri="{BB962C8B-B14F-4D97-AF65-F5344CB8AC3E}">
        <p14:creationId xmlns:p14="http://schemas.microsoft.com/office/powerpoint/2010/main" val="3778615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19342-9F8D-8B24-49A6-D7A29AC77B29}"/>
              </a:ext>
            </a:extLst>
          </p:cNvPr>
          <p:cNvSpPr>
            <a:spLocks noGrp="1"/>
          </p:cNvSpPr>
          <p:nvPr>
            <p:ph type="title"/>
          </p:nvPr>
        </p:nvSpPr>
        <p:spPr/>
        <p:txBody>
          <a:bodyPr/>
          <a:lstStyle/>
          <a:p>
            <a:r>
              <a:rPr lang="en-US" dirty="0"/>
              <a:t>Future Work</a:t>
            </a:r>
          </a:p>
        </p:txBody>
      </p:sp>
      <p:sp>
        <p:nvSpPr>
          <p:cNvPr id="3" name="Content Placeholder 2">
            <a:extLst>
              <a:ext uri="{FF2B5EF4-FFF2-40B4-BE49-F238E27FC236}">
                <a16:creationId xmlns:a16="http://schemas.microsoft.com/office/drawing/2014/main" id="{AD091A5A-7BB8-AFB7-CE5D-0F46EB4F9568}"/>
              </a:ext>
            </a:extLst>
          </p:cNvPr>
          <p:cNvSpPr>
            <a:spLocks noGrp="1"/>
          </p:cNvSpPr>
          <p:nvPr>
            <p:ph idx="1"/>
          </p:nvPr>
        </p:nvSpPr>
        <p:spPr>
          <a:xfrm>
            <a:off x="822184" y="1825624"/>
            <a:ext cx="5448300" cy="4351338"/>
          </a:xfrm>
        </p:spPr>
        <p:txBody>
          <a:bodyPr vert="horz" lIns="91440" tIns="45720" rIns="91440" bIns="45720" rtlCol="0" anchor="t">
            <a:normAutofit/>
          </a:bodyPr>
          <a:lstStyle/>
          <a:p>
            <a:r>
              <a:rPr lang="en-US" dirty="0"/>
              <a:t>Tagged proteins can be trapped using DEP and quantified</a:t>
            </a:r>
          </a:p>
          <a:p>
            <a:pPr lvl="1"/>
            <a:r>
              <a:rPr lang="en-US" dirty="0"/>
              <a:t>Repeated at different frequencies</a:t>
            </a:r>
          </a:p>
          <a:p>
            <a:r>
              <a:rPr lang="en-US" dirty="0">
                <a:solidFill>
                  <a:srgbClr val="FF0000"/>
                </a:solidFill>
              </a:rPr>
              <a:t>Time constant (</a:t>
            </a:r>
            <a:r>
              <a:rPr lang="en-US" dirty="0">
                <a:solidFill>
                  <a:srgbClr val="FF0000"/>
                </a:solidFill>
                <a:ea typeface="+mn-lt"/>
                <a:cs typeface="+mn-lt"/>
              </a:rPr>
              <a:t>τ) </a:t>
            </a:r>
            <a:r>
              <a:rPr lang="en-US" dirty="0">
                <a:ea typeface="+mn-lt"/>
                <a:cs typeface="+mn-lt"/>
              </a:rPr>
              <a:t>for capture rate using both methods</a:t>
            </a:r>
          </a:p>
          <a:p>
            <a:r>
              <a:rPr lang="en-US" dirty="0"/>
              <a:t>Label-free protein trapping measured, τ compared with tagged</a:t>
            </a:r>
          </a:p>
          <a:p>
            <a:pPr lvl="1">
              <a:buFont typeface="Courier New" panose="020B0604020202020204" pitchFamily="34" charset="0"/>
              <a:buChar char="o"/>
            </a:pPr>
            <a:endParaRPr lang="en-US" dirty="0"/>
          </a:p>
        </p:txBody>
      </p:sp>
      <p:sp>
        <p:nvSpPr>
          <p:cNvPr id="4" name="Slide Number Placeholder 3">
            <a:extLst>
              <a:ext uri="{FF2B5EF4-FFF2-40B4-BE49-F238E27FC236}">
                <a16:creationId xmlns:a16="http://schemas.microsoft.com/office/drawing/2014/main" id="{D301AEC2-E485-FEE0-A08F-8265E5F31F10}"/>
              </a:ext>
            </a:extLst>
          </p:cNvPr>
          <p:cNvSpPr>
            <a:spLocks noGrp="1"/>
          </p:cNvSpPr>
          <p:nvPr>
            <p:ph type="sldNum" sz="quarter" idx="12"/>
          </p:nvPr>
        </p:nvSpPr>
        <p:spPr/>
        <p:txBody>
          <a:bodyPr/>
          <a:lstStyle/>
          <a:p>
            <a:fld id="{330EA680-D336-4FF7-8B7A-9848BB0A1C32}" type="slidenum">
              <a:rPr lang="en-US" smtClean="0"/>
              <a:t>13</a:t>
            </a:fld>
            <a:endParaRPr lang="en-US"/>
          </a:p>
        </p:txBody>
      </p:sp>
      <p:graphicFrame>
        <p:nvGraphicFramePr>
          <p:cNvPr id="10" name="Chart 9">
            <a:extLst>
              <a:ext uri="{FF2B5EF4-FFF2-40B4-BE49-F238E27FC236}">
                <a16:creationId xmlns:a16="http://schemas.microsoft.com/office/drawing/2014/main" id="{2E61ADD8-AC42-9BEE-E24C-2716B8CD9D9A}"/>
              </a:ext>
            </a:extLst>
          </p:cNvPr>
          <p:cNvGraphicFramePr/>
          <p:nvPr>
            <p:extLst>
              <p:ext uri="{D42A27DB-BD31-4B8C-83A1-F6EECF244321}">
                <p14:modId xmlns:p14="http://schemas.microsoft.com/office/powerpoint/2010/main" val="3654521217"/>
              </p:ext>
            </p:extLst>
          </p:nvPr>
        </p:nvGraphicFramePr>
        <p:xfrm>
          <a:off x="6649026" y="504392"/>
          <a:ext cx="4860636" cy="336102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67DD846B-DCCF-81D0-392B-2E67251EDEF4}"/>
              </a:ext>
            </a:extLst>
          </p:cNvPr>
          <p:cNvSpPr txBox="1"/>
          <p:nvPr/>
        </p:nvSpPr>
        <p:spPr>
          <a:xfrm>
            <a:off x="7959436" y="3770461"/>
            <a:ext cx="2743200" cy="461665"/>
          </a:xfrm>
          <a:prstGeom prst="rect">
            <a:avLst/>
          </a:prstGeom>
          <a:noFill/>
        </p:spPr>
        <p:txBody>
          <a:bodyPr wrap="square" rtlCol="0">
            <a:spAutoFit/>
          </a:bodyPr>
          <a:lstStyle/>
          <a:p>
            <a:pPr algn="ctr"/>
            <a:r>
              <a:rPr lang="en-US" sz="2400" dirty="0"/>
              <a:t>For x frequencies</a:t>
            </a:r>
          </a:p>
        </p:txBody>
      </p:sp>
      <p:sp>
        <p:nvSpPr>
          <p:cNvPr id="14" name="TextBox 13">
            <a:extLst>
              <a:ext uri="{FF2B5EF4-FFF2-40B4-BE49-F238E27FC236}">
                <a16:creationId xmlns:a16="http://schemas.microsoft.com/office/drawing/2014/main" id="{75462E89-6E51-6BBC-0E29-872AE28E843D}"/>
              </a:ext>
            </a:extLst>
          </p:cNvPr>
          <p:cNvSpPr txBox="1"/>
          <p:nvPr/>
        </p:nvSpPr>
        <p:spPr>
          <a:xfrm>
            <a:off x="6286501" y="5039538"/>
            <a:ext cx="3098023" cy="830997"/>
          </a:xfrm>
          <a:prstGeom prst="rect">
            <a:avLst/>
          </a:prstGeom>
          <a:noFill/>
        </p:spPr>
        <p:txBody>
          <a:bodyPr wrap="square" rtlCol="0">
            <a:spAutoFit/>
          </a:bodyPr>
          <a:lstStyle/>
          <a:p>
            <a:r>
              <a:rPr lang="el-GR" sz="4800" dirty="0"/>
              <a:t>τ</a:t>
            </a:r>
            <a:r>
              <a:rPr lang="en-US" sz="1600" dirty="0"/>
              <a:t>Image</a:t>
            </a:r>
            <a:r>
              <a:rPr lang="en-US" sz="4800" dirty="0"/>
              <a:t> ≈ </a:t>
            </a:r>
            <a:r>
              <a:rPr lang="el-GR" sz="4800" dirty="0"/>
              <a:t>τ</a:t>
            </a:r>
            <a:r>
              <a:rPr lang="en-US" sz="1600" dirty="0"/>
              <a:t>Impedance </a:t>
            </a:r>
            <a:endParaRPr lang="en-US" dirty="0"/>
          </a:p>
        </p:txBody>
      </p:sp>
      <p:sp>
        <p:nvSpPr>
          <p:cNvPr id="15" name="Arrow: Down 14">
            <a:extLst>
              <a:ext uri="{FF2B5EF4-FFF2-40B4-BE49-F238E27FC236}">
                <a16:creationId xmlns:a16="http://schemas.microsoft.com/office/drawing/2014/main" id="{9607AC65-0CFF-925C-6742-06A1F695C7B1}"/>
              </a:ext>
            </a:extLst>
          </p:cNvPr>
          <p:cNvSpPr/>
          <p:nvPr/>
        </p:nvSpPr>
        <p:spPr>
          <a:xfrm rot="1974970">
            <a:off x="7576387" y="4292617"/>
            <a:ext cx="518250" cy="760426"/>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FA649583-F1BD-FA90-BD2C-3C630E8317A5}"/>
              </a:ext>
            </a:extLst>
          </p:cNvPr>
          <p:cNvSpPr txBox="1"/>
          <p:nvPr/>
        </p:nvSpPr>
        <p:spPr>
          <a:xfrm>
            <a:off x="10290743" y="4993371"/>
            <a:ext cx="1533881" cy="923330"/>
          </a:xfrm>
          <a:prstGeom prst="rect">
            <a:avLst/>
          </a:prstGeom>
          <a:noFill/>
        </p:spPr>
        <p:txBody>
          <a:bodyPr wrap="none" rtlCol="0">
            <a:spAutoFit/>
          </a:bodyPr>
          <a:lstStyle/>
          <a:p>
            <a:r>
              <a:rPr lang="el-GR" sz="4800" dirty="0"/>
              <a:t>τ</a:t>
            </a:r>
            <a:r>
              <a:rPr lang="en-US" sz="1600" dirty="0"/>
              <a:t>Label-Free</a:t>
            </a:r>
            <a:r>
              <a:rPr lang="en-US" sz="5400" dirty="0"/>
              <a:t> </a:t>
            </a:r>
            <a:endParaRPr lang="en-US" dirty="0"/>
          </a:p>
        </p:txBody>
      </p:sp>
      <p:sp>
        <p:nvSpPr>
          <p:cNvPr id="18" name="TextBox 17">
            <a:extLst>
              <a:ext uri="{FF2B5EF4-FFF2-40B4-BE49-F238E27FC236}">
                <a16:creationId xmlns:a16="http://schemas.microsoft.com/office/drawing/2014/main" id="{BA5E457D-E833-B32D-C4A0-ACB0501DED6F}"/>
              </a:ext>
            </a:extLst>
          </p:cNvPr>
          <p:cNvSpPr txBox="1"/>
          <p:nvPr/>
        </p:nvSpPr>
        <p:spPr>
          <a:xfrm>
            <a:off x="9439837" y="4521312"/>
            <a:ext cx="640155" cy="830997"/>
          </a:xfrm>
          <a:prstGeom prst="rect">
            <a:avLst/>
          </a:prstGeom>
          <a:noFill/>
        </p:spPr>
        <p:txBody>
          <a:bodyPr wrap="square" rtlCol="0">
            <a:spAutoFit/>
          </a:bodyPr>
          <a:lstStyle/>
          <a:p>
            <a:r>
              <a:rPr lang="en-US" sz="4800" dirty="0"/>
              <a:t>?</a:t>
            </a:r>
          </a:p>
        </p:txBody>
      </p:sp>
      <p:sp>
        <p:nvSpPr>
          <p:cNvPr id="5" name="Arrow: Left-Right 4">
            <a:extLst>
              <a:ext uri="{FF2B5EF4-FFF2-40B4-BE49-F238E27FC236}">
                <a16:creationId xmlns:a16="http://schemas.microsoft.com/office/drawing/2014/main" id="{65A9D355-41EE-15FD-0D0B-60177BC9223B}"/>
              </a:ext>
            </a:extLst>
          </p:cNvPr>
          <p:cNvSpPr/>
          <p:nvPr/>
        </p:nvSpPr>
        <p:spPr>
          <a:xfrm>
            <a:off x="9258827" y="5268405"/>
            <a:ext cx="839340" cy="475402"/>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93B8664-B5F0-F5E7-6B65-BACBF78D255E}"/>
              </a:ext>
            </a:extLst>
          </p:cNvPr>
          <p:cNvSpPr txBox="1"/>
          <p:nvPr/>
        </p:nvSpPr>
        <p:spPr>
          <a:xfrm>
            <a:off x="0" y="6405829"/>
            <a:ext cx="12191999" cy="461665"/>
          </a:xfrm>
          <a:prstGeom prst="rect">
            <a:avLst/>
          </a:prstGeom>
          <a:solidFill>
            <a:schemeClr val="accent4"/>
          </a:solidFill>
        </p:spPr>
        <p:txBody>
          <a:bodyPr wrap="square" rtlCol="0">
            <a:spAutoFit/>
          </a:bodyPr>
          <a:lstStyle/>
          <a:p>
            <a:pPr algn="ctr"/>
            <a:r>
              <a:rPr lang="en-US" sz="2400" b="1" dirty="0"/>
              <a:t>Fluorescent intensity ↔ Protein concentration ↔ Impedance load </a:t>
            </a:r>
          </a:p>
        </p:txBody>
      </p:sp>
      <p:sp>
        <p:nvSpPr>
          <p:cNvPr id="7" name="TextBox 6">
            <a:extLst>
              <a:ext uri="{FF2B5EF4-FFF2-40B4-BE49-F238E27FC236}">
                <a16:creationId xmlns:a16="http://schemas.microsoft.com/office/drawing/2014/main" id="{DC0D51A1-817B-9AF6-08AF-4B162408448B}"/>
              </a:ext>
            </a:extLst>
          </p:cNvPr>
          <p:cNvSpPr txBox="1"/>
          <p:nvPr/>
        </p:nvSpPr>
        <p:spPr>
          <a:xfrm>
            <a:off x="7159863" y="6081513"/>
            <a:ext cx="875753" cy="369332"/>
          </a:xfrm>
          <a:prstGeom prst="rect">
            <a:avLst/>
          </a:prstGeom>
          <a:noFill/>
        </p:spPr>
        <p:txBody>
          <a:bodyPr wrap="none" rtlCol="0">
            <a:spAutoFit/>
          </a:bodyPr>
          <a:lstStyle/>
          <a:p>
            <a:r>
              <a:rPr lang="en-US" dirty="0"/>
              <a:t>Tagged</a:t>
            </a:r>
          </a:p>
        </p:txBody>
      </p:sp>
      <p:sp>
        <p:nvSpPr>
          <p:cNvPr id="8" name="Left Brace 7">
            <a:extLst>
              <a:ext uri="{FF2B5EF4-FFF2-40B4-BE49-F238E27FC236}">
                <a16:creationId xmlns:a16="http://schemas.microsoft.com/office/drawing/2014/main" id="{FF63C128-B54B-F0EA-1BD8-9988F004053C}"/>
              </a:ext>
            </a:extLst>
          </p:cNvPr>
          <p:cNvSpPr/>
          <p:nvPr/>
        </p:nvSpPr>
        <p:spPr>
          <a:xfrm rot="16200000">
            <a:off x="7423808" y="4870455"/>
            <a:ext cx="347866" cy="2178118"/>
          </a:xfrm>
          <a:prstGeom prst="leftBrace">
            <a:avLst>
              <a:gd name="adj1" fmla="val 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1" name="Picture 10">
            <a:extLst>
              <a:ext uri="{FF2B5EF4-FFF2-40B4-BE49-F238E27FC236}">
                <a16:creationId xmlns:a16="http://schemas.microsoft.com/office/drawing/2014/main" id="{A0486BE3-83BA-BF46-EFA3-5224B72A7156}"/>
              </a:ext>
            </a:extLst>
          </p:cNvPr>
          <p:cNvPicPr>
            <a:picLocks noChangeAspect="1"/>
          </p:cNvPicPr>
          <p:nvPr/>
        </p:nvPicPr>
        <p:blipFill>
          <a:blip r:embed="rId4"/>
          <a:stretch>
            <a:fillRect/>
          </a:stretch>
        </p:blipFill>
        <p:spPr>
          <a:xfrm>
            <a:off x="682338" y="1353019"/>
            <a:ext cx="4336103" cy="358171"/>
          </a:xfrm>
          <a:prstGeom prst="rect">
            <a:avLst/>
          </a:prstGeom>
        </p:spPr>
      </p:pic>
    </p:spTree>
    <p:extLst>
      <p:ext uri="{BB962C8B-B14F-4D97-AF65-F5344CB8AC3E}">
        <p14:creationId xmlns:p14="http://schemas.microsoft.com/office/powerpoint/2010/main" val="1947676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B39D2-49EC-55BD-89B0-5D51C4C37E8D}"/>
              </a:ext>
            </a:extLst>
          </p:cNvPr>
          <p:cNvSpPr>
            <a:spLocks noGrp="1"/>
          </p:cNvSpPr>
          <p:nvPr>
            <p:ph type="title"/>
          </p:nvPr>
        </p:nvSpPr>
        <p:spPr>
          <a:xfrm>
            <a:off x="838200" y="365125"/>
            <a:ext cx="10515599" cy="1325563"/>
          </a:xfrm>
        </p:spPr>
        <p:txBody>
          <a:bodyPr/>
          <a:lstStyle/>
          <a:p>
            <a:pPr algn="ctr"/>
            <a:r>
              <a:rPr lang="en-US" dirty="0"/>
              <a:t>Thank You!! </a:t>
            </a:r>
          </a:p>
        </p:txBody>
      </p:sp>
      <p:sp>
        <p:nvSpPr>
          <p:cNvPr id="4" name="Slide Number Placeholder 3">
            <a:extLst>
              <a:ext uri="{FF2B5EF4-FFF2-40B4-BE49-F238E27FC236}">
                <a16:creationId xmlns:a16="http://schemas.microsoft.com/office/drawing/2014/main" id="{1891754F-C5ED-6DA4-22DB-929321068EF4}"/>
              </a:ext>
            </a:extLst>
          </p:cNvPr>
          <p:cNvSpPr>
            <a:spLocks noGrp="1"/>
          </p:cNvSpPr>
          <p:nvPr>
            <p:ph type="sldNum" sz="quarter" idx="12"/>
          </p:nvPr>
        </p:nvSpPr>
        <p:spPr/>
        <p:txBody>
          <a:bodyPr/>
          <a:lstStyle/>
          <a:p>
            <a:fld id="{330EA680-D336-4FF7-8B7A-9848BB0A1C32}" type="slidenum">
              <a:rPr lang="en-US" smtClean="0"/>
              <a:t>14</a:t>
            </a:fld>
            <a:endParaRPr lang="en-US" dirty="0"/>
          </a:p>
        </p:txBody>
      </p:sp>
      <p:sp>
        <p:nvSpPr>
          <p:cNvPr id="5" name="Content Placeholder 2">
            <a:extLst>
              <a:ext uri="{FF2B5EF4-FFF2-40B4-BE49-F238E27FC236}">
                <a16:creationId xmlns:a16="http://schemas.microsoft.com/office/drawing/2014/main" id="{4BE80FBB-D115-F23E-B001-7B5207F5F81B}"/>
              </a:ext>
            </a:extLst>
          </p:cNvPr>
          <p:cNvSpPr>
            <a:spLocks noGrp="1"/>
          </p:cNvSpPr>
          <p:nvPr>
            <p:ph idx="1"/>
          </p:nvPr>
        </p:nvSpPr>
        <p:spPr>
          <a:xfrm>
            <a:off x="6447099" y="2335910"/>
            <a:ext cx="4906701" cy="4351338"/>
          </a:xfrm>
        </p:spPr>
        <p:txBody>
          <a:bodyPr>
            <a:normAutofit lnSpcReduction="10000"/>
          </a:bodyPr>
          <a:lstStyle/>
          <a:p>
            <a:pPr marL="514350" indent="-514350">
              <a:buFont typeface="+mj-lt"/>
              <a:buAutoNum type="arabicPeriod"/>
            </a:pPr>
            <a:r>
              <a:rPr lang="en-US" sz="1600" dirty="0"/>
              <a:t>Camacho-Alanis F, Ros A. Protein </a:t>
            </a:r>
            <a:r>
              <a:rPr lang="en-US" sz="1600" dirty="0" err="1"/>
              <a:t>dielectrophoresis</a:t>
            </a:r>
            <a:r>
              <a:rPr lang="en-US" sz="1600" dirty="0"/>
              <a:t> and the link to dielectric properties. Bioanalysis. 2015;7(3):353-71. </a:t>
            </a:r>
            <a:r>
              <a:rPr lang="en-US" sz="1600" dirty="0" err="1"/>
              <a:t>doi</a:t>
            </a:r>
            <a:r>
              <a:rPr lang="en-US" sz="1600" dirty="0"/>
              <a:t>: 10.4155/bio.14.306. PMID: 25697193; PMCID: PMC4559587.</a:t>
            </a:r>
          </a:p>
          <a:p>
            <a:pPr marL="514350" indent="-514350">
              <a:buFont typeface="+mj-lt"/>
              <a:buAutoNum type="arabicPeriod"/>
            </a:pPr>
            <a:r>
              <a:rPr lang="en-US" sz="1600" dirty="0" err="1"/>
              <a:t>Zavatski</a:t>
            </a:r>
            <a:r>
              <a:rPr lang="en-US" sz="1600" dirty="0"/>
              <a:t> S, Bandarenka H, Martin OJF. Protein </a:t>
            </a:r>
            <a:r>
              <a:rPr lang="en-US" sz="1600" dirty="0" err="1"/>
              <a:t>Dielectrophoresis</a:t>
            </a:r>
            <a:r>
              <a:rPr lang="en-US" sz="1600" dirty="0"/>
              <a:t> with Gradient Array of Conductive Electrodes Sheds New Light on Empirical Theory. Anal Chem. 2023 Feb 7;95(5):2958-2966. </a:t>
            </a:r>
            <a:r>
              <a:rPr lang="en-US" sz="1600" dirty="0" err="1"/>
              <a:t>doi</a:t>
            </a:r>
            <a:r>
              <a:rPr lang="en-US" sz="1600" dirty="0"/>
              <a:t>: 10.1021/acs.analchem.2c04708. </a:t>
            </a:r>
            <a:r>
              <a:rPr lang="en-US" sz="1600" dirty="0" err="1"/>
              <a:t>Epub</a:t>
            </a:r>
            <a:r>
              <a:rPr lang="en-US" sz="1600" dirty="0"/>
              <a:t> 2023 Jan 24. PMID: 36692365; PMCID: PMC9909730.</a:t>
            </a:r>
          </a:p>
          <a:p>
            <a:pPr marL="514350" indent="-514350">
              <a:buFont typeface="+mj-lt"/>
              <a:buAutoNum type="arabicPeriod"/>
            </a:pPr>
            <a:r>
              <a:rPr lang="en-US" sz="1600" dirty="0"/>
              <a:t>Hagness DE, Yang Y, Tilley RD, Gooding JJ. The application of an applied electrical potential to generate electrical fields and forces to enhance affinity biosensors. </a:t>
            </a:r>
            <a:r>
              <a:rPr lang="en-US" sz="1600" dirty="0" err="1"/>
              <a:t>Biosens</a:t>
            </a:r>
            <a:r>
              <a:rPr lang="en-US" sz="1600" dirty="0"/>
              <a:t> </a:t>
            </a:r>
            <a:r>
              <a:rPr lang="en-US" sz="1600" dirty="0" err="1"/>
              <a:t>Bioelectron</a:t>
            </a:r>
            <a:r>
              <a:rPr lang="en-US" sz="1600" dirty="0"/>
              <a:t>. 2023 Oct 15;238:115577. </a:t>
            </a:r>
            <a:r>
              <a:rPr lang="en-US" sz="1600" dirty="0" err="1"/>
              <a:t>doi</a:t>
            </a:r>
            <a:r>
              <a:rPr lang="en-US" sz="1600" dirty="0"/>
              <a:t>: 10.1016/j.bios.2023.115577. </a:t>
            </a:r>
            <a:r>
              <a:rPr lang="en-US" sz="1600" dirty="0" err="1"/>
              <a:t>Epub</a:t>
            </a:r>
            <a:r>
              <a:rPr lang="en-US" sz="1600" dirty="0"/>
              <a:t> 2023 Aug 7. PMID: 37579531.</a:t>
            </a:r>
          </a:p>
        </p:txBody>
      </p:sp>
      <p:sp>
        <p:nvSpPr>
          <p:cNvPr id="6" name="Title 1">
            <a:extLst>
              <a:ext uri="{FF2B5EF4-FFF2-40B4-BE49-F238E27FC236}">
                <a16:creationId xmlns:a16="http://schemas.microsoft.com/office/drawing/2014/main" id="{A8C40074-ED5A-2E16-9260-0F6B1E545CC8}"/>
              </a:ext>
            </a:extLst>
          </p:cNvPr>
          <p:cNvSpPr txBox="1">
            <a:spLocks/>
          </p:cNvSpPr>
          <p:nvPr/>
        </p:nvSpPr>
        <p:spPr>
          <a:xfrm>
            <a:off x="3642647" y="132104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References</a:t>
            </a:r>
          </a:p>
        </p:txBody>
      </p:sp>
      <p:sp>
        <p:nvSpPr>
          <p:cNvPr id="8" name="Title 1">
            <a:extLst>
              <a:ext uri="{FF2B5EF4-FFF2-40B4-BE49-F238E27FC236}">
                <a16:creationId xmlns:a16="http://schemas.microsoft.com/office/drawing/2014/main" id="{A85F34E5-F83C-4789-75A3-C762C24A6C4C}"/>
              </a:ext>
            </a:extLst>
          </p:cNvPr>
          <p:cNvSpPr txBox="1">
            <a:spLocks/>
          </p:cNvSpPr>
          <p:nvPr/>
        </p:nvSpPr>
        <p:spPr>
          <a:xfrm>
            <a:off x="-2339534" y="13210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Acknowledgements</a:t>
            </a:r>
          </a:p>
        </p:txBody>
      </p:sp>
      <p:sp>
        <p:nvSpPr>
          <p:cNvPr id="3" name="TextBox 2">
            <a:extLst>
              <a:ext uri="{FF2B5EF4-FFF2-40B4-BE49-F238E27FC236}">
                <a16:creationId xmlns:a16="http://schemas.microsoft.com/office/drawing/2014/main" id="{0259B7BF-5357-FEC7-0AA1-C16BC2267AC0}"/>
              </a:ext>
            </a:extLst>
          </p:cNvPr>
          <p:cNvSpPr txBox="1"/>
          <p:nvPr/>
        </p:nvSpPr>
        <p:spPr>
          <a:xfrm>
            <a:off x="838201" y="2335910"/>
            <a:ext cx="4906701" cy="1754326"/>
          </a:xfrm>
          <a:prstGeom prst="rect">
            <a:avLst/>
          </a:prstGeom>
          <a:noFill/>
        </p:spPr>
        <p:txBody>
          <a:bodyPr wrap="square" rtlCol="0">
            <a:spAutoFit/>
          </a:bodyPr>
          <a:lstStyle/>
          <a:p>
            <a:r>
              <a:rPr lang="en-US" kern="0" dirty="0"/>
              <a:t>This work was supported by the National Science Foundation (NSF) under award #2348869 and grant #2140245,  and the National Nanotechnology Coordination Infrastructure (NNCI) KY Multiscale under award #2025075.</a:t>
            </a:r>
          </a:p>
        </p:txBody>
      </p:sp>
      <p:pic>
        <p:nvPicPr>
          <p:cNvPr id="9" name="Picture 8" descr="A picture containing text, clipart, sign&#10;&#10;Description automatically generated">
            <a:extLst>
              <a:ext uri="{FF2B5EF4-FFF2-40B4-BE49-F238E27FC236}">
                <a16:creationId xmlns:a16="http://schemas.microsoft.com/office/drawing/2014/main" id="{9037B7AB-05BB-263C-A6F2-E11EB10C6D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6087" y="4853569"/>
            <a:ext cx="3859975" cy="687185"/>
          </a:xfrm>
          <a:prstGeom prst="rect">
            <a:avLst/>
          </a:prstGeom>
        </p:spPr>
      </p:pic>
      <p:pic>
        <p:nvPicPr>
          <p:cNvPr id="11" name="Picture 10">
            <a:extLst>
              <a:ext uri="{FF2B5EF4-FFF2-40B4-BE49-F238E27FC236}">
                <a16:creationId xmlns:a16="http://schemas.microsoft.com/office/drawing/2014/main" id="{67DF2F9C-2826-2EF6-B11D-27ADBA1C15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764" y="5536959"/>
            <a:ext cx="5700181" cy="1085749"/>
          </a:xfrm>
          <a:prstGeom prst="rect">
            <a:avLst/>
          </a:prstGeom>
        </p:spPr>
      </p:pic>
      <p:pic>
        <p:nvPicPr>
          <p:cNvPr id="13" name="Picture 12" descr="A picture containing text, transport, wheel&#10;&#10;Description automatically generated">
            <a:extLst>
              <a:ext uri="{FF2B5EF4-FFF2-40B4-BE49-F238E27FC236}">
                <a16:creationId xmlns:a16="http://schemas.microsoft.com/office/drawing/2014/main" id="{4BB05C14-4188-F580-3963-94531427E8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417" y="4694769"/>
            <a:ext cx="995787" cy="1000991"/>
          </a:xfrm>
          <a:prstGeom prst="rect">
            <a:avLst/>
          </a:prstGeom>
        </p:spPr>
      </p:pic>
      <p:pic>
        <p:nvPicPr>
          <p:cNvPr id="15" name="Picture 14">
            <a:extLst>
              <a:ext uri="{FF2B5EF4-FFF2-40B4-BE49-F238E27FC236}">
                <a16:creationId xmlns:a16="http://schemas.microsoft.com/office/drawing/2014/main" id="{8CCEB253-C480-48CB-2AE1-3E70E29C68E4}"/>
              </a:ext>
            </a:extLst>
          </p:cNvPr>
          <p:cNvPicPr>
            <a:picLocks noChangeAspect="1"/>
          </p:cNvPicPr>
          <p:nvPr/>
        </p:nvPicPr>
        <p:blipFill>
          <a:blip r:embed="rId5"/>
          <a:stretch>
            <a:fillRect/>
          </a:stretch>
        </p:blipFill>
        <p:spPr>
          <a:xfrm>
            <a:off x="3908137" y="1294964"/>
            <a:ext cx="4336103" cy="358171"/>
          </a:xfrm>
          <a:prstGeom prst="rect">
            <a:avLst/>
          </a:prstGeom>
        </p:spPr>
      </p:pic>
    </p:spTree>
    <p:extLst>
      <p:ext uri="{BB962C8B-B14F-4D97-AF65-F5344CB8AC3E}">
        <p14:creationId xmlns:p14="http://schemas.microsoft.com/office/powerpoint/2010/main" val="732980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ovine serum albumin - Wikipedia">
            <a:extLst>
              <a:ext uri="{FF2B5EF4-FFF2-40B4-BE49-F238E27FC236}">
                <a16:creationId xmlns:a16="http://schemas.microsoft.com/office/drawing/2014/main" id="{4A2CA380-BE29-6F26-F5FD-EB074A27A8ED}"/>
              </a:ext>
            </a:extLst>
          </p:cNvPr>
          <p:cNvPicPr>
            <a:picLocks noChangeAspect="1"/>
          </p:cNvPicPr>
          <p:nvPr/>
        </p:nvPicPr>
        <p:blipFill>
          <a:blip r:embed="rId3"/>
          <a:stretch>
            <a:fillRect/>
          </a:stretch>
        </p:blipFill>
        <p:spPr>
          <a:xfrm>
            <a:off x="1660851" y="-222703"/>
            <a:ext cx="7996334" cy="7996334"/>
          </a:xfrm>
          <a:prstGeom prst="rect">
            <a:avLst/>
          </a:prstGeom>
        </p:spPr>
      </p:pic>
      <p:sp>
        <p:nvSpPr>
          <p:cNvPr id="2" name="Title 1">
            <a:extLst>
              <a:ext uri="{FF2B5EF4-FFF2-40B4-BE49-F238E27FC236}">
                <a16:creationId xmlns:a16="http://schemas.microsoft.com/office/drawing/2014/main" id="{9722E311-BA10-5CAC-D4A5-85B246A6E5E7}"/>
              </a:ext>
            </a:extLst>
          </p:cNvPr>
          <p:cNvSpPr>
            <a:spLocks noGrp="1"/>
          </p:cNvSpPr>
          <p:nvPr>
            <p:ph type="title"/>
          </p:nvPr>
        </p:nvSpPr>
        <p:spPr/>
        <p:txBody>
          <a:bodyPr/>
          <a:lstStyle/>
          <a:p>
            <a:r>
              <a:rPr lang="en-US" dirty="0"/>
              <a:t>Supplementary slides</a:t>
            </a:r>
          </a:p>
        </p:txBody>
      </p:sp>
      <p:sp>
        <p:nvSpPr>
          <p:cNvPr id="4" name="Slide Number Placeholder 3">
            <a:extLst>
              <a:ext uri="{FF2B5EF4-FFF2-40B4-BE49-F238E27FC236}">
                <a16:creationId xmlns:a16="http://schemas.microsoft.com/office/drawing/2014/main" id="{3B63B17E-A3C8-EDFC-5C44-006517DB1492}"/>
              </a:ext>
            </a:extLst>
          </p:cNvPr>
          <p:cNvSpPr>
            <a:spLocks noGrp="1"/>
          </p:cNvSpPr>
          <p:nvPr>
            <p:ph type="sldNum" sz="quarter" idx="12"/>
          </p:nvPr>
        </p:nvSpPr>
        <p:spPr/>
        <p:txBody>
          <a:bodyPr/>
          <a:lstStyle/>
          <a:p>
            <a:fld id="{330EA680-D336-4FF7-8B7A-9848BB0A1C32}" type="slidenum">
              <a:rPr lang="en-US" smtClean="0"/>
              <a:t>15</a:t>
            </a:fld>
            <a:endParaRPr lang="en-US"/>
          </a:p>
        </p:txBody>
      </p:sp>
      <p:sp>
        <p:nvSpPr>
          <p:cNvPr id="6" name="TextBox 5">
            <a:extLst>
              <a:ext uri="{FF2B5EF4-FFF2-40B4-BE49-F238E27FC236}">
                <a16:creationId xmlns:a16="http://schemas.microsoft.com/office/drawing/2014/main" id="{63DB9EF6-AAEC-EA88-84AE-0BD4B3C3EC8C}"/>
              </a:ext>
            </a:extLst>
          </p:cNvPr>
          <p:cNvSpPr txBox="1"/>
          <p:nvPr/>
        </p:nvSpPr>
        <p:spPr>
          <a:xfrm>
            <a:off x="3741575" y="6372348"/>
            <a:ext cx="4417299" cy="369332"/>
          </a:xfrm>
          <a:prstGeom prst="rect">
            <a:avLst/>
          </a:prstGeom>
          <a:noFill/>
        </p:spPr>
        <p:txBody>
          <a:bodyPr wrap="none" rtlCol="0">
            <a:spAutoFit/>
          </a:bodyPr>
          <a:lstStyle/>
          <a:p>
            <a:r>
              <a:rPr lang="en-US" b="1" dirty="0"/>
              <a:t>Figure 12</a:t>
            </a:r>
            <a:r>
              <a:rPr lang="en-US" dirty="0"/>
              <a:t>. Bovine serum albumin structure</a:t>
            </a:r>
          </a:p>
        </p:txBody>
      </p:sp>
    </p:spTree>
    <p:extLst>
      <p:ext uri="{BB962C8B-B14F-4D97-AF65-F5344CB8AC3E}">
        <p14:creationId xmlns:p14="http://schemas.microsoft.com/office/powerpoint/2010/main" val="3086543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0C4B4-3F72-FC46-5392-B668E46DE2D9}"/>
              </a:ext>
            </a:extLst>
          </p:cNvPr>
          <p:cNvSpPr>
            <a:spLocks noGrp="1"/>
          </p:cNvSpPr>
          <p:nvPr>
            <p:ph type="title"/>
          </p:nvPr>
        </p:nvSpPr>
        <p:spPr/>
        <p:txBody>
          <a:bodyPr/>
          <a:lstStyle/>
          <a:p>
            <a:r>
              <a:rPr lang="en-US" dirty="0"/>
              <a:t>Dielectrophoretic Force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30D6E0A-7E7B-D91E-8904-4E396E330231}"/>
                  </a:ext>
                </a:extLst>
              </p:cNvPr>
              <p:cNvSpPr>
                <a:spLocks noGrp="1"/>
              </p:cNvSpPr>
              <p:nvPr>
                <p:ph idx="1"/>
              </p:nvPr>
            </p:nvSpPr>
            <p:spPr/>
            <p:txBody>
              <a:bodyPr/>
              <a:lstStyle/>
              <a:p>
                <a14:m>
                  <m:oMath xmlns:m="http://schemas.openxmlformats.org/officeDocument/2006/math">
                    <m:r>
                      <a:rPr lang="en-US" i="1">
                        <a:latin typeface="Cambria Math" panose="02040503050406030204" pitchFamily="18" charset="0"/>
                      </a:rPr>
                      <m:t>𝑓</m:t>
                    </m:r>
                    <m:r>
                      <a:rPr lang="en-US">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𝑝</m:t>
                        </m:r>
                        <m:r>
                          <a:rPr lang="en-US">
                            <a:latin typeface="Cambria Math" panose="02040503050406030204" pitchFamily="18" charset="0"/>
                          </a:rPr>
                          <m:t>·</m:t>
                        </m:r>
                        <m:r>
                          <m:rPr>
                            <m:sty m:val="p"/>
                          </m:rPr>
                          <a:rPr lang="en-US">
                            <a:latin typeface="Cambria Math" panose="02040503050406030204" pitchFamily="18" charset="0"/>
                          </a:rPr>
                          <m:t>∇</m:t>
                        </m:r>
                      </m:e>
                    </m:d>
                    <m:r>
                      <m:rPr>
                        <m:nor/>
                      </m:rPr>
                      <a:rPr lang="en-US" i="0">
                        <a:latin typeface="Cambria Math" panose="02040503050406030204" pitchFamily="18" charset="0"/>
                      </a:rPr>
                      <m:t>E</m:t>
                    </m:r>
                    <m:r>
                      <a:rPr lang="en-US">
                        <a:latin typeface="Cambria Math" panose="02040503050406030204" pitchFamily="18" charset="0"/>
                      </a:rPr>
                      <m:t>=2</m:t>
                    </m:r>
                    <m:r>
                      <m:rPr>
                        <m:sty m:val="p"/>
                      </m:rPr>
                      <a:rPr lang="en-US">
                        <a:latin typeface="Cambria Math" panose="02040503050406030204" pitchFamily="18" charset="0"/>
                      </a:rPr>
                      <m:t>π</m:t>
                    </m:r>
                    <m:sSup>
                      <m:sSupPr>
                        <m:ctrlPr>
                          <a:rPr lang="en-US">
                            <a:latin typeface="Cambria Math" panose="02040503050406030204" pitchFamily="18" charset="0"/>
                          </a:rPr>
                        </m:ctrlPr>
                      </m:sSupPr>
                      <m:e>
                        <m:r>
                          <m:rPr>
                            <m:sty m:val="p"/>
                          </m:rPr>
                          <a:rPr lang="en-US">
                            <a:latin typeface="Cambria Math" panose="02040503050406030204" pitchFamily="18" charset="0"/>
                          </a:rPr>
                          <m:t>a</m:t>
                        </m:r>
                      </m:e>
                      <m:sup>
                        <m:r>
                          <a:rPr lang="en-US" i="1">
                            <a:latin typeface="Cambria Math" panose="02040503050406030204" pitchFamily="18" charset="0"/>
                          </a:rPr>
                          <m:t>3</m:t>
                        </m:r>
                      </m:sup>
                    </m:sSup>
                    <m:r>
                      <a:rPr lang="en-US">
                        <a:latin typeface="Cambria Math" panose="02040503050406030204" pitchFamily="18" charset="0"/>
                      </a:rPr>
                      <m:t>ℜ</m:t>
                    </m:r>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a:latin typeface="Cambria Math" panose="02040503050406030204" pitchFamily="18" charset="0"/>
                                      </a:rPr>
                                      <m:t>2</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a:latin typeface="Cambria Math" panose="02040503050406030204" pitchFamily="18" charset="0"/>
                                          </a:rPr>
                                          <m:t>2</m:t>
                                        </m:r>
                                      </m:sub>
                                    </m:sSub>
                                  </m:e>
                                </m:d>
                              </m:num>
                              <m:den>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a:latin typeface="Cambria Math" panose="02040503050406030204" pitchFamily="18" charset="0"/>
                                          </a:rPr>
                                          <m:t>1</m:t>
                                        </m:r>
                                      </m:sub>
                                    </m:sSub>
                                    <m:r>
                                      <a:rPr lang="en-US">
                                        <a:latin typeface="Cambria Math" panose="02040503050406030204" pitchFamily="18" charset="0"/>
                                      </a:rPr>
                                      <m:t>+2</m:t>
                                    </m:r>
                                    <m:sSub>
                                      <m:sSubPr>
                                        <m:ctrlPr>
                                          <a:rPr lang="en-US" i="1">
                                            <a:latin typeface="Cambria Math" panose="02040503050406030204" pitchFamily="18" charset="0"/>
                                          </a:rPr>
                                        </m:ctrlPr>
                                      </m:sSubPr>
                                      <m:e>
                                        <m:r>
                                          <a:rPr lang="en-US" i="1">
                                            <a:latin typeface="Cambria Math" panose="02040503050406030204" pitchFamily="18" charset="0"/>
                                          </a:rPr>
                                          <m:t>𝜀</m:t>
                                        </m:r>
                                      </m:e>
                                      <m:sub>
                                        <m:r>
                                          <a:rPr lang="en-US">
                                            <a:latin typeface="Cambria Math" panose="02040503050406030204" pitchFamily="18" charset="0"/>
                                          </a:rPr>
                                          <m:t>2</m:t>
                                        </m:r>
                                      </m:sub>
                                    </m:sSub>
                                  </m:e>
                                </m:d>
                              </m:den>
                            </m:f>
                          </m:e>
                        </m:d>
                      </m:e>
                    </m:d>
                    <m:r>
                      <m:rPr>
                        <m:sty m:val="p"/>
                      </m:rPr>
                      <a:rPr lang="en-US">
                        <a:latin typeface="Cambria Math" panose="02040503050406030204" pitchFamily="18" charset="0"/>
                      </a:rPr>
                      <m:t>∇</m:t>
                    </m:r>
                    <m:sSup>
                      <m:sSupPr>
                        <m:ctrlPr>
                          <a:rPr lang="en-US">
                            <a:latin typeface="Cambria Math" panose="02040503050406030204" pitchFamily="18" charset="0"/>
                          </a:rPr>
                        </m:ctrlPr>
                      </m:sSupPr>
                      <m:e>
                        <m:r>
                          <m:rPr>
                            <m:sty m:val="p"/>
                          </m:rPr>
                          <a:rPr lang="en-US">
                            <a:latin typeface="Cambria Math" panose="02040503050406030204" pitchFamily="18" charset="0"/>
                          </a:rPr>
                          <m:t>E</m:t>
                        </m:r>
                      </m:e>
                      <m:sup>
                        <m:r>
                          <a:rPr lang="en-US">
                            <a:latin typeface="Cambria Math" panose="02040503050406030204" pitchFamily="18" charset="0"/>
                          </a:rPr>
                          <m:t>2</m:t>
                        </m:r>
                      </m:sup>
                    </m:sSup>
                    <m:r>
                      <a:rPr lang="en-US">
                        <a:latin typeface="Cambria Math" panose="02040503050406030204" pitchFamily="18" charset="0"/>
                      </a:rPr>
                      <m:t> [</m:t>
                    </m:r>
                    <m:r>
                      <m:rPr>
                        <m:sty m:val="p"/>
                      </m:rPr>
                      <a:rPr lang="en-US">
                        <a:latin typeface="Cambria Math" panose="02040503050406030204" pitchFamily="18" charset="0"/>
                      </a:rPr>
                      <m:t>N</m:t>
                    </m:r>
                    <m:r>
                      <a:rPr lang="en-US">
                        <a:latin typeface="Cambria Math" panose="02040503050406030204" pitchFamily="18" charset="0"/>
                      </a:rPr>
                      <m:t>]</m:t>
                    </m:r>
                  </m:oMath>
                </a14:m>
                <a:endParaRPr lang="en-US" dirty="0"/>
              </a:p>
              <a:p>
                <a:endParaRPr lang="en-US" sz="3200" dirty="0"/>
              </a:p>
              <a:p>
                <a:endParaRPr lang="en-US" dirty="0"/>
              </a:p>
            </p:txBody>
          </p:sp>
        </mc:Choice>
        <mc:Fallback xmlns="">
          <p:sp>
            <p:nvSpPr>
              <p:cNvPr id="3" name="Content Placeholder 2">
                <a:extLst>
                  <a:ext uri="{FF2B5EF4-FFF2-40B4-BE49-F238E27FC236}">
                    <a16:creationId xmlns:a16="http://schemas.microsoft.com/office/drawing/2014/main" id="{330D6E0A-7E7B-D91E-8904-4E396E330231}"/>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2E361C6-D770-4155-AF60-16B110878820}"/>
              </a:ext>
            </a:extLst>
          </p:cNvPr>
          <p:cNvSpPr>
            <a:spLocks noGrp="1"/>
          </p:cNvSpPr>
          <p:nvPr>
            <p:ph type="sldNum" sz="quarter" idx="12"/>
          </p:nvPr>
        </p:nvSpPr>
        <p:spPr/>
        <p:txBody>
          <a:bodyPr/>
          <a:lstStyle/>
          <a:p>
            <a:fld id="{330EA680-D336-4FF7-8B7A-9848BB0A1C32}" type="slidenum">
              <a:rPr lang="en-US" smtClean="0"/>
              <a:t>16</a:t>
            </a:fld>
            <a:endParaRPr lang="en-US" dirty="0"/>
          </a:p>
        </p:txBody>
      </p:sp>
    </p:spTree>
    <p:extLst>
      <p:ext uri="{BB962C8B-B14F-4D97-AF65-F5344CB8AC3E}">
        <p14:creationId xmlns:p14="http://schemas.microsoft.com/office/powerpoint/2010/main" val="216490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C58C6-01A8-BFCC-36C9-2F851BE1E313}"/>
              </a:ext>
            </a:extLst>
          </p:cNvPr>
          <p:cNvSpPr>
            <a:spLocks noGrp="1"/>
          </p:cNvSpPr>
          <p:nvPr>
            <p:ph type="title"/>
          </p:nvPr>
        </p:nvSpPr>
        <p:spPr/>
        <p:txBody>
          <a:bodyPr/>
          <a:lstStyle/>
          <a:p>
            <a:r>
              <a:rPr lang="en-US" dirty="0"/>
              <a:t>Experimental Process</a:t>
            </a:r>
          </a:p>
        </p:txBody>
      </p:sp>
      <p:sp>
        <p:nvSpPr>
          <p:cNvPr id="3" name="Content Placeholder 2">
            <a:extLst>
              <a:ext uri="{FF2B5EF4-FFF2-40B4-BE49-F238E27FC236}">
                <a16:creationId xmlns:a16="http://schemas.microsoft.com/office/drawing/2014/main" id="{9630C013-6F13-0AF1-06FA-A825822327D5}"/>
              </a:ext>
            </a:extLst>
          </p:cNvPr>
          <p:cNvSpPr>
            <a:spLocks noGrp="1"/>
          </p:cNvSpPr>
          <p:nvPr>
            <p:ph idx="1"/>
          </p:nvPr>
        </p:nvSpPr>
        <p:spPr>
          <a:xfrm>
            <a:off x="838200" y="1825624"/>
            <a:ext cx="5828818" cy="4916055"/>
          </a:xfrm>
        </p:spPr>
        <p:txBody>
          <a:bodyPr>
            <a:normAutofit/>
          </a:bodyPr>
          <a:lstStyle/>
          <a:p>
            <a:r>
              <a:rPr lang="en-US" dirty="0"/>
              <a:t>Clean chip and cover slide</a:t>
            </a:r>
          </a:p>
          <a:p>
            <a:r>
              <a:rPr lang="en-US" dirty="0"/>
              <a:t>Treat with plasma for ~60 sec</a:t>
            </a:r>
          </a:p>
          <a:p>
            <a:r>
              <a:rPr lang="en-US" dirty="0"/>
              <a:t>Coat the surface with 100</a:t>
            </a:r>
            <a:r>
              <a:rPr lang="el-GR" dirty="0"/>
              <a:t> μ</a:t>
            </a:r>
            <a:r>
              <a:rPr lang="en-US" dirty="0"/>
              <a:t>L DI water wait 30-45 min</a:t>
            </a:r>
          </a:p>
          <a:p>
            <a:pPr lvl="1"/>
            <a:r>
              <a:rPr lang="en-US" dirty="0">
                <a:solidFill>
                  <a:srgbClr val="FF0000"/>
                </a:solidFill>
              </a:rPr>
              <a:t>Prevents non-specific adsorption</a:t>
            </a:r>
          </a:p>
          <a:p>
            <a:r>
              <a:rPr lang="en-US" dirty="0"/>
              <a:t>Add ~10 </a:t>
            </a:r>
            <a:r>
              <a:rPr lang="el-GR" dirty="0"/>
              <a:t>μ</a:t>
            </a:r>
            <a:r>
              <a:rPr lang="en-US" dirty="0"/>
              <a:t>L particle solution to well</a:t>
            </a:r>
          </a:p>
          <a:p>
            <a:r>
              <a:rPr lang="en-US" dirty="0"/>
              <a:t>Place cover slide over well</a:t>
            </a:r>
          </a:p>
          <a:p>
            <a:r>
              <a:rPr lang="en-US" dirty="0"/>
              <a:t>Slot chip into platform, begin DEP trapping</a:t>
            </a:r>
          </a:p>
        </p:txBody>
      </p:sp>
      <p:sp>
        <p:nvSpPr>
          <p:cNvPr id="4" name="Slide Number Placeholder 3">
            <a:extLst>
              <a:ext uri="{FF2B5EF4-FFF2-40B4-BE49-F238E27FC236}">
                <a16:creationId xmlns:a16="http://schemas.microsoft.com/office/drawing/2014/main" id="{ECD544C4-E9F2-B720-C53F-B6E9146A5D8F}"/>
              </a:ext>
            </a:extLst>
          </p:cNvPr>
          <p:cNvSpPr>
            <a:spLocks noGrp="1"/>
          </p:cNvSpPr>
          <p:nvPr>
            <p:ph type="sldNum" sz="quarter" idx="12"/>
          </p:nvPr>
        </p:nvSpPr>
        <p:spPr/>
        <p:txBody>
          <a:bodyPr/>
          <a:lstStyle/>
          <a:p>
            <a:fld id="{330EA680-D336-4FF7-8B7A-9848BB0A1C32}" type="slidenum">
              <a:rPr lang="en-US" smtClean="0"/>
              <a:t>17</a:t>
            </a:fld>
            <a:endParaRPr lang="en-US" dirty="0"/>
          </a:p>
        </p:txBody>
      </p:sp>
      <p:pic>
        <p:nvPicPr>
          <p:cNvPr id="10" name="Picture 9">
            <a:extLst>
              <a:ext uri="{FF2B5EF4-FFF2-40B4-BE49-F238E27FC236}">
                <a16:creationId xmlns:a16="http://schemas.microsoft.com/office/drawing/2014/main" id="{71492138-701B-F515-B718-4C013A1DE8A3}"/>
              </a:ext>
            </a:extLst>
          </p:cNvPr>
          <p:cNvPicPr>
            <a:picLocks noChangeAspect="1"/>
          </p:cNvPicPr>
          <p:nvPr/>
        </p:nvPicPr>
        <p:blipFill>
          <a:blip r:embed="rId3"/>
          <a:stretch>
            <a:fillRect/>
          </a:stretch>
        </p:blipFill>
        <p:spPr>
          <a:xfrm>
            <a:off x="838200" y="1332517"/>
            <a:ext cx="4752372" cy="392556"/>
          </a:xfrm>
          <a:prstGeom prst="rect">
            <a:avLst/>
          </a:prstGeom>
        </p:spPr>
      </p:pic>
      <p:pic>
        <p:nvPicPr>
          <p:cNvPr id="6" name="Picture 5">
            <a:extLst>
              <a:ext uri="{FF2B5EF4-FFF2-40B4-BE49-F238E27FC236}">
                <a16:creationId xmlns:a16="http://schemas.microsoft.com/office/drawing/2014/main" id="{64D69764-8F3D-1AB4-7933-20641DEC0628}"/>
              </a:ext>
            </a:extLst>
          </p:cNvPr>
          <p:cNvPicPr>
            <a:picLocks noChangeAspect="1"/>
          </p:cNvPicPr>
          <p:nvPr/>
        </p:nvPicPr>
        <p:blipFill>
          <a:blip r:embed="rId4" cstate="print">
            <a:extLst>
              <a:ext uri="{28A0092B-C50C-407E-A947-70E740481C1C}">
                <a14:useLocalDpi xmlns:a14="http://schemas.microsoft.com/office/drawing/2010/main" val="0"/>
              </a:ext>
            </a:extLst>
          </a:blip>
          <a:srcRect l="16072" t="10302" r="12134" b="10665"/>
          <a:stretch>
            <a:fillRect/>
          </a:stretch>
        </p:blipFill>
        <p:spPr>
          <a:xfrm>
            <a:off x="6846337" y="1208608"/>
            <a:ext cx="4969397" cy="4102842"/>
          </a:xfrm>
          <a:prstGeom prst="rect">
            <a:avLst/>
          </a:prstGeom>
        </p:spPr>
      </p:pic>
    </p:spTree>
    <p:extLst>
      <p:ext uri="{BB962C8B-B14F-4D97-AF65-F5344CB8AC3E}">
        <p14:creationId xmlns:p14="http://schemas.microsoft.com/office/powerpoint/2010/main" val="102984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EB0FEC-7123-5CE0-5094-6FAD03D0B9B5}"/>
              </a:ext>
            </a:extLst>
          </p:cNvPr>
          <p:cNvSpPr>
            <a:spLocks noGrp="1"/>
          </p:cNvSpPr>
          <p:nvPr>
            <p:ph type="title"/>
          </p:nvPr>
        </p:nvSpPr>
        <p:spPr>
          <a:xfrm>
            <a:off x="1136397" y="-233021"/>
            <a:ext cx="4959603" cy="1642969"/>
          </a:xfrm>
        </p:spPr>
        <p:txBody>
          <a:bodyPr anchor="b">
            <a:normAutofit/>
          </a:bodyPr>
          <a:lstStyle/>
          <a:p>
            <a:r>
              <a:rPr lang="en-US" sz="4000" dirty="0"/>
              <a:t>What is the problem?</a:t>
            </a:r>
          </a:p>
        </p:txBody>
      </p:sp>
      <p:sp>
        <p:nvSpPr>
          <p:cNvPr id="3" name="Content Placeholder 2">
            <a:extLst>
              <a:ext uri="{FF2B5EF4-FFF2-40B4-BE49-F238E27FC236}">
                <a16:creationId xmlns:a16="http://schemas.microsoft.com/office/drawing/2014/main" id="{141A7969-8602-6ED5-D766-58AB2679FAE5}"/>
              </a:ext>
            </a:extLst>
          </p:cNvPr>
          <p:cNvSpPr>
            <a:spLocks noGrp="1"/>
          </p:cNvSpPr>
          <p:nvPr>
            <p:ph idx="1"/>
          </p:nvPr>
        </p:nvSpPr>
        <p:spPr>
          <a:xfrm>
            <a:off x="1136397" y="1968113"/>
            <a:ext cx="4723227" cy="4085356"/>
          </a:xfrm>
        </p:spPr>
        <p:txBody>
          <a:bodyPr vert="horz" lIns="91440" tIns="45720" rIns="91440" bIns="45720" rtlCol="0" anchor="t">
            <a:normAutofit/>
          </a:bodyPr>
          <a:lstStyle/>
          <a:p>
            <a:r>
              <a:rPr lang="en-US" sz="2000" dirty="0" err="1">
                <a:solidFill>
                  <a:srgbClr val="FF0000"/>
                </a:solidFill>
              </a:rPr>
              <a:t>Dielectrophoresis</a:t>
            </a:r>
            <a:r>
              <a:rPr lang="en-US" sz="2000" dirty="0">
                <a:solidFill>
                  <a:srgbClr val="FF0000"/>
                </a:solidFill>
              </a:rPr>
              <a:t> (DEP) </a:t>
            </a:r>
            <a:r>
              <a:rPr lang="en-US" sz="2000" dirty="0"/>
              <a:t>traps proteins</a:t>
            </a:r>
          </a:p>
          <a:p>
            <a:r>
              <a:rPr lang="en-US" sz="2000" dirty="0"/>
              <a:t>Visual observation of fluorescent proteins is the main way to study protein DEP [1]</a:t>
            </a:r>
          </a:p>
          <a:p>
            <a:r>
              <a:rPr lang="en-US" sz="2000" dirty="0"/>
              <a:t>Proteins without fluorescent tags may have a </a:t>
            </a:r>
            <a:r>
              <a:rPr lang="en-US" sz="2000" dirty="0">
                <a:solidFill>
                  <a:srgbClr val="FF0000"/>
                </a:solidFill>
              </a:rPr>
              <a:t>different trapping rate </a:t>
            </a:r>
            <a:r>
              <a:rPr lang="en-US" sz="2000" dirty="0"/>
              <a:t>compared to tagged proteins</a:t>
            </a:r>
          </a:p>
          <a:p>
            <a:r>
              <a:rPr lang="en-US" sz="2000" u="sng" dirty="0">
                <a:solidFill>
                  <a:srgbClr val="FF0000"/>
                </a:solidFill>
              </a:rPr>
              <a:t>Objective</a:t>
            </a:r>
            <a:r>
              <a:rPr lang="en-US" sz="2000" dirty="0"/>
              <a:t>: We aim to design a system capable of integrating impedance analysis with fluorescent imaging for experiments on dielectrophoretic trapping</a:t>
            </a:r>
          </a:p>
          <a:p>
            <a:endParaRPr lang="en-US" sz="2000" dirty="0"/>
          </a:p>
          <a:p>
            <a:endParaRPr lang="en-US" sz="2000" dirty="0"/>
          </a:p>
          <a:p>
            <a:endParaRPr lang="en-US" sz="2000" dirty="0"/>
          </a:p>
          <a:p>
            <a:endParaRPr lang="en-US" sz="2000" dirty="0"/>
          </a:p>
          <a:p>
            <a:endParaRPr lang="en-US" sz="2000" dirty="0"/>
          </a:p>
          <a:p>
            <a:endParaRPr lang="en-US" sz="2000" dirty="0"/>
          </a:p>
        </p:txBody>
      </p:sp>
      <p:pic>
        <p:nvPicPr>
          <p:cNvPr id="6" name="Picture 5">
            <a:extLst>
              <a:ext uri="{FF2B5EF4-FFF2-40B4-BE49-F238E27FC236}">
                <a16:creationId xmlns:a16="http://schemas.microsoft.com/office/drawing/2014/main" id="{9CBEAEC2-333D-3765-926D-EF01CFDA591B}"/>
              </a:ext>
            </a:extLst>
          </p:cNvPr>
          <p:cNvPicPr>
            <a:picLocks noChangeAspect="1"/>
          </p:cNvPicPr>
          <p:nvPr/>
        </p:nvPicPr>
        <p:blipFill>
          <a:blip r:embed="rId3"/>
          <a:srcRect r="2623"/>
          <a:stretch>
            <a:fillRect/>
          </a:stretch>
        </p:blipFill>
        <p:spPr>
          <a:xfrm>
            <a:off x="6604743" y="489118"/>
            <a:ext cx="5016420" cy="5466007"/>
          </a:xfrm>
          <a:prstGeom prst="rect">
            <a:avLst/>
          </a:prstGeom>
        </p:spPr>
      </p:pic>
      <p:sp>
        <p:nvSpPr>
          <p:cNvPr id="17" name="Rectangle 16">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DBF5365-EB1C-E2BA-F7C8-67F1B69A4094}"/>
              </a:ext>
            </a:extLst>
          </p:cNvPr>
          <p:cNvSpPr>
            <a:spLocks noGrp="1"/>
          </p:cNvSpPr>
          <p:nvPr>
            <p:ph type="sldNum" sz="quarter" idx="12"/>
          </p:nvPr>
        </p:nvSpPr>
        <p:spPr>
          <a:xfrm>
            <a:off x="11704320" y="6455664"/>
            <a:ext cx="448056" cy="365125"/>
          </a:xfrm>
        </p:spPr>
        <p:txBody>
          <a:bodyPr>
            <a:normAutofit/>
          </a:bodyPr>
          <a:lstStyle/>
          <a:p>
            <a:pPr>
              <a:spcAft>
                <a:spcPts val="600"/>
              </a:spcAft>
            </a:pPr>
            <a:fld id="{330EA680-D336-4FF7-8B7A-9848BB0A1C32}" type="slidenum">
              <a:rPr lang="en-US" sz="1100">
                <a:solidFill>
                  <a:srgbClr val="FFFFFF"/>
                </a:solidFill>
              </a:rPr>
              <a:pPr>
                <a:spcAft>
                  <a:spcPts val="600"/>
                </a:spcAft>
              </a:pPr>
              <a:t>2</a:t>
            </a:fld>
            <a:endParaRPr lang="en-US" sz="1100">
              <a:solidFill>
                <a:srgbClr val="FFFFFF"/>
              </a:solidFill>
            </a:endParaRPr>
          </a:p>
        </p:txBody>
      </p:sp>
      <p:sp>
        <p:nvSpPr>
          <p:cNvPr id="7" name="TextBox 6">
            <a:extLst>
              <a:ext uri="{FF2B5EF4-FFF2-40B4-BE49-F238E27FC236}">
                <a16:creationId xmlns:a16="http://schemas.microsoft.com/office/drawing/2014/main" id="{887BD3A3-1EE5-4B04-AE55-0A320926376A}"/>
              </a:ext>
            </a:extLst>
          </p:cNvPr>
          <p:cNvSpPr txBox="1"/>
          <p:nvPr/>
        </p:nvSpPr>
        <p:spPr>
          <a:xfrm>
            <a:off x="6972399" y="5993296"/>
            <a:ext cx="4324004" cy="369332"/>
          </a:xfrm>
          <a:prstGeom prst="rect">
            <a:avLst/>
          </a:prstGeom>
          <a:noFill/>
        </p:spPr>
        <p:txBody>
          <a:bodyPr wrap="none" rtlCol="0">
            <a:spAutoFit/>
          </a:bodyPr>
          <a:lstStyle/>
          <a:p>
            <a:r>
              <a:rPr lang="en-US" b="1" dirty="0"/>
              <a:t>Figure 1.</a:t>
            </a:r>
            <a:r>
              <a:rPr lang="en-US" dirty="0"/>
              <a:t> Trapped fluorescent proteins [2] </a:t>
            </a:r>
          </a:p>
        </p:txBody>
      </p:sp>
      <p:pic>
        <p:nvPicPr>
          <p:cNvPr id="9" name="Picture 8">
            <a:extLst>
              <a:ext uri="{FF2B5EF4-FFF2-40B4-BE49-F238E27FC236}">
                <a16:creationId xmlns:a16="http://schemas.microsoft.com/office/drawing/2014/main" id="{F05D2157-1980-F7D4-BBC7-8501722C6A2C}"/>
              </a:ext>
            </a:extLst>
          </p:cNvPr>
          <p:cNvPicPr>
            <a:picLocks noChangeAspect="1"/>
          </p:cNvPicPr>
          <p:nvPr/>
        </p:nvPicPr>
        <p:blipFill>
          <a:blip r:embed="rId4"/>
          <a:stretch>
            <a:fillRect/>
          </a:stretch>
        </p:blipFill>
        <p:spPr>
          <a:xfrm>
            <a:off x="1136397" y="1376921"/>
            <a:ext cx="4363518" cy="358171"/>
          </a:xfrm>
          <a:prstGeom prst="rect">
            <a:avLst/>
          </a:prstGeom>
        </p:spPr>
      </p:pic>
      <p:cxnSp>
        <p:nvCxnSpPr>
          <p:cNvPr id="8" name="Straight Arrow Connector 7">
            <a:extLst>
              <a:ext uri="{FF2B5EF4-FFF2-40B4-BE49-F238E27FC236}">
                <a16:creationId xmlns:a16="http://schemas.microsoft.com/office/drawing/2014/main" id="{D3FFB2ED-448C-72D3-C4EF-F810584532B4}"/>
              </a:ext>
            </a:extLst>
          </p:cNvPr>
          <p:cNvCxnSpPr>
            <a:cxnSpLocks/>
          </p:cNvCxnSpPr>
          <p:nvPr/>
        </p:nvCxnSpPr>
        <p:spPr>
          <a:xfrm flipV="1">
            <a:off x="7836061" y="3390829"/>
            <a:ext cx="1024357" cy="23204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0C2D8470-5A20-745B-E584-9A04035B2323}"/>
              </a:ext>
            </a:extLst>
          </p:cNvPr>
          <p:cNvSpPr txBox="1"/>
          <p:nvPr/>
        </p:nvSpPr>
        <p:spPr>
          <a:xfrm>
            <a:off x="6769099" y="3390829"/>
            <a:ext cx="1346200" cy="646331"/>
          </a:xfrm>
          <a:prstGeom prst="rect">
            <a:avLst/>
          </a:prstGeom>
          <a:noFill/>
        </p:spPr>
        <p:txBody>
          <a:bodyPr wrap="square" rtlCol="0">
            <a:spAutoFit/>
          </a:bodyPr>
          <a:lstStyle/>
          <a:p>
            <a:r>
              <a:rPr lang="en-US" dirty="0">
                <a:solidFill>
                  <a:srgbClr val="FF0000"/>
                </a:solidFill>
              </a:rPr>
              <a:t>Trapped proteins!</a:t>
            </a:r>
          </a:p>
        </p:txBody>
      </p:sp>
    </p:spTree>
    <p:extLst>
      <p:ext uri="{BB962C8B-B14F-4D97-AF65-F5344CB8AC3E}">
        <p14:creationId xmlns:p14="http://schemas.microsoft.com/office/powerpoint/2010/main" val="1092838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2401C-08CA-AF82-C636-9E2D2A5D9CE6}"/>
              </a:ext>
            </a:extLst>
          </p:cNvPr>
          <p:cNvSpPr>
            <a:spLocks noGrp="1"/>
          </p:cNvSpPr>
          <p:nvPr>
            <p:ph type="title"/>
          </p:nvPr>
        </p:nvSpPr>
        <p:spPr>
          <a:xfrm>
            <a:off x="556325" y="532717"/>
            <a:ext cx="3548667" cy="1719072"/>
          </a:xfrm>
        </p:spPr>
        <p:txBody>
          <a:bodyPr anchor="b">
            <a:normAutofit/>
          </a:bodyPr>
          <a:lstStyle/>
          <a:p>
            <a:r>
              <a:rPr lang="en-US" sz="3600" dirty="0" err="1"/>
              <a:t>Dielectrophoresis</a:t>
            </a:r>
            <a:endParaRPr lang="en-US" sz="3400" dirty="0"/>
          </a:p>
        </p:txBody>
      </p:sp>
      <p:sp>
        <p:nvSpPr>
          <p:cNvPr id="19"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EB78FD-3D37-6C27-C3C0-2C5D06D50E98}"/>
              </a:ext>
            </a:extLst>
          </p:cNvPr>
          <p:cNvSpPr>
            <a:spLocks noGrp="1"/>
          </p:cNvSpPr>
          <p:nvPr>
            <p:ph idx="1"/>
          </p:nvPr>
        </p:nvSpPr>
        <p:spPr>
          <a:xfrm>
            <a:off x="556325" y="3148405"/>
            <a:ext cx="3429000" cy="3410712"/>
          </a:xfrm>
        </p:spPr>
        <p:txBody>
          <a:bodyPr vert="horz" lIns="91440" tIns="45720" rIns="91440" bIns="45720" rtlCol="0" anchor="t">
            <a:normAutofit/>
          </a:bodyPr>
          <a:lstStyle/>
          <a:p>
            <a:r>
              <a:rPr lang="en-US" sz="2200" dirty="0"/>
              <a:t>Movement of neutral particles in a non-uniform electric field</a:t>
            </a:r>
          </a:p>
          <a:p>
            <a:r>
              <a:rPr lang="en-US" sz="2200" dirty="0"/>
              <a:t>Temporary dipole moment → </a:t>
            </a:r>
            <a:r>
              <a:rPr lang="en-US" sz="2200" dirty="0">
                <a:solidFill>
                  <a:srgbClr val="FF0000"/>
                </a:solidFill>
              </a:rPr>
              <a:t>polarization</a:t>
            </a:r>
          </a:p>
          <a:p>
            <a:r>
              <a:rPr lang="en-US" sz="2200" dirty="0"/>
              <a:t>Positive DEP (</a:t>
            </a:r>
            <a:r>
              <a:rPr lang="en-US" sz="2200" dirty="0" err="1"/>
              <a:t>pDEP</a:t>
            </a:r>
            <a:r>
              <a:rPr lang="en-US" sz="2200" dirty="0"/>
              <a:t>) vs negative DEP (</a:t>
            </a:r>
            <a:r>
              <a:rPr lang="en-US" sz="2200" dirty="0" err="1"/>
              <a:t>nDEP</a:t>
            </a:r>
            <a:r>
              <a:rPr lang="en-US" sz="2200" dirty="0"/>
              <a:t>)</a:t>
            </a:r>
          </a:p>
          <a:p>
            <a:endParaRPr lang="en-US" sz="2200" dirty="0"/>
          </a:p>
        </p:txBody>
      </p:sp>
      <p:pic>
        <p:nvPicPr>
          <p:cNvPr id="18" name="Picture 17">
            <a:extLst>
              <a:ext uri="{FF2B5EF4-FFF2-40B4-BE49-F238E27FC236}">
                <a16:creationId xmlns:a16="http://schemas.microsoft.com/office/drawing/2014/main" id="{E6B04B63-5530-3542-770B-D771E48BDF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9603" y="1357528"/>
            <a:ext cx="7904925" cy="4142943"/>
          </a:xfrm>
          <a:prstGeom prst="rect">
            <a:avLst/>
          </a:prstGeom>
        </p:spPr>
      </p:pic>
      <p:sp>
        <p:nvSpPr>
          <p:cNvPr id="28" name="TextBox 27">
            <a:extLst>
              <a:ext uri="{FF2B5EF4-FFF2-40B4-BE49-F238E27FC236}">
                <a16:creationId xmlns:a16="http://schemas.microsoft.com/office/drawing/2014/main" id="{55FAC8A4-813C-E455-C2B0-00874139FC29}"/>
              </a:ext>
            </a:extLst>
          </p:cNvPr>
          <p:cNvSpPr txBox="1"/>
          <p:nvPr/>
        </p:nvSpPr>
        <p:spPr>
          <a:xfrm>
            <a:off x="4460034" y="5755341"/>
            <a:ext cx="7511142" cy="369332"/>
          </a:xfrm>
          <a:prstGeom prst="rect">
            <a:avLst/>
          </a:prstGeom>
          <a:noFill/>
        </p:spPr>
        <p:txBody>
          <a:bodyPr wrap="square" rtlCol="0">
            <a:spAutoFit/>
          </a:bodyPr>
          <a:lstStyle/>
          <a:p>
            <a:r>
              <a:rPr lang="en-US" b="1" dirty="0"/>
              <a:t>Figure 2.</a:t>
            </a:r>
            <a:r>
              <a:rPr lang="en-US" dirty="0"/>
              <a:t> Positive and negative </a:t>
            </a:r>
            <a:r>
              <a:rPr lang="en-US" dirty="0" err="1"/>
              <a:t>dielectrophoresis</a:t>
            </a:r>
            <a:r>
              <a:rPr lang="en-US" dirty="0"/>
              <a:t> illustration [3]</a:t>
            </a:r>
          </a:p>
        </p:txBody>
      </p:sp>
      <p:sp>
        <p:nvSpPr>
          <p:cNvPr id="4" name="Slide Number Placeholder 3">
            <a:extLst>
              <a:ext uri="{FF2B5EF4-FFF2-40B4-BE49-F238E27FC236}">
                <a16:creationId xmlns:a16="http://schemas.microsoft.com/office/drawing/2014/main" id="{E9F98A09-81DB-3914-0FE0-5257A3C7AAAA}"/>
              </a:ext>
            </a:extLst>
          </p:cNvPr>
          <p:cNvSpPr>
            <a:spLocks noGrp="1"/>
          </p:cNvSpPr>
          <p:nvPr>
            <p:ph type="sldNum" sz="quarter" idx="12"/>
          </p:nvPr>
        </p:nvSpPr>
        <p:spPr/>
        <p:txBody>
          <a:bodyPr/>
          <a:lstStyle/>
          <a:p>
            <a:fld id="{330EA680-D336-4FF7-8B7A-9848BB0A1C32}" type="slidenum">
              <a:rPr lang="en-US" smtClean="0"/>
              <a:t>3</a:t>
            </a:fld>
            <a:endParaRPr lang="en-US"/>
          </a:p>
        </p:txBody>
      </p:sp>
    </p:spTree>
    <p:extLst>
      <p:ext uri="{BB962C8B-B14F-4D97-AF65-F5344CB8AC3E}">
        <p14:creationId xmlns:p14="http://schemas.microsoft.com/office/powerpoint/2010/main" val="1381622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4E23E2-7440-4E36-A67B-0F88C5F7E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06949AE-010D-4C18-8AED-7872085AD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7090"/>
            <a:ext cx="5458121" cy="5897880"/>
          </a:xfrm>
          <a:prstGeom prst="rect">
            <a:avLst/>
          </a:prstGeom>
          <a:solidFill>
            <a:srgbClr val="FFFFFF"/>
          </a:solidFill>
          <a:ln w="19050">
            <a:solidFill>
              <a:srgbClr val="4E4E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E54AADB-50C7-4293-94C0-27361A32B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1" cy="5897880"/>
          </a:xfrm>
          <a:prstGeom prst="rect">
            <a:avLst/>
          </a:prstGeom>
          <a:solidFill>
            <a:srgbClr val="FFFFFF"/>
          </a:solidFill>
          <a:ln w="19050">
            <a:solidFill>
              <a:srgbClr val="4E4E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837C284-FFD6-5519-D2DC-0962EE33E972}"/>
              </a:ext>
            </a:extLst>
          </p:cNvPr>
          <p:cNvSpPr txBox="1"/>
          <p:nvPr/>
        </p:nvSpPr>
        <p:spPr>
          <a:xfrm>
            <a:off x="1055034" y="6437233"/>
            <a:ext cx="4344972" cy="369332"/>
          </a:xfrm>
          <a:prstGeom prst="rect">
            <a:avLst/>
          </a:prstGeom>
          <a:noFill/>
        </p:spPr>
        <p:txBody>
          <a:bodyPr wrap="none" rtlCol="0">
            <a:spAutoFit/>
          </a:bodyPr>
          <a:lstStyle/>
          <a:p>
            <a:r>
              <a:rPr lang="en-US" b="1" dirty="0"/>
              <a:t>Figure 3.</a:t>
            </a:r>
            <a:r>
              <a:rPr lang="en-US" dirty="0"/>
              <a:t> Interdigitated electrode platform</a:t>
            </a:r>
          </a:p>
        </p:txBody>
      </p:sp>
      <p:sp>
        <p:nvSpPr>
          <p:cNvPr id="6" name="TextBox 5">
            <a:extLst>
              <a:ext uri="{FF2B5EF4-FFF2-40B4-BE49-F238E27FC236}">
                <a16:creationId xmlns:a16="http://schemas.microsoft.com/office/drawing/2014/main" id="{A17AC52A-22C2-7A1F-7775-E75CD33BFF6C}"/>
              </a:ext>
            </a:extLst>
          </p:cNvPr>
          <p:cNvSpPr txBox="1"/>
          <p:nvPr/>
        </p:nvSpPr>
        <p:spPr>
          <a:xfrm>
            <a:off x="7013986" y="6433304"/>
            <a:ext cx="4397999" cy="369332"/>
          </a:xfrm>
          <a:prstGeom prst="rect">
            <a:avLst/>
          </a:prstGeom>
          <a:noFill/>
        </p:spPr>
        <p:txBody>
          <a:bodyPr wrap="none" rtlCol="0">
            <a:spAutoFit/>
          </a:bodyPr>
          <a:lstStyle/>
          <a:p>
            <a:r>
              <a:rPr lang="en-US" b="1" dirty="0"/>
              <a:t>Figure 4.</a:t>
            </a:r>
            <a:r>
              <a:rPr lang="en-US" dirty="0"/>
              <a:t> Sketch of platform cross-section</a:t>
            </a:r>
          </a:p>
        </p:txBody>
      </p:sp>
      <p:sp>
        <p:nvSpPr>
          <p:cNvPr id="2" name="Slide Number Placeholder 1">
            <a:extLst>
              <a:ext uri="{FF2B5EF4-FFF2-40B4-BE49-F238E27FC236}">
                <a16:creationId xmlns:a16="http://schemas.microsoft.com/office/drawing/2014/main" id="{727C188E-F3AC-B14A-557A-741AB21596EC}"/>
              </a:ext>
            </a:extLst>
          </p:cNvPr>
          <p:cNvSpPr>
            <a:spLocks noGrp="1"/>
          </p:cNvSpPr>
          <p:nvPr>
            <p:ph type="sldNum" sz="quarter" idx="12"/>
          </p:nvPr>
        </p:nvSpPr>
        <p:spPr/>
        <p:txBody>
          <a:bodyPr/>
          <a:lstStyle/>
          <a:p>
            <a:fld id="{330EA680-D336-4FF7-8B7A-9848BB0A1C32}" type="slidenum">
              <a:rPr lang="en-US" smtClean="0"/>
              <a:t>4</a:t>
            </a:fld>
            <a:endParaRPr lang="en-US" dirty="0"/>
          </a:p>
        </p:txBody>
      </p:sp>
      <p:pic>
        <p:nvPicPr>
          <p:cNvPr id="8" name="Picture 7">
            <a:extLst>
              <a:ext uri="{FF2B5EF4-FFF2-40B4-BE49-F238E27FC236}">
                <a16:creationId xmlns:a16="http://schemas.microsoft.com/office/drawing/2014/main" id="{7F813A5C-5AFC-733A-5C7E-2C54A9012959}"/>
              </a:ext>
            </a:extLst>
          </p:cNvPr>
          <p:cNvPicPr>
            <a:picLocks noChangeAspect="1"/>
          </p:cNvPicPr>
          <p:nvPr/>
        </p:nvPicPr>
        <p:blipFill>
          <a:blip r:embed="rId3">
            <a:alphaModFix/>
          </a:blip>
          <a:stretch>
            <a:fillRect/>
          </a:stretch>
        </p:blipFill>
        <p:spPr>
          <a:xfrm>
            <a:off x="6477725" y="1695989"/>
            <a:ext cx="4953395" cy="2755075"/>
          </a:xfrm>
          <a:prstGeom prst="rect">
            <a:avLst/>
          </a:prstGeom>
        </p:spPr>
      </p:pic>
      <p:pic>
        <p:nvPicPr>
          <p:cNvPr id="13" name="Picture 12">
            <a:extLst>
              <a:ext uri="{FF2B5EF4-FFF2-40B4-BE49-F238E27FC236}">
                <a16:creationId xmlns:a16="http://schemas.microsoft.com/office/drawing/2014/main" id="{74974BDC-4C97-0C8C-45F5-EDA71F3FD6BA}"/>
              </a:ext>
            </a:extLst>
          </p:cNvPr>
          <p:cNvPicPr>
            <a:picLocks noChangeAspect="1"/>
          </p:cNvPicPr>
          <p:nvPr/>
        </p:nvPicPr>
        <p:blipFill>
          <a:blip r:embed="rId4"/>
          <a:srcRect r="2729" b="7877"/>
          <a:stretch>
            <a:fillRect/>
          </a:stretch>
        </p:blipFill>
        <p:spPr>
          <a:xfrm>
            <a:off x="6612897" y="1695989"/>
            <a:ext cx="4818223" cy="2554572"/>
          </a:xfrm>
          <a:prstGeom prst="rect">
            <a:avLst/>
          </a:prstGeom>
        </p:spPr>
      </p:pic>
      <p:cxnSp>
        <p:nvCxnSpPr>
          <p:cNvPr id="5" name="Straight Arrow Connector 4">
            <a:extLst>
              <a:ext uri="{FF2B5EF4-FFF2-40B4-BE49-F238E27FC236}">
                <a16:creationId xmlns:a16="http://schemas.microsoft.com/office/drawing/2014/main" id="{A6A2C802-096F-400F-AFFE-EB90CFBCF704}"/>
              </a:ext>
            </a:extLst>
          </p:cNvPr>
          <p:cNvCxnSpPr>
            <a:cxnSpLocks/>
          </p:cNvCxnSpPr>
          <p:nvPr/>
        </p:nvCxnSpPr>
        <p:spPr>
          <a:xfrm>
            <a:off x="2228239" y="1741354"/>
            <a:ext cx="1447800" cy="0"/>
          </a:xfrm>
          <a:prstGeom prst="straightConnector1">
            <a:avLst/>
          </a:prstGeom>
          <a:ln>
            <a:headEnd type="triangle"/>
            <a:tailEnd type="triangle"/>
          </a:ln>
        </p:spPr>
        <p:style>
          <a:lnRef idx="1">
            <a:schemeClr val="accent6"/>
          </a:lnRef>
          <a:fillRef idx="0">
            <a:schemeClr val="accent6"/>
          </a:fillRef>
          <a:effectRef idx="0">
            <a:schemeClr val="accent6"/>
          </a:effectRef>
          <a:fontRef idx="minor">
            <a:schemeClr val="tx1"/>
          </a:fontRef>
        </p:style>
      </p:cxnSp>
      <p:sp>
        <p:nvSpPr>
          <p:cNvPr id="7" name="TextBox 6">
            <a:extLst>
              <a:ext uri="{FF2B5EF4-FFF2-40B4-BE49-F238E27FC236}">
                <a16:creationId xmlns:a16="http://schemas.microsoft.com/office/drawing/2014/main" id="{B6845BFA-EF66-60DE-1C7F-7AC5B3A3F50E}"/>
              </a:ext>
            </a:extLst>
          </p:cNvPr>
          <p:cNvSpPr txBox="1"/>
          <p:nvPr/>
        </p:nvSpPr>
        <p:spPr>
          <a:xfrm>
            <a:off x="2479697" y="1298975"/>
            <a:ext cx="872355" cy="369332"/>
          </a:xfrm>
          <a:prstGeom prst="rect">
            <a:avLst/>
          </a:prstGeom>
          <a:noFill/>
        </p:spPr>
        <p:txBody>
          <a:bodyPr wrap="none" rtlCol="0">
            <a:spAutoFit/>
          </a:bodyPr>
          <a:lstStyle/>
          <a:p>
            <a:r>
              <a:rPr lang="en-US" dirty="0"/>
              <a:t>11 mm</a:t>
            </a:r>
          </a:p>
        </p:txBody>
      </p:sp>
      <p:sp>
        <p:nvSpPr>
          <p:cNvPr id="10" name="TextBox 9">
            <a:extLst>
              <a:ext uri="{FF2B5EF4-FFF2-40B4-BE49-F238E27FC236}">
                <a16:creationId xmlns:a16="http://schemas.microsoft.com/office/drawing/2014/main" id="{7765C9AB-D509-A73E-D78B-1752BC8DC223}"/>
              </a:ext>
            </a:extLst>
          </p:cNvPr>
          <p:cNvSpPr txBox="1"/>
          <p:nvPr/>
        </p:nvSpPr>
        <p:spPr>
          <a:xfrm>
            <a:off x="3964471" y="3746386"/>
            <a:ext cx="1627640" cy="646331"/>
          </a:xfrm>
          <a:prstGeom prst="rect">
            <a:avLst/>
          </a:prstGeom>
          <a:noFill/>
        </p:spPr>
        <p:txBody>
          <a:bodyPr wrap="square" rtlCol="0">
            <a:spAutoFit/>
          </a:bodyPr>
          <a:lstStyle/>
          <a:p>
            <a:pPr algn="ctr"/>
            <a:r>
              <a:rPr lang="en-US" dirty="0"/>
              <a:t>90x magnification</a:t>
            </a:r>
          </a:p>
        </p:txBody>
      </p:sp>
      <p:cxnSp>
        <p:nvCxnSpPr>
          <p:cNvPr id="11" name="Straight Arrow Connector 10">
            <a:extLst>
              <a:ext uri="{FF2B5EF4-FFF2-40B4-BE49-F238E27FC236}">
                <a16:creationId xmlns:a16="http://schemas.microsoft.com/office/drawing/2014/main" id="{A43433FD-C6C8-6CE2-67FF-1B29F19B4E77}"/>
              </a:ext>
            </a:extLst>
          </p:cNvPr>
          <p:cNvCxnSpPr/>
          <p:nvPr/>
        </p:nvCxnSpPr>
        <p:spPr>
          <a:xfrm>
            <a:off x="7817108" y="3855002"/>
            <a:ext cx="54117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1E853E4-D25E-7C66-7A7A-C7C790E16B8D}"/>
              </a:ext>
            </a:extLst>
          </p:cNvPr>
          <p:cNvSpPr txBox="1"/>
          <p:nvPr/>
        </p:nvSpPr>
        <p:spPr>
          <a:xfrm>
            <a:off x="7746897" y="3908911"/>
            <a:ext cx="681597" cy="369332"/>
          </a:xfrm>
          <a:prstGeom prst="rect">
            <a:avLst/>
          </a:prstGeom>
          <a:noFill/>
        </p:spPr>
        <p:txBody>
          <a:bodyPr wrap="none" rtlCol="0">
            <a:spAutoFit/>
          </a:bodyPr>
          <a:lstStyle/>
          <a:p>
            <a:r>
              <a:rPr lang="en-US" dirty="0"/>
              <a:t>2 </a:t>
            </a:r>
            <a:r>
              <a:rPr lang="el-GR" dirty="0"/>
              <a:t>μ</a:t>
            </a:r>
            <a:r>
              <a:rPr lang="en-US" dirty="0"/>
              <a:t>m</a:t>
            </a:r>
          </a:p>
        </p:txBody>
      </p:sp>
      <p:sp>
        <p:nvSpPr>
          <p:cNvPr id="3" name="Left Brace 2">
            <a:extLst>
              <a:ext uri="{FF2B5EF4-FFF2-40B4-BE49-F238E27FC236}">
                <a16:creationId xmlns:a16="http://schemas.microsoft.com/office/drawing/2014/main" id="{8BFF9D39-1F66-55E6-78DE-94D0DF3E7152}"/>
              </a:ext>
            </a:extLst>
          </p:cNvPr>
          <p:cNvSpPr/>
          <p:nvPr/>
        </p:nvSpPr>
        <p:spPr>
          <a:xfrm rot="5400000">
            <a:off x="7994309" y="1387714"/>
            <a:ext cx="186772" cy="89405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C055CB1A-29FF-609D-6F27-EA6DE643DFE4}"/>
              </a:ext>
            </a:extLst>
          </p:cNvPr>
          <p:cNvSpPr txBox="1"/>
          <p:nvPr/>
        </p:nvSpPr>
        <p:spPr>
          <a:xfrm>
            <a:off x="7590361" y="1021976"/>
            <a:ext cx="944360" cy="646331"/>
          </a:xfrm>
          <a:prstGeom prst="rect">
            <a:avLst/>
          </a:prstGeom>
          <a:noFill/>
        </p:spPr>
        <p:txBody>
          <a:bodyPr wrap="square" rtlCol="0">
            <a:spAutoFit/>
          </a:bodyPr>
          <a:lstStyle/>
          <a:p>
            <a:pPr algn="ctr"/>
            <a:r>
              <a:rPr lang="en-US" dirty="0"/>
              <a:t>Electric field</a:t>
            </a:r>
          </a:p>
        </p:txBody>
      </p:sp>
      <p:sp>
        <p:nvSpPr>
          <p:cNvPr id="19" name="Rectangle: Top Corners Rounded 18">
            <a:extLst>
              <a:ext uri="{FF2B5EF4-FFF2-40B4-BE49-F238E27FC236}">
                <a16:creationId xmlns:a16="http://schemas.microsoft.com/office/drawing/2014/main" id="{CFF3652F-0D8A-C1E8-FDF6-14DE1D4AB427}"/>
              </a:ext>
            </a:extLst>
          </p:cNvPr>
          <p:cNvSpPr/>
          <p:nvPr/>
        </p:nvSpPr>
        <p:spPr>
          <a:xfrm>
            <a:off x="10752881" y="1949381"/>
            <a:ext cx="813411" cy="1552575"/>
          </a:xfrm>
          <a:prstGeom prst="round2Same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Well (50 </a:t>
            </a:r>
            <a:r>
              <a:rPr lang="el-GR" dirty="0">
                <a:solidFill>
                  <a:prstClr val="black"/>
                </a:solidFill>
              </a:rPr>
              <a:t>μ</a:t>
            </a:r>
            <a:r>
              <a:rPr lang="en-US" dirty="0">
                <a:solidFill>
                  <a:prstClr val="black"/>
                </a:solidFill>
              </a:rPr>
              <a:t>m)</a:t>
            </a:r>
            <a:endParaRPr lang="en-US" dirty="0">
              <a:solidFill>
                <a:schemeClr val="tx1"/>
              </a:solidFill>
            </a:endParaRPr>
          </a:p>
        </p:txBody>
      </p:sp>
      <p:sp>
        <p:nvSpPr>
          <p:cNvPr id="23" name="Rectangle: Top Corners Rounded 22">
            <a:extLst>
              <a:ext uri="{FF2B5EF4-FFF2-40B4-BE49-F238E27FC236}">
                <a16:creationId xmlns:a16="http://schemas.microsoft.com/office/drawing/2014/main" id="{E8DDA062-2FCF-CC50-4DA4-C899E55C8144}"/>
              </a:ext>
            </a:extLst>
          </p:cNvPr>
          <p:cNvSpPr/>
          <p:nvPr/>
        </p:nvSpPr>
        <p:spPr>
          <a:xfrm>
            <a:off x="6620934" y="1951957"/>
            <a:ext cx="780664" cy="1552575"/>
          </a:xfrm>
          <a:prstGeom prst="round2Same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Well (50 </a:t>
            </a:r>
            <a:r>
              <a:rPr lang="el-GR" dirty="0">
                <a:solidFill>
                  <a:prstClr val="black"/>
                </a:solidFill>
              </a:rPr>
              <a:t>μ</a:t>
            </a:r>
            <a:r>
              <a:rPr lang="en-US" dirty="0">
                <a:solidFill>
                  <a:prstClr val="black"/>
                </a:solidFill>
              </a:rPr>
              <a:t>m)</a:t>
            </a:r>
            <a:endParaRPr lang="en-US" dirty="0">
              <a:solidFill>
                <a:schemeClr val="tx1"/>
              </a:solidFill>
            </a:endParaRPr>
          </a:p>
        </p:txBody>
      </p:sp>
      <p:cxnSp>
        <p:nvCxnSpPr>
          <p:cNvPr id="20" name="Straight Arrow Connector 19">
            <a:extLst>
              <a:ext uri="{FF2B5EF4-FFF2-40B4-BE49-F238E27FC236}">
                <a16:creationId xmlns:a16="http://schemas.microsoft.com/office/drawing/2014/main" id="{06273DA3-434F-2693-D225-4D74ED314263}"/>
              </a:ext>
            </a:extLst>
          </p:cNvPr>
          <p:cNvCxnSpPr/>
          <p:nvPr/>
        </p:nvCxnSpPr>
        <p:spPr>
          <a:xfrm>
            <a:off x="9331036" y="4250561"/>
            <a:ext cx="541176"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223649E8-06AD-3D0C-3BEE-8F64EF28AF5D}"/>
              </a:ext>
            </a:extLst>
          </p:cNvPr>
          <p:cNvSpPr txBox="1"/>
          <p:nvPr/>
        </p:nvSpPr>
        <p:spPr>
          <a:xfrm>
            <a:off x="9260825" y="4305925"/>
            <a:ext cx="681597" cy="369332"/>
          </a:xfrm>
          <a:prstGeom prst="rect">
            <a:avLst/>
          </a:prstGeom>
          <a:noFill/>
        </p:spPr>
        <p:txBody>
          <a:bodyPr wrap="none" rtlCol="0">
            <a:spAutoFit/>
          </a:bodyPr>
          <a:lstStyle/>
          <a:p>
            <a:r>
              <a:rPr lang="en-US" dirty="0"/>
              <a:t>2 </a:t>
            </a:r>
            <a:r>
              <a:rPr lang="el-GR" dirty="0"/>
              <a:t>μ</a:t>
            </a:r>
            <a:r>
              <a:rPr lang="en-US" dirty="0"/>
              <a:t>m</a:t>
            </a:r>
          </a:p>
        </p:txBody>
      </p:sp>
      <p:pic>
        <p:nvPicPr>
          <p:cNvPr id="32" name="Picture 31">
            <a:extLst>
              <a:ext uri="{FF2B5EF4-FFF2-40B4-BE49-F238E27FC236}">
                <a16:creationId xmlns:a16="http://schemas.microsoft.com/office/drawing/2014/main" id="{A9A38BCC-71EE-2920-FA2E-A4B8B2D21E8E}"/>
              </a:ext>
            </a:extLst>
          </p:cNvPr>
          <p:cNvPicPr>
            <a:picLocks noChangeAspect="1"/>
          </p:cNvPicPr>
          <p:nvPr/>
        </p:nvPicPr>
        <p:blipFill>
          <a:blip r:embed="rId5" cstate="print">
            <a:extLst>
              <a:ext uri="{28A0092B-C50C-407E-A947-70E740481C1C}">
                <a14:useLocalDpi xmlns:a14="http://schemas.microsoft.com/office/drawing/2010/main" val="0"/>
              </a:ext>
            </a:extLst>
          </a:blip>
          <a:srcRect l="50000" t="36777" r="23329" b="35238"/>
          <a:stretch>
            <a:fillRect/>
          </a:stretch>
        </p:blipFill>
        <p:spPr>
          <a:xfrm>
            <a:off x="3954244" y="1868874"/>
            <a:ext cx="1642729" cy="1713588"/>
          </a:xfrm>
          <a:prstGeom prst="ellipse">
            <a:avLst/>
          </a:prstGeom>
          <a:ln w="63500" cap="rnd">
            <a:solidFill>
              <a:srgbClr val="00B050"/>
            </a:solidFill>
          </a:ln>
          <a:effectLst/>
          <a:scene3d>
            <a:camera prst="orthographicFront"/>
            <a:lightRig rig="contrasting" dir="t">
              <a:rot lat="0" lon="0" rev="3000000"/>
            </a:lightRig>
          </a:scene3d>
          <a:sp3d contourW="7620">
            <a:bevelT w="95250" h="31750"/>
            <a:contourClr>
              <a:srgbClr val="333333"/>
            </a:contourClr>
          </a:sp3d>
        </p:spPr>
      </p:pic>
      <p:pic>
        <p:nvPicPr>
          <p:cNvPr id="17" name="Picture 16">
            <a:extLst>
              <a:ext uri="{FF2B5EF4-FFF2-40B4-BE49-F238E27FC236}">
                <a16:creationId xmlns:a16="http://schemas.microsoft.com/office/drawing/2014/main" id="{D42837C4-B0C4-8EDC-66AC-593C034357D8}"/>
              </a:ext>
            </a:extLst>
          </p:cNvPr>
          <p:cNvPicPr>
            <a:picLocks noChangeAspect="1"/>
          </p:cNvPicPr>
          <p:nvPr/>
        </p:nvPicPr>
        <p:blipFill>
          <a:blip r:embed="rId6" cstate="print">
            <a:extLst>
              <a:ext uri="{28A0092B-C50C-407E-A947-70E740481C1C}">
                <a14:useLocalDpi xmlns:a14="http://schemas.microsoft.com/office/drawing/2010/main" val="0"/>
              </a:ext>
            </a:extLst>
          </a:blip>
          <a:srcRect l="27251" t="34254" r="32576" b="31263"/>
          <a:stretch>
            <a:fillRect/>
          </a:stretch>
        </p:blipFill>
        <p:spPr>
          <a:xfrm rot="5400000">
            <a:off x="1617279" y="2355691"/>
            <a:ext cx="2755077" cy="1773686"/>
          </a:xfrm>
          <a:prstGeom prst="rect">
            <a:avLst/>
          </a:prstGeom>
        </p:spPr>
      </p:pic>
      <p:cxnSp>
        <p:nvCxnSpPr>
          <p:cNvPr id="21" name="Straight Arrow Connector 20">
            <a:extLst>
              <a:ext uri="{FF2B5EF4-FFF2-40B4-BE49-F238E27FC236}">
                <a16:creationId xmlns:a16="http://schemas.microsoft.com/office/drawing/2014/main" id="{37A3B291-D01F-9EF3-E744-F8F753A5AFE5}"/>
              </a:ext>
            </a:extLst>
          </p:cNvPr>
          <p:cNvCxnSpPr>
            <a:cxnSpLocks/>
          </p:cNvCxnSpPr>
          <p:nvPr/>
        </p:nvCxnSpPr>
        <p:spPr>
          <a:xfrm flipV="1">
            <a:off x="1886953" y="1864995"/>
            <a:ext cx="0" cy="2662088"/>
          </a:xfrm>
          <a:prstGeom prst="straightConnector1">
            <a:avLst/>
          </a:prstGeom>
          <a:ln>
            <a:headEnd type="triangle"/>
            <a:tailEnd type="triangle"/>
          </a:ln>
        </p:spPr>
        <p:style>
          <a:lnRef idx="1">
            <a:schemeClr val="accent6"/>
          </a:lnRef>
          <a:fillRef idx="0">
            <a:schemeClr val="accent6"/>
          </a:fillRef>
          <a:effectRef idx="0">
            <a:schemeClr val="accent6"/>
          </a:effectRef>
          <a:fontRef idx="minor">
            <a:schemeClr val="tx1"/>
          </a:fontRef>
        </p:style>
      </p:cxnSp>
      <p:sp>
        <p:nvSpPr>
          <p:cNvPr id="22" name="Oval 21">
            <a:extLst>
              <a:ext uri="{FF2B5EF4-FFF2-40B4-BE49-F238E27FC236}">
                <a16:creationId xmlns:a16="http://schemas.microsoft.com/office/drawing/2014/main" id="{3ACA2424-AFA1-CF68-B39A-C33C206BCBAE}"/>
              </a:ext>
            </a:extLst>
          </p:cNvPr>
          <p:cNvSpPr/>
          <p:nvPr/>
        </p:nvSpPr>
        <p:spPr>
          <a:xfrm>
            <a:off x="1603886" y="2306568"/>
            <a:ext cx="419100" cy="419100"/>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63D11E9A-9A00-1411-3865-7CA9B7920424}"/>
              </a:ext>
            </a:extLst>
          </p:cNvPr>
          <p:cNvCxnSpPr>
            <a:cxnSpLocks/>
            <a:stCxn id="22" idx="4"/>
            <a:endCxn id="32" idx="3"/>
          </p:cNvCxnSpPr>
          <p:nvPr/>
        </p:nvCxnSpPr>
        <p:spPr>
          <a:xfrm>
            <a:off x="1813436" y="2725668"/>
            <a:ext cx="2381380" cy="605845"/>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253EE170-490F-3DEC-77C9-3044B4133FD0}"/>
              </a:ext>
            </a:extLst>
          </p:cNvPr>
          <p:cNvCxnSpPr>
            <a:cxnSpLocks/>
            <a:stCxn id="22" idx="0"/>
            <a:endCxn id="32" idx="0"/>
          </p:cNvCxnSpPr>
          <p:nvPr/>
        </p:nvCxnSpPr>
        <p:spPr>
          <a:xfrm flipV="1">
            <a:off x="1813436" y="1868874"/>
            <a:ext cx="2962173" cy="437694"/>
          </a:xfrm>
          <a:prstGeom prst="line">
            <a:avLst/>
          </a:prstGeom>
          <a:ln>
            <a:solidFill>
              <a:srgbClr val="00B050"/>
            </a:solidFill>
          </a:ln>
        </p:spPr>
        <p:style>
          <a:lnRef idx="2">
            <a:schemeClr val="dk1"/>
          </a:lnRef>
          <a:fillRef idx="0">
            <a:schemeClr val="dk1"/>
          </a:fillRef>
          <a:effectRef idx="1">
            <a:schemeClr val="dk1"/>
          </a:effectRef>
          <a:fontRef idx="minor">
            <a:schemeClr val="tx1"/>
          </a:fontRef>
        </p:style>
      </p:cxnSp>
      <p:sp>
        <p:nvSpPr>
          <p:cNvPr id="37" name="TextBox 36">
            <a:extLst>
              <a:ext uri="{FF2B5EF4-FFF2-40B4-BE49-F238E27FC236}">
                <a16:creationId xmlns:a16="http://schemas.microsoft.com/office/drawing/2014/main" id="{CD3DB6B1-1B2D-5B0C-A954-8D2147F69803}"/>
              </a:ext>
            </a:extLst>
          </p:cNvPr>
          <p:cNvSpPr txBox="1"/>
          <p:nvPr/>
        </p:nvSpPr>
        <p:spPr>
          <a:xfrm rot="16200000">
            <a:off x="1259971" y="3018382"/>
            <a:ext cx="872355" cy="369332"/>
          </a:xfrm>
          <a:prstGeom prst="rect">
            <a:avLst/>
          </a:prstGeom>
          <a:noFill/>
        </p:spPr>
        <p:txBody>
          <a:bodyPr wrap="none" rtlCol="0">
            <a:spAutoFit/>
          </a:bodyPr>
          <a:lstStyle/>
          <a:p>
            <a:r>
              <a:rPr lang="en-US" dirty="0"/>
              <a:t>18 mm</a:t>
            </a:r>
          </a:p>
        </p:txBody>
      </p:sp>
    </p:spTree>
    <p:extLst>
      <p:ext uri="{BB962C8B-B14F-4D97-AF65-F5344CB8AC3E}">
        <p14:creationId xmlns:p14="http://schemas.microsoft.com/office/powerpoint/2010/main" val="93421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CD206E-B9BB-757C-F804-06619FEE679D}"/>
              </a:ext>
            </a:extLst>
          </p:cNvPr>
          <p:cNvSpPr>
            <a:spLocks noGrp="1"/>
          </p:cNvSpPr>
          <p:nvPr>
            <p:ph type="sldNum" sz="quarter" idx="12"/>
          </p:nvPr>
        </p:nvSpPr>
        <p:spPr/>
        <p:txBody>
          <a:bodyPr/>
          <a:lstStyle/>
          <a:p>
            <a:fld id="{330EA680-D336-4FF7-8B7A-9848BB0A1C32}" type="slidenum">
              <a:rPr lang="en-US" smtClean="0"/>
              <a:t>5</a:t>
            </a:fld>
            <a:endParaRPr lang="en-US" dirty="0"/>
          </a:p>
        </p:txBody>
      </p:sp>
      <p:pic>
        <p:nvPicPr>
          <p:cNvPr id="7" name="Picture 6">
            <a:extLst>
              <a:ext uri="{FF2B5EF4-FFF2-40B4-BE49-F238E27FC236}">
                <a16:creationId xmlns:a16="http://schemas.microsoft.com/office/drawing/2014/main" id="{C59D1098-1F83-9D82-9CED-E4B7C6DE604A}"/>
              </a:ext>
            </a:extLst>
          </p:cNvPr>
          <p:cNvPicPr>
            <a:picLocks noChangeAspect="1"/>
          </p:cNvPicPr>
          <p:nvPr/>
        </p:nvPicPr>
        <p:blipFill>
          <a:blip r:embed="rId2"/>
          <a:stretch>
            <a:fillRect/>
          </a:stretch>
        </p:blipFill>
        <p:spPr>
          <a:xfrm>
            <a:off x="5259098" y="16045"/>
            <a:ext cx="6974374" cy="4302996"/>
          </a:xfrm>
          <a:prstGeom prst="rect">
            <a:avLst/>
          </a:prstGeom>
        </p:spPr>
      </p:pic>
      <p:pic>
        <p:nvPicPr>
          <p:cNvPr id="13" name="Picture 12">
            <a:extLst>
              <a:ext uri="{FF2B5EF4-FFF2-40B4-BE49-F238E27FC236}">
                <a16:creationId xmlns:a16="http://schemas.microsoft.com/office/drawing/2014/main" id="{B5E4DDAA-B68F-7E20-9DED-5FA7075FD96B}"/>
              </a:ext>
            </a:extLst>
          </p:cNvPr>
          <p:cNvPicPr>
            <a:picLocks noChangeAspect="1"/>
          </p:cNvPicPr>
          <p:nvPr/>
        </p:nvPicPr>
        <p:blipFill>
          <a:blip r:embed="rId3" cstate="print">
            <a:extLst>
              <a:ext uri="{28A0092B-C50C-407E-A947-70E740481C1C}">
                <a14:useLocalDpi xmlns:a14="http://schemas.microsoft.com/office/drawing/2010/main" val="0"/>
              </a:ext>
            </a:extLst>
          </a:blip>
          <a:srcRect t="11709"/>
          <a:stretch>
            <a:fillRect/>
          </a:stretch>
        </p:blipFill>
        <p:spPr>
          <a:xfrm rot="10800000">
            <a:off x="277800" y="287693"/>
            <a:ext cx="4743840" cy="3141307"/>
          </a:xfrm>
          <a:prstGeom prst="rect">
            <a:avLst/>
          </a:prstGeom>
        </p:spPr>
      </p:pic>
      <p:sp>
        <p:nvSpPr>
          <p:cNvPr id="14" name="TextBox 13">
            <a:extLst>
              <a:ext uri="{FF2B5EF4-FFF2-40B4-BE49-F238E27FC236}">
                <a16:creationId xmlns:a16="http://schemas.microsoft.com/office/drawing/2014/main" id="{63C2FD20-77F8-9D99-26BA-2ED9FFA7E209}"/>
              </a:ext>
            </a:extLst>
          </p:cNvPr>
          <p:cNvSpPr txBox="1"/>
          <p:nvPr/>
        </p:nvSpPr>
        <p:spPr>
          <a:xfrm>
            <a:off x="-42462" y="1102935"/>
            <a:ext cx="364202" cy="523220"/>
          </a:xfrm>
          <a:prstGeom prst="rect">
            <a:avLst/>
          </a:prstGeom>
          <a:noFill/>
        </p:spPr>
        <p:txBody>
          <a:bodyPr wrap="square" rtlCol="0">
            <a:spAutoFit/>
          </a:bodyPr>
          <a:lstStyle/>
          <a:p>
            <a:r>
              <a:rPr lang="en-US" sz="2800" b="1" dirty="0">
                <a:solidFill>
                  <a:srgbClr val="FF0000"/>
                </a:solidFill>
              </a:rPr>
              <a:t>1</a:t>
            </a:r>
          </a:p>
        </p:txBody>
      </p:sp>
      <p:cxnSp>
        <p:nvCxnSpPr>
          <p:cNvPr id="15" name="Straight Arrow Connector 14">
            <a:extLst>
              <a:ext uri="{FF2B5EF4-FFF2-40B4-BE49-F238E27FC236}">
                <a16:creationId xmlns:a16="http://schemas.microsoft.com/office/drawing/2014/main" id="{5EA16333-93CB-E6C8-C888-A74BE8E96449}"/>
              </a:ext>
            </a:extLst>
          </p:cNvPr>
          <p:cNvCxnSpPr>
            <a:cxnSpLocks/>
          </p:cNvCxnSpPr>
          <p:nvPr/>
        </p:nvCxnSpPr>
        <p:spPr bwMode="auto">
          <a:xfrm>
            <a:off x="372727" y="1493012"/>
            <a:ext cx="457200" cy="438559"/>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3AF401B2-1467-7E68-0F4D-E7655A42BB99}"/>
              </a:ext>
            </a:extLst>
          </p:cNvPr>
          <p:cNvCxnSpPr>
            <a:cxnSpLocks/>
          </p:cNvCxnSpPr>
          <p:nvPr/>
        </p:nvCxnSpPr>
        <p:spPr bwMode="auto">
          <a:xfrm flipH="1">
            <a:off x="3667321" y="1372918"/>
            <a:ext cx="235005" cy="485429"/>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17" name="TextBox 16">
            <a:extLst>
              <a:ext uri="{FF2B5EF4-FFF2-40B4-BE49-F238E27FC236}">
                <a16:creationId xmlns:a16="http://schemas.microsoft.com/office/drawing/2014/main" id="{1C1D1A37-C20F-B097-13A8-EA639F4422DE}"/>
              </a:ext>
            </a:extLst>
          </p:cNvPr>
          <p:cNvSpPr txBox="1"/>
          <p:nvPr/>
        </p:nvSpPr>
        <p:spPr>
          <a:xfrm>
            <a:off x="3791996" y="909643"/>
            <a:ext cx="364203" cy="523220"/>
          </a:xfrm>
          <a:prstGeom prst="rect">
            <a:avLst/>
          </a:prstGeom>
          <a:noFill/>
        </p:spPr>
        <p:txBody>
          <a:bodyPr wrap="square" rtlCol="0">
            <a:spAutoFit/>
          </a:bodyPr>
          <a:lstStyle/>
          <a:p>
            <a:r>
              <a:rPr lang="en-US" sz="2800" b="1" dirty="0">
                <a:solidFill>
                  <a:srgbClr val="FF0000"/>
                </a:solidFill>
              </a:rPr>
              <a:t>2</a:t>
            </a:r>
          </a:p>
        </p:txBody>
      </p:sp>
      <p:cxnSp>
        <p:nvCxnSpPr>
          <p:cNvPr id="18" name="Straight Arrow Connector 17">
            <a:extLst>
              <a:ext uri="{FF2B5EF4-FFF2-40B4-BE49-F238E27FC236}">
                <a16:creationId xmlns:a16="http://schemas.microsoft.com/office/drawing/2014/main" id="{4BAF7DC7-E1CC-85DD-E094-88C8FA82769E}"/>
              </a:ext>
            </a:extLst>
          </p:cNvPr>
          <p:cNvCxnSpPr>
            <a:cxnSpLocks/>
          </p:cNvCxnSpPr>
          <p:nvPr/>
        </p:nvCxnSpPr>
        <p:spPr bwMode="auto">
          <a:xfrm flipV="1">
            <a:off x="4441392" y="2149444"/>
            <a:ext cx="139991" cy="1137776"/>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19" name="TextBox 18">
            <a:extLst>
              <a:ext uri="{FF2B5EF4-FFF2-40B4-BE49-F238E27FC236}">
                <a16:creationId xmlns:a16="http://schemas.microsoft.com/office/drawing/2014/main" id="{85DD8A44-FA5C-8592-279E-9DE50B72C3A6}"/>
              </a:ext>
            </a:extLst>
          </p:cNvPr>
          <p:cNvSpPr txBox="1"/>
          <p:nvPr/>
        </p:nvSpPr>
        <p:spPr>
          <a:xfrm>
            <a:off x="4259290" y="3309171"/>
            <a:ext cx="364203" cy="523220"/>
          </a:xfrm>
          <a:prstGeom prst="rect">
            <a:avLst/>
          </a:prstGeom>
          <a:noFill/>
        </p:spPr>
        <p:txBody>
          <a:bodyPr wrap="square" rtlCol="0">
            <a:spAutoFit/>
          </a:bodyPr>
          <a:lstStyle/>
          <a:p>
            <a:r>
              <a:rPr lang="en-US" sz="2800" b="1" dirty="0">
                <a:solidFill>
                  <a:srgbClr val="FF0000"/>
                </a:solidFill>
              </a:rPr>
              <a:t>3</a:t>
            </a:r>
          </a:p>
        </p:txBody>
      </p:sp>
      <p:cxnSp>
        <p:nvCxnSpPr>
          <p:cNvPr id="20" name="Straight Arrow Connector 19">
            <a:extLst>
              <a:ext uri="{FF2B5EF4-FFF2-40B4-BE49-F238E27FC236}">
                <a16:creationId xmlns:a16="http://schemas.microsoft.com/office/drawing/2014/main" id="{ABFF48CA-D8A3-15AE-FB10-0C2221E6DBE2}"/>
              </a:ext>
            </a:extLst>
          </p:cNvPr>
          <p:cNvCxnSpPr>
            <a:cxnSpLocks/>
          </p:cNvCxnSpPr>
          <p:nvPr/>
        </p:nvCxnSpPr>
        <p:spPr bwMode="auto">
          <a:xfrm>
            <a:off x="2649720" y="2128005"/>
            <a:ext cx="895215" cy="380863"/>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21" name="TextBox 20">
            <a:extLst>
              <a:ext uri="{FF2B5EF4-FFF2-40B4-BE49-F238E27FC236}">
                <a16:creationId xmlns:a16="http://schemas.microsoft.com/office/drawing/2014/main" id="{E6CCFAEE-A174-E537-247F-540BA7A4BF85}"/>
              </a:ext>
            </a:extLst>
          </p:cNvPr>
          <p:cNvSpPr txBox="1"/>
          <p:nvPr/>
        </p:nvSpPr>
        <p:spPr>
          <a:xfrm>
            <a:off x="2285517" y="1818739"/>
            <a:ext cx="364203" cy="523220"/>
          </a:xfrm>
          <a:prstGeom prst="rect">
            <a:avLst/>
          </a:prstGeom>
          <a:noFill/>
        </p:spPr>
        <p:txBody>
          <a:bodyPr wrap="square" rtlCol="0">
            <a:spAutoFit/>
          </a:bodyPr>
          <a:lstStyle/>
          <a:p>
            <a:r>
              <a:rPr lang="en-US" sz="2800" b="1" dirty="0">
                <a:solidFill>
                  <a:srgbClr val="FF0000"/>
                </a:solidFill>
              </a:rPr>
              <a:t>4</a:t>
            </a:r>
          </a:p>
        </p:txBody>
      </p:sp>
      <p:pic>
        <p:nvPicPr>
          <p:cNvPr id="27" name="Picture 26">
            <a:extLst>
              <a:ext uri="{FF2B5EF4-FFF2-40B4-BE49-F238E27FC236}">
                <a16:creationId xmlns:a16="http://schemas.microsoft.com/office/drawing/2014/main" id="{DA9E4144-82AB-6A7F-6918-72334061A3A9}"/>
              </a:ext>
            </a:extLst>
          </p:cNvPr>
          <p:cNvPicPr>
            <a:picLocks noChangeAspect="1"/>
          </p:cNvPicPr>
          <p:nvPr/>
        </p:nvPicPr>
        <p:blipFill>
          <a:blip r:embed="rId4" cstate="print">
            <a:extLst>
              <a:ext uri="{28A0092B-C50C-407E-A947-70E740481C1C}">
                <a14:useLocalDpi xmlns:a14="http://schemas.microsoft.com/office/drawing/2010/main" val="0"/>
              </a:ext>
            </a:extLst>
          </a:blip>
          <a:srcRect l="19161" r="16303"/>
          <a:stretch>
            <a:fillRect/>
          </a:stretch>
        </p:blipFill>
        <p:spPr>
          <a:xfrm rot="5400000">
            <a:off x="508382" y="3568006"/>
            <a:ext cx="2844258" cy="3305422"/>
          </a:xfrm>
          <a:prstGeom prst="rect">
            <a:avLst/>
          </a:prstGeom>
        </p:spPr>
      </p:pic>
      <p:cxnSp>
        <p:nvCxnSpPr>
          <p:cNvPr id="28" name="Straight Arrow Connector 27">
            <a:extLst>
              <a:ext uri="{FF2B5EF4-FFF2-40B4-BE49-F238E27FC236}">
                <a16:creationId xmlns:a16="http://schemas.microsoft.com/office/drawing/2014/main" id="{59715391-7DF8-E98A-F382-EFC60C417FA1}"/>
              </a:ext>
            </a:extLst>
          </p:cNvPr>
          <p:cNvCxnSpPr>
            <a:cxnSpLocks/>
            <a:stCxn id="29" idx="1"/>
          </p:cNvCxnSpPr>
          <p:nvPr/>
        </p:nvCxnSpPr>
        <p:spPr bwMode="auto">
          <a:xfrm flipH="1">
            <a:off x="2649720" y="4312560"/>
            <a:ext cx="1135103" cy="141781"/>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29" name="TextBox 28">
            <a:extLst>
              <a:ext uri="{FF2B5EF4-FFF2-40B4-BE49-F238E27FC236}">
                <a16:creationId xmlns:a16="http://schemas.microsoft.com/office/drawing/2014/main" id="{58C42094-7DC9-7E19-5934-2434AFE12E90}"/>
              </a:ext>
            </a:extLst>
          </p:cNvPr>
          <p:cNvSpPr txBox="1"/>
          <p:nvPr/>
        </p:nvSpPr>
        <p:spPr>
          <a:xfrm>
            <a:off x="3784823" y="3989394"/>
            <a:ext cx="1660310" cy="646331"/>
          </a:xfrm>
          <a:prstGeom prst="rect">
            <a:avLst/>
          </a:prstGeom>
          <a:noFill/>
        </p:spPr>
        <p:txBody>
          <a:bodyPr wrap="square" rtlCol="0">
            <a:spAutoFit/>
          </a:bodyPr>
          <a:lstStyle/>
          <a:p>
            <a:r>
              <a:rPr lang="en-US" sz="1800" dirty="0">
                <a:solidFill>
                  <a:srgbClr val="FF0000"/>
                </a:solidFill>
              </a:rPr>
              <a:t>Chip platform on microscope</a:t>
            </a:r>
          </a:p>
        </p:txBody>
      </p:sp>
      <p:sp>
        <p:nvSpPr>
          <p:cNvPr id="33" name="TextBox 32">
            <a:extLst>
              <a:ext uri="{FF2B5EF4-FFF2-40B4-BE49-F238E27FC236}">
                <a16:creationId xmlns:a16="http://schemas.microsoft.com/office/drawing/2014/main" id="{EF5E6B87-570A-FF29-6E94-ABAE79F97433}"/>
              </a:ext>
            </a:extLst>
          </p:cNvPr>
          <p:cNvSpPr txBox="1"/>
          <p:nvPr/>
        </p:nvSpPr>
        <p:spPr>
          <a:xfrm>
            <a:off x="4133913" y="4708475"/>
            <a:ext cx="8503322" cy="5179487"/>
          </a:xfrm>
          <a:prstGeom prst="rect">
            <a:avLst/>
          </a:prstGeom>
          <a:noFill/>
        </p:spPr>
        <p:txBody>
          <a:bodyPr wrap="square" rtlCol="0">
            <a:noAutofit/>
          </a:bodyPr>
          <a:lstStyle/>
          <a:p>
            <a:r>
              <a:rPr lang="en-US" sz="2400" dirty="0"/>
              <a:t>ADMX2001B impedance analyzer and waveform generator connected to relay</a:t>
            </a:r>
          </a:p>
          <a:p>
            <a:r>
              <a:rPr lang="en-US" sz="2400" dirty="0"/>
              <a:t>Arduino switches relay for </a:t>
            </a:r>
            <a:r>
              <a:rPr lang="en-US" sz="2400" dirty="0">
                <a:solidFill>
                  <a:srgbClr val="FF0000"/>
                </a:solidFill>
              </a:rPr>
              <a:t>60 </a:t>
            </a:r>
            <a:r>
              <a:rPr lang="en-US" sz="2400" dirty="0" err="1">
                <a:solidFill>
                  <a:srgbClr val="FF0000"/>
                </a:solidFill>
              </a:rPr>
              <a:t>ms</a:t>
            </a:r>
            <a:r>
              <a:rPr lang="en-US" sz="2400" dirty="0">
                <a:solidFill>
                  <a:srgbClr val="FF0000"/>
                </a:solidFill>
              </a:rPr>
              <a:t> every 20 sec</a:t>
            </a:r>
            <a:r>
              <a:rPr lang="en-US" sz="2400" dirty="0"/>
              <a:t>, while also triggering an impedance measurement</a:t>
            </a:r>
          </a:p>
          <a:p>
            <a:r>
              <a:rPr lang="en-US" sz="2400" dirty="0"/>
              <a:t>Laptop connected to ADMX, displays impedance data</a:t>
            </a:r>
          </a:p>
        </p:txBody>
      </p:sp>
      <p:sp>
        <p:nvSpPr>
          <p:cNvPr id="36" name="TextBox 35">
            <a:extLst>
              <a:ext uri="{FF2B5EF4-FFF2-40B4-BE49-F238E27FC236}">
                <a16:creationId xmlns:a16="http://schemas.microsoft.com/office/drawing/2014/main" id="{A75EDE72-B4CA-7683-F65D-5158564FC950}"/>
              </a:ext>
            </a:extLst>
          </p:cNvPr>
          <p:cNvSpPr txBox="1"/>
          <p:nvPr/>
        </p:nvSpPr>
        <p:spPr>
          <a:xfrm>
            <a:off x="6140937" y="1295519"/>
            <a:ext cx="364202" cy="523220"/>
          </a:xfrm>
          <a:prstGeom prst="rect">
            <a:avLst/>
          </a:prstGeom>
          <a:noFill/>
        </p:spPr>
        <p:txBody>
          <a:bodyPr wrap="square" rtlCol="0">
            <a:spAutoFit/>
          </a:bodyPr>
          <a:lstStyle/>
          <a:p>
            <a:r>
              <a:rPr lang="en-US" sz="2800" b="1" dirty="0">
                <a:solidFill>
                  <a:srgbClr val="FF0000"/>
                </a:solidFill>
              </a:rPr>
              <a:t>1</a:t>
            </a:r>
          </a:p>
        </p:txBody>
      </p:sp>
      <p:sp>
        <p:nvSpPr>
          <p:cNvPr id="38" name="TextBox 37">
            <a:extLst>
              <a:ext uri="{FF2B5EF4-FFF2-40B4-BE49-F238E27FC236}">
                <a16:creationId xmlns:a16="http://schemas.microsoft.com/office/drawing/2014/main" id="{5BAB43DC-1028-BE53-18FA-7FAEF309EB2D}"/>
              </a:ext>
            </a:extLst>
          </p:cNvPr>
          <p:cNvSpPr txBox="1"/>
          <p:nvPr/>
        </p:nvSpPr>
        <p:spPr>
          <a:xfrm>
            <a:off x="10338433" y="1379748"/>
            <a:ext cx="364203" cy="523220"/>
          </a:xfrm>
          <a:prstGeom prst="rect">
            <a:avLst/>
          </a:prstGeom>
          <a:noFill/>
        </p:spPr>
        <p:txBody>
          <a:bodyPr wrap="square" rtlCol="0">
            <a:spAutoFit/>
          </a:bodyPr>
          <a:lstStyle/>
          <a:p>
            <a:r>
              <a:rPr lang="en-US" sz="2800" b="1" dirty="0">
                <a:solidFill>
                  <a:srgbClr val="FF0000"/>
                </a:solidFill>
              </a:rPr>
              <a:t>2</a:t>
            </a:r>
          </a:p>
        </p:txBody>
      </p:sp>
      <p:sp>
        <p:nvSpPr>
          <p:cNvPr id="40" name="TextBox 39">
            <a:extLst>
              <a:ext uri="{FF2B5EF4-FFF2-40B4-BE49-F238E27FC236}">
                <a16:creationId xmlns:a16="http://schemas.microsoft.com/office/drawing/2014/main" id="{BDC9BCEE-0DDB-73CA-9D78-C1B96B5B95E6}"/>
              </a:ext>
            </a:extLst>
          </p:cNvPr>
          <p:cNvSpPr txBox="1"/>
          <p:nvPr/>
        </p:nvSpPr>
        <p:spPr>
          <a:xfrm>
            <a:off x="9317270" y="2314564"/>
            <a:ext cx="364203" cy="523220"/>
          </a:xfrm>
          <a:prstGeom prst="rect">
            <a:avLst/>
          </a:prstGeom>
          <a:noFill/>
        </p:spPr>
        <p:txBody>
          <a:bodyPr wrap="square" rtlCol="0">
            <a:spAutoFit/>
          </a:bodyPr>
          <a:lstStyle/>
          <a:p>
            <a:r>
              <a:rPr lang="en-US" sz="2800" b="1" dirty="0">
                <a:solidFill>
                  <a:srgbClr val="FF0000"/>
                </a:solidFill>
              </a:rPr>
              <a:t>3</a:t>
            </a:r>
          </a:p>
        </p:txBody>
      </p:sp>
      <p:sp>
        <p:nvSpPr>
          <p:cNvPr id="42" name="TextBox 41">
            <a:extLst>
              <a:ext uri="{FF2B5EF4-FFF2-40B4-BE49-F238E27FC236}">
                <a16:creationId xmlns:a16="http://schemas.microsoft.com/office/drawing/2014/main" id="{16AD0E59-C5E0-19FD-2082-5D0FF1C2091D}"/>
              </a:ext>
            </a:extLst>
          </p:cNvPr>
          <p:cNvSpPr txBox="1"/>
          <p:nvPr/>
        </p:nvSpPr>
        <p:spPr>
          <a:xfrm>
            <a:off x="8021371" y="2362270"/>
            <a:ext cx="364203" cy="523220"/>
          </a:xfrm>
          <a:prstGeom prst="rect">
            <a:avLst/>
          </a:prstGeom>
          <a:noFill/>
        </p:spPr>
        <p:txBody>
          <a:bodyPr wrap="square" rtlCol="0">
            <a:spAutoFit/>
          </a:bodyPr>
          <a:lstStyle/>
          <a:p>
            <a:r>
              <a:rPr lang="en-US" sz="2800" b="1" dirty="0">
                <a:solidFill>
                  <a:srgbClr val="FF0000"/>
                </a:solidFill>
              </a:rPr>
              <a:t>4</a:t>
            </a:r>
          </a:p>
        </p:txBody>
      </p:sp>
    </p:spTree>
    <p:extLst>
      <p:ext uri="{BB962C8B-B14F-4D97-AF65-F5344CB8AC3E}">
        <p14:creationId xmlns:p14="http://schemas.microsoft.com/office/powerpoint/2010/main" val="3829544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E37AFD8-49EE-4E57-8DAD-717367027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57DBB7-38DA-8979-2364-A29EB0B8BC64}"/>
              </a:ext>
            </a:extLst>
          </p:cNvPr>
          <p:cNvSpPr>
            <a:spLocks noGrp="1"/>
          </p:cNvSpPr>
          <p:nvPr>
            <p:ph type="title"/>
          </p:nvPr>
        </p:nvSpPr>
        <p:spPr>
          <a:xfrm>
            <a:off x="958380" y="381837"/>
            <a:ext cx="5276003" cy="1415491"/>
          </a:xfrm>
        </p:spPr>
        <p:txBody>
          <a:bodyPr anchor="b">
            <a:noAutofit/>
          </a:bodyPr>
          <a:lstStyle/>
          <a:p>
            <a:r>
              <a:rPr lang="en-US" sz="3600" dirty="0"/>
              <a:t>How do we measure proteins we can’t “see”?</a:t>
            </a:r>
          </a:p>
        </p:txBody>
      </p:sp>
      <p:sp>
        <p:nvSpPr>
          <p:cNvPr id="3" name="Content Placeholder 2">
            <a:extLst>
              <a:ext uri="{FF2B5EF4-FFF2-40B4-BE49-F238E27FC236}">
                <a16:creationId xmlns:a16="http://schemas.microsoft.com/office/drawing/2014/main" id="{B08D5973-D34C-DE9E-46A6-E0EC6463782E}"/>
              </a:ext>
            </a:extLst>
          </p:cNvPr>
          <p:cNvSpPr>
            <a:spLocks noGrp="1"/>
          </p:cNvSpPr>
          <p:nvPr>
            <p:ph idx="1"/>
          </p:nvPr>
        </p:nvSpPr>
        <p:spPr>
          <a:xfrm>
            <a:off x="838200" y="2204959"/>
            <a:ext cx="4572000" cy="3569677"/>
          </a:xfrm>
        </p:spPr>
        <p:txBody>
          <a:bodyPr vert="horz" lIns="91440" tIns="45720" rIns="91440" bIns="45720" rtlCol="0">
            <a:normAutofit/>
          </a:bodyPr>
          <a:lstStyle/>
          <a:p>
            <a:pPr marL="285750" indent="-285750"/>
            <a:r>
              <a:rPr lang="en-US" sz="2000" dirty="0">
                <a:solidFill>
                  <a:srgbClr val="FF0000"/>
                </a:solidFill>
              </a:rPr>
              <a:t>Impedance spectroscopy</a:t>
            </a:r>
            <a:r>
              <a:rPr lang="en-US" sz="2000" dirty="0"/>
              <a:t>: measures total opposition of a system to alternating current</a:t>
            </a:r>
          </a:p>
          <a:p>
            <a:pPr marL="285750" indent="-285750"/>
            <a:r>
              <a:rPr lang="en-US" sz="2000" dirty="0"/>
              <a:t>Measuring impedance takes time, must happen while DEP is off: </a:t>
            </a:r>
            <a:r>
              <a:rPr lang="en-US" sz="2000" dirty="0">
                <a:solidFill>
                  <a:srgbClr val="FF0000"/>
                </a:solidFill>
              </a:rPr>
              <a:t>proteins diffuse</a:t>
            </a:r>
          </a:p>
          <a:p>
            <a:pPr marL="285750" indent="-285750"/>
            <a:r>
              <a:rPr lang="en-US" sz="2000" dirty="0"/>
              <a:t>3.3V pulses from Arduino: ~62 </a:t>
            </a:r>
            <a:r>
              <a:rPr lang="en-US" sz="2000" dirty="0" err="1"/>
              <a:t>ms</a:t>
            </a:r>
            <a:endParaRPr lang="en-US" sz="2000" dirty="0"/>
          </a:p>
          <a:p>
            <a:pPr marL="742950" lvl="1" indent="-285750"/>
            <a:r>
              <a:rPr lang="en-US" sz="2000" dirty="0"/>
              <a:t>Diffusion ~2</a:t>
            </a:r>
            <a:r>
              <a:rPr lang="el-GR" sz="2000" dirty="0"/>
              <a:t> μ</a:t>
            </a:r>
            <a:r>
              <a:rPr lang="en-US" sz="2000" dirty="0"/>
              <a:t>m</a:t>
            </a:r>
          </a:p>
          <a:p>
            <a:r>
              <a:rPr lang="en-US" sz="2000" dirty="0"/>
              <a:t>A </a:t>
            </a:r>
            <a:r>
              <a:rPr lang="en-US" sz="2000" dirty="0" err="1"/>
              <a:t>DEP:Impedance</a:t>
            </a:r>
            <a:r>
              <a:rPr lang="en-US" sz="2000" dirty="0"/>
              <a:t> ratio of at least </a:t>
            </a:r>
            <a:r>
              <a:rPr lang="en-US" sz="2000" dirty="0">
                <a:solidFill>
                  <a:srgbClr val="FF0000"/>
                </a:solidFill>
              </a:rPr>
              <a:t>20:1</a:t>
            </a:r>
            <a:r>
              <a:rPr lang="en-US" sz="2000" dirty="0"/>
              <a:t> is adequate to minimize diffusion</a:t>
            </a:r>
          </a:p>
        </p:txBody>
      </p:sp>
      <p:sp>
        <p:nvSpPr>
          <p:cNvPr id="27" name="Rectangle 26">
            <a:extLst>
              <a:ext uri="{FF2B5EF4-FFF2-40B4-BE49-F238E27FC236}">
                <a16:creationId xmlns:a16="http://schemas.microsoft.com/office/drawing/2014/main" id="{134744D3-B068-4646-83B8-525E6D15DF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15048A18-0381-485F-B557-E17906AE6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B8C4DFB1-3F4E-FB7D-5B2B-6C64818CD2C9}"/>
              </a:ext>
            </a:extLst>
          </p:cNvPr>
          <p:cNvSpPr>
            <a:spLocks noGrp="1"/>
          </p:cNvSpPr>
          <p:nvPr>
            <p:ph type="sldNum" sz="quarter" idx="12"/>
          </p:nvPr>
        </p:nvSpPr>
        <p:spPr>
          <a:xfrm>
            <a:off x="8610600" y="6356350"/>
            <a:ext cx="2743200" cy="365125"/>
          </a:xfrm>
        </p:spPr>
        <p:txBody>
          <a:bodyPr>
            <a:normAutofit/>
          </a:bodyPr>
          <a:lstStyle/>
          <a:p>
            <a:pPr>
              <a:spcAft>
                <a:spcPts val="600"/>
              </a:spcAft>
            </a:pPr>
            <a:fld id="{330EA680-D336-4FF7-8B7A-9848BB0A1C32}" type="slidenum">
              <a:rPr lang="en-US">
                <a:solidFill>
                  <a:schemeClr val="tx1">
                    <a:lumMod val="50000"/>
                    <a:lumOff val="50000"/>
                  </a:schemeClr>
                </a:solidFill>
              </a:rPr>
              <a:pPr>
                <a:spcAft>
                  <a:spcPts val="600"/>
                </a:spcAft>
              </a:pPr>
              <a:t>6</a:t>
            </a:fld>
            <a:endParaRPr lang="en-US">
              <a:solidFill>
                <a:schemeClr val="tx1">
                  <a:lumMod val="50000"/>
                  <a:lumOff val="50000"/>
                </a:schemeClr>
              </a:solidFill>
            </a:endParaRPr>
          </a:p>
        </p:txBody>
      </p:sp>
      <p:sp>
        <p:nvSpPr>
          <p:cNvPr id="15" name="TextBox 14">
            <a:extLst>
              <a:ext uri="{FF2B5EF4-FFF2-40B4-BE49-F238E27FC236}">
                <a16:creationId xmlns:a16="http://schemas.microsoft.com/office/drawing/2014/main" id="{2DF7C73F-7E83-E608-E2C1-914AE7C0152B}"/>
              </a:ext>
            </a:extLst>
          </p:cNvPr>
          <p:cNvSpPr txBox="1"/>
          <p:nvPr/>
        </p:nvSpPr>
        <p:spPr>
          <a:xfrm>
            <a:off x="1288889" y="5752538"/>
            <a:ext cx="184731" cy="369332"/>
          </a:xfrm>
          <a:prstGeom prst="rect">
            <a:avLst/>
          </a:prstGeom>
          <a:noFill/>
        </p:spPr>
        <p:txBody>
          <a:bodyPr wrap="none" rtlCol="0">
            <a:spAutoFit/>
          </a:bodyPr>
          <a:lstStyle/>
          <a:p>
            <a:endParaRPr lang="en-US" dirty="0"/>
          </a:p>
        </p:txBody>
      </p:sp>
      <p:pic>
        <p:nvPicPr>
          <p:cNvPr id="19" name="Picture 18">
            <a:extLst>
              <a:ext uri="{FF2B5EF4-FFF2-40B4-BE49-F238E27FC236}">
                <a16:creationId xmlns:a16="http://schemas.microsoft.com/office/drawing/2014/main" id="{68AECD97-6533-842E-92C4-A73D4A59E910}"/>
              </a:ext>
            </a:extLst>
          </p:cNvPr>
          <p:cNvPicPr>
            <a:picLocks noChangeAspect="1"/>
          </p:cNvPicPr>
          <p:nvPr/>
        </p:nvPicPr>
        <p:blipFill>
          <a:blip r:embed="rId3"/>
          <a:stretch>
            <a:fillRect/>
          </a:stretch>
        </p:blipFill>
        <p:spPr>
          <a:xfrm>
            <a:off x="838200" y="1723345"/>
            <a:ext cx="4336103" cy="358171"/>
          </a:xfrm>
          <a:prstGeom prst="rect">
            <a:avLst/>
          </a:prstGeom>
        </p:spPr>
      </p:pic>
      <p:pic>
        <p:nvPicPr>
          <p:cNvPr id="10" name="Picture 9">
            <a:extLst>
              <a:ext uri="{FF2B5EF4-FFF2-40B4-BE49-F238E27FC236}">
                <a16:creationId xmlns:a16="http://schemas.microsoft.com/office/drawing/2014/main" id="{CC67BCA2-5123-DAAA-263A-DF7398336F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1477" y="1045264"/>
            <a:ext cx="6192623" cy="4644468"/>
          </a:xfrm>
          <a:prstGeom prst="rect">
            <a:avLst/>
          </a:prstGeom>
        </p:spPr>
      </p:pic>
      <p:sp>
        <p:nvSpPr>
          <p:cNvPr id="7" name="TextBox 6">
            <a:extLst>
              <a:ext uri="{FF2B5EF4-FFF2-40B4-BE49-F238E27FC236}">
                <a16:creationId xmlns:a16="http://schemas.microsoft.com/office/drawing/2014/main" id="{84CD23A2-1867-582F-A912-A2BBDA196918}"/>
              </a:ext>
            </a:extLst>
          </p:cNvPr>
          <p:cNvSpPr txBox="1"/>
          <p:nvPr/>
        </p:nvSpPr>
        <p:spPr>
          <a:xfrm>
            <a:off x="5815811" y="5696781"/>
            <a:ext cx="6170728" cy="369332"/>
          </a:xfrm>
          <a:prstGeom prst="rect">
            <a:avLst/>
          </a:prstGeom>
          <a:noFill/>
        </p:spPr>
        <p:txBody>
          <a:bodyPr wrap="none" rtlCol="0">
            <a:spAutoFit/>
          </a:bodyPr>
          <a:lstStyle/>
          <a:p>
            <a:pPr algn="ctr"/>
            <a:r>
              <a:rPr lang="en-US" b="1" dirty="0"/>
              <a:t>Figure 6. </a:t>
            </a:r>
            <a:r>
              <a:rPr lang="en-US" dirty="0"/>
              <a:t>Brownian motion of 350 nm polymer nanoparticles</a:t>
            </a:r>
          </a:p>
        </p:txBody>
      </p:sp>
      <p:sp>
        <p:nvSpPr>
          <p:cNvPr id="6" name="TextBox 5">
            <a:extLst>
              <a:ext uri="{FF2B5EF4-FFF2-40B4-BE49-F238E27FC236}">
                <a16:creationId xmlns:a16="http://schemas.microsoft.com/office/drawing/2014/main" id="{7E2000D9-9E4B-AF2B-09FC-3AA3DF458C86}"/>
              </a:ext>
            </a:extLst>
          </p:cNvPr>
          <p:cNvSpPr txBox="1"/>
          <p:nvPr/>
        </p:nvSpPr>
        <p:spPr>
          <a:xfrm>
            <a:off x="5740735" y="5689492"/>
            <a:ext cx="6334106" cy="369332"/>
          </a:xfrm>
          <a:prstGeom prst="rect">
            <a:avLst/>
          </a:prstGeom>
          <a:noFill/>
        </p:spPr>
        <p:txBody>
          <a:bodyPr wrap="none" rtlCol="0">
            <a:spAutoFit/>
          </a:bodyPr>
          <a:lstStyle/>
          <a:p>
            <a:pPr algn="ctr"/>
            <a:r>
              <a:rPr lang="en-US" b="1" dirty="0"/>
              <a:t>Figure 5. </a:t>
            </a:r>
            <a:r>
              <a:rPr lang="en-US" dirty="0"/>
              <a:t>Impedance of a protein load between two electrodes</a:t>
            </a:r>
          </a:p>
        </p:txBody>
      </p:sp>
      <p:pic>
        <p:nvPicPr>
          <p:cNvPr id="12" name="Picture 11">
            <a:extLst>
              <a:ext uri="{FF2B5EF4-FFF2-40B4-BE49-F238E27FC236}">
                <a16:creationId xmlns:a16="http://schemas.microsoft.com/office/drawing/2014/main" id="{F44AC40B-3E2E-8427-39EF-4E03FEE2D1FD}"/>
              </a:ext>
            </a:extLst>
          </p:cNvPr>
          <p:cNvPicPr>
            <a:picLocks noChangeAspect="1"/>
          </p:cNvPicPr>
          <p:nvPr/>
        </p:nvPicPr>
        <p:blipFill>
          <a:blip r:embed="rId5"/>
          <a:stretch>
            <a:fillRect/>
          </a:stretch>
        </p:blipFill>
        <p:spPr>
          <a:xfrm>
            <a:off x="6983271" y="1140331"/>
            <a:ext cx="3835808" cy="4461588"/>
          </a:xfrm>
          <a:prstGeom prst="rect">
            <a:avLst/>
          </a:prstGeom>
        </p:spPr>
      </p:pic>
    </p:spTree>
    <p:extLst>
      <p:ext uri="{BB962C8B-B14F-4D97-AF65-F5344CB8AC3E}">
        <p14:creationId xmlns:p14="http://schemas.microsoft.com/office/powerpoint/2010/main" val="3266883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A5210BF2-A04A-3BFC-5412-AF37DC377B42}"/>
              </a:ext>
            </a:extLst>
          </p:cNvPr>
          <p:cNvGraphicFramePr>
            <a:graphicFrameLocks/>
          </p:cNvGraphicFramePr>
          <p:nvPr>
            <p:extLst>
              <p:ext uri="{D42A27DB-BD31-4B8C-83A1-F6EECF244321}">
                <p14:modId xmlns:p14="http://schemas.microsoft.com/office/powerpoint/2010/main" val="1391361390"/>
              </p:ext>
            </p:extLst>
          </p:nvPr>
        </p:nvGraphicFramePr>
        <p:xfrm>
          <a:off x="3609584" y="1325998"/>
          <a:ext cx="8288977" cy="4877207"/>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3AA2EC7-1EEE-37F4-C323-43283A2BE4AA}"/>
              </a:ext>
            </a:extLst>
          </p:cNvPr>
          <p:cNvSpPr>
            <a:spLocks noGrp="1"/>
          </p:cNvSpPr>
          <p:nvPr>
            <p:ph type="title"/>
          </p:nvPr>
        </p:nvSpPr>
        <p:spPr>
          <a:xfrm>
            <a:off x="490956" y="79324"/>
            <a:ext cx="10515600" cy="1325563"/>
          </a:xfrm>
        </p:spPr>
        <p:txBody>
          <a:bodyPr/>
          <a:lstStyle/>
          <a:p>
            <a:r>
              <a:rPr lang="en-US" dirty="0"/>
              <a:t>Impedance Conditions</a:t>
            </a:r>
          </a:p>
        </p:txBody>
      </p:sp>
      <p:sp>
        <p:nvSpPr>
          <p:cNvPr id="4" name="Slide Number Placeholder 3">
            <a:extLst>
              <a:ext uri="{FF2B5EF4-FFF2-40B4-BE49-F238E27FC236}">
                <a16:creationId xmlns:a16="http://schemas.microsoft.com/office/drawing/2014/main" id="{43BF3865-7096-2290-1BE3-BFF94EB8A615}"/>
              </a:ext>
            </a:extLst>
          </p:cNvPr>
          <p:cNvSpPr>
            <a:spLocks noGrp="1"/>
          </p:cNvSpPr>
          <p:nvPr>
            <p:ph type="sldNum" sz="quarter" idx="12"/>
          </p:nvPr>
        </p:nvSpPr>
        <p:spPr/>
        <p:txBody>
          <a:bodyPr/>
          <a:lstStyle/>
          <a:p>
            <a:fld id="{330EA680-D336-4FF7-8B7A-9848BB0A1C32}" type="slidenum">
              <a:rPr lang="en-US" smtClean="0"/>
              <a:t>7</a:t>
            </a:fld>
            <a:endParaRPr lang="en-US" dirty="0"/>
          </a:p>
        </p:txBody>
      </p:sp>
      <p:sp>
        <p:nvSpPr>
          <p:cNvPr id="7" name="TextBox 6">
            <a:extLst>
              <a:ext uri="{FF2B5EF4-FFF2-40B4-BE49-F238E27FC236}">
                <a16:creationId xmlns:a16="http://schemas.microsoft.com/office/drawing/2014/main" id="{235D4267-E300-E335-DFE1-35A6126E7136}"/>
              </a:ext>
            </a:extLst>
          </p:cNvPr>
          <p:cNvSpPr txBox="1"/>
          <p:nvPr/>
        </p:nvSpPr>
        <p:spPr>
          <a:xfrm>
            <a:off x="5356027" y="6121157"/>
            <a:ext cx="5650529" cy="338554"/>
          </a:xfrm>
          <a:prstGeom prst="rect">
            <a:avLst/>
          </a:prstGeom>
          <a:noFill/>
        </p:spPr>
        <p:txBody>
          <a:bodyPr wrap="square" rtlCol="0">
            <a:spAutoFit/>
          </a:bodyPr>
          <a:lstStyle/>
          <a:p>
            <a:pPr algn="ctr"/>
            <a:r>
              <a:rPr lang="en-US" sz="1600" b="1" dirty="0"/>
              <a:t>Figure 7. </a:t>
            </a:r>
            <a:r>
              <a:rPr lang="en-US" sz="1600" dirty="0"/>
              <a:t>Impedance spectrum from 40 Hz to 10 </a:t>
            </a:r>
            <a:r>
              <a:rPr lang="en-US" sz="1600" dirty="0" err="1"/>
              <a:t>MHz.</a:t>
            </a:r>
            <a:r>
              <a:rPr lang="en-US" sz="1600" dirty="0"/>
              <a:t> </a:t>
            </a:r>
          </a:p>
        </p:txBody>
      </p:sp>
      <p:cxnSp>
        <p:nvCxnSpPr>
          <p:cNvPr id="12" name="Straight Arrow Connector 11">
            <a:extLst>
              <a:ext uri="{FF2B5EF4-FFF2-40B4-BE49-F238E27FC236}">
                <a16:creationId xmlns:a16="http://schemas.microsoft.com/office/drawing/2014/main" id="{97BE6F3C-C063-6E34-93A9-59C78A752032}"/>
              </a:ext>
            </a:extLst>
          </p:cNvPr>
          <p:cNvCxnSpPr>
            <a:cxnSpLocks/>
          </p:cNvCxnSpPr>
          <p:nvPr/>
        </p:nvCxnSpPr>
        <p:spPr bwMode="auto">
          <a:xfrm flipH="1" flipV="1">
            <a:off x="8324557" y="3633934"/>
            <a:ext cx="115683" cy="913448"/>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sp>
        <p:nvSpPr>
          <p:cNvPr id="14" name="TextBox 13">
            <a:extLst>
              <a:ext uri="{FF2B5EF4-FFF2-40B4-BE49-F238E27FC236}">
                <a16:creationId xmlns:a16="http://schemas.microsoft.com/office/drawing/2014/main" id="{CD7B9D9E-5651-0E5F-D49B-976D2BF0DF41}"/>
              </a:ext>
            </a:extLst>
          </p:cNvPr>
          <p:cNvSpPr txBox="1"/>
          <p:nvPr/>
        </p:nvSpPr>
        <p:spPr>
          <a:xfrm>
            <a:off x="6970511" y="4634611"/>
            <a:ext cx="3067699" cy="461665"/>
          </a:xfrm>
          <a:prstGeom prst="rect">
            <a:avLst/>
          </a:prstGeom>
          <a:noFill/>
        </p:spPr>
        <p:txBody>
          <a:bodyPr wrap="none" rtlCol="0">
            <a:spAutoFit/>
          </a:bodyPr>
          <a:lstStyle/>
          <a:p>
            <a:r>
              <a:rPr lang="en-US" sz="2400" b="1" dirty="0">
                <a:solidFill>
                  <a:srgbClr val="FF0000"/>
                </a:solidFill>
              </a:rPr>
              <a:t>Ideal frequency range</a:t>
            </a:r>
          </a:p>
        </p:txBody>
      </p:sp>
      <p:sp>
        <p:nvSpPr>
          <p:cNvPr id="15" name="TextBox 14">
            <a:extLst>
              <a:ext uri="{FF2B5EF4-FFF2-40B4-BE49-F238E27FC236}">
                <a16:creationId xmlns:a16="http://schemas.microsoft.com/office/drawing/2014/main" id="{8D149B47-F5E1-AF9C-CCB3-D5ECB10D1D6F}"/>
              </a:ext>
            </a:extLst>
          </p:cNvPr>
          <p:cNvSpPr txBox="1"/>
          <p:nvPr/>
        </p:nvSpPr>
        <p:spPr>
          <a:xfrm>
            <a:off x="271049" y="1655845"/>
            <a:ext cx="3316143" cy="4726871"/>
          </a:xfrm>
          <a:prstGeom prst="rect">
            <a:avLst/>
          </a:prstGeom>
          <a:noFill/>
        </p:spPr>
        <p:txBody>
          <a:bodyPr wrap="square" rtlCol="0">
            <a:spAutoFit/>
          </a:bodyPr>
          <a:lstStyle/>
          <a:p>
            <a:pPr marL="457200" indent="-457200">
              <a:lnSpc>
                <a:spcPts val="3300"/>
              </a:lnSpc>
              <a:buFont typeface="Arial" panose="020B0604020202020204" pitchFamily="34" charset="0"/>
              <a:buChar char="•"/>
            </a:pPr>
            <a:r>
              <a:rPr lang="en-US" sz="2400" dirty="0"/>
              <a:t>A </a:t>
            </a:r>
            <a:r>
              <a:rPr lang="en-US" sz="2400" dirty="0">
                <a:solidFill>
                  <a:srgbClr val="FF0000"/>
                </a:solidFill>
              </a:rPr>
              <a:t>frequency sweep </a:t>
            </a:r>
            <a:r>
              <a:rPr lang="en-US" sz="2400" dirty="0"/>
              <a:t>was performed using the ADMX2001B and validated using a 4294a precision impedance analyzer</a:t>
            </a:r>
          </a:p>
          <a:p>
            <a:pPr marL="457200" indent="-457200">
              <a:lnSpc>
                <a:spcPts val="3300"/>
              </a:lnSpc>
              <a:buFont typeface="Arial" panose="020B0604020202020204" pitchFamily="34" charset="0"/>
              <a:buChar char="•"/>
            </a:pPr>
            <a:r>
              <a:rPr lang="en-US" sz="2400" dirty="0"/>
              <a:t>Target frequency of 5-50 kHz, and minimal voltage of 130 </a:t>
            </a:r>
            <a:r>
              <a:rPr lang="en-US" sz="2400" dirty="0" err="1"/>
              <a:t>mV</a:t>
            </a:r>
            <a:r>
              <a:rPr lang="en-US" sz="2400" baseline="-25000" dirty="0" err="1"/>
              <a:t>pp</a:t>
            </a:r>
            <a:endParaRPr lang="en-US" sz="2400" baseline="-25000" dirty="0"/>
          </a:p>
        </p:txBody>
      </p:sp>
      <p:pic>
        <p:nvPicPr>
          <p:cNvPr id="6" name="Picture 5">
            <a:extLst>
              <a:ext uri="{FF2B5EF4-FFF2-40B4-BE49-F238E27FC236}">
                <a16:creationId xmlns:a16="http://schemas.microsoft.com/office/drawing/2014/main" id="{8EF8542E-F91D-2678-B05C-4800BA425F75}"/>
              </a:ext>
            </a:extLst>
          </p:cNvPr>
          <p:cNvPicPr>
            <a:picLocks noChangeAspect="1"/>
          </p:cNvPicPr>
          <p:nvPr/>
        </p:nvPicPr>
        <p:blipFill>
          <a:blip r:embed="rId4"/>
          <a:stretch>
            <a:fillRect/>
          </a:stretch>
        </p:blipFill>
        <p:spPr>
          <a:xfrm>
            <a:off x="374576" y="996749"/>
            <a:ext cx="4336103" cy="358171"/>
          </a:xfrm>
          <a:prstGeom prst="rect">
            <a:avLst/>
          </a:prstGeom>
        </p:spPr>
      </p:pic>
      <p:sp>
        <p:nvSpPr>
          <p:cNvPr id="8" name="TextBox 7">
            <a:extLst>
              <a:ext uri="{FF2B5EF4-FFF2-40B4-BE49-F238E27FC236}">
                <a16:creationId xmlns:a16="http://schemas.microsoft.com/office/drawing/2014/main" id="{7E9C9402-6C44-4E2F-062C-E04E201BAB46}"/>
              </a:ext>
            </a:extLst>
          </p:cNvPr>
          <p:cNvSpPr txBox="1"/>
          <p:nvPr/>
        </p:nvSpPr>
        <p:spPr>
          <a:xfrm>
            <a:off x="5557133" y="1163526"/>
            <a:ext cx="5650529" cy="338554"/>
          </a:xfrm>
          <a:prstGeom prst="rect">
            <a:avLst/>
          </a:prstGeom>
          <a:noFill/>
        </p:spPr>
        <p:txBody>
          <a:bodyPr wrap="square" rtlCol="0">
            <a:spAutoFit/>
          </a:bodyPr>
          <a:lstStyle/>
          <a:p>
            <a:pPr algn="ctr"/>
            <a:r>
              <a:rPr lang="en-US" sz="1600" b="1" dirty="0"/>
              <a:t>Impedance vs. Frequency for Dry and Wet Chip</a:t>
            </a:r>
            <a:endParaRPr lang="en-US" sz="1600" dirty="0"/>
          </a:p>
        </p:txBody>
      </p:sp>
      <p:sp>
        <p:nvSpPr>
          <p:cNvPr id="3" name="Rectangle 2">
            <a:extLst>
              <a:ext uri="{FF2B5EF4-FFF2-40B4-BE49-F238E27FC236}">
                <a16:creationId xmlns:a16="http://schemas.microsoft.com/office/drawing/2014/main" id="{C44117E8-B6B5-FD27-1D54-0E9734A2A4D8}"/>
              </a:ext>
            </a:extLst>
          </p:cNvPr>
          <p:cNvSpPr/>
          <p:nvPr/>
        </p:nvSpPr>
        <p:spPr>
          <a:xfrm>
            <a:off x="7784977" y="2998918"/>
            <a:ext cx="1079160" cy="4616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265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E43C-32BD-1F73-2564-D3DF26CF381F}"/>
              </a:ext>
            </a:extLst>
          </p:cNvPr>
          <p:cNvSpPr>
            <a:spLocks noGrp="1"/>
          </p:cNvSpPr>
          <p:nvPr>
            <p:ph type="title"/>
          </p:nvPr>
        </p:nvSpPr>
        <p:spPr/>
        <p:txBody>
          <a:bodyPr/>
          <a:lstStyle/>
          <a:p>
            <a:r>
              <a:rPr lang="en-US" dirty="0"/>
              <a:t>DEP Conditions</a:t>
            </a:r>
          </a:p>
        </p:txBody>
      </p:sp>
      <p:sp>
        <p:nvSpPr>
          <p:cNvPr id="3" name="Content Placeholder 2">
            <a:extLst>
              <a:ext uri="{FF2B5EF4-FFF2-40B4-BE49-F238E27FC236}">
                <a16:creationId xmlns:a16="http://schemas.microsoft.com/office/drawing/2014/main" id="{CA703DE1-1D2B-E7E4-2D5F-3FA916608554}"/>
              </a:ext>
            </a:extLst>
          </p:cNvPr>
          <p:cNvSpPr>
            <a:spLocks noGrp="1"/>
          </p:cNvSpPr>
          <p:nvPr>
            <p:ph idx="1"/>
          </p:nvPr>
        </p:nvSpPr>
        <p:spPr>
          <a:xfrm>
            <a:off x="843167" y="1944676"/>
            <a:ext cx="4935333" cy="4351338"/>
          </a:xfrm>
        </p:spPr>
        <p:txBody>
          <a:bodyPr/>
          <a:lstStyle/>
          <a:p>
            <a:r>
              <a:rPr lang="en-US" dirty="0"/>
              <a:t>DEP trapping demonstrated using </a:t>
            </a:r>
            <a:r>
              <a:rPr lang="en-US" dirty="0">
                <a:solidFill>
                  <a:srgbClr val="FF0000"/>
                </a:solidFill>
              </a:rPr>
              <a:t>500 nm </a:t>
            </a:r>
            <a:r>
              <a:rPr lang="en-US" dirty="0"/>
              <a:t>carboxylate particles</a:t>
            </a:r>
          </a:p>
          <a:p>
            <a:r>
              <a:rPr lang="en-US" dirty="0"/>
              <a:t>A frequency of 200-800 kHz and voltage of 3-4 </a:t>
            </a:r>
            <a:r>
              <a:rPr lang="en-US" dirty="0" err="1"/>
              <a:t>Vrms</a:t>
            </a:r>
            <a:r>
              <a:rPr lang="en-US" dirty="0"/>
              <a:t> were consistent for </a:t>
            </a:r>
            <a:r>
              <a:rPr lang="en-US" dirty="0" err="1"/>
              <a:t>pDEP</a:t>
            </a:r>
            <a:r>
              <a:rPr lang="en-US" dirty="0"/>
              <a:t> particle trapping</a:t>
            </a:r>
          </a:p>
          <a:p>
            <a:pPr lvl="1"/>
            <a:r>
              <a:rPr lang="en-US" dirty="0"/>
              <a:t>Exact values </a:t>
            </a:r>
            <a:r>
              <a:rPr lang="en-US" dirty="0">
                <a:solidFill>
                  <a:srgbClr val="FF0000"/>
                </a:solidFill>
              </a:rPr>
              <a:t>vary with particle size</a:t>
            </a:r>
          </a:p>
        </p:txBody>
      </p:sp>
      <p:sp>
        <p:nvSpPr>
          <p:cNvPr id="4" name="Slide Number Placeholder 3">
            <a:extLst>
              <a:ext uri="{FF2B5EF4-FFF2-40B4-BE49-F238E27FC236}">
                <a16:creationId xmlns:a16="http://schemas.microsoft.com/office/drawing/2014/main" id="{8514F462-5F43-7237-67E8-D43C98C8460E}"/>
              </a:ext>
            </a:extLst>
          </p:cNvPr>
          <p:cNvSpPr>
            <a:spLocks noGrp="1"/>
          </p:cNvSpPr>
          <p:nvPr>
            <p:ph type="sldNum" sz="quarter" idx="12"/>
          </p:nvPr>
        </p:nvSpPr>
        <p:spPr/>
        <p:txBody>
          <a:bodyPr/>
          <a:lstStyle/>
          <a:p>
            <a:fld id="{330EA680-D336-4FF7-8B7A-9848BB0A1C32}" type="slidenum">
              <a:rPr lang="en-US" smtClean="0"/>
              <a:t>8</a:t>
            </a:fld>
            <a:endParaRPr lang="en-US" dirty="0"/>
          </a:p>
        </p:txBody>
      </p:sp>
      <p:sp>
        <p:nvSpPr>
          <p:cNvPr id="6" name="TextBox 5">
            <a:extLst>
              <a:ext uri="{FF2B5EF4-FFF2-40B4-BE49-F238E27FC236}">
                <a16:creationId xmlns:a16="http://schemas.microsoft.com/office/drawing/2014/main" id="{8EF75CDE-D5E8-7AD6-9090-096E96A9D0B8}"/>
              </a:ext>
            </a:extLst>
          </p:cNvPr>
          <p:cNvSpPr txBox="1"/>
          <p:nvPr/>
        </p:nvSpPr>
        <p:spPr>
          <a:xfrm>
            <a:off x="7471341" y="6200487"/>
            <a:ext cx="3860202" cy="584775"/>
          </a:xfrm>
          <a:prstGeom prst="rect">
            <a:avLst/>
          </a:prstGeom>
          <a:noFill/>
        </p:spPr>
        <p:txBody>
          <a:bodyPr wrap="square" rtlCol="0">
            <a:spAutoFit/>
          </a:bodyPr>
          <a:lstStyle/>
          <a:p>
            <a:r>
              <a:rPr lang="en-US" sz="1600" b="1" dirty="0"/>
              <a:t>Figure 8. </a:t>
            </a:r>
            <a:r>
              <a:rPr lang="en-US" sz="1600" dirty="0"/>
              <a:t>500 nm carboxylate polystyrene particles at 300 kHz and 3.5 </a:t>
            </a:r>
            <a:r>
              <a:rPr lang="en-US" sz="1600" dirty="0" err="1"/>
              <a:t>V</a:t>
            </a:r>
            <a:r>
              <a:rPr lang="en-US" sz="1600" i="1" baseline="-25000" dirty="0" err="1"/>
              <a:t>rms</a:t>
            </a:r>
            <a:endParaRPr lang="en-US" sz="1600" i="1" baseline="-25000" dirty="0"/>
          </a:p>
        </p:txBody>
      </p:sp>
      <p:grpSp>
        <p:nvGrpSpPr>
          <p:cNvPr id="23" name="Group 22">
            <a:extLst>
              <a:ext uri="{FF2B5EF4-FFF2-40B4-BE49-F238E27FC236}">
                <a16:creationId xmlns:a16="http://schemas.microsoft.com/office/drawing/2014/main" id="{054230B9-1A8D-E81B-6104-98550E535712}"/>
              </a:ext>
            </a:extLst>
          </p:cNvPr>
          <p:cNvGrpSpPr/>
          <p:nvPr/>
        </p:nvGrpSpPr>
        <p:grpSpPr>
          <a:xfrm>
            <a:off x="6547921" y="773349"/>
            <a:ext cx="5267715" cy="5488248"/>
            <a:chOff x="6495857" y="942626"/>
            <a:chExt cx="5267715" cy="5488248"/>
          </a:xfrm>
        </p:grpSpPr>
        <p:sp>
          <p:nvSpPr>
            <p:cNvPr id="7" name="TextBox 6">
              <a:extLst>
                <a:ext uri="{FF2B5EF4-FFF2-40B4-BE49-F238E27FC236}">
                  <a16:creationId xmlns:a16="http://schemas.microsoft.com/office/drawing/2014/main" id="{6570FDFB-1AFF-1589-179F-704EEAEB1128}"/>
                </a:ext>
              </a:extLst>
            </p:cNvPr>
            <p:cNvSpPr txBox="1"/>
            <p:nvPr/>
          </p:nvSpPr>
          <p:spPr>
            <a:xfrm>
              <a:off x="7327890" y="3300253"/>
              <a:ext cx="671979" cy="400110"/>
            </a:xfrm>
            <a:prstGeom prst="rect">
              <a:avLst/>
            </a:prstGeom>
            <a:noFill/>
          </p:spPr>
          <p:txBody>
            <a:bodyPr wrap="none" rtlCol="0">
              <a:spAutoFit/>
            </a:bodyPr>
            <a:lstStyle/>
            <a:p>
              <a:r>
                <a:rPr lang="en-US" sz="2000" b="1" dirty="0"/>
                <a:t>t = 0</a:t>
              </a:r>
            </a:p>
          </p:txBody>
        </p:sp>
        <p:sp>
          <p:nvSpPr>
            <p:cNvPr id="8" name="TextBox 7">
              <a:extLst>
                <a:ext uri="{FF2B5EF4-FFF2-40B4-BE49-F238E27FC236}">
                  <a16:creationId xmlns:a16="http://schemas.microsoft.com/office/drawing/2014/main" id="{7C40AB9B-B7E1-818B-7D85-3BCA5F226CFB}"/>
                </a:ext>
              </a:extLst>
            </p:cNvPr>
            <p:cNvSpPr txBox="1"/>
            <p:nvPr/>
          </p:nvSpPr>
          <p:spPr>
            <a:xfrm>
              <a:off x="10008230" y="3291452"/>
              <a:ext cx="1063113" cy="400110"/>
            </a:xfrm>
            <a:prstGeom prst="rect">
              <a:avLst/>
            </a:prstGeom>
            <a:noFill/>
          </p:spPr>
          <p:txBody>
            <a:bodyPr wrap="none" rtlCol="0">
              <a:spAutoFit/>
            </a:bodyPr>
            <a:lstStyle/>
            <a:p>
              <a:r>
                <a:rPr lang="en-US" sz="2000" b="1" dirty="0"/>
                <a:t>t = 5 sec</a:t>
              </a:r>
            </a:p>
          </p:txBody>
        </p:sp>
        <p:sp>
          <p:nvSpPr>
            <p:cNvPr id="9" name="TextBox 8">
              <a:extLst>
                <a:ext uri="{FF2B5EF4-FFF2-40B4-BE49-F238E27FC236}">
                  <a16:creationId xmlns:a16="http://schemas.microsoft.com/office/drawing/2014/main" id="{8EF7A97B-423B-CA54-D1D3-99E2646B549E}"/>
                </a:ext>
              </a:extLst>
            </p:cNvPr>
            <p:cNvSpPr txBox="1"/>
            <p:nvPr/>
          </p:nvSpPr>
          <p:spPr>
            <a:xfrm>
              <a:off x="7068202" y="6030764"/>
              <a:ext cx="1191352" cy="400110"/>
            </a:xfrm>
            <a:prstGeom prst="rect">
              <a:avLst/>
            </a:prstGeom>
            <a:noFill/>
          </p:spPr>
          <p:txBody>
            <a:bodyPr wrap="none" rtlCol="0">
              <a:spAutoFit/>
            </a:bodyPr>
            <a:lstStyle/>
            <a:p>
              <a:r>
                <a:rPr lang="en-US" sz="2000" b="1" dirty="0"/>
                <a:t>t = 10 sec</a:t>
              </a:r>
            </a:p>
          </p:txBody>
        </p:sp>
        <p:sp>
          <p:nvSpPr>
            <p:cNvPr id="10" name="TextBox 9">
              <a:extLst>
                <a:ext uri="{FF2B5EF4-FFF2-40B4-BE49-F238E27FC236}">
                  <a16:creationId xmlns:a16="http://schemas.microsoft.com/office/drawing/2014/main" id="{957FCF14-87A2-AC5E-1664-9C5957878EF0}"/>
                </a:ext>
              </a:extLst>
            </p:cNvPr>
            <p:cNvSpPr txBox="1"/>
            <p:nvPr/>
          </p:nvSpPr>
          <p:spPr>
            <a:xfrm>
              <a:off x="9922648" y="6030764"/>
              <a:ext cx="1191352" cy="400110"/>
            </a:xfrm>
            <a:prstGeom prst="rect">
              <a:avLst/>
            </a:prstGeom>
            <a:noFill/>
          </p:spPr>
          <p:txBody>
            <a:bodyPr wrap="none" rtlCol="0">
              <a:spAutoFit/>
            </a:bodyPr>
            <a:lstStyle/>
            <a:p>
              <a:r>
                <a:rPr lang="en-US" sz="2000" b="1" dirty="0"/>
                <a:t>t = 30 sec</a:t>
              </a:r>
            </a:p>
          </p:txBody>
        </p:sp>
        <p:grpSp>
          <p:nvGrpSpPr>
            <p:cNvPr id="11" name="Group 10">
              <a:extLst>
                <a:ext uri="{FF2B5EF4-FFF2-40B4-BE49-F238E27FC236}">
                  <a16:creationId xmlns:a16="http://schemas.microsoft.com/office/drawing/2014/main" id="{69F33BAD-89FA-CCDC-C0F6-DE7B2E0BEE12}"/>
                </a:ext>
              </a:extLst>
            </p:cNvPr>
            <p:cNvGrpSpPr/>
            <p:nvPr/>
          </p:nvGrpSpPr>
          <p:grpSpPr>
            <a:xfrm>
              <a:off x="6495857" y="942626"/>
              <a:ext cx="2469034" cy="2454651"/>
              <a:chOff x="34619345" y="8261735"/>
              <a:chExt cx="2469034" cy="2454651"/>
            </a:xfrm>
          </p:grpSpPr>
          <p:pic>
            <p:nvPicPr>
              <p:cNvPr id="12" name="Picture 11">
                <a:extLst>
                  <a:ext uri="{FF2B5EF4-FFF2-40B4-BE49-F238E27FC236}">
                    <a16:creationId xmlns:a16="http://schemas.microsoft.com/office/drawing/2014/main" id="{E9E3F0A9-557F-9F2A-02AE-9AF2BA6335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19345" y="8261735"/>
                <a:ext cx="2469034" cy="2454651"/>
              </a:xfrm>
              <a:prstGeom prst="rect">
                <a:avLst/>
              </a:prstGeom>
            </p:spPr>
          </p:pic>
          <p:pic>
            <p:nvPicPr>
              <p:cNvPr id="13" name="Picture 12">
                <a:extLst>
                  <a:ext uri="{FF2B5EF4-FFF2-40B4-BE49-F238E27FC236}">
                    <a16:creationId xmlns:a16="http://schemas.microsoft.com/office/drawing/2014/main" id="{728F9769-9F9E-1720-150B-DF578136F8E0}"/>
                  </a:ext>
                </a:extLst>
              </p:cNvPr>
              <p:cNvPicPr>
                <a:picLocks noChangeAspect="1"/>
              </p:cNvPicPr>
              <p:nvPr/>
            </p:nvPicPr>
            <p:blipFill>
              <a:blip r:embed="rId3"/>
              <a:srcRect l="71156" t="86508"/>
              <a:stretch>
                <a:fillRect/>
              </a:stretch>
            </p:blipFill>
            <p:spPr>
              <a:xfrm>
                <a:off x="36196179" y="8292859"/>
                <a:ext cx="892200" cy="391037"/>
              </a:xfrm>
              <a:prstGeom prst="rect">
                <a:avLst/>
              </a:prstGeom>
            </p:spPr>
          </p:pic>
        </p:grpSp>
        <p:grpSp>
          <p:nvGrpSpPr>
            <p:cNvPr id="14" name="Group 13">
              <a:extLst>
                <a:ext uri="{FF2B5EF4-FFF2-40B4-BE49-F238E27FC236}">
                  <a16:creationId xmlns:a16="http://schemas.microsoft.com/office/drawing/2014/main" id="{02D233E4-00E9-E494-BA0C-DF209F2608B1}"/>
                </a:ext>
              </a:extLst>
            </p:cNvPr>
            <p:cNvGrpSpPr/>
            <p:nvPr/>
          </p:nvGrpSpPr>
          <p:grpSpPr>
            <a:xfrm>
              <a:off x="9294538" y="942626"/>
              <a:ext cx="2469034" cy="2454651"/>
              <a:chOff x="37418026" y="8261735"/>
              <a:chExt cx="2469034" cy="2454651"/>
            </a:xfrm>
          </p:grpSpPr>
          <p:pic>
            <p:nvPicPr>
              <p:cNvPr id="15" name="Picture 14">
                <a:extLst>
                  <a:ext uri="{FF2B5EF4-FFF2-40B4-BE49-F238E27FC236}">
                    <a16:creationId xmlns:a16="http://schemas.microsoft.com/office/drawing/2014/main" id="{DB0E8FEF-6F4C-3372-E136-0E7E872CD6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18026" y="8261735"/>
                <a:ext cx="2469034" cy="2454651"/>
              </a:xfrm>
              <a:prstGeom prst="rect">
                <a:avLst/>
              </a:prstGeom>
            </p:spPr>
          </p:pic>
          <p:pic>
            <p:nvPicPr>
              <p:cNvPr id="16" name="Picture 15">
                <a:extLst>
                  <a:ext uri="{FF2B5EF4-FFF2-40B4-BE49-F238E27FC236}">
                    <a16:creationId xmlns:a16="http://schemas.microsoft.com/office/drawing/2014/main" id="{A2667103-0B4C-4C71-69C5-53198ADE49A2}"/>
                  </a:ext>
                </a:extLst>
              </p:cNvPr>
              <p:cNvPicPr>
                <a:picLocks noChangeAspect="1"/>
              </p:cNvPicPr>
              <p:nvPr/>
            </p:nvPicPr>
            <p:blipFill>
              <a:blip r:embed="rId3"/>
              <a:srcRect l="71156" t="86508"/>
              <a:stretch>
                <a:fillRect/>
              </a:stretch>
            </p:blipFill>
            <p:spPr>
              <a:xfrm>
                <a:off x="38994860" y="8281953"/>
                <a:ext cx="892200" cy="391037"/>
              </a:xfrm>
              <a:prstGeom prst="rect">
                <a:avLst/>
              </a:prstGeom>
            </p:spPr>
          </p:pic>
        </p:grpSp>
        <p:grpSp>
          <p:nvGrpSpPr>
            <p:cNvPr id="17" name="Group 16">
              <a:extLst>
                <a:ext uri="{FF2B5EF4-FFF2-40B4-BE49-F238E27FC236}">
                  <a16:creationId xmlns:a16="http://schemas.microsoft.com/office/drawing/2014/main" id="{5C4EAFB5-0F21-0869-ABC2-28908E0EA940}"/>
                </a:ext>
              </a:extLst>
            </p:cNvPr>
            <p:cNvGrpSpPr/>
            <p:nvPr/>
          </p:nvGrpSpPr>
          <p:grpSpPr>
            <a:xfrm>
              <a:off x="6495857" y="3646057"/>
              <a:ext cx="2469034" cy="2454651"/>
              <a:chOff x="34619345" y="10965166"/>
              <a:chExt cx="2469034" cy="2454651"/>
            </a:xfrm>
          </p:grpSpPr>
          <p:pic>
            <p:nvPicPr>
              <p:cNvPr id="18" name="Picture 17">
                <a:extLst>
                  <a:ext uri="{FF2B5EF4-FFF2-40B4-BE49-F238E27FC236}">
                    <a16:creationId xmlns:a16="http://schemas.microsoft.com/office/drawing/2014/main" id="{9279198A-6ABA-2E59-1B76-BF3439B208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19345" y="10965166"/>
                <a:ext cx="2469034" cy="2454651"/>
              </a:xfrm>
              <a:prstGeom prst="rect">
                <a:avLst/>
              </a:prstGeom>
            </p:spPr>
          </p:pic>
          <p:pic>
            <p:nvPicPr>
              <p:cNvPr id="19" name="Picture 18">
                <a:extLst>
                  <a:ext uri="{FF2B5EF4-FFF2-40B4-BE49-F238E27FC236}">
                    <a16:creationId xmlns:a16="http://schemas.microsoft.com/office/drawing/2014/main" id="{76EE62F3-6E27-EBB5-601D-F5A5C6790095}"/>
                  </a:ext>
                </a:extLst>
              </p:cNvPr>
              <p:cNvPicPr>
                <a:picLocks noChangeAspect="1"/>
              </p:cNvPicPr>
              <p:nvPr/>
            </p:nvPicPr>
            <p:blipFill>
              <a:blip r:embed="rId3"/>
              <a:srcRect l="71156" t="86508"/>
              <a:stretch>
                <a:fillRect/>
              </a:stretch>
            </p:blipFill>
            <p:spPr>
              <a:xfrm>
                <a:off x="36183247" y="10968582"/>
                <a:ext cx="892200" cy="391037"/>
              </a:xfrm>
              <a:prstGeom prst="rect">
                <a:avLst/>
              </a:prstGeom>
            </p:spPr>
          </p:pic>
        </p:grpSp>
        <p:grpSp>
          <p:nvGrpSpPr>
            <p:cNvPr id="20" name="Group 19">
              <a:extLst>
                <a:ext uri="{FF2B5EF4-FFF2-40B4-BE49-F238E27FC236}">
                  <a16:creationId xmlns:a16="http://schemas.microsoft.com/office/drawing/2014/main" id="{772D2112-704D-8BF8-28BD-15585122F3EA}"/>
                </a:ext>
              </a:extLst>
            </p:cNvPr>
            <p:cNvGrpSpPr/>
            <p:nvPr/>
          </p:nvGrpSpPr>
          <p:grpSpPr>
            <a:xfrm>
              <a:off x="9294538" y="3634570"/>
              <a:ext cx="2447572" cy="2466138"/>
              <a:chOff x="37418026" y="10953679"/>
              <a:chExt cx="2447572" cy="2466138"/>
            </a:xfrm>
          </p:grpSpPr>
          <p:pic>
            <p:nvPicPr>
              <p:cNvPr id="21" name="Picture 20">
                <a:extLst>
                  <a:ext uri="{FF2B5EF4-FFF2-40B4-BE49-F238E27FC236}">
                    <a16:creationId xmlns:a16="http://schemas.microsoft.com/office/drawing/2014/main" id="{860120C8-1D3D-1964-7A30-4D9CE7FD74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18026" y="10953679"/>
                <a:ext cx="2447572" cy="2466138"/>
              </a:xfrm>
              <a:prstGeom prst="rect">
                <a:avLst/>
              </a:prstGeom>
            </p:spPr>
          </p:pic>
          <p:pic>
            <p:nvPicPr>
              <p:cNvPr id="22" name="Picture 21">
                <a:extLst>
                  <a:ext uri="{FF2B5EF4-FFF2-40B4-BE49-F238E27FC236}">
                    <a16:creationId xmlns:a16="http://schemas.microsoft.com/office/drawing/2014/main" id="{ECFD8B4E-DDF5-41E3-6415-517725788ABA}"/>
                  </a:ext>
                </a:extLst>
              </p:cNvPr>
              <p:cNvPicPr>
                <a:picLocks noChangeAspect="1"/>
              </p:cNvPicPr>
              <p:nvPr/>
            </p:nvPicPr>
            <p:blipFill>
              <a:blip r:embed="rId3"/>
              <a:srcRect l="71156" t="86508"/>
              <a:stretch>
                <a:fillRect/>
              </a:stretch>
            </p:blipFill>
            <p:spPr>
              <a:xfrm>
                <a:off x="38956867" y="10961096"/>
                <a:ext cx="892200" cy="391037"/>
              </a:xfrm>
              <a:prstGeom prst="rect">
                <a:avLst/>
              </a:prstGeom>
            </p:spPr>
          </p:pic>
        </p:grpSp>
      </p:grpSp>
      <p:pic>
        <p:nvPicPr>
          <p:cNvPr id="25" name="Picture 24">
            <a:extLst>
              <a:ext uri="{FF2B5EF4-FFF2-40B4-BE49-F238E27FC236}">
                <a16:creationId xmlns:a16="http://schemas.microsoft.com/office/drawing/2014/main" id="{4D41D343-798A-7385-0A8D-0EA96CEA89BA}"/>
              </a:ext>
            </a:extLst>
          </p:cNvPr>
          <p:cNvPicPr>
            <a:picLocks noChangeAspect="1"/>
          </p:cNvPicPr>
          <p:nvPr/>
        </p:nvPicPr>
        <p:blipFill>
          <a:blip r:embed="rId7"/>
          <a:stretch>
            <a:fillRect/>
          </a:stretch>
        </p:blipFill>
        <p:spPr>
          <a:xfrm>
            <a:off x="838200" y="1332517"/>
            <a:ext cx="4336103" cy="358171"/>
          </a:xfrm>
          <a:prstGeom prst="rect">
            <a:avLst/>
          </a:prstGeom>
        </p:spPr>
      </p:pic>
      <p:pic>
        <p:nvPicPr>
          <p:cNvPr id="41" name="Picture 40">
            <a:extLst>
              <a:ext uri="{FF2B5EF4-FFF2-40B4-BE49-F238E27FC236}">
                <a16:creationId xmlns:a16="http://schemas.microsoft.com/office/drawing/2014/main" id="{237C0872-483A-5D26-9EEE-774AE72E69CE}"/>
              </a:ext>
            </a:extLst>
          </p:cNvPr>
          <p:cNvPicPr>
            <a:picLocks noChangeAspect="1"/>
          </p:cNvPicPr>
          <p:nvPr/>
        </p:nvPicPr>
        <p:blipFill>
          <a:blip r:embed="rId8"/>
          <a:srcRect l="19257"/>
          <a:stretch>
            <a:fillRect/>
          </a:stretch>
        </p:blipFill>
        <p:spPr>
          <a:xfrm>
            <a:off x="8124755" y="778813"/>
            <a:ext cx="892200" cy="533446"/>
          </a:xfrm>
          <a:prstGeom prst="rect">
            <a:avLst/>
          </a:prstGeom>
        </p:spPr>
      </p:pic>
      <p:pic>
        <p:nvPicPr>
          <p:cNvPr id="43" name="Picture 42">
            <a:extLst>
              <a:ext uri="{FF2B5EF4-FFF2-40B4-BE49-F238E27FC236}">
                <a16:creationId xmlns:a16="http://schemas.microsoft.com/office/drawing/2014/main" id="{237DC187-C1C6-35B6-5780-D56922A88221}"/>
              </a:ext>
            </a:extLst>
          </p:cNvPr>
          <p:cNvPicPr>
            <a:picLocks noChangeAspect="1"/>
          </p:cNvPicPr>
          <p:nvPr/>
        </p:nvPicPr>
        <p:blipFill>
          <a:blip r:embed="rId8"/>
          <a:srcRect l="19257"/>
          <a:stretch>
            <a:fillRect/>
          </a:stretch>
        </p:blipFill>
        <p:spPr>
          <a:xfrm>
            <a:off x="8118289" y="3479347"/>
            <a:ext cx="892200" cy="533446"/>
          </a:xfrm>
          <a:prstGeom prst="rect">
            <a:avLst/>
          </a:prstGeom>
        </p:spPr>
      </p:pic>
      <p:pic>
        <p:nvPicPr>
          <p:cNvPr id="45" name="Picture 44">
            <a:extLst>
              <a:ext uri="{FF2B5EF4-FFF2-40B4-BE49-F238E27FC236}">
                <a16:creationId xmlns:a16="http://schemas.microsoft.com/office/drawing/2014/main" id="{0CD6A928-1900-C397-85B3-7B22C600351D}"/>
              </a:ext>
            </a:extLst>
          </p:cNvPr>
          <p:cNvPicPr>
            <a:picLocks noChangeAspect="1"/>
          </p:cNvPicPr>
          <p:nvPr/>
        </p:nvPicPr>
        <p:blipFill>
          <a:blip r:embed="rId8"/>
          <a:srcRect l="19257"/>
          <a:stretch>
            <a:fillRect/>
          </a:stretch>
        </p:blipFill>
        <p:spPr>
          <a:xfrm>
            <a:off x="10901974" y="3465293"/>
            <a:ext cx="892200" cy="533446"/>
          </a:xfrm>
          <a:prstGeom prst="rect">
            <a:avLst/>
          </a:prstGeom>
        </p:spPr>
      </p:pic>
      <p:pic>
        <p:nvPicPr>
          <p:cNvPr id="47" name="Picture 46">
            <a:extLst>
              <a:ext uri="{FF2B5EF4-FFF2-40B4-BE49-F238E27FC236}">
                <a16:creationId xmlns:a16="http://schemas.microsoft.com/office/drawing/2014/main" id="{161AF493-849C-F19D-4079-AD9BCC74E647}"/>
              </a:ext>
            </a:extLst>
          </p:cNvPr>
          <p:cNvPicPr>
            <a:picLocks noChangeAspect="1"/>
          </p:cNvPicPr>
          <p:nvPr/>
        </p:nvPicPr>
        <p:blipFill>
          <a:blip r:embed="rId8"/>
          <a:srcRect l="19257"/>
          <a:stretch>
            <a:fillRect/>
          </a:stretch>
        </p:blipFill>
        <p:spPr>
          <a:xfrm>
            <a:off x="10920124" y="773349"/>
            <a:ext cx="892200" cy="533446"/>
          </a:xfrm>
          <a:prstGeom prst="rect">
            <a:avLst/>
          </a:prstGeom>
        </p:spPr>
      </p:pic>
    </p:spTree>
    <p:extLst>
      <p:ext uri="{BB962C8B-B14F-4D97-AF65-F5344CB8AC3E}">
        <p14:creationId xmlns:p14="http://schemas.microsoft.com/office/powerpoint/2010/main" val="2899340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0EAB-1E15-075F-B296-701EA0247D3A}"/>
              </a:ext>
            </a:extLst>
          </p:cNvPr>
          <p:cNvSpPr>
            <a:spLocks noGrp="1"/>
          </p:cNvSpPr>
          <p:nvPr>
            <p:ph type="title"/>
          </p:nvPr>
        </p:nvSpPr>
        <p:spPr>
          <a:xfrm>
            <a:off x="823602" y="351439"/>
            <a:ext cx="4694499" cy="1325563"/>
          </a:xfrm>
        </p:spPr>
        <p:txBody>
          <a:bodyPr/>
          <a:lstStyle/>
          <a:p>
            <a:r>
              <a:rPr lang="en-US" dirty="0"/>
              <a:t>Fluorescence Proof-of-Concept</a:t>
            </a:r>
          </a:p>
        </p:txBody>
      </p:sp>
      <p:sp>
        <p:nvSpPr>
          <p:cNvPr id="3" name="Content Placeholder 2">
            <a:extLst>
              <a:ext uri="{FF2B5EF4-FFF2-40B4-BE49-F238E27FC236}">
                <a16:creationId xmlns:a16="http://schemas.microsoft.com/office/drawing/2014/main" id="{4BC62379-22FD-22EF-D7FE-3E8D5A3F5642}"/>
              </a:ext>
            </a:extLst>
          </p:cNvPr>
          <p:cNvSpPr>
            <a:spLocks noGrp="1"/>
          </p:cNvSpPr>
          <p:nvPr>
            <p:ph idx="1"/>
          </p:nvPr>
        </p:nvSpPr>
        <p:spPr>
          <a:xfrm>
            <a:off x="912030" y="2115631"/>
            <a:ext cx="4185396" cy="4351338"/>
          </a:xfrm>
        </p:spPr>
        <p:txBody>
          <a:bodyPr/>
          <a:lstStyle/>
          <a:p>
            <a:r>
              <a:rPr lang="en-US" dirty="0"/>
              <a:t>Images of 40nm particle trapping over a 20-minute span were analyzed using ImageJ</a:t>
            </a:r>
          </a:p>
          <a:p>
            <a:r>
              <a:rPr lang="en-US" dirty="0">
                <a:solidFill>
                  <a:srgbClr val="FF0000"/>
                </a:solidFill>
              </a:rPr>
              <a:t>Background subtraction and contrast </a:t>
            </a:r>
            <a:r>
              <a:rPr lang="en-US" dirty="0"/>
              <a:t>were used to assist in optical analysis</a:t>
            </a:r>
          </a:p>
        </p:txBody>
      </p:sp>
      <p:sp>
        <p:nvSpPr>
          <p:cNvPr id="4" name="Slide Number Placeholder 3">
            <a:extLst>
              <a:ext uri="{FF2B5EF4-FFF2-40B4-BE49-F238E27FC236}">
                <a16:creationId xmlns:a16="http://schemas.microsoft.com/office/drawing/2014/main" id="{5669B4DB-7EAC-28E3-2D9C-855770739210}"/>
              </a:ext>
            </a:extLst>
          </p:cNvPr>
          <p:cNvSpPr>
            <a:spLocks noGrp="1"/>
          </p:cNvSpPr>
          <p:nvPr>
            <p:ph type="sldNum" sz="quarter" idx="12"/>
          </p:nvPr>
        </p:nvSpPr>
        <p:spPr>
          <a:xfrm>
            <a:off x="9331036" y="6388127"/>
            <a:ext cx="2743200" cy="365125"/>
          </a:xfrm>
        </p:spPr>
        <p:txBody>
          <a:bodyPr/>
          <a:lstStyle/>
          <a:p>
            <a:fld id="{330EA680-D336-4FF7-8B7A-9848BB0A1C32}" type="slidenum">
              <a:rPr lang="en-US" smtClean="0"/>
              <a:t>9</a:t>
            </a:fld>
            <a:endParaRPr lang="en-US" dirty="0"/>
          </a:p>
        </p:txBody>
      </p:sp>
      <p:pic>
        <p:nvPicPr>
          <p:cNvPr id="9" name="Picture 8">
            <a:extLst>
              <a:ext uri="{FF2B5EF4-FFF2-40B4-BE49-F238E27FC236}">
                <a16:creationId xmlns:a16="http://schemas.microsoft.com/office/drawing/2014/main" id="{F804EF4A-F94C-BD1E-B9B7-198222653573}"/>
              </a:ext>
            </a:extLst>
          </p:cNvPr>
          <p:cNvPicPr>
            <a:picLocks noChangeAspect="1"/>
          </p:cNvPicPr>
          <p:nvPr/>
        </p:nvPicPr>
        <p:blipFill>
          <a:blip r:embed="rId3"/>
          <a:stretch>
            <a:fillRect/>
          </a:stretch>
        </p:blipFill>
        <p:spPr>
          <a:xfrm>
            <a:off x="745602" y="1633465"/>
            <a:ext cx="4336103" cy="358171"/>
          </a:xfrm>
          <a:prstGeom prst="rect">
            <a:avLst/>
          </a:prstGeom>
        </p:spPr>
      </p:pic>
      <p:sp>
        <p:nvSpPr>
          <p:cNvPr id="5" name="TextBox 4">
            <a:extLst>
              <a:ext uri="{FF2B5EF4-FFF2-40B4-BE49-F238E27FC236}">
                <a16:creationId xmlns:a16="http://schemas.microsoft.com/office/drawing/2014/main" id="{F579E333-62DA-6B72-35AA-5DED91CD663B}"/>
              </a:ext>
            </a:extLst>
          </p:cNvPr>
          <p:cNvSpPr txBox="1">
            <a:spLocks noChangeAspect="1"/>
          </p:cNvSpPr>
          <p:nvPr/>
        </p:nvSpPr>
        <p:spPr>
          <a:xfrm>
            <a:off x="7232631" y="2988755"/>
            <a:ext cx="915680" cy="400110"/>
          </a:xfrm>
          <a:prstGeom prst="rect">
            <a:avLst/>
          </a:prstGeom>
          <a:noFill/>
        </p:spPr>
        <p:txBody>
          <a:bodyPr wrap="square" rtlCol="0">
            <a:spAutoFit/>
          </a:bodyPr>
          <a:lstStyle/>
          <a:p>
            <a:pPr algn="ctr"/>
            <a:r>
              <a:rPr lang="en-US" sz="2000" b="1" dirty="0"/>
              <a:t>t = 0</a:t>
            </a:r>
          </a:p>
        </p:txBody>
      </p:sp>
      <p:sp>
        <p:nvSpPr>
          <p:cNvPr id="6" name="TextBox 5">
            <a:extLst>
              <a:ext uri="{FF2B5EF4-FFF2-40B4-BE49-F238E27FC236}">
                <a16:creationId xmlns:a16="http://schemas.microsoft.com/office/drawing/2014/main" id="{58CC972D-4ADA-DCBD-38D4-258695536587}"/>
              </a:ext>
            </a:extLst>
          </p:cNvPr>
          <p:cNvSpPr txBox="1">
            <a:spLocks noChangeAspect="1"/>
          </p:cNvSpPr>
          <p:nvPr/>
        </p:nvSpPr>
        <p:spPr>
          <a:xfrm>
            <a:off x="10033329" y="3026459"/>
            <a:ext cx="1364143" cy="400110"/>
          </a:xfrm>
          <a:prstGeom prst="rect">
            <a:avLst/>
          </a:prstGeom>
          <a:noFill/>
        </p:spPr>
        <p:txBody>
          <a:bodyPr wrap="square" rtlCol="0">
            <a:spAutoFit/>
          </a:bodyPr>
          <a:lstStyle/>
          <a:p>
            <a:pPr algn="ctr"/>
            <a:r>
              <a:rPr lang="en-US" sz="2000" b="1" dirty="0"/>
              <a:t>t = 7 min</a:t>
            </a:r>
          </a:p>
        </p:txBody>
      </p:sp>
      <p:sp>
        <p:nvSpPr>
          <p:cNvPr id="8" name="TextBox 7">
            <a:extLst>
              <a:ext uri="{FF2B5EF4-FFF2-40B4-BE49-F238E27FC236}">
                <a16:creationId xmlns:a16="http://schemas.microsoft.com/office/drawing/2014/main" id="{80E990D4-8CC6-23BA-5939-8AE47024FCE4}"/>
              </a:ext>
            </a:extLst>
          </p:cNvPr>
          <p:cNvSpPr txBox="1">
            <a:spLocks noChangeAspect="1"/>
          </p:cNvSpPr>
          <p:nvPr/>
        </p:nvSpPr>
        <p:spPr>
          <a:xfrm>
            <a:off x="6853851" y="5953467"/>
            <a:ext cx="1673240" cy="400110"/>
          </a:xfrm>
          <a:prstGeom prst="rect">
            <a:avLst/>
          </a:prstGeom>
          <a:noFill/>
        </p:spPr>
        <p:txBody>
          <a:bodyPr wrap="square" rtlCol="0">
            <a:spAutoFit/>
          </a:bodyPr>
          <a:lstStyle/>
          <a:p>
            <a:pPr algn="ctr"/>
            <a:r>
              <a:rPr lang="en-US" sz="2000" b="1" dirty="0"/>
              <a:t>t = 14 min</a:t>
            </a:r>
          </a:p>
        </p:txBody>
      </p:sp>
      <p:sp>
        <p:nvSpPr>
          <p:cNvPr id="10" name="TextBox 9">
            <a:extLst>
              <a:ext uri="{FF2B5EF4-FFF2-40B4-BE49-F238E27FC236}">
                <a16:creationId xmlns:a16="http://schemas.microsoft.com/office/drawing/2014/main" id="{6D594EEF-E860-AADE-6413-B7BB7DCE8359}"/>
              </a:ext>
            </a:extLst>
          </p:cNvPr>
          <p:cNvSpPr txBox="1">
            <a:spLocks noChangeAspect="1"/>
          </p:cNvSpPr>
          <p:nvPr/>
        </p:nvSpPr>
        <p:spPr>
          <a:xfrm>
            <a:off x="9878780" y="5955503"/>
            <a:ext cx="1673240" cy="400110"/>
          </a:xfrm>
          <a:prstGeom prst="rect">
            <a:avLst/>
          </a:prstGeom>
          <a:noFill/>
        </p:spPr>
        <p:txBody>
          <a:bodyPr wrap="square" rtlCol="0">
            <a:spAutoFit/>
          </a:bodyPr>
          <a:lstStyle/>
          <a:p>
            <a:pPr algn="ctr"/>
            <a:r>
              <a:rPr lang="en-US" sz="2000" b="1" dirty="0"/>
              <a:t>t = 20 min</a:t>
            </a:r>
          </a:p>
        </p:txBody>
      </p:sp>
      <p:grpSp>
        <p:nvGrpSpPr>
          <p:cNvPr id="11" name="Group 10">
            <a:extLst>
              <a:ext uri="{FF2B5EF4-FFF2-40B4-BE49-F238E27FC236}">
                <a16:creationId xmlns:a16="http://schemas.microsoft.com/office/drawing/2014/main" id="{36278ADF-3415-43D2-1715-56C5475BE278}"/>
              </a:ext>
            </a:extLst>
          </p:cNvPr>
          <p:cNvGrpSpPr>
            <a:grpSpLocks noChangeAspect="1"/>
          </p:cNvGrpSpPr>
          <p:nvPr/>
        </p:nvGrpSpPr>
        <p:grpSpPr>
          <a:xfrm>
            <a:off x="9356651" y="448652"/>
            <a:ext cx="2630369" cy="2615046"/>
            <a:chOff x="27604077" y="17007625"/>
            <a:chExt cx="2915312" cy="2898329"/>
          </a:xfrm>
        </p:grpSpPr>
        <p:pic>
          <p:nvPicPr>
            <p:cNvPr id="12" name="Picture 11">
              <a:extLst>
                <a:ext uri="{FF2B5EF4-FFF2-40B4-BE49-F238E27FC236}">
                  <a16:creationId xmlns:a16="http://schemas.microsoft.com/office/drawing/2014/main" id="{42B1D8A9-CF14-2037-C3AC-0A4AD53A40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04077" y="17007625"/>
              <a:ext cx="2915312" cy="2898329"/>
            </a:xfrm>
            <a:prstGeom prst="rect">
              <a:avLst/>
            </a:prstGeom>
          </p:spPr>
        </p:pic>
        <p:pic>
          <p:nvPicPr>
            <p:cNvPr id="13" name="Picture 12">
              <a:extLst>
                <a:ext uri="{FF2B5EF4-FFF2-40B4-BE49-F238E27FC236}">
                  <a16:creationId xmlns:a16="http://schemas.microsoft.com/office/drawing/2014/main" id="{D1268A81-71FC-61F1-494B-83B88EAB3671}"/>
                </a:ext>
              </a:extLst>
            </p:cNvPr>
            <p:cNvPicPr>
              <a:picLocks noChangeAspect="1"/>
            </p:cNvPicPr>
            <p:nvPr/>
          </p:nvPicPr>
          <p:blipFill>
            <a:blip r:embed="rId5"/>
            <a:srcRect l="71156" t="86508"/>
            <a:stretch>
              <a:fillRect/>
            </a:stretch>
          </p:blipFill>
          <p:spPr>
            <a:xfrm>
              <a:off x="29504160" y="17123415"/>
              <a:ext cx="892200" cy="391037"/>
            </a:xfrm>
            <a:prstGeom prst="rect">
              <a:avLst/>
            </a:prstGeom>
          </p:spPr>
        </p:pic>
      </p:grpSp>
      <p:grpSp>
        <p:nvGrpSpPr>
          <p:cNvPr id="14" name="Group 13">
            <a:extLst>
              <a:ext uri="{FF2B5EF4-FFF2-40B4-BE49-F238E27FC236}">
                <a16:creationId xmlns:a16="http://schemas.microsoft.com/office/drawing/2014/main" id="{7151B7FD-81CD-35C6-7E29-B097CCDA3F60}"/>
              </a:ext>
            </a:extLst>
          </p:cNvPr>
          <p:cNvGrpSpPr>
            <a:grpSpLocks noChangeAspect="1"/>
          </p:cNvGrpSpPr>
          <p:nvPr/>
        </p:nvGrpSpPr>
        <p:grpSpPr>
          <a:xfrm>
            <a:off x="6375286" y="450815"/>
            <a:ext cx="2630370" cy="2615047"/>
            <a:chOff x="24175332" y="17007624"/>
            <a:chExt cx="2915313" cy="2898330"/>
          </a:xfrm>
        </p:grpSpPr>
        <p:pic>
          <p:nvPicPr>
            <p:cNvPr id="15" name="Picture 14">
              <a:extLst>
                <a:ext uri="{FF2B5EF4-FFF2-40B4-BE49-F238E27FC236}">
                  <a16:creationId xmlns:a16="http://schemas.microsoft.com/office/drawing/2014/main" id="{7A2C25D5-30C5-7339-3E3A-973FCDE623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75332" y="17007624"/>
              <a:ext cx="2915313" cy="2898330"/>
            </a:xfrm>
            <a:prstGeom prst="rect">
              <a:avLst/>
            </a:prstGeom>
          </p:spPr>
        </p:pic>
        <p:pic>
          <p:nvPicPr>
            <p:cNvPr id="16" name="Picture 15">
              <a:extLst>
                <a:ext uri="{FF2B5EF4-FFF2-40B4-BE49-F238E27FC236}">
                  <a16:creationId xmlns:a16="http://schemas.microsoft.com/office/drawing/2014/main" id="{52DC59F3-8811-845C-E439-F75F6D32CC17}"/>
                </a:ext>
              </a:extLst>
            </p:cNvPr>
            <p:cNvPicPr>
              <a:picLocks noChangeAspect="1"/>
            </p:cNvPicPr>
            <p:nvPr/>
          </p:nvPicPr>
          <p:blipFill>
            <a:blip r:embed="rId5"/>
            <a:srcRect l="71156" t="86508"/>
            <a:stretch>
              <a:fillRect/>
            </a:stretch>
          </p:blipFill>
          <p:spPr>
            <a:xfrm>
              <a:off x="26005010" y="17111669"/>
              <a:ext cx="892200" cy="391037"/>
            </a:xfrm>
            <a:prstGeom prst="rect">
              <a:avLst/>
            </a:prstGeom>
          </p:spPr>
        </p:pic>
      </p:grpSp>
      <p:grpSp>
        <p:nvGrpSpPr>
          <p:cNvPr id="17" name="Group 16">
            <a:extLst>
              <a:ext uri="{FF2B5EF4-FFF2-40B4-BE49-F238E27FC236}">
                <a16:creationId xmlns:a16="http://schemas.microsoft.com/office/drawing/2014/main" id="{41D34F4E-E486-9E57-BAAB-C072FB64774C}"/>
              </a:ext>
            </a:extLst>
          </p:cNvPr>
          <p:cNvGrpSpPr>
            <a:grpSpLocks noChangeAspect="1"/>
          </p:cNvGrpSpPr>
          <p:nvPr/>
        </p:nvGrpSpPr>
        <p:grpSpPr>
          <a:xfrm>
            <a:off x="9329236" y="3359550"/>
            <a:ext cx="2685197" cy="2633375"/>
            <a:chOff x="27573694" y="20226180"/>
            <a:chExt cx="2976079" cy="2958743"/>
          </a:xfrm>
        </p:grpSpPr>
        <p:pic>
          <p:nvPicPr>
            <p:cNvPr id="18" name="Picture 17">
              <a:extLst>
                <a:ext uri="{FF2B5EF4-FFF2-40B4-BE49-F238E27FC236}">
                  <a16:creationId xmlns:a16="http://schemas.microsoft.com/office/drawing/2014/main" id="{69B82C59-D73E-EF0D-180A-A7DF548863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573694" y="20226180"/>
              <a:ext cx="2976079" cy="2958743"/>
            </a:xfrm>
            <a:prstGeom prst="rect">
              <a:avLst/>
            </a:prstGeom>
          </p:spPr>
        </p:pic>
        <p:pic>
          <p:nvPicPr>
            <p:cNvPr id="19" name="Picture 18">
              <a:extLst>
                <a:ext uri="{FF2B5EF4-FFF2-40B4-BE49-F238E27FC236}">
                  <a16:creationId xmlns:a16="http://schemas.microsoft.com/office/drawing/2014/main" id="{5AD63E09-FFBF-E033-26B0-F1ECCC826A14}"/>
                </a:ext>
              </a:extLst>
            </p:cNvPr>
            <p:cNvPicPr>
              <a:picLocks noChangeAspect="1"/>
            </p:cNvPicPr>
            <p:nvPr/>
          </p:nvPicPr>
          <p:blipFill>
            <a:blip r:embed="rId5"/>
            <a:srcRect l="71156" t="86508"/>
            <a:stretch>
              <a:fillRect/>
            </a:stretch>
          </p:blipFill>
          <p:spPr>
            <a:xfrm>
              <a:off x="29504160" y="20391989"/>
              <a:ext cx="892200" cy="391037"/>
            </a:xfrm>
            <a:prstGeom prst="rect">
              <a:avLst/>
            </a:prstGeom>
          </p:spPr>
        </p:pic>
      </p:grpSp>
      <p:grpSp>
        <p:nvGrpSpPr>
          <p:cNvPr id="20" name="Group 19">
            <a:extLst>
              <a:ext uri="{FF2B5EF4-FFF2-40B4-BE49-F238E27FC236}">
                <a16:creationId xmlns:a16="http://schemas.microsoft.com/office/drawing/2014/main" id="{FFC84A12-DC80-98D8-82D8-CF6B1690B09A}"/>
              </a:ext>
            </a:extLst>
          </p:cNvPr>
          <p:cNvGrpSpPr>
            <a:grpSpLocks noChangeAspect="1"/>
          </p:cNvGrpSpPr>
          <p:nvPr/>
        </p:nvGrpSpPr>
        <p:grpSpPr>
          <a:xfrm>
            <a:off x="6375287" y="3359550"/>
            <a:ext cx="2630369" cy="2615047"/>
            <a:chOff x="24201435" y="20236427"/>
            <a:chExt cx="2915312" cy="2898330"/>
          </a:xfrm>
        </p:grpSpPr>
        <p:pic>
          <p:nvPicPr>
            <p:cNvPr id="21" name="Picture 20">
              <a:extLst>
                <a:ext uri="{FF2B5EF4-FFF2-40B4-BE49-F238E27FC236}">
                  <a16:creationId xmlns:a16="http://schemas.microsoft.com/office/drawing/2014/main" id="{FA9B8958-854B-331D-5E25-0D70ABBEF21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201435" y="20236427"/>
              <a:ext cx="2915312" cy="2898330"/>
            </a:xfrm>
            <a:prstGeom prst="rect">
              <a:avLst/>
            </a:prstGeom>
          </p:spPr>
        </p:pic>
        <p:pic>
          <p:nvPicPr>
            <p:cNvPr id="22" name="Picture 21">
              <a:extLst>
                <a:ext uri="{FF2B5EF4-FFF2-40B4-BE49-F238E27FC236}">
                  <a16:creationId xmlns:a16="http://schemas.microsoft.com/office/drawing/2014/main" id="{AFFBB2B8-FD36-CED9-061E-E175850A659E}"/>
                </a:ext>
              </a:extLst>
            </p:cNvPr>
            <p:cNvPicPr>
              <a:picLocks noChangeAspect="1"/>
            </p:cNvPicPr>
            <p:nvPr/>
          </p:nvPicPr>
          <p:blipFill>
            <a:blip r:embed="rId5"/>
            <a:srcRect l="71156" t="86508"/>
            <a:stretch>
              <a:fillRect/>
            </a:stretch>
          </p:blipFill>
          <p:spPr>
            <a:xfrm>
              <a:off x="26115026" y="20391988"/>
              <a:ext cx="892200" cy="391037"/>
            </a:xfrm>
            <a:prstGeom prst="rect">
              <a:avLst/>
            </a:prstGeom>
          </p:spPr>
        </p:pic>
      </p:grpSp>
      <p:sp>
        <p:nvSpPr>
          <p:cNvPr id="23" name="TextBox 22">
            <a:extLst>
              <a:ext uri="{FF2B5EF4-FFF2-40B4-BE49-F238E27FC236}">
                <a16:creationId xmlns:a16="http://schemas.microsoft.com/office/drawing/2014/main" id="{61F49C29-92A1-5951-FE6F-3F41C61E2D22}"/>
              </a:ext>
            </a:extLst>
          </p:cNvPr>
          <p:cNvSpPr txBox="1"/>
          <p:nvPr/>
        </p:nvSpPr>
        <p:spPr>
          <a:xfrm>
            <a:off x="7476960" y="6256604"/>
            <a:ext cx="3920512" cy="584775"/>
          </a:xfrm>
          <a:prstGeom prst="rect">
            <a:avLst/>
          </a:prstGeom>
          <a:noFill/>
        </p:spPr>
        <p:txBody>
          <a:bodyPr wrap="square" rtlCol="0">
            <a:spAutoFit/>
          </a:bodyPr>
          <a:lstStyle/>
          <a:p>
            <a:r>
              <a:rPr lang="en-US" sz="1600" b="1" dirty="0"/>
              <a:t>Figure 9. </a:t>
            </a:r>
            <a:r>
              <a:rPr lang="en-US" sz="1600" dirty="0"/>
              <a:t>40 nm carboxylate polystyrene particles at 800 kHz and 3.5 </a:t>
            </a:r>
            <a:r>
              <a:rPr lang="en-US" sz="1600" dirty="0" err="1"/>
              <a:t>V</a:t>
            </a:r>
            <a:r>
              <a:rPr lang="en-US" sz="1600" i="1" baseline="-25000" dirty="0" err="1"/>
              <a:t>rms</a:t>
            </a:r>
            <a:endParaRPr lang="en-US" sz="1600" i="1" baseline="-25000" dirty="0"/>
          </a:p>
        </p:txBody>
      </p:sp>
      <p:pic>
        <p:nvPicPr>
          <p:cNvPr id="28" name="Picture 27">
            <a:extLst>
              <a:ext uri="{FF2B5EF4-FFF2-40B4-BE49-F238E27FC236}">
                <a16:creationId xmlns:a16="http://schemas.microsoft.com/office/drawing/2014/main" id="{9793090D-DCD8-856F-A7CD-070743F0D4FC}"/>
              </a:ext>
            </a:extLst>
          </p:cNvPr>
          <p:cNvPicPr>
            <a:picLocks noChangeAspect="1"/>
          </p:cNvPicPr>
          <p:nvPr/>
        </p:nvPicPr>
        <p:blipFill>
          <a:blip r:embed="rId9"/>
          <a:stretch>
            <a:fillRect/>
          </a:stretch>
        </p:blipFill>
        <p:spPr>
          <a:xfrm>
            <a:off x="7890587" y="3365829"/>
            <a:ext cx="1104996" cy="533446"/>
          </a:xfrm>
          <a:prstGeom prst="rect">
            <a:avLst/>
          </a:prstGeom>
        </p:spPr>
      </p:pic>
      <p:pic>
        <p:nvPicPr>
          <p:cNvPr id="30" name="Picture 29">
            <a:extLst>
              <a:ext uri="{FF2B5EF4-FFF2-40B4-BE49-F238E27FC236}">
                <a16:creationId xmlns:a16="http://schemas.microsoft.com/office/drawing/2014/main" id="{6D6F6180-F720-31E0-A52E-EA909B95F29D}"/>
              </a:ext>
            </a:extLst>
          </p:cNvPr>
          <p:cNvPicPr>
            <a:picLocks noChangeAspect="1"/>
          </p:cNvPicPr>
          <p:nvPr/>
        </p:nvPicPr>
        <p:blipFill>
          <a:blip r:embed="rId9"/>
          <a:stretch>
            <a:fillRect/>
          </a:stretch>
        </p:blipFill>
        <p:spPr>
          <a:xfrm>
            <a:off x="10890674" y="3376536"/>
            <a:ext cx="1104996" cy="533446"/>
          </a:xfrm>
          <a:prstGeom prst="rect">
            <a:avLst/>
          </a:prstGeom>
        </p:spPr>
      </p:pic>
      <p:pic>
        <p:nvPicPr>
          <p:cNvPr id="32" name="Picture 31">
            <a:extLst>
              <a:ext uri="{FF2B5EF4-FFF2-40B4-BE49-F238E27FC236}">
                <a16:creationId xmlns:a16="http://schemas.microsoft.com/office/drawing/2014/main" id="{1202D75A-FCB2-6C96-F1D0-3DA0D98EE8FD}"/>
              </a:ext>
            </a:extLst>
          </p:cNvPr>
          <p:cNvPicPr>
            <a:picLocks noChangeAspect="1"/>
          </p:cNvPicPr>
          <p:nvPr/>
        </p:nvPicPr>
        <p:blipFill>
          <a:blip r:embed="rId9"/>
          <a:stretch>
            <a:fillRect/>
          </a:stretch>
        </p:blipFill>
        <p:spPr>
          <a:xfrm>
            <a:off x="7898431" y="454376"/>
            <a:ext cx="1104996" cy="533446"/>
          </a:xfrm>
          <a:prstGeom prst="rect">
            <a:avLst/>
          </a:prstGeom>
        </p:spPr>
      </p:pic>
      <p:pic>
        <p:nvPicPr>
          <p:cNvPr id="34" name="Picture 33">
            <a:extLst>
              <a:ext uri="{FF2B5EF4-FFF2-40B4-BE49-F238E27FC236}">
                <a16:creationId xmlns:a16="http://schemas.microsoft.com/office/drawing/2014/main" id="{483DCDB5-50C0-0BA3-515C-C60E6D9DD5D4}"/>
              </a:ext>
            </a:extLst>
          </p:cNvPr>
          <p:cNvPicPr>
            <a:picLocks noChangeAspect="1"/>
          </p:cNvPicPr>
          <p:nvPr/>
        </p:nvPicPr>
        <p:blipFill>
          <a:blip r:embed="rId9"/>
          <a:stretch>
            <a:fillRect/>
          </a:stretch>
        </p:blipFill>
        <p:spPr>
          <a:xfrm>
            <a:off x="10882024" y="448652"/>
            <a:ext cx="1104996" cy="533446"/>
          </a:xfrm>
          <a:prstGeom prst="rect">
            <a:avLst/>
          </a:prstGeom>
        </p:spPr>
      </p:pic>
    </p:spTree>
    <p:extLst>
      <p:ext uri="{BB962C8B-B14F-4D97-AF65-F5344CB8AC3E}">
        <p14:creationId xmlns:p14="http://schemas.microsoft.com/office/powerpoint/2010/main" val="2857739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2B667C583F48C40A7C3EE81FFA675A7" ma:contentTypeVersion="6" ma:contentTypeDescription="Create a new document." ma:contentTypeScope="" ma:versionID="0823832fd60d2c3c75d2a4689b91fc22">
  <xsd:schema xmlns:xsd="http://www.w3.org/2001/XMLSchema" xmlns:xs="http://www.w3.org/2001/XMLSchema" xmlns:p="http://schemas.microsoft.com/office/2006/metadata/properties" xmlns:ns3="0d8499e4-1cb1-48cb-b8ba-90ca2caee6e4" targetNamespace="http://schemas.microsoft.com/office/2006/metadata/properties" ma:root="true" ma:fieldsID="38754f5e6e4a3d3aaf3299050295ba91" ns3:_="">
    <xsd:import namespace="0d8499e4-1cb1-48cb-b8ba-90ca2caee6e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8499e4-1cb1-48cb-b8ba-90ca2caee6e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0d8499e4-1cb1-48cb-b8ba-90ca2caee6e4" xsi:nil="true"/>
  </documentManagement>
</p:properties>
</file>

<file path=customXml/itemProps1.xml><?xml version="1.0" encoding="utf-8"?>
<ds:datastoreItem xmlns:ds="http://schemas.openxmlformats.org/officeDocument/2006/customXml" ds:itemID="{9A69291E-7BC7-4CF9-BDF0-5C8EF417ED44}">
  <ds:schemaRefs>
    <ds:schemaRef ds:uri="http://schemas.microsoft.com/sharepoint/v3/contenttype/forms"/>
  </ds:schemaRefs>
</ds:datastoreItem>
</file>

<file path=customXml/itemProps2.xml><?xml version="1.0" encoding="utf-8"?>
<ds:datastoreItem xmlns:ds="http://schemas.openxmlformats.org/officeDocument/2006/customXml" ds:itemID="{22FD07E9-2D55-4351-9922-110C18B0FE91}">
  <ds:schemaRefs>
    <ds:schemaRef ds:uri="http://schemas.microsoft.com/office/2006/metadata/contentType"/>
    <ds:schemaRef ds:uri="http://schemas.microsoft.com/office/2006/metadata/properties/metaAttributes"/>
    <ds:schemaRef ds:uri="http://www.w3.org/2000/xmlns/"/>
    <ds:schemaRef ds:uri="http://www.w3.org/2001/XMLSchema"/>
    <ds:schemaRef ds:uri="0d8499e4-1cb1-48cb-b8ba-90ca2caee6e4"/>
  </ds:schemaRefs>
</ds:datastoreItem>
</file>

<file path=customXml/itemProps3.xml><?xml version="1.0" encoding="utf-8"?>
<ds:datastoreItem xmlns:ds="http://schemas.openxmlformats.org/officeDocument/2006/customXml" ds:itemID="{CDC6E60D-FA3F-4A90-BF59-699704AC7B18}">
  <ds:schemaRefs>
    <ds:schemaRef ds:uri="http://schemas.microsoft.com/office/2006/metadata/properties"/>
    <ds:schemaRef ds:uri="http://www.w3.org/2000/xmlns/"/>
    <ds:schemaRef ds:uri="0d8499e4-1cb1-48cb-b8ba-90ca2caee6e4"/>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
  <TotalTime>8778</TotalTime>
  <Words>1898</Words>
  <Application>Microsoft Office PowerPoint</Application>
  <PresentationFormat>Widescreen</PresentationFormat>
  <Paragraphs>170</Paragraphs>
  <Slides>17</Slides>
  <Notes>11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What is the problem?</vt:lpstr>
      <vt:lpstr>Dielectrophoresis</vt:lpstr>
      <vt:lpstr>PowerPoint Presentation</vt:lpstr>
      <vt:lpstr>PowerPoint Presentation</vt:lpstr>
      <vt:lpstr>How do we measure proteins we can’t “see”?</vt:lpstr>
      <vt:lpstr>Impedance Conditions</vt:lpstr>
      <vt:lpstr>DEP Conditions</vt:lpstr>
      <vt:lpstr>Fluorescence Proof-of-Concept</vt:lpstr>
      <vt:lpstr>Fluorescence Proof-of-Concept</vt:lpstr>
      <vt:lpstr>Impedance Results</vt:lpstr>
      <vt:lpstr>Conclusions</vt:lpstr>
      <vt:lpstr>Future Work</vt:lpstr>
      <vt:lpstr>Thank You!! </vt:lpstr>
      <vt:lpstr>Supplementary slides</vt:lpstr>
      <vt:lpstr>Dielectrophoretic Force</vt:lpstr>
      <vt:lpstr>Experimental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Bund</dc:creator>
  <cp:lastModifiedBy>Bund, Nathan</cp:lastModifiedBy>
  <cp:revision>208</cp:revision>
  <dcterms:created xsi:type="dcterms:W3CDTF">2026-06-05T20:21:32Z</dcterms:created>
  <dcterms:modified xsi:type="dcterms:W3CDTF">2026-07-31T15:22:07Z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0x01010022B667C583F48C40A7C3EE81FFA675A7</vt:lpwstr>
  </property>
</Properties>
</file>