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9"/>
  </p:notesMasterIdLst>
  <p:sldIdLst>
    <p:sldId id="256" r:id="rId6"/>
    <p:sldId id="257" r:id="rId7"/>
    <p:sldId id="258" r:id="rId8"/>
    <p:sldId id="259" r:id="rId9"/>
    <p:sldId id="260" r:id="rId10"/>
    <p:sldId id="261" r:id="rId11"/>
    <p:sldId id="262" r:id="rId12"/>
    <p:sldId id="263" r:id="rId13"/>
    <p:sldId id="264" r:id="rId14"/>
    <p:sldId id="265" r:id="rId15"/>
  </p:sldIdLst>
  <p:sldSz cx="18288000" cy="10287000"/>
  <p:notesSz cx="6858000" cy="9144000"/>
  <p:embeddedFontLst>
    <p:embeddedFont>
      <p:font typeface="Pragmatica Extended Bold" charset="1" panose="020B0705040502020204"/>
      <p:regular r:id="rId16"/>
    </p:embeddedFont>
    <p:embeddedFont>
      <p:font typeface="Aileron" charset="1" panose="00000500000000000000"/>
      <p:regular r:id="rId17"/>
    </p:embeddedFont>
    <p:embeddedFont>
      <p:font typeface="Pragmatica Extended" charset="1" panose="020B0505040502020204"/>
      <p:regular r:id="rId18"/>
    </p:embeddedFont>
    <p:embeddedFont>
      <p:font typeface="Aileron Bold" charset="1" panose="000008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notesMasters/notesMaster1.xml" Type="http://schemas.openxmlformats.org/officeDocument/2006/relationships/notesMaster"/><Relationship Id="rId2" Target="presProps.xml" Type="http://schemas.openxmlformats.org/officeDocument/2006/relationships/presProps"/><Relationship Id="rId20" Target="theme/theme2.xml" Type="http://schemas.openxmlformats.org/officeDocument/2006/relationships/theme"/><Relationship Id="rId21" Target="notesSlides/notesSlide1.xml" Type="http://schemas.openxmlformats.org/officeDocument/2006/relationships/notesSlide"/><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PDMS is optically transparent, biocompatible, gas-permeable, non-magnetic/non-conductive</a:t>
            </a:r>
          </a:p>
          <a:p>
            <a:r>
              <a:rPr lang="en-US"/>
              <a:t/>
            </a:r>
          </a:p>
          <a:p>
            <a:r>
              <a:rPr lang="en-US"/>
              <a:t>2. The project I've been working on revolves heavily around live cell imaging to detect changes in mitochondrial morphology...</a:t>
            </a:r>
          </a:p>
          <a:p>
            <a:r>
              <a:rPr lang="en-US"/>
              <a:t/>
            </a:r>
          </a:p>
          <a:p>
            <a:r>
              <a:rPr lang="en-US"/>
              <a:t>3. Non-magnetic/non-conductive properties mean it won't distort magnetic field gradients from the ring magnet array or introduce confounds</a:t>
            </a:r>
          </a:p>
          <a:p>
            <a:r>
              <a:rPr lang="en-US"/>
              <a:t/>
            </a:r>
          </a:p>
          <a:p>
            <a:r>
              <a:rPr lang="en-US"/>
              <a:t>4. Easily molded via soft lithography — practical for fabricating custom molds that overlay the Petri dish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https://doi.org/10.1093/hmg/ddp326" TargetMode="External" Type="http://schemas.openxmlformats.org/officeDocument/2006/relationships/hyperlink"/><Relationship Id="rId6" Target="https://doi.org/10.1002/adbi.202500381" TargetMode="External" Type="http://schemas.openxmlformats.org/officeDocument/2006/relationships/hyperlink"/><Relationship Id="rId7" Target="https://doi.org/10.1038/srep37407" TargetMode="External" Type="http://schemas.openxmlformats.org/officeDocument/2006/relationships/hyperlink"/><Relationship Id="rId8" Target="../media/image4.png" Type="http://schemas.openxmlformats.org/officeDocument/2006/relationships/image"/><Relationship Id="rId9" Target="../media/image5.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6.png" Type="http://schemas.openxmlformats.org/officeDocument/2006/relationships/image"/><Relationship Id="rId6" Target="../media/image7.png" Type="http://schemas.openxmlformats.org/officeDocument/2006/relationships/image"/><Relationship Id="rId7" Target="../media/image4.png" Type="http://schemas.openxmlformats.org/officeDocument/2006/relationships/image"/><Relationship Id="rId8" Target="../media/image5.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8.png" Type="http://schemas.openxmlformats.org/officeDocument/2006/relationships/image"/><Relationship Id="rId6" Target="../media/image9.png" Type="http://schemas.openxmlformats.org/officeDocument/2006/relationships/image"/><Relationship Id="rId7" Target="../media/image4.png" Type="http://schemas.openxmlformats.org/officeDocument/2006/relationships/image"/><Relationship Id="rId8" Target="../media/image10.png" Type="http://schemas.openxmlformats.org/officeDocument/2006/relationships/image"/><Relationship Id="rId9"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1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11" Target="../media/image4.png" Type="http://schemas.openxmlformats.org/officeDocument/2006/relationships/image"/><Relationship Id="rId12" Target="../media/image5.png" Type="http://schemas.openxmlformats.org/officeDocument/2006/relationships/image"/><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12.png" Type="http://schemas.openxmlformats.org/officeDocument/2006/relationships/image"/><Relationship Id="rId7" Target="../media/image13.png" Type="http://schemas.openxmlformats.org/officeDocument/2006/relationships/image"/><Relationship Id="rId8" Target="../media/image14.jpeg" Type="http://schemas.openxmlformats.org/officeDocument/2006/relationships/image"/><Relationship Id="rId9" Target="../media/image15.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4.png" Type="http://schemas.openxmlformats.org/officeDocument/2006/relationships/image"/><Relationship Id="rId5" Target="../media/image5.png" Type="http://schemas.openxmlformats.org/officeDocument/2006/relationships/image"/><Relationship Id="rId6" Target="../media/image3.png" Type="http://schemas.openxmlformats.org/officeDocument/2006/relationships/image"/><Relationship Id="rId7" Target="../media/image17.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18.png" Type="http://schemas.openxmlformats.org/officeDocument/2006/relationships/image"/><Relationship Id="rId6" Target="../media/image4.png" Type="http://schemas.openxmlformats.org/officeDocument/2006/relationships/image"/><Relationship Id="rId7" Target="../media/image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TextBox 2" id="2"/>
          <p:cNvSpPr txBox="true"/>
          <p:nvPr/>
        </p:nvSpPr>
        <p:spPr>
          <a:xfrm rot="0">
            <a:off x="1775033" y="1522211"/>
            <a:ext cx="14491126" cy="5233034"/>
          </a:xfrm>
          <a:prstGeom prst="rect">
            <a:avLst/>
          </a:prstGeom>
        </p:spPr>
        <p:txBody>
          <a:bodyPr anchor="t" rtlCol="false" tIns="0" lIns="0" bIns="0" rIns="0">
            <a:spAutoFit/>
          </a:bodyPr>
          <a:lstStyle/>
          <a:p>
            <a:pPr algn="ctr">
              <a:lnSpc>
                <a:spcPts val="6899"/>
              </a:lnSpc>
            </a:pPr>
            <a:r>
              <a:rPr lang="en-US" sz="6899" b="true">
                <a:solidFill>
                  <a:srgbClr val="000000"/>
                </a:solidFill>
                <a:latin typeface="Pragmatica Extended Bold"/>
                <a:ea typeface="Pragmatica Extended Bold"/>
                <a:cs typeface="Pragmatica Extended Bold"/>
                <a:sym typeface="Pragmatica Extended Bold"/>
              </a:rPr>
              <a:t>Magnetic Fi</a:t>
            </a:r>
            <a:r>
              <a:rPr lang="en-US" b="true" sz="6899">
                <a:solidFill>
                  <a:srgbClr val="000000"/>
                </a:solidFill>
                <a:latin typeface="Pragmatica Extended Bold"/>
                <a:ea typeface="Pragmatica Extended Bold"/>
                <a:cs typeface="Pragmatica Extended Bold"/>
                <a:sym typeface="Pragmatica Extended Bold"/>
              </a:rPr>
              <a:t>eld Gradient Effects on Mitochondrial Morphology in hNPCS and Using</a:t>
            </a:r>
          </a:p>
          <a:p>
            <a:pPr algn="ctr">
              <a:lnSpc>
                <a:spcPts val="6899"/>
              </a:lnSpc>
            </a:pPr>
            <a:r>
              <a:rPr lang="en-US" b="true" sz="6899">
                <a:solidFill>
                  <a:srgbClr val="000000"/>
                </a:solidFill>
                <a:latin typeface="Pragmatica Extended Bold"/>
                <a:ea typeface="Pragmatica Extended Bold"/>
                <a:cs typeface="Pragmatica Extended Bold"/>
                <a:sym typeface="Pragmatica Extended Bold"/>
              </a:rPr>
              <a:t>Microfluidic PDMS Scaffolding</a:t>
            </a:r>
          </a:p>
        </p:txBody>
      </p:sp>
      <p:grpSp>
        <p:nvGrpSpPr>
          <p:cNvPr name="Group 3" id="3"/>
          <p:cNvGrpSpPr/>
          <p:nvPr/>
        </p:nvGrpSpPr>
        <p:grpSpPr>
          <a:xfrm rot="0">
            <a:off x="5562573" y="6755245"/>
            <a:ext cx="7162854" cy="1054288"/>
            <a:chOff x="0" y="0"/>
            <a:chExt cx="1473838" cy="216932"/>
          </a:xfrm>
        </p:grpSpPr>
        <p:sp>
          <p:nvSpPr>
            <p:cNvPr name="Freeform 4" id="4"/>
            <p:cNvSpPr/>
            <p:nvPr/>
          </p:nvSpPr>
          <p:spPr>
            <a:xfrm flipH="false" flipV="false" rot="0">
              <a:off x="0" y="0"/>
              <a:ext cx="1473838" cy="216932"/>
            </a:xfrm>
            <a:custGeom>
              <a:avLst/>
              <a:gdLst/>
              <a:ahLst/>
              <a:cxnLst/>
              <a:rect r="r" b="b" t="t" l="l"/>
              <a:pathLst>
                <a:path h="216932" w="1473838">
                  <a:moveTo>
                    <a:pt x="84441" y="0"/>
                  </a:moveTo>
                  <a:lnTo>
                    <a:pt x="1389397" y="0"/>
                  </a:lnTo>
                  <a:cubicBezTo>
                    <a:pt x="1436033" y="0"/>
                    <a:pt x="1473838" y="37805"/>
                    <a:pt x="1473838" y="84441"/>
                  </a:cubicBezTo>
                  <a:lnTo>
                    <a:pt x="1473838" y="132491"/>
                  </a:lnTo>
                  <a:cubicBezTo>
                    <a:pt x="1473838" y="179126"/>
                    <a:pt x="1436033" y="216932"/>
                    <a:pt x="1389397" y="216932"/>
                  </a:cubicBezTo>
                  <a:lnTo>
                    <a:pt x="84441" y="216932"/>
                  </a:lnTo>
                  <a:cubicBezTo>
                    <a:pt x="37805" y="216932"/>
                    <a:pt x="0" y="179126"/>
                    <a:pt x="0" y="132491"/>
                  </a:cubicBezTo>
                  <a:lnTo>
                    <a:pt x="0" y="84441"/>
                  </a:lnTo>
                  <a:cubicBezTo>
                    <a:pt x="0" y="37805"/>
                    <a:pt x="37805" y="0"/>
                    <a:pt x="84441" y="0"/>
                  </a:cubicBezTo>
                  <a:close/>
                </a:path>
              </a:pathLst>
            </a:custGeom>
            <a:solidFill>
              <a:srgbClr val="C6C4C3"/>
            </a:solidFill>
          </p:spPr>
        </p:sp>
        <p:sp>
          <p:nvSpPr>
            <p:cNvPr name="TextBox 5" id="5"/>
            <p:cNvSpPr txBox="true"/>
            <p:nvPr/>
          </p:nvSpPr>
          <p:spPr>
            <a:xfrm>
              <a:off x="0" y="-38100"/>
              <a:ext cx="1473838" cy="255032"/>
            </a:xfrm>
            <a:prstGeom prst="rect">
              <a:avLst/>
            </a:prstGeom>
          </p:spPr>
          <p:txBody>
            <a:bodyPr anchor="ctr" rtlCol="false" tIns="50800" lIns="50800" bIns="50800" rIns="50800"/>
            <a:lstStyle/>
            <a:p>
              <a:pPr algn="ctr">
                <a:lnSpc>
                  <a:spcPts val="2659"/>
                </a:lnSpc>
                <a:spcBef>
                  <a:spcPct val="0"/>
                </a:spcBef>
              </a:pPr>
            </a:p>
          </p:txBody>
        </p:sp>
      </p:grpSp>
      <p:sp>
        <p:nvSpPr>
          <p:cNvPr name="TextBox 6" id="6"/>
          <p:cNvSpPr txBox="true"/>
          <p:nvPr/>
        </p:nvSpPr>
        <p:spPr>
          <a:xfrm rot="0">
            <a:off x="6022167" y="6889419"/>
            <a:ext cx="6243666" cy="920115"/>
          </a:xfrm>
          <a:prstGeom prst="rect">
            <a:avLst/>
          </a:prstGeom>
        </p:spPr>
        <p:txBody>
          <a:bodyPr anchor="t" rtlCol="false" tIns="0" lIns="0" bIns="0" rIns="0">
            <a:spAutoFit/>
          </a:bodyPr>
          <a:lstStyle/>
          <a:p>
            <a:pPr algn="ctr">
              <a:lnSpc>
                <a:spcPts val="3599"/>
              </a:lnSpc>
            </a:pPr>
            <a:r>
              <a:rPr lang="en-US" sz="3599">
                <a:solidFill>
                  <a:srgbClr val="000000"/>
                </a:solidFill>
                <a:latin typeface="Aileron"/>
                <a:ea typeface="Aileron"/>
                <a:cs typeface="Aileron"/>
                <a:sym typeface="Aileron"/>
              </a:rPr>
              <a:t>P</a:t>
            </a:r>
            <a:r>
              <a:rPr lang="en-US" sz="3599">
                <a:solidFill>
                  <a:srgbClr val="000000"/>
                </a:solidFill>
                <a:latin typeface="Aileron"/>
                <a:ea typeface="Aileron"/>
                <a:cs typeface="Aileron"/>
                <a:sym typeface="Aileron"/>
              </a:rPr>
              <a:t>resented by Hershel Nemer</a:t>
            </a:r>
          </a:p>
          <a:p>
            <a:pPr algn="ctr">
              <a:lnSpc>
                <a:spcPts val="3599"/>
              </a:lnSpc>
            </a:pPr>
            <a:r>
              <a:rPr lang="en-US" sz="3599">
                <a:solidFill>
                  <a:srgbClr val="000000"/>
                </a:solidFill>
                <a:latin typeface="Aileron"/>
                <a:ea typeface="Aileron"/>
                <a:cs typeface="Aileron"/>
                <a:sym typeface="Aileron"/>
              </a:rPr>
              <a:t>Collaborator: Sam Cotton</a:t>
            </a:r>
          </a:p>
        </p:txBody>
      </p:sp>
      <p:sp>
        <p:nvSpPr>
          <p:cNvPr name="Freeform 7" id="7"/>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2"/>
            <a:stretch>
              <a:fillRect l="0" t="-19885" r="0" b="-19885"/>
            </a:stretch>
          </a:blipFill>
        </p:spPr>
      </p:sp>
      <p:sp>
        <p:nvSpPr>
          <p:cNvPr name="Freeform 8" id="8"/>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3"/>
            <a:stretch>
              <a:fillRect l="0" t="0" r="0" b="0"/>
            </a:stretch>
          </a:blipFill>
        </p:spPr>
      </p:sp>
      <p:sp>
        <p:nvSpPr>
          <p:cNvPr name="Freeform 9" id="9"/>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4"/>
            <a:stretch>
              <a:fillRect l="0" t="0" r="0" b="0"/>
            </a:stretch>
          </a:blipFill>
        </p:spPr>
      </p:sp>
      <p:sp>
        <p:nvSpPr>
          <p:cNvPr name="Freeform 10" id="10"/>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5"/>
            <a:stretch>
              <a:fillRect l="0" t="0" r="0" b="0"/>
            </a:stretch>
          </a:blipFill>
        </p:spPr>
      </p:sp>
      <p:sp>
        <p:nvSpPr>
          <p:cNvPr name="Freeform 11" id="11"/>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6"/>
            <a:stretch>
              <a:fillRect l="0" t="0" r="0" b="0"/>
            </a:stretch>
          </a:blipFill>
        </p:spPr>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TextBox 2" id="2"/>
          <p:cNvSpPr txBox="true"/>
          <p:nvPr/>
        </p:nvSpPr>
        <p:spPr>
          <a:xfrm rot="0">
            <a:off x="3321802" y="1247775"/>
            <a:ext cx="11189660" cy="1140862"/>
          </a:xfrm>
          <a:prstGeom prst="rect">
            <a:avLst/>
          </a:prstGeom>
        </p:spPr>
        <p:txBody>
          <a:bodyPr anchor="t" rtlCol="false" tIns="0" lIns="0" bIns="0" rIns="0">
            <a:spAutoFit/>
          </a:bodyPr>
          <a:lstStyle/>
          <a:p>
            <a:pPr algn="l">
              <a:lnSpc>
                <a:spcPts val="8486"/>
              </a:lnSpc>
            </a:pPr>
            <a:r>
              <a:rPr lang="en-US" sz="8932" b="true">
                <a:solidFill>
                  <a:srgbClr val="000000"/>
                </a:solidFill>
                <a:latin typeface="Pragmatica Extended Bold"/>
                <a:ea typeface="Pragmatica Extended Bold"/>
                <a:cs typeface="Pragmatica Extended Bold"/>
                <a:sym typeface="Pragmatica Extended Bold"/>
              </a:rPr>
              <a:t>References </a:t>
            </a:r>
          </a:p>
        </p:txBody>
      </p:sp>
      <p:sp>
        <p:nvSpPr>
          <p:cNvPr name="Freeform 3" id="3"/>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2"/>
            <a:stretch>
              <a:fillRect l="0" t="-19885" r="0" b="-19885"/>
            </a:stretch>
          </a:blipFill>
        </p:spPr>
      </p:sp>
      <p:sp>
        <p:nvSpPr>
          <p:cNvPr name="Freeform 4" id="4"/>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3"/>
            <a:stretch>
              <a:fillRect l="0" t="0" r="0" b="0"/>
            </a:stretch>
          </a:blipFill>
        </p:spPr>
      </p:sp>
      <p:sp>
        <p:nvSpPr>
          <p:cNvPr name="Freeform 5" id="5"/>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4"/>
            <a:stretch>
              <a:fillRect l="0" t="0" r="0" b="0"/>
            </a:stretch>
          </a:blipFill>
        </p:spPr>
      </p:sp>
      <p:sp>
        <p:nvSpPr>
          <p:cNvPr name="TextBox 6" id="6"/>
          <p:cNvSpPr txBox="true"/>
          <p:nvPr/>
        </p:nvSpPr>
        <p:spPr>
          <a:xfrm rot="0">
            <a:off x="514586" y="2918268"/>
            <a:ext cx="17259300" cy="4707890"/>
          </a:xfrm>
          <a:prstGeom prst="rect">
            <a:avLst/>
          </a:prstGeom>
        </p:spPr>
        <p:txBody>
          <a:bodyPr anchor="t" rtlCol="false" tIns="0" lIns="0" bIns="0" rIns="0">
            <a:spAutoFit/>
          </a:bodyPr>
          <a:lstStyle/>
          <a:p>
            <a:pPr algn="l">
              <a:lnSpc>
                <a:spcPts val="3100"/>
              </a:lnSpc>
            </a:pPr>
            <a:r>
              <a:rPr lang="en-US" sz="3100">
                <a:solidFill>
                  <a:srgbClr val="000000"/>
                </a:solidFill>
                <a:latin typeface="Aileron"/>
                <a:ea typeface="Aileron"/>
                <a:cs typeface="Aileron"/>
                <a:sym typeface="Aileron"/>
              </a:rPr>
              <a:t>Chen, H., &amp; Chan, D. C. (2009). Mitochondrial dynamics—fusion, fission, movement, and mitophagy—in neurodegenerative diseases. Human Molecular Genetics, 18(R2), R169–R176. </a:t>
            </a:r>
            <a:r>
              <a:rPr lang="en-US" sz="3100" u="sng">
                <a:solidFill>
                  <a:srgbClr val="000000"/>
                </a:solidFill>
                <a:latin typeface="Aileron"/>
                <a:ea typeface="Aileron"/>
                <a:cs typeface="Aileron"/>
                <a:sym typeface="Aileron"/>
                <a:hlinkClick r:id="rId5" tooltip="https://doi.org/10.1093/hmg/ddp326"/>
              </a:rPr>
              <a:t>https://doi.org/10.1093/hmg/ddp326</a:t>
            </a:r>
          </a:p>
          <a:p>
            <a:pPr algn="l">
              <a:lnSpc>
                <a:spcPts val="3100"/>
              </a:lnSpc>
            </a:pPr>
          </a:p>
          <a:p>
            <a:pPr algn="l">
              <a:lnSpc>
                <a:spcPts val="3100"/>
              </a:lnSpc>
            </a:pPr>
            <a:r>
              <a:rPr lang="en-US" sz="3100">
                <a:solidFill>
                  <a:srgbClr val="000000"/>
                </a:solidFill>
                <a:latin typeface="Aileron"/>
                <a:ea typeface="Aileron"/>
                <a:cs typeface="Aileron"/>
                <a:sym typeface="Aileron"/>
              </a:rPr>
              <a:t>Malkoc, Z., Stopps, E., Asamoah, P. M. K., McCalla, S. E., &amp; Kunze, A. (2026). Sub-neuronal network profiling of extracellular vesicle release using a compartmentalized neurofluidic platform. Advanced Biology, 10(2), e00381. </a:t>
            </a:r>
            <a:r>
              <a:rPr lang="en-US" sz="3100" u="sng">
                <a:solidFill>
                  <a:srgbClr val="000000"/>
                </a:solidFill>
                <a:latin typeface="Aileron"/>
                <a:ea typeface="Aileron"/>
                <a:cs typeface="Aileron"/>
                <a:sym typeface="Aileron"/>
                <a:hlinkClick r:id="rId6" tooltip="https://doi.org/10.1002/adbi.202500381"/>
              </a:rPr>
              <a:t>https://doi.org/10.1002/adbi.202500381</a:t>
            </a:r>
          </a:p>
          <a:p>
            <a:pPr algn="l">
              <a:lnSpc>
                <a:spcPts val="3100"/>
              </a:lnSpc>
            </a:pPr>
          </a:p>
          <a:p>
            <a:pPr algn="l">
              <a:lnSpc>
                <a:spcPts val="3100"/>
              </a:lnSpc>
            </a:pPr>
            <a:r>
              <a:rPr lang="en-US" sz="3100">
                <a:solidFill>
                  <a:srgbClr val="000000"/>
                </a:solidFill>
                <a:latin typeface="Aileron"/>
                <a:ea typeface="Aileron"/>
                <a:cs typeface="Aileron"/>
                <a:sym typeface="Aileron"/>
              </a:rPr>
              <a:t>Zablotskii, V., Polyakova, T., Lunov, O., &amp; Dejneka, A. (2016). How a high-gradient magnetic field could affect cell life. Scientific Reports, 6, 37407. </a:t>
            </a:r>
            <a:r>
              <a:rPr lang="en-US" sz="3100" u="sng">
                <a:solidFill>
                  <a:srgbClr val="000000"/>
                </a:solidFill>
                <a:latin typeface="Aileron"/>
                <a:ea typeface="Aileron"/>
                <a:cs typeface="Aileron"/>
                <a:sym typeface="Aileron"/>
                <a:hlinkClick r:id="rId7" tooltip="https://doi.org/10.1038/srep37407"/>
              </a:rPr>
              <a:t>https://doi.org/10.1038/srep37407</a:t>
            </a:r>
          </a:p>
          <a:p>
            <a:pPr algn="l">
              <a:lnSpc>
                <a:spcPts val="3100"/>
              </a:lnSpc>
            </a:pPr>
          </a:p>
          <a:p>
            <a:pPr algn="l">
              <a:lnSpc>
                <a:spcPts val="3100"/>
              </a:lnSpc>
            </a:pPr>
          </a:p>
        </p:txBody>
      </p:sp>
      <p:sp>
        <p:nvSpPr>
          <p:cNvPr name="Freeform 7" id="7"/>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8"/>
            <a:stretch>
              <a:fillRect l="0" t="0" r="0" b="0"/>
            </a:stretch>
          </a:blipFill>
        </p:spPr>
      </p:sp>
      <p:sp>
        <p:nvSpPr>
          <p:cNvPr name="Freeform 8" id="8"/>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9"/>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TextBox 2" id="2"/>
          <p:cNvSpPr txBox="true"/>
          <p:nvPr/>
        </p:nvSpPr>
        <p:spPr>
          <a:xfrm rot="0">
            <a:off x="198292" y="3532716"/>
            <a:ext cx="8619439" cy="3536315"/>
          </a:xfrm>
          <a:prstGeom prst="rect">
            <a:avLst/>
          </a:prstGeom>
        </p:spPr>
        <p:txBody>
          <a:bodyPr anchor="t" rtlCol="false" tIns="0" lIns="0" bIns="0" rIns="0">
            <a:spAutoFit/>
          </a:bodyPr>
          <a:lstStyle/>
          <a:p>
            <a:pPr algn="l" marL="669291" indent="-334646" lvl="1">
              <a:lnSpc>
                <a:spcPts val="3100"/>
              </a:lnSpc>
              <a:buFont typeface="Arial"/>
              <a:buChar char="•"/>
            </a:pPr>
            <a:r>
              <a:rPr lang="en-US" sz="3100">
                <a:solidFill>
                  <a:srgbClr val="000000"/>
                </a:solidFill>
                <a:latin typeface="Aileron"/>
                <a:ea typeface="Aileron"/>
                <a:cs typeface="Aileron"/>
                <a:sym typeface="Aileron"/>
              </a:rPr>
              <a:t>Current work: how magnetic field gradients impact mitochondrial morphology</a:t>
            </a:r>
          </a:p>
          <a:p>
            <a:pPr algn="l">
              <a:lnSpc>
                <a:spcPts val="3100"/>
              </a:lnSpc>
            </a:pPr>
          </a:p>
          <a:p>
            <a:pPr algn="l" marL="669291" indent="-334646" lvl="1">
              <a:lnSpc>
                <a:spcPts val="3100"/>
              </a:lnSpc>
              <a:buFont typeface="Arial"/>
              <a:buChar char="•"/>
            </a:pPr>
            <a:r>
              <a:rPr lang="en-US" sz="3100">
                <a:solidFill>
                  <a:srgbClr val="000000"/>
                </a:solidFill>
                <a:latin typeface="Aileron"/>
                <a:ea typeface="Aileron"/>
                <a:cs typeface="Aileron"/>
                <a:sym typeface="Aileron"/>
              </a:rPr>
              <a:t>Magnetic field gradients alter mitochondrial morphology</a:t>
            </a:r>
          </a:p>
          <a:p>
            <a:pPr algn="l">
              <a:lnSpc>
                <a:spcPts val="3100"/>
              </a:lnSpc>
            </a:pPr>
          </a:p>
          <a:p>
            <a:pPr algn="l" marL="669291" indent="-334646" lvl="1">
              <a:lnSpc>
                <a:spcPts val="3100"/>
              </a:lnSpc>
              <a:buFont typeface="Arial"/>
              <a:buChar char="•"/>
            </a:pPr>
            <a:r>
              <a:rPr lang="en-US" sz="3100">
                <a:solidFill>
                  <a:srgbClr val="000000"/>
                </a:solidFill>
                <a:latin typeface="Aileron"/>
                <a:ea typeface="Aileron"/>
                <a:cs typeface="Aileron"/>
                <a:sym typeface="Aileron"/>
              </a:rPr>
              <a:t>Characterized via the Nernst equation  (Zablotskii et al., 2016) </a:t>
            </a:r>
          </a:p>
          <a:p>
            <a:pPr algn="l">
              <a:lnSpc>
                <a:spcPts val="3100"/>
              </a:lnSpc>
            </a:pPr>
          </a:p>
        </p:txBody>
      </p:sp>
      <p:sp>
        <p:nvSpPr>
          <p:cNvPr name="TextBox 3" id="3"/>
          <p:cNvSpPr txBox="true"/>
          <p:nvPr/>
        </p:nvSpPr>
        <p:spPr>
          <a:xfrm rot="0">
            <a:off x="764256" y="567807"/>
            <a:ext cx="10808849" cy="1140862"/>
          </a:xfrm>
          <a:prstGeom prst="rect">
            <a:avLst/>
          </a:prstGeom>
        </p:spPr>
        <p:txBody>
          <a:bodyPr anchor="t" rtlCol="false" tIns="0" lIns="0" bIns="0" rIns="0">
            <a:spAutoFit/>
          </a:bodyPr>
          <a:lstStyle/>
          <a:p>
            <a:pPr algn="ctr">
              <a:lnSpc>
                <a:spcPts val="8486"/>
              </a:lnSpc>
            </a:pPr>
            <a:r>
              <a:rPr lang="en-US" sz="8932" b="true">
                <a:solidFill>
                  <a:srgbClr val="000000"/>
                </a:solidFill>
                <a:latin typeface="Pragmatica Extended Bold"/>
                <a:ea typeface="Pragmatica Extended Bold"/>
                <a:cs typeface="Pragmatica Extended Bold"/>
                <a:sym typeface="Pragmatica Extended Bold"/>
              </a:rPr>
              <a:t>Background </a:t>
            </a:r>
          </a:p>
        </p:txBody>
      </p:sp>
      <p:sp>
        <p:nvSpPr>
          <p:cNvPr name="Freeform 4" id="4"/>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2"/>
            <a:stretch>
              <a:fillRect l="0" t="-19885" r="0" b="-19885"/>
            </a:stretch>
          </a:blipFill>
        </p:spPr>
      </p:sp>
      <p:sp>
        <p:nvSpPr>
          <p:cNvPr name="Freeform 5" id="5"/>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3"/>
            <a:stretch>
              <a:fillRect l="0" t="0" r="0" b="0"/>
            </a:stretch>
          </a:blipFill>
        </p:spPr>
      </p:sp>
      <p:sp>
        <p:nvSpPr>
          <p:cNvPr name="Freeform 6" id="6"/>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4"/>
            <a:stretch>
              <a:fillRect l="0" t="0" r="0" b="0"/>
            </a:stretch>
          </a:blipFill>
        </p:spPr>
      </p:sp>
      <p:sp>
        <p:nvSpPr>
          <p:cNvPr name="Freeform 7" id="7"/>
          <p:cNvSpPr/>
          <p:nvPr/>
        </p:nvSpPr>
        <p:spPr>
          <a:xfrm flipH="false" flipV="false" rot="0">
            <a:off x="9144000" y="3331506"/>
            <a:ext cx="8442448" cy="1940793"/>
          </a:xfrm>
          <a:custGeom>
            <a:avLst/>
            <a:gdLst/>
            <a:ahLst/>
            <a:cxnLst/>
            <a:rect r="r" b="b" t="t" l="l"/>
            <a:pathLst>
              <a:path h="1940793" w="8442448">
                <a:moveTo>
                  <a:pt x="0" y="0"/>
                </a:moveTo>
                <a:lnTo>
                  <a:pt x="8442448" y="0"/>
                </a:lnTo>
                <a:lnTo>
                  <a:pt x="8442448" y="1940793"/>
                </a:lnTo>
                <a:lnTo>
                  <a:pt x="0" y="1940793"/>
                </a:lnTo>
                <a:lnTo>
                  <a:pt x="0" y="0"/>
                </a:lnTo>
                <a:close/>
              </a:path>
            </a:pathLst>
          </a:custGeom>
          <a:blipFill>
            <a:blip r:embed="rId5"/>
            <a:stretch>
              <a:fillRect l="0" t="0" r="0" b="0"/>
            </a:stretch>
          </a:blipFill>
        </p:spPr>
      </p:sp>
      <p:sp>
        <p:nvSpPr>
          <p:cNvPr name="Freeform 8" id="8"/>
          <p:cNvSpPr/>
          <p:nvPr/>
        </p:nvSpPr>
        <p:spPr>
          <a:xfrm flipH="false" flipV="false" rot="0">
            <a:off x="9144000" y="5447536"/>
            <a:ext cx="8442448" cy="2918116"/>
          </a:xfrm>
          <a:custGeom>
            <a:avLst/>
            <a:gdLst/>
            <a:ahLst/>
            <a:cxnLst/>
            <a:rect r="r" b="b" t="t" l="l"/>
            <a:pathLst>
              <a:path h="2918116" w="8442448">
                <a:moveTo>
                  <a:pt x="0" y="0"/>
                </a:moveTo>
                <a:lnTo>
                  <a:pt x="8442448" y="0"/>
                </a:lnTo>
                <a:lnTo>
                  <a:pt x="8442448" y="2918115"/>
                </a:lnTo>
                <a:lnTo>
                  <a:pt x="0" y="2918115"/>
                </a:lnTo>
                <a:lnTo>
                  <a:pt x="0" y="0"/>
                </a:lnTo>
                <a:close/>
              </a:path>
            </a:pathLst>
          </a:custGeom>
          <a:blipFill>
            <a:blip r:embed="rId6"/>
            <a:stretch>
              <a:fillRect l="0" t="0" r="0" b="-38869"/>
            </a:stretch>
          </a:blipFill>
        </p:spPr>
      </p:sp>
      <p:sp>
        <p:nvSpPr>
          <p:cNvPr name="Freeform 9" id="9"/>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7"/>
            <a:stretch>
              <a:fillRect l="0" t="0" r="0" b="0"/>
            </a:stretch>
          </a:blipFill>
        </p:spPr>
      </p:sp>
      <p:sp>
        <p:nvSpPr>
          <p:cNvPr name="Freeform 10" id="10"/>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8"/>
            <a:stretch>
              <a:fillRect l="0" t="0" r="0" b="0"/>
            </a:stretch>
          </a:blipFill>
        </p:spPr>
      </p:sp>
      <p:sp>
        <p:nvSpPr>
          <p:cNvPr name="TextBox 11" id="11"/>
          <p:cNvSpPr txBox="true"/>
          <p:nvPr/>
        </p:nvSpPr>
        <p:spPr>
          <a:xfrm rot="0">
            <a:off x="9423949" y="1936205"/>
            <a:ext cx="7835351" cy="1101090"/>
          </a:xfrm>
          <a:prstGeom prst="rect">
            <a:avLst/>
          </a:prstGeom>
        </p:spPr>
        <p:txBody>
          <a:bodyPr anchor="t" rtlCol="false" tIns="0" lIns="0" bIns="0" rIns="0">
            <a:spAutoFit/>
          </a:bodyPr>
          <a:lstStyle/>
          <a:p>
            <a:pPr algn="ctr">
              <a:lnSpc>
                <a:spcPts val="5179"/>
              </a:lnSpc>
            </a:pPr>
            <a:r>
              <a:rPr lang="en-US" sz="3699" b="true">
                <a:solidFill>
                  <a:srgbClr val="000000"/>
                </a:solidFill>
                <a:latin typeface="Pragmatica Extended Bold"/>
                <a:ea typeface="Pragmatica Extended Bold"/>
                <a:cs typeface="Pragmatica Extended Bold"/>
                <a:sym typeface="Pragmatica Extended Bold"/>
              </a:rPr>
              <a:t>Nernst Equation </a:t>
            </a:r>
          </a:p>
          <a:p>
            <a:pPr algn="ctr">
              <a:lnSpc>
                <a:spcPts val="3640"/>
              </a:lnSpc>
              <a:spcBef>
                <a:spcPct val="0"/>
              </a:spcBef>
            </a:pPr>
            <a:r>
              <a:rPr lang="en-US" b="true" sz="2600">
                <a:solidFill>
                  <a:srgbClr val="000000"/>
                </a:solidFill>
                <a:latin typeface="Pragmatica Extended Bold"/>
                <a:ea typeface="Pragmatica Extended Bold"/>
                <a:cs typeface="Pragmatica Extended Bold"/>
                <a:sym typeface="Pragmatica Extended Bold"/>
              </a:rPr>
              <a:t>(Zablotskii et al., 2016)</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Freeform 2" id="2"/>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2"/>
            <a:stretch>
              <a:fillRect l="0" t="-19885" r="0" b="-19885"/>
            </a:stretch>
          </a:blipFill>
        </p:spPr>
      </p:sp>
      <p:sp>
        <p:nvSpPr>
          <p:cNvPr name="Freeform 3" id="3"/>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3"/>
            <a:stretch>
              <a:fillRect l="0" t="0" r="0" b="0"/>
            </a:stretch>
          </a:blipFill>
        </p:spPr>
      </p:sp>
      <p:sp>
        <p:nvSpPr>
          <p:cNvPr name="Freeform 4" id="4"/>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4"/>
            <a:stretch>
              <a:fillRect l="0" t="0" r="0" b="0"/>
            </a:stretch>
          </a:blipFill>
        </p:spPr>
      </p:sp>
      <p:sp>
        <p:nvSpPr>
          <p:cNvPr name="Freeform 5" id="5"/>
          <p:cNvSpPr/>
          <p:nvPr/>
        </p:nvSpPr>
        <p:spPr>
          <a:xfrm flipH="false" flipV="false" rot="0">
            <a:off x="13974874" y="4889237"/>
            <a:ext cx="4063578" cy="3709038"/>
          </a:xfrm>
          <a:custGeom>
            <a:avLst/>
            <a:gdLst/>
            <a:ahLst/>
            <a:cxnLst/>
            <a:rect r="r" b="b" t="t" l="l"/>
            <a:pathLst>
              <a:path h="3709038" w="4063578">
                <a:moveTo>
                  <a:pt x="0" y="0"/>
                </a:moveTo>
                <a:lnTo>
                  <a:pt x="4063578" y="0"/>
                </a:lnTo>
                <a:lnTo>
                  <a:pt x="4063578" y="3709038"/>
                </a:lnTo>
                <a:lnTo>
                  <a:pt x="0" y="3709038"/>
                </a:lnTo>
                <a:lnTo>
                  <a:pt x="0" y="0"/>
                </a:lnTo>
                <a:close/>
              </a:path>
            </a:pathLst>
          </a:custGeom>
          <a:blipFill>
            <a:blip r:embed="rId5"/>
            <a:stretch>
              <a:fillRect l="0" t="0" r="0" b="0"/>
            </a:stretch>
          </a:blipFill>
        </p:spPr>
      </p:sp>
      <p:sp>
        <p:nvSpPr>
          <p:cNvPr name="Freeform 6" id="6"/>
          <p:cNvSpPr/>
          <p:nvPr/>
        </p:nvSpPr>
        <p:spPr>
          <a:xfrm flipH="false" flipV="false" rot="0">
            <a:off x="13974874" y="1028700"/>
            <a:ext cx="4055926" cy="3709038"/>
          </a:xfrm>
          <a:custGeom>
            <a:avLst/>
            <a:gdLst/>
            <a:ahLst/>
            <a:cxnLst/>
            <a:rect r="r" b="b" t="t" l="l"/>
            <a:pathLst>
              <a:path h="3709038" w="4055926">
                <a:moveTo>
                  <a:pt x="0" y="0"/>
                </a:moveTo>
                <a:lnTo>
                  <a:pt x="4055926" y="0"/>
                </a:lnTo>
                <a:lnTo>
                  <a:pt x="4055926" y="3709038"/>
                </a:lnTo>
                <a:lnTo>
                  <a:pt x="0" y="3709038"/>
                </a:lnTo>
                <a:lnTo>
                  <a:pt x="0" y="0"/>
                </a:lnTo>
                <a:close/>
              </a:path>
            </a:pathLst>
          </a:custGeom>
          <a:blipFill>
            <a:blip r:embed="rId6"/>
            <a:stretch>
              <a:fillRect l="0" t="0" r="0" b="0"/>
            </a:stretch>
          </a:blipFill>
        </p:spPr>
      </p:sp>
      <p:sp>
        <p:nvSpPr>
          <p:cNvPr name="Freeform 7" id="7"/>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7"/>
            <a:stretch>
              <a:fillRect l="0" t="0" r="0" b="0"/>
            </a:stretch>
          </a:blipFill>
        </p:spPr>
      </p:sp>
      <p:sp>
        <p:nvSpPr>
          <p:cNvPr name="Freeform 8" id="8"/>
          <p:cNvSpPr/>
          <p:nvPr/>
        </p:nvSpPr>
        <p:spPr>
          <a:xfrm flipH="false" flipV="false" rot="0">
            <a:off x="5597821" y="1733543"/>
            <a:ext cx="10932065" cy="8199049"/>
          </a:xfrm>
          <a:custGeom>
            <a:avLst/>
            <a:gdLst/>
            <a:ahLst/>
            <a:cxnLst/>
            <a:rect r="r" b="b" t="t" l="l"/>
            <a:pathLst>
              <a:path h="8199049" w="10932065">
                <a:moveTo>
                  <a:pt x="0" y="0"/>
                </a:moveTo>
                <a:lnTo>
                  <a:pt x="10932065" y="0"/>
                </a:lnTo>
                <a:lnTo>
                  <a:pt x="10932065" y="8199049"/>
                </a:lnTo>
                <a:lnTo>
                  <a:pt x="0" y="8199049"/>
                </a:lnTo>
                <a:lnTo>
                  <a:pt x="0" y="0"/>
                </a:lnTo>
                <a:close/>
              </a:path>
            </a:pathLst>
          </a:custGeom>
          <a:blipFill>
            <a:blip r:embed="rId8"/>
            <a:stretch>
              <a:fillRect l="0" t="0" r="0" b="0"/>
            </a:stretch>
          </a:blipFill>
        </p:spPr>
      </p:sp>
      <p:sp>
        <p:nvSpPr>
          <p:cNvPr name="TextBox 9" id="9"/>
          <p:cNvSpPr txBox="true"/>
          <p:nvPr/>
        </p:nvSpPr>
        <p:spPr>
          <a:xfrm rot="0">
            <a:off x="908166" y="2427605"/>
            <a:ext cx="7301240" cy="5879465"/>
          </a:xfrm>
          <a:prstGeom prst="rect">
            <a:avLst/>
          </a:prstGeom>
        </p:spPr>
        <p:txBody>
          <a:bodyPr anchor="t" rtlCol="false" tIns="0" lIns="0" bIns="0" rIns="0">
            <a:spAutoFit/>
          </a:bodyPr>
          <a:lstStyle/>
          <a:p>
            <a:pPr algn="l" marL="669291" indent="-334646" lvl="1">
              <a:lnSpc>
                <a:spcPts val="3100"/>
              </a:lnSpc>
              <a:buFont typeface="Arial"/>
              <a:buChar char="•"/>
            </a:pPr>
            <a:r>
              <a:rPr lang="en-US" sz="3100">
                <a:solidFill>
                  <a:srgbClr val="000000"/>
                </a:solidFill>
                <a:latin typeface="Aileron"/>
                <a:ea typeface="Aileron"/>
                <a:cs typeface="Aileron"/>
                <a:sym typeface="Aileron"/>
              </a:rPr>
              <a:t>Human neural progenitor cells were used</a:t>
            </a:r>
          </a:p>
          <a:p>
            <a:pPr algn="l">
              <a:lnSpc>
                <a:spcPts val="3100"/>
              </a:lnSpc>
            </a:pPr>
          </a:p>
          <a:p>
            <a:pPr algn="l" marL="669291" indent="-334646" lvl="1">
              <a:lnSpc>
                <a:spcPts val="3100"/>
              </a:lnSpc>
              <a:buFont typeface="Arial"/>
              <a:buChar char="•"/>
            </a:pPr>
            <a:r>
              <a:rPr lang="en-US" sz="3100">
                <a:solidFill>
                  <a:srgbClr val="000000"/>
                </a:solidFill>
                <a:latin typeface="Aileron"/>
                <a:ea typeface="Aileron"/>
                <a:cs typeface="Aileron"/>
                <a:sym typeface="Aileron"/>
              </a:rPr>
              <a:t>(</a:t>
            </a:r>
            <a:r>
              <a:rPr lang="en-US" sz="3100">
                <a:solidFill>
                  <a:srgbClr val="000000"/>
                </a:solidFill>
                <a:latin typeface="Aileron"/>
                <a:ea typeface="Aileron"/>
                <a:cs typeface="Aileron"/>
                <a:sym typeface="Aileron"/>
              </a:rPr>
              <a:t>hNPCs) are cultured on 35 mm petri dishes</a:t>
            </a:r>
          </a:p>
          <a:p>
            <a:pPr algn="l">
              <a:lnSpc>
                <a:spcPts val="3100"/>
              </a:lnSpc>
            </a:pPr>
          </a:p>
          <a:p>
            <a:pPr algn="l" marL="669291" indent="-334646" lvl="1">
              <a:lnSpc>
                <a:spcPts val="3100"/>
              </a:lnSpc>
              <a:buFont typeface="Arial"/>
              <a:buChar char="•"/>
            </a:pPr>
            <a:r>
              <a:rPr lang="en-US" sz="3100">
                <a:solidFill>
                  <a:srgbClr val="000000"/>
                </a:solidFill>
                <a:latin typeface="Aileron"/>
                <a:ea typeface="Aileron"/>
                <a:cs typeface="Aileron"/>
                <a:sym typeface="Aileron"/>
              </a:rPr>
              <a:t>Cells are exposed to varying magnetic field gradient strengths</a:t>
            </a:r>
          </a:p>
          <a:p>
            <a:pPr algn="l">
              <a:lnSpc>
                <a:spcPts val="3100"/>
              </a:lnSpc>
            </a:pPr>
          </a:p>
          <a:p>
            <a:pPr algn="l" marL="669291" indent="-334646" lvl="1">
              <a:lnSpc>
                <a:spcPts val="3100"/>
              </a:lnSpc>
              <a:buFont typeface="Arial"/>
              <a:buChar char="•"/>
            </a:pPr>
            <a:r>
              <a:rPr lang="en-US" sz="3100">
                <a:solidFill>
                  <a:srgbClr val="000000"/>
                </a:solidFill>
                <a:latin typeface="Aileron"/>
                <a:ea typeface="Aileron"/>
                <a:cs typeface="Aileron"/>
                <a:sym typeface="Aileron"/>
              </a:rPr>
              <a:t>Imaged under Leica DMI8 and AmScope </a:t>
            </a:r>
            <a:r>
              <a:rPr lang="en-US" sz="3100">
                <a:solidFill>
                  <a:srgbClr val="000000"/>
                </a:solidFill>
                <a:latin typeface="Aileron"/>
                <a:ea typeface="Aileron"/>
                <a:cs typeface="Aileron"/>
                <a:sym typeface="Aileron"/>
              </a:rPr>
              <a:t>IN480T-FL microscopes</a:t>
            </a:r>
          </a:p>
          <a:p>
            <a:pPr algn="l">
              <a:lnSpc>
                <a:spcPts val="3100"/>
              </a:lnSpc>
            </a:pPr>
          </a:p>
          <a:p>
            <a:pPr algn="l" marL="669291" indent="-334646" lvl="1">
              <a:lnSpc>
                <a:spcPts val="3100"/>
              </a:lnSpc>
              <a:buFont typeface="Arial"/>
              <a:buChar char="•"/>
            </a:pPr>
            <a:r>
              <a:rPr lang="en-US" sz="3100">
                <a:solidFill>
                  <a:srgbClr val="000000"/>
                </a:solidFill>
                <a:latin typeface="Aileron"/>
                <a:ea typeface="Aileron"/>
                <a:cs typeface="Aileron"/>
                <a:sym typeface="Aileron"/>
              </a:rPr>
              <a:t>Mito Tracker Green used as mitochondrial stain</a:t>
            </a:r>
          </a:p>
          <a:p>
            <a:pPr algn="l">
              <a:lnSpc>
                <a:spcPts val="3100"/>
              </a:lnSpc>
            </a:pPr>
          </a:p>
        </p:txBody>
      </p:sp>
      <p:sp>
        <p:nvSpPr>
          <p:cNvPr name="TextBox 10" id="10"/>
          <p:cNvSpPr txBox="true"/>
          <p:nvPr/>
        </p:nvSpPr>
        <p:spPr>
          <a:xfrm rot="0">
            <a:off x="4035451" y="834121"/>
            <a:ext cx="10083608" cy="1140862"/>
          </a:xfrm>
          <a:prstGeom prst="rect">
            <a:avLst/>
          </a:prstGeom>
        </p:spPr>
        <p:txBody>
          <a:bodyPr anchor="t" rtlCol="false" tIns="0" lIns="0" bIns="0" rIns="0">
            <a:spAutoFit/>
          </a:bodyPr>
          <a:lstStyle/>
          <a:p>
            <a:pPr algn="l">
              <a:lnSpc>
                <a:spcPts val="8486"/>
              </a:lnSpc>
            </a:pPr>
            <a:r>
              <a:rPr lang="en-US" sz="8932" b="true">
                <a:solidFill>
                  <a:srgbClr val="000000"/>
                </a:solidFill>
                <a:latin typeface="Pragmatica Extended Bold"/>
                <a:ea typeface="Pragmatica Extended Bold"/>
                <a:cs typeface="Pragmatica Extended Bold"/>
                <a:sym typeface="Pragmatica Extended Bold"/>
              </a:rPr>
              <a:t>Cell Culturing </a:t>
            </a:r>
          </a:p>
        </p:txBody>
      </p:sp>
      <p:sp>
        <p:nvSpPr>
          <p:cNvPr name="Freeform 11" id="11"/>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9"/>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Freeform 2" id="2"/>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2"/>
            <a:stretch>
              <a:fillRect l="0" t="-19885" r="0" b="-19885"/>
            </a:stretch>
          </a:blipFill>
        </p:spPr>
      </p:sp>
      <p:sp>
        <p:nvSpPr>
          <p:cNvPr name="Freeform 3" id="3"/>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3"/>
            <a:stretch>
              <a:fillRect l="0" t="0" r="0" b="0"/>
            </a:stretch>
          </a:blipFill>
        </p:spPr>
      </p:sp>
      <p:sp>
        <p:nvSpPr>
          <p:cNvPr name="Freeform 4" id="4"/>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4"/>
            <a:stretch>
              <a:fillRect l="0" t="0" r="0" b="0"/>
            </a:stretch>
          </a:blipFill>
        </p:spPr>
      </p:sp>
      <p:sp>
        <p:nvSpPr>
          <p:cNvPr name="Freeform 5" id="5"/>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5"/>
            <a:stretch>
              <a:fillRect l="0" t="0" r="0" b="0"/>
            </a:stretch>
          </a:blipFill>
        </p:spPr>
      </p:sp>
      <p:sp>
        <p:nvSpPr>
          <p:cNvPr name="Freeform 6" id="6"/>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6"/>
            <a:stretch>
              <a:fillRect l="0" t="0" r="0" b="0"/>
            </a:stretch>
          </a:blipFill>
        </p:spPr>
      </p:sp>
      <p:sp>
        <p:nvSpPr>
          <p:cNvPr name="Freeform 7" id="7"/>
          <p:cNvSpPr/>
          <p:nvPr/>
        </p:nvSpPr>
        <p:spPr>
          <a:xfrm flipH="false" flipV="false" rot="0">
            <a:off x="11430249" y="1073276"/>
            <a:ext cx="8280591" cy="6210443"/>
          </a:xfrm>
          <a:custGeom>
            <a:avLst/>
            <a:gdLst/>
            <a:ahLst/>
            <a:cxnLst/>
            <a:rect r="r" b="b" t="t" l="l"/>
            <a:pathLst>
              <a:path h="6210443" w="8280591">
                <a:moveTo>
                  <a:pt x="0" y="0"/>
                </a:moveTo>
                <a:lnTo>
                  <a:pt x="8280591" y="0"/>
                </a:lnTo>
                <a:lnTo>
                  <a:pt x="8280591" y="6210444"/>
                </a:lnTo>
                <a:lnTo>
                  <a:pt x="0" y="6210444"/>
                </a:lnTo>
                <a:lnTo>
                  <a:pt x="0" y="0"/>
                </a:lnTo>
                <a:close/>
              </a:path>
            </a:pathLst>
          </a:custGeom>
          <a:blipFill>
            <a:blip r:embed="rId7"/>
            <a:stretch>
              <a:fillRect l="0" t="0" r="0" b="0"/>
            </a:stretch>
          </a:blipFill>
        </p:spPr>
      </p:sp>
      <p:sp>
        <p:nvSpPr>
          <p:cNvPr name="TextBox 8" id="8"/>
          <p:cNvSpPr txBox="true"/>
          <p:nvPr/>
        </p:nvSpPr>
        <p:spPr>
          <a:xfrm rot="0">
            <a:off x="602013" y="3677870"/>
            <a:ext cx="11231478" cy="3029585"/>
          </a:xfrm>
          <a:prstGeom prst="rect">
            <a:avLst/>
          </a:prstGeom>
        </p:spPr>
        <p:txBody>
          <a:bodyPr anchor="t" rtlCol="false" tIns="0" lIns="0" bIns="0" rIns="0">
            <a:spAutoFit/>
          </a:bodyPr>
          <a:lstStyle/>
          <a:p>
            <a:pPr algn="ctr" marL="734059" indent="-367030" lvl="1">
              <a:lnSpc>
                <a:spcPts val="3399"/>
              </a:lnSpc>
              <a:buFont typeface="Arial"/>
              <a:buChar char="•"/>
            </a:pPr>
            <a:r>
              <a:rPr lang="en-US" sz="3399">
                <a:solidFill>
                  <a:srgbClr val="000000"/>
                </a:solidFill>
                <a:latin typeface="Aileron"/>
                <a:ea typeface="Aileron"/>
                <a:cs typeface="Aileron"/>
                <a:sym typeface="Aileron"/>
              </a:rPr>
              <a:t>COMSOL simulated gradient distribution in petri dish</a:t>
            </a:r>
          </a:p>
          <a:p>
            <a:pPr algn="ctr">
              <a:lnSpc>
                <a:spcPts val="3399"/>
              </a:lnSpc>
            </a:pPr>
            <a:r>
              <a:rPr lang="en-US" sz="3399">
                <a:solidFill>
                  <a:srgbClr val="000000"/>
                </a:solidFill>
                <a:latin typeface="Aileron"/>
                <a:ea typeface="Aileron"/>
                <a:cs typeface="Aileron"/>
                <a:sym typeface="Aileron"/>
              </a:rPr>
              <a:t>​</a:t>
            </a:r>
          </a:p>
          <a:p>
            <a:pPr algn="ctr" marL="734059" indent="-367030" lvl="1">
              <a:lnSpc>
                <a:spcPts val="3399"/>
              </a:lnSpc>
              <a:buFont typeface="Arial"/>
              <a:buChar char="•"/>
            </a:pPr>
            <a:r>
              <a:rPr lang="en-US" sz="3399">
                <a:solidFill>
                  <a:srgbClr val="000000"/>
                </a:solidFill>
                <a:latin typeface="Aileron"/>
                <a:ea typeface="Aileron"/>
                <a:cs typeface="Aileron"/>
                <a:sym typeface="Aileron"/>
              </a:rPr>
              <a:t>D</a:t>
            </a:r>
            <a:r>
              <a:rPr lang="en-US" sz="3399">
                <a:solidFill>
                  <a:srgbClr val="000000"/>
                </a:solidFill>
                <a:latin typeface="Aileron"/>
                <a:ea typeface="Aileron"/>
                <a:cs typeface="Aileron"/>
                <a:sym typeface="Aileron"/>
              </a:rPr>
              <a:t>efine and validate experimental gradient conditions</a:t>
            </a:r>
          </a:p>
          <a:p>
            <a:pPr algn="ctr">
              <a:lnSpc>
                <a:spcPts val="3399"/>
              </a:lnSpc>
            </a:pPr>
            <a:r>
              <a:rPr lang="en-US" sz="3399">
                <a:solidFill>
                  <a:srgbClr val="000000"/>
                </a:solidFill>
                <a:latin typeface="Aileron"/>
                <a:ea typeface="Aileron"/>
                <a:cs typeface="Aileron"/>
                <a:sym typeface="Aileron"/>
              </a:rPr>
              <a:t>​</a:t>
            </a:r>
          </a:p>
          <a:p>
            <a:pPr algn="ctr" marL="734059" indent="-367030" lvl="1">
              <a:lnSpc>
                <a:spcPts val="3399"/>
              </a:lnSpc>
              <a:buFont typeface="Arial"/>
              <a:buChar char="•"/>
            </a:pPr>
            <a:r>
              <a:rPr lang="en-US" sz="3399">
                <a:solidFill>
                  <a:srgbClr val="000000"/>
                </a:solidFill>
                <a:latin typeface="Aileron"/>
                <a:ea typeface="Aileron"/>
                <a:cs typeface="Aileron"/>
                <a:sym typeface="Aileron"/>
              </a:rPr>
              <a:t>Mapped spatial variation in field intensity to identify regions of highest gradient exposure </a:t>
            </a:r>
            <a:r>
              <a:rPr lang="en-US" sz="3399">
                <a:solidFill>
                  <a:srgbClr val="000000"/>
                </a:solidFill>
                <a:latin typeface="Aileron"/>
                <a:ea typeface="Aileron"/>
                <a:cs typeface="Aileron"/>
                <a:sym typeface="Aileron"/>
              </a:rPr>
              <a:t>​</a:t>
            </a:r>
          </a:p>
          <a:p>
            <a:pPr algn="ctr">
              <a:lnSpc>
                <a:spcPts val="3399"/>
              </a:lnSpc>
            </a:pPr>
          </a:p>
        </p:txBody>
      </p:sp>
      <p:sp>
        <p:nvSpPr>
          <p:cNvPr name="TextBox 9" id="9"/>
          <p:cNvSpPr txBox="true"/>
          <p:nvPr/>
        </p:nvSpPr>
        <p:spPr>
          <a:xfrm rot="0">
            <a:off x="1181767" y="490813"/>
            <a:ext cx="15637838" cy="2217187"/>
          </a:xfrm>
          <a:prstGeom prst="rect">
            <a:avLst/>
          </a:prstGeom>
        </p:spPr>
        <p:txBody>
          <a:bodyPr anchor="t" rtlCol="false" tIns="0" lIns="0" bIns="0" rIns="0">
            <a:spAutoFit/>
          </a:bodyPr>
          <a:lstStyle/>
          <a:p>
            <a:pPr algn="ctr">
              <a:lnSpc>
                <a:spcPts val="8486"/>
              </a:lnSpc>
            </a:pPr>
            <a:r>
              <a:rPr lang="en-US" sz="8932" b="true">
                <a:solidFill>
                  <a:srgbClr val="000000"/>
                </a:solidFill>
                <a:latin typeface="Pragmatica Extended Bold"/>
                <a:ea typeface="Pragmatica Extended Bold"/>
                <a:cs typeface="Pragmatica Extended Bold"/>
                <a:sym typeface="Pragmatica Extended Bold"/>
              </a:rPr>
              <a:t>COMSOL Magnetic Field Gradient </a:t>
            </a:r>
          </a:p>
        </p:txBody>
      </p:sp>
      <p:sp>
        <p:nvSpPr>
          <p:cNvPr name="TextBox 10" id="10"/>
          <p:cNvSpPr txBox="true"/>
          <p:nvPr/>
        </p:nvSpPr>
        <p:spPr>
          <a:xfrm rot="0">
            <a:off x="9000686" y="7264670"/>
            <a:ext cx="9287314" cy="974090"/>
          </a:xfrm>
          <a:prstGeom prst="rect">
            <a:avLst/>
          </a:prstGeom>
        </p:spPr>
        <p:txBody>
          <a:bodyPr anchor="t" rtlCol="false" tIns="0" lIns="0" bIns="0" rIns="0">
            <a:spAutoFit/>
          </a:bodyPr>
          <a:lstStyle/>
          <a:p>
            <a:pPr algn="ctr">
              <a:lnSpc>
                <a:spcPts val="1960"/>
              </a:lnSpc>
              <a:spcBef>
                <a:spcPct val="0"/>
              </a:spcBef>
            </a:pPr>
            <a:r>
              <a:rPr lang="en-US" sz="1400">
                <a:solidFill>
                  <a:srgbClr val="000000"/>
                </a:solidFill>
                <a:latin typeface="Pragmatica Extended"/>
                <a:ea typeface="Pragmatica Extended"/>
                <a:cs typeface="Pragmatica Extended"/>
                <a:sym typeface="Pragmatica Extended"/>
              </a:rPr>
              <a:t>Cont</a:t>
            </a:r>
            <a:r>
              <a:rPr lang="en-US" sz="1400">
                <a:solidFill>
                  <a:srgbClr val="000000"/>
                </a:solidFill>
                <a:latin typeface="Pragmatica Extended"/>
                <a:ea typeface="Pragmatica Extended"/>
                <a:cs typeface="Pragmatica Extended"/>
                <a:sym typeface="Pragmatica Extended"/>
              </a:rPr>
              <a:t>our plots of the magnetic field gradient for the magnet, generated from COMSOL simulation data for four configurations. Red contour lines represent constant-magnitude contours of the field gradient, with closely spaced lines indicating regions of steep gradient change and widely spaced lines indicating regions of relatively uniform field.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TextBox 2" id="2"/>
          <p:cNvSpPr txBox="true"/>
          <p:nvPr/>
        </p:nvSpPr>
        <p:spPr>
          <a:xfrm rot="0">
            <a:off x="3739575" y="1096328"/>
            <a:ext cx="10808849" cy="1140862"/>
          </a:xfrm>
          <a:prstGeom prst="rect">
            <a:avLst/>
          </a:prstGeom>
        </p:spPr>
        <p:txBody>
          <a:bodyPr anchor="t" rtlCol="false" tIns="0" lIns="0" bIns="0" rIns="0">
            <a:spAutoFit/>
          </a:bodyPr>
          <a:lstStyle/>
          <a:p>
            <a:pPr algn="ctr">
              <a:lnSpc>
                <a:spcPts val="8486"/>
              </a:lnSpc>
            </a:pPr>
            <a:r>
              <a:rPr lang="en-US" sz="8932" b="true">
                <a:solidFill>
                  <a:srgbClr val="000000"/>
                </a:solidFill>
                <a:latin typeface="Pragmatica Extended Bold"/>
                <a:ea typeface="Pragmatica Extended Bold"/>
                <a:cs typeface="Pragmatica Extended Bold"/>
                <a:sym typeface="Pragmatica Extended Bold"/>
              </a:rPr>
              <a:t>Problem</a:t>
            </a:r>
          </a:p>
        </p:txBody>
      </p:sp>
      <p:sp>
        <p:nvSpPr>
          <p:cNvPr name="TextBox 3" id="3"/>
          <p:cNvSpPr txBox="true"/>
          <p:nvPr/>
        </p:nvSpPr>
        <p:spPr>
          <a:xfrm rot="0">
            <a:off x="4226785" y="2900226"/>
            <a:ext cx="9300474" cy="3886200"/>
          </a:xfrm>
          <a:prstGeom prst="rect">
            <a:avLst/>
          </a:prstGeom>
        </p:spPr>
        <p:txBody>
          <a:bodyPr anchor="t" rtlCol="false" tIns="0" lIns="0" bIns="0" rIns="0">
            <a:spAutoFit/>
          </a:bodyPr>
          <a:lstStyle/>
          <a:p>
            <a:pPr algn="ctr">
              <a:lnSpc>
                <a:spcPts val="3419"/>
              </a:lnSpc>
            </a:pPr>
            <a:r>
              <a:rPr lang="en-US" sz="3600" b="true">
                <a:solidFill>
                  <a:srgbClr val="000000"/>
                </a:solidFill>
                <a:latin typeface="Pragmatica Extended Bold"/>
                <a:ea typeface="Pragmatica Extended Bold"/>
                <a:cs typeface="Pragmatica Extended Bold"/>
                <a:sym typeface="Pragmatica Extended Bold"/>
              </a:rPr>
              <a:t>Without spatial confinement, hNPCs/neurons can adhere and grow across variable, uncontrolled regions of the dish, causing inconsistent positioning relative to the magnet array and exposure to inconsistent magnetic field gradient strengths across replicates</a:t>
            </a:r>
          </a:p>
        </p:txBody>
      </p:sp>
      <p:sp>
        <p:nvSpPr>
          <p:cNvPr name="Freeform 4" id="4"/>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2"/>
            <a:stretch>
              <a:fillRect l="0" t="-19885" r="0" b="-19885"/>
            </a:stretch>
          </a:blipFill>
        </p:spPr>
      </p:sp>
      <p:sp>
        <p:nvSpPr>
          <p:cNvPr name="Freeform 5" id="5"/>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3"/>
            <a:stretch>
              <a:fillRect l="0" t="0" r="0" b="0"/>
            </a:stretch>
          </a:blipFill>
        </p:spPr>
      </p:sp>
      <p:sp>
        <p:nvSpPr>
          <p:cNvPr name="Freeform 6" id="6"/>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4"/>
            <a:stretch>
              <a:fillRect l="0" t="0" r="0" b="0"/>
            </a:stretch>
          </a:blipFill>
        </p:spPr>
      </p:sp>
      <p:sp>
        <p:nvSpPr>
          <p:cNvPr name="Freeform 7" id="7"/>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5"/>
            <a:stretch>
              <a:fillRect l="0" t="0" r="0" b="0"/>
            </a:stretch>
          </a:blipFill>
        </p:spPr>
      </p:sp>
      <p:sp>
        <p:nvSpPr>
          <p:cNvPr name="Freeform 8" id="8"/>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6"/>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Freeform 2" id="2"/>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3"/>
            <a:stretch>
              <a:fillRect l="0" t="-19885" r="0" b="-19885"/>
            </a:stretch>
          </a:blipFill>
        </p:spPr>
      </p:sp>
      <p:sp>
        <p:nvSpPr>
          <p:cNvPr name="Freeform 3" id="3"/>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4"/>
            <a:stretch>
              <a:fillRect l="0" t="0" r="0" b="0"/>
            </a:stretch>
          </a:blipFill>
        </p:spPr>
      </p:sp>
      <p:sp>
        <p:nvSpPr>
          <p:cNvPr name="Freeform 4" id="4"/>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5"/>
            <a:stretch>
              <a:fillRect l="0" t="0" r="0" b="0"/>
            </a:stretch>
          </a:blipFill>
        </p:spPr>
      </p:sp>
      <p:sp>
        <p:nvSpPr>
          <p:cNvPr name="Freeform 5" id="5"/>
          <p:cNvSpPr/>
          <p:nvPr/>
        </p:nvSpPr>
        <p:spPr>
          <a:xfrm flipH="false" flipV="false" rot="0">
            <a:off x="602013" y="5143500"/>
            <a:ext cx="4506101" cy="3379576"/>
          </a:xfrm>
          <a:custGeom>
            <a:avLst/>
            <a:gdLst/>
            <a:ahLst/>
            <a:cxnLst/>
            <a:rect r="r" b="b" t="t" l="l"/>
            <a:pathLst>
              <a:path h="3379576" w="4506101">
                <a:moveTo>
                  <a:pt x="0" y="0"/>
                </a:moveTo>
                <a:lnTo>
                  <a:pt x="4506101" y="0"/>
                </a:lnTo>
                <a:lnTo>
                  <a:pt x="4506101" y="3379576"/>
                </a:lnTo>
                <a:lnTo>
                  <a:pt x="0" y="3379576"/>
                </a:lnTo>
                <a:lnTo>
                  <a:pt x="0" y="0"/>
                </a:lnTo>
                <a:close/>
              </a:path>
            </a:pathLst>
          </a:custGeom>
          <a:blipFill>
            <a:blip r:embed="rId6"/>
            <a:stretch>
              <a:fillRect l="0" t="0" r="0" b="0"/>
            </a:stretch>
          </a:blipFill>
        </p:spPr>
      </p:sp>
      <p:sp>
        <p:nvSpPr>
          <p:cNvPr name="Freeform 6" id="6"/>
          <p:cNvSpPr/>
          <p:nvPr/>
        </p:nvSpPr>
        <p:spPr>
          <a:xfrm flipH="false" flipV="false" rot="0">
            <a:off x="5474933" y="4058541"/>
            <a:ext cx="6355981" cy="4638793"/>
          </a:xfrm>
          <a:custGeom>
            <a:avLst/>
            <a:gdLst/>
            <a:ahLst/>
            <a:cxnLst/>
            <a:rect r="r" b="b" t="t" l="l"/>
            <a:pathLst>
              <a:path h="4638793" w="6355981">
                <a:moveTo>
                  <a:pt x="0" y="0"/>
                </a:moveTo>
                <a:lnTo>
                  <a:pt x="6355981" y="0"/>
                </a:lnTo>
                <a:lnTo>
                  <a:pt x="6355981" y="4638793"/>
                </a:lnTo>
                <a:lnTo>
                  <a:pt x="0" y="4638793"/>
                </a:lnTo>
                <a:lnTo>
                  <a:pt x="0" y="0"/>
                </a:lnTo>
                <a:close/>
              </a:path>
            </a:pathLst>
          </a:custGeom>
          <a:blipFill>
            <a:blip r:embed="rId7"/>
            <a:stretch>
              <a:fillRect l="0" t="0" r="0" b="0"/>
            </a:stretch>
          </a:blipFill>
        </p:spPr>
      </p:sp>
      <p:sp>
        <p:nvSpPr>
          <p:cNvPr name="Freeform 7" id="7"/>
          <p:cNvSpPr/>
          <p:nvPr/>
        </p:nvSpPr>
        <p:spPr>
          <a:xfrm flipH="false" flipV="false" rot="0">
            <a:off x="12197733" y="537502"/>
            <a:ext cx="5783222" cy="7710963"/>
          </a:xfrm>
          <a:custGeom>
            <a:avLst/>
            <a:gdLst/>
            <a:ahLst/>
            <a:cxnLst/>
            <a:rect r="r" b="b" t="t" l="l"/>
            <a:pathLst>
              <a:path h="7710963" w="5783222">
                <a:moveTo>
                  <a:pt x="0" y="0"/>
                </a:moveTo>
                <a:lnTo>
                  <a:pt x="5783222" y="0"/>
                </a:lnTo>
                <a:lnTo>
                  <a:pt x="5783222" y="7710962"/>
                </a:lnTo>
                <a:lnTo>
                  <a:pt x="0" y="7710962"/>
                </a:lnTo>
                <a:lnTo>
                  <a:pt x="0" y="0"/>
                </a:lnTo>
                <a:close/>
              </a:path>
            </a:pathLst>
          </a:custGeom>
          <a:blipFill>
            <a:blip r:embed="rId8"/>
            <a:stretch>
              <a:fillRect l="0" t="0" r="0" b="0"/>
            </a:stretch>
          </a:blipFill>
        </p:spPr>
      </p:sp>
      <p:grpSp>
        <p:nvGrpSpPr>
          <p:cNvPr name="Group 8" id="8"/>
          <p:cNvGrpSpPr/>
          <p:nvPr/>
        </p:nvGrpSpPr>
        <p:grpSpPr>
          <a:xfrm rot="-2606095">
            <a:off x="9521298" y="4707884"/>
            <a:ext cx="4089920" cy="542927"/>
            <a:chOff x="0" y="0"/>
            <a:chExt cx="3879818" cy="515036"/>
          </a:xfrm>
        </p:grpSpPr>
        <p:sp>
          <p:nvSpPr>
            <p:cNvPr name="Freeform 9" id="9"/>
            <p:cNvSpPr/>
            <p:nvPr/>
          </p:nvSpPr>
          <p:spPr>
            <a:xfrm flipH="false" flipV="false" rot="0">
              <a:off x="0" y="0"/>
              <a:ext cx="3879817" cy="515036"/>
            </a:xfrm>
            <a:custGeom>
              <a:avLst/>
              <a:gdLst/>
              <a:ahLst/>
              <a:cxnLst/>
              <a:rect r="r" b="b" t="t" l="l"/>
              <a:pathLst>
                <a:path h="515036" w="3879817">
                  <a:moveTo>
                    <a:pt x="3879817" y="257518"/>
                  </a:moveTo>
                  <a:lnTo>
                    <a:pt x="3473417" y="0"/>
                  </a:lnTo>
                  <a:lnTo>
                    <a:pt x="3473417" y="203200"/>
                  </a:lnTo>
                  <a:lnTo>
                    <a:pt x="0" y="203200"/>
                  </a:lnTo>
                  <a:lnTo>
                    <a:pt x="0" y="311836"/>
                  </a:lnTo>
                  <a:lnTo>
                    <a:pt x="3473417" y="311836"/>
                  </a:lnTo>
                  <a:lnTo>
                    <a:pt x="3473417" y="515036"/>
                  </a:lnTo>
                  <a:lnTo>
                    <a:pt x="3879817" y="257518"/>
                  </a:lnTo>
                  <a:close/>
                </a:path>
              </a:pathLst>
            </a:custGeom>
            <a:solidFill>
              <a:srgbClr val="000000"/>
            </a:solidFill>
          </p:spPr>
        </p:sp>
        <p:sp>
          <p:nvSpPr>
            <p:cNvPr name="TextBox 10" id="10"/>
            <p:cNvSpPr txBox="true"/>
            <p:nvPr/>
          </p:nvSpPr>
          <p:spPr>
            <a:xfrm>
              <a:off x="0" y="165100"/>
              <a:ext cx="3778218" cy="146736"/>
            </a:xfrm>
            <a:prstGeom prst="rect">
              <a:avLst/>
            </a:prstGeom>
          </p:spPr>
          <p:txBody>
            <a:bodyPr anchor="ctr" rtlCol="false" tIns="50800" lIns="50800" bIns="50800" rIns="50800"/>
            <a:lstStyle/>
            <a:p>
              <a:pPr algn="ctr">
                <a:lnSpc>
                  <a:spcPts val="2659"/>
                </a:lnSpc>
                <a:spcBef>
                  <a:spcPct val="0"/>
                </a:spcBef>
              </a:pPr>
            </a:p>
          </p:txBody>
        </p:sp>
      </p:grpSp>
      <p:sp>
        <p:nvSpPr>
          <p:cNvPr name="Freeform 11" id="11"/>
          <p:cNvSpPr/>
          <p:nvPr/>
        </p:nvSpPr>
        <p:spPr>
          <a:xfrm flipH="false" flipV="false" rot="0">
            <a:off x="13015079" y="3110652"/>
            <a:ext cx="581365" cy="581365"/>
          </a:xfrm>
          <a:custGeom>
            <a:avLst/>
            <a:gdLst/>
            <a:ahLst/>
            <a:cxnLst/>
            <a:rect r="r" b="b" t="t" l="l"/>
            <a:pathLst>
              <a:path h="581365" w="581365">
                <a:moveTo>
                  <a:pt x="0" y="0"/>
                </a:moveTo>
                <a:lnTo>
                  <a:pt x="581365" y="0"/>
                </a:lnTo>
                <a:lnTo>
                  <a:pt x="581365" y="581365"/>
                </a:lnTo>
                <a:lnTo>
                  <a:pt x="0" y="58136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12" id="12"/>
          <p:cNvSpPr txBox="true"/>
          <p:nvPr/>
        </p:nvSpPr>
        <p:spPr>
          <a:xfrm rot="0">
            <a:off x="448475" y="1775343"/>
            <a:ext cx="10633946" cy="3526790"/>
          </a:xfrm>
          <a:prstGeom prst="rect">
            <a:avLst/>
          </a:prstGeom>
        </p:spPr>
        <p:txBody>
          <a:bodyPr anchor="t" rtlCol="false" tIns="0" lIns="0" bIns="0" rIns="0">
            <a:spAutoFit/>
          </a:bodyPr>
          <a:lstStyle/>
          <a:p>
            <a:pPr algn="l" marL="669289" indent="-334645" lvl="1">
              <a:lnSpc>
                <a:spcPts val="3099"/>
              </a:lnSpc>
              <a:buFont typeface="Arial"/>
              <a:buChar char="•"/>
            </a:pPr>
            <a:r>
              <a:rPr lang="en-US" sz="3099">
                <a:solidFill>
                  <a:srgbClr val="000000"/>
                </a:solidFill>
                <a:latin typeface="Aileron"/>
                <a:ea typeface="Aileron"/>
                <a:cs typeface="Aileron"/>
                <a:sym typeface="Aileron"/>
              </a:rPr>
              <a:t>Silicone-based elastomer (like a gel window cling) </a:t>
            </a:r>
          </a:p>
          <a:p>
            <a:pPr algn="l">
              <a:lnSpc>
                <a:spcPts val="3099"/>
              </a:lnSpc>
            </a:pPr>
          </a:p>
          <a:p>
            <a:pPr algn="l" marL="669289" indent="-334645" lvl="1">
              <a:lnSpc>
                <a:spcPts val="3099"/>
              </a:lnSpc>
              <a:buFont typeface="Arial"/>
              <a:buChar char="•"/>
            </a:pPr>
            <a:r>
              <a:rPr lang="en-US" sz="3099">
                <a:solidFill>
                  <a:srgbClr val="000000"/>
                </a:solidFill>
                <a:latin typeface="Aileron"/>
                <a:ea typeface="Aileron"/>
                <a:cs typeface="Aileron"/>
                <a:sym typeface="Aileron"/>
              </a:rPr>
              <a:t>Optical </a:t>
            </a:r>
            <a:r>
              <a:rPr lang="en-US" sz="3099">
                <a:solidFill>
                  <a:srgbClr val="000000"/>
                </a:solidFill>
                <a:latin typeface="Aileron"/>
                <a:ea typeface="Aileron"/>
                <a:cs typeface="Aileron"/>
                <a:sym typeface="Aileron"/>
              </a:rPr>
              <a:t>Transparency allows for live cell imaging compatibility</a:t>
            </a:r>
          </a:p>
          <a:p>
            <a:pPr algn="l">
              <a:lnSpc>
                <a:spcPts val="3099"/>
              </a:lnSpc>
            </a:pPr>
          </a:p>
          <a:p>
            <a:pPr algn="l" marL="669289" indent="-334645" lvl="1">
              <a:lnSpc>
                <a:spcPts val="3099"/>
              </a:lnSpc>
              <a:buFont typeface="Arial"/>
              <a:buChar char="•"/>
            </a:pPr>
            <a:r>
              <a:rPr lang="en-US" sz="3099">
                <a:solidFill>
                  <a:srgbClr val="000000"/>
                </a:solidFill>
                <a:latin typeface="Aileron"/>
                <a:ea typeface="Aileron"/>
                <a:cs typeface="Aileron"/>
                <a:sym typeface="Aileron"/>
              </a:rPr>
              <a:t>Doesn’t interact with magnets</a:t>
            </a:r>
          </a:p>
          <a:p>
            <a:pPr algn="l">
              <a:lnSpc>
                <a:spcPts val="3099"/>
              </a:lnSpc>
            </a:pPr>
          </a:p>
          <a:p>
            <a:pPr algn="l" marL="669289" indent="-334645" lvl="1">
              <a:lnSpc>
                <a:spcPts val="3099"/>
              </a:lnSpc>
              <a:buFont typeface="Arial"/>
              <a:buChar char="•"/>
            </a:pPr>
            <a:r>
              <a:rPr lang="en-US" sz="3099">
                <a:solidFill>
                  <a:srgbClr val="000000"/>
                </a:solidFill>
                <a:latin typeface="Aileron"/>
                <a:ea typeface="Aileron"/>
                <a:cs typeface="Aileron"/>
                <a:sym typeface="Aileron"/>
              </a:rPr>
              <a:t>Easy fabrication process</a:t>
            </a:r>
          </a:p>
          <a:p>
            <a:pPr algn="l">
              <a:lnSpc>
                <a:spcPts val="3099"/>
              </a:lnSpc>
            </a:pPr>
          </a:p>
        </p:txBody>
      </p:sp>
      <p:sp>
        <p:nvSpPr>
          <p:cNvPr name="TextBox 13" id="13"/>
          <p:cNvSpPr txBox="true"/>
          <p:nvPr/>
        </p:nvSpPr>
        <p:spPr>
          <a:xfrm rot="0">
            <a:off x="754689" y="567807"/>
            <a:ext cx="10547434" cy="1140862"/>
          </a:xfrm>
          <a:prstGeom prst="rect">
            <a:avLst/>
          </a:prstGeom>
        </p:spPr>
        <p:txBody>
          <a:bodyPr anchor="t" rtlCol="false" tIns="0" lIns="0" bIns="0" rIns="0">
            <a:spAutoFit/>
          </a:bodyPr>
          <a:lstStyle/>
          <a:p>
            <a:pPr algn="l">
              <a:lnSpc>
                <a:spcPts val="8486"/>
              </a:lnSpc>
            </a:pPr>
            <a:r>
              <a:rPr lang="en-US" sz="8932" b="true">
                <a:solidFill>
                  <a:srgbClr val="000000"/>
                </a:solidFill>
                <a:latin typeface="Pragmatica Extended Bold"/>
                <a:ea typeface="Pragmatica Extended Bold"/>
                <a:cs typeface="Pragmatica Extended Bold"/>
                <a:sym typeface="Pragmatica Extended Bold"/>
              </a:rPr>
              <a:t>Solution: PDMS</a:t>
            </a:r>
          </a:p>
        </p:txBody>
      </p:sp>
      <p:sp>
        <p:nvSpPr>
          <p:cNvPr name="Freeform 14" id="14"/>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11"/>
            <a:stretch>
              <a:fillRect l="0" t="0" r="0" b="0"/>
            </a:stretch>
          </a:blipFill>
        </p:spPr>
      </p:sp>
      <p:sp>
        <p:nvSpPr>
          <p:cNvPr name="Freeform 15" id="15"/>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12"/>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Freeform 2" id="2"/>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2"/>
            <a:stretch>
              <a:fillRect l="0" t="-19885" r="0" b="-19885"/>
            </a:stretch>
          </a:blipFill>
        </p:spPr>
      </p:sp>
      <p:sp>
        <p:nvSpPr>
          <p:cNvPr name="Freeform 3" id="3"/>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3"/>
            <a:stretch>
              <a:fillRect l="0" t="0" r="0" b="0"/>
            </a:stretch>
          </a:blipFill>
        </p:spPr>
      </p:sp>
      <p:sp>
        <p:nvSpPr>
          <p:cNvPr name="Freeform 4" id="4"/>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4"/>
            <a:stretch>
              <a:fillRect l="0" t="0" r="0" b="0"/>
            </a:stretch>
          </a:blipFill>
        </p:spPr>
      </p:sp>
      <p:sp>
        <p:nvSpPr>
          <p:cNvPr name="Freeform 5" id="5"/>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5"/>
            <a:stretch>
              <a:fillRect l="0" t="0" r="0" b="0"/>
            </a:stretch>
          </a:blipFill>
        </p:spPr>
      </p:sp>
      <p:sp>
        <p:nvSpPr>
          <p:cNvPr name="Freeform 6" id="6"/>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6"/>
            <a:stretch>
              <a:fillRect l="0" t="0" r="0" b="0"/>
            </a:stretch>
          </a:blipFill>
        </p:spPr>
      </p:sp>
      <p:sp>
        <p:nvSpPr>
          <p:cNvPr name="Freeform 7" id="7"/>
          <p:cNvSpPr/>
          <p:nvPr/>
        </p:nvSpPr>
        <p:spPr>
          <a:xfrm flipH="false" flipV="false" rot="0">
            <a:off x="6699543" y="1708668"/>
            <a:ext cx="11074343" cy="6098474"/>
          </a:xfrm>
          <a:custGeom>
            <a:avLst/>
            <a:gdLst/>
            <a:ahLst/>
            <a:cxnLst/>
            <a:rect r="r" b="b" t="t" l="l"/>
            <a:pathLst>
              <a:path h="6098474" w="11074343">
                <a:moveTo>
                  <a:pt x="0" y="0"/>
                </a:moveTo>
                <a:lnTo>
                  <a:pt x="11074343" y="0"/>
                </a:lnTo>
                <a:lnTo>
                  <a:pt x="11074343" y="6098474"/>
                </a:lnTo>
                <a:lnTo>
                  <a:pt x="0" y="6098474"/>
                </a:lnTo>
                <a:lnTo>
                  <a:pt x="0" y="0"/>
                </a:lnTo>
                <a:close/>
              </a:path>
            </a:pathLst>
          </a:custGeom>
          <a:blipFill>
            <a:blip r:embed="rId7"/>
            <a:stretch>
              <a:fillRect l="0" t="0" r="0" b="0"/>
            </a:stretch>
          </a:blipFill>
        </p:spPr>
      </p:sp>
      <p:sp>
        <p:nvSpPr>
          <p:cNvPr name="TextBox 8" id="8"/>
          <p:cNvSpPr txBox="true"/>
          <p:nvPr/>
        </p:nvSpPr>
        <p:spPr>
          <a:xfrm rot="0">
            <a:off x="267957" y="377307"/>
            <a:ext cx="13004633" cy="1140862"/>
          </a:xfrm>
          <a:prstGeom prst="rect">
            <a:avLst/>
          </a:prstGeom>
        </p:spPr>
        <p:txBody>
          <a:bodyPr anchor="t" rtlCol="false" tIns="0" lIns="0" bIns="0" rIns="0">
            <a:spAutoFit/>
          </a:bodyPr>
          <a:lstStyle/>
          <a:p>
            <a:pPr algn="l">
              <a:lnSpc>
                <a:spcPts val="8486"/>
              </a:lnSpc>
            </a:pPr>
            <a:r>
              <a:rPr lang="en-US" sz="8932" b="true">
                <a:solidFill>
                  <a:srgbClr val="000000"/>
                </a:solidFill>
                <a:latin typeface="Pragmatica Extended Bold"/>
                <a:ea typeface="Pragmatica Extended Bold"/>
                <a:cs typeface="Pragmatica Extended Bold"/>
                <a:sym typeface="Pragmatica Extended Bold"/>
              </a:rPr>
              <a:t>PDMS Preparation </a:t>
            </a:r>
          </a:p>
        </p:txBody>
      </p:sp>
      <p:sp>
        <p:nvSpPr>
          <p:cNvPr name="TextBox 9" id="9"/>
          <p:cNvSpPr txBox="true"/>
          <p:nvPr/>
        </p:nvSpPr>
        <p:spPr>
          <a:xfrm rot="0">
            <a:off x="6789324" y="7994314"/>
            <a:ext cx="2891135" cy="231140"/>
          </a:xfrm>
          <a:prstGeom prst="rect">
            <a:avLst/>
          </a:prstGeom>
        </p:spPr>
        <p:txBody>
          <a:bodyPr anchor="t" rtlCol="false" tIns="0" lIns="0" bIns="0" rIns="0">
            <a:spAutoFit/>
          </a:bodyPr>
          <a:lstStyle/>
          <a:p>
            <a:pPr algn="ctr">
              <a:lnSpc>
                <a:spcPts val="1960"/>
              </a:lnSpc>
              <a:spcBef>
                <a:spcPct val="0"/>
              </a:spcBef>
            </a:pPr>
            <a:r>
              <a:rPr lang="en-US" sz="1400">
                <a:solidFill>
                  <a:srgbClr val="000000"/>
                </a:solidFill>
                <a:latin typeface="Pragmatica Extended"/>
                <a:ea typeface="Pragmatica Extended"/>
                <a:cs typeface="Pragmatica Extended"/>
                <a:sym typeface="Pragmatica Extended"/>
              </a:rPr>
              <a:t>Image from M</a:t>
            </a:r>
            <a:r>
              <a:rPr lang="en-US" sz="1400">
                <a:solidFill>
                  <a:srgbClr val="000000"/>
                </a:solidFill>
                <a:latin typeface="Pragmatica Extended"/>
                <a:ea typeface="Pragmatica Extended"/>
                <a:cs typeface="Pragmatica Extended"/>
                <a:sym typeface="Pragmatica Extended"/>
              </a:rPr>
              <a:t>alkoc et al., 2026</a:t>
            </a:r>
          </a:p>
        </p:txBody>
      </p:sp>
      <p:sp>
        <p:nvSpPr>
          <p:cNvPr name="TextBox 10" id="10"/>
          <p:cNvSpPr txBox="true"/>
          <p:nvPr/>
        </p:nvSpPr>
        <p:spPr>
          <a:xfrm rot="0">
            <a:off x="0" y="2322680"/>
            <a:ext cx="6693522" cy="4813300"/>
          </a:xfrm>
          <a:prstGeom prst="rect">
            <a:avLst/>
          </a:prstGeom>
        </p:spPr>
        <p:txBody>
          <a:bodyPr anchor="t" rtlCol="false" tIns="0" lIns="0" bIns="0" rIns="0">
            <a:spAutoFit/>
          </a:bodyPr>
          <a:lstStyle/>
          <a:p>
            <a:pPr algn="ctr" marL="539753" indent="-269876" lvl="1">
              <a:lnSpc>
                <a:spcPts val="3500"/>
              </a:lnSpc>
              <a:spcBef>
                <a:spcPct val="0"/>
              </a:spcBef>
              <a:buFont typeface="Arial"/>
              <a:buChar char="•"/>
            </a:pPr>
            <a:r>
              <a:rPr lang="en-US" sz="2500">
                <a:solidFill>
                  <a:srgbClr val="000000"/>
                </a:solidFill>
                <a:latin typeface="Pragmatica Extended"/>
                <a:ea typeface="Pragmatica Extended"/>
                <a:cs typeface="Pragmatica Extended"/>
                <a:sym typeface="Pragmatica Extended"/>
              </a:rPr>
              <a:t>1–4. Primary ph</a:t>
            </a:r>
            <a:r>
              <a:rPr lang="en-US" sz="2500">
                <a:solidFill>
                  <a:srgbClr val="000000"/>
                </a:solidFill>
                <a:latin typeface="Pragmatica Extended"/>
                <a:ea typeface="Pragmatica Extended"/>
                <a:cs typeface="Pragmatica Extended"/>
                <a:sym typeface="Pragmatica Extended"/>
              </a:rPr>
              <a:t>otolithography: Spin-coat KMPR 1005 for junction microchannels </a:t>
            </a:r>
          </a:p>
          <a:p>
            <a:pPr algn="ctr" marL="539753" indent="-269876" lvl="1">
              <a:lnSpc>
                <a:spcPts val="3500"/>
              </a:lnSpc>
              <a:spcBef>
                <a:spcPct val="0"/>
              </a:spcBef>
              <a:buFont typeface="Arial"/>
              <a:buChar char="•"/>
            </a:pPr>
            <a:r>
              <a:rPr lang="en-US" sz="2500">
                <a:solidFill>
                  <a:srgbClr val="000000"/>
                </a:solidFill>
                <a:latin typeface="Pragmatica Extended"/>
                <a:ea typeface="Pragmatica Extended"/>
                <a:cs typeface="Pragmatica Extended"/>
                <a:sym typeface="Pragmatica Extended"/>
              </a:rPr>
              <a:t>5–7. Secondary photolithography:  KMPR 1050  for somatic wells and perfusion channels </a:t>
            </a:r>
          </a:p>
          <a:p>
            <a:pPr algn="ctr" marL="539753" indent="-269876" lvl="1">
              <a:lnSpc>
                <a:spcPts val="3500"/>
              </a:lnSpc>
              <a:spcBef>
                <a:spcPct val="0"/>
              </a:spcBef>
              <a:buFont typeface="Arial"/>
              <a:buChar char="•"/>
            </a:pPr>
            <a:r>
              <a:rPr lang="en-US" sz="2500">
                <a:solidFill>
                  <a:srgbClr val="000000"/>
                </a:solidFill>
                <a:latin typeface="Pragmatica Extended"/>
                <a:ea typeface="Pragmatica Extended"/>
                <a:cs typeface="Pragmatica Extended"/>
                <a:sym typeface="Pragmatica Extended"/>
              </a:rPr>
              <a:t>8–9.  Cast PDMS, then remove PDMS wafer and cut into 1×2 cm chips </a:t>
            </a:r>
          </a:p>
          <a:p>
            <a:pPr algn="ctr" marL="539753" indent="-269876" lvl="1">
              <a:lnSpc>
                <a:spcPts val="3500"/>
              </a:lnSpc>
              <a:spcBef>
                <a:spcPct val="0"/>
              </a:spcBef>
              <a:buFont typeface="Arial"/>
              <a:buChar char="•"/>
            </a:pPr>
            <a:r>
              <a:rPr lang="en-US" sz="2500">
                <a:solidFill>
                  <a:srgbClr val="000000"/>
                </a:solidFill>
                <a:latin typeface="Pragmatica Extended"/>
                <a:ea typeface="Pragmatica Extended"/>
                <a:cs typeface="Pragmatica Extended"/>
                <a:sym typeface="Pragmatica Extended"/>
              </a:rPr>
              <a:t>P</a:t>
            </a:r>
            <a:r>
              <a:rPr lang="en-US" sz="2500">
                <a:solidFill>
                  <a:srgbClr val="000000"/>
                </a:solidFill>
                <a:latin typeface="Pragmatica Extended"/>
                <a:ea typeface="Pragmatica Extended"/>
                <a:cs typeface="Pragmatica Extended"/>
                <a:sym typeface="Pragmatica Extended"/>
              </a:rPr>
              <a:t>unch 4 mm reservoirs and apply desired coating for cell culture</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TextBox 2" id="2"/>
          <p:cNvSpPr txBox="true"/>
          <p:nvPr/>
        </p:nvSpPr>
        <p:spPr>
          <a:xfrm rot="0">
            <a:off x="355817" y="458749"/>
            <a:ext cx="17595980" cy="1140862"/>
          </a:xfrm>
          <a:prstGeom prst="rect">
            <a:avLst/>
          </a:prstGeom>
        </p:spPr>
        <p:txBody>
          <a:bodyPr anchor="t" rtlCol="false" tIns="0" lIns="0" bIns="0" rIns="0">
            <a:spAutoFit/>
          </a:bodyPr>
          <a:lstStyle/>
          <a:p>
            <a:pPr algn="ctr">
              <a:lnSpc>
                <a:spcPts val="8486"/>
              </a:lnSpc>
            </a:pPr>
            <a:r>
              <a:rPr lang="en-US" sz="8932" b="true">
                <a:solidFill>
                  <a:srgbClr val="000000"/>
                </a:solidFill>
                <a:latin typeface="Pragmatica Extended Bold"/>
                <a:ea typeface="Pragmatica Extended Bold"/>
                <a:cs typeface="Pragmatica Extended Bold"/>
                <a:sym typeface="Pragmatica Extended Bold"/>
              </a:rPr>
              <a:t>How does PDMS help us?</a:t>
            </a:r>
          </a:p>
        </p:txBody>
      </p:sp>
      <p:sp>
        <p:nvSpPr>
          <p:cNvPr name="TextBox 3" id="3"/>
          <p:cNvSpPr txBox="true"/>
          <p:nvPr/>
        </p:nvSpPr>
        <p:spPr>
          <a:xfrm rot="0">
            <a:off x="1028700" y="5801685"/>
            <a:ext cx="17259300" cy="2364740"/>
          </a:xfrm>
          <a:prstGeom prst="rect">
            <a:avLst/>
          </a:prstGeom>
        </p:spPr>
        <p:txBody>
          <a:bodyPr anchor="t" rtlCol="false" tIns="0" lIns="0" bIns="0" rIns="0">
            <a:spAutoFit/>
          </a:bodyPr>
          <a:lstStyle/>
          <a:p>
            <a:pPr algn="l" marL="669291" indent="-334646" lvl="1">
              <a:lnSpc>
                <a:spcPts val="3100"/>
              </a:lnSpc>
              <a:buFont typeface="Arial"/>
              <a:buChar char="•"/>
            </a:pPr>
            <a:r>
              <a:rPr lang="en-US" sz="3100">
                <a:solidFill>
                  <a:srgbClr val="000000"/>
                </a:solidFill>
                <a:latin typeface="Aileron"/>
                <a:ea typeface="Aileron"/>
                <a:cs typeface="Aileron"/>
                <a:sym typeface="Aileron"/>
              </a:rPr>
              <a:t>The PDMS mold mechanically fixes cell seeding boundaries, preventing shift during transport</a:t>
            </a:r>
          </a:p>
          <a:p>
            <a:pPr algn="l">
              <a:lnSpc>
                <a:spcPts val="3100"/>
              </a:lnSpc>
            </a:pPr>
          </a:p>
          <a:p>
            <a:pPr algn="l" marL="669291" indent="-334646" lvl="1">
              <a:lnSpc>
                <a:spcPts val="3100"/>
              </a:lnSpc>
              <a:buFont typeface="Arial"/>
              <a:buChar char="•"/>
            </a:pPr>
            <a:r>
              <a:rPr lang="en-US" sz="3100">
                <a:solidFill>
                  <a:srgbClr val="000000"/>
                </a:solidFill>
                <a:latin typeface="Aileron"/>
                <a:ea typeface="Aileron"/>
                <a:cs typeface="Aileron"/>
                <a:sym typeface="Aileron"/>
              </a:rPr>
              <a:t>Removable without disturbing the culture, unli</a:t>
            </a:r>
            <a:r>
              <a:rPr lang="en-US" sz="3100">
                <a:solidFill>
                  <a:srgbClr val="000000"/>
                </a:solidFill>
                <a:latin typeface="Aileron"/>
                <a:ea typeface="Aileron"/>
                <a:cs typeface="Aileron"/>
                <a:sym typeface="Aileron"/>
              </a:rPr>
              <a:t>ke a permanent coating or barrier</a:t>
            </a:r>
          </a:p>
          <a:p>
            <a:pPr algn="l">
              <a:lnSpc>
                <a:spcPts val="3100"/>
              </a:lnSpc>
            </a:pPr>
          </a:p>
          <a:p>
            <a:pPr algn="l" marL="669291" indent="-334646" lvl="1">
              <a:lnSpc>
                <a:spcPts val="3100"/>
              </a:lnSpc>
              <a:buFont typeface="Arial"/>
              <a:buChar char="•"/>
            </a:pPr>
            <a:r>
              <a:rPr lang="en-US" sz="3100">
                <a:solidFill>
                  <a:srgbClr val="000000"/>
                </a:solidFill>
                <a:latin typeface="Aileron"/>
                <a:ea typeface="Aileron"/>
                <a:cs typeface="Aileron"/>
                <a:sym typeface="Aileron"/>
              </a:rPr>
              <a:t>Allows us to explore mitochondrial morphology changes that differ by subcellular location, rather than only across the whole dish</a:t>
            </a:r>
          </a:p>
        </p:txBody>
      </p:sp>
      <p:sp>
        <p:nvSpPr>
          <p:cNvPr name="Freeform 4" id="4"/>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2"/>
            <a:stretch>
              <a:fillRect l="0" t="-19885" r="0" b="-19885"/>
            </a:stretch>
          </a:blipFill>
        </p:spPr>
      </p:sp>
      <p:sp>
        <p:nvSpPr>
          <p:cNvPr name="Freeform 5" id="5"/>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3"/>
            <a:stretch>
              <a:fillRect l="0" t="0" r="0" b="0"/>
            </a:stretch>
          </a:blipFill>
        </p:spPr>
      </p:sp>
      <p:sp>
        <p:nvSpPr>
          <p:cNvPr name="Freeform 6" id="6"/>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4"/>
            <a:stretch>
              <a:fillRect l="0" t="0" r="0" b="0"/>
            </a:stretch>
          </a:blipFill>
        </p:spPr>
      </p:sp>
      <p:sp>
        <p:nvSpPr>
          <p:cNvPr name="TextBox 7" id="7"/>
          <p:cNvSpPr txBox="true"/>
          <p:nvPr/>
        </p:nvSpPr>
        <p:spPr>
          <a:xfrm rot="0">
            <a:off x="411513" y="2022203"/>
            <a:ext cx="16230600" cy="412115"/>
          </a:xfrm>
          <a:prstGeom prst="rect">
            <a:avLst/>
          </a:prstGeom>
        </p:spPr>
        <p:txBody>
          <a:bodyPr anchor="t" rtlCol="false" tIns="0" lIns="0" bIns="0" rIns="0">
            <a:spAutoFit/>
          </a:bodyPr>
          <a:lstStyle/>
          <a:p>
            <a:pPr algn="l">
              <a:lnSpc>
                <a:spcPts val="3100"/>
              </a:lnSpc>
            </a:pPr>
            <a:r>
              <a:rPr lang="en-US" sz="3100" b="true">
                <a:solidFill>
                  <a:srgbClr val="000000"/>
                </a:solidFill>
                <a:latin typeface="Aileron Bold"/>
                <a:ea typeface="Aileron Bold"/>
                <a:cs typeface="Aileron Bold"/>
                <a:sym typeface="Aileron Bold"/>
              </a:rPr>
              <a:t>Previous work in Kunze Lab (Malkoc et al., 2026)</a:t>
            </a:r>
          </a:p>
        </p:txBody>
      </p:sp>
      <p:sp>
        <p:nvSpPr>
          <p:cNvPr name="TextBox 8" id="8"/>
          <p:cNvSpPr txBox="true"/>
          <p:nvPr/>
        </p:nvSpPr>
        <p:spPr>
          <a:xfrm rot="0">
            <a:off x="411513" y="5010150"/>
            <a:ext cx="16230600" cy="412115"/>
          </a:xfrm>
          <a:prstGeom prst="rect">
            <a:avLst/>
          </a:prstGeom>
        </p:spPr>
        <p:txBody>
          <a:bodyPr anchor="t" rtlCol="false" tIns="0" lIns="0" bIns="0" rIns="0">
            <a:spAutoFit/>
          </a:bodyPr>
          <a:lstStyle/>
          <a:p>
            <a:pPr algn="l">
              <a:lnSpc>
                <a:spcPts val="3100"/>
              </a:lnSpc>
            </a:pPr>
            <a:r>
              <a:rPr lang="en-US" sz="3100" b="true">
                <a:solidFill>
                  <a:srgbClr val="000000"/>
                </a:solidFill>
                <a:latin typeface="Aileron Bold"/>
                <a:ea typeface="Aileron Bold"/>
                <a:cs typeface="Aileron Bold"/>
                <a:sym typeface="Aileron Bold"/>
              </a:rPr>
              <a:t>Our Project</a:t>
            </a:r>
          </a:p>
        </p:txBody>
      </p:sp>
      <p:sp>
        <p:nvSpPr>
          <p:cNvPr name="TextBox 9" id="9"/>
          <p:cNvSpPr txBox="true"/>
          <p:nvPr/>
        </p:nvSpPr>
        <p:spPr>
          <a:xfrm rot="0">
            <a:off x="602013" y="2872468"/>
            <a:ext cx="17685987" cy="1594485"/>
          </a:xfrm>
          <a:prstGeom prst="rect">
            <a:avLst/>
          </a:prstGeom>
        </p:spPr>
        <p:txBody>
          <a:bodyPr anchor="t" rtlCol="false" tIns="0" lIns="0" bIns="0" rIns="0">
            <a:spAutoFit/>
          </a:bodyPr>
          <a:lstStyle/>
          <a:p>
            <a:pPr algn="l" marL="669291" indent="-334646" lvl="1">
              <a:lnSpc>
                <a:spcPts val="3100"/>
              </a:lnSpc>
              <a:buFont typeface="Arial"/>
              <a:buChar char="•"/>
            </a:pPr>
            <a:r>
              <a:rPr lang="en-US" sz="3100">
                <a:solidFill>
                  <a:srgbClr val="000000"/>
                </a:solidFill>
                <a:latin typeface="Aileron"/>
                <a:ea typeface="Aileron"/>
                <a:cs typeface="Aileron"/>
                <a:sym typeface="Aileron"/>
              </a:rPr>
              <a:t>Precise separation of the different neural compartments (axon, dendrite, etc)</a:t>
            </a:r>
          </a:p>
          <a:p>
            <a:pPr algn="l">
              <a:lnSpc>
                <a:spcPts val="3100"/>
              </a:lnSpc>
            </a:pPr>
          </a:p>
          <a:p>
            <a:pPr algn="l" marL="669291" indent="-334646" lvl="1">
              <a:lnSpc>
                <a:spcPts val="3100"/>
              </a:lnSpc>
              <a:buFont typeface="Arial"/>
              <a:buChar char="•"/>
            </a:pPr>
            <a:r>
              <a:rPr lang="en-US" sz="3100">
                <a:solidFill>
                  <a:srgbClr val="000000"/>
                </a:solidFill>
                <a:latin typeface="Aileron"/>
                <a:ea typeface="Aileron"/>
                <a:cs typeface="Aileron"/>
                <a:sym typeface="Aileron"/>
              </a:rPr>
              <a:t>Revealed distinct patterns in extracellular vesicle secretions across different parts of the neuron</a:t>
            </a:r>
          </a:p>
          <a:p>
            <a:pPr algn="l">
              <a:lnSpc>
                <a:spcPts val="3200"/>
              </a:lnSpc>
            </a:pPr>
          </a:p>
        </p:txBody>
      </p:sp>
      <p:sp>
        <p:nvSpPr>
          <p:cNvPr name="Freeform 10" id="10"/>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5"/>
            <a:stretch>
              <a:fillRect l="0" t="0" r="0" b="0"/>
            </a:stretch>
          </a:blipFill>
        </p:spPr>
      </p:sp>
      <p:sp>
        <p:nvSpPr>
          <p:cNvPr name="Freeform 11" id="11"/>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6"/>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DAD5D5"/>
        </a:solidFill>
      </p:bgPr>
    </p:bg>
    <p:spTree>
      <p:nvGrpSpPr>
        <p:cNvPr id="1" name=""/>
        <p:cNvGrpSpPr/>
        <p:nvPr/>
      </p:nvGrpSpPr>
      <p:grpSpPr>
        <a:xfrm>
          <a:off x="0" y="0"/>
          <a:ext cx="0" cy="0"/>
          <a:chOff x="0" y="0"/>
          <a:chExt cx="0" cy="0"/>
        </a:xfrm>
      </p:grpSpPr>
      <p:sp>
        <p:nvSpPr>
          <p:cNvPr name="TextBox 2" id="2"/>
          <p:cNvSpPr txBox="true"/>
          <p:nvPr/>
        </p:nvSpPr>
        <p:spPr>
          <a:xfrm rot="0">
            <a:off x="724655" y="3810855"/>
            <a:ext cx="10222575" cy="4707890"/>
          </a:xfrm>
          <a:prstGeom prst="rect">
            <a:avLst/>
          </a:prstGeom>
        </p:spPr>
        <p:txBody>
          <a:bodyPr anchor="t" rtlCol="false" tIns="0" lIns="0" bIns="0" rIns="0">
            <a:spAutoFit/>
          </a:bodyPr>
          <a:lstStyle/>
          <a:p>
            <a:pPr algn="l">
              <a:lnSpc>
                <a:spcPts val="3100"/>
              </a:lnSpc>
            </a:pPr>
            <a:r>
              <a:rPr lang="en-US" sz="3100">
                <a:solidFill>
                  <a:srgbClr val="000000"/>
                </a:solidFill>
                <a:latin typeface="Aileron"/>
                <a:ea typeface="Aileron"/>
                <a:cs typeface="Aileron"/>
                <a:sym typeface="Aileron"/>
              </a:rPr>
              <a:t>Thank y</a:t>
            </a:r>
            <a:r>
              <a:rPr lang="en-US" sz="3100">
                <a:solidFill>
                  <a:srgbClr val="000000"/>
                </a:solidFill>
                <a:latin typeface="Aileron"/>
                <a:ea typeface="Aileron"/>
                <a:cs typeface="Aileron"/>
                <a:sym typeface="Aileron"/>
              </a:rPr>
              <a:t>ou Anja Kunze (PI), Danna Renteria, Sam Cotton, Macager McAllister. Research reported was supported by the National Institute of General Medical Sciences of the National Institutes of Health under Award Number P20GM103474 along Montana INBRE and USP. Work performed at Montana State University, Montana Microfabrication Facility (MMF).​</a:t>
            </a:r>
          </a:p>
          <a:p>
            <a:pPr algn="l">
              <a:lnSpc>
                <a:spcPts val="3100"/>
              </a:lnSpc>
            </a:pPr>
            <a:r>
              <a:rPr lang="en-US" sz="3100">
                <a:solidFill>
                  <a:srgbClr val="000000"/>
                </a:solidFill>
                <a:latin typeface="Aileron"/>
                <a:ea typeface="Aileron"/>
                <a:cs typeface="Aileron"/>
                <a:sym typeface="Aileron"/>
              </a:rPr>
              <a:t>​</a:t>
            </a:r>
          </a:p>
          <a:p>
            <a:pPr algn="l">
              <a:lnSpc>
                <a:spcPts val="3100"/>
              </a:lnSpc>
            </a:pPr>
            <a:r>
              <a:rPr lang="en-US" sz="3100">
                <a:solidFill>
                  <a:srgbClr val="000000"/>
                </a:solidFill>
                <a:latin typeface="Aileron"/>
                <a:ea typeface="Aileron"/>
                <a:cs typeface="Aileron"/>
                <a:sym typeface="Aileron"/>
              </a:rPr>
              <a:t>This work was supported by NSF Grant ECCS-202539. Award number: 4W8689. Malkoc et al. (2026). Advanced Biology, 10(2), e00381.​</a:t>
            </a:r>
          </a:p>
          <a:p>
            <a:pPr algn="l">
              <a:lnSpc>
                <a:spcPts val="3100"/>
              </a:lnSpc>
            </a:pPr>
          </a:p>
        </p:txBody>
      </p:sp>
      <p:sp>
        <p:nvSpPr>
          <p:cNvPr name="Freeform 3" id="3"/>
          <p:cNvSpPr/>
          <p:nvPr/>
        </p:nvSpPr>
        <p:spPr>
          <a:xfrm flipH="false" flipV="false" rot="0">
            <a:off x="0" y="8815024"/>
            <a:ext cx="18288000" cy="1471976"/>
          </a:xfrm>
          <a:custGeom>
            <a:avLst/>
            <a:gdLst/>
            <a:ahLst/>
            <a:cxnLst/>
            <a:rect r="r" b="b" t="t" l="l"/>
            <a:pathLst>
              <a:path h="1471976" w="18288000">
                <a:moveTo>
                  <a:pt x="0" y="0"/>
                </a:moveTo>
                <a:lnTo>
                  <a:pt x="18288000" y="0"/>
                </a:lnTo>
                <a:lnTo>
                  <a:pt x="18288000" y="1471976"/>
                </a:lnTo>
                <a:lnTo>
                  <a:pt x="0" y="1471976"/>
                </a:lnTo>
                <a:lnTo>
                  <a:pt x="0" y="0"/>
                </a:lnTo>
                <a:close/>
              </a:path>
            </a:pathLst>
          </a:custGeom>
          <a:blipFill>
            <a:blip r:embed="rId2"/>
            <a:stretch>
              <a:fillRect l="0" t="-19885" r="0" b="-19885"/>
            </a:stretch>
          </a:blipFill>
        </p:spPr>
      </p:sp>
      <p:sp>
        <p:nvSpPr>
          <p:cNvPr name="Freeform 4" id="4"/>
          <p:cNvSpPr/>
          <p:nvPr/>
        </p:nvSpPr>
        <p:spPr>
          <a:xfrm flipH="false" flipV="false" rot="0">
            <a:off x="602013" y="9080382"/>
            <a:ext cx="1498775" cy="941259"/>
          </a:xfrm>
          <a:custGeom>
            <a:avLst/>
            <a:gdLst/>
            <a:ahLst/>
            <a:cxnLst/>
            <a:rect r="r" b="b" t="t" l="l"/>
            <a:pathLst>
              <a:path h="941259" w="1498775">
                <a:moveTo>
                  <a:pt x="0" y="0"/>
                </a:moveTo>
                <a:lnTo>
                  <a:pt x="1498775" y="0"/>
                </a:lnTo>
                <a:lnTo>
                  <a:pt x="1498775" y="941260"/>
                </a:lnTo>
                <a:lnTo>
                  <a:pt x="0" y="941260"/>
                </a:lnTo>
                <a:lnTo>
                  <a:pt x="0" y="0"/>
                </a:lnTo>
                <a:close/>
              </a:path>
            </a:pathLst>
          </a:custGeom>
          <a:blipFill>
            <a:blip r:embed="rId3"/>
            <a:stretch>
              <a:fillRect l="0" t="0" r="0" b="0"/>
            </a:stretch>
          </a:blipFill>
        </p:spPr>
      </p:sp>
      <p:sp>
        <p:nvSpPr>
          <p:cNvPr name="Freeform 5" id="5"/>
          <p:cNvSpPr/>
          <p:nvPr/>
        </p:nvSpPr>
        <p:spPr>
          <a:xfrm flipH="false" flipV="false" rot="0">
            <a:off x="16320117" y="9080382"/>
            <a:ext cx="1453769" cy="852209"/>
          </a:xfrm>
          <a:custGeom>
            <a:avLst/>
            <a:gdLst/>
            <a:ahLst/>
            <a:cxnLst/>
            <a:rect r="r" b="b" t="t" l="l"/>
            <a:pathLst>
              <a:path h="852209" w="1453769">
                <a:moveTo>
                  <a:pt x="0" y="0"/>
                </a:moveTo>
                <a:lnTo>
                  <a:pt x="1453769" y="0"/>
                </a:lnTo>
                <a:lnTo>
                  <a:pt x="1453769" y="852210"/>
                </a:lnTo>
                <a:lnTo>
                  <a:pt x="0" y="852210"/>
                </a:lnTo>
                <a:lnTo>
                  <a:pt x="0" y="0"/>
                </a:lnTo>
                <a:close/>
              </a:path>
            </a:pathLst>
          </a:custGeom>
          <a:blipFill>
            <a:blip r:embed="rId4"/>
            <a:stretch>
              <a:fillRect l="0" t="0" r="0" b="0"/>
            </a:stretch>
          </a:blipFill>
        </p:spPr>
      </p:sp>
      <p:grpSp>
        <p:nvGrpSpPr>
          <p:cNvPr name="Group 6" id="6"/>
          <p:cNvGrpSpPr>
            <a:grpSpLocks noChangeAspect="true"/>
          </p:cNvGrpSpPr>
          <p:nvPr/>
        </p:nvGrpSpPr>
        <p:grpSpPr>
          <a:xfrm rot="0">
            <a:off x="12083520" y="2877361"/>
            <a:ext cx="5635098" cy="5613086"/>
            <a:chOff x="0" y="0"/>
            <a:chExt cx="6502400" cy="6477000"/>
          </a:xfrm>
        </p:grpSpPr>
        <p:sp>
          <p:nvSpPr>
            <p:cNvPr name="Freeform 7" id="7"/>
            <p:cNvSpPr/>
            <p:nvPr/>
          </p:nvSpPr>
          <p:spPr>
            <a:xfrm flipH="false" flipV="false" rot="0">
              <a:off x="116940" y="124149"/>
              <a:ext cx="6262195" cy="6234315"/>
            </a:xfrm>
            <a:custGeom>
              <a:avLst/>
              <a:gdLst/>
              <a:ahLst/>
              <a:cxnLst/>
              <a:rect r="r" b="b" t="t" l="l"/>
              <a:pathLst>
                <a:path h="6234315" w="6262195">
                  <a:moveTo>
                    <a:pt x="3131098" y="32"/>
                  </a:moveTo>
                  <a:cubicBezTo>
                    <a:pt x="2014135" y="-4964"/>
                    <a:pt x="979875" y="588062"/>
                    <a:pt x="419947" y="1554557"/>
                  </a:cubicBezTo>
                  <a:cubicBezTo>
                    <a:pt x="-139982" y="2521051"/>
                    <a:pt x="-139982" y="3713264"/>
                    <a:pt x="419947" y="4679759"/>
                  </a:cubicBezTo>
                  <a:cubicBezTo>
                    <a:pt x="979875" y="5646253"/>
                    <a:pt x="2014135" y="6239279"/>
                    <a:pt x="3131098" y="6234284"/>
                  </a:cubicBezTo>
                  <a:cubicBezTo>
                    <a:pt x="4248061" y="6239279"/>
                    <a:pt x="5282321" y="5646253"/>
                    <a:pt x="5842249" y="4679759"/>
                  </a:cubicBezTo>
                  <a:cubicBezTo>
                    <a:pt x="6402178" y="3713265"/>
                    <a:pt x="6402178" y="2521051"/>
                    <a:pt x="5842249" y="1554557"/>
                  </a:cubicBezTo>
                  <a:cubicBezTo>
                    <a:pt x="5282321" y="588063"/>
                    <a:pt x="4248061" y="-4963"/>
                    <a:pt x="3131098" y="32"/>
                  </a:cubicBezTo>
                  <a:close/>
                </a:path>
              </a:pathLst>
            </a:custGeom>
            <a:blipFill>
              <a:blip r:embed="rId5"/>
              <a:stretch>
                <a:fillRect l="-11325" t="0" r="-11325" b="0"/>
              </a:stretch>
            </a:blipFill>
          </p:spPr>
        </p:sp>
        <p:sp>
          <p:nvSpPr>
            <p:cNvPr name="Freeform 8" id="8"/>
            <p:cNvSpPr/>
            <p:nvPr/>
          </p:nvSpPr>
          <p:spPr>
            <a:xfrm flipH="false" flipV="false" rot="0">
              <a:off x="73038" y="66269"/>
              <a:ext cx="6350000" cy="6349987"/>
            </a:xfrm>
            <a:custGeom>
              <a:avLst/>
              <a:gdLst/>
              <a:ahLst/>
              <a:cxnLst/>
              <a:rect r="r" b="b" t="t" l="l"/>
              <a:pathLst>
                <a:path h="6349987" w="6350000">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solidFill>
              <a:srgbClr val="3075CB"/>
            </a:solidFill>
          </p:spPr>
        </p:sp>
      </p:grpSp>
      <p:sp>
        <p:nvSpPr>
          <p:cNvPr name="TextBox 9" id="9"/>
          <p:cNvSpPr txBox="true"/>
          <p:nvPr/>
        </p:nvSpPr>
        <p:spPr>
          <a:xfrm rot="0">
            <a:off x="2940405" y="956029"/>
            <a:ext cx="12448271" cy="1140862"/>
          </a:xfrm>
          <a:prstGeom prst="rect">
            <a:avLst/>
          </a:prstGeom>
        </p:spPr>
        <p:txBody>
          <a:bodyPr anchor="t" rtlCol="false" tIns="0" lIns="0" bIns="0" rIns="0">
            <a:spAutoFit/>
          </a:bodyPr>
          <a:lstStyle/>
          <a:p>
            <a:pPr algn="l">
              <a:lnSpc>
                <a:spcPts val="8486"/>
              </a:lnSpc>
            </a:pPr>
            <a:r>
              <a:rPr lang="en-US" sz="8932" b="true">
                <a:solidFill>
                  <a:srgbClr val="000000"/>
                </a:solidFill>
                <a:latin typeface="Pragmatica Extended Bold"/>
                <a:ea typeface="Pragmatica Extended Bold"/>
                <a:cs typeface="Pragmatica Extended Bold"/>
                <a:sym typeface="Pragmatica Extended Bold"/>
              </a:rPr>
              <a:t>Acknowledgement</a:t>
            </a:r>
          </a:p>
        </p:txBody>
      </p:sp>
      <p:sp>
        <p:nvSpPr>
          <p:cNvPr name="Freeform 10" id="10"/>
          <p:cNvSpPr/>
          <p:nvPr/>
        </p:nvSpPr>
        <p:spPr>
          <a:xfrm flipH="false" flipV="false" rot="0">
            <a:off x="4066554" y="9135079"/>
            <a:ext cx="3911226" cy="831865"/>
          </a:xfrm>
          <a:custGeom>
            <a:avLst/>
            <a:gdLst/>
            <a:ahLst/>
            <a:cxnLst/>
            <a:rect r="r" b="b" t="t" l="l"/>
            <a:pathLst>
              <a:path h="831865" w="3911226">
                <a:moveTo>
                  <a:pt x="0" y="0"/>
                </a:moveTo>
                <a:lnTo>
                  <a:pt x="3911226" y="0"/>
                </a:lnTo>
                <a:lnTo>
                  <a:pt x="3911226" y="831866"/>
                </a:lnTo>
                <a:lnTo>
                  <a:pt x="0" y="831866"/>
                </a:lnTo>
                <a:lnTo>
                  <a:pt x="0" y="0"/>
                </a:lnTo>
                <a:close/>
              </a:path>
            </a:pathLst>
          </a:custGeom>
          <a:blipFill>
            <a:blip r:embed="rId6"/>
            <a:stretch>
              <a:fillRect l="0" t="0" r="0" b="0"/>
            </a:stretch>
          </a:blipFill>
        </p:spPr>
      </p:sp>
      <p:sp>
        <p:nvSpPr>
          <p:cNvPr name="Freeform 11" id="11"/>
          <p:cNvSpPr/>
          <p:nvPr/>
        </p:nvSpPr>
        <p:spPr>
          <a:xfrm flipH="false" flipV="false" rot="0">
            <a:off x="13039237" y="9028074"/>
            <a:ext cx="1440169" cy="1045877"/>
          </a:xfrm>
          <a:custGeom>
            <a:avLst/>
            <a:gdLst/>
            <a:ahLst/>
            <a:cxnLst/>
            <a:rect r="r" b="b" t="t" l="l"/>
            <a:pathLst>
              <a:path h="1045877" w="1440169">
                <a:moveTo>
                  <a:pt x="0" y="0"/>
                </a:moveTo>
                <a:lnTo>
                  <a:pt x="1440169" y="0"/>
                </a:lnTo>
                <a:lnTo>
                  <a:pt x="1440169" y="1045876"/>
                </a:lnTo>
                <a:lnTo>
                  <a:pt x="0" y="1045876"/>
                </a:lnTo>
                <a:lnTo>
                  <a:pt x="0" y="0"/>
                </a:lnTo>
                <a:close/>
              </a:path>
            </a:pathLst>
          </a:custGeom>
          <a:blipFill>
            <a:blip r:embed="rId7"/>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DAHQ4sNSdsg</dc:identifier>
  <dcterms:modified xsi:type="dcterms:W3CDTF">2011-08-01T06:04:30Z</dcterms:modified>
  <cp:revision>1</cp:revision>
  <dc:title>GA_TECH_NEMER</dc:title>
</cp:coreProperties>
</file>