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8" r:id="rId2"/>
    <p:sldId id="275" r:id="rId3"/>
    <p:sldId id="279" r:id="rId4"/>
    <p:sldId id="287" r:id="rId5"/>
    <p:sldId id="281" r:id="rId6"/>
    <p:sldId id="284" r:id="rId7"/>
    <p:sldId id="274" r:id="rId8"/>
    <p:sldId id="289" r:id="rId9"/>
    <p:sldId id="291" r:id="rId10"/>
    <p:sldId id="292" r:id="rId11"/>
    <p:sldId id="293" r:id="rId12"/>
    <p:sldId id="294" r:id="rId13"/>
    <p:sldId id="297" r:id="rId14"/>
    <p:sldId id="298" r:id="rId15"/>
    <p:sldId id="269" r:id="rId16"/>
    <p:sldId id="278" r:id="rId17"/>
    <p:sldId id="288" r:id="rId18"/>
    <p:sldId id="265" r:id="rId19"/>
    <p:sldId id="295" r:id="rId20"/>
    <p:sldId id="296" r:id="rId21"/>
    <p:sldId id="290" r:id="rId22"/>
    <p:sldId id="28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2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CCF426-0E8C-3061-2956-BDE652F88B04}" v="897" dt="2026-07-30T11:39:38.261"/>
    <p1510:client id="{C71BBEAA-82DD-9381-3608-68730636527A}" v="47" dt="2026-07-31T21:22:06.006"/>
    <p1510:client id="{EE505BB7-FEBA-43E5-8ACA-AB1D881E8E78}" v="24" dt="2026-07-30T17:59:10.1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16" d="100"/>
          <a:sy n="116" d="100"/>
        </p:scale>
        <p:origin x="864"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AE45D2-17EE-4949-B8A5-5915F95A695E}" type="datetimeFigureOut">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2D51E-51DB-4363-9F49-0521A1E7771B}" type="slidenum">
              <a:t>‹#›</a:t>
            </a:fld>
            <a:endParaRPr lang="en-US"/>
          </a:p>
        </p:txBody>
      </p:sp>
    </p:spTree>
    <p:extLst>
      <p:ext uri="{BB962C8B-B14F-4D97-AF65-F5344CB8AC3E}">
        <p14:creationId xmlns:p14="http://schemas.microsoft.com/office/powerpoint/2010/main" val="3650661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12D51E-51DB-4363-9F49-0521A1E7771B}" type="slidenum">
              <a:rPr lang="en-US"/>
              <a:t>1</a:t>
            </a:fld>
            <a:endParaRPr lang="en-US"/>
          </a:p>
        </p:txBody>
      </p:sp>
    </p:spTree>
    <p:extLst>
      <p:ext uri="{BB962C8B-B14F-4D97-AF65-F5344CB8AC3E}">
        <p14:creationId xmlns:p14="http://schemas.microsoft.com/office/powerpoint/2010/main" val="2794245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real neurons in a culture (or in intact tissue) do experience correlated background activity</a:t>
            </a:r>
          </a:p>
          <a:p>
            <a:r>
              <a:rPr lang="en-US"/>
              <a:t>more biologically realistic than perfectly independent Poisson noise, which assumes every neuron's background is completely private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12D51E-51DB-4363-9F49-0521A1E7771B}" type="slidenum">
              <a:rPr lang="en-US"/>
              <a:t>12</a:t>
            </a:fld>
            <a:endParaRPr lang="en-US"/>
          </a:p>
        </p:txBody>
      </p:sp>
    </p:spTree>
    <p:extLst>
      <p:ext uri="{BB962C8B-B14F-4D97-AF65-F5344CB8AC3E}">
        <p14:creationId xmlns:p14="http://schemas.microsoft.com/office/powerpoint/2010/main" val="3075360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12D51E-51DB-4363-9F49-0521A1E7771B}" type="slidenum">
              <a:rPr lang="en-US"/>
              <a:t>16</a:t>
            </a:fld>
            <a:endParaRPr lang="en-US"/>
          </a:p>
        </p:txBody>
      </p:sp>
    </p:spTree>
    <p:extLst>
      <p:ext uri="{BB962C8B-B14F-4D97-AF65-F5344CB8AC3E}">
        <p14:creationId xmlns:p14="http://schemas.microsoft.com/office/powerpoint/2010/main" val="2944226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evaluated several computational approaches from the literature.</a:t>
            </a:r>
          </a:p>
          <a:p>
            <a:r>
              <a:rPr lang="en-US" dirty="0"/>
              <a:t> </a:t>
            </a:r>
            <a:endParaRPr lang="en-US" dirty="0">
              <a:ea typeface="Calibri"/>
              <a:cs typeface="Calibri"/>
            </a:endParaRPr>
          </a:p>
          <a:p>
            <a:r>
              <a:rPr lang="en-US"/>
              <a:t>I looked for models that could represent neuronal activity, generate calcium signals, incorporate network topology, and be implemented within the timeline of this project.</a:t>
            </a:r>
          </a:p>
          <a:p>
            <a:r>
              <a:rPr lang="en-US" dirty="0"/>
              <a:t> </a:t>
            </a:r>
            <a:endParaRPr lang="en-US" dirty="0">
              <a:ea typeface="Calibri"/>
              <a:cs typeface="Calibri"/>
            </a:endParaRPr>
          </a:p>
          <a:p>
            <a:r>
              <a:rPr lang="en-US"/>
              <a:t>The table summarizes the major candidates.</a:t>
            </a:r>
          </a:p>
          <a:p>
            <a:r>
              <a:rPr lang="en-US" dirty="0"/>
              <a:t> </a:t>
            </a:r>
            <a:endParaRPr lang="en-US" dirty="0">
              <a:ea typeface="Calibri"/>
              <a:cs typeface="Calibri"/>
            </a:endParaRPr>
          </a:p>
          <a:p>
            <a:r>
              <a:rPr lang="en-US" dirty="0"/>
              <a:t>Many models either focused solely on spike generation, solely on calcium reconstruction.</a:t>
            </a:r>
            <a:endParaRPr lang="en-US" dirty="0">
              <a:ea typeface="Calibri" panose="020F0502020204030204"/>
              <a:cs typeface="Calibri" panose="020F0502020204030204"/>
            </a:endParaRPr>
          </a:p>
          <a:p>
            <a:r>
              <a:rPr lang="en-US" dirty="0"/>
              <a:t> </a:t>
            </a:r>
            <a:endParaRPr lang="en-US" dirty="0">
              <a:ea typeface="Calibri"/>
              <a:cs typeface="Calibri"/>
            </a:endParaRPr>
          </a:p>
          <a:p>
            <a:r>
              <a:rPr lang="en-US"/>
              <a:t>Among the models I reviewed, the approach by Lütcke and colleagues, I believe, provided the best combination of topology, network dynamics, and calcium signal generation.</a:t>
            </a:r>
          </a:p>
          <a:p>
            <a:endParaRPr lang="en-US" dirty="0"/>
          </a:p>
          <a:p>
            <a:r>
              <a:rPr lang="en-US" dirty="0">
                <a:ea typeface="Calibri"/>
                <a:cs typeface="Calibri"/>
              </a:rPr>
              <a:t>This model is mainly focused on calcium signaling, and as I mentioned is made for the opposite direction. </a:t>
            </a:r>
            <a:r>
              <a:rPr lang="en-US"/>
              <a:t>Calcium Signals → Spike Trains. But they did provide equations for the direction we needed as well as their MATLAB code that can be used as a starting point.</a:t>
            </a:r>
            <a:endParaRPr lang="en-US">
              <a:ea typeface="Calibri"/>
              <a:cs typeface="Calibri"/>
            </a:endParaRPr>
          </a:p>
          <a:p>
            <a:endParaRPr lang="en-US" dirty="0"/>
          </a:p>
          <a:p>
            <a:r>
              <a:rPr lang="en-US" dirty="0">
                <a:ea typeface="Calibri"/>
                <a:cs typeface="Calibri"/>
              </a:rPr>
              <a:t>Additionally the lab that created this calcium model also has their own spike generator called </a:t>
            </a:r>
            <a:r>
              <a:rPr lang="en-US" dirty="0" err="1">
                <a:ea typeface="Calibri"/>
                <a:cs typeface="Calibri"/>
              </a:rPr>
              <a:t>auryn</a:t>
            </a:r>
            <a:r>
              <a:rPr lang="en-US" dirty="0">
                <a:ea typeface="Calibri"/>
                <a:cs typeface="Calibri"/>
              </a:rPr>
              <a:t>, which easily fits into the pipeline. </a:t>
            </a:r>
            <a:endParaRPr lang="en-US" dirty="0"/>
          </a:p>
          <a:p>
            <a:endParaRPr lang="en-US" dirty="0">
              <a:ea typeface="Calibri" panose="020F0502020204030204"/>
              <a:cs typeface="Calibri" panose="020F0502020204030204"/>
            </a:endParaRPr>
          </a:p>
          <a:p>
            <a:r>
              <a:rPr lang="en-US" dirty="0">
                <a:ea typeface="Calibri" panose="020F0502020204030204"/>
                <a:cs typeface="Calibri" panose="020F0502020204030204"/>
              </a:rPr>
              <a:t>Network topology is considered </a:t>
            </a:r>
            <a:r>
              <a:rPr lang="en-US" err="1">
                <a:ea typeface="Calibri"/>
                <a:cs typeface="Calibri"/>
              </a:rPr>
              <a:t>i</a:t>
            </a:r>
            <a:r>
              <a:rPr lang="en-US">
                <a:ea typeface="Calibri"/>
                <a:cs typeface="Calibri"/>
              </a:rPr>
              <a:t>n this spike generator and the whole thing is open source and accessible in C++</a:t>
            </a:r>
          </a:p>
          <a:p>
            <a:r>
              <a:rPr lang="en-US"/>
              <a:t> </a:t>
            </a:r>
            <a:endParaRPr lang="en-US">
              <a:ea typeface="Calibri"/>
              <a:cs typeface="Calibri"/>
            </a:endParaRPr>
          </a:p>
          <a:p>
            <a:r>
              <a:rPr lang="en-US" dirty="0"/>
              <a:t>For these reasons, I selected the </a:t>
            </a:r>
            <a:r>
              <a:rPr lang="en-US" dirty="0" err="1"/>
              <a:t>Lütcke</a:t>
            </a:r>
            <a:r>
              <a:rPr lang="en-US" dirty="0"/>
              <a:t> framework as the basis for the modeling.</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FF12D51E-51DB-4363-9F49-0521A1E7771B}" type="slidenum">
              <a:rPr lang="en-US"/>
              <a:t>18</a:t>
            </a:fld>
            <a:endParaRPr lang="en-US"/>
          </a:p>
        </p:txBody>
      </p:sp>
    </p:spTree>
    <p:extLst>
      <p:ext uri="{BB962C8B-B14F-4D97-AF65-F5344CB8AC3E}">
        <p14:creationId xmlns:p14="http://schemas.microsoft.com/office/powerpoint/2010/main" val="1139675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Here we can see graphs with 2, 3, 4, and 5 nodes where all nodes are connected to all other nodes. For our sake these nodes represent different neurons.</a:t>
            </a:r>
            <a:endParaRPr lang="en-US" dirty="0"/>
          </a:p>
          <a:p>
            <a:endParaRPr lang="en-US" dirty="0"/>
          </a:p>
          <a:p>
            <a:r>
              <a:rPr lang="en-US"/>
              <a:t>Graphs with two, three, or four nodes possess high rotational symmetry. Meaning that you can rotate the graph and it looks identical. If you rotate this triangle 120 degrees such that each node maps onto another, there is effectively no difference between these two graphs every neuron experiences the same inputs.</a:t>
            </a:r>
          </a:p>
          <a:p>
            <a:endParaRPr lang="en-US" dirty="0"/>
          </a:p>
          <a:p>
            <a:r>
              <a:rPr lang="en-US"/>
              <a:t>This limits how many distinct patterns the network can produce. </a:t>
            </a:r>
          </a:p>
          <a:p>
            <a:endParaRPr lang="en-US" dirty="0"/>
          </a:p>
          <a:p>
            <a:r>
              <a:rPr lang="en-US"/>
              <a:t>A fully connected five-node graph is one of the first simple structures that cannot be drawn without edge crossings creating more complex signal propagation pathways through the circuit.</a:t>
            </a:r>
          </a:p>
          <a:p>
            <a:endParaRPr lang="en-US" dirty="0">
              <a:ea typeface="Calibri"/>
              <a:cs typeface="Calibri"/>
            </a:endParaRPr>
          </a:p>
          <a:p>
            <a:r>
              <a:rPr lang="en-US" dirty="0"/>
              <a:t>What makes this</a:t>
            </a:r>
            <a:r>
              <a:rPr lang="en-US"/>
              <a:t> useful is that it can potentially generate richer and more diverse network dynamics in contrast to the other topologies which are pretty much doing the same thing every time.</a:t>
            </a:r>
          </a:p>
          <a:p>
            <a:endParaRPr lang="en-US" dirty="0">
              <a:ea typeface="Calibri"/>
              <a:cs typeface="Calibri"/>
            </a:endParaRPr>
          </a:p>
          <a:p>
            <a:r>
              <a:rPr lang="en-US" dirty="0">
                <a:ea typeface="Calibri"/>
                <a:cs typeface="Calibri"/>
              </a:rPr>
              <a:t>We said that we want organized circuits with reproducible topologies, and we decided that 5 nodes would be a good amount to work with due to the diverse connections but how do we actually create these networks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12D51E-51DB-4363-9F49-0521A1E7771B}" type="slidenum">
              <a:rPr lang="en-US"/>
              <a:t>22</a:t>
            </a:fld>
            <a:endParaRPr lang="en-US"/>
          </a:p>
        </p:txBody>
      </p:sp>
    </p:spTree>
    <p:extLst>
      <p:ext uri="{BB962C8B-B14F-4D97-AF65-F5344CB8AC3E}">
        <p14:creationId xmlns:p14="http://schemas.microsoft.com/office/powerpoint/2010/main" val="3458017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brain is incredibly efficient, more so than any computer or artificial intelligence out there</a:t>
            </a:r>
            <a:endParaRPr lang="en-US" dirty="0">
              <a:ea typeface="Calibri"/>
              <a:cs typeface="Calibri"/>
            </a:endParaRPr>
          </a:p>
          <a:p>
            <a:r>
              <a:rPr lang="en-US" dirty="0">
                <a:ea typeface="Calibri"/>
                <a:cs typeface="Calibri"/>
              </a:rPr>
              <a:t>Part of the reason for this is because it </a:t>
            </a:r>
            <a:r>
              <a:rPr lang="en-US" dirty="0"/>
              <a:t>neurons communicate through highly organized and purposeful networks rather than random collections of cells.</a:t>
            </a:r>
            <a:endParaRPr lang="en-US" dirty="0">
              <a:ea typeface="Calibri"/>
              <a:cs typeface="Calibri"/>
            </a:endParaRPr>
          </a:p>
          <a:p>
            <a:r>
              <a:rPr lang="en-US">
                <a:ea typeface="Calibri"/>
                <a:cs typeface="Calibri"/>
              </a:rPr>
              <a:t>Everything that happens in the brain is controlled by these circuits or networks switching on and off</a:t>
            </a:r>
            <a:endParaRPr lang="en-US" dirty="0">
              <a:ea typeface="Calibri"/>
              <a:cs typeface="Calibri"/>
            </a:endParaRPr>
          </a:p>
          <a:p>
            <a:r>
              <a:rPr lang="en-US">
                <a:ea typeface="Calibri"/>
                <a:cs typeface="Calibri"/>
              </a:rPr>
              <a:t>But we still don't fully understand how the structure of these circuits relate to what is being output</a:t>
            </a:r>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12D51E-51DB-4363-9F49-0521A1E7771B}" type="slidenum">
              <a:rPr lang="en-US"/>
              <a:t>2</a:t>
            </a:fld>
            <a:endParaRPr lang="en-US"/>
          </a:p>
        </p:txBody>
      </p:sp>
    </p:spTree>
    <p:extLst>
      <p:ext uri="{BB962C8B-B14F-4D97-AF65-F5344CB8AC3E}">
        <p14:creationId xmlns:p14="http://schemas.microsoft.com/office/powerpoint/2010/main" val="2966366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get into the circuits themselves, we need to understand the signal we're </a:t>
            </a:r>
            <a:r>
              <a:rPr lang="en-US" dirty="0"/>
              <a:t>actually recording and how we can observe it</a:t>
            </a:r>
            <a:endParaRPr lang="en-US">
              <a:ea typeface="Calibri" panose="020F0502020204030204"/>
              <a:cs typeface="Calibri" panose="020F0502020204030204"/>
            </a:endParaRPr>
          </a:p>
          <a:p>
            <a:r>
              <a:rPr lang="en-US" dirty="0"/>
              <a:t>The calcium ion Ca²⁺ is involved in pretty much every single function of the brain whether directly or </a:t>
            </a:r>
            <a:r>
              <a:rPr lang="en-US"/>
              <a:t>indire</a:t>
            </a:r>
            <a:r>
              <a:rPr lang="en-US" dirty="0"/>
              <a:t>ctly</a:t>
            </a:r>
            <a:endParaRPr lang="en-US" dirty="0">
              <a:ea typeface="Calibri"/>
              <a:cs typeface="Calibri"/>
            </a:endParaRPr>
          </a:p>
          <a:p>
            <a:endParaRPr lang="en-US" dirty="0">
              <a:ea typeface="Calibri"/>
              <a:cs typeface="Calibri"/>
            </a:endParaRPr>
          </a:p>
          <a:p>
            <a:r>
              <a:rPr lang="en-US" dirty="0"/>
              <a:t>When a neuron fires, the electrical spike travels along the membrane, opening the calcium channels and flooding </a:t>
            </a:r>
            <a:r>
              <a:rPr lang="en-US"/>
              <a:t>calcium ions into the cell</a:t>
            </a:r>
          </a:p>
          <a:p>
            <a:r>
              <a:rPr lang="en-US">
                <a:ea typeface="Calibri"/>
                <a:cs typeface="Calibri"/>
              </a:rPr>
              <a:t>This is observed using a fluorescent dye that glows brighter the more calcium is present which is what you're seeing in this video </a:t>
            </a:r>
            <a:endParaRPr lang="en-US" dirty="0">
              <a:ea typeface="Calibri"/>
              <a:cs typeface="Calibri"/>
            </a:endParaRPr>
          </a:p>
          <a:p>
            <a:endParaRPr lang="en-US" dirty="0">
              <a:ea typeface="Calibri"/>
              <a:cs typeface="Calibri"/>
            </a:endParaRPr>
          </a:p>
          <a:p>
            <a:r>
              <a:rPr lang="en-US"/>
              <a:t>The size and timing of each calcium spike reflect how strongly that neuron was activated, and how it is connected to neighboring neurons</a:t>
            </a:r>
          </a:p>
          <a:p>
            <a:r>
              <a:rPr lang="en-US"/>
              <a:t>When groups of neurons fire together, their calcium activity becomes correlated, allowing us to infer network-level dynamics from these recordings.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12D51E-51DB-4363-9F49-0521A1E7771B}" type="slidenum">
              <a:rPr lang="en-US"/>
              <a:t>3</a:t>
            </a:fld>
            <a:endParaRPr lang="en-US"/>
          </a:p>
        </p:txBody>
      </p:sp>
    </p:spTree>
    <p:extLst>
      <p:ext uri="{BB962C8B-B14F-4D97-AF65-F5344CB8AC3E}">
        <p14:creationId xmlns:p14="http://schemas.microsoft.com/office/powerpoint/2010/main" val="1113527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1D9C6-4E9B-CEF2-47A1-B861187AC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6CFA2-97F7-33D4-9BAA-E5B4B29C79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35D3E-0C24-AF75-0E7C-5137BAB02059}"/>
              </a:ext>
            </a:extLst>
          </p:cNvPr>
          <p:cNvSpPr>
            <a:spLocks noGrp="1"/>
          </p:cNvSpPr>
          <p:nvPr>
            <p:ph type="body" idx="1"/>
          </p:nvPr>
        </p:nvSpPr>
        <p:spPr/>
        <p:txBody>
          <a:bodyPr/>
          <a:lstStyle/>
          <a:p>
            <a:r>
              <a:rPr lang="en-US"/>
              <a:t>If you look at the first panel here, a single neuron on its own just does basic things When we grow many neurons together in a dish, we move into that second panel, a random neural circuit. a low cost and quick way to analyze the brain’s function outside of the body.</a:t>
            </a:r>
          </a:p>
          <a:p>
            <a:endParaRPr lang="en-US" dirty="0">
              <a:ea typeface="Calibri"/>
              <a:cs typeface="Calibri"/>
            </a:endParaRPr>
          </a:p>
          <a:p>
            <a:r>
              <a:rPr lang="en-US"/>
              <a:t>But notice the difference between the second and third panels. when neurons are grown without constraints the connections form pretty much randomly, wherever neurons happen to reach each other</a:t>
            </a:r>
          </a:p>
          <a:p>
            <a:r>
              <a:rPr lang="en-US" dirty="0"/>
              <a:t> </a:t>
            </a:r>
            <a:endParaRPr lang="en-US" dirty="0">
              <a:solidFill>
                <a:srgbClr val="444444"/>
              </a:solidFill>
            </a:endParaRPr>
          </a:p>
          <a:p>
            <a:r>
              <a:rPr lang="en-US"/>
              <a:t>This creates a lot of variability between experiments and makes it difficult to study the relationship between structure and function. Since we can never perfectly recreate the same one.</a:t>
            </a:r>
          </a:p>
          <a:p>
            <a:endParaRPr lang="en-US" dirty="0">
              <a:solidFill>
                <a:srgbClr val="444444"/>
              </a:solidFill>
              <a:ea typeface="Calibri" panose="020F0502020204030204"/>
              <a:cs typeface="Calibri" panose="020F0502020204030204"/>
            </a:endParaRPr>
          </a:p>
          <a:p>
            <a:r>
              <a:rPr lang="en-US" dirty="0"/>
              <a:t>What we really want is that third panel — an organized circuit with a defined, reproducible topology. if we could control the wiring, what topology should we choose that would actually tell us something meaningful?</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AB49AB5-32E9-8CB4-6BAD-9C610C6FD460}"/>
              </a:ext>
            </a:extLst>
          </p:cNvPr>
          <p:cNvSpPr>
            <a:spLocks noGrp="1"/>
          </p:cNvSpPr>
          <p:nvPr>
            <p:ph type="sldNum" sz="quarter" idx="5"/>
          </p:nvPr>
        </p:nvSpPr>
        <p:spPr/>
        <p:txBody>
          <a:bodyPr/>
          <a:lstStyle/>
          <a:p>
            <a:fld id="{FF12D51E-51DB-4363-9F49-0521A1E7771B}" type="slidenum">
              <a:rPr lang="en-US"/>
              <a:t>4</a:t>
            </a:fld>
            <a:endParaRPr lang="en-US"/>
          </a:p>
        </p:txBody>
      </p:sp>
    </p:spTree>
    <p:extLst>
      <p:ext uri="{BB962C8B-B14F-4D97-AF65-F5344CB8AC3E}">
        <p14:creationId xmlns:p14="http://schemas.microsoft.com/office/powerpoint/2010/main" val="1797192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Kunze lab, which I am working with </a:t>
            </a:r>
            <a:r>
              <a:rPr lang="en-US" dirty="0"/>
              <a:t>uses </a:t>
            </a:r>
            <a:r>
              <a:rPr lang="en-US" dirty="0" err="1"/>
              <a:t>microembossed</a:t>
            </a:r>
            <a:r>
              <a:rPr lang="en-US" dirty="0"/>
              <a:t> patterns on agarose that guide neuronal growth into predefined topologies.</a:t>
            </a:r>
          </a:p>
          <a:p>
            <a:endParaRPr lang="en-US" dirty="0">
              <a:ea typeface="Calibri"/>
              <a:cs typeface="Calibri"/>
            </a:endParaRPr>
          </a:p>
          <a:p>
            <a:r>
              <a:rPr lang="en-US" dirty="0">
                <a:ea typeface="Calibri"/>
                <a:cs typeface="Calibri"/>
              </a:rPr>
              <a:t>You can see a </a:t>
            </a:r>
            <a:r>
              <a:rPr lang="en-US">
                <a:ea typeface="Calibri"/>
                <a:cs typeface="Calibri"/>
              </a:rPr>
              <a:t>picture of one of these embossed patterns here, and here at the bottom is the actual connectivity of the nodes</a:t>
            </a:r>
            <a:endParaRPr lang="en-US" dirty="0">
              <a:ea typeface="Calibri"/>
              <a:cs typeface="Calibri"/>
            </a:endParaRPr>
          </a:p>
          <a:p>
            <a:endParaRPr lang="en-US" dirty="0">
              <a:ea typeface="Calibri"/>
              <a:cs typeface="Calibri"/>
            </a:endParaRPr>
          </a:p>
          <a:p>
            <a:r>
              <a:rPr lang="en-US" dirty="0">
                <a:ea typeface="Calibri"/>
                <a:cs typeface="Calibri"/>
              </a:rPr>
              <a:t>The neurons are growing in a defined pattern, which is exactly what we want! </a:t>
            </a:r>
            <a:endParaRPr lang="en-US" dirty="0"/>
          </a:p>
          <a:p>
            <a:endParaRPr lang="en-US" dirty="0"/>
          </a:p>
          <a:p>
            <a:r>
              <a:rPr lang="en-US"/>
              <a:t>This creates more reproducible network structures and allows us to directly compare topology with activity.</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F12D51E-51DB-4363-9F49-0521A1E7771B}" type="slidenum">
              <a:rPr lang="en-US"/>
              <a:t>5</a:t>
            </a:fld>
            <a:endParaRPr lang="en-US"/>
          </a:p>
        </p:txBody>
      </p:sp>
    </p:spTree>
    <p:extLst>
      <p:ext uri="{BB962C8B-B14F-4D97-AF65-F5344CB8AC3E}">
        <p14:creationId xmlns:p14="http://schemas.microsoft.com/office/powerpoint/2010/main" val="3644422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54EAE-4C72-BD71-ADD2-7C1339346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0D88D-C3CD-4A5E-0728-A78BC0937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C3D2D-5475-3CD7-C693-F7329F35C0D0}"/>
              </a:ext>
            </a:extLst>
          </p:cNvPr>
          <p:cNvSpPr>
            <a:spLocks noGrp="1"/>
          </p:cNvSpPr>
          <p:nvPr>
            <p:ph type="body" idx="1"/>
          </p:nvPr>
        </p:nvSpPr>
        <p:spPr/>
        <p:txBody>
          <a:bodyPr/>
          <a:lstStyle/>
          <a:p>
            <a:r>
              <a:rPr lang="en-US">
                <a:ea typeface="Calibri"/>
                <a:cs typeface="Calibri"/>
              </a:rPr>
              <a:t>On the left here we can see the different ways in which the neurons are connected. </a:t>
            </a:r>
            <a:endParaRPr lang="en-US" dirty="0"/>
          </a:p>
          <a:p>
            <a:endParaRPr lang="en-US" dirty="0">
              <a:ea typeface="Calibri" panose="020F0502020204030204"/>
              <a:cs typeface="Calibri" panose="020F0502020204030204"/>
            </a:endParaRPr>
          </a:p>
          <a:p>
            <a:r>
              <a:rPr lang="en-US">
                <a:ea typeface="Calibri" panose="020F0502020204030204"/>
                <a:cs typeface="Calibri" panose="020F0502020204030204"/>
              </a:rPr>
              <a:t>This first one is just the randomly connected neurons, without any sort of predefined topology.</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r>
              <a:rPr lang="en-US">
                <a:ea typeface="Calibri" panose="020F0502020204030204"/>
                <a:cs typeface="Calibri" panose="020F0502020204030204"/>
              </a:rPr>
              <a:t>And then here you can see the different ways in which they were connected.</a:t>
            </a:r>
            <a:endParaRPr lang="en-US" dirty="0">
              <a:ea typeface="Calibri" panose="020F0502020204030204"/>
              <a:cs typeface="Calibri" panose="020F0502020204030204"/>
            </a:endParaRPr>
          </a:p>
          <a:p>
            <a:endParaRPr lang="en-US" dirty="0"/>
          </a:p>
          <a:p>
            <a:r>
              <a:rPr lang="en-US"/>
              <a:t>When we record calcium activity from a network over time, we observe recurring patterns of activation.</a:t>
            </a:r>
          </a:p>
          <a:p>
            <a:endParaRPr lang="en-US" dirty="0"/>
          </a:p>
          <a:p>
            <a:r>
              <a:rPr lang="en-US" dirty="0">
                <a:ea typeface="Calibri"/>
                <a:cs typeface="Calibri"/>
              </a:rPr>
              <a:t>Here you can see the calcium spikes being </a:t>
            </a:r>
            <a:r>
              <a:rPr lang="en-US">
                <a:ea typeface="Calibri"/>
                <a:cs typeface="Calibri"/>
              </a:rPr>
              <a:t>recorded for each orientation, each color corresponds to a different neuron.</a:t>
            </a:r>
            <a:endParaRPr lang="en-US" dirty="0"/>
          </a:p>
          <a:p>
            <a:endParaRPr lang="en-US" dirty="0"/>
          </a:p>
          <a:p>
            <a:r>
              <a:rPr lang="en-US"/>
              <a:t>Specific groups of neurons repeatedly activate together in characteristic ways.</a:t>
            </a:r>
          </a:p>
          <a:p>
            <a:endParaRPr lang="en-US" dirty="0"/>
          </a:p>
          <a:p>
            <a:r>
              <a:rPr lang="en-US" dirty="0"/>
              <a:t>In the raster plot shown here, which is based off of these graphs, each row corresponds to a neuron and each dot represents a calcium event. </a:t>
            </a:r>
            <a:endParaRPr lang="en-US" dirty="0">
              <a:ea typeface="Calibri"/>
              <a:cs typeface="Calibri"/>
            </a:endParaRPr>
          </a:p>
          <a:p>
            <a:endParaRPr lang="en-US" dirty="0">
              <a:ea typeface="Calibri"/>
              <a:cs typeface="Calibri"/>
            </a:endParaRPr>
          </a:p>
          <a:p>
            <a:r>
              <a:rPr lang="en-US"/>
              <a:t>These reproducible patterns are what we refer to as the neuronal code, the ways in which the neurons are being activated. </a:t>
            </a:r>
          </a:p>
          <a:p>
            <a:endParaRPr lang="en-US" dirty="0"/>
          </a:p>
          <a:p>
            <a:r>
              <a:rPr lang="en-US"/>
              <a:t>The pattern of activity across all neurons encodes information about the state of the network.</a:t>
            </a:r>
            <a:endParaRPr lang="en-US">
              <a:ea typeface="Calibri" panose="020F0502020204030204"/>
              <a:cs typeface="Calibri" panose="020F0502020204030204"/>
            </a:endParaRPr>
          </a:p>
          <a:p>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6C621F80-BA6D-A6BE-A405-3D0241EAD5E2}"/>
              </a:ext>
            </a:extLst>
          </p:cNvPr>
          <p:cNvSpPr>
            <a:spLocks noGrp="1"/>
          </p:cNvSpPr>
          <p:nvPr>
            <p:ph type="sldNum" sz="quarter" idx="5"/>
          </p:nvPr>
        </p:nvSpPr>
        <p:spPr/>
        <p:txBody>
          <a:bodyPr/>
          <a:lstStyle/>
          <a:p>
            <a:fld id="{FF12D51E-51DB-4363-9F49-0521A1E7771B}" type="slidenum">
              <a:rPr lang="en-US"/>
              <a:t>6</a:t>
            </a:fld>
            <a:endParaRPr lang="en-US"/>
          </a:p>
        </p:txBody>
      </p:sp>
    </p:spTree>
    <p:extLst>
      <p:ext uri="{BB962C8B-B14F-4D97-AF65-F5344CB8AC3E}">
        <p14:creationId xmlns:p14="http://schemas.microsoft.com/office/powerpoint/2010/main" val="943027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My goal is to determine:</a:t>
            </a:r>
            <a:endParaRPr lang="en-US" dirty="0"/>
          </a:p>
          <a:p>
            <a:endParaRPr lang="en-US" dirty="0">
              <a:ea typeface="Calibri" panose="020F0502020204030204"/>
              <a:cs typeface="Calibri" panose="020F0502020204030204"/>
            </a:endParaRPr>
          </a:p>
          <a:p>
            <a:endParaRPr lang="en-US" dirty="0"/>
          </a:p>
          <a:p>
            <a:r>
              <a:rPr lang="en-US"/>
              <a:t>More simply if we know the structure of a network, the way in which the neurons are connected, can we predict the activity patterns that emerge from it?</a:t>
            </a:r>
            <a:endParaRPr lang="en-US">
              <a:ea typeface="Calibri" panose="020F0502020204030204"/>
              <a:cs typeface="Calibri" panose="020F0502020204030204"/>
            </a:endParaRPr>
          </a:p>
          <a:p>
            <a:r>
              <a:rPr lang="en-US" dirty="0"/>
              <a:t> </a:t>
            </a:r>
            <a:endParaRPr lang="en-US" dirty="0">
              <a:ea typeface="Calibri" panose="020F0502020204030204"/>
              <a:cs typeface="Calibri" panose="020F0502020204030204"/>
            </a:endParaRPr>
          </a:p>
          <a:p>
            <a:r>
              <a:rPr lang="en-US"/>
              <a:t>Answering this question could provide insight into how network architecture influences information processing in the brain</a:t>
            </a:r>
          </a:p>
        </p:txBody>
      </p:sp>
      <p:sp>
        <p:nvSpPr>
          <p:cNvPr id="4" name="Slide Number Placeholder 3"/>
          <p:cNvSpPr>
            <a:spLocks noGrp="1"/>
          </p:cNvSpPr>
          <p:nvPr>
            <p:ph type="sldNum" sz="quarter" idx="5"/>
          </p:nvPr>
        </p:nvSpPr>
        <p:spPr/>
        <p:txBody>
          <a:bodyPr/>
          <a:lstStyle/>
          <a:p>
            <a:fld id="{FF12D51E-51DB-4363-9F49-0521A1E7771B}" type="slidenum">
              <a:t>7</a:t>
            </a:fld>
            <a:endParaRPr lang="en-US"/>
          </a:p>
        </p:txBody>
      </p:sp>
    </p:spTree>
    <p:extLst>
      <p:ext uri="{BB962C8B-B14F-4D97-AF65-F5344CB8AC3E}">
        <p14:creationId xmlns:p14="http://schemas.microsoft.com/office/powerpoint/2010/main" val="1746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only have a couple of experimental examples, we need a way to simulate the activity of the neurons</a:t>
            </a:r>
          </a:p>
          <a:p>
            <a:endParaRPr lang="en-US" dirty="0">
              <a:ea typeface="Calibri"/>
              <a:cs typeface="Calibri"/>
            </a:endParaRPr>
          </a:p>
          <a:p>
            <a:r>
              <a:rPr lang="en-US">
                <a:ea typeface="Calibri"/>
                <a:cs typeface="Calibri"/>
              </a:rPr>
              <a:t>Need to find a model pipeline that will allow us to do this </a:t>
            </a:r>
            <a:endParaRPr lang="en-US" dirty="0">
              <a:ea typeface="Calibri"/>
              <a:cs typeface="Calibri"/>
            </a:endParaRPr>
          </a:p>
          <a:p>
            <a:endParaRPr lang="en-US" dirty="0">
              <a:ea typeface="Calibri"/>
              <a:cs typeface="Calibri"/>
            </a:endParaRPr>
          </a:p>
          <a:p>
            <a:pPr>
              <a:lnSpc>
                <a:spcPct val="90000"/>
              </a:lnSpc>
              <a:spcBef>
                <a:spcPts val="1000"/>
              </a:spcBef>
            </a:pPr>
            <a:r>
              <a:rPr lang="en-US" dirty="0">
                <a:ea typeface="Calibri"/>
                <a:cs typeface="Calibri"/>
              </a:rPr>
              <a:t>Trying to find these models was not easy, there</a:t>
            </a:r>
            <a:r>
              <a:rPr lang="en-US"/>
              <a:t> is no one model that can do everything we need it to including generating the spikes of activating neurons and simulating the calcium propagation going through the network </a:t>
            </a:r>
            <a:endParaRPr lang="en-US" dirty="0">
              <a:ea typeface="Calibri"/>
              <a:cs typeface="Calibri"/>
            </a:endParaRPr>
          </a:p>
          <a:p>
            <a:pPr>
              <a:lnSpc>
                <a:spcPct val="90000"/>
              </a:lnSpc>
              <a:spcBef>
                <a:spcPts val="1000"/>
              </a:spcBef>
            </a:pPr>
            <a:endParaRPr lang="en-US" dirty="0">
              <a:ea typeface="Calibri"/>
              <a:cs typeface="Calibri"/>
            </a:endParaRPr>
          </a:p>
          <a:p>
            <a:pPr>
              <a:lnSpc>
                <a:spcPct val="90000"/>
              </a:lnSpc>
              <a:spcBef>
                <a:spcPts val="1000"/>
              </a:spcBef>
            </a:pPr>
            <a:r>
              <a:rPr lang="en-US" dirty="0">
                <a:ea typeface="Calibri"/>
                <a:cs typeface="Calibri"/>
              </a:rPr>
              <a:t>A lot of models are made for the exact opposite purpose, given the fluorescence recording of the calcium propagation, predicting when the spikes </a:t>
            </a:r>
            <a:r>
              <a:rPr lang="en-US">
                <a:ea typeface="Calibri"/>
                <a:cs typeface="Calibri"/>
              </a:rPr>
              <a:t>occurred.</a:t>
            </a:r>
            <a:endParaRPr lang="en-US" dirty="0">
              <a:ea typeface="Calibri"/>
              <a:cs typeface="Calibri"/>
            </a:endParaRPr>
          </a:p>
          <a:p>
            <a:pPr>
              <a:lnSpc>
                <a:spcPct val="90000"/>
              </a:lnSpc>
              <a:spcBef>
                <a:spcPts val="1000"/>
              </a:spcBef>
            </a:pPr>
            <a:endParaRPr lang="en-US" dirty="0">
              <a:ea typeface="Calibri"/>
              <a:cs typeface="Calibri"/>
            </a:endParaRPr>
          </a:p>
          <a:p>
            <a:pPr>
              <a:lnSpc>
                <a:spcPct val="90000"/>
              </a:lnSpc>
              <a:spcBef>
                <a:spcPts val="1000"/>
              </a:spcBef>
            </a:pPr>
            <a:r>
              <a:rPr lang="en-US"/>
              <a:t>Which is useful for analyzing experimental data, but we need to start from a circuit topology, generate spike trains, and then produce synthetic fluorescence traces.</a:t>
            </a:r>
          </a:p>
          <a:p>
            <a:endParaRPr lang="en-US" dirty="0">
              <a:ea typeface="Calibri"/>
              <a:cs typeface="Calibri"/>
            </a:endParaRPr>
          </a:p>
          <a:p>
            <a:r>
              <a:rPr lang="en-US">
                <a:ea typeface="Calibri"/>
                <a:cs typeface="Calibri"/>
              </a:rPr>
              <a:t>And on top of that some models don't even provide their code to the public, only publishing </a:t>
            </a:r>
            <a:r>
              <a:rPr lang="en-US"/>
              <a:t>equations used</a:t>
            </a:r>
          </a:p>
          <a:p>
            <a:endParaRPr lang="en-US" dirty="0">
              <a:ea typeface="Calibri"/>
              <a:cs typeface="Calibri"/>
            </a:endParaRPr>
          </a:p>
          <a:p>
            <a:r>
              <a:rPr lang="en-US" dirty="0">
                <a:ea typeface="Calibri"/>
                <a:cs typeface="Calibri"/>
              </a:rPr>
              <a:t>So it was a lot of weighing the pros and cons of different models</a:t>
            </a:r>
          </a:p>
        </p:txBody>
      </p:sp>
      <p:sp>
        <p:nvSpPr>
          <p:cNvPr id="4" name="Slide Number Placeholder 3"/>
          <p:cNvSpPr>
            <a:spLocks noGrp="1"/>
          </p:cNvSpPr>
          <p:nvPr>
            <p:ph type="sldNum" sz="quarter" idx="5"/>
          </p:nvPr>
        </p:nvSpPr>
        <p:spPr/>
        <p:txBody>
          <a:bodyPr/>
          <a:lstStyle/>
          <a:p>
            <a:fld id="{FF12D51E-51DB-4363-9F49-0521A1E7771B}" type="slidenum">
              <a:rPr lang="en-US"/>
              <a:t>8</a:t>
            </a:fld>
            <a:endParaRPr lang="en-US"/>
          </a:p>
        </p:txBody>
      </p:sp>
    </p:spTree>
    <p:extLst>
      <p:ext uri="{BB962C8B-B14F-4D97-AF65-F5344CB8AC3E}">
        <p14:creationId xmlns:p14="http://schemas.microsoft.com/office/powerpoint/2010/main" val="2876662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Different ways to implement the neuron spiking within </a:t>
            </a:r>
            <a:r>
              <a:rPr lang="en-US" dirty="0" err="1">
                <a:ea typeface="Calibri"/>
                <a:cs typeface="Calibri"/>
              </a:rPr>
              <a:t>auryn</a:t>
            </a:r>
          </a:p>
          <a:p>
            <a:r>
              <a:rPr lang="en-US" dirty="0">
                <a:ea typeface="Calibri"/>
                <a:cs typeface="Calibri"/>
              </a:rPr>
              <a:t>Mention </a:t>
            </a:r>
            <a:r>
              <a:rPr lang="en-US" dirty="0" err="1">
                <a:ea typeface="Calibri"/>
                <a:cs typeface="Calibri"/>
              </a:rPr>
              <a:t>izhikevich</a:t>
            </a:r>
            <a:r>
              <a:rPr lang="en-US" dirty="0">
                <a:ea typeface="Calibri"/>
                <a:cs typeface="Calibri"/>
              </a:rPr>
              <a:t> group</a:t>
            </a:r>
          </a:p>
          <a:p>
            <a:r>
              <a:rPr lang="en-US" dirty="0">
                <a:ea typeface="Calibri"/>
                <a:cs typeface="Calibri"/>
              </a:rPr>
              <a:t>Say I focused on </a:t>
            </a:r>
            <a:r>
              <a:rPr lang="en-US" dirty="0" err="1">
                <a:ea typeface="Calibri"/>
                <a:cs typeface="Calibri"/>
              </a:rPr>
              <a:t>ifgroup</a:t>
            </a:r>
            <a:r>
              <a:rPr lang="en-US" dirty="0">
                <a:ea typeface="Calibri"/>
                <a:cs typeface="Calibri"/>
              </a:rPr>
              <a:t> and </a:t>
            </a:r>
            <a:r>
              <a:rPr lang="en-US" dirty="0" err="1">
                <a:ea typeface="Calibri"/>
                <a:cs typeface="Calibri"/>
              </a:rPr>
              <a:t>tifgroup</a:t>
            </a:r>
          </a:p>
        </p:txBody>
      </p:sp>
      <p:sp>
        <p:nvSpPr>
          <p:cNvPr id="4" name="Slide Number Placeholder 3"/>
          <p:cNvSpPr>
            <a:spLocks noGrp="1"/>
          </p:cNvSpPr>
          <p:nvPr>
            <p:ph type="sldNum" sz="quarter" idx="5"/>
          </p:nvPr>
        </p:nvSpPr>
        <p:spPr/>
        <p:txBody>
          <a:bodyPr/>
          <a:lstStyle/>
          <a:p>
            <a:fld id="{FF12D51E-51DB-4363-9F49-0521A1E7771B}" type="slidenum">
              <a:rPr lang="en-US"/>
              <a:t>9</a:t>
            </a:fld>
            <a:endParaRPr lang="en-US"/>
          </a:p>
        </p:txBody>
      </p:sp>
    </p:spTree>
    <p:extLst>
      <p:ext uri="{BB962C8B-B14F-4D97-AF65-F5344CB8AC3E}">
        <p14:creationId xmlns:p14="http://schemas.microsoft.com/office/powerpoint/2010/main" val="216469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4BD96-5DD5-A543-B6D0-FB6BE3622E8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048417-31B7-DD48-A727-1234A30ED2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78099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C8E81-5D1B-0444-91F6-E4E23EA26C3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030B72-CEFE-CF42-9325-3897295752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03D6BDA7-C017-1F05-342B-3E5FDACFB146}"/>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923951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FB1984-2203-BC40-B618-FDDC0A9BECF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330976-1D29-7E4A-88AE-77008DE63A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3C5FB5B-966A-7D83-8177-B421160366E3}"/>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341505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B1358-D3CE-5E4D-B5D1-DAFF6294E47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0897EF1-BB43-5046-8593-2D9EC3E479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06AF496-4653-9F4A-A24E-68787D4274D9}"/>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457847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57BB4-CDCD-B841-9338-259C27EC78A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BFEB28-0EDC-CF47-B98F-D3B69B015A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49333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B34CC-1B1E-4C42-981F-C8F40A4329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4D6B6F7-1371-9A4F-A1B3-4785792ED9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072C9B-A4FD-8440-9594-8EE3F4A065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94C81C50-FE9D-6E40-A798-94BAFB1FB3B5}"/>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2837952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92F2F-2C99-5148-BB76-C085DA21DD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2777A5F-4422-3646-A309-9D1E8E99A9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00CEDA-0547-C546-A3FD-961408C20C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38D53C-D9F7-6B43-B4A2-EA0307EAA2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788F29-B3B9-DF46-8B2E-4BB57FBE00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FC4B2327-6726-B184-1C6D-370903E8F739}"/>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1393152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D0576-0DC9-DE4A-BEC9-027BAFF932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43B9386-3CDB-55BB-A0A2-D46A7EB1BD29}"/>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125722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D424C782-2487-4DC5-4E9B-A3F9FC04B3B1}"/>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2203348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CB64B-8D1A-8D41-96DC-4B4D3620BD5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F0D885-220B-7B41-A32F-FB6371F437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19CC36-AB1C-A643-98E5-DADBCCBADE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EB71348D-8203-8DBB-7175-F1022D349E0B}"/>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4090554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FC4AA-71FA-C348-B354-15FD73F79C9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F3A876-98D6-F647-87D3-8ED3762F94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2B485B9-8958-954C-AA55-FD9E8779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A04ABC55-0672-E698-FD44-5D7B143226F3}"/>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254002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71B4F-3E2A-4C48-BE26-627C28C0BB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628953-A92E-A44E-B1F6-F9072B8DC4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CA3B0F-FFEE-B74C-ABBC-BCE4751F31F7}" type="datetimeFigureOut">
              <a:rPr lang="en-US" smtClean="0"/>
              <a:t>7/31/2026</a:t>
            </a:fld>
            <a:endParaRPr lang="en-US"/>
          </a:p>
        </p:txBody>
      </p:sp>
      <p:sp>
        <p:nvSpPr>
          <p:cNvPr id="5" name="Footer Placeholder 4">
            <a:extLst>
              <a:ext uri="{FF2B5EF4-FFF2-40B4-BE49-F238E27FC236}">
                <a16:creationId xmlns:a16="http://schemas.microsoft.com/office/drawing/2014/main" id="{E9401097-5C2A-594B-ACFA-FD2C946FB3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B35E8D-216B-3140-B0E8-B69F1B0413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F84CB-2621-0045-B30F-22109BF07890}" type="slidenum">
              <a:rPr lang="en-US" smtClean="0"/>
              <a:t>‹#›</a:t>
            </a:fld>
            <a:endParaRPr lang="en-US"/>
          </a:p>
        </p:txBody>
      </p:sp>
      <p:sp>
        <p:nvSpPr>
          <p:cNvPr id="7" name="Rectangle 6">
            <a:extLst>
              <a:ext uri="{FF2B5EF4-FFF2-40B4-BE49-F238E27FC236}">
                <a16:creationId xmlns:a16="http://schemas.microsoft.com/office/drawing/2014/main" id="{AED5AD2C-CD67-5E49-AEBA-E909467048DB}"/>
              </a:ext>
            </a:extLst>
          </p:cNvPr>
          <p:cNvSpPr/>
          <p:nvPr userDrawn="1"/>
        </p:nvSpPr>
        <p:spPr>
          <a:xfrm>
            <a:off x="0" y="5958018"/>
            <a:ext cx="12191999" cy="908756"/>
          </a:xfrm>
          <a:prstGeom prst="rect">
            <a:avLst/>
          </a:prstGeom>
          <a:solidFill>
            <a:srgbClr val="0D2C6C"/>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pic>
        <p:nvPicPr>
          <p:cNvPr id="14" name="Picture 13">
            <a:extLst>
              <a:ext uri="{FF2B5EF4-FFF2-40B4-BE49-F238E27FC236}">
                <a16:creationId xmlns:a16="http://schemas.microsoft.com/office/drawing/2014/main" id="{3AEE4CC7-3DC8-AC49-985D-0B735D174F3F}"/>
              </a:ext>
            </a:extLst>
          </p:cNvPr>
          <p:cNvPicPr>
            <a:picLocks noChangeAspect="1"/>
          </p:cNvPicPr>
          <p:nvPr userDrawn="1"/>
        </p:nvPicPr>
        <p:blipFill>
          <a:blip r:embed="rId13"/>
          <a:stretch>
            <a:fillRect/>
          </a:stretch>
        </p:blipFill>
        <p:spPr>
          <a:xfrm>
            <a:off x="9961345" y="6329863"/>
            <a:ext cx="1849655" cy="147518"/>
          </a:xfrm>
          <a:prstGeom prst="rect">
            <a:avLst/>
          </a:prstGeom>
        </p:spPr>
      </p:pic>
      <p:pic>
        <p:nvPicPr>
          <p:cNvPr id="11" name="Picture 10">
            <a:extLst>
              <a:ext uri="{FF2B5EF4-FFF2-40B4-BE49-F238E27FC236}">
                <a16:creationId xmlns:a16="http://schemas.microsoft.com/office/drawing/2014/main" id="{21BFC440-3632-A449-9322-0B212DB62123}"/>
              </a:ext>
            </a:extLst>
          </p:cNvPr>
          <p:cNvPicPr>
            <a:picLocks noChangeAspect="1"/>
          </p:cNvPicPr>
          <p:nvPr userDrawn="1"/>
        </p:nvPicPr>
        <p:blipFill>
          <a:blip r:embed="rId14"/>
          <a:stretch>
            <a:fillRect/>
          </a:stretch>
        </p:blipFill>
        <p:spPr>
          <a:xfrm>
            <a:off x="524161" y="6103329"/>
            <a:ext cx="2129586" cy="534108"/>
          </a:xfrm>
          <a:prstGeom prst="rect">
            <a:avLst/>
          </a:prstGeom>
        </p:spPr>
      </p:pic>
    </p:spTree>
    <p:extLst>
      <p:ext uri="{BB962C8B-B14F-4D97-AF65-F5344CB8AC3E}">
        <p14:creationId xmlns:p14="http://schemas.microsoft.com/office/powerpoint/2010/main" val="2350728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21/acsnano.4c09542" TargetMode="External"/><Relationship Id="rId2" Type="http://schemas.openxmlformats.org/officeDocument/2006/relationships/hyperlink" Target="https://doi.org/10.1371/journal.pcbi.100265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768350"/>
            <a:ext cx="10515600" cy="2852737"/>
          </a:xfrm>
        </p:spPr>
        <p:txBody>
          <a:bodyPr lIns="91440" tIns="45720" rIns="91440" bIns="45720" anchor="b">
            <a:normAutofit/>
          </a:bodyPr>
          <a:lstStyle/>
          <a:p>
            <a:r>
              <a:rPr lang="en-US" sz="5400">
                <a:ea typeface="+mj-lt"/>
                <a:cs typeface="+mj-lt"/>
              </a:rPr>
              <a:t>Characterizing and Modeling of Neural Population Activity in Bottom-up Engineered Neurite Networks</a:t>
            </a:r>
            <a:br>
              <a:rPr lang="en-US" dirty="0"/>
            </a:br>
            <a:r>
              <a:rPr lang="en-US" sz="2800">
                <a:ea typeface="+mj-lt"/>
                <a:cs typeface="+mj-lt"/>
              </a:rPr>
              <a:t>MSU ECE REU Site Summer 2026 Mid-term Project Presentation</a:t>
            </a:r>
            <a:endParaRPr lang="en-US"/>
          </a:p>
        </p:txBody>
      </p:sp>
      <p:sp>
        <p:nvSpPr>
          <p:cNvPr id="3" name="Subtitle 2"/>
          <p:cNvSpPr>
            <a:spLocks noGrp="1"/>
          </p:cNvSpPr>
          <p:nvPr>
            <p:ph type="body" idx="1"/>
          </p:nvPr>
        </p:nvSpPr>
        <p:spPr>
          <a:xfrm>
            <a:off x="831850" y="4275698"/>
            <a:ext cx="10515600" cy="1500187"/>
          </a:xfrm>
        </p:spPr>
        <p:txBody>
          <a:bodyPr vert="horz" lIns="91440" tIns="45720" rIns="91440" bIns="45720" rtlCol="0" anchor="t">
            <a:normAutofit/>
          </a:bodyPr>
          <a:lstStyle/>
          <a:p>
            <a:r>
              <a:rPr lang="en-US"/>
              <a:t>Presenter: Polly Naneva</a:t>
            </a:r>
          </a:p>
          <a:p>
            <a:r>
              <a:rPr lang="en-US"/>
              <a:t>Collaborator: Rafat Tazim</a:t>
            </a:r>
          </a:p>
          <a:p>
            <a:r>
              <a:rPr lang="en-US"/>
              <a:t>Supervisor: Anja Kunze</a:t>
            </a:r>
          </a:p>
        </p:txBody>
      </p:sp>
    </p:spTree>
    <p:extLst>
      <p:ext uri="{BB962C8B-B14F-4D97-AF65-F5344CB8AC3E}">
        <p14:creationId xmlns:p14="http://schemas.microsoft.com/office/powerpoint/2010/main" val="221482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C4821-2443-AD3A-5847-8A4F637EF6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D9134-1C5F-958C-9652-FF94BCACEE43}"/>
              </a:ext>
            </a:extLst>
          </p:cNvPr>
          <p:cNvSpPr>
            <a:spLocks noGrp="1"/>
          </p:cNvSpPr>
          <p:nvPr>
            <p:ph type="title"/>
          </p:nvPr>
        </p:nvSpPr>
        <p:spPr/>
        <p:txBody>
          <a:bodyPr lIns="91440" tIns="45720" rIns="91440" bIns="45720" anchor="t"/>
          <a:lstStyle/>
          <a:p>
            <a:r>
              <a:rPr lang="en-US">
                <a:ea typeface="Calibri Light"/>
                <a:cs typeface="Calibri Light"/>
              </a:rPr>
              <a:t>Auryn Spiking Neural Network Simulator</a:t>
            </a:r>
            <a:endParaRPr lang="en-US"/>
          </a:p>
        </p:txBody>
      </p:sp>
      <p:pic>
        <p:nvPicPr>
          <p:cNvPr id="3" name="Picture 2">
            <a:extLst>
              <a:ext uri="{FF2B5EF4-FFF2-40B4-BE49-F238E27FC236}">
                <a16:creationId xmlns:a16="http://schemas.microsoft.com/office/drawing/2014/main" id="{BE580D6E-BDFC-C220-8C84-9F1E4D96675F}"/>
              </a:ext>
            </a:extLst>
          </p:cNvPr>
          <p:cNvPicPr>
            <a:picLocks noChangeAspect="1"/>
          </p:cNvPicPr>
          <p:nvPr/>
        </p:nvPicPr>
        <p:blipFill>
          <a:blip r:embed="rId2"/>
          <a:stretch>
            <a:fillRect/>
          </a:stretch>
        </p:blipFill>
        <p:spPr>
          <a:xfrm>
            <a:off x="3777343" y="1754415"/>
            <a:ext cx="5225143" cy="2637971"/>
          </a:xfrm>
          <a:prstGeom prst="rect">
            <a:avLst/>
          </a:prstGeom>
        </p:spPr>
      </p:pic>
      <p:pic>
        <p:nvPicPr>
          <p:cNvPr id="4" name="Picture 3">
            <a:extLst>
              <a:ext uri="{FF2B5EF4-FFF2-40B4-BE49-F238E27FC236}">
                <a16:creationId xmlns:a16="http://schemas.microsoft.com/office/drawing/2014/main" id="{DEC589A3-BCEA-8559-9689-671969428EB5}"/>
              </a:ext>
            </a:extLst>
          </p:cNvPr>
          <p:cNvPicPr>
            <a:picLocks noChangeAspect="1"/>
          </p:cNvPicPr>
          <p:nvPr/>
        </p:nvPicPr>
        <p:blipFill>
          <a:blip r:embed="rId3"/>
          <a:stretch>
            <a:fillRect/>
          </a:stretch>
        </p:blipFill>
        <p:spPr>
          <a:xfrm>
            <a:off x="8999084" y="1737406"/>
            <a:ext cx="3033032" cy="2657475"/>
          </a:xfrm>
          <a:prstGeom prst="rect">
            <a:avLst/>
          </a:prstGeom>
        </p:spPr>
      </p:pic>
      <p:sp>
        <p:nvSpPr>
          <p:cNvPr id="13" name="TextBox 12">
            <a:extLst>
              <a:ext uri="{FF2B5EF4-FFF2-40B4-BE49-F238E27FC236}">
                <a16:creationId xmlns:a16="http://schemas.microsoft.com/office/drawing/2014/main" id="{D095CD7F-6367-D2A8-0FCF-AA39FDA2CFDF}"/>
              </a:ext>
            </a:extLst>
          </p:cNvPr>
          <p:cNvSpPr txBox="1"/>
          <p:nvPr/>
        </p:nvSpPr>
        <p:spPr>
          <a:xfrm>
            <a:off x="347538" y="1947334"/>
            <a:ext cx="3432243" cy="33547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ea typeface="+mn-lt"/>
                <a:cs typeface="+mn-lt"/>
              </a:rPr>
              <a:t>IFGroup</a:t>
            </a:r>
            <a:endParaRPr lang="en-US" b="1" dirty="0" err="1"/>
          </a:p>
          <a:p>
            <a:pPr marL="285750" indent="-285750" algn="ctr">
              <a:buFont typeface="Calibri"/>
              <a:buChar char="-"/>
            </a:pPr>
            <a:r>
              <a:rPr lang="en-US" sz="1400" dirty="0">
                <a:solidFill>
                  <a:srgbClr val="333333"/>
                </a:solidFill>
                <a:highlight>
                  <a:srgbClr val="FFFFFF"/>
                </a:highlight>
                <a:latin typeface="Arial"/>
                <a:ea typeface="+mn-lt"/>
                <a:cs typeface="Arial"/>
              </a:rPr>
              <a:t>Robust standard integrate-and-fire neuron model</a:t>
            </a:r>
            <a:endParaRPr lang="en-US" sz="1400" b="1">
              <a:ea typeface="+mn-lt"/>
              <a:cs typeface="+mn-lt"/>
            </a:endParaRPr>
          </a:p>
          <a:p>
            <a:pPr marL="285750" indent="-285750" algn="ctr">
              <a:buFont typeface="Calibri"/>
              <a:buChar char="-"/>
            </a:pPr>
            <a:r>
              <a:rPr lang="en-US" sz="1400" dirty="0">
                <a:solidFill>
                  <a:srgbClr val="333333"/>
                </a:solidFill>
                <a:highlight>
                  <a:srgbClr val="FFFFFF"/>
                </a:highlight>
                <a:latin typeface="Arial"/>
                <a:ea typeface="+mn-lt"/>
                <a:cs typeface="Arial"/>
              </a:rPr>
              <a:t>Membrane voltage accumulates incoming current and resets after hitting a threshold.</a:t>
            </a:r>
            <a:endParaRPr lang="en-US"/>
          </a:p>
          <a:p>
            <a:pPr marL="285750" indent="-285750" algn="ctr">
              <a:buFont typeface="Calibri"/>
              <a:buChar char="-"/>
            </a:pPr>
            <a:r>
              <a:rPr lang="en-US" sz="1400" dirty="0">
                <a:solidFill>
                  <a:srgbClr val="333333"/>
                </a:solidFill>
                <a:highlight>
                  <a:srgbClr val="FFFFFF"/>
                </a:highlight>
                <a:latin typeface="Arial"/>
                <a:ea typeface="+mn-lt"/>
                <a:cs typeface="Arial"/>
              </a:rPr>
              <a:t>Instantaneous spikes, no spike shape</a:t>
            </a:r>
          </a:p>
          <a:p>
            <a:pPr marL="285750" indent="-285750" algn="ctr">
              <a:buFont typeface="Calibri"/>
              <a:buChar char="-"/>
            </a:pPr>
            <a:r>
              <a:rPr lang="en-US" sz="1400" dirty="0">
                <a:solidFill>
                  <a:srgbClr val="333333"/>
                </a:solidFill>
                <a:highlight>
                  <a:srgbClr val="FFFFFF"/>
                </a:highlight>
                <a:latin typeface="Arial"/>
                <a:ea typeface="+mn-lt"/>
                <a:cs typeface="Arial"/>
              </a:rPr>
              <a:t>No history dependence</a:t>
            </a:r>
          </a:p>
          <a:p>
            <a:pPr marL="285750" indent="-285750" algn="ctr">
              <a:buFont typeface="Calibri"/>
              <a:buChar char="-"/>
            </a:pPr>
            <a:r>
              <a:rPr lang="en-US" sz="1400" dirty="0">
                <a:solidFill>
                  <a:srgbClr val="333333"/>
                </a:solidFill>
                <a:highlight>
                  <a:srgbClr val="FFFFFF"/>
                </a:highlight>
                <a:latin typeface="Arial"/>
                <a:ea typeface="+mn-lt"/>
                <a:cs typeface="Arial"/>
              </a:rPr>
              <a:t>Fast and simple, good for large networks</a:t>
            </a: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algn="ctr"/>
            <a:endParaRPr lang="en-US" b="1" dirty="0">
              <a:ea typeface="+mn-lt"/>
              <a:cs typeface="+mn-lt"/>
            </a:endParaRPr>
          </a:p>
          <a:p>
            <a:pPr algn="ctr"/>
            <a:endParaRPr lang="en-US" b="1" dirty="0">
              <a:ea typeface="+mn-lt"/>
              <a:cs typeface="+mn-lt"/>
            </a:endParaRPr>
          </a:p>
          <a:p>
            <a:pPr marL="285750" indent="-285750">
              <a:buFont typeface="Calibri"/>
              <a:buChar char="-"/>
            </a:pPr>
            <a:endParaRPr lang="en-US" dirty="0">
              <a:ea typeface="+mn-lt"/>
              <a:cs typeface="+mn-lt"/>
            </a:endParaRPr>
          </a:p>
        </p:txBody>
      </p:sp>
      <p:sp>
        <p:nvSpPr>
          <p:cNvPr id="6" name="TextBox 5">
            <a:extLst>
              <a:ext uri="{FF2B5EF4-FFF2-40B4-BE49-F238E27FC236}">
                <a16:creationId xmlns:a16="http://schemas.microsoft.com/office/drawing/2014/main" id="{7EDC3925-323E-AD3B-4015-14397FDF3BB3}"/>
              </a:ext>
            </a:extLst>
          </p:cNvPr>
          <p:cNvSpPr txBox="1"/>
          <p:nvPr/>
        </p:nvSpPr>
        <p:spPr>
          <a:xfrm>
            <a:off x="9984159" y="4394381"/>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[10] Beck et al. (2024)</a:t>
            </a:r>
          </a:p>
        </p:txBody>
      </p:sp>
      <p:pic>
        <p:nvPicPr>
          <p:cNvPr id="7" name="Graphic 6" descr="qr svg">
            <a:extLst>
              <a:ext uri="{FF2B5EF4-FFF2-40B4-BE49-F238E27FC236}">
                <a16:creationId xmlns:a16="http://schemas.microsoft.com/office/drawing/2014/main" id="{DE9418FF-6C11-8E8A-A087-A584CB819B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47200" y="4394200"/>
            <a:ext cx="635000" cy="609600"/>
          </a:xfrm>
          <a:prstGeom prst="rect">
            <a:avLst/>
          </a:prstGeom>
        </p:spPr>
      </p:pic>
    </p:spTree>
    <p:extLst>
      <p:ext uri="{BB962C8B-B14F-4D97-AF65-F5344CB8AC3E}">
        <p14:creationId xmlns:p14="http://schemas.microsoft.com/office/powerpoint/2010/main" val="422484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EDB22-CFCA-1DF0-E001-0464597FA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4261F-F617-D7D2-F93B-C801768EF9A2}"/>
              </a:ext>
            </a:extLst>
          </p:cNvPr>
          <p:cNvSpPr>
            <a:spLocks noGrp="1"/>
          </p:cNvSpPr>
          <p:nvPr>
            <p:ph type="title"/>
          </p:nvPr>
        </p:nvSpPr>
        <p:spPr/>
        <p:txBody>
          <a:bodyPr lIns="91440" tIns="45720" rIns="91440" bIns="45720" anchor="t"/>
          <a:lstStyle/>
          <a:p>
            <a:r>
              <a:rPr lang="en-US">
                <a:ea typeface="Calibri Light"/>
                <a:cs typeface="Calibri Light"/>
              </a:rPr>
              <a:t>Auryn Spiking Neural Network Simulator</a:t>
            </a:r>
            <a:endParaRPr lang="en-US"/>
          </a:p>
        </p:txBody>
      </p:sp>
      <p:pic>
        <p:nvPicPr>
          <p:cNvPr id="4" name="Picture 3">
            <a:extLst>
              <a:ext uri="{FF2B5EF4-FFF2-40B4-BE49-F238E27FC236}">
                <a16:creationId xmlns:a16="http://schemas.microsoft.com/office/drawing/2014/main" id="{FB1F8569-FEC4-5039-6E7F-E15821C78891}"/>
              </a:ext>
            </a:extLst>
          </p:cNvPr>
          <p:cNvPicPr>
            <a:picLocks noChangeAspect="1"/>
          </p:cNvPicPr>
          <p:nvPr/>
        </p:nvPicPr>
        <p:blipFill>
          <a:blip r:embed="rId2"/>
          <a:stretch>
            <a:fillRect/>
          </a:stretch>
        </p:blipFill>
        <p:spPr>
          <a:xfrm>
            <a:off x="8999084" y="1737406"/>
            <a:ext cx="3033032" cy="2657475"/>
          </a:xfrm>
          <a:prstGeom prst="rect">
            <a:avLst/>
          </a:prstGeom>
        </p:spPr>
      </p:pic>
      <p:pic>
        <p:nvPicPr>
          <p:cNvPr id="6" name="Picture 5">
            <a:extLst>
              <a:ext uri="{FF2B5EF4-FFF2-40B4-BE49-F238E27FC236}">
                <a16:creationId xmlns:a16="http://schemas.microsoft.com/office/drawing/2014/main" id="{7A9D3418-4882-0123-D85D-E28A0BC2EDAF}"/>
              </a:ext>
            </a:extLst>
          </p:cNvPr>
          <p:cNvPicPr>
            <a:picLocks noChangeAspect="1"/>
          </p:cNvPicPr>
          <p:nvPr/>
        </p:nvPicPr>
        <p:blipFill>
          <a:blip r:embed="rId3"/>
          <a:stretch>
            <a:fillRect/>
          </a:stretch>
        </p:blipFill>
        <p:spPr>
          <a:xfrm>
            <a:off x="3660495" y="1754414"/>
            <a:ext cx="5341257" cy="2659743"/>
          </a:xfrm>
          <a:prstGeom prst="rect">
            <a:avLst/>
          </a:prstGeom>
        </p:spPr>
      </p:pic>
      <p:sp>
        <p:nvSpPr>
          <p:cNvPr id="9" name="TextBox 1">
            <a:extLst>
              <a:ext uri="{FF2B5EF4-FFF2-40B4-BE49-F238E27FC236}">
                <a16:creationId xmlns:a16="http://schemas.microsoft.com/office/drawing/2014/main" id="{878F0831-5784-2C22-9DA2-E31DF0E49690}"/>
              </a:ext>
            </a:extLst>
          </p:cNvPr>
          <p:cNvSpPr txBox="1"/>
          <p:nvPr/>
        </p:nvSpPr>
        <p:spPr>
          <a:xfrm>
            <a:off x="-804" y="1860248"/>
            <a:ext cx="3744301" cy="34163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latin typeface="Arial"/>
                <a:ea typeface="+mn-lt"/>
                <a:cs typeface="Arial"/>
              </a:rPr>
              <a:t>TIFGroup</a:t>
            </a:r>
            <a:endParaRPr lang="en-US">
              <a:latin typeface="Arial"/>
              <a:cs typeface="Arial"/>
            </a:endParaRPr>
          </a:p>
          <a:p>
            <a:pPr marL="285750" indent="-285750" algn="ctr">
              <a:buFont typeface="Calibri"/>
              <a:buChar char="-"/>
            </a:pPr>
            <a:r>
              <a:rPr lang="en-US" sz="1400" dirty="0">
                <a:solidFill>
                  <a:srgbClr val="333333"/>
                </a:solidFill>
                <a:highlight>
                  <a:srgbClr val="FFFFFF"/>
                </a:highlight>
                <a:latin typeface="Arial"/>
                <a:ea typeface="+mn-lt"/>
                <a:cs typeface="Arial"/>
              </a:rPr>
              <a:t>Conductance-based neurons, inputs affect the neuron differently depending on its current voltage, unlike </a:t>
            </a:r>
            <a:r>
              <a:rPr lang="en-US" sz="1400" dirty="0" err="1">
                <a:solidFill>
                  <a:srgbClr val="333333"/>
                </a:solidFill>
                <a:highlight>
                  <a:srgbClr val="FFFFFF"/>
                </a:highlight>
                <a:latin typeface="Arial"/>
                <a:ea typeface="+mn-lt"/>
                <a:cs typeface="Arial"/>
              </a:rPr>
              <a:t>IFGroup</a:t>
            </a:r>
            <a:r>
              <a:rPr lang="en-US" sz="1400" dirty="0">
                <a:solidFill>
                  <a:srgbClr val="333333"/>
                </a:solidFill>
                <a:highlight>
                  <a:srgbClr val="FFFFFF"/>
                </a:highlight>
                <a:latin typeface="Arial"/>
                <a:ea typeface="+mn-lt"/>
                <a:cs typeface="Arial"/>
              </a:rPr>
              <a:t> which adds a fixed current each time</a:t>
            </a:r>
          </a:p>
          <a:p>
            <a:pPr marL="285750" indent="-285750" algn="ctr">
              <a:buFont typeface="Calibri"/>
              <a:buChar char="-"/>
            </a:pPr>
            <a:r>
              <a:rPr lang="en-US" sz="1400" dirty="0">
                <a:solidFill>
                  <a:srgbClr val="333333"/>
                </a:solidFill>
                <a:highlight>
                  <a:srgbClr val="FFFFFF"/>
                </a:highlight>
                <a:latin typeface="Arial"/>
                <a:ea typeface="+mn-lt"/>
                <a:cs typeface="Arial"/>
              </a:rPr>
              <a:t>After firing, the neuron cannot fire again for a fixed time window</a:t>
            </a:r>
            <a:endParaRPr lang="en-US"/>
          </a:p>
          <a:p>
            <a:pPr marL="285750" indent="-285750" algn="ctr">
              <a:buFont typeface="Calibri"/>
              <a:buChar char="-"/>
            </a:pPr>
            <a:r>
              <a:rPr lang="en-US" sz="1400" dirty="0">
                <a:solidFill>
                  <a:srgbClr val="333333"/>
                </a:solidFill>
                <a:highlight>
                  <a:srgbClr val="FFFFFF"/>
                </a:highlight>
                <a:latin typeface="Arial"/>
                <a:ea typeface="+mn-lt"/>
                <a:cs typeface="Arial"/>
              </a:rPr>
              <a:t>More biologically realistic than </a:t>
            </a:r>
            <a:r>
              <a:rPr lang="en-US" sz="1400" dirty="0" err="1">
                <a:solidFill>
                  <a:srgbClr val="333333"/>
                </a:solidFill>
                <a:highlight>
                  <a:srgbClr val="FFFFFF"/>
                </a:highlight>
                <a:latin typeface="Arial"/>
                <a:ea typeface="+mn-lt"/>
                <a:cs typeface="Arial"/>
              </a:rPr>
              <a:t>IFGroup</a:t>
            </a:r>
            <a:r>
              <a:rPr lang="en-US" sz="1400" dirty="0">
                <a:solidFill>
                  <a:srgbClr val="333333"/>
                </a:solidFill>
                <a:highlight>
                  <a:srgbClr val="FFFFFF"/>
                </a:highlight>
                <a:latin typeface="Arial"/>
                <a:ea typeface="+mn-lt"/>
                <a:cs typeface="Arial"/>
              </a:rPr>
              <a:t> but slightly slower computationally</a:t>
            </a:r>
          </a:p>
          <a:p>
            <a:pPr algn="ctr"/>
            <a:endParaRPr lang="en-US"/>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algn="ctr"/>
            <a:endParaRPr lang="en-US" b="1" dirty="0">
              <a:solidFill>
                <a:srgbClr val="000000"/>
              </a:solidFill>
              <a:latin typeface="Arial"/>
              <a:ea typeface="+mn-lt"/>
              <a:cs typeface="Arial"/>
            </a:endParaRPr>
          </a:p>
          <a:p>
            <a:pPr algn="ctr"/>
            <a:endParaRPr lang="en-US" b="1" dirty="0">
              <a:latin typeface="Arial"/>
              <a:ea typeface="+mn-lt"/>
              <a:cs typeface="Arial"/>
            </a:endParaRPr>
          </a:p>
          <a:p>
            <a:pPr marL="285750" indent="-285750">
              <a:buFont typeface="Calibri"/>
              <a:buChar char="-"/>
            </a:pPr>
            <a:endParaRPr lang="en-US" dirty="0">
              <a:latin typeface="Arial"/>
              <a:ea typeface="+mn-lt"/>
              <a:cs typeface="Arial"/>
            </a:endParaRPr>
          </a:p>
        </p:txBody>
      </p:sp>
      <p:sp>
        <p:nvSpPr>
          <p:cNvPr id="5" name="TextBox 4">
            <a:extLst>
              <a:ext uri="{FF2B5EF4-FFF2-40B4-BE49-F238E27FC236}">
                <a16:creationId xmlns:a16="http://schemas.microsoft.com/office/drawing/2014/main" id="{DBC9A469-6224-3ADB-33C7-E50241C14145}"/>
              </a:ext>
            </a:extLst>
          </p:cNvPr>
          <p:cNvSpPr txBox="1"/>
          <p:nvPr/>
        </p:nvSpPr>
        <p:spPr>
          <a:xfrm>
            <a:off x="9984159" y="4394381"/>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[10] Beck et al. (2024)</a:t>
            </a:r>
          </a:p>
        </p:txBody>
      </p:sp>
      <p:pic>
        <p:nvPicPr>
          <p:cNvPr id="8" name="Graphic 7" descr="qr svg">
            <a:extLst>
              <a:ext uri="{FF2B5EF4-FFF2-40B4-BE49-F238E27FC236}">
                <a16:creationId xmlns:a16="http://schemas.microsoft.com/office/drawing/2014/main" id="{39876520-9C98-78E7-7B29-4DF91B1CD0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47200" y="4394200"/>
            <a:ext cx="635000" cy="609600"/>
          </a:xfrm>
          <a:prstGeom prst="rect">
            <a:avLst/>
          </a:prstGeom>
        </p:spPr>
      </p:pic>
    </p:spTree>
    <p:extLst>
      <p:ext uri="{BB962C8B-B14F-4D97-AF65-F5344CB8AC3E}">
        <p14:creationId xmlns:p14="http://schemas.microsoft.com/office/powerpoint/2010/main" val="4160863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3E11-EEEF-AA6D-714B-5E35E9138535}"/>
              </a:ext>
            </a:extLst>
          </p:cNvPr>
          <p:cNvSpPr>
            <a:spLocks noGrp="1"/>
          </p:cNvSpPr>
          <p:nvPr>
            <p:ph type="title"/>
          </p:nvPr>
        </p:nvSpPr>
        <p:spPr/>
        <p:txBody>
          <a:bodyPr lIns="91440" tIns="45720" rIns="91440" bIns="45720" anchor="t"/>
          <a:lstStyle/>
          <a:p>
            <a:r>
              <a:rPr lang="en-US" dirty="0">
                <a:ea typeface="+mj-lt"/>
                <a:cs typeface="+mj-lt"/>
              </a:rPr>
              <a:t>Auryn Spiking Neural Network Simulator </a:t>
            </a:r>
            <a:br>
              <a:rPr lang="en-US" dirty="0">
                <a:ea typeface="+mj-lt"/>
                <a:cs typeface="+mj-lt"/>
              </a:rPr>
            </a:br>
            <a:r>
              <a:rPr lang="en-US" sz="3600" err="1">
                <a:ea typeface="+mj-lt"/>
                <a:cs typeface="+mj-lt"/>
              </a:rPr>
              <a:t>PoissonGroups</a:t>
            </a:r>
            <a:endParaRPr lang="en-US" sz="3600" dirty="0" err="1">
              <a:ea typeface="+mj-lt"/>
              <a:cs typeface="+mj-lt"/>
            </a:endParaRPr>
          </a:p>
        </p:txBody>
      </p:sp>
      <p:sp>
        <p:nvSpPr>
          <p:cNvPr id="3" name="Content Placeholder 2">
            <a:extLst>
              <a:ext uri="{FF2B5EF4-FFF2-40B4-BE49-F238E27FC236}">
                <a16:creationId xmlns:a16="http://schemas.microsoft.com/office/drawing/2014/main" id="{0602C9A6-5FA6-B7CB-9BC7-9956E7289D03}"/>
              </a:ext>
            </a:extLst>
          </p:cNvPr>
          <p:cNvSpPr>
            <a:spLocks noGrp="1"/>
          </p:cNvSpPr>
          <p:nvPr>
            <p:ph idx="1"/>
          </p:nvPr>
        </p:nvSpPr>
        <p:spPr>
          <a:xfrm>
            <a:off x="351971" y="1694996"/>
            <a:ext cx="7641772" cy="4351338"/>
          </a:xfrm>
        </p:spPr>
        <p:txBody>
          <a:bodyPr vert="horz" lIns="91440" tIns="45720" rIns="91440" bIns="45720" rtlCol="0" anchor="t">
            <a:normAutofit fontScale="92500" lnSpcReduction="10000"/>
          </a:bodyPr>
          <a:lstStyle/>
          <a:p>
            <a:r>
              <a:rPr lang="en-US">
                <a:ea typeface="Calibri"/>
                <a:cs typeface="Calibri"/>
              </a:rPr>
              <a:t>At 14 DIV rat cortical neurons begin to spike on their own </a:t>
            </a:r>
          </a:p>
          <a:p>
            <a:r>
              <a:rPr lang="en-US" dirty="0">
                <a:ea typeface="Calibri"/>
                <a:cs typeface="Calibri"/>
              </a:rPr>
              <a:t>Not something that you can directly recreate in Auryn, must use a </a:t>
            </a:r>
            <a:r>
              <a:rPr lang="en-US" dirty="0" err="1">
                <a:ea typeface="Calibri"/>
                <a:cs typeface="Calibri"/>
              </a:rPr>
              <a:t>PoissonGroup</a:t>
            </a:r>
            <a:endParaRPr lang="en-US">
              <a:ea typeface="Calibri"/>
              <a:cs typeface="Calibri"/>
            </a:endParaRPr>
          </a:p>
          <a:p>
            <a:r>
              <a:rPr lang="en-US">
                <a:ea typeface="+mn-lt"/>
                <a:cs typeface="+mn-lt"/>
              </a:rPr>
              <a:t>Population of input neurons that fire randomly and independently at a set average rate</a:t>
            </a:r>
          </a:p>
          <a:p>
            <a:r>
              <a:rPr lang="en-US">
                <a:ea typeface="+mn-lt"/>
                <a:cs typeface="+mn-lt"/>
              </a:rPr>
              <a:t>Auryn's standard source of background input/stimulation</a:t>
            </a:r>
            <a:endParaRPr lang="en-US" dirty="0">
              <a:ea typeface="+mn-lt"/>
              <a:cs typeface="+mn-lt"/>
            </a:endParaRPr>
          </a:p>
          <a:p>
            <a:r>
              <a:rPr lang="en-US" dirty="0">
                <a:ea typeface="Calibri"/>
                <a:cs typeface="Calibri"/>
              </a:rPr>
              <a:t>Utilized </a:t>
            </a:r>
            <a:r>
              <a:rPr lang="en-US" dirty="0" err="1">
                <a:ea typeface="Calibri"/>
                <a:cs typeface="Calibri"/>
              </a:rPr>
              <a:t>CorrelatedPoissonGroup</a:t>
            </a:r>
            <a:r>
              <a:rPr lang="en-US" dirty="0">
                <a:ea typeface="Calibri"/>
                <a:cs typeface="Calibri"/>
              </a:rPr>
              <a:t>: </a:t>
            </a:r>
            <a:r>
              <a:rPr lang="en-US" dirty="0">
                <a:ea typeface="+mn-lt"/>
                <a:cs typeface="+mn-lt"/>
              </a:rPr>
              <a:t>neurons are split into subgroups that share a common, slowly fluctuating firing rate</a:t>
            </a:r>
            <a:endParaRPr lang="en-US" dirty="0">
              <a:ea typeface="Calibri"/>
              <a:cs typeface="Calibri"/>
            </a:endParaRPr>
          </a:p>
        </p:txBody>
      </p:sp>
      <p:pic>
        <p:nvPicPr>
          <p:cNvPr id="4" name="Picture 3">
            <a:extLst>
              <a:ext uri="{FF2B5EF4-FFF2-40B4-BE49-F238E27FC236}">
                <a16:creationId xmlns:a16="http://schemas.microsoft.com/office/drawing/2014/main" id="{7E2A7957-8C77-8B62-864B-3C855A9D3055}"/>
              </a:ext>
            </a:extLst>
          </p:cNvPr>
          <p:cNvPicPr>
            <a:picLocks noChangeAspect="1"/>
          </p:cNvPicPr>
          <p:nvPr/>
        </p:nvPicPr>
        <p:blipFill>
          <a:blip r:embed="rId3"/>
          <a:stretch>
            <a:fillRect/>
          </a:stretch>
        </p:blipFill>
        <p:spPr>
          <a:xfrm>
            <a:off x="7817773" y="1825851"/>
            <a:ext cx="4151085" cy="3619954"/>
          </a:xfrm>
          <a:prstGeom prst="rect">
            <a:avLst/>
          </a:prstGeom>
        </p:spPr>
      </p:pic>
    </p:spTree>
    <p:extLst>
      <p:ext uri="{BB962C8B-B14F-4D97-AF65-F5344CB8AC3E}">
        <p14:creationId xmlns:p14="http://schemas.microsoft.com/office/powerpoint/2010/main" val="313882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37F76-05C8-E080-47BD-C35B38E5F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382A9-4DCD-F4B9-EAD8-02AB500F6A07}"/>
              </a:ext>
            </a:extLst>
          </p:cNvPr>
          <p:cNvSpPr>
            <a:spLocks noGrp="1"/>
          </p:cNvSpPr>
          <p:nvPr>
            <p:ph type="title"/>
          </p:nvPr>
        </p:nvSpPr>
        <p:spPr>
          <a:xfrm>
            <a:off x="838200" y="365125"/>
            <a:ext cx="10515600" cy="839335"/>
          </a:xfrm>
        </p:spPr>
        <p:txBody>
          <a:bodyPr lIns="91440" tIns="45720" rIns="91440" bIns="45720" anchor="t"/>
          <a:lstStyle/>
          <a:p>
            <a:r>
              <a:rPr lang="en-US" dirty="0">
                <a:ea typeface="+mj-lt"/>
                <a:cs typeface="+mj-lt"/>
              </a:rPr>
              <a:t>The </a:t>
            </a:r>
            <a:r>
              <a:rPr lang="en-US" dirty="0" err="1">
                <a:ea typeface="+mj-lt"/>
                <a:cs typeface="+mj-lt"/>
              </a:rPr>
              <a:t>Lütcke</a:t>
            </a:r>
            <a:r>
              <a:rPr lang="en-US" dirty="0">
                <a:ea typeface="+mj-lt"/>
                <a:cs typeface="+mj-lt"/>
              </a:rPr>
              <a:t> Forward Model</a:t>
            </a:r>
          </a:p>
        </p:txBody>
      </p:sp>
      <p:sp>
        <p:nvSpPr>
          <p:cNvPr id="6" name="Content Placeholder 6">
            <a:extLst>
              <a:ext uri="{FF2B5EF4-FFF2-40B4-BE49-F238E27FC236}">
                <a16:creationId xmlns:a16="http://schemas.microsoft.com/office/drawing/2014/main" id="{F86910FF-F16A-B955-6C4F-9213CBF2318D}"/>
              </a:ext>
            </a:extLst>
          </p:cNvPr>
          <p:cNvSpPr>
            <a:spLocks noGrp="1"/>
          </p:cNvSpPr>
          <p:nvPr>
            <p:ph idx="1"/>
          </p:nvPr>
        </p:nvSpPr>
        <p:spPr>
          <a:xfrm>
            <a:off x="838200" y="1557111"/>
            <a:ext cx="10515600" cy="4351338"/>
          </a:xfrm>
        </p:spPr>
        <p:txBody>
          <a:bodyPr vert="horz" lIns="91440" tIns="45720" rIns="91440" bIns="45720" rtlCol="0" anchor="t">
            <a:normAutofit/>
          </a:bodyPr>
          <a:lstStyle/>
          <a:p>
            <a:r>
              <a:rPr lang="en-US" dirty="0">
                <a:ea typeface="+mn-lt"/>
                <a:cs typeface="+mn-lt"/>
              </a:rPr>
              <a:t>Auryn gives me spike times, but the experimental data is calcium fluorescence, the </a:t>
            </a:r>
            <a:r>
              <a:rPr lang="en-US" dirty="0" err="1">
                <a:ea typeface="+mn-lt"/>
                <a:cs typeface="+mn-lt"/>
              </a:rPr>
              <a:t>Lütcke</a:t>
            </a:r>
            <a:r>
              <a:rPr lang="en-US" dirty="0">
                <a:ea typeface="+mn-lt"/>
                <a:cs typeface="+mn-lt"/>
              </a:rPr>
              <a:t> forward model bridges the two</a:t>
            </a:r>
            <a:endParaRPr lang="en-US" dirty="0"/>
          </a:p>
          <a:p>
            <a:r>
              <a:rPr lang="en-US" dirty="0">
                <a:ea typeface="+mn-lt"/>
                <a:cs typeface="+mn-lt"/>
              </a:rPr>
              <a:t>Recalibrated the indicator dissociation constant for the Fluo-4 / </a:t>
            </a:r>
            <a:r>
              <a:rPr lang="en-US" dirty="0" err="1">
                <a:ea typeface="+mn-lt"/>
                <a:cs typeface="+mn-lt"/>
              </a:rPr>
              <a:t>Calbryte</a:t>
            </a:r>
            <a:r>
              <a:rPr lang="en-US" dirty="0">
                <a:ea typeface="+mn-lt"/>
                <a:cs typeface="+mn-lt"/>
              </a:rPr>
              <a:t> indicator mixture used experimentally</a:t>
            </a:r>
          </a:p>
          <a:p>
            <a:r>
              <a:rPr lang="en-US">
                <a:ea typeface="+mn-lt"/>
                <a:cs typeface="+mn-lt"/>
              </a:rPr>
              <a:t>Sampled at 4 Hz to match the experimental imaging frame rate</a:t>
            </a:r>
            <a:endParaRPr lang="en-US" dirty="0">
              <a:ea typeface="+mn-lt"/>
              <a:cs typeface="+mn-lt"/>
            </a:endParaRPr>
          </a:p>
          <a:p>
            <a:r>
              <a:rPr lang="en-US">
                <a:ea typeface="+mn-lt"/>
                <a:cs typeface="+mn-lt"/>
              </a:rPr>
              <a:t>Each neuron's spike train is converted into a synthetic ΔF/F calcium trace using the Lütcke et al. (2013) model</a:t>
            </a:r>
            <a:endParaRPr lang="en-US" dirty="0">
              <a:ea typeface="Calibri"/>
              <a:cs typeface="Calibri"/>
            </a:endParaRPr>
          </a:p>
          <a:p>
            <a:r>
              <a:rPr lang="en-US">
                <a:ea typeface="+mn-lt"/>
                <a:cs typeface="+mn-lt"/>
              </a:rPr>
              <a:t>Used only the forward direction, generating calcium from spikes, not inferring spikes from calcium</a:t>
            </a:r>
            <a:endParaRPr lang="en-US" dirty="0">
              <a:ea typeface="+mn-lt"/>
              <a:cs typeface="+mn-lt"/>
            </a:endParaRPr>
          </a:p>
          <a:p>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1227635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55EBE-0C45-6994-3499-FB5AE0013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4E6C3-43EB-CAED-D766-26A74FB5FC47}"/>
              </a:ext>
            </a:extLst>
          </p:cNvPr>
          <p:cNvSpPr>
            <a:spLocks noGrp="1"/>
          </p:cNvSpPr>
          <p:nvPr>
            <p:ph type="title"/>
          </p:nvPr>
        </p:nvSpPr>
        <p:spPr>
          <a:xfrm>
            <a:off x="838200" y="365125"/>
            <a:ext cx="10515600" cy="839335"/>
          </a:xfrm>
        </p:spPr>
        <p:txBody>
          <a:bodyPr lIns="91440" tIns="45720" rIns="91440" bIns="45720" anchor="t"/>
          <a:lstStyle/>
          <a:p>
            <a:r>
              <a:rPr lang="en-US">
                <a:ea typeface="+mj-lt"/>
                <a:cs typeface="+mj-lt"/>
              </a:rPr>
              <a:t>Results</a:t>
            </a:r>
            <a:endParaRPr lang="en-US"/>
          </a:p>
        </p:txBody>
      </p:sp>
      <p:pic>
        <p:nvPicPr>
          <p:cNvPr id="5" name="Picture 4" descr="A collage of images of cells&#10;&#10;AI-generated content may be incorrect.">
            <a:extLst>
              <a:ext uri="{FF2B5EF4-FFF2-40B4-BE49-F238E27FC236}">
                <a16:creationId xmlns:a16="http://schemas.microsoft.com/office/drawing/2014/main" id="{6EA2CCAF-B30F-4882-36BF-8FD47EC971EA}"/>
              </a:ext>
            </a:extLst>
          </p:cNvPr>
          <p:cNvPicPr>
            <a:picLocks noChangeAspect="1"/>
          </p:cNvPicPr>
          <p:nvPr/>
        </p:nvPicPr>
        <p:blipFill>
          <a:blip r:embed="rId2"/>
          <a:srcRect r="243" b="-296"/>
          <a:stretch>
            <a:fillRect/>
          </a:stretch>
        </p:blipFill>
        <p:spPr>
          <a:xfrm>
            <a:off x="2924523" y="791029"/>
            <a:ext cx="6192034" cy="5107548"/>
          </a:xfrm>
          <a:prstGeom prst="rect">
            <a:avLst/>
          </a:prstGeom>
        </p:spPr>
      </p:pic>
    </p:spTree>
    <p:extLst>
      <p:ext uri="{BB962C8B-B14F-4D97-AF65-F5344CB8AC3E}">
        <p14:creationId xmlns:p14="http://schemas.microsoft.com/office/powerpoint/2010/main" val="2950138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D0D1D-B5BF-4CB7-80AB-7933ABE0607C}"/>
              </a:ext>
            </a:extLst>
          </p:cNvPr>
          <p:cNvSpPr>
            <a:spLocks noGrp="1"/>
          </p:cNvSpPr>
          <p:nvPr>
            <p:ph type="title"/>
          </p:nvPr>
        </p:nvSpPr>
        <p:spPr/>
        <p:txBody>
          <a:bodyPr/>
          <a:lstStyle/>
          <a:p>
            <a:r>
              <a:rPr lang="en-US"/>
              <a:t>Conclusions</a:t>
            </a:r>
          </a:p>
        </p:txBody>
      </p:sp>
      <p:sp>
        <p:nvSpPr>
          <p:cNvPr id="3" name="Content Placeholder 2">
            <a:extLst>
              <a:ext uri="{FF2B5EF4-FFF2-40B4-BE49-F238E27FC236}">
                <a16:creationId xmlns:a16="http://schemas.microsoft.com/office/drawing/2014/main" id="{1930A6A6-89D0-4191-87ED-3D227FCABA17}"/>
              </a:ext>
            </a:extLst>
          </p:cNvPr>
          <p:cNvSpPr>
            <a:spLocks noGrp="1"/>
          </p:cNvSpPr>
          <p:nvPr>
            <p:ph idx="1"/>
          </p:nvPr>
        </p:nvSpPr>
        <p:spPr>
          <a:xfrm>
            <a:off x="838200" y="1498106"/>
            <a:ext cx="10515600" cy="3857853"/>
          </a:xfrm>
        </p:spPr>
        <p:txBody>
          <a:bodyPr vert="horz" lIns="91440" tIns="45720" rIns="91440" bIns="45720" rtlCol="0" anchor="t">
            <a:normAutofit/>
          </a:bodyPr>
          <a:lstStyle/>
          <a:p>
            <a:pPr marL="0" indent="0">
              <a:buNone/>
            </a:pPr>
            <a:endParaRPr lang="en-US" sz="2400" dirty="0">
              <a:ea typeface="Calibri"/>
              <a:cs typeface="Calibri"/>
            </a:endParaRPr>
          </a:p>
          <a:p>
            <a:pPr marL="0" indent="0">
              <a:buNone/>
            </a:pPr>
            <a:r>
              <a:rPr lang="en-US" sz="2400">
                <a:ea typeface="Calibri"/>
                <a:cs typeface="Calibri"/>
              </a:rPr>
              <a:t>The model reproduced key features of the experimentally observed activity and indicated that circuit topology modulates the rate of synchronous calcium events.</a:t>
            </a:r>
            <a:endParaRPr lang="en-US" sz="2400" dirty="0">
              <a:ea typeface="Calibri"/>
              <a:cs typeface="Calibri"/>
            </a:endParaRPr>
          </a:p>
          <a:p>
            <a:pPr marL="0" indent="0">
              <a:buNone/>
            </a:pPr>
            <a:endParaRPr lang="en-US" sz="2400" dirty="0"/>
          </a:p>
          <a:p>
            <a:pPr marL="0" indent="0">
              <a:buNone/>
            </a:pPr>
            <a:r>
              <a:rPr lang="en-US" sz="2400" b="1"/>
              <a:t>Future Directions:</a:t>
            </a:r>
            <a:endParaRPr lang="en-US"/>
          </a:p>
          <a:p>
            <a:r>
              <a:rPr lang="en-US" sz="2400"/>
              <a:t>Numerical accuracy metrics</a:t>
            </a:r>
            <a:endParaRPr lang="en-US">
              <a:ea typeface="Calibri"/>
              <a:cs typeface="Calibri"/>
            </a:endParaRPr>
          </a:p>
          <a:p>
            <a:r>
              <a:rPr lang="en-US" sz="2400">
                <a:ea typeface="Calibri"/>
                <a:cs typeface="Calibri"/>
              </a:rPr>
              <a:t>Testing more topologies</a:t>
            </a:r>
            <a:endParaRPr lang="en-US" sz="2400" dirty="0"/>
          </a:p>
          <a:p>
            <a:r>
              <a:rPr lang="en-US" sz="2400">
                <a:ea typeface="Calibri"/>
                <a:cs typeface="Calibri"/>
              </a:rPr>
              <a:t>Tweaking P(B) further</a:t>
            </a:r>
          </a:p>
        </p:txBody>
      </p:sp>
      <p:sp>
        <p:nvSpPr>
          <p:cNvPr id="4" name="Slide Number Placeholder 3">
            <a:extLst>
              <a:ext uri="{FF2B5EF4-FFF2-40B4-BE49-F238E27FC236}">
                <a16:creationId xmlns:a16="http://schemas.microsoft.com/office/drawing/2014/main" id="{FD591479-785E-43EF-B038-ED1983AA2A90}"/>
              </a:ext>
            </a:extLst>
          </p:cNvPr>
          <p:cNvSpPr>
            <a:spLocks noGrp="1"/>
          </p:cNvSpPr>
          <p:nvPr>
            <p:ph type="sldNum" sz="quarter" idx="12"/>
          </p:nvPr>
        </p:nvSpPr>
        <p:spPr/>
        <p:txBody>
          <a:bodyPr/>
          <a:lstStyle/>
          <a:p>
            <a:fld id="{0AC8EB61-6689-BD46-842D-184A5EFC0833}" type="slidenum">
              <a:rPr lang="en-US" smtClean="0">
                <a:solidFill>
                  <a:schemeClr val="bg1"/>
                </a:solidFill>
              </a:rPr>
              <a:t>15</a:t>
            </a:fld>
            <a:endParaRPr lang="en-US">
              <a:solidFill>
                <a:schemeClr val="bg1"/>
              </a:solidFill>
            </a:endParaRPr>
          </a:p>
        </p:txBody>
      </p:sp>
    </p:spTree>
    <p:extLst>
      <p:ext uri="{BB962C8B-B14F-4D97-AF65-F5344CB8AC3E}">
        <p14:creationId xmlns:p14="http://schemas.microsoft.com/office/powerpoint/2010/main" val="2132484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2EF24-2980-4418-A86D-D3DA2971FA27}"/>
              </a:ext>
            </a:extLst>
          </p:cNvPr>
          <p:cNvSpPr>
            <a:spLocks noGrp="1"/>
          </p:cNvSpPr>
          <p:nvPr>
            <p:ph type="title"/>
          </p:nvPr>
        </p:nvSpPr>
        <p:spPr/>
        <p:txBody>
          <a:bodyPr/>
          <a:lstStyle/>
          <a:p>
            <a:r>
              <a:rPr lang="en-US"/>
              <a:t>Acknowledgments</a:t>
            </a:r>
          </a:p>
        </p:txBody>
      </p:sp>
      <p:sp>
        <p:nvSpPr>
          <p:cNvPr id="3" name="Content Placeholder 2">
            <a:extLst>
              <a:ext uri="{FF2B5EF4-FFF2-40B4-BE49-F238E27FC236}">
                <a16:creationId xmlns:a16="http://schemas.microsoft.com/office/drawing/2014/main" id="{1C292395-E974-4AAD-A288-9B2FBE120936}"/>
              </a:ext>
            </a:extLst>
          </p:cNvPr>
          <p:cNvSpPr>
            <a:spLocks noGrp="1"/>
          </p:cNvSpPr>
          <p:nvPr>
            <p:ph idx="1"/>
          </p:nvPr>
        </p:nvSpPr>
        <p:spPr/>
        <p:txBody>
          <a:bodyPr vert="horz" lIns="91440" tIns="45720" rIns="91440" bIns="45720" rtlCol="0" anchor="t">
            <a:normAutofit/>
          </a:bodyPr>
          <a:lstStyle/>
          <a:p>
            <a:r>
              <a:rPr lang="en-US" sz="2400"/>
              <a:t>This material is based upon work supported by the National Science Foundation under Grant No. 2349091.</a:t>
            </a:r>
          </a:p>
          <a:p>
            <a:r>
              <a:rPr lang="en-US" sz="2400" dirty="0"/>
              <a:t>This work was </a:t>
            </a:r>
            <a:r>
              <a:rPr lang="en-US" sz="2400"/>
              <a:t>supported by the National Science Foundation [CAREER award, Grant # CBET-1846271].​</a:t>
            </a:r>
            <a:endParaRPr lang="en-US" sz="2400">
              <a:ea typeface="Calibri"/>
              <a:cs typeface="Calibri"/>
            </a:endParaRPr>
          </a:p>
          <a:p>
            <a:r>
              <a:rPr lang="en-US" sz="2400" dirty="0">
                <a:ea typeface="Calibri" panose="020F0502020204030204"/>
                <a:cs typeface="Calibri" panose="020F0502020204030204"/>
              </a:rPr>
              <a:t>This </a:t>
            </a:r>
            <a:r>
              <a:rPr lang="en-US" sz="2400">
                <a:ea typeface="Calibri" panose="020F0502020204030204"/>
                <a:cs typeface="Calibri" panose="020F0502020204030204"/>
              </a:rPr>
              <a:t>work was performed in part at the Montana Nanotechnology Facility, and NNCI member supported by NSF Grant ECCS-2025391.</a:t>
            </a:r>
            <a:endParaRPr lang="en-US" sz="2400" dirty="0"/>
          </a:p>
          <a:p>
            <a:r>
              <a:rPr lang="en-US" sz="2400" dirty="0"/>
              <a:t>Thank you to</a:t>
            </a:r>
            <a:r>
              <a:rPr lang="en-US" sz="2400"/>
              <a:t> the Kunze Lab members for their support.</a:t>
            </a:r>
          </a:p>
          <a:p>
            <a:r>
              <a:rPr lang="en-US" sz="2400">
                <a:ea typeface="Calibri"/>
                <a:cs typeface="Calibri"/>
              </a:rPr>
              <a:t>Thank you to Dr. Nakagawa, Dr. Whitaker and the rest of the ECE REU.</a:t>
            </a:r>
            <a:endParaRPr lang="en-US" sz="2400" dirty="0">
              <a:ea typeface="Calibri"/>
              <a:cs typeface="Calibri"/>
            </a:endParaRPr>
          </a:p>
        </p:txBody>
      </p:sp>
      <p:sp>
        <p:nvSpPr>
          <p:cNvPr id="4" name="Slide Number Placeholder 3">
            <a:extLst>
              <a:ext uri="{FF2B5EF4-FFF2-40B4-BE49-F238E27FC236}">
                <a16:creationId xmlns:a16="http://schemas.microsoft.com/office/drawing/2014/main" id="{31F181EA-750F-46CA-91E8-3DFA0F9C8CA3}"/>
              </a:ext>
            </a:extLst>
          </p:cNvPr>
          <p:cNvSpPr>
            <a:spLocks noGrp="1"/>
          </p:cNvSpPr>
          <p:nvPr>
            <p:ph type="sldNum" sz="quarter" idx="12"/>
          </p:nvPr>
        </p:nvSpPr>
        <p:spPr/>
        <p:txBody>
          <a:bodyPr/>
          <a:lstStyle/>
          <a:p>
            <a:fld id="{0AC8EB61-6689-BD46-842D-184A5EFC0833}" type="slidenum">
              <a:rPr lang="en-US" smtClean="0">
                <a:solidFill>
                  <a:schemeClr val="bg1"/>
                </a:solidFill>
              </a:rPr>
              <a:t>16</a:t>
            </a:fld>
            <a:endParaRPr lang="en-US">
              <a:solidFill>
                <a:schemeClr val="bg1"/>
              </a:solidFill>
            </a:endParaRPr>
          </a:p>
        </p:txBody>
      </p:sp>
    </p:spTree>
    <p:extLst>
      <p:ext uri="{BB962C8B-B14F-4D97-AF65-F5344CB8AC3E}">
        <p14:creationId xmlns:p14="http://schemas.microsoft.com/office/powerpoint/2010/main" val="1268048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FB8F2-D23F-76A1-2FFE-D10834D933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34708-17DA-EC62-D28F-918862CCB4CA}"/>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742FD589-F6C2-FEF9-1FE3-824C17BD5136}"/>
              </a:ext>
            </a:extLst>
          </p:cNvPr>
          <p:cNvSpPr>
            <a:spLocks noGrp="1"/>
          </p:cNvSpPr>
          <p:nvPr>
            <p:ph idx="1"/>
          </p:nvPr>
        </p:nvSpPr>
        <p:spPr>
          <a:xfrm>
            <a:off x="838200" y="1388596"/>
            <a:ext cx="10515600" cy="4351338"/>
          </a:xfrm>
        </p:spPr>
        <p:txBody>
          <a:bodyPr vert="horz" lIns="91440" tIns="45720" rIns="91440" bIns="45720" rtlCol="0" anchor="t">
            <a:normAutofit fontScale="92500" lnSpcReduction="20000"/>
          </a:bodyPr>
          <a:lstStyle/>
          <a:p>
            <a:pPr>
              <a:buNone/>
            </a:pPr>
            <a:r>
              <a:rPr lang="en-US" sz="1400">
                <a:ea typeface="+mn-lt"/>
                <a:cs typeface="+mn-lt"/>
              </a:rPr>
              <a:t>[1] Trafton, Anne. “Study Urges Caution When Comparing Neural Networks to the Brain.” </a:t>
            </a:r>
            <a:r>
              <a:rPr lang="en-US" sz="1400" i="1">
                <a:ea typeface="+mn-lt"/>
                <a:cs typeface="+mn-lt"/>
              </a:rPr>
              <a:t>MIT News | Massachusetts Institute of Technology</a:t>
            </a:r>
            <a:r>
              <a:rPr lang="en-US" sz="1400">
                <a:ea typeface="+mn-lt"/>
                <a:cs typeface="+mn-lt"/>
              </a:rPr>
              <a:t>, news.mit.edu/2022/neural-networks-brain-function-1102. Accessed 18 June 2026. </a:t>
            </a:r>
            <a:endParaRPr lang="en-US">
              <a:ea typeface="+mn-lt"/>
              <a:cs typeface="+mn-lt"/>
            </a:endParaRPr>
          </a:p>
          <a:p>
            <a:pPr>
              <a:buNone/>
            </a:pPr>
            <a:r>
              <a:rPr lang="en-US" sz="1400">
                <a:ea typeface="+mn-lt"/>
                <a:cs typeface="+mn-lt"/>
              </a:rPr>
              <a:t>[2] Beck, Connor L., and Anja Kunze. “Parallelized mechanical stimulation of neuronal calcium through cell‐internal Nanomagnetic forces provokes lasting shifts in the network activity state.” Small, vol. 21, no. 1, 26 Oct. 2024, https://doi.org/10.1002/smll.202406678. </a:t>
            </a:r>
            <a:endParaRPr lang="en-US">
              <a:ea typeface="+mn-lt"/>
              <a:cs typeface="+mn-lt"/>
            </a:endParaRPr>
          </a:p>
          <a:p>
            <a:pPr>
              <a:buNone/>
            </a:pPr>
            <a:r>
              <a:rPr lang="en-US" sz="1400" dirty="0">
                <a:ea typeface="+mn-lt"/>
                <a:cs typeface="+mn-lt"/>
              </a:rPr>
              <a:t>[3] Chow, Siu Yu, et al. “Advances in construction and modeling of functional neural circuits in vitro.” </a:t>
            </a:r>
            <a:r>
              <a:rPr lang="en-US" sz="1400" i="1" dirty="0">
                <a:ea typeface="+mn-lt"/>
                <a:cs typeface="+mn-lt"/>
              </a:rPr>
              <a:t>Neurochemical Research</a:t>
            </a:r>
            <a:r>
              <a:rPr lang="en-US" sz="1400" dirty="0">
                <a:ea typeface="+mn-lt"/>
                <a:cs typeface="+mn-lt"/>
              </a:rPr>
              <a:t>, vol. 47, no. 9, 9 Aug. 2022, pp. 2529–2544, https://doi.org/10.1007/s11064-022-03682-1.</a:t>
            </a:r>
            <a:endParaRPr lang="en-US" sz="1400" dirty="0">
              <a:ea typeface="Calibri"/>
              <a:cs typeface="Calibri"/>
            </a:endParaRPr>
          </a:p>
          <a:p>
            <a:pPr>
              <a:buNone/>
            </a:pPr>
            <a:r>
              <a:rPr lang="en-US" sz="1400" dirty="0">
                <a:ea typeface="+mn-lt"/>
                <a:cs typeface="+mn-lt"/>
              </a:rPr>
              <a:t>[4] Thompson, Mckennah, et al. </a:t>
            </a:r>
            <a:r>
              <a:rPr lang="en-US" sz="1400" dirty="0" err="1">
                <a:ea typeface="+mn-lt"/>
                <a:cs typeface="+mn-lt"/>
              </a:rPr>
              <a:t>Microembossing</a:t>
            </a:r>
            <a:r>
              <a:rPr lang="en-US" sz="1400" dirty="0">
                <a:ea typeface="+mn-lt"/>
                <a:cs typeface="+mn-lt"/>
              </a:rPr>
              <a:t> Hydrogel Meso-Circuits for Patterning Dissociated Neurons Promotes Ensemble Formation*, 5 Mar. 2026, https://doi.org/10.64898/2026.03.03.709093. </a:t>
            </a:r>
          </a:p>
          <a:p>
            <a:pPr marL="0" indent="0">
              <a:buNone/>
            </a:pPr>
            <a:r>
              <a:rPr lang="en-US" sz="1400" dirty="0">
                <a:ea typeface="+mn-lt"/>
                <a:cs typeface="+mn-lt"/>
              </a:rPr>
              <a:t>[5] E. M. Izhikevich, "Simple model of spiking neurons," in IEEE Transactions on Neural Networks, vol. 14, no. 6, pp. 1569-1572, Nov. 2003, </a:t>
            </a:r>
            <a:r>
              <a:rPr lang="en-US" sz="1400" dirty="0" err="1">
                <a:ea typeface="+mn-lt"/>
                <a:cs typeface="+mn-lt"/>
              </a:rPr>
              <a:t>doi</a:t>
            </a:r>
            <a:r>
              <a:rPr lang="en-US" sz="1400" dirty="0">
                <a:ea typeface="+mn-lt"/>
                <a:cs typeface="+mn-lt"/>
              </a:rPr>
              <a:t>: 10.1109/TNN.2003.820440.</a:t>
            </a:r>
          </a:p>
          <a:p>
            <a:pPr>
              <a:buNone/>
            </a:pPr>
            <a:r>
              <a:rPr lang="en-US" sz="1400" dirty="0">
                <a:ea typeface="Calibri" panose="020F0502020204030204"/>
                <a:cs typeface="Calibri" panose="020F0502020204030204"/>
              </a:rPr>
              <a:t>[6] </a:t>
            </a:r>
            <a:r>
              <a:rPr lang="en-US" sz="1400" dirty="0">
                <a:ea typeface="+mn-lt"/>
                <a:cs typeface="+mn-lt"/>
              </a:rPr>
              <a:t>Vogelstein JT, Packer AM, Machado TA, Sippy T, </a:t>
            </a:r>
            <a:r>
              <a:rPr lang="en-US" sz="1400" dirty="0" err="1">
                <a:ea typeface="+mn-lt"/>
                <a:cs typeface="+mn-lt"/>
              </a:rPr>
              <a:t>Babadi</a:t>
            </a:r>
            <a:r>
              <a:rPr lang="en-US" sz="1400" dirty="0">
                <a:ea typeface="+mn-lt"/>
                <a:cs typeface="+mn-lt"/>
              </a:rPr>
              <a:t> B, Yuste R, Paninski L. Fast nonnegative deconvolution for spike train inference from population calcium imaging. J </a:t>
            </a:r>
            <a:r>
              <a:rPr lang="en-US" sz="1400" dirty="0" err="1">
                <a:ea typeface="+mn-lt"/>
                <a:cs typeface="+mn-lt"/>
              </a:rPr>
              <a:t>Neurophysiol</a:t>
            </a:r>
            <a:r>
              <a:rPr lang="en-US" sz="1400" dirty="0">
                <a:ea typeface="+mn-lt"/>
                <a:cs typeface="+mn-lt"/>
              </a:rPr>
              <a:t>. 2010 Dec;104(6):3691-704. </a:t>
            </a:r>
            <a:r>
              <a:rPr lang="en-US" sz="1400" dirty="0" err="1">
                <a:ea typeface="+mn-lt"/>
                <a:cs typeface="+mn-lt"/>
              </a:rPr>
              <a:t>doi</a:t>
            </a:r>
            <a:r>
              <a:rPr lang="en-US" sz="1400" dirty="0">
                <a:ea typeface="+mn-lt"/>
                <a:cs typeface="+mn-lt"/>
              </a:rPr>
              <a:t>: 10.1152/jn.01073.2009.</a:t>
            </a:r>
          </a:p>
          <a:p>
            <a:pPr>
              <a:buNone/>
            </a:pPr>
            <a:r>
              <a:rPr lang="en-US" sz="1400" dirty="0">
                <a:ea typeface="+mn-lt"/>
                <a:cs typeface="+mn-lt"/>
              </a:rPr>
              <a:t>[7] Lütcke H, Gerhard F, Zenke F, Gerstner W and </a:t>
            </a:r>
            <a:r>
              <a:rPr lang="en-US" sz="1400" dirty="0" err="1">
                <a:ea typeface="+mn-lt"/>
                <a:cs typeface="+mn-lt"/>
              </a:rPr>
              <a:t>Helmchen</a:t>
            </a:r>
            <a:r>
              <a:rPr lang="en-US" sz="1400" dirty="0">
                <a:ea typeface="+mn-lt"/>
                <a:cs typeface="+mn-lt"/>
              </a:rPr>
              <a:t> F (2013) Inference of neuronal network spike dynamics and topology from calcium imaging data. Front. Neural Circuits 7:201. </a:t>
            </a:r>
            <a:r>
              <a:rPr lang="en-US" sz="1400" dirty="0" err="1">
                <a:ea typeface="+mn-lt"/>
                <a:cs typeface="+mn-lt"/>
              </a:rPr>
              <a:t>doi</a:t>
            </a:r>
            <a:r>
              <a:rPr lang="en-US" sz="1400" dirty="0">
                <a:ea typeface="+mn-lt"/>
                <a:cs typeface="+mn-lt"/>
              </a:rPr>
              <a:t>: 10.3389/fncir.2013.00201</a:t>
            </a:r>
          </a:p>
          <a:p>
            <a:pPr>
              <a:buNone/>
            </a:pPr>
            <a:r>
              <a:rPr lang="en-US" sz="1400">
                <a:ea typeface="+mn-lt"/>
                <a:cs typeface="+mn-lt"/>
              </a:rPr>
              <a:t>[8] Orlandi, Javier G., et al. “Noise focusing and the emergence of coherent activity in neuronal cultures.” Nature Physics, vol. 9, no. 9, 21 July </a:t>
            </a:r>
            <a:r>
              <a:rPr lang="en-US" sz="1400" dirty="0">
                <a:ea typeface="+mn-lt"/>
                <a:cs typeface="+mn-lt"/>
              </a:rPr>
              <a:t>2013, pp. 582–590, https://doi.org/10.1038/nphys2686.</a:t>
            </a:r>
          </a:p>
          <a:p>
            <a:pPr>
              <a:buNone/>
            </a:pPr>
            <a:r>
              <a:rPr lang="en-US" sz="1400" dirty="0">
                <a:ea typeface="+mn-lt"/>
                <a:cs typeface="+mn-lt"/>
              </a:rPr>
              <a:t>[9] Stetter, Olav, et al. “Model-free reconstruction of excitatory neuronal connectivity from calcium imaging signals.” </a:t>
            </a:r>
            <a:r>
              <a:rPr lang="en-US" sz="1400" i="1" dirty="0" err="1">
                <a:ea typeface="+mn-lt"/>
                <a:cs typeface="+mn-lt"/>
              </a:rPr>
              <a:t>PLoS</a:t>
            </a:r>
            <a:r>
              <a:rPr lang="en-US" sz="1400" i="1" dirty="0">
                <a:ea typeface="+mn-lt"/>
                <a:cs typeface="+mn-lt"/>
              </a:rPr>
              <a:t> Computational Biology</a:t>
            </a:r>
            <a:r>
              <a:rPr lang="en-US" sz="1400" dirty="0">
                <a:ea typeface="+mn-lt"/>
                <a:cs typeface="+mn-lt"/>
              </a:rPr>
              <a:t>, vol. 8, no. 8, 23 Aug. 2012, </a:t>
            </a:r>
            <a:r>
              <a:rPr lang="en-US" sz="1400" dirty="0">
                <a:ea typeface="+mn-lt"/>
                <a:cs typeface="+mn-lt"/>
                <a:hlinkClick r:id="rId2"/>
              </a:rPr>
              <a:t>https://doi.org/10.1371/journal.pcbi.1002653</a:t>
            </a:r>
          </a:p>
          <a:p>
            <a:pPr>
              <a:buNone/>
            </a:pPr>
            <a:r>
              <a:rPr lang="en-US" sz="1400">
                <a:ea typeface="+mn-lt"/>
                <a:cs typeface="+mn-lt"/>
              </a:rPr>
              <a:t>[10] Connor L. Beck, Andrew M. Kirby, Samuel Roberts, Anja Kunze; Multimodal Characterization of Cortical Neuron Response to Permanent Magnetic Field Induced Nanomagnetic Force Maps. ACS Nano 24 December 2024; 18 (51): 34630–34645. </a:t>
            </a:r>
            <a:r>
              <a:rPr lang="en-US" sz="1400" dirty="0">
                <a:ea typeface="+mn-lt"/>
                <a:cs typeface="+mn-lt"/>
                <a:hlinkClick r:id="rId3"/>
              </a:rPr>
              <a:t>https://doi.org/10.1021/acsnano.4c09542</a:t>
            </a:r>
            <a:endParaRPr lang="en-US"/>
          </a:p>
          <a:p>
            <a:pPr>
              <a:buNone/>
            </a:pPr>
            <a:endParaRPr lang="en-US"/>
          </a:p>
          <a:p>
            <a:pPr>
              <a:buNone/>
            </a:pPr>
            <a:endParaRPr lang="en-US" sz="1400" dirty="0">
              <a:ea typeface="+mn-lt"/>
              <a:cs typeface="+mn-lt"/>
            </a:endParaRPr>
          </a:p>
          <a:p>
            <a:pPr>
              <a:buNone/>
            </a:pPr>
            <a:endParaRPr lang="en-US" sz="1400" dirty="0">
              <a:ea typeface="+mn-lt"/>
              <a:cs typeface="+mn-lt"/>
            </a:endParaRPr>
          </a:p>
          <a:p>
            <a:pPr>
              <a:buNone/>
            </a:pPr>
            <a:endParaRPr lang="en-US" sz="1400" dirty="0">
              <a:ea typeface="+mn-lt"/>
              <a:cs typeface="+mn-lt"/>
            </a:endParaRPr>
          </a:p>
          <a:p>
            <a:pPr>
              <a:buNone/>
            </a:pPr>
            <a:endParaRPr lang="en-US" sz="1400" dirty="0">
              <a:ea typeface="+mn-lt"/>
              <a:cs typeface="+mn-lt"/>
            </a:endParaRPr>
          </a:p>
        </p:txBody>
      </p:sp>
      <p:sp>
        <p:nvSpPr>
          <p:cNvPr id="4" name="Slide Number Placeholder 3">
            <a:extLst>
              <a:ext uri="{FF2B5EF4-FFF2-40B4-BE49-F238E27FC236}">
                <a16:creationId xmlns:a16="http://schemas.microsoft.com/office/drawing/2014/main" id="{11D62B7E-7346-0BB2-B7DC-0D7912167175}"/>
              </a:ext>
            </a:extLst>
          </p:cNvPr>
          <p:cNvSpPr>
            <a:spLocks noGrp="1"/>
          </p:cNvSpPr>
          <p:nvPr>
            <p:ph type="sldNum" sz="quarter" idx="12"/>
          </p:nvPr>
        </p:nvSpPr>
        <p:spPr/>
        <p:txBody>
          <a:bodyPr/>
          <a:lstStyle/>
          <a:p>
            <a:fld id="{0AC8EB61-6689-BD46-842D-184A5EFC0833}" type="slidenum">
              <a:rPr lang="en-US" smtClean="0">
                <a:solidFill>
                  <a:schemeClr val="bg1"/>
                </a:solidFill>
              </a:rPr>
              <a:t>17</a:t>
            </a:fld>
            <a:endParaRPr lang="en-US">
              <a:solidFill>
                <a:schemeClr val="bg1"/>
              </a:solidFill>
            </a:endParaRPr>
          </a:p>
        </p:txBody>
      </p:sp>
    </p:spTree>
    <p:extLst>
      <p:ext uri="{BB962C8B-B14F-4D97-AF65-F5344CB8AC3E}">
        <p14:creationId xmlns:p14="http://schemas.microsoft.com/office/powerpoint/2010/main" val="1614944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037"/>
            <a:ext cx="10515600" cy="1325563"/>
          </a:xfrm>
        </p:spPr>
        <p:txBody>
          <a:bodyPr lIns="91440" tIns="45720" rIns="91440" bIns="45720" anchor="t">
            <a:normAutofit/>
          </a:bodyPr>
          <a:lstStyle/>
          <a:p>
            <a:r>
              <a:rPr lang="en-US"/>
              <a:t>Preliminary Research</a:t>
            </a:r>
          </a:p>
        </p:txBody>
      </p:sp>
      <p:sp>
        <p:nvSpPr>
          <p:cNvPr id="4" name="Slide Number Placeholder 3">
            <a:extLst>
              <a:ext uri="{FF2B5EF4-FFF2-40B4-BE49-F238E27FC236}">
                <a16:creationId xmlns:a16="http://schemas.microsoft.com/office/drawing/2014/main" id="{C806DE2D-ADFC-4D0F-BD8A-AC5402E9F081}"/>
              </a:ext>
            </a:extLst>
          </p:cNvPr>
          <p:cNvSpPr>
            <a:spLocks noGrp="1"/>
          </p:cNvSpPr>
          <p:nvPr>
            <p:ph type="sldNum" sz="quarter" idx="12"/>
          </p:nvPr>
        </p:nvSpPr>
        <p:spPr/>
        <p:txBody>
          <a:bodyPr/>
          <a:lstStyle/>
          <a:p>
            <a:fld id="{0AC8EB61-6689-BD46-842D-184A5EFC0833}" type="slidenum">
              <a:rPr lang="en-US" smtClean="0">
                <a:solidFill>
                  <a:schemeClr val="bg1"/>
                </a:solidFill>
              </a:rPr>
              <a:t>18</a:t>
            </a:fld>
            <a:endParaRPr lang="en-US">
              <a:solidFill>
                <a:schemeClr val="bg1"/>
              </a:solidFill>
            </a:endParaRPr>
          </a:p>
        </p:txBody>
      </p:sp>
      <p:graphicFrame>
        <p:nvGraphicFramePr>
          <p:cNvPr id="7" name="Content Placeholder 6">
            <a:extLst>
              <a:ext uri="{FF2B5EF4-FFF2-40B4-BE49-F238E27FC236}">
                <a16:creationId xmlns:a16="http://schemas.microsoft.com/office/drawing/2014/main" id="{13AD2DDA-8CCD-6049-3C81-5880028C3C52}"/>
              </a:ext>
            </a:extLst>
          </p:cNvPr>
          <p:cNvGraphicFramePr>
            <a:graphicFrameLocks noGrp="1"/>
          </p:cNvGraphicFramePr>
          <p:nvPr>
            <p:ph idx="1"/>
          </p:nvPr>
        </p:nvGraphicFramePr>
        <p:xfrm>
          <a:off x="2229970" y="963705"/>
          <a:ext cx="7737426" cy="4663440"/>
        </p:xfrm>
        <a:graphic>
          <a:graphicData uri="http://schemas.openxmlformats.org/drawingml/2006/table">
            <a:tbl>
              <a:tblPr firstRow="1" bandRow="1">
                <a:tableStyleId>{5C22544A-7EE6-4342-B048-85BDC9FD1C3A}</a:tableStyleId>
              </a:tblPr>
              <a:tblGrid>
                <a:gridCol w="1677736">
                  <a:extLst>
                    <a:ext uri="{9D8B030D-6E8A-4147-A177-3AD203B41FA5}">
                      <a16:colId xmlns:a16="http://schemas.microsoft.com/office/drawing/2014/main" val="2897921600"/>
                    </a:ext>
                  </a:extLst>
                </a:gridCol>
                <a:gridCol w="1311413">
                  <a:extLst>
                    <a:ext uri="{9D8B030D-6E8A-4147-A177-3AD203B41FA5}">
                      <a16:colId xmlns:a16="http://schemas.microsoft.com/office/drawing/2014/main" val="3726895353"/>
                    </a:ext>
                  </a:extLst>
                </a:gridCol>
                <a:gridCol w="913057">
                  <a:extLst>
                    <a:ext uri="{9D8B030D-6E8A-4147-A177-3AD203B41FA5}">
                      <a16:colId xmlns:a16="http://schemas.microsoft.com/office/drawing/2014/main" val="977808799"/>
                    </a:ext>
                  </a:extLst>
                </a:gridCol>
                <a:gridCol w="1014655">
                  <a:extLst>
                    <a:ext uri="{9D8B030D-6E8A-4147-A177-3AD203B41FA5}">
                      <a16:colId xmlns:a16="http://schemas.microsoft.com/office/drawing/2014/main" val="4123114686"/>
                    </a:ext>
                  </a:extLst>
                </a:gridCol>
                <a:gridCol w="1200978">
                  <a:extLst>
                    <a:ext uri="{9D8B030D-6E8A-4147-A177-3AD203B41FA5}">
                      <a16:colId xmlns:a16="http://schemas.microsoft.com/office/drawing/2014/main" val="3315131440"/>
                    </a:ext>
                  </a:extLst>
                </a:gridCol>
                <a:gridCol w="1619587">
                  <a:extLst>
                    <a:ext uri="{9D8B030D-6E8A-4147-A177-3AD203B41FA5}">
                      <a16:colId xmlns:a16="http://schemas.microsoft.com/office/drawing/2014/main" val="851995419"/>
                    </a:ext>
                  </a:extLst>
                </a:gridCol>
              </a:tblGrid>
              <a:tr h="579782">
                <a:tc>
                  <a:txBody>
                    <a:bodyPr/>
                    <a:lstStyle/>
                    <a:p>
                      <a:pPr algn="ctr"/>
                      <a:r>
                        <a:rPr lang="en-US"/>
                        <a:t>Model Author(s)</a:t>
                      </a:r>
                    </a:p>
                  </a:txBody>
                  <a:tcPr/>
                </a:tc>
                <a:tc>
                  <a:txBody>
                    <a:bodyPr/>
                    <a:lstStyle/>
                    <a:p>
                      <a:pPr lvl="0" algn="ctr">
                        <a:buNone/>
                      </a:pPr>
                      <a:r>
                        <a:rPr lang="en-US"/>
                        <a:t>Spike Generation</a:t>
                      </a:r>
                    </a:p>
                  </a:txBody>
                  <a:tcPr/>
                </a:tc>
                <a:tc>
                  <a:txBody>
                    <a:bodyPr/>
                    <a:lstStyle/>
                    <a:p>
                      <a:pPr lvl="0" algn="ctr">
                        <a:buNone/>
                      </a:pPr>
                      <a:r>
                        <a:rPr lang="en-US" sz="1800" b="1" i="0" u="none" strike="noStrike" noProof="0">
                          <a:latin typeface="Calibri"/>
                          <a:ea typeface="Calibri"/>
                          <a:cs typeface="Calibri"/>
                        </a:rPr>
                        <a:t>Ca²⁺ model</a:t>
                      </a:r>
                      <a:endParaRPr lang="en-US" b="1"/>
                    </a:p>
                  </a:txBody>
                  <a:tcPr/>
                </a:tc>
                <a:tc>
                  <a:txBody>
                    <a:bodyPr/>
                    <a:lstStyle/>
                    <a:p>
                      <a:pPr lvl="0" algn="ctr">
                        <a:buNone/>
                      </a:pPr>
                      <a:r>
                        <a:rPr lang="en-US" sz="1800" b="1" i="0" u="none" strike="noStrike" noProof="0">
                          <a:latin typeface="Calibri"/>
                          <a:ea typeface="Calibri"/>
                          <a:cs typeface="Calibri"/>
                        </a:rPr>
                        <a:t>Network</a:t>
                      </a:r>
                      <a:endParaRPr lang="en-US" sz="1800" b="1" i="0" u="none" strike="noStrike" noProof="0" dirty="0">
                        <a:latin typeface="Calibri"/>
                        <a:ea typeface="Calibri"/>
                        <a:cs typeface="Calibri"/>
                      </a:endParaRPr>
                    </a:p>
                  </a:txBody>
                  <a:tcPr/>
                </a:tc>
                <a:tc>
                  <a:txBody>
                    <a:bodyPr/>
                    <a:lstStyle/>
                    <a:p>
                      <a:pPr lvl="0" algn="ctr">
                        <a:buNone/>
                      </a:pPr>
                      <a:r>
                        <a:rPr lang="en-US"/>
                        <a:t>Time Dynamics</a:t>
                      </a:r>
                    </a:p>
                  </a:txBody>
                  <a:tcPr/>
                </a:tc>
                <a:tc>
                  <a:txBody>
                    <a:bodyPr/>
                    <a:lstStyle/>
                    <a:p>
                      <a:pPr lvl="0" algn="ctr">
                        <a:buNone/>
                      </a:pPr>
                      <a:r>
                        <a:rPr lang="en-US" dirty="0"/>
                        <a:t>Code Availab</a:t>
                      </a:r>
                      <a:r>
                        <a:rPr lang="en-US"/>
                        <a:t>ility</a:t>
                      </a:r>
                    </a:p>
                  </a:txBody>
                  <a:tcPr/>
                </a:tc>
                <a:extLst>
                  <a:ext uri="{0D108BD9-81ED-4DB2-BD59-A6C34878D82A}">
                    <a16:rowId xmlns:a16="http://schemas.microsoft.com/office/drawing/2014/main" val="112853496"/>
                  </a:ext>
                </a:extLst>
              </a:tr>
              <a:tr h="665761">
                <a:tc>
                  <a:txBody>
                    <a:bodyPr/>
                    <a:lstStyle/>
                    <a:p>
                      <a:pPr lvl="0">
                        <a:buNone/>
                      </a:pPr>
                      <a:r>
                        <a:rPr lang="en-US" sz="1800" b="0" i="0" u="none" strike="noStrike" noProof="0" dirty="0" err="1">
                          <a:latin typeface="Calibri"/>
                          <a:ea typeface="Calibri"/>
                          <a:cs typeface="Calibri"/>
                        </a:rPr>
                        <a:t>Izhikevich</a:t>
                      </a:r>
                      <a:r>
                        <a:rPr lang="en-US" sz="1800" b="0" i="0" u="none" strike="noStrike" noProof="0" dirty="0">
                          <a:latin typeface="Calibri"/>
                          <a:ea typeface="Calibri"/>
                          <a:cs typeface="Calibri"/>
                        </a:rPr>
                        <a:t> </a:t>
                      </a:r>
                    </a:p>
                    <a:p>
                      <a:pPr lvl="0">
                        <a:buNone/>
                      </a:pPr>
                      <a:r>
                        <a:rPr lang="en-US" sz="1200" b="0" i="0" u="none" strike="noStrike" noProof="0" dirty="0">
                          <a:latin typeface="Calibri"/>
                          <a:ea typeface="Calibri"/>
                          <a:cs typeface="Calibri"/>
                        </a:rPr>
                        <a:t>Simple model of spiking </a:t>
                      </a:r>
                      <a:r>
                        <a:rPr lang="en-US" sz="1200" b="0" i="0" u="none" strike="noStrike" noProof="0">
                          <a:latin typeface="Calibri"/>
                          <a:ea typeface="Calibri"/>
                          <a:cs typeface="Calibri"/>
                        </a:rPr>
                        <a:t>neurons [5]</a:t>
                      </a:r>
                      <a:endParaRPr lang="en-US" sz="1200" b="0" i="0" u="none" strike="noStrike" noProof="0" dirty="0">
                        <a:latin typeface="Calibri"/>
                        <a:ea typeface="Calibri"/>
                        <a:cs typeface="Calibri"/>
                      </a:endParaRPr>
                    </a:p>
                  </a:txBody>
                  <a:tcPr/>
                </a:tc>
                <a:tc>
                  <a:txBody>
                    <a:bodyPr/>
                    <a:lstStyle/>
                    <a:p>
                      <a:pPr lvl="0" algn="ctr">
                        <a:buNone/>
                      </a:pPr>
                      <a:r>
                        <a:rPr lang="en-US" sz="3200" b="0" i="0" u="none" strike="noStrike" noProof="0">
                          <a:latin typeface="Calibri"/>
                          <a:ea typeface="Calibri"/>
                          <a:cs typeface="Calibri"/>
                        </a:rPr>
                        <a:t>✅</a:t>
                      </a:r>
                      <a:endParaRPr lang="en-US" sz="3200"/>
                    </a:p>
                  </a:txBody>
                  <a:tcPr/>
                </a:tc>
                <a:tc>
                  <a:txBody>
                    <a:bodyPr/>
                    <a:lstStyle/>
                    <a:p>
                      <a:pPr lvl="0" algn="ctr">
                        <a:buNone/>
                      </a:pPr>
                      <a:r>
                        <a:rPr lang="en-US" sz="3200" b="0" i="0" u="none" strike="noStrike" noProof="0">
                          <a:latin typeface="Calibri"/>
                          <a:ea typeface="Calibri"/>
                          <a:cs typeface="Calibri"/>
                        </a:rPr>
                        <a:t>❌</a:t>
                      </a:r>
                      <a:endParaRPr lang="en-US" sz="3200"/>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algn="ctr"/>
                      <a:r>
                        <a:rPr lang="en-US" b="1">
                          <a:solidFill>
                            <a:schemeClr val="accent6">
                              <a:lumMod val="49000"/>
                            </a:schemeClr>
                          </a:solidFill>
                        </a:rPr>
                        <a:t>MATLAB</a:t>
                      </a:r>
                    </a:p>
                  </a:txBody>
                  <a:tcPr/>
                </a:tc>
                <a:extLst>
                  <a:ext uri="{0D108BD9-81ED-4DB2-BD59-A6C34878D82A}">
                    <a16:rowId xmlns:a16="http://schemas.microsoft.com/office/drawing/2014/main" val="3287149035"/>
                  </a:ext>
                </a:extLst>
              </a:tr>
              <a:tr h="665761">
                <a:tc>
                  <a:txBody>
                    <a:bodyPr/>
                    <a:lstStyle/>
                    <a:p>
                      <a:pPr lvl="0" algn="l">
                        <a:lnSpc>
                          <a:spcPct val="100000"/>
                        </a:lnSpc>
                        <a:spcBef>
                          <a:spcPts val="0"/>
                        </a:spcBef>
                        <a:spcAft>
                          <a:spcPts val="0"/>
                        </a:spcAft>
                        <a:buNone/>
                      </a:pPr>
                      <a:r>
                        <a:rPr lang="en-US" sz="1800" b="0" i="0" u="none" strike="noStrike" noProof="0">
                          <a:latin typeface="Calibri"/>
                          <a:ea typeface="Calibri"/>
                          <a:cs typeface="Calibri"/>
                        </a:rPr>
                        <a:t>Vogelstein et al. </a:t>
                      </a:r>
                    </a:p>
                    <a:p>
                      <a:pPr lvl="0" algn="l">
                        <a:lnSpc>
                          <a:spcPct val="100000"/>
                        </a:lnSpc>
                        <a:spcBef>
                          <a:spcPts val="0"/>
                        </a:spcBef>
                        <a:spcAft>
                          <a:spcPts val="0"/>
                        </a:spcAft>
                        <a:buNone/>
                      </a:pPr>
                      <a:r>
                        <a:rPr lang="en-US" sz="1200" b="0" i="0" u="none" strike="noStrike" noProof="0" dirty="0">
                          <a:latin typeface="Calibri"/>
                          <a:ea typeface="Calibri"/>
                          <a:cs typeface="Calibri"/>
                        </a:rPr>
                        <a:t>Fast non-negative </a:t>
                      </a:r>
                      <a:r>
                        <a:rPr lang="en-US" sz="1200" b="0" i="0" u="none" strike="noStrike" noProof="0">
                          <a:latin typeface="Calibri"/>
                          <a:ea typeface="Calibri"/>
                          <a:cs typeface="Calibri"/>
                        </a:rPr>
                        <a:t>deconvolution [6]</a:t>
                      </a:r>
                      <a:endParaRPr lang="en-US" sz="1200"/>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lnSpc>
                          <a:spcPct val="100000"/>
                        </a:lnSpc>
                        <a:spcBef>
                          <a:spcPts val="0"/>
                        </a:spcBef>
                        <a:spcAft>
                          <a:spcPts val="0"/>
                        </a:spcAft>
                        <a:buNone/>
                      </a:pPr>
                      <a:r>
                        <a:rPr lang="en-US" sz="1800" b="1" i="0" u="none" strike="noStrike" noProof="0" dirty="0" err="1">
                          <a:solidFill>
                            <a:schemeClr val="accent4">
                              <a:lumMod val="49000"/>
                            </a:schemeClr>
                          </a:solidFill>
                          <a:latin typeface="Calibri"/>
                          <a:ea typeface="Calibri"/>
                          <a:cs typeface="Calibri"/>
                        </a:rPr>
                        <a:t>eqs</a:t>
                      </a:r>
                      <a:r>
                        <a:rPr lang="en-US" sz="1800" b="1" i="0" u="none" strike="noStrike" noProof="0" dirty="0">
                          <a:solidFill>
                            <a:schemeClr val="accent4">
                              <a:lumMod val="49000"/>
                            </a:schemeClr>
                          </a:solidFill>
                          <a:latin typeface="Calibri"/>
                          <a:ea typeface="Calibri"/>
                          <a:cs typeface="Calibri"/>
                        </a:rPr>
                        <a:t> only</a:t>
                      </a:r>
                      <a:endParaRPr lang="en-US" sz="1800" b="0" i="0" u="none" strike="noStrike" noProof="0" dirty="0">
                        <a:solidFill>
                          <a:schemeClr val="accent4">
                            <a:lumMod val="49000"/>
                          </a:schemeClr>
                        </a:solidFill>
                        <a:latin typeface="Calibri"/>
                        <a:ea typeface="Calibri"/>
                        <a:cs typeface="Calibri"/>
                      </a:endParaRPr>
                    </a:p>
                    <a:p>
                      <a:pPr lvl="0" algn="ctr">
                        <a:buNone/>
                      </a:pPr>
                      <a:endParaRPr lang="en-US" dirty="0"/>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algn="ctr"/>
                      <a:r>
                        <a:rPr lang="en-US" b="1">
                          <a:solidFill>
                            <a:schemeClr val="accent4">
                              <a:lumMod val="49000"/>
                            </a:schemeClr>
                          </a:solidFill>
                        </a:rPr>
                        <a:t>Only in opposite direction</a:t>
                      </a:r>
                    </a:p>
                  </a:txBody>
                  <a:tcPr/>
                </a:tc>
                <a:extLst>
                  <a:ext uri="{0D108BD9-81ED-4DB2-BD59-A6C34878D82A}">
                    <a16:rowId xmlns:a16="http://schemas.microsoft.com/office/drawing/2014/main" val="131898792"/>
                  </a:ext>
                </a:extLst>
              </a:tr>
              <a:tr h="665761">
                <a:tc>
                  <a:txBody>
                    <a:bodyPr/>
                    <a:lstStyle/>
                    <a:p>
                      <a:pPr lvl="0" algn="l">
                        <a:lnSpc>
                          <a:spcPct val="100000"/>
                        </a:lnSpc>
                        <a:spcBef>
                          <a:spcPts val="0"/>
                        </a:spcBef>
                        <a:spcAft>
                          <a:spcPts val="0"/>
                        </a:spcAft>
                        <a:buNone/>
                      </a:pPr>
                      <a:r>
                        <a:rPr lang="en-US" sz="1800" b="0" i="0" u="none" strike="noStrike" noProof="0">
                          <a:latin typeface="Calibri"/>
                          <a:ea typeface="Calibri"/>
                          <a:cs typeface="Calibri"/>
                        </a:rPr>
                        <a:t>Lütcke et al.</a:t>
                      </a:r>
                      <a:endParaRPr lang="en-US"/>
                    </a:p>
                    <a:p>
                      <a:pPr lvl="0">
                        <a:buNone/>
                      </a:pPr>
                      <a:r>
                        <a:rPr lang="en-US" sz="1200" b="0" i="0" u="none" strike="noStrike" noProof="0" dirty="0">
                          <a:latin typeface="Calibri"/>
                          <a:ea typeface="Calibri"/>
                          <a:cs typeface="Calibri"/>
                        </a:rPr>
                        <a:t>Network spike </a:t>
                      </a:r>
                      <a:r>
                        <a:rPr lang="en-US" sz="1200" b="0" i="0" u="none" strike="noStrike" noProof="0">
                          <a:latin typeface="Calibri"/>
                          <a:ea typeface="Calibri"/>
                          <a:cs typeface="Calibri"/>
                        </a:rPr>
                        <a:t>dynamics + topology [7]</a:t>
                      </a:r>
                      <a:endParaRPr lang="en-US" sz="1200"/>
                    </a:p>
                  </a:txBody>
                  <a:tcPr/>
                </a:tc>
                <a:tc>
                  <a:txBody>
                    <a:bodyPr/>
                    <a:lstStyle/>
                    <a:p>
                      <a:pPr lvl="0" algn="ctr">
                        <a:lnSpc>
                          <a:spcPct val="100000"/>
                        </a:lnSpc>
                        <a:spcBef>
                          <a:spcPts val="0"/>
                        </a:spcBef>
                        <a:spcAft>
                          <a:spcPts val="0"/>
                        </a:spcAft>
                        <a:buNone/>
                      </a:pPr>
                      <a:r>
                        <a:rPr lang="en-US" sz="1800" b="1" i="0" u="none" strike="noStrike" noProof="0" dirty="0">
                          <a:solidFill>
                            <a:schemeClr val="accent4">
                              <a:lumMod val="49000"/>
                            </a:schemeClr>
                          </a:solidFill>
                          <a:latin typeface="Calibri"/>
                          <a:ea typeface="Calibri"/>
                          <a:cs typeface="Calibri"/>
                        </a:rPr>
                        <a:t>Auryn </a:t>
                      </a:r>
                      <a:r>
                        <a:rPr lang="en-US" sz="1800" b="1" i="0" u="none" strike="noStrike" noProof="0">
                          <a:solidFill>
                            <a:schemeClr val="accent4">
                              <a:lumMod val="49000"/>
                            </a:schemeClr>
                          </a:solidFill>
                          <a:latin typeface="Calibri"/>
                          <a:ea typeface="Calibri"/>
                          <a:cs typeface="Calibri"/>
                        </a:rPr>
                        <a:t>Model</a:t>
                      </a:r>
                      <a:endParaRPr lang="en-US">
                        <a:solidFill>
                          <a:schemeClr val="accent4">
                            <a:lumMod val="49000"/>
                          </a:schemeClr>
                        </a:solidFill>
                      </a:endParaRPr>
                    </a:p>
                  </a:txBody>
                  <a:tcPr/>
                </a:tc>
                <a:tc>
                  <a:txBody>
                    <a:bodyPr/>
                    <a:lstStyle/>
                    <a:p>
                      <a:pPr lvl="0" algn="ctr">
                        <a:buNone/>
                      </a:pPr>
                      <a:r>
                        <a:rPr lang="en-US" b="1" dirty="0" err="1">
                          <a:solidFill>
                            <a:schemeClr val="accent4">
                              <a:lumMod val="49000"/>
                            </a:schemeClr>
                          </a:solidFill>
                        </a:rPr>
                        <a:t>eqs</a:t>
                      </a:r>
                      <a:r>
                        <a:rPr lang="en-US" b="1" dirty="0">
                          <a:solidFill>
                            <a:schemeClr val="accent4">
                              <a:lumMod val="49000"/>
                            </a:schemeClr>
                          </a:solidFill>
                        </a:rPr>
                        <a:t> </a:t>
                      </a:r>
                      <a:r>
                        <a:rPr lang="en-US" sz="1800" b="1" kern="1200" dirty="0">
                          <a:solidFill>
                            <a:schemeClr val="accent4">
                              <a:lumMod val="49000"/>
                            </a:schemeClr>
                          </a:solidFill>
                          <a:latin typeface="+mn-lt"/>
                          <a:ea typeface="+mn-ea"/>
                          <a:cs typeface="+mn-cs"/>
                        </a:rPr>
                        <a:t>only</a:t>
                      </a:r>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1800" b="1" i="0" u="none" strike="noStrike" noProof="0">
                          <a:solidFill>
                            <a:schemeClr val="accent6">
                              <a:lumMod val="49000"/>
                            </a:schemeClr>
                          </a:solidFill>
                          <a:latin typeface="Calibri"/>
                          <a:ea typeface="Calibri"/>
                          <a:cs typeface="Calibri"/>
                        </a:rPr>
                        <a:t>C++</a:t>
                      </a:r>
                    </a:p>
                    <a:p>
                      <a:pPr lvl="0" algn="ctr">
                        <a:buNone/>
                      </a:pPr>
                      <a:r>
                        <a:rPr lang="en-US" sz="1800" b="1" i="0" u="none" strike="noStrike" noProof="0">
                          <a:solidFill>
                            <a:schemeClr val="accent6">
                              <a:lumMod val="49000"/>
                            </a:schemeClr>
                          </a:solidFill>
                          <a:latin typeface="Calibri"/>
                          <a:ea typeface="Calibri"/>
                          <a:cs typeface="Calibri"/>
                        </a:rPr>
                        <a:t>MATLAB</a:t>
                      </a:r>
                      <a:endParaRPr lang="en-US" sz="1800" b="1" i="0" u="none" strike="noStrike" noProof="0" dirty="0">
                        <a:solidFill>
                          <a:schemeClr val="accent6">
                            <a:lumMod val="49000"/>
                          </a:schemeClr>
                        </a:solidFill>
                        <a:latin typeface="Calibri"/>
                        <a:ea typeface="Calibri"/>
                        <a:cs typeface="Calibri"/>
                      </a:endParaRPr>
                    </a:p>
                  </a:txBody>
                  <a:tcPr/>
                </a:tc>
                <a:extLst>
                  <a:ext uri="{0D108BD9-81ED-4DB2-BD59-A6C34878D82A}">
                    <a16:rowId xmlns:a16="http://schemas.microsoft.com/office/drawing/2014/main" val="2521307221"/>
                  </a:ext>
                </a:extLst>
              </a:tr>
              <a:tr h="665761">
                <a:tc>
                  <a:txBody>
                    <a:bodyPr/>
                    <a:lstStyle/>
                    <a:p>
                      <a:pPr lvl="0" algn="l">
                        <a:lnSpc>
                          <a:spcPct val="100000"/>
                        </a:lnSpc>
                        <a:spcBef>
                          <a:spcPts val="0"/>
                        </a:spcBef>
                        <a:spcAft>
                          <a:spcPts val="0"/>
                        </a:spcAft>
                        <a:buNone/>
                      </a:pPr>
                      <a:r>
                        <a:rPr lang="en-US" sz="1800" b="0" i="0" u="none" strike="noStrike" noProof="0">
                          <a:latin typeface="Calibri"/>
                          <a:ea typeface="Calibri"/>
                          <a:cs typeface="Calibri"/>
                        </a:rPr>
                        <a:t>Orlandi et al.</a:t>
                      </a:r>
                      <a:endParaRPr lang="en-US"/>
                    </a:p>
                    <a:p>
                      <a:pPr lvl="0">
                        <a:buNone/>
                      </a:pPr>
                      <a:r>
                        <a:rPr lang="en-US" sz="1200" b="0" i="0" u="none" strike="noStrike" noProof="0" dirty="0">
                          <a:latin typeface="Calibri"/>
                          <a:ea typeface="Calibri"/>
                          <a:cs typeface="Calibri"/>
                        </a:rPr>
                        <a:t>Noise focusing in neuronal cultures [8]</a:t>
                      </a:r>
                      <a:endParaRPr lang="en-US" sz="1200" dirty="0"/>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1800" b="1" i="0" u="none" strike="noStrike" noProof="0">
                          <a:solidFill>
                            <a:schemeClr val="accent6">
                              <a:lumMod val="49000"/>
                            </a:schemeClr>
                          </a:solidFill>
                          <a:latin typeface="Calibri"/>
                          <a:ea typeface="Calibri"/>
                          <a:cs typeface="Calibri"/>
                        </a:rPr>
                        <a:t>C++</a:t>
                      </a:r>
                    </a:p>
                    <a:p>
                      <a:pPr lvl="0" algn="ctr">
                        <a:buNone/>
                      </a:pPr>
                      <a:r>
                        <a:rPr lang="en-US" sz="1800" b="1" i="0" u="none" strike="noStrike" noProof="0">
                          <a:solidFill>
                            <a:schemeClr val="accent4">
                              <a:lumMod val="49000"/>
                            </a:schemeClr>
                          </a:solidFill>
                          <a:latin typeface="Calibri"/>
                          <a:ea typeface="Calibri"/>
                          <a:cs typeface="Calibri"/>
                        </a:rPr>
                        <a:t>Linux Focused</a:t>
                      </a:r>
                    </a:p>
                  </a:txBody>
                  <a:tcPr/>
                </a:tc>
                <a:extLst>
                  <a:ext uri="{0D108BD9-81ED-4DB2-BD59-A6C34878D82A}">
                    <a16:rowId xmlns:a16="http://schemas.microsoft.com/office/drawing/2014/main" val="3495738316"/>
                  </a:ext>
                </a:extLst>
              </a:tr>
              <a:tr h="665760">
                <a:tc>
                  <a:txBody>
                    <a:bodyPr/>
                    <a:lstStyle/>
                    <a:p>
                      <a:pPr lvl="0" algn="l">
                        <a:lnSpc>
                          <a:spcPct val="100000"/>
                        </a:lnSpc>
                        <a:spcBef>
                          <a:spcPts val="0"/>
                        </a:spcBef>
                        <a:spcAft>
                          <a:spcPts val="0"/>
                        </a:spcAft>
                        <a:buNone/>
                      </a:pPr>
                      <a:r>
                        <a:rPr lang="en-US" sz="1800" b="0" i="0" u="none" strike="noStrike" noProof="0"/>
                        <a:t>Stetter et al.</a:t>
                      </a:r>
                      <a:endParaRPr lang="en-US" sz="1800"/>
                    </a:p>
                    <a:p>
                      <a:pPr lvl="0">
                        <a:buNone/>
                      </a:pPr>
                      <a:r>
                        <a:rPr lang="en-US" sz="1200" b="0" i="0" u="none" strike="noStrike" noProof="0" dirty="0"/>
                        <a:t>Model-free connectivity </a:t>
                      </a:r>
                      <a:r>
                        <a:rPr lang="en-US" sz="1200" b="0" i="0" u="none" strike="noStrike" noProof="0"/>
                        <a:t>reconstruction [9]</a:t>
                      </a:r>
                      <a:endParaRPr lang="en-US"/>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lnSpc>
                          <a:spcPct val="100000"/>
                        </a:lnSpc>
                        <a:spcBef>
                          <a:spcPts val="0"/>
                        </a:spcBef>
                        <a:spcAft>
                          <a:spcPts val="0"/>
                        </a:spcAft>
                        <a:buNone/>
                      </a:pPr>
                      <a:r>
                        <a:rPr lang="en-US" sz="1800" b="1" i="0" u="none" strike="noStrike" noProof="0" dirty="0" err="1">
                          <a:solidFill>
                            <a:schemeClr val="accent4">
                              <a:lumMod val="49000"/>
                            </a:schemeClr>
                          </a:solidFill>
                          <a:latin typeface="Calibri"/>
                          <a:ea typeface="Calibri"/>
                          <a:cs typeface="Calibri"/>
                        </a:rPr>
                        <a:t>eqs</a:t>
                      </a:r>
                      <a:r>
                        <a:rPr lang="en-US" sz="1800" b="1" i="0" u="none" strike="noStrike" noProof="0" dirty="0">
                          <a:solidFill>
                            <a:schemeClr val="accent4">
                              <a:lumMod val="49000"/>
                            </a:schemeClr>
                          </a:solidFill>
                          <a:latin typeface="Calibri"/>
                          <a:ea typeface="Calibri"/>
                          <a:cs typeface="Calibri"/>
                        </a:rPr>
                        <a:t> only</a:t>
                      </a:r>
                      <a:endParaRPr lang="en-US" sz="1800" b="0" i="0" u="none" strike="noStrike" noProof="0">
                        <a:solidFill>
                          <a:schemeClr val="accent4">
                            <a:lumMod val="49000"/>
                          </a:schemeClr>
                        </a:solidFill>
                        <a:latin typeface="Calibri"/>
                        <a:ea typeface="Calibri"/>
                        <a:cs typeface="Calibri"/>
                      </a:endParaRPr>
                    </a:p>
                    <a:p>
                      <a:pPr lvl="0" algn="ctr">
                        <a:buNone/>
                      </a:pPr>
                      <a:endParaRPr lang="en-US" dirty="0"/>
                    </a:p>
                  </a:txBody>
                  <a:tcPr/>
                </a:tc>
                <a:tc>
                  <a:txBody>
                    <a:bodyPr/>
                    <a:lstStyle/>
                    <a:p>
                      <a:pPr lvl="0" algn="ctr">
                        <a:buNone/>
                      </a:pPr>
                      <a:r>
                        <a:rPr lang="en-US" sz="3200" b="0" i="0" u="none" strike="noStrike" noProof="0">
                          <a:solidFill>
                            <a:srgbClr val="000000"/>
                          </a:solidFill>
                          <a:latin typeface="Calibri"/>
                          <a:ea typeface="Calibri"/>
                          <a:cs typeface="Calibri"/>
                        </a:rPr>
                        <a:t>✅</a:t>
                      </a:r>
                      <a:endParaRPr lang="en-US"/>
                    </a:p>
                  </a:txBody>
                  <a:tcPr/>
                </a:tc>
                <a:tc>
                  <a:txBody>
                    <a:bodyPr/>
                    <a:lstStyle/>
                    <a:p>
                      <a:pPr lvl="0" algn="ctr">
                        <a:buNone/>
                      </a:pPr>
                      <a:r>
                        <a:rPr lang="en-US" sz="3200" b="1" i="0" u="none" strike="noStrike" kern="1200" noProof="0">
                          <a:solidFill>
                            <a:schemeClr val="accent6">
                              <a:lumMod val="49000"/>
                            </a:schemeClr>
                          </a:solidFill>
                          <a:latin typeface="Calibri"/>
                          <a:ea typeface="Calibri"/>
                          <a:cs typeface="Calibri"/>
                        </a:rPr>
                        <a:t>✅</a:t>
                      </a:r>
                      <a:endParaRPr lang="en-US" sz="3200" b="1" i="0" u="none" strike="noStrike" kern="1200">
                        <a:solidFill>
                          <a:schemeClr val="accent6">
                            <a:lumMod val="49000"/>
                          </a:schemeClr>
                        </a:solidFill>
                        <a:latin typeface="Calibri"/>
                        <a:ea typeface="Calibri"/>
                        <a:cs typeface="Calibri"/>
                      </a:endParaRPr>
                    </a:p>
                  </a:txBody>
                  <a:tcPr/>
                </a:tc>
                <a:tc>
                  <a:txBody>
                    <a:bodyPr/>
                    <a:lstStyle/>
                    <a:p>
                      <a:pPr lvl="0" algn="ctr">
                        <a:buNone/>
                      </a:pPr>
                      <a:r>
                        <a:rPr lang="en-US" sz="1800" b="1" i="0" u="none" strike="noStrike" noProof="0">
                          <a:solidFill>
                            <a:schemeClr val="accent4">
                              <a:lumMod val="49000"/>
                            </a:schemeClr>
                          </a:solidFill>
                          <a:latin typeface="Calibri"/>
                          <a:ea typeface="Calibri"/>
                          <a:cs typeface="Calibri"/>
                        </a:rPr>
                        <a:t>Only in opposite direction</a:t>
                      </a:r>
                      <a:endParaRPr lang="en-US"/>
                    </a:p>
                  </a:txBody>
                  <a:tcPr/>
                </a:tc>
                <a:extLst>
                  <a:ext uri="{0D108BD9-81ED-4DB2-BD59-A6C34878D82A}">
                    <a16:rowId xmlns:a16="http://schemas.microsoft.com/office/drawing/2014/main" val="3828736281"/>
                  </a:ext>
                </a:extLst>
              </a:tr>
            </a:tbl>
          </a:graphicData>
        </a:graphic>
      </p:graphicFrame>
    </p:spTree>
    <p:extLst>
      <p:ext uri="{BB962C8B-B14F-4D97-AF65-F5344CB8AC3E}">
        <p14:creationId xmlns:p14="http://schemas.microsoft.com/office/powerpoint/2010/main" val="478837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27CD6-9DA1-5988-EF3A-DE6B37B4D103}"/>
              </a:ext>
            </a:extLst>
          </p:cNvPr>
          <p:cNvSpPr>
            <a:spLocks noGrp="1"/>
          </p:cNvSpPr>
          <p:nvPr>
            <p:ph type="title"/>
          </p:nvPr>
        </p:nvSpPr>
        <p:spPr/>
        <p:txBody>
          <a:bodyPr lIns="91440" tIns="45720" rIns="91440" bIns="45720" anchor="t"/>
          <a:lstStyle/>
          <a:p>
            <a:r>
              <a:rPr lang="en-US" dirty="0">
                <a:ea typeface="Calibri Light"/>
                <a:cs typeface="Calibri Light"/>
              </a:rPr>
              <a:t>Auryn Spiking Neural Network Simulator </a:t>
            </a:r>
            <a:br>
              <a:rPr lang="en-US" dirty="0">
                <a:ea typeface="Calibri Light"/>
                <a:cs typeface="Calibri Light"/>
              </a:rPr>
            </a:br>
            <a:r>
              <a:rPr lang="en-US" sz="3600">
                <a:ea typeface="Calibri Light"/>
                <a:cs typeface="Calibri Light"/>
              </a:rPr>
              <a:t>Common Parameters</a:t>
            </a:r>
          </a:p>
          <a:p>
            <a:endParaRPr lang="en-US" dirty="0">
              <a:ea typeface="Calibri Light"/>
              <a:cs typeface="Calibri Light"/>
            </a:endParaRPr>
          </a:p>
        </p:txBody>
      </p:sp>
      <p:sp>
        <p:nvSpPr>
          <p:cNvPr id="7" name="Content Placeholder 6">
            <a:extLst>
              <a:ext uri="{FF2B5EF4-FFF2-40B4-BE49-F238E27FC236}">
                <a16:creationId xmlns:a16="http://schemas.microsoft.com/office/drawing/2014/main" id="{8B0A532D-A5B0-E08E-CCAC-2F4E97428181}"/>
              </a:ext>
            </a:extLst>
          </p:cNvPr>
          <p:cNvSpPr>
            <a:spLocks noGrp="1"/>
          </p:cNvSpPr>
          <p:nvPr>
            <p:ph idx="1"/>
          </p:nvPr>
        </p:nvSpPr>
        <p:spPr/>
        <p:txBody>
          <a:bodyPr vert="horz" lIns="91440" tIns="45720" rIns="91440" bIns="45720" rtlCol="0" anchor="t">
            <a:normAutofit/>
          </a:bodyPr>
          <a:lstStyle/>
          <a:p>
            <a:r>
              <a:rPr lang="en-US">
                <a:ea typeface="Calibri"/>
                <a:cs typeface="Calibri"/>
              </a:rPr>
              <a:t>Both inhibitory and exhibitory neurons used in an 80/20 split</a:t>
            </a:r>
          </a:p>
          <a:p>
            <a:r>
              <a:rPr lang="en-US">
                <a:ea typeface="Calibri"/>
                <a:cs typeface="Calibri"/>
              </a:rPr>
              <a:t>Duration: 240 seconds</a:t>
            </a:r>
            <a:endParaRPr lang="en-US" dirty="0">
              <a:ea typeface="Calibri"/>
              <a:cs typeface="Calibri"/>
            </a:endParaRPr>
          </a:p>
          <a:p>
            <a:r>
              <a:rPr lang="en-US">
                <a:ea typeface="Calibri"/>
                <a:cs typeface="Calibri"/>
              </a:rPr>
              <a:t>200 input neurons</a:t>
            </a:r>
          </a:p>
          <a:p>
            <a:r>
              <a:rPr lang="en-US" dirty="0">
                <a:ea typeface="Calibri"/>
                <a:cs typeface="Calibri"/>
              </a:rPr>
              <a:t>GABA </a:t>
            </a:r>
            <a:r>
              <a:rPr lang="en-US">
                <a:ea typeface="+mn-lt"/>
                <a:cs typeface="+mn-lt"/>
              </a:rPr>
              <a:t>(gamma-aminobutyric acid)</a:t>
            </a:r>
            <a:r>
              <a:rPr lang="en-US">
                <a:ea typeface="Calibri"/>
                <a:cs typeface="Calibri"/>
              </a:rPr>
              <a:t> used as inhibitory neurotransmitter</a:t>
            </a:r>
            <a:endParaRPr lang="en-US" dirty="0">
              <a:ea typeface="Calibri"/>
              <a:cs typeface="Calibri"/>
            </a:endParaRPr>
          </a:p>
          <a:p>
            <a:r>
              <a:rPr lang="en-US" dirty="0">
                <a:ea typeface="Calibri"/>
                <a:cs typeface="Calibri"/>
              </a:rPr>
              <a:t>Exhibitory to exhibitory neuron connections: .2 density, .2 </a:t>
            </a:r>
            <a:r>
              <a:rPr lang="en-US">
                <a:ea typeface="Calibri"/>
                <a:cs typeface="Calibri"/>
              </a:rPr>
              <a:t>probability</a:t>
            </a:r>
            <a:endParaRPr lang="en-US" dirty="0">
              <a:ea typeface="Calibri"/>
              <a:cs typeface="Calibri"/>
            </a:endParaRPr>
          </a:p>
          <a:p>
            <a:r>
              <a:rPr lang="en-US">
                <a:ea typeface="Calibri"/>
                <a:cs typeface="Calibri"/>
              </a:rPr>
              <a:t>Exhibitory to inhibitory neuron connections: .3 density, .2 probability</a:t>
            </a:r>
          </a:p>
          <a:p>
            <a:r>
              <a:rPr lang="en-US">
                <a:ea typeface="Calibri"/>
                <a:cs typeface="Calibri"/>
              </a:rPr>
              <a:t>Inhibitory to exhibitory neuron connections: .4 density, .2 probability</a:t>
            </a:r>
          </a:p>
          <a:p>
            <a:r>
              <a:rPr lang="en-US">
                <a:ea typeface="Calibri"/>
                <a:cs typeface="Calibri"/>
              </a:rPr>
              <a:t>Inhibitory to inhibitory neuron connections: .4 density, .2 probability</a:t>
            </a:r>
          </a:p>
          <a:p>
            <a:endParaRPr lang="en-US" dirty="0">
              <a:ea typeface="Calibri"/>
              <a:cs typeface="Calibri"/>
            </a:endParaRPr>
          </a:p>
        </p:txBody>
      </p:sp>
    </p:spTree>
    <p:extLst>
      <p:ext uri="{BB962C8B-B14F-4D97-AF65-F5344CB8AC3E}">
        <p14:creationId xmlns:p14="http://schemas.microsoft.com/office/powerpoint/2010/main" val="85970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20DC5-4D4F-4168-8DC1-76B489D731F2}"/>
              </a:ext>
            </a:extLst>
          </p:cNvPr>
          <p:cNvSpPr>
            <a:spLocks noGrp="1"/>
          </p:cNvSpPr>
          <p:nvPr>
            <p:ph type="title"/>
          </p:nvPr>
        </p:nvSpPr>
        <p:spPr/>
        <p:txBody>
          <a:bodyPr/>
          <a:lstStyle/>
          <a:p>
            <a:r>
              <a:rPr lang="en-US"/>
              <a:t>Introduction</a:t>
            </a:r>
          </a:p>
        </p:txBody>
      </p:sp>
      <p:sp>
        <p:nvSpPr>
          <p:cNvPr id="3" name="Content Placeholder 2">
            <a:extLst>
              <a:ext uri="{FF2B5EF4-FFF2-40B4-BE49-F238E27FC236}">
                <a16:creationId xmlns:a16="http://schemas.microsoft.com/office/drawing/2014/main" id="{9EF9013F-A134-4016-87F5-0169EFFF26D0}"/>
              </a:ext>
            </a:extLst>
          </p:cNvPr>
          <p:cNvSpPr>
            <a:spLocks noGrp="1"/>
          </p:cNvSpPr>
          <p:nvPr>
            <p:ph idx="1"/>
          </p:nvPr>
        </p:nvSpPr>
        <p:spPr>
          <a:xfrm>
            <a:off x="560009" y="1251890"/>
            <a:ext cx="5552463" cy="4351338"/>
          </a:xfrm>
        </p:spPr>
        <p:txBody>
          <a:bodyPr vert="horz" lIns="91440" tIns="45720" rIns="91440" bIns="45720" rtlCol="0" anchor="t">
            <a:normAutofit fontScale="92500" lnSpcReduction="20000"/>
          </a:bodyPr>
          <a:lstStyle/>
          <a:p>
            <a:pPr marL="0" indent="0">
              <a:buNone/>
            </a:pPr>
            <a:endParaRPr lang="en-US" sz="2400" dirty="0">
              <a:ea typeface="Calibri"/>
              <a:cs typeface="Calibri"/>
            </a:endParaRPr>
          </a:p>
          <a:p>
            <a:r>
              <a:rPr lang="en-US">
                <a:ea typeface="+mn-lt"/>
                <a:cs typeface="+mn-lt"/>
              </a:rPr>
              <a:t>The brain is remarkably energy efficient, in part because it communicates through structured </a:t>
            </a:r>
            <a:r>
              <a:rPr lang="en-US" dirty="0">
                <a:ea typeface="+mn-lt"/>
                <a:cs typeface="+mn-lt"/>
              </a:rPr>
              <a:t>networks</a:t>
            </a:r>
          </a:p>
          <a:p>
            <a:r>
              <a:rPr lang="en-US" dirty="0">
                <a:ea typeface="+mn-lt"/>
                <a:cs typeface="+mn-lt"/>
              </a:rPr>
              <a:t>Thoughts, </a:t>
            </a:r>
            <a:r>
              <a:rPr lang="en-US">
                <a:ea typeface="+mn-lt"/>
                <a:cs typeface="+mn-lt"/>
              </a:rPr>
              <a:t>memories, and brain states depend on circuits switching on </a:t>
            </a:r>
            <a:r>
              <a:rPr lang="en-US" dirty="0">
                <a:ea typeface="+mn-lt"/>
                <a:cs typeface="+mn-lt"/>
              </a:rPr>
              <a:t>and off</a:t>
            </a:r>
          </a:p>
          <a:p>
            <a:r>
              <a:rPr lang="en-US">
                <a:ea typeface="+mn-lt"/>
                <a:cs typeface="+mn-lt"/>
              </a:rPr>
              <a:t>We still don't fully understand how the wiring determines what gets computed</a:t>
            </a:r>
          </a:p>
          <a:p>
            <a:r>
              <a:rPr lang="en-US">
                <a:ea typeface="+mn-lt"/>
                <a:cs typeface="+mn-lt"/>
              </a:rPr>
              <a:t>What can networks tell us about the brain?</a:t>
            </a:r>
            <a:endParaRPr lang="en-US" dirty="0">
              <a:ea typeface="+mn-lt"/>
              <a:cs typeface="+mn-lt"/>
            </a:endParaRPr>
          </a:p>
        </p:txBody>
      </p:sp>
      <p:sp>
        <p:nvSpPr>
          <p:cNvPr id="4" name="Slide Number Placeholder 3">
            <a:extLst>
              <a:ext uri="{FF2B5EF4-FFF2-40B4-BE49-F238E27FC236}">
                <a16:creationId xmlns:a16="http://schemas.microsoft.com/office/drawing/2014/main" id="{EC6E3154-1401-8845-9C56-CAD46967332D}"/>
              </a:ext>
            </a:extLst>
          </p:cNvPr>
          <p:cNvSpPr>
            <a:spLocks noGrp="1"/>
          </p:cNvSpPr>
          <p:nvPr>
            <p:ph type="sldNum" sz="quarter" idx="12"/>
          </p:nvPr>
        </p:nvSpPr>
        <p:spPr/>
        <p:txBody>
          <a:bodyPr/>
          <a:lstStyle/>
          <a:p>
            <a:fld id="{0AC8EB61-6689-BD46-842D-184A5EFC0833}" type="slidenum">
              <a:rPr lang="en-US" smtClean="0">
                <a:solidFill>
                  <a:schemeClr val="bg1"/>
                </a:solidFill>
              </a:rPr>
              <a:t>2</a:t>
            </a:fld>
            <a:endParaRPr lang="en-US">
              <a:solidFill>
                <a:schemeClr val="bg1"/>
              </a:solidFill>
            </a:endParaRPr>
          </a:p>
        </p:txBody>
      </p:sp>
      <p:pic>
        <p:nvPicPr>
          <p:cNvPr id="7" name="Picture 6">
            <a:extLst>
              <a:ext uri="{FF2B5EF4-FFF2-40B4-BE49-F238E27FC236}">
                <a16:creationId xmlns:a16="http://schemas.microsoft.com/office/drawing/2014/main" id="{487D7708-4DAE-D027-ABC5-6087CCE424D4}"/>
              </a:ext>
            </a:extLst>
          </p:cNvPr>
          <p:cNvPicPr>
            <a:picLocks noChangeAspect="1"/>
          </p:cNvPicPr>
          <p:nvPr/>
        </p:nvPicPr>
        <p:blipFill>
          <a:blip r:embed="rId3"/>
          <a:stretch>
            <a:fillRect/>
          </a:stretch>
        </p:blipFill>
        <p:spPr>
          <a:xfrm>
            <a:off x="6101603" y="1255059"/>
            <a:ext cx="5703794" cy="3843618"/>
          </a:xfrm>
          <a:prstGeom prst="rect">
            <a:avLst/>
          </a:prstGeom>
        </p:spPr>
      </p:pic>
      <p:sp>
        <p:nvSpPr>
          <p:cNvPr id="10" name="TextBox 9">
            <a:extLst>
              <a:ext uri="{FF2B5EF4-FFF2-40B4-BE49-F238E27FC236}">
                <a16:creationId xmlns:a16="http://schemas.microsoft.com/office/drawing/2014/main" id="{F9242727-609E-7341-8F02-779B1B661308}"/>
              </a:ext>
            </a:extLst>
          </p:cNvPr>
          <p:cNvSpPr txBox="1"/>
          <p:nvPr/>
        </p:nvSpPr>
        <p:spPr>
          <a:xfrm>
            <a:off x="9666659" y="5101846"/>
            <a:ext cx="21380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[1] Daniloff (2022)</a:t>
            </a:r>
          </a:p>
        </p:txBody>
      </p:sp>
    </p:spTree>
    <p:extLst>
      <p:ext uri="{BB962C8B-B14F-4D97-AF65-F5344CB8AC3E}">
        <p14:creationId xmlns:p14="http://schemas.microsoft.com/office/powerpoint/2010/main" val="3281161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5319F-4EB5-CE33-6B8D-3FDFE001E8D6}"/>
              </a:ext>
            </a:extLst>
          </p:cNvPr>
          <p:cNvSpPr>
            <a:spLocks noGrp="1"/>
          </p:cNvSpPr>
          <p:nvPr>
            <p:ph type="title"/>
          </p:nvPr>
        </p:nvSpPr>
        <p:spPr/>
        <p:txBody>
          <a:bodyPr lIns="91440" tIns="45720" rIns="91440" bIns="45720" anchor="t"/>
          <a:lstStyle/>
          <a:p>
            <a:r>
              <a:rPr lang="en-US">
                <a:ea typeface="+mj-lt"/>
                <a:cs typeface="+mj-lt"/>
              </a:rPr>
              <a:t>Auryn Spiking Neural Network Simulator </a:t>
            </a:r>
            <a:endParaRPr lang="en-US"/>
          </a:p>
          <a:p>
            <a:r>
              <a:rPr lang="en-US" sz="3600">
                <a:ea typeface="+mj-lt"/>
                <a:cs typeface="+mj-lt"/>
              </a:rPr>
              <a:t>Parameters </a:t>
            </a:r>
            <a:endParaRPr lang="en-US">
              <a:ea typeface="Calibri Light" panose="020F0302020204030204"/>
              <a:cs typeface="Calibri Light" panose="020F0302020204030204"/>
            </a:endParaRPr>
          </a:p>
        </p:txBody>
      </p:sp>
      <p:sp>
        <p:nvSpPr>
          <p:cNvPr id="6" name="Content Placeholder 6">
            <a:extLst>
              <a:ext uri="{FF2B5EF4-FFF2-40B4-BE49-F238E27FC236}">
                <a16:creationId xmlns:a16="http://schemas.microsoft.com/office/drawing/2014/main" id="{D4127598-2CF9-99CD-D14C-86F61FC03659}"/>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en-US">
                <a:ea typeface="Calibri"/>
                <a:cs typeface="Calibri"/>
              </a:rPr>
              <a:t>5 wells each except for R</a:t>
            </a:r>
          </a:p>
          <a:p>
            <a:r>
              <a:rPr lang="en-US" dirty="0">
                <a:ea typeface="Calibri"/>
                <a:cs typeface="Calibri"/>
              </a:rPr>
              <a:t>R uses </a:t>
            </a:r>
            <a:r>
              <a:rPr lang="en-US" dirty="0" err="1">
                <a:ea typeface="Calibri"/>
                <a:cs typeface="Calibri"/>
              </a:rPr>
              <a:t>PoissonGroup</a:t>
            </a:r>
            <a:r>
              <a:rPr lang="en-US" dirty="0">
                <a:ea typeface="Calibri"/>
                <a:cs typeface="Calibri"/>
              </a:rPr>
              <a:t>; </a:t>
            </a:r>
            <a:r>
              <a:rPr lang="en-US" dirty="0">
                <a:ea typeface="+mn-lt"/>
                <a:cs typeface="+mn-lt"/>
              </a:rPr>
              <a:t>P(A), P(B), P(C)</a:t>
            </a:r>
            <a:r>
              <a:rPr lang="en-US" dirty="0">
                <a:ea typeface="Calibri"/>
                <a:cs typeface="Calibri"/>
              </a:rPr>
              <a:t> use </a:t>
            </a:r>
            <a:r>
              <a:rPr lang="en-US" dirty="0" err="1">
                <a:ea typeface="Calibri"/>
                <a:cs typeface="Calibri"/>
              </a:rPr>
              <a:t>CorrelatedPoissonGroup</a:t>
            </a:r>
            <a:endParaRPr lang="en-US" dirty="0">
              <a:ea typeface="Calibri"/>
              <a:cs typeface="Calibri"/>
            </a:endParaRPr>
          </a:p>
          <a:p>
            <a:pPr lvl="1">
              <a:buFont typeface="Courier New" panose="020B0604020202020204" pitchFamily="34" charset="0"/>
              <a:buChar char="o"/>
            </a:pPr>
            <a:r>
              <a:rPr lang="en-US" dirty="0">
                <a:ea typeface="Calibri"/>
                <a:cs typeface="Calibri"/>
              </a:rPr>
              <a:t>P(A), P(C): 5 groups, 40 neurons each, </a:t>
            </a:r>
            <a:r>
              <a:rPr lang="en-US" dirty="0">
                <a:ea typeface="+mn-lt"/>
                <a:cs typeface="+mn-lt"/>
              </a:rPr>
              <a:t>10 </a:t>
            </a:r>
            <a:r>
              <a:rPr lang="en-US" dirty="0" err="1">
                <a:ea typeface="+mn-lt"/>
                <a:cs typeface="+mn-lt"/>
              </a:rPr>
              <a:t>ms</a:t>
            </a:r>
            <a:r>
              <a:rPr lang="en-US" dirty="0">
                <a:ea typeface="+mn-lt"/>
                <a:cs typeface="+mn-lt"/>
              </a:rPr>
              <a:t> delay</a:t>
            </a:r>
            <a:endParaRPr lang="en-US" dirty="0">
              <a:ea typeface="Calibri"/>
              <a:cs typeface="Calibri"/>
            </a:endParaRPr>
          </a:p>
          <a:p>
            <a:pPr lvl="1"/>
            <a:r>
              <a:rPr lang="en-US" dirty="0">
                <a:ea typeface="Calibri"/>
                <a:cs typeface="Calibri"/>
              </a:rPr>
              <a:t>P(B): 4 groups, 50 neurons each, 10 </a:t>
            </a:r>
            <a:r>
              <a:rPr lang="en-US" dirty="0" err="1">
                <a:ea typeface="Calibri"/>
                <a:cs typeface="Calibri"/>
              </a:rPr>
              <a:t>ms</a:t>
            </a:r>
            <a:r>
              <a:rPr lang="en-US" dirty="0">
                <a:ea typeface="Calibri"/>
                <a:cs typeface="Calibri"/>
              </a:rPr>
              <a:t> delay</a:t>
            </a:r>
          </a:p>
          <a:p>
            <a:r>
              <a:rPr lang="en-US" dirty="0">
                <a:ea typeface="Calibri"/>
                <a:cs typeface="Calibri"/>
              </a:rPr>
              <a:t>R </a:t>
            </a:r>
            <a:r>
              <a:rPr lang="en-US">
                <a:ea typeface="Calibri"/>
                <a:cs typeface="Calibri"/>
              </a:rPr>
              <a:t>Poisson input rate: 1.6Hz; P(A), P(B), P(C) Poisson input rate: 2.0Hz</a:t>
            </a:r>
          </a:p>
          <a:p>
            <a:endParaRPr lang="en-US" dirty="0">
              <a:ea typeface="Calibri"/>
              <a:cs typeface="Calibri"/>
            </a:endParaRPr>
          </a:p>
        </p:txBody>
      </p:sp>
    </p:spTree>
    <p:extLst>
      <p:ext uri="{BB962C8B-B14F-4D97-AF65-F5344CB8AC3E}">
        <p14:creationId xmlns:p14="http://schemas.microsoft.com/office/powerpoint/2010/main" val="764876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DD05-44B7-B0B0-2DDA-D939D30FC1C2}"/>
              </a:ext>
            </a:extLst>
          </p:cNvPr>
          <p:cNvSpPr>
            <a:spLocks noGrp="1"/>
          </p:cNvSpPr>
          <p:nvPr>
            <p:ph type="title"/>
          </p:nvPr>
        </p:nvSpPr>
        <p:spPr/>
        <p:txBody>
          <a:bodyPr lIns="91440" tIns="45720" rIns="91440" bIns="45720" anchor="t"/>
          <a:lstStyle/>
          <a:p>
            <a:r>
              <a:rPr lang="en-US" dirty="0">
                <a:ea typeface="Calibri Light"/>
                <a:cs typeface="Calibri Light"/>
              </a:rPr>
              <a:t>Lütcke </a:t>
            </a:r>
            <a:r>
              <a:rPr lang="en-US" dirty="0" err="1">
                <a:ea typeface="Calibri Light"/>
                <a:cs typeface="Calibri Light"/>
              </a:rPr>
              <a:t>Equa</a:t>
            </a:r>
            <a:r>
              <a:rPr lang="en-US" dirty="0">
                <a:ea typeface="Calibri Light"/>
                <a:cs typeface="Calibri Light"/>
              </a:rPr>
              <a:t>tion</a:t>
            </a:r>
            <a:endParaRPr lang="en-US" dirty="0"/>
          </a:p>
        </p:txBody>
      </p:sp>
      <p:pic>
        <p:nvPicPr>
          <p:cNvPr id="5" name="Picture 4" descr="A black text on a white background&#10;&#10;AI-generated content may be incorrect.">
            <a:extLst>
              <a:ext uri="{FF2B5EF4-FFF2-40B4-BE49-F238E27FC236}">
                <a16:creationId xmlns:a16="http://schemas.microsoft.com/office/drawing/2014/main" id="{A55DB692-65E6-AC80-5E17-F46AF99645ED}"/>
              </a:ext>
            </a:extLst>
          </p:cNvPr>
          <p:cNvPicPr>
            <a:picLocks noChangeAspect="1"/>
          </p:cNvPicPr>
          <p:nvPr/>
        </p:nvPicPr>
        <p:blipFill>
          <a:blip r:embed="rId2"/>
          <a:stretch>
            <a:fillRect/>
          </a:stretch>
        </p:blipFill>
        <p:spPr>
          <a:xfrm>
            <a:off x="424424" y="2612090"/>
            <a:ext cx="7779683" cy="1163171"/>
          </a:xfrm>
          <a:prstGeom prst="rect">
            <a:avLst/>
          </a:prstGeom>
        </p:spPr>
      </p:pic>
      <p:sp>
        <p:nvSpPr>
          <p:cNvPr id="7" name="Content Placeholder 2">
            <a:extLst>
              <a:ext uri="{FF2B5EF4-FFF2-40B4-BE49-F238E27FC236}">
                <a16:creationId xmlns:a16="http://schemas.microsoft.com/office/drawing/2014/main" id="{B43EB8BB-0B18-FC7B-648E-3421CC946D28}"/>
              </a:ext>
            </a:extLst>
          </p:cNvPr>
          <p:cNvSpPr>
            <a:spLocks noGrp="1"/>
          </p:cNvSpPr>
          <p:nvPr>
            <p:ph idx="1"/>
          </p:nvPr>
        </p:nvSpPr>
        <p:spPr>
          <a:xfrm>
            <a:off x="8503022" y="1119652"/>
            <a:ext cx="3556748" cy="4833193"/>
          </a:xfrm>
        </p:spPr>
        <p:txBody>
          <a:bodyPr vert="horz" lIns="91440" tIns="45720" rIns="91440" bIns="45720" rtlCol="0" anchor="t">
            <a:normAutofit/>
          </a:bodyPr>
          <a:lstStyle/>
          <a:p>
            <a:pPr marL="0" indent="0">
              <a:buNone/>
            </a:pPr>
            <a:r>
              <a:rPr lang="en-US" sz="2400">
                <a:ea typeface="+mn-lt"/>
                <a:cs typeface="+mn-lt"/>
              </a:rPr>
              <a:t>ΔF/F - change in fluorescence over time</a:t>
            </a:r>
          </a:p>
          <a:p>
            <a:pPr marL="0" indent="0">
              <a:buNone/>
            </a:pPr>
            <a:r>
              <a:rPr lang="en-US" sz="2400">
                <a:ea typeface="+mn-lt"/>
                <a:cs typeface="+mn-lt"/>
              </a:rPr>
              <a:t>A - amplitude scale, dependent on calcium indicator dye</a:t>
            </a:r>
          </a:p>
          <a:p>
            <a:pPr marL="0" indent="0">
              <a:buNone/>
            </a:pPr>
            <a:r>
              <a:rPr lang="en-US" sz="2400">
                <a:ea typeface="Calibri"/>
                <a:cs typeface="Calibri"/>
              </a:rPr>
              <a:t>t - time</a:t>
            </a:r>
            <a:endParaRPr lang="en-US" sz="2400" dirty="0">
              <a:ea typeface="Calibri"/>
              <a:cs typeface="Calibri"/>
            </a:endParaRPr>
          </a:p>
          <a:p>
            <a:pPr marL="0" indent="0">
              <a:buNone/>
            </a:pPr>
            <a:r>
              <a:rPr lang="en-US" sz="2400">
                <a:ea typeface="+mn-lt"/>
                <a:cs typeface="+mn-lt"/>
              </a:rPr>
              <a:t>t₀</a:t>
            </a:r>
            <a:r>
              <a:rPr lang="en-US" sz="2400">
                <a:ea typeface="Calibri"/>
                <a:cs typeface="Calibri"/>
              </a:rPr>
              <a:t> - time neuron fires</a:t>
            </a:r>
          </a:p>
          <a:p>
            <a:pPr marL="0" indent="0">
              <a:buNone/>
            </a:pPr>
            <a:r>
              <a:rPr lang="en-US" sz="2400" dirty="0" err="1">
                <a:ea typeface="+mn-lt"/>
                <a:cs typeface="+mn-lt"/>
              </a:rPr>
              <a:t>τon</a:t>
            </a:r>
            <a:r>
              <a:rPr lang="en-US" sz="2400" dirty="0">
                <a:ea typeface="+mn-lt"/>
                <a:cs typeface="+mn-lt"/>
              </a:rPr>
              <a:t> - speed at which fluorescence climbs to its peak after a spike</a:t>
            </a:r>
          </a:p>
          <a:p>
            <a:pPr marL="0" indent="0">
              <a:buNone/>
            </a:pPr>
            <a:r>
              <a:rPr lang="en-US" sz="2400" dirty="0" err="1">
                <a:ea typeface="+mn-lt"/>
                <a:cs typeface="+mn-lt"/>
              </a:rPr>
              <a:t>τoff</a:t>
            </a:r>
            <a:r>
              <a:rPr lang="en-US" sz="2400" dirty="0">
                <a:ea typeface="+mn-lt"/>
                <a:cs typeface="+mn-lt"/>
              </a:rPr>
              <a:t> - how slowly the fluorescence fades</a:t>
            </a:r>
            <a:endParaRPr lang="en-US" dirty="0"/>
          </a:p>
        </p:txBody>
      </p:sp>
      <p:sp>
        <p:nvSpPr>
          <p:cNvPr id="9" name="TextBox 8">
            <a:extLst>
              <a:ext uri="{FF2B5EF4-FFF2-40B4-BE49-F238E27FC236}">
                <a16:creationId xmlns:a16="http://schemas.microsoft.com/office/drawing/2014/main" id="{CF38651A-96D3-B583-8098-2307F2A3201B}"/>
              </a:ext>
            </a:extLst>
          </p:cNvPr>
          <p:cNvSpPr txBox="1"/>
          <p:nvPr/>
        </p:nvSpPr>
        <p:spPr>
          <a:xfrm>
            <a:off x="0" y="5625354"/>
            <a:ext cx="259976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rPr>
              <a:t>[7] Lütcke et al. (2013)</a:t>
            </a:r>
            <a:endParaRPr lang="en-US">
              <a:solidFill>
                <a:schemeClr val="tx1">
                  <a:lumMod val="49000"/>
                  <a:lumOff val="51000"/>
                </a:schemeClr>
              </a:solidFill>
              <a:ea typeface="Calibri"/>
              <a:cs typeface="Calibri"/>
            </a:endParaRPr>
          </a:p>
          <a:p>
            <a:pPr algn="ctr"/>
            <a:endParaRPr lang="en-US"/>
          </a:p>
        </p:txBody>
      </p:sp>
    </p:spTree>
    <p:extLst>
      <p:ext uri="{BB962C8B-B14F-4D97-AF65-F5344CB8AC3E}">
        <p14:creationId xmlns:p14="http://schemas.microsoft.com/office/powerpoint/2010/main" val="2371969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92808-4E53-6CDC-2ECE-0D4A9D66D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95A3B-6452-CAB9-5A48-031011BDD60A}"/>
              </a:ext>
            </a:extLst>
          </p:cNvPr>
          <p:cNvSpPr>
            <a:spLocks noGrp="1"/>
          </p:cNvSpPr>
          <p:nvPr>
            <p:ph type="title"/>
          </p:nvPr>
        </p:nvSpPr>
        <p:spPr/>
        <p:txBody>
          <a:bodyPr lIns="91440" tIns="45720" rIns="91440" bIns="45720" anchor="t"/>
          <a:lstStyle/>
          <a:p>
            <a:r>
              <a:rPr lang="en-US"/>
              <a:t>Background – 5 Node Graph </a:t>
            </a:r>
          </a:p>
        </p:txBody>
      </p:sp>
      <p:sp>
        <p:nvSpPr>
          <p:cNvPr id="3" name="Content Placeholder 2">
            <a:extLst>
              <a:ext uri="{FF2B5EF4-FFF2-40B4-BE49-F238E27FC236}">
                <a16:creationId xmlns:a16="http://schemas.microsoft.com/office/drawing/2014/main" id="{27B8A5CF-B2A6-5537-22B9-6A0461FBC298}"/>
              </a:ext>
            </a:extLst>
          </p:cNvPr>
          <p:cNvSpPr>
            <a:spLocks noGrp="1"/>
          </p:cNvSpPr>
          <p:nvPr>
            <p:ph idx="1"/>
          </p:nvPr>
        </p:nvSpPr>
        <p:spPr>
          <a:xfrm>
            <a:off x="838200" y="1825625"/>
            <a:ext cx="4525108" cy="4351338"/>
          </a:xfrm>
        </p:spPr>
        <p:txBody>
          <a:bodyPr vert="horz" lIns="91440" tIns="45720" rIns="91440" bIns="45720" rtlCol="0" anchor="t">
            <a:normAutofit/>
          </a:bodyPr>
          <a:lstStyle/>
          <a:p>
            <a:r>
              <a:rPr lang="en-US" sz="2400"/>
              <a:t>Graphs with 2, 3, or 4 nodes have high rotational symmetry</a:t>
            </a:r>
          </a:p>
          <a:p>
            <a:r>
              <a:rPr lang="en-US" sz="2400" dirty="0">
                <a:ea typeface="Calibri"/>
                <a:cs typeface="Calibri"/>
              </a:rPr>
              <a:t>High symmetry limits comple</a:t>
            </a:r>
            <a:r>
              <a:rPr lang="en-US" sz="2400">
                <a:ea typeface="Calibri"/>
                <a:cs typeface="Calibri"/>
              </a:rPr>
              <a:t>xity, fewer distinct subgroups means fewer distinct activity patterns</a:t>
            </a:r>
          </a:p>
          <a:p>
            <a:r>
              <a:rPr lang="en-US" sz="2400" dirty="0">
                <a:ea typeface="Calibri"/>
                <a:cs typeface="Calibri"/>
              </a:rPr>
              <a:t>The </a:t>
            </a:r>
            <a:r>
              <a:rPr lang="en-US" sz="2400">
                <a:ea typeface="Calibri"/>
                <a:cs typeface="Calibri"/>
              </a:rPr>
              <a:t>5-node, fully connected graph is the first one to break symmetry</a:t>
            </a:r>
          </a:p>
        </p:txBody>
      </p:sp>
      <p:sp>
        <p:nvSpPr>
          <p:cNvPr id="4" name="Slide Number Placeholder 3">
            <a:extLst>
              <a:ext uri="{FF2B5EF4-FFF2-40B4-BE49-F238E27FC236}">
                <a16:creationId xmlns:a16="http://schemas.microsoft.com/office/drawing/2014/main" id="{975AB7BE-5E9B-1B5C-D959-761516FAC6B7}"/>
              </a:ext>
            </a:extLst>
          </p:cNvPr>
          <p:cNvSpPr>
            <a:spLocks noGrp="1"/>
          </p:cNvSpPr>
          <p:nvPr>
            <p:ph type="sldNum" sz="quarter" idx="12"/>
          </p:nvPr>
        </p:nvSpPr>
        <p:spPr/>
        <p:txBody>
          <a:bodyPr/>
          <a:lstStyle/>
          <a:p>
            <a:fld id="{0AC8EB61-6689-BD46-842D-184A5EFC0833}" type="slidenum">
              <a:rPr lang="en-US" smtClean="0">
                <a:solidFill>
                  <a:schemeClr val="bg1"/>
                </a:solidFill>
              </a:rPr>
              <a:t>22</a:t>
            </a:fld>
            <a:endParaRPr lang="en-US">
              <a:solidFill>
                <a:schemeClr val="bg1"/>
              </a:solidFill>
            </a:endParaRPr>
          </a:p>
        </p:txBody>
      </p:sp>
      <p:pic>
        <p:nvPicPr>
          <p:cNvPr id="9" name="Graphic 8">
            <a:extLst>
              <a:ext uri="{FF2B5EF4-FFF2-40B4-BE49-F238E27FC236}">
                <a16:creationId xmlns:a16="http://schemas.microsoft.com/office/drawing/2014/main" id="{1AF0F0AB-F022-47C8-C68F-EC9485CE99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41631" y="1939480"/>
            <a:ext cx="7233138" cy="2967318"/>
          </a:xfrm>
          <a:prstGeom prst="rect">
            <a:avLst/>
          </a:prstGeom>
        </p:spPr>
      </p:pic>
      <p:sp>
        <p:nvSpPr>
          <p:cNvPr id="6" name="TextBox 5">
            <a:extLst>
              <a:ext uri="{FF2B5EF4-FFF2-40B4-BE49-F238E27FC236}">
                <a16:creationId xmlns:a16="http://schemas.microsoft.com/office/drawing/2014/main" id="{1B0153A8-C1F7-016E-9D1B-B69E44DDA209}"/>
              </a:ext>
            </a:extLst>
          </p:cNvPr>
          <p:cNvSpPr txBox="1"/>
          <p:nvPr/>
        </p:nvSpPr>
        <p:spPr>
          <a:xfrm>
            <a:off x="9778717" y="4541551"/>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Generated by Claude</a:t>
            </a:r>
          </a:p>
        </p:txBody>
      </p:sp>
    </p:spTree>
    <p:extLst>
      <p:ext uri="{BB962C8B-B14F-4D97-AF65-F5344CB8AC3E}">
        <p14:creationId xmlns:p14="http://schemas.microsoft.com/office/powerpoint/2010/main" val="8185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8017B-00D8-47B8-2B95-7B998DB45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681B1-F642-297E-DAD2-3907217B8DC7}"/>
              </a:ext>
            </a:extLst>
          </p:cNvPr>
          <p:cNvSpPr>
            <a:spLocks noGrp="1"/>
          </p:cNvSpPr>
          <p:nvPr>
            <p:ph type="title"/>
          </p:nvPr>
        </p:nvSpPr>
        <p:spPr/>
        <p:txBody>
          <a:bodyPr lIns="91440" tIns="45720" rIns="91440" bIns="45720" anchor="t"/>
          <a:lstStyle/>
          <a:p>
            <a:r>
              <a:rPr lang="en-US"/>
              <a:t>Background – Calcium Signaling</a:t>
            </a:r>
          </a:p>
        </p:txBody>
      </p:sp>
      <p:sp>
        <p:nvSpPr>
          <p:cNvPr id="3" name="Content Placeholder 2">
            <a:extLst>
              <a:ext uri="{FF2B5EF4-FFF2-40B4-BE49-F238E27FC236}">
                <a16:creationId xmlns:a16="http://schemas.microsoft.com/office/drawing/2014/main" id="{67ECF779-552A-BF3D-9298-B8A3BE69532E}"/>
              </a:ext>
            </a:extLst>
          </p:cNvPr>
          <p:cNvSpPr>
            <a:spLocks noGrp="1"/>
          </p:cNvSpPr>
          <p:nvPr>
            <p:ph idx="1"/>
          </p:nvPr>
        </p:nvSpPr>
        <p:spPr>
          <a:xfrm>
            <a:off x="838200" y="1825625"/>
            <a:ext cx="5921514" cy="4351338"/>
          </a:xfrm>
        </p:spPr>
        <p:txBody>
          <a:bodyPr vert="horz" lIns="91440" tIns="45720" rIns="91440" bIns="45720" rtlCol="0" anchor="t">
            <a:normAutofit/>
          </a:bodyPr>
          <a:lstStyle/>
          <a:p>
            <a:r>
              <a:rPr lang="en-US" sz="2400" dirty="0">
                <a:ea typeface="+mn-lt"/>
                <a:cs typeface="+mn-lt"/>
              </a:rPr>
              <a:t>Ca²⁺</a:t>
            </a:r>
            <a:r>
              <a:rPr lang="en-US" sz="2400" dirty="0">
                <a:ea typeface="Calibri" panose="020F0502020204030204"/>
                <a:cs typeface="Calibri" panose="020F0502020204030204"/>
              </a:rPr>
              <a:t> </a:t>
            </a:r>
            <a:r>
              <a:rPr lang="en-US" sz="2400" dirty="0">
                <a:ea typeface="+mn-lt"/>
                <a:cs typeface="+mn-lt"/>
              </a:rPr>
              <a:t>is involved in nearly every neuronal process</a:t>
            </a:r>
            <a:endParaRPr lang="en-US" sz="2400" dirty="0">
              <a:ea typeface="Calibri" panose="020F0502020204030204"/>
              <a:cs typeface="Calibri" panose="020F0502020204030204"/>
            </a:endParaRPr>
          </a:p>
          <a:p>
            <a:r>
              <a:rPr lang="en-US" sz="2400">
                <a:ea typeface="+mn-lt"/>
                <a:cs typeface="+mn-lt"/>
              </a:rPr>
              <a:t>When a neuron fires voltage-gated calcium channels in the membrane snap open.</a:t>
            </a:r>
          </a:p>
          <a:p>
            <a:r>
              <a:rPr lang="en-US" sz="2400">
                <a:ea typeface="+mn-lt"/>
                <a:cs typeface="+mn-lt"/>
              </a:rPr>
              <a:t>Signal timing and amplitude encode how neurons are connected</a:t>
            </a:r>
          </a:p>
          <a:p>
            <a:r>
              <a:rPr lang="en-US" sz="2400">
                <a:ea typeface="+mn-lt"/>
                <a:cs typeface="+mn-lt"/>
              </a:rPr>
              <a:t>Neurons firing together produce correlated signals</a:t>
            </a:r>
            <a:endParaRPr lang="en-US" sz="2400" dirty="0">
              <a:ea typeface="+mn-lt"/>
              <a:cs typeface="+mn-lt"/>
            </a:endParaRPr>
          </a:p>
          <a:p>
            <a:endParaRPr lang="en-US" sz="2400" dirty="0">
              <a:ea typeface="+mn-lt"/>
              <a:cs typeface="+mn-lt"/>
            </a:endParaRPr>
          </a:p>
        </p:txBody>
      </p:sp>
      <p:sp>
        <p:nvSpPr>
          <p:cNvPr id="4" name="Slide Number Placeholder 3">
            <a:extLst>
              <a:ext uri="{FF2B5EF4-FFF2-40B4-BE49-F238E27FC236}">
                <a16:creationId xmlns:a16="http://schemas.microsoft.com/office/drawing/2014/main" id="{69FDC0BD-877D-578E-3C62-79D334BBB824}"/>
              </a:ext>
            </a:extLst>
          </p:cNvPr>
          <p:cNvSpPr>
            <a:spLocks noGrp="1"/>
          </p:cNvSpPr>
          <p:nvPr>
            <p:ph type="sldNum" sz="quarter" idx="12"/>
          </p:nvPr>
        </p:nvSpPr>
        <p:spPr/>
        <p:txBody>
          <a:bodyPr/>
          <a:lstStyle/>
          <a:p>
            <a:fld id="{0AC8EB61-6689-BD46-842D-184A5EFC0833}" type="slidenum">
              <a:rPr lang="en-US" smtClean="0">
                <a:solidFill>
                  <a:schemeClr val="bg1"/>
                </a:solidFill>
              </a:rPr>
              <a:t>3</a:t>
            </a:fld>
            <a:endParaRPr lang="en-US">
              <a:solidFill>
                <a:schemeClr val="bg1"/>
              </a:solidFill>
            </a:endParaRPr>
          </a:p>
        </p:txBody>
      </p:sp>
      <p:pic>
        <p:nvPicPr>
          <p:cNvPr id="5" name="smll202406678-sup-0003-videos2">
            <a:hlinkClick r:id="" action="ppaction://media"/>
            <a:extLst>
              <a:ext uri="{FF2B5EF4-FFF2-40B4-BE49-F238E27FC236}">
                <a16:creationId xmlns:a16="http://schemas.microsoft.com/office/drawing/2014/main" id="{E32C0471-55A7-C4CC-9FBA-E8F9894C2D0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264542" y="1197907"/>
            <a:ext cx="3732591" cy="3744686"/>
          </a:xfrm>
          <a:prstGeom prst="rect">
            <a:avLst/>
          </a:prstGeom>
        </p:spPr>
        <p:style>
          <a:lnRef idx="2">
            <a:schemeClr val="dk1"/>
          </a:lnRef>
          <a:fillRef idx="1">
            <a:schemeClr val="lt1"/>
          </a:fillRef>
          <a:effectRef idx="0">
            <a:schemeClr val="dk1"/>
          </a:effectRef>
          <a:fontRef idx="minor">
            <a:schemeClr val="dk1"/>
          </a:fontRef>
        </p:style>
      </p:pic>
      <p:pic>
        <p:nvPicPr>
          <p:cNvPr id="6" name="Picture 5" descr="A qr code on a white background&#10;&#10;AI-generated content may be incorrect.">
            <a:extLst>
              <a:ext uri="{FF2B5EF4-FFF2-40B4-BE49-F238E27FC236}">
                <a16:creationId xmlns:a16="http://schemas.microsoft.com/office/drawing/2014/main" id="{AC5EE809-1A64-490D-FEBB-5354CFE283D9}"/>
              </a:ext>
            </a:extLst>
          </p:cNvPr>
          <p:cNvPicPr>
            <a:picLocks noChangeAspect="1"/>
          </p:cNvPicPr>
          <p:nvPr/>
        </p:nvPicPr>
        <p:blipFill>
          <a:blip r:embed="rId6"/>
          <a:srcRect l="9333" t="8824" r="8000" b="10504"/>
          <a:stretch>
            <a:fillRect/>
          </a:stretch>
        </p:blipFill>
        <p:spPr>
          <a:xfrm flipV="1">
            <a:off x="7222188" y="4981014"/>
            <a:ext cx="627531" cy="627527"/>
          </a:xfrm>
          <a:prstGeom prst="rect">
            <a:avLst/>
          </a:prstGeom>
        </p:spPr>
      </p:pic>
      <p:sp>
        <p:nvSpPr>
          <p:cNvPr id="7" name="TextBox 6">
            <a:extLst>
              <a:ext uri="{FF2B5EF4-FFF2-40B4-BE49-F238E27FC236}">
                <a16:creationId xmlns:a16="http://schemas.microsoft.com/office/drawing/2014/main" id="{5F2BFB6D-D5FA-23B8-116F-D03462DD4706}"/>
              </a:ext>
            </a:extLst>
          </p:cNvPr>
          <p:cNvSpPr txBox="1"/>
          <p:nvPr/>
        </p:nvSpPr>
        <p:spPr>
          <a:xfrm>
            <a:off x="7761659" y="4978581"/>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[2] Beck et al. (2024)</a:t>
            </a:r>
          </a:p>
        </p:txBody>
      </p:sp>
    </p:spTree>
    <p:extLst>
      <p:ext uri="{BB962C8B-B14F-4D97-AF65-F5344CB8AC3E}">
        <p14:creationId xmlns:p14="http://schemas.microsoft.com/office/powerpoint/2010/main" val="33889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AEF2F-ABC0-2DCB-DF54-394509A42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28270-591D-9A8B-5A8A-46814D02B0F7}"/>
              </a:ext>
            </a:extLst>
          </p:cNvPr>
          <p:cNvSpPr>
            <a:spLocks noGrp="1"/>
          </p:cNvSpPr>
          <p:nvPr>
            <p:ph type="title"/>
          </p:nvPr>
        </p:nvSpPr>
        <p:spPr/>
        <p:txBody>
          <a:bodyPr lIns="91440" tIns="45720" rIns="91440" bIns="45720" anchor="t"/>
          <a:lstStyle/>
          <a:p>
            <a:r>
              <a:rPr lang="en-US" dirty="0"/>
              <a:t>Background – Neuron Connecti</a:t>
            </a:r>
            <a:r>
              <a:rPr lang="en-US"/>
              <a:t>vity</a:t>
            </a:r>
          </a:p>
        </p:txBody>
      </p:sp>
      <p:sp>
        <p:nvSpPr>
          <p:cNvPr id="3" name="Content Placeholder 2">
            <a:extLst>
              <a:ext uri="{FF2B5EF4-FFF2-40B4-BE49-F238E27FC236}">
                <a16:creationId xmlns:a16="http://schemas.microsoft.com/office/drawing/2014/main" id="{579BF87F-FDF6-6071-144A-87018D0C2200}"/>
              </a:ext>
            </a:extLst>
          </p:cNvPr>
          <p:cNvSpPr>
            <a:spLocks noGrp="1"/>
          </p:cNvSpPr>
          <p:nvPr>
            <p:ph idx="1"/>
          </p:nvPr>
        </p:nvSpPr>
        <p:spPr>
          <a:xfrm>
            <a:off x="838200" y="1713566"/>
            <a:ext cx="4800925" cy="4351338"/>
          </a:xfrm>
        </p:spPr>
        <p:txBody>
          <a:bodyPr vert="horz" lIns="91440" tIns="45720" rIns="91440" bIns="45720" rtlCol="0" anchor="t">
            <a:normAutofit/>
          </a:bodyPr>
          <a:lstStyle/>
          <a:p>
            <a:r>
              <a:rPr lang="en-US" sz="2400">
                <a:ea typeface="+mn-lt"/>
                <a:cs typeface="+mn-lt"/>
              </a:rPr>
              <a:t>Neurons grown in a petri dish, which gives a way to analyze the brain’s function outside of the body</a:t>
            </a:r>
            <a:endParaRPr lang="en-US"/>
          </a:p>
          <a:p>
            <a:r>
              <a:rPr lang="en-US" sz="2400" dirty="0">
                <a:ea typeface="+mn-lt"/>
                <a:cs typeface="+mn-lt"/>
              </a:rPr>
              <a:t>If </a:t>
            </a:r>
            <a:r>
              <a:rPr lang="en-US" sz="2400">
                <a:ea typeface="+mn-lt"/>
                <a:cs typeface="+mn-lt"/>
              </a:rPr>
              <a:t>the neurons are just put into a petri </a:t>
            </a:r>
            <a:r>
              <a:rPr lang="en-US" sz="2400" dirty="0">
                <a:ea typeface="+mn-lt"/>
                <a:cs typeface="+mn-lt"/>
              </a:rPr>
              <a:t>dish they connect randomly</a:t>
            </a:r>
            <a:endParaRPr lang="en-US" dirty="0">
              <a:ea typeface="Calibri" panose="020F0502020204030204"/>
              <a:cs typeface="Calibri" panose="020F0502020204030204"/>
            </a:endParaRPr>
          </a:p>
          <a:p>
            <a:r>
              <a:rPr lang="en-US" sz="2400">
                <a:ea typeface="+mn-lt"/>
                <a:cs typeface="+mn-lt"/>
              </a:rPr>
              <a:t>From batch to batch the topology of neuronal circuits is not reproducible</a:t>
            </a:r>
          </a:p>
          <a:p>
            <a:r>
              <a:rPr lang="en-US" sz="2400">
                <a:ea typeface="+mn-lt"/>
                <a:cs typeface="+mn-lt"/>
              </a:rPr>
              <a:t>In actual brain activity there are organized circuit patterns</a:t>
            </a:r>
            <a:endParaRPr lang="en-US"/>
          </a:p>
        </p:txBody>
      </p:sp>
      <p:sp>
        <p:nvSpPr>
          <p:cNvPr id="4" name="Slide Number Placeholder 3">
            <a:extLst>
              <a:ext uri="{FF2B5EF4-FFF2-40B4-BE49-F238E27FC236}">
                <a16:creationId xmlns:a16="http://schemas.microsoft.com/office/drawing/2014/main" id="{58528E08-5B67-50EE-9AD0-92A95B0A629A}"/>
              </a:ext>
            </a:extLst>
          </p:cNvPr>
          <p:cNvSpPr>
            <a:spLocks noGrp="1"/>
          </p:cNvSpPr>
          <p:nvPr>
            <p:ph type="sldNum" sz="quarter" idx="12"/>
          </p:nvPr>
        </p:nvSpPr>
        <p:spPr/>
        <p:txBody>
          <a:bodyPr/>
          <a:lstStyle/>
          <a:p>
            <a:fld id="{0AC8EB61-6689-BD46-842D-184A5EFC0833}" type="slidenum">
              <a:rPr lang="en-US" smtClean="0">
                <a:solidFill>
                  <a:schemeClr val="bg1"/>
                </a:solidFill>
              </a:rPr>
              <a:t>4</a:t>
            </a:fld>
            <a:endParaRPr lang="en-US">
              <a:solidFill>
                <a:schemeClr val="bg1"/>
              </a:solidFill>
            </a:endParaRPr>
          </a:p>
        </p:txBody>
      </p:sp>
      <p:pic>
        <p:nvPicPr>
          <p:cNvPr id="6" name="Picture 5" descr="A diagram of a brain circuit&#10;&#10;AI-generated content may be incorrect.">
            <a:extLst>
              <a:ext uri="{FF2B5EF4-FFF2-40B4-BE49-F238E27FC236}">
                <a16:creationId xmlns:a16="http://schemas.microsoft.com/office/drawing/2014/main" id="{BAB6C228-2C02-C8C4-74F5-29BB29EEB965}"/>
              </a:ext>
            </a:extLst>
          </p:cNvPr>
          <p:cNvPicPr>
            <a:picLocks noChangeAspect="1"/>
          </p:cNvPicPr>
          <p:nvPr/>
        </p:nvPicPr>
        <p:blipFill>
          <a:blip r:embed="rId3"/>
          <a:stretch>
            <a:fillRect/>
          </a:stretch>
        </p:blipFill>
        <p:spPr>
          <a:xfrm>
            <a:off x="5633756" y="2106704"/>
            <a:ext cx="6269692" cy="2655795"/>
          </a:xfrm>
          <a:prstGeom prst="rect">
            <a:avLst/>
          </a:prstGeom>
        </p:spPr>
      </p:pic>
      <p:sp>
        <p:nvSpPr>
          <p:cNvPr id="8" name="TextBox 7">
            <a:extLst>
              <a:ext uri="{FF2B5EF4-FFF2-40B4-BE49-F238E27FC236}">
                <a16:creationId xmlns:a16="http://schemas.microsoft.com/office/drawing/2014/main" id="{65167CFB-6F3C-33A2-CD19-75916752ACC0}"/>
              </a:ext>
            </a:extLst>
          </p:cNvPr>
          <p:cNvSpPr txBox="1"/>
          <p:nvPr/>
        </p:nvSpPr>
        <p:spPr>
          <a:xfrm>
            <a:off x="9778717" y="4866522"/>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[3] Chow et al. (2022)</a:t>
            </a:r>
          </a:p>
        </p:txBody>
      </p:sp>
    </p:spTree>
    <p:extLst>
      <p:ext uri="{BB962C8B-B14F-4D97-AF65-F5344CB8AC3E}">
        <p14:creationId xmlns:p14="http://schemas.microsoft.com/office/powerpoint/2010/main" val="799579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57B74-19EA-CDE2-9219-3B966AA87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A1137-47EB-1B17-548C-90A6ACC76270}"/>
              </a:ext>
            </a:extLst>
          </p:cNvPr>
          <p:cNvSpPr>
            <a:spLocks noGrp="1"/>
          </p:cNvSpPr>
          <p:nvPr>
            <p:ph type="title"/>
          </p:nvPr>
        </p:nvSpPr>
        <p:spPr/>
        <p:txBody>
          <a:bodyPr lIns="91440" tIns="45720" rIns="91440" bIns="45720" anchor="t"/>
          <a:lstStyle/>
          <a:p>
            <a:r>
              <a:rPr lang="en-US"/>
              <a:t>Background – Topology Shapes</a:t>
            </a:r>
          </a:p>
        </p:txBody>
      </p:sp>
      <p:sp>
        <p:nvSpPr>
          <p:cNvPr id="3" name="Content Placeholder 2">
            <a:extLst>
              <a:ext uri="{FF2B5EF4-FFF2-40B4-BE49-F238E27FC236}">
                <a16:creationId xmlns:a16="http://schemas.microsoft.com/office/drawing/2014/main" id="{6B08A41D-3A30-3D47-A422-B5163C5AD823}"/>
              </a:ext>
            </a:extLst>
          </p:cNvPr>
          <p:cNvSpPr>
            <a:spLocks noGrp="1"/>
          </p:cNvSpPr>
          <p:nvPr>
            <p:ph idx="1"/>
          </p:nvPr>
        </p:nvSpPr>
        <p:spPr>
          <a:xfrm>
            <a:off x="838200" y="554557"/>
            <a:ext cx="6873689" cy="4631485"/>
          </a:xfrm>
        </p:spPr>
        <p:txBody>
          <a:bodyPr vert="horz" lIns="91440" tIns="45720" rIns="91440" bIns="45720" rtlCol="0" anchor="t">
            <a:normAutofit/>
          </a:bodyPr>
          <a:lstStyle/>
          <a:p>
            <a:endParaRPr lang="en-US" sz="2400" dirty="0">
              <a:ea typeface="Calibri"/>
              <a:cs typeface="Calibri"/>
            </a:endParaRPr>
          </a:p>
          <a:p>
            <a:endParaRPr lang="en-US" sz="2400" dirty="0">
              <a:ea typeface="+mn-lt"/>
              <a:cs typeface="+mn-lt"/>
            </a:endParaRPr>
          </a:p>
          <a:p>
            <a:endParaRPr lang="en-US" sz="2400" dirty="0">
              <a:ea typeface="+mn-lt"/>
              <a:cs typeface="+mn-lt"/>
            </a:endParaRPr>
          </a:p>
          <a:p>
            <a:endParaRPr lang="en-US" sz="2400" dirty="0">
              <a:ea typeface="+mn-lt"/>
              <a:cs typeface="+mn-lt"/>
            </a:endParaRPr>
          </a:p>
          <a:p>
            <a:r>
              <a:rPr lang="en-US" sz="2400" dirty="0">
                <a:ea typeface="Calibri" panose="020F0502020204030204"/>
                <a:cs typeface="Calibri" panose="020F0502020204030204"/>
              </a:rPr>
              <a:t>Used </a:t>
            </a:r>
            <a:r>
              <a:rPr lang="en-US" sz="2400" dirty="0" err="1">
                <a:ea typeface="Calibri" panose="020F0502020204030204"/>
                <a:cs typeface="Calibri" panose="020F0502020204030204"/>
              </a:rPr>
              <a:t>microembossed</a:t>
            </a:r>
            <a:r>
              <a:rPr lang="en-US" sz="2400" dirty="0">
                <a:ea typeface="Calibri" panose="020F0502020204030204"/>
                <a:cs typeface="Calibri" panose="020F0502020204030204"/>
              </a:rPr>
              <a:t> agarose to create different topologies that form more reproducible circuit patterns </a:t>
            </a:r>
          </a:p>
          <a:p>
            <a:r>
              <a:rPr lang="en-US" sz="2400">
                <a:ea typeface="+mn-lt"/>
                <a:cs typeface="+mn-lt"/>
              </a:rPr>
              <a:t>Neurons are physically confined to grow in a defined pattern</a:t>
            </a:r>
            <a:endParaRPr lang="en-US">
              <a:ea typeface="+mn-lt"/>
              <a:cs typeface="+mn-lt"/>
            </a:endParaRPr>
          </a:p>
        </p:txBody>
      </p:sp>
      <p:sp>
        <p:nvSpPr>
          <p:cNvPr id="4" name="Slide Number Placeholder 3">
            <a:extLst>
              <a:ext uri="{FF2B5EF4-FFF2-40B4-BE49-F238E27FC236}">
                <a16:creationId xmlns:a16="http://schemas.microsoft.com/office/drawing/2014/main" id="{72A9E323-7A88-EBB7-6C63-32259071F7FA}"/>
              </a:ext>
            </a:extLst>
          </p:cNvPr>
          <p:cNvSpPr>
            <a:spLocks noGrp="1"/>
          </p:cNvSpPr>
          <p:nvPr>
            <p:ph type="sldNum" sz="quarter" idx="12"/>
          </p:nvPr>
        </p:nvSpPr>
        <p:spPr/>
        <p:txBody>
          <a:bodyPr/>
          <a:lstStyle/>
          <a:p>
            <a:fld id="{0AC8EB61-6689-BD46-842D-184A5EFC0833}" type="slidenum">
              <a:rPr lang="en-US" smtClean="0">
                <a:solidFill>
                  <a:schemeClr val="bg1"/>
                </a:solidFill>
              </a:rPr>
              <a:t>5</a:t>
            </a:fld>
            <a:endParaRPr lang="en-US">
              <a:solidFill>
                <a:schemeClr val="bg1"/>
              </a:solidFill>
            </a:endParaRPr>
          </a:p>
        </p:txBody>
      </p:sp>
      <p:pic>
        <p:nvPicPr>
          <p:cNvPr id="6" name="Picture 5" descr="A qr code with a few black squares&#10;&#10;AI-generated content may be incorrect.">
            <a:extLst>
              <a:ext uri="{FF2B5EF4-FFF2-40B4-BE49-F238E27FC236}">
                <a16:creationId xmlns:a16="http://schemas.microsoft.com/office/drawing/2014/main" id="{49779A43-5C83-A19A-3D67-E49CFD083D13}"/>
              </a:ext>
            </a:extLst>
          </p:cNvPr>
          <p:cNvPicPr>
            <a:picLocks noChangeAspect="1"/>
          </p:cNvPicPr>
          <p:nvPr/>
        </p:nvPicPr>
        <p:blipFill>
          <a:blip r:embed="rId3"/>
          <a:stretch>
            <a:fillRect/>
          </a:stretch>
        </p:blipFill>
        <p:spPr>
          <a:xfrm>
            <a:off x="8303558" y="4807323"/>
            <a:ext cx="605118" cy="560295"/>
          </a:xfrm>
          <a:prstGeom prst="rect">
            <a:avLst/>
          </a:prstGeom>
        </p:spPr>
      </p:pic>
      <p:sp>
        <p:nvSpPr>
          <p:cNvPr id="8" name="TextBox 7">
            <a:extLst>
              <a:ext uri="{FF2B5EF4-FFF2-40B4-BE49-F238E27FC236}">
                <a16:creationId xmlns:a16="http://schemas.microsoft.com/office/drawing/2014/main" id="{AF7D02B4-7325-A189-CE70-BED45D7AD528}"/>
              </a:ext>
            </a:extLst>
          </p:cNvPr>
          <p:cNvSpPr txBox="1"/>
          <p:nvPr/>
        </p:nvSpPr>
        <p:spPr>
          <a:xfrm>
            <a:off x="8915866" y="4821699"/>
            <a:ext cx="3169022"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[4] Thompson et al. (2026)</a:t>
            </a:r>
          </a:p>
        </p:txBody>
      </p:sp>
      <p:pic>
        <p:nvPicPr>
          <p:cNvPr id="7" name="Picture 6">
            <a:extLst>
              <a:ext uri="{FF2B5EF4-FFF2-40B4-BE49-F238E27FC236}">
                <a16:creationId xmlns:a16="http://schemas.microsoft.com/office/drawing/2014/main" id="{276CF3BC-C130-ED0A-0169-D5399A0624E1}"/>
              </a:ext>
            </a:extLst>
          </p:cNvPr>
          <p:cNvPicPr>
            <a:picLocks noChangeAspect="1"/>
          </p:cNvPicPr>
          <p:nvPr/>
        </p:nvPicPr>
        <p:blipFill>
          <a:blip r:embed="rId4"/>
          <a:stretch>
            <a:fillRect/>
          </a:stretch>
        </p:blipFill>
        <p:spPr>
          <a:xfrm>
            <a:off x="8164606" y="1130527"/>
            <a:ext cx="3594846" cy="3599622"/>
          </a:xfrm>
          <a:prstGeom prst="rect">
            <a:avLst/>
          </a:prstGeom>
        </p:spPr>
      </p:pic>
    </p:spTree>
    <p:extLst>
      <p:ext uri="{BB962C8B-B14F-4D97-AF65-F5344CB8AC3E}">
        <p14:creationId xmlns:p14="http://schemas.microsoft.com/office/powerpoint/2010/main" val="1980604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CE5C0-575A-5DE5-1BCD-59D11D559471}"/>
            </a:ext>
          </a:extLst>
        </p:cNvPr>
        <p:cNvGrpSpPr/>
        <p:nvPr/>
      </p:nvGrpSpPr>
      <p:grpSpPr>
        <a:xfrm>
          <a:off x="0" y="0"/>
          <a:ext cx="0" cy="0"/>
          <a:chOff x="0" y="0"/>
          <a:chExt cx="0" cy="0"/>
        </a:xfrm>
      </p:grpSpPr>
      <p:pic>
        <p:nvPicPr>
          <p:cNvPr id="5" name="Picture 4" descr="A collage of different colored lines&#10;&#10;AI-generated content may be incorrect.">
            <a:extLst>
              <a:ext uri="{FF2B5EF4-FFF2-40B4-BE49-F238E27FC236}">
                <a16:creationId xmlns:a16="http://schemas.microsoft.com/office/drawing/2014/main" id="{1F3599E0-484E-9FC7-2608-6EC4F9DF0DDB}"/>
              </a:ext>
            </a:extLst>
          </p:cNvPr>
          <p:cNvPicPr>
            <a:picLocks noChangeAspect="1"/>
          </p:cNvPicPr>
          <p:nvPr/>
        </p:nvPicPr>
        <p:blipFill>
          <a:blip r:embed="rId3"/>
          <a:stretch>
            <a:fillRect/>
          </a:stretch>
        </p:blipFill>
        <p:spPr>
          <a:xfrm>
            <a:off x="2923759" y="833719"/>
            <a:ext cx="6033808" cy="4966448"/>
          </a:xfrm>
          <a:prstGeom prst="rect">
            <a:avLst/>
          </a:prstGeom>
        </p:spPr>
      </p:pic>
      <p:sp>
        <p:nvSpPr>
          <p:cNvPr id="2" name="Title 1">
            <a:extLst>
              <a:ext uri="{FF2B5EF4-FFF2-40B4-BE49-F238E27FC236}">
                <a16:creationId xmlns:a16="http://schemas.microsoft.com/office/drawing/2014/main" id="{146509FC-5142-1936-EF37-2C63A5506976}"/>
              </a:ext>
            </a:extLst>
          </p:cNvPr>
          <p:cNvSpPr>
            <a:spLocks noGrp="1"/>
          </p:cNvSpPr>
          <p:nvPr>
            <p:ph type="title"/>
          </p:nvPr>
        </p:nvSpPr>
        <p:spPr/>
        <p:txBody>
          <a:bodyPr lIns="91440" tIns="45720" rIns="91440" bIns="45720" anchor="t"/>
          <a:lstStyle/>
          <a:p>
            <a:r>
              <a:rPr lang="en-US"/>
              <a:t>Background – Neuronal Code</a:t>
            </a:r>
          </a:p>
        </p:txBody>
      </p:sp>
      <p:sp>
        <p:nvSpPr>
          <p:cNvPr id="4" name="Slide Number Placeholder 3">
            <a:extLst>
              <a:ext uri="{FF2B5EF4-FFF2-40B4-BE49-F238E27FC236}">
                <a16:creationId xmlns:a16="http://schemas.microsoft.com/office/drawing/2014/main" id="{BB105AB7-F183-DE02-446D-D34E9E4B9E35}"/>
              </a:ext>
            </a:extLst>
          </p:cNvPr>
          <p:cNvSpPr>
            <a:spLocks noGrp="1"/>
          </p:cNvSpPr>
          <p:nvPr>
            <p:ph type="sldNum" sz="quarter" idx="12"/>
          </p:nvPr>
        </p:nvSpPr>
        <p:spPr/>
        <p:txBody>
          <a:bodyPr/>
          <a:lstStyle/>
          <a:p>
            <a:fld id="{0AC8EB61-6689-BD46-842D-184A5EFC0833}" type="slidenum">
              <a:rPr lang="en-US" smtClean="0">
                <a:solidFill>
                  <a:schemeClr val="bg1"/>
                </a:solidFill>
              </a:rPr>
              <a:t>6</a:t>
            </a:fld>
            <a:endParaRPr lang="en-US">
              <a:solidFill>
                <a:schemeClr val="bg1"/>
              </a:solidFill>
            </a:endParaRPr>
          </a:p>
        </p:txBody>
      </p:sp>
      <p:sp>
        <p:nvSpPr>
          <p:cNvPr id="6" name="TextBox 5">
            <a:extLst>
              <a:ext uri="{FF2B5EF4-FFF2-40B4-BE49-F238E27FC236}">
                <a16:creationId xmlns:a16="http://schemas.microsoft.com/office/drawing/2014/main" id="{7D02E9A7-39C6-6F62-8DF3-20D12A7DBA03}"/>
              </a:ext>
            </a:extLst>
          </p:cNvPr>
          <p:cNvSpPr txBox="1"/>
          <p:nvPr/>
        </p:nvSpPr>
        <p:spPr>
          <a:xfrm>
            <a:off x="9509778" y="5460435"/>
            <a:ext cx="3169022"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49000"/>
                    <a:lumOff val="51000"/>
                  </a:schemeClr>
                </a:solidFill>
                <a:ea typeface="+mn-lt"/>
                <a:cs typeface="+mn-lt"/>
              </a:rPr>
              <a:t>[4] Thompson et al. (2026)</a:t>
            </a:r>
          </a:p>
        </p:txBody>
      </p:sp>
      <p:pic>
        <p:nvPicPr>
          <p:cNvPr id="8" name="Picture 7" descr="A qr code with a few black squares&#10;&#10;AI-generated content may be incorrect.">
            <a:extLst>
              <a:ext uri="{FF2B5EF4-FFF2-40B4-BE49-F238E27FC236}">
                <a16:creationId xmlns:a16="http://schemas.microsoft.com/office/drawing/2014/main" id="{F9934637-7C85-8C82-B72C-7BA9105EF9E1}"/>
              </a:ext>
            </a:extLst>
          </p:cNvPr>
          <p:cNvPicPr>
            <a:picLocks noChangeAspect="1"/>
          </p:cNvPicPr>
          <p:nvPr/>
        </p:nvPicPr>
        <p:blipFill>
          <a:blip r:embed="rId4"/>
          <a:stretch>
            <a:fillRect/>
          </a:stretch>
        </p:blipFill>
        <p:spPr>
          <a:xfrm>
            <a:off x="8908676" y="5333999"/>
            <a:ext cx="605118" cy="560295"/>
          </a:xfrm>
          <a:prstGeom prst="rect">
            <a:avLst/>
          </a:prstGeom>
        </p:spPr>
      </p:pic>
    </p:spTree>
    <p:extLst>
      <p:ext uri="{BB962C8B-B14F-4D97-AF65-F5344CB8AC3E}">
        <p14:creationId xmlns:p14="http://schemas.microsoft.com/office/powerpoint/2010/main" val="622518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Research Question</a:t>
            </a:r>
          </a:p>
        </p:txBody>
      </p:sp>
      <p:sp>
        <p:nvSpPr>
          <p:cNvPr id="3" name="Content Placeholder 2"/>
          <p:cNvSpPr>
            <a:spLocks noGrp="1"/>
          </p:cNvSpPr>
          <p:nvPr>
            <p:ph idx="1"/>
          </p:nvPr>
        </p:nvSpPr>
        <p:spPr>
          <a:xfrm>
            <a:off x="838200" y="2134842"/>
            <a:ext cx="10515600" cy="1590469"/>
          </a:xfrm>
        </p:spPr>
        <p:txBody>
          <a:bodyPr vert="horz" lIns="91440" tIns="45720" rIns="91440" bIns="45720" rtlCol="0" anchor="t">
            <a:noAutofit/>
          </a:bodyPr>
          <a:lstStyle/>
          <a:p>
            <a:pPr marL="0" indent="0">
              <a:buNone/>
            </a:pPr>
            <a:r>
              <a:rPr lang="en-US" sz="3600" dirty="0">
                <a:ea typeface="+mn-lt"/>
                <a:cs typeface="+mn-lt"/>
              </a:rPr>
              <a:t>To what extent can we predict the neuronal code in our experimental setup of bottom up engineered neuronal networks based on </a:t>
            </a:r>
            <a:r>
              <a:rPr lang="en-US" sz="3600">
                <a:ea typeface="+mn-lt"/>
                <a:cs typeface="+mn-lt"/>
              </a:rPr>
              <a:t>topologically</a:t>
            </a:r>
            <a:r>
              <a:rPr lang="en-US" sz="3600" dirty="0">
                <a:ea typeface="+mn-lt"/>
                <a:cs typeface="+mn-lt"/>
              </a:rPr>
              <a:t> shaped calcium signaling?</a:t>
            </a:r>
            <a:endParaRPr lang="en-US" sz="3600"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49E77F04-2EF7-9542-8C66-6E543A1627DA}"/>
              </a:ext>
            </a:extLst>
          </p:cNvPr>
          <p:cNvSpPr>
            <a:spLocks noGrp="1"/>
          </p:cNvSpPr>
          <p:nvPr>
            <p:ph type="sldNum" sz="quarter" idx="12"/>
          </p:nvPr>
        </p:nvSpPr>
        <p:spPr/>
        <p:txBody>
          <a:bodyPr/>
          <a:lstStyle/>
          <a:p>
            <a:fld id="{0AC8EB61-6689-BD46-842D-184A5EFC0833}" type="slidenum">
              <a:rPr lang="en-US" smtClean="0">
                <a:solidFill>
                  <a:schemeClr val="bg1"/>
                </a:solidFill>
              </a:rPr>
              <a:t>7</a:t>
            </a:fld>
            <a:endParaRPr lang="en-US">
              <a:solidFill>
                <a:schemeClr val="bg1"/>
              </a:solidFill>
            </a:endParaRPr>
          </a:p>
        </p:txBody>
      </p:sp>
    </p:spTree>
    <p:extLst>
      <p:ext uri="{BB962C8B-B14F-4D97-AF65-F5344CB8AC3E}">
        <p14:creationId xmlns:p14="http://schemas.microsoft.com/office/powerpoint/2010/main" val="3831745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A34FD-62F4-D64B-99DD-5DC98006274F}"/>
              </a:ext>
            </a:extLst>
          </p:cNvPr>
          <p:cNvSpPr>
            <a:spLocks noGrp="1"/>
          </p:cNvSpPr>
          <p:nvPr>
            <p:ph type="title"/>
          </p:nvPr>
        </p:nvSpPr>
        <p:spPr/>
        <p:txBody>
          <a:bodyPr lIns="91440" tIns="45720" rIns="91440" bIns="45720" anchor="t"/>
          <a:lstStyle/>
          <a:p>
            <a:r>
              <a:rPr lang="en-US">
                <a:ea typeface="Calibri Light"/>
                <a:cs typeface="Calibri Light"/>
              </a:rPr>
              <a:t>Preliminary Research</a:t>
            </a:r>
            <a:endParaRPr lang="en-US"/>
          </a:p>
        </p:txBody>
      </p:sp>
      <p:sp>
        <p:nvSpPr>
          <p:cNvPr id="3" name="Content Placeholder 2">
            <a:extLst>
              <a:ext uri="{FF2B5EF4-FFF2-40B4-BE49-F238E27FC236}">
                <a16:creationId xmlns:a16="http://schemas.microsoft.com/office/drawing/2014/main" id="{470D54A7-27AF-81BD-477A-68691DE11610}"/>
              </a:ext>
            </a:extLst>
          </p:cNvPr>
          <p:cNvSpPr>
            <a:spLocks noGrp="1"/>
          </p:cNvSpPr>
          <p:nvPr>
            <p:ph idx="1"/>
          </p:nvPr>
        </p:nvSpPr>
        <p:spPr>
          <a:xfrm>
            <a:off x="838200" y="1825625"/>
            <a:ext cx="9451042" cy="5281425"/>
          </a:xfrm>
        </p:spPr>
        <p:txBody>
          <a:bodyPr vert="horz" lIns="91440" tIns="45720" rIns="91440" bIns="45720" rtlCol="0" anchor="t">
            <a:normAutofit/>
          </a:bodyPr>
          <a:lstStyle/>
          <a:p>
            <a:r>
              <a:rPr lang="en-US">
                <a:ea typeface="Calibri"/>
                <a:cs typeface="Calibri"/>
              </a:rPr>
              <a:t>Need to find a model pipeline that will allow simulations of neurons</a:t>
            </a:r>
            <a:endParaRPr lang="en-US" dirty="0">
              <a:ea typeface="Calibri"/>
              <a:cs typeface="Calibri"/>
            </a:endParaRPr>
          </a:p>
          <a:p>
            <a:r>
              <a:rPr lang="en-US">
                <a:ea typeface="Calibri"/>
                <a:cs typeface="Calibri"/>
              </a:rPr>
              <a:t>There is no one model that can do everything</a:t>
            </a:r>
          </a:p>
          <a:p>
            <a:r>
              <a:rPr lang="en-US">
                <a:ea typeface="+mn-lt"/>
                <a:cs typeface="+mn-lt"/>
              </a:rPr>
              <a:t>Most available models work in the opposite direction, </a:t>
            </a:r>
            <a:r>
              <a:rPr lang="en-US" dirty="0">
                <a:ea typeface="+mn-lt"/>
                <a:cs typeface="+mn-lt"/>
              </a:rPr>
              <a:t>inferring spikes from fluorescence, not </a:t>
            </a:r>
            <a:r>
              <a:rPr lang="en-US">
                <a:ea typeface="+mn-lt"/>
                <a:cs typeface="+mn-lt"/>
              </a:rPr>
              <a:t>generating fluorescence from</a:t>
            </a:r>
            <a:r>
              <a:rPr lang="en-US" dirty="0">
                <a:ea typeface="+mn-lt"/>
                <a:cs typeface="+mn-lt"/>
              </a:rPr>
              <a:t> spikes</a:t>
            </a:r>
          </a:p>
          <a:p>
            <a:r>
              <a:rPr lang="en-US">
                <a:ea typeface="+mn-lt"/>
                <a:cs typeface="+mn-lt"/>
              </a:rPr>
              <a:t>Not all models have publicly accessible code</a:t>
            </a:r>
            <a:endParaRPr lang="en-US" dirty="0">
              <a:ea typeface="+mn-lt"/>
              <a:cs typeface="+mn-lt"/>
            </a:endParaRPr>
          </a:p>
        </p:txBody>
      </p:sp>
    </p:spTree>
    <p:extLst>
      <p:ext uri="{BB962C8B-B14F-4D97-AF65-F5344CB8AC3E}">
        <p14:creationId xmlns:p14="http://schemas.microsoft.com/office/powerpoint/2010/main" val="345940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88950-3860-FFEF-1987-0705230D624E}"/>
              </a:ext>
            </a:extLst>
          </p:cNvPr>
          <p:cNvSpPr>
            <a:spLocks noGrp="1"/>
          </p:cNvSpPr>
          <p:nvPr>
            <p:ph type="title"/>
          </p:nvPr>
        </p:nvSpPr>
        <p:spPr/>
        <p:txBody>
          <a:bodyPr lIns="91440" tIns="45720" rIns="91440" bIns="45720" anchor="t"/>
          <a:lstStyle/>
          <a:p>
            <a:r>
              <a:rPr lang="en-US">
                <a:ea typeface="Calibri Light"/>
                <a:cs typeface="Calibri Light"/>
              </a:rPr>
              <a:t>Auryn Spiking Neural Network Simulator</a:t>
            </a:r>
            <a:endParaRPr lang="en-US"/>
          </a:p>
        </p:txBody>
      </p:sp>
      <p:sp>
        <p:nvSpPr>
          <p:cNvPr id="5" name="TextBox 12">
            <a:extLst>
              <a:ext uri="{FF2B5EF4-FFF2-40B4-BE49-F238E27FC236}">
                <a16:creationId xmlns:a16="http://schemas.microsoft.com/office/drawing/2014/main" id="{E88D129A-A102-D0D4-5B70-862C0443CA74}"/>
              </a:ext>
            </a:extLst>
          </p:cNvPr>
          <p:cNvSpPr txBox="1"/>
          <p:nvPr/>
        </p:nvSpPr>
        <p:spPr>
          <a:xfrm>
            <a:off x="478167" y="1366763"/>
            <a:ext cx="3758815" cy="31393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ea typeface="+mn-lt"/>
                <a:cs typeface="+mn-lt"/>
              </a:rPr>
              <a:t>IFGroup</a:t>
            </a:r>
            <a:endParaRPr lang="en-US" b="1" dirty="0" err="1"/>
          </a:p>
          <a:p>
            <a:pPr marL="285750" indent="-285750" algn="ctr">
              <a:buFont typeface="Calibri"/>
              <a:buChar char="-"/>
            </a:pPr>
            <a:r>
              <a:rPr lang="en-US" sz="1400" dirty="0">
                <a:solidFill>
                  <a:srgbClr val="333333"/>
                </a:solidFill>
                <a:highlight>
                  <a:srgbClr val="FFFFFF"/>
                </a:highlight>
                <a:latin typeface="Arial"/>
                <a:ea typeface="+mn-lt"/>
                <a:cs typeface="Arial"/>
              </a:rPr>
              <a:t>Robust standard integrate-and-fire neuron model</a:t>
            </a:r>
            <a:endParaRPr lang="en-US" sz="1400" b="1">
              <a:ea typeface="+mn-lt"/>
              <a:cs typeface="+mn-lt"/>
            </a:endParaRPr>
          </a:p>
          <a:p>
            <a:pPr marL="285750" indent="-285750" algn="ctr">
              <a:buFont typeface="Calibri"/>
              <a:buChar char="-"/>
            </a:pPr>
            <a:r>
              <a:rPr lang="en-US" sz="1400" dirty="0">
                <a:solidFill>
                  <a:srgbClr val="333333"/>
                </a:solidFill>
                <a:highlight>
                  <a:srgbClr val="FFFFFF"/>
                </a:highlight>
                <a:latin typeface="Arial"/>
                <a:ea typeface="+mn-lt"/>
                <a:cs typeface="Arial"/>
              </a:rPr>
              <a:t>Membrane voltage accumulates incoming current and resets after hitting a threshold.</a:t>
            </a:r>
            <a:endParaRPr lang="en-US"/>
          </a:p>
          <a:p>
            <a:pPr marL="285750" indent="-285750" algn="ctr">
              <a:buFont typeface="Calibri"/>
              <a:buChar char="-"/>
            </a:pPr>
            <a:r>
              <a:rPr lang="en-US" sz="1400" dirty="0">
                <a:solidFill>
                  <a:srgbClr val="333333"/>
                </a:solidFill>
                <a:highlight>
                  <a:srgbClr val="FFFFFF"/>
                </a:highlight>
                <a:latin typeface="Arial"/>
                <a:ea typeface="+mn-lt"/>
                <a:cs typeface="Arial"/>
              </a:rPr>
              <a:t>Instantaneous spikes, no spike shape</a:t>
            </a:r>
          </a:p>
          <a:p>
            <a:pPr marL="285750" indent="-285750" algn="ctr">
              <a:buFont typeface="Calibri"/>
              <a:buChar char="-"/>
            </a:pPr>
            <a:r>
              <a:rPr lang="en-US" sz="1400" dirty="0">
                <a:solidFill>
                  <a:srgbClr val="333333"/>
                </a:solidFill>
                <a:highlight>
                  <a:srgbClr val="FFFFFF"/>
                </a:highlight>
                <a:latin typeface="Arial"/>
                <a:ea typeface="+mn-lt"/>
                <a:cs typeface="Arial"/>
              </a:rPr>
              <a:t>No history dependence</a:t>
            </a:r>
          </a:p>
          <a:p>
            <a:pPr marL="285750" indent="-285750" algn="ctr">
              <a:buFont typeface="Calibri"/>
              <a:buChar char="-"/>
            </a:pPr>
            <a:r>
              <a:rPr lang="en-US" sz="1400" dirty="0">
                <a:solidFill>
                  <a:srgbClr val="333333"/>
                </a:solidFill>
                <a:highlight>
                  <a:srgbClr val="FFFFFF"/>
                </a:highlight>
                <a:latin typeface="Arial"/>
                <a:ea typeface="+mn-lt"/>
                <a:cs typeface="Arial"/>
              </a:rPr>
              <a:t>Fast and simple, good for large networks</a:t>
            </a: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algn="ctr"/>
            <a:endParaRPr lang="en-US" b="1" dirty="0">
              <a:ea typeface="+mn-lt"/>
              <a:cs typeface="+mn-lt"/>
            </a:endParaRPr>
          </a:p>
          <a:p>
            <a:pPr algn="ctr"/>
            <a:endParaRPr lang="en-US" b="1" dirty="0">
              <a:ea typeface="+mn-lt"/>
              <a:cs typeface="+mn-lt"/>
            </a:endParaRPr>
          </a:p>
          <a:p>
            <a:pPr marL="285750" indent="-285750">
              <a:buFont typeface="Calibri"/>
              <a:buChar char="-"/>
            </a:pPr>
            <a:endParaRPr lang="en-US" dirty="0">
              <a:ea typeface="+mn-lt"/>
              <a:cs typeface="+mn-lt"/>
            </a:endParaRPr>
          </a:p>
        </p:txBody>
      </p:sp>
      <p:sp>
        <p:nvSpPr>
          <p:cNvPr id="6" name="TextBox 1">
            <a:extLst>
              <a:ext uri="{FF2B5EF4-FFF2-40B4-BE49-F238E27FC236}">
                <a16:creationId xmlns:a16="http://schemas.microsoft.com/office/drawing/2014/main" id="{15E33CA5-AF8A-3C91-5223-B6817F6293D7}"/>
              </a:ext>
            </a:extLst>
          </p:cNvPr>
          <p:cNvSpPr txBox="1"/>
          <p:nvPr/>
        </p:nvSpPr>
        <p:spPr>
          <a:xfrm>
            <a:off x="4222852" y="1366762"/>
            <a:ext cx="3744301" cy="34163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latin typeface="Arial"/>
                <a:ea typeface="+mn-lt"/>
                <a:cs typeface="Arial"/>
              </a:rPr>
              <a:t>TIFGroup</a:t>
            </a:r>
            <a:endParaRPr lang="en-US">
              <a:latin typeface="Arial"/>
              <a:cs typeface="Arial"/>
            </a:endParaRPr>
          </a:p>
          <a:p>
            <a:pPr marL="285750" indent="-285750" algn="ctr">
              <a:buFont typeface="Calibri"/>
              <a:buChar char="-"/>
            </a:pPr>
            <a:r>
              <a:rPr lang="en-US" sz="1400" dirty="0">
                <a:solidFill>
                  <a:srgbClr val="333333"/>
                </a:solidFill>
                <a:highlight>
                  <a:srgbClr val="FFFFFF"/>
                </a:highlight>
                <a:latin typeface="Arial"/>
                <a:ea typeface="+mn-lt"/>
                <a:cs typeface="Arial"/>
              </a:rPr>
              <a:t>Conductance-based neurons, inputs affect the neuron differently depending on its current voltage, unlike </a:t>
            </a:r>
            <a:r>
              <a:rPr lang="en-US" sz="1400" dirty="0" err="1">
                <a:solidFill>
                  <a:srgbClr val="333333"/>
                </a:solidFill>
                <a:highlight>
                  <a:srgbClr val="FFFFFF"/>
                </a:highlight>
                <a:latin typeface="Arial"/>
                <a:ea typeface="+mn-lt"/>
                <a:cs typeface="Arial"/>
              </a:rPr>
              <a:t>IFGroup</a:t>
            </a:r>
            <a:r>
              <a:rPr lang="en-US" sz="1400" dirty="0">
                <a:solidFill>
                  <a:srgbClr val="333333"/>
                </a:solidFill>
                <a:highlight>
                  <a:srgbClr val="FFFFFF"/>
                </a:highlight>
                <a:latin typeface="Arial"/>
                <a:ea typeface="+mn-lt"/>
                <a:cs typeface="Arial"/>
              </a:rPr>
              <a:t> which adds a fixed current each time</a:t>
            </a:r>
          </a:p>
          <a:p>
            <a:pPr marL="285750" indent="-285750" algn="ctr">
              <a:buFont typeface="Calibri"/>
              <a:buChar char="-"/>
            </a:pPr>
            <a:r>
              <a:rPr lang="en-US" sz="1400" dirty="0">
                <a:solidFill>
                  <a:srgbClr val="333333"/>
                </a:solidFill>
                <a:highlight>
                  <a:srgbClr val="FFFFFF"/>
                </a:highlight>
                <a:latin typeface="Arial"/>
                <a:ea typeface="+mn-lt"/>
                <a:cs typeface="Arial"/>
              </a:rPr>
              <a:t>After firing, the neuron cannot fire again for a fixed time window</a:t>
            </a:r>
            <a:endParaRPr lang="en-US"/>
          </a:p>
          <a:p>
            <a:pPr marL="285750" indent="-285750" algn="ctr">
              <a:buFont typeface="Calibri"/>
              <a:buChar char="-"/>
            </a:pPr>
            <a:r>
              <a:rPr lang="en-US" sz="1400" dirty="0">
                <a:solidFill>
                  <a:srgbClr val="333333"/>
                </a:solidFill>
                <a:highlight>
                  <a:srgbClr val="FFFFFF"/>
                </a:highlight>
                <a:latin typeface="Arial"/>
                <a:ea typeface="+mn-lt"/>
                <a:cs typeface="Arial"/>
              </a:rPr>
              <a:t>More biologically realistic than </a:t>
            </a:r>
            <a:r>
              <a:rPr lang="en-US" sz="1400" dirty="0" err="1">
                <a:solidFill>
                  <a:srgbClr val="333333"/>
                </a:solidFill>
                <a:highlight>
                  <a:srgbClr val="FFFFFF"/>
                </a:highlight>
                <a:latin typeface="Arial"/>
                <a:ea typeface="+mn-lt"/>
                <a:cs typeface="Arial"/>
              </a:rPr>
              <a:t>IFGroup</a:t>
            </a:r>
            <a:r>
              <a:rPr lang="en-US" sz="1400" dirty="0">
                <a:solidFill>
                  <a:srgbClr val="333333"/>
                </a:solidFill>
                <a:highlight>
                  <a:srgbClr val="FFFFFF"/>
                </a:highlight>
                <a:latin typeface="Arial"/>
                <a:ea typeface="+mn-lt"/>
                <a:cs typeface="Arial"/>
              </a:rPr>
              <a:t> but slightly slower computationally</a:t>
            </a:r>
          </a:p>
          <a:p>
            <a:pPr algn="ctr"/>
            <a:endParaRPr lang="en-US"/>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algn="ctr"/>
            <a:endParaRPr lang="en-US" b="1" dirty="0">
              <a:solidFill>
                <a:srgbClr val="000000"/>
              </a:solidFill>
              <a:latin typeface="Arial"/>
              <a:ea typeface="+mn-lt"/>
              <a:cs typeface="Arial"/>
            </a:endParaRPr>
          </a:p>
          <a:p>
            <a:pPr algn="ctr"/>
            <a:endParaRPr lang="en-US" b="1" dirty="0">
              <a:latin typeface="Arial"/>
              <a:ea typeface="+mn-lt"/>
              <a:cs typeface="Arial"/>
            </a:endParaRPr>
          </a:p>
          <a:p>
            <a:pPr marL="285750" indent="-285750">
              <a:buFont typeface="Calibri"/>
              <a:buChar char="-"/>
            </a:pPr>
            <a:endParaRPr lang="en-US" dirty="0">
              <a:latin typeface="Arial"/>
              <a:ea typeface="+mn-lt"/>
              <a:cs typeface="Arial"/>
            </a:endParaRPr>
          </a:p>
        </p:txBody>
      </p:sp>
      <p:sp>
        <p:nvSpPr>
          <p:cNvPr id="7" name="TextBox 8">
            <a:extLst>
              <a:ext uri="{FF2B5EF4-FFF2-40B4-BE49-F238E27FC236}">
                <a16:creationId xmlns:a16="http://schemas.microsoft.com/office/drawing/2014/main" id="{324AB034-5D00-4BD4-181E-E6DE52FFF0F8}"/>
              </a:ext>
            </a:extLst>
          </p:cNvPr>
          <p:cNvSpPr txBox="1"/>
          <p:nvPr/>
        </p:nvSpPr>
        <p:spPr>
          <a:xfrm>
            <a:off x="2350508" y="3427789"/>
            <a:ext cx="3744301" cy="270843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latin typeface="Arial"/>
                <a:ea typeface="+mn-lt"/>
                <a:cs typeface="Arial"/>
              </a:rPr>
              <a:t>AdExGroup</a:t>
            </a:r>
            <a:endParaRPr lang="en-US" dirty="0" err="1">
              <a:latin typeface="Arial"/>
              <a:cs typeface="Arial"/>
            </a:endParaRPr>
          </a:p>
          <a:p>
            <a:pPr marL="285750" indent="-285750" algn="ctr">
              <a:buFont typeface="Calibri"/>
              <a:buChar char="-"/>
            </a:pPr>
            <a:r>
              <a:rPr lang="en-US" sz="1400" dirty="0">
                <a:solidFill>
                  <a:srgbClr val="333333"/>
                </a:solidFill>
                <a:highlight>
                  <a:srgbClr val="FFFFFF"/>
                </a:highlight>
                <a:latin typeface="Arial"/>
                <a:ea typeface="+mn-lt"/>
                <a:cs typeface="Arial"/>
              </a:rPr>
              <a:t>Adaptive Exponential IF</a:t>
            </a:r>
          </a:p>
          <a:p>
            <a:pPr marL="285750" indent="-285750" algn="ctr">
              <a:buFont typeface="Calibri"/>
              <a:buChar char="-"/>
            </a:pPr>
            <a:r>
              <a:rPr lang="en-US" sz="1400" dirty="0">
                <a:solidFill>
                  <a:srgbClr val="333333"/>
                </a:solidFill>
                <a:highlight>
                  <a:srgbClr val="FFFFFF"/>
                </a:highlight>
                <a:latin typeface="Arial"/>
                <a:ea typeface="+mn-lt"/>
                <a:cs typeface="Arial"/>
              </a:rPr>
              <a:t>Same adaptation current as AIF</a:t>
            </a:r>
          </a:p>
          <a:p>
            <a:pPr marL="285750" indent="-285750" algn="ctr">
              <a:buFont typeface="Calibri"/>
              <a:buChar char="-"/>
            </a:pPr>
            <a:r>
              <a:rPr lang="en-US" sz="1400" dirty="0">
                <a:solidFill>
                  <a:srgbClr val="333333"/>
                </a:solidFill>
                <a:highlight>
                  <a:srgbClr val="FFFFFF"/>
                </a:highlight>
                <a:latin typeface="Arial"/>
                <a:ea typeface="+mn-lt"/>
                <a:cs typeface="Arial"/>
              </a:rPr>
              <a:t>More realistic voltage trajectory near threshold</a:t>
            </a:r>
            <a:endParaRPr lang="en-US">
              <a:latin typeface="Arial"/>
              <a:cs typeface="Arial"/>
            </a:endParaRP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algn="ctr"/>
            <a:endParaRPr lang="en-US" b="1" dirty="0">
              <a:latin typeface="Arial"/>
              <a:ea typeface="+mn-lt"/>
              <a:cs typeface="Arial"/>
            </a:endParaRPr>
          </a:p>
          <a:p>
            <a:pPr algn="ctr"/>
            <a:endParaRPr lang="en-US" b="1" dirty="0">
              <a:latin typeface="Arial"/>
              <a:ea typeface="+mn-lt"/>
              <a:cs typeface="Arial"/>
            </a:endParaRPr>
          </a:p>
          <a:p>
            <a:pPr marL="285750" indent="-285750">
              <a:buFont typeface="Calibri"/>
              <a:buChar char="-"/>
            </a:pPr>
            <a:endParaRPr lang="en-US" dirty="0">
              <a:latin typeface="Arial"/>
              <a:ea typeface="+mn-lt"/>
              <a:cs typeface="Arial"/>
            </a:endParaRPr>
          </a:p>
        </p:txBody>
      </p:sp>
      <p:sp>
        <p:nvSpPr>
          <p:cNvPr id="8" name="TextBox 10">
            <a:extLst>
              <a:ext uri="{FF2B5EF4-FFF2-40B4-BE49-F238E27FC236}">
                <a16:creationId xmlns:a16="http://schemas.microsoft.com/office/drawing/2014/main" id="{3AA8B9AC-421B-5109-B0D1-A0A4D3237874}"/>
              </a:ext>
            </a:extLst>
          </p:cNvPr>
          <p:cNvSpPr txBox="1"/>
          <p:nvPr/>
        </p:nvSpPr>
        <p:spPr>
          <a:xfrm>
            <a:off x="7967537" y="1366762"/>
            <a:ext cx="3744301" cy="29238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ea typeface="+mn-lt"/>
                <a:cs typeface="+mn-lt"/>
              </a:rPr>
              <a:t>AIFGroup</a:t>
            </a:r>
            <a:endParaRPr lang="en-US" b="1" dirty="0" err="1"/>
          </a:p>
          <a:p>
            <a:pPr marL="285750" indent="-285750" algn="ctr">
              <a:buFont typeface="Calibri"/>
              <a:buChar char="-"/>
            </a:pPr>
            <a:r>
              <a:rPr lang="en-US" sz="1400" dirty="0">
                <a:solidFill>
                  <a:srgbClr val="333333"/>
                </a:solidFill>
                <a:highlight>
                  <a:srgbClr val="FFFFFF"/>
                </a:highlight>
                <a:latin typeface="Arial"/>
                <a:ea typeface="+mn-lt"/>
                <a:cs typeface="Arial"/>
              </a:rPr>
              <a:t>Adaptive IF</a:t>
            </a:r>
          </a:p>
          <a:p>
            <a:pPr marL="285750" indent="-285750" algn="ctr">
              <a:buFont typeface="Calibri,Sans-Serif"/>
              <a:buChar char="-"/>
            </a:pPr>
            <a:r>
              <a:rPr lang="en-US" sz="1400" dirty="0">
                <a:solidFill>
                  <a:srgbClr val="333333"/>
                </a:solidFill>
                <a:highlight>
                  <a:srgbClr val="FFFFFF"/>
                </a:highlight>
                <a:latin typeface="Arial"/>
                <a:ea typeface="+mn-lt"/>
                <a:cs typeface="Arial"/>
              </a:rPr>
              <a:t>History dependent</a:t>
            </a:r>
            <a:endParaRPr lang="en-US" sz="1400" dirty="0">
              <a:solidFill>
                <a:srgbClr val="000000"/>
              </a:solidFill>
              <a:highlight>
                <a:srgbClr val="FFFFFF"/>
              </a:highlight>
              <a:latin typeface="Arial"/>
              <a:cs typeface="Arial"/>
            </a:endParaRPr>
          </a:p>
          <a:p>
            <a:pPr marL="285750" indent="-285750" algn="ctr">
              <a:buFont typeface="Calibri,Sans-Serif"/>
              <a:buChar char="-"/>
            </a:pPr>
            <a:r>
              <a:rPr lang="en-US" sz="1400" dirty="0">
                <a:solidFill>
                  <a:srgbClr val="333333"/>
                </a:solidFill>
                <a:highlight>
                  <a:srgbClr val="FFFFFF"/>
                </a:highlight>
                <a:latin typeface="Arial"/>
                <a:ea typeface="+mn-lt"/>
                <a:cs typeface="Arial"/>
              </a:rPr>
              <a:t>The neuron remembers its own recent firing, adaptation current builds up inside the cell</a:t>
            </a:r>
            <a:endParaRPr lang="en-US" sz="1400" dirty="0">
              <a:highlight>
                <a:srgbClr val="FFFFFF"/>
              </a:highlight>
              <a:latin typeface="Arial"/>
              <a:cs typeface="Arial"/>
            </a:endParaRPr>
          </a:p>
          <a:p>
            <a:pPr marL="285750" indent="-285750" algn="ctr">
              <a:buFont typeface="Calibri,Sans-Serif"/>
              <a:buChar char="-"/>
            </a:pPr>
            <a:r>
              <a:rPr lang="en-US" sz="1400" dirty="0">
                <a:solidFill>
                  <a:srgbClr val="333333"/>
                </a:solidFill>
                <a:highlight>
                  <a:srgbClr val="FFFFFF"/>
                </a:highlight>
                <a:latin typeface="Arial"/>
                <a:cs typeface="Arial"/>
              </a:rPr>
              <a:t>Making the neuron</a:t>
            </a:r>
            <a:r>
              <a:rPr lang="en-US" sz="1400" dirty="0">
                <a:solidFill>
                  <a:srgbClr val="333333"/>
                </a:solidFill>
                <a:highlight>
                  <a:srgbClr val="FFFFFF"/>
                </a:highlight>
                <a:latin typeface="Arial"/>
                <a:ea typeface="+mn-lt"/>
                <a:cs typeface="Arial"/>
              </a:rPr>
              <a:t> itself more realistic</a:t>
            </a:r>
            <a:endParaRPr lang="en-US" sz="1400" dirty="0">
              <a:highlight>
                <a:srgbClr val="FFFFFF"/>
              </a:highlight>
              <a:latin typeface="Arial"/>
              <a:cs typeface="Arial"/>
            </a:endParaRPr>
          </a:p>
          <a:p>
            <a:pPr marL="285750" indent="-285750" algn="ctr">
              <a:buFont typeface="Calibri"/>
              <a:buChar char="-"/>
            </a:pPr>
            <a:endParaRPr lang="en-US" sz="1400" dirty="0">
              <a:solidFill>
                <a:srgbClr val="333333"/>
              </a:solidFill>
              <a:highlight>
                <a:srgbClr val="FFFFFF"/>
              </a:highlight>
              <a:latin typeface="Arial"/>
              <a:cs typeface="Arial"/>
            </a:endParaRP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algn="ctr"/>
            <a:endParaRPr lang="en-US" b="1" dirty="0">
              <a:ea typeface="+mn-lt"/>
              <a:cs typeface="+mn-lt"/>
            </a:endParaRPr>
          </a:p>
          <a:p>
            <a:pPr algn="ctr"/>
            <a:endParaRPr lang="en-US" b="1" dirty="0">
              <a:ea typeface="+mn-lt"/>
              <a:cs typeface="+mn-lt"/>
            </a:endParaRPr>
          </a:p>
          <a:p>
            <a:pPr marL="285750" indent="-285750">
              <a:buFont typeface="Calibri"/>
              <a:buChar char="-"/>
            </a:pPr>
            <a:endParaRPr lang="en-US" dirty="0">
              <a:ea typeface="+mn-lt"/>
              <a:cs typeface="+mn-lt"/>
            </a:endParaRPr>
          </a:p>
        </p:txBody>
      </p:sp>
      <p:sp>
        <p:nvSpPr>
          <p:cNvPr id="9" name="TextBox 13">
            <a:extLst>
              <a:ext uri="{FF2B5EF4-FFF2-40B4-BE49-F238E27FC236}">
                <a16:creationId xmlns:a16="http://schemas.microsoft.com/office/drawing/2014/main" id="{8964EA36-6F2D-EB00-FA6F-66C444CEE735}"/>
              </a:ext>
            </a:extLst>
          </p:cNvPr>
          <p:cNvSpPr txBox="1"/>
          <p:nvPr/>
        </p:nvSpPr>
        <p:spPr>
          <a:xfrm>
            <a:off x="6095193" y="3202816"/>
            <a:ext cx="5108643" cy="46474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latin typeface="Arial"/>
                <a:ea typeface="+mn-lt"/>
                <a:cs typeface="Arial"/>
              </a:rPr>
              <a:t>IzhikevichGroup</a:t>
            </a:r>
            <a:r>
              <a:rPr lang="en-US" dirty="0">
                <a:latin typeface="Arial"/>
                <a:ea typeface="+mn-lt"/>
                <a:cs typeface="Arial"/>
              </a:rPr>
              <a:t> </a:t>
            </a:r>
            <a:endParaRPr lang="en-US">
              <a:latin typeface="Arial"/>
              <a:cs typeface="Arial"/>
            </a:endParaRPr>
          </a:p>
          <a:p>
            <a:pPr marL="285750" indent="-285750" algn="ctr">
              <a:buFont typeface="Calibri"/>
              <a:buChar char="-"/>
            </a:pPr>
            <a:r>
              <a:rPr lang="en-US" sz="1400" dirty="0">
                <a:solidFill>
                  <a:srgbClr val="333333"/>
                </a:solidFill>
                <a:highlight>
                  <a:srgbClr val="FFFFFF"/>
                </a:highlight>
                <a:latin typeface="Arial"/>
                <a:ea typeface="+mn-lt"/>
                <a:cs typeface="Arial"/>
              </a:rPr>
              <a:t>Not based on IF</a:t>
            </a:r>
            <a:endParaRPr lang="en-US" sz="1400" dirty="0">
              <a:solidFill>
                <a:srgbClr val="333333"/>
              </a:solidFill>
              <a:highlight>
                <a:srgbClr val="FFFFFF"/>
              </a:highlight>
              <a:latin typeface="Arial"/>
              <a:cs typeface="Arial"/>
            </a:endParaRPr>
          </a:p>
          <a:p>
            <a:pPr marL="285750" indent="-285750" algn="ctr">
              <a:buFont typeface="Calibri"/>
              <a:buChar char="-"/>
            </a:pPr>
            <a:r>
              <a:rPr lang="en-US" sz="1400" dirty="0">
                <a:solidFill>
                  <a:srgbClr val="333333"/>
                </a:solidFill>
                <a:highlight>
                  <a:srgbClr val="FFFFFF"/>
                </a:highlight>
                <a:latin typeface="Arial"/>
                <a:ea typeface="+mn-lt"/>
                <a:cs typeface="Arial"/>
              </a:rPr>
              <a:t>Two variables that interact with each other, v: membrane voltage</a:t>
            </a:r>
            <a:br>
              <a:rPr lang="en-US" sz="1400" dirty="0">
                <a:highlight>
                  <a:srgbClr val="FFFFFF"/>
                </a:highlight>
                <a:latin typeface="Arial"/>
                <a:ea typeface="+mn-lt"/>
                <a:cs typeface="Arial"/>
              </a:rPr>
            </a:br>
            <a:r>
              <a:rPr lang="en-US" sz="1400" dirty="0">
                <a:solidFill>
                  <a:srgbClr val="333333"/>
                </a:solidFill>
                <a:highlight>
                  <a:srgbClr val="FFFFFF"/>
                </a:highlight>
                <a:latin typeface="Arial"/>
                <a:ea typeface="+mn-lt"/>
                <a:cs typeface="Arial"/>
              </a:rPr>
              <a:t>u: recovery variable</a:t>
            </a:r>
          </a:p>
          <a:p>
            <a:pPr marL="285750" indent="-285750" algn="ctr">
              <a:buFont typeface="Calibri"/>
              <a:buChar char="-"/>
            </a:pPr>
            <a:r>
              <a:rPr lang="en-US" sz="1400" dirty="0">
                <a:solidFill>
                  <a:srgbClr val="333333"/>
                </a:solidFill>
                <a:highlight>
                  <a:srgbClr val="FFFFFF"/>
                </a:highlight>
                <a:latin typeface="Arial"/>
                <a:ea typeface="+mn-lt"/>
                <a:cs typeface="Arial"/>
              </a:rPr>
              <a:t>When voltage gets high enough, neuron fires, both variables reset</a:t>
            </a:r>
          </a:p>
          <a:p>
            <a:pPr marL="285750" indent="-285750" algn="ctr">
              <a:buFont typeface="Calibri"/>
              <a:buChar char="-"/>
            </a:pPr>
            <a:r>
              <a:rPr lang="en-US" sz="1400" dirty="0">
                <a:solidFill>
                  <a:srgbClr val="333333"/>
                </a:solidFill>
                <a:highlight>
                  <a:srgbClr val="FFFFFF"/>
                </a:highlight>
                <a:latin typeface="Arial"/>
                <a:ea typeface="+mn-lt"/>
                <a:cs typeface="Arial"/>
              </a:rPr>
              <a:t>By tuning parameters you can make the model reproduce a variety of neuron behaviors ex: spiking, bursting, chattering, fast spiking</a:t>
            </a:r>
            <a:endParaRPr lang="en-US" sz="1400">
              <a:solidFill>
                <a:srgbClr val="333333"/>
              </a:solidFill>
              <a:highlight>
                <a:srgbClr val="FFFFFF"/>
              </a:highlight>
              <a:latin typeface="Arial"/>
              <a:ea typeface="+mn-lt"/>
              <a:cs typeface="Arial"/>
            </a:endParaRPr>
          </a:p>
          <a:p>
            <a:pPr marL="285750" indent="-285750" algn="ctr">
              <a:buFont typeface="Calibri"/>
              <a:buChar char="-"/>
            </a:pPr>
            <a:r>
              <a:rPr lang="en-US" sz="1400" dirty="0">
                <a:solidFill>
                  <a:srgbClr val="333333"/>
                </a:solidFill>
                <a:highlight>
                  <a:srgbClr val="FFFFFF"/>
                </a:highlight>
                <a:latin typeface="Arial"/>
                <a:ea typeface="+mn-lt"/>
                <a:cs typeface="Arial"/>
              </a:rPr>
              <a:t>Parameters don’t have direct biological meaning, tuned to match observed firing patterns</a:t>
            </a:r>
          </a:p>
          <a:p>
            <a:pPr marL="285750" indent="-285750" algn="ctr">
              <a:buFont typeface="Calibri"/>
              <a:buChar char="-"/>
            </a:pPr>
            <a:endParaRPr lang="en-US" sz="1400" dirty="0">
              <a:solidFill>
                <a:srgbClr val="333333"/>
              </a:solidFill>
              <a:highlight>
                <a:srgbClr val="FFFFFF"/>
              </a:highlight>
              <a:latin typeface="Aptos"/>
              <a:ea typeface="+mn-lt"/>
              <a:cs typeface="Arial"/>
            </a:endParaRPr>
          </a:p>
          <a:p>
            <a:pPr marL="285750" indent="-285750" algn="ctr">
              <a:buFont typeface="Calibri"/>
              <a:buChar char="-"/>
            </a:pPr>
            <a:endParaRPr lang="en-US" sz="1400" dirty="0">
              <a:solidFill>
                <a:srgbClr val="333333"/>
              </a:solidFill>
              <a:highlight>
                <a:srgbClr val="FFFFFF"/>
              </a:highlight>
              <a:latin typeface="Aptos"/>
              <a:ea typeface="+mn-lt"/>
              <a:cs typeface="Arial"/>
            </a:endParaRP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marL="285750" indent="-285750" algn="ctr">
              <a:buFont typeface="Calibri"/>
              <a:buChar char="-"/>
            </a:pPr>
            <a:endParaRPr lang="en-US" sz="1400" dirty="0">
              <a:solidFill>
                <a:srgbClr val="333333"/>
              </a:solidFill>
              <a:highlight>
                <a:srgbClr val="FFFFFF"/>
              </a:highlight>
              <a:latin typeface="Arial"/>
              <a:ea typeface="+mn-lt"/>
              <a:cs typeface="Arial"/>
            </a:endParaRPr>
          </a:p>
          <a:p>
            <a:pPr algn="ctr"/>
            <a:endParaRPr lang="en-US" b="1" dirty="0">
              <a:latin typeface="Arial"/>
              <a:ea typeface="+mn-lt"/>
              <a:cs typeface="Arial"/>
            </a:endParaRPr>
          </a:p>
          <a:p>
            <a:pPr algn="ctr"/>
            <a:endParaRPr lang="en-US" b="1" dirty="0">
              <a:latin typeface="Arial"/>
              <a:ea typeface="+mn-lt"/>
              <a:cs typeface="Arial"/>
            </a:endParaRPr>
          </a:p>
          <a:p>
            <a:pPr marL="285750" indent="-285750">
              <a:buFont typeface="Calibri"/>
              <a:buChar char="-"/>
            </a:pPr>
            <a:endParaRPr lang="en-US" dirty="0">
              <a:latin typeface="Arial"/>
              <a:ea typeface="+mn-lt"/>
              <a:cs typeface="Arial"/>
            </a:endParaRPr>
          </a:p>
        </p:txBody>
      </p:sp>
    </p:spTree>
    <p:extLst>
      <p:ext uri="{BB962C8B-B14F-4D97-AF65-F5344CB8AC3E}">
        <p14:creationId xmlns:p14="http://schemas.microsoft.com/office/powerpoint/2010/main" val="2251636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SU-branded-power-point-template-widescreen-white-test" id="{1DCC296B-1FB8-264B-8B76-D3CB3C933C55}" vid="{00EF76A3-298E-6941-82AB-7A7BEDEAC3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460</Words>
  <Application>Microsoft Office PowerPoint</Application>
  <PresentationFormat>Widescreen</PresentationFormat>
  <Paragraphs>52</Paragraphs>
  <Slides>22</Slides>
  <Notes>13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Characterizing and Modeling of Neural Population Activity in Bottom-up Engineered Neurite Networks MSU ECE REU Site Summer 2026 Mid-term Project Presentation</vt:lpstr>
      <vt:lpstr>Introduction</vt:lpstr>
      <vt:lpstr>Background – Calcium Signaling</vt:lpstr>
      <vt:lpstr>Background – Neuron Connectivity</vt:lpstr>
      <vt:lpstr>Background – Topology Shapes</vt:lpstr>
      <vt:lpstr>Background – Neuronal Code</vt:lpstr>
      <vt:lpstr>Research Question</vt:lpstr>
      <vt:lpstr>Preliminary Research</vt:lpstr>
      <vt:lpstr>Auryn Spiking Neural Network Simulator</vt:lpstr>
      <vt:lpstr>Auryn Spiking Neural Network Simulator</vt:lpstr>
      <vt:lpstr>Auryn Spiking Neural Network Simulator</vt:lpstr>
      <vt:lpstr>Auryn Spiking Neural Network Simulator  PoissonGroups</vt:lpstr>
      <vt:lpstr>The Lütcke Forward Model</vt:lpstr>
      <vt:lpstr>Results</vt:lpstr>
      <vt:lpstr>Conclusions</vt:lpstr>
      <vt:lpstr>Acknowledgments</vt:lpstr>
      <vt:lpstr>References</vt:lpstr>
      <vt:lpstr>Preliminary Research</vt:lpstr>
      <vt:lpstr>Auryn Spiking Neural Network Simulator  Common Parameters </vt:lpstr>
      <vt:lpstr>Auryn Spiking Neural Network Simulator  Parameters </vt:lpstr>
      <vt:lpstr>Lütcke Equation</vt:lpstr>
      <vt:lpstr>Background – 5 Node Graph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Lambert, Ronald</dc:creator>
  <cp:lastModifiedBy>Nakagawa, Wataru</cp:lastModifiedBy>
  <cp:revision>1465</cp:revision>
  <dcterms:created xsi:type="dcterms:W3CDTF">2021-06-17T21:21:29Z</dcterms:created>
  <dcterms:modified xsi:type="dcterms:W3CDTF">2026-08-01T02:47:23Z</dcterms:modified>
</cp:coreProperties>
</file>