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11.xml" ContentType="application/vnd.openxmlformats-officedocument.drawingml.chart+xml"/>
  <Override PartName="/ppt/charts/chart20.xml" ContentType="application/vnd.openxmlformats-officedocument.drawingml.chart+xml"/>
  <Override PartName="/ppt/charts/colors11.xml" ContentType="application/vnd.ms-office.chartcolorstyle+xml"/>
  <Override PartName="/ppt/charts/style11.xml" ContentType="application/vnd.ms-office.chartstyle+xml"/>
  <Override PartName="/ppt/charts/colors20.xml" ContentType="application/vnd.ms-office.chartcolorstyle+xml"/>
  <Override PartName="/ppt/charts/style2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32"/>
  </p:notesMasterIdLst>
  <p:sldIdLst>
    <p:sldId id="273" r:id="rId2"/>
    <p:sldId id="316" r:id="rId3"/>
    <p:sldId id="280" r:id="rId4"/>
    <p:sldId id="274" r:id="rId5"/>
    <p:sldId id="298" r:id="rId6"/>
    <p:sldId id="295" r:id="rId7"/>
    <p:sldId id="310" r:id="rId8"/>
    <p:sldId id="304" r:id="rId9"/>
    <p:sldId id="275" r:id="rId10"/>
    <p:sldId id="284" r:id="rId11"/>
    <p:sldId id="285" r:id="rId12"/>
    <p:sldId id="291" r:id="rId13"/>
    <p:sldId id="305" r:id="rId14"/>
    <p:sldId id="306" r:id="rId15"/>
    <p:sldId id="309" r:id="rId16"/>
    <p:sldId id="313" r:id="rId17"/>
    <p:sldId id="307" r:id="rId18"/>
    <p:sldId id="314" r:id="rId19"/>
    <p:sldId id="277" r:id="rId20"/>
    <p:sldId id="276" r:id="rId21"/>
    <p:sldId id="289" r:id="rId22"/>
    <p:sldId id="292" r:id="rId23"/>
    <p:sldId id="294" r:id="rId24"/>
    <p:sldId id="257" r:id="rId25"/>
    <p:sldId id="299" r:id="rId26"/>
    <p:sldId id="311" r:id="rId27"/>
    <p:sldId id="286" r:id="rId28"/>
    <p:sldId id="317" r:id="rId29"/>
    <p:sldId id="318" r:id="rId30"/>
    <p:sldId id="319" r:id="rId31"/>
  </p:sldIdLst>
  <p:sldSz cx="18288000" cy="10287000"/>
  <p:notesSz cx="6858000" cy="9144000"/>
  <p:embeddedFontLst>
    <p:embeddedFont>
      <p:font typeface="Blinker" panose="020B0604020202020204" charset="0"/>
      <p:regular r:id="rId33"/>
      <p:bold r:id="rId34"/>
    </p:embeddedFont>
    <p:embeddedFont>
      <p:font typeface="Cambria Math" panose="02040503050406030204" pitchFamily="18" charset="0"/>
      <p:regular r:id="rId35"/>
    </p:embeddedFont>
    <p:embeddedFont>
      <p:font typeface="Merriweather Sans" pitchFamily="2" charset="0"/>
      <p:regular r:id="rId36"/>
      <p:bold r:id="rId37"/>
      <p:italic r:id="rId38"/>
      <p:boldItalic r:id="rId39"/>
    </p:embeddedFont>
    <p:embeddedFont>
      <p:font typeface="Merriweather Sans Light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82E3A7-C9EE-5A6A-C6DF-CB61D7E6295B}" name="David T Nguyen" initials="DN" userId="S::dngu216@lsu.edu::903835c0-7f63-4fb4-b262-26feb315a3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D0C"/>
    <a:srgbClr val="0E0030"/>
    <a:srgbClr val="8165C7"/>
    <a:srgbClr val="FFFFFF"/>
    <a:srgbClr val="F0EBFD"/>
    <a:srgbClr val="77B9DB"/>
    <a:srgbClr val="C8C8C8"/>
    <a:srgbClr val="B8D7BB"/>
    <a:srgbClr val="7BBDDF"/>
    <a:srgbClr val="5B9B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D89D8E-3123-47A5-9720-1802FFA7A9F0}" v="94" dt="2026-07-31T13:13:57.533"/>
  </p1510:revLst>
</p1510:revInfo>
</file>

<file path=ppt/tableStyles.xml><?xml version="1.0" encoding="utf-8"?>
<a:tblStyleLst xmlns:a="http://schemas.openxmlformats.org/drawingml/2006/main" def="{D2601509-DFA6-43E9-ACC4-91E2A9DF93D8}">
  <a:tblStyle styleId="{D2601509-DFA6-43E9-ACC4-91E2A9DF93D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4" autoAdjust="0"/>
    <p:restoredTop sz="93072" autoAdjust="0"/>
  </p:normalViewPr>
  <p:slideViewPr>
    <p:cSldViewPr snapToGrid="0">
      <p:cViewPr varScale="1">
        <p:scale>
          <a:sx n="51" d="100"/>
          <a:sy n="51" d="100"/>
        </p:scale>
        <p:origin x="62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T Nguyen" userId="903835c0-7f63-4fb4-b262-26feb315a392" providerId="ADAL" clId="{BC7DE06B-50AD-4B64-AC9D-B1CD0976A777}"/>
    <pc:docChg chg="modSld">
      <pc:chgData name="David T Nguyen" userId="903835c0-7f63-4fb4-b262-26feb315a392" providerId="ADAL" clId="{BC7DE06B-50AD-4B64-AC9D-B1CD0976A777}" dt="2026-07-31T13:13:57.533" v="93" actId="20577"/>
      <pc:docMkLst>
        <pc:docMk/>
      </pc:docMkLst>
      <pc:sldChg chg="modSp">
        <pc:chgData name="David T Nguyen" userId="903835c0-7f63-4fb4-b262-26feb315a392" providerId="ADAL" clId="{BC7DE06B-50AD-4B64-AC9D-B1CD0976A777}" dt="2026-07-31T13:10:57.392" v="23"/>
        <pc:sldMkLst>
          <pc:docMk/>
          <pc:sldMk cId="1127679353" sldId="309"/>
        </pc:sldMkLst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2" creationId="{D2E46538-2A41-4FB0-A25F-596F35FE4247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5" creationId="{1DB52C74-275D-5E14-91B8-F8A394EC0CE7}"/>
          </ac:spMkLst>
        </pc:spChg>
        <pc:spChg chg="mod">
          <ac:chgData name="David T Nguyen" userId="903835c0-7f63-4fb4-b262-26feb315a392" providerId="ADAL" clId="{BC7DE06B-50AD-4B64-AC9D-B1CD0976A777}" dt="2026-07-31T13:10:34.158" v="21" actId="20577"/>
          <ac:spMkLst>
            <pc:docMk/>
            <pc:sldMk cId="1127679353" sldId="309"/>
            <ac:spMk id="10" creationId="{E2D7323A-172D-83A4-5335-940A8FDBB35E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12" creationId="{5250AA0A-B9D5-1C82-4A82-24C21DFB577A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15" creationId="{D9F09327-1628-8FAC-2AD3-D868ACA32B6A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16" creationId="{7CCD880D-EEE0-709F-3961-DD6CA7F88F7B}"/>
          </ac:spMkLst>
        </pc:spChg>
        <pc:spChg chg="mod">
          <ac:chgData name="David T Nguyen" userId="903835c0-7f63-4fb4-b262-26feb315a392" providerId="ADAL" clId="{BC7DE06B-50AD-4B64-AC9D-B1CD0976A777}" dt="2026-07-31T13:10:57.392" v="23"/>
          <ac:spMkLst>
            <pc:docMk/>
            <pc:sldMk cId="1127679353" sldId="309"/>
            <ac:spMk id="23" creationId="{C52A3A39-993F-66F1-73BA-12333485E949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26" creationId="{68696BB1-39BB-E4ED-869F-30E09E7C6DD5}"/>
          </ac:spMkLst>
        </pc:spChg>
        <pc:spChg chg="mod">
          <ac:chgData name="David T Nguyen" userId="903835c0-7f63-4fb4-b262-26feb315a392" providerId="ADAL" clId="{BC7DE06B-50AD-4B64-AC9D-B1CD0976A777}" dt="2026-07-31T13:10:45.823" v="22" actId="113"/>
          <ac:spMkLst>
            <pc:docMk/>
            <pc:sldMk cId="1127679353" sldId="309"/>
            <ac:spMk id="27" creationId="{11853819-1BF0-0698-E6EF-2B34B04A55AF}"/>
          </ac:spMkLst>
        </pc:spChg>
        <pc:grpChg chg="mod">
          <ac:chgData name="David T Nguyen" userId="903835c0-7f63-4fb4-b262-26feb315a392" providerId="ADAL" clId="{BC7DE06B-50AD-4B64-AC9D-B1CD0976A777}" dt="2026-07-31T13:10:45.823" v="22" actId="113"/>
          <ac:grpSpMkLst>
            <pc:docMk/>
            <pc:sldMk cId="1127679353" sldId="309"/>
            <ac:grpSpMk id="24" creationId="{0AECBF01-BCFA-B3CD-6F13-4590E52AA1FD}"/>
          </ac:grpSpMkLst>
        </pc:grpChg>
        <pc:grpChg chg="mod">
          <ac:chgData name="David T Nguyen" userId="903835c0-7f63-4fb4-b262-26feb315a392" providerId="ADAL" clId="{BC7DE06B-50AD-4B64-AC9D-B1CD0976A777}" dt="2026-07-31T13:10:45.823" v="22" actId="113"/>
          <ac:grpSpMkLst>
            <pc:docMk/>
            <pc:sldMk cId="1127679353" sldId="309"/>
            <ac:grpSpMk id="31" creationId="{1F7C9797-D2F0-A872-E082-076262A9A619}"/>
          </ac:grpSpMkLst>
        </pc:grpChg>
      </pc:sldChg>
      <pc:sldChg chg="modSp modAnim">
        <pc:chgData name="David T Nguyen" userId="903835c0-7f63-4fb4-b262-26feb315a392" providerId="ADAL" clId="{BC7DE06B-50AD-4B64-AC9D-B1CD0976A777}" dt="2026-07-31T13:13:57.533" v="93" actId="20577"/>
        <pc:sldMkLst>
          <pc:docMk/>
          <pc:sldMk cId="3193055148" sldId="314"/>
        </pc:sldMkLst>
        <pc:spChg chg="mod">
          <ac:chgData name="David T Nguyen" userId="903835c0-7f63-4fb4-b262-26feb315a392" providerId="ADAL" clId="{BC7DE06B-50AD-4B64-AC9D-B1CD0976A777}" dt="2026-07-31T13:13:57.533" v="93" actId="20577"/>
          <ac:spMkLst>
            <pc:docMk/>
            <pc:sldMk cId="3193055148" sldId="314"/>
            <ac:spMk id="5" creationId="{B8613A74-867F-576F-9AD7-6C0F55E34BB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lsumail2-my.sharepoint.com/personal/dngu216_lsu_edu/Documents/REU%202026%20-%20Strain%20Gauge%20Characteriz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Sheet2!$A$4:$A$9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Sheet2!$B$4:$B$9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DA5-4E18-9E31-6AE5D1F19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6813104"/>
        <c:axId val="1916777616"/>
      </c:scatterChart>
      <c:valAx>
        <c:axId val="2016813104"/>
        <c:scaling>
          <c:orientation val="minMax"/>
          <c:max val="5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777616"/>
        <c:crosses val="autoZero"/>
        <c:crossBetween val="midCat"/>
      </c:valAx>
      <c:valAx>
        <c:axId val="1916777616"/>
        <c:scaling>
          <c:logBase val="10"/>
          <c:orientation val="minMax"/>
          <c:max val="1000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813104"/>
        <c:crosses val="autoZero"/>
        <c:crossBetween val="midCat"/>
      </c:valAx>
      <c:spPr>
        <a:solidFill>
          <a:srgbClr val="F0EBFD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rgbClr val="F0EBFD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Sheet2!$A$4:$A$9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Sheet2!$B$4:$B$9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DA5-4E18-9E31-6AE5D1F19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6813104"/>
        <c:axId val="1916777616"/>
      </c:scatterChart>
      <c:valAx>
        <c:axId val="2016813104"/>
        <c:scaling>
          <c:orientation val="minMax"/>
          <c:max val="5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777616"/>
        <c:crosses val="autoZero"/>
        <c:crossBetween val="midCat"/>
      </c:valAx>
      <c:valAx>
        <c:axId val="1916777616"/>
        <c:scaling>
          <c:logBase val="10"/>
          <c:orientation val="minMax"/>
          <c:max val="1000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813104"/>
        <c:crosses val="autoZero"/>
        <c:crossBetween val="midCat"/>
      </c:valAx>
      <c:spPr>
        <a:solidFill>
          <a:srgbClr val="F0EBFD"/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rgbClr val="F0EBFD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3200" b="1" baseline="0" dirty="0">
                <a:solidFill>
                  <a:schemeClr val="tx1"/>
                </a:solidFill>
                <a:latin typeface="Merriweather Sans" pitchFamily="2" charset="0"/>
              </a:rPr>
              <a:t>Unstrained resistance vs CB Content</a:t>
            </a:r>
            <a:endParaRPr lang="en-US" sz="3200" b="1" dirty="0">
              <a:solidFill>
                <a:schemeClr val="tx1"/>
              </a:solidFill>
              <a:latin typeface="Merriweather Sans" pitchFamily="2" charset="0"/>
            </a:endParaRPr>
          </a:p>
        </c:rich>
      </c:tx>
      <c:layout>
        <c:manualLayout>
          <c:xMode val="edge"/>
          <c:yMode val="edge"/>
          <c:x val="0.26064399053072285"/>
          <c:y val="2.9702434810318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87121343164127"/>
          <c:y val="0.14663997901038045"/>
          <c:w val="0.82766712370119933"/>
          <c:h val="0.66157425990928209"/>
        </c:manualLayout>
      </c:layout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18"/>
            <c:spPr>
              <a:solidFill>
                <a:srgbClr val="C51414"/>
              </a:solidFill>
              <a:ln w="25400">
                <a:noFill/>
              </a:ln>
              <a:effectLst/>
            </c:spPr>
          </c:marker>
          <c:xVal>
            <c:numRef>
              <c:f>Sheet2!$B$12:$B$19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Sheet2!$C$12:$C$19</c:f>
              <c:numCache>
                <c:formatCode>General</c:formatCode>
                <c:ptCount val="8"/>
                <c:pt idx="0">
                  <c:v>41.94</c:v>
                </c:pt>
                <c:pt idx="1">
                  <c:v>54.54</c:v>
                </c:pt>
                <c:pt idx="2">
                  <c:v>91.87</c:v>
                </c:pt>
                <c:pt idx="3">
                  <c:v>169.56</c:v>
                </c:pt>
                <c:pt idx="4">
                  <c:v>285.7</c:v>
                </c:pt>
                <c:pt idx="5">
                  <c:v>232.42</c:v>
                </c:pt>
                <c:pt idx="6">
                  <c:v>373.10599999999999</c:v>
                </c:pt>
                <c:pt idx="7" formatCode="0.00E+00">
                  <c:v>8823.9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DC3-4900-87C6-0030A2B4EF04}"/>
            </c:ext>
          </c:extLst>
        </c:ser>
        <c:ser>
          <c:idx val="1"/>
          <c:order val="1"/>
          <c:tx>
            <c:v>y labels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1</a:t>
                    </a:r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EDC3-4900-87C6-0030A2B4EF0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2</a:t>
                    </a:r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2-EDC3-4900-87C6-0030A2B4EF0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3</a:t>
                    </a:r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EDC3-4900-87C6-0030A2B4EF0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r>
                      <a:rPr lang="en-US" baseline="30000"/>
                      <a:t>4</a:t>
                    </a:r>
                  </a:p>
                </c:rich>
              </c:tx>
              <c:dLblPos val="l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EDC3-4900-87C6-0030A2B4EF04}"/>
                </c:ext>
              </c:extLst>
            </c:dLbl>
            <c:dLbl>
              <c:idx val="4"/>
              <c:layout>
                <c:manualLayout>
                  <c:x val="-5.9051830167758515E-2"/>
                  <c:y val="-7.425608702579521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  <a:r>
                      <a:rPr lang="en-US" baseline="30000" dirty="0"/>
                      <a:t>5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EDC3-4900-87C6-0030A2B4EF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2400" b="0" i="0" u="none" strike="noStrike" kern="1200" baseline="0">
                    <a:solidFill>
                      <a:srgbClr val="0A0D0C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Sheet2!$A$21:$A$25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xVal>
          <c:yVal>
            <c:numRef>
              <c:f>Sheet2!$B$21:$B$25</c:f>
              <c:numCache>
                <c:formatCode>0.00E+00</c:formatCode>
                <c:ptCount val="5"/>
                <c:pt idx="0">
                  <c:v>10</c:v>
                </c:pt>
                <c:pt idx="1">
                  <c:v>100</c:v>
                </c:pt>
                <c:pt idx="2">
                  <c:v>1000</c:v>
                </c:pt>
                <c:pt idx="3">
                  <c:v>10000</c:v>
                </c:pt>
                <c:pt idx="4">
                  <c:v>100000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Sheet2!$C$21:$C$25</c15:f>
                <c15:dlblRangeCache>
                  <c:ptCount val="5"/>
                  <c:pt idx="0">
                    <c:v>101</c:v>
                  </c:pt>
                  <c:pt idx="1">
                    <c:v>102</c:v>
                  </c:pt>
                  <c:pt idx="2">
                    <c:v>103</c:v>
                  </c:pt>
                  <c:pt idx="3">
                    <c:v>104</c:v>
                  </c:pt>
                  <c:pt idx="4">
                    <c:v>105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EDC3-4900-87C6-0030A2B4EF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2718144"/>
        <c:axId val="282716704"/>
      </c:scatterChart>
      <c:valAx>
        <c:axId val="282718144"/>
        <c:scaling>
          <c:orientation val="minMax"/>
          <c:max val="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Carbon Black</a:t>
                </a:r>
                <a:r>
                  <a:rPr lang="en-US" sz="2800" baseline="0" dirty="0">
                    <a:solidFill>
                      <a:schemeClr val="tx1"/>
                    </a:solidFill>
                    <a:latin typeface="Merriweather Sans" pitchFamily="2" charset="0"/>
                  </a:rPr>
                  <a:t> Content (</a:t>
                </a:r>
                <a:r>
                  <a:rPr lang="en-US" sz="2800" baseline="0" dirty="0" err="1">
                    <a:solidFill>
                      <a:schemeClr val="tx1"/>
                    </a:solidFill>
                    <a:latin typeface="Merriweather Sans" pitchFamily="2" charset="0"/>
                  </a:rPr>
                  <a:t>wt</a:t>
                </a:r>
                <a:r>
                  <a:rPr lang="en-US" sz="2800" baseline="0" dirty="0">
                    <a:solidFill>
                      <a:schemeClr val="tx1"/>
                    </a:solidFill>
                    <a:latin typeface="Merriweather Sans" pitchFamily="2" charset="0"/>
                  </a:rPr>
                  <a:t>%)</a:t>
                </a:r>
                <a:endParaRPr lang="en-US" sz="2800" dirty="0">
                  <a:solidFill>
                    <a:schemeClr val="tx1"/>
                  </a:solidFill>
                  <a:latin typeface="Merriweather Sans" pitchFamily="2" charset="0"/>
                </a:endParaRPr>
              </a:p>
            </c:rich>
          </c:tx>
          <c:layout>
            <c:manualLayout>
              <c:xMode val="edge"/>
              <c:yMode val="edge"/>
              <c:x val="0.30416277805000919"/>
              <c:y val="0.908250663213673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 rtl="0">
              <a:defRPr lang="en-US"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282716704"/>
        <c:crosses val="autoZero"/>
        <c:crossBetween val="midCat"/>
        <c:majorUnit val="1"/>
      </c:valAx>
      <c:valAx>
        <c:axId val="282716704"/>
        <c:scaling>
          <c:logBase val="10"/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lang="en-US" sz="2800" b="0" i="0" u="none" strike="noStrike" kern="1200" baseline="0">
                    <a:solidFill>
                      <a:srgbClr val="0A0D0C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b="0" i="0" u="none" strike="noStrike" kern="1200" baseline="0">
                    <a:solidFill>
                      <a:srgbClr val="0A0D0C"/>
                    </a:solidFill>
                    <a:latin typeface="Merriweather Sans" pitchFamily="2" charset="0"/>
                    <a:ea typeface="+mn-ea"/>
                    <a:cs typeface="+mn-cs"/>
                  </a:rPr>
                  <a:t>Initial Resistance (Ω)</a:t>
                </a:r>
              </a:p>
            </c:rich>
          </c:tx>
          <c:layout>
            <c:manualLayout>
              <c:xMode val="edge"/>
              <c:yMode val="edge"/>
              <c:x val="2.5945505775518133E-2"/>
              <c:y val="0.198233055944945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lang="en-US" sz="2800" b="0" i="0" u="none" strike="noStrike" kern="1200" baseline="0">
                  <a:solidFill>
                    <a:srgbClr val="0A0D0C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;\-#,##0" sourceLinked="0"/>
        <c:majorTickMark val="cross"/>
        <c:minorTickMark val="in"/>
        <c:tickLblPos val="none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718144"/>
        <c:crosses val="autoZero"/>
        <c:crossBetween val="midCat"/>
      </c:valAx>
      <c:spPr>
        <a:solidFill>
          <a:srgbClr val="F0EBFD"/>
        </a:solidFill>
        <a:ln w="28575">
          <a:solidFill>
            <a:schemeClr val="bg1">
              <a:lumMod val="10000"/>
            </a:schemeClr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0EBFD"/>
    </a:solidFill>
    <a:ln w="28575">
      <a:solidFill>
        <a:schemeClr val="tx1">
          <a:lumMod val="90000"/>
          <a:lumOff val="1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Sheet2!$A$4:$A$14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Sheet2!$B$4:$B$14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8C0-46F8-9464-455D57664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6813104"/>
        <c:axId val="1916777616"/>
      </c:scatterChart>
      <c:valAx>
        <c:axId val="20168131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777616"/>
        <c:crosses val="autoZero"/>
        <c:crossBetween val="midCat"/>
      </c:valAx>
      <c:valAx>
        <c:axId val="1916777616"/>
        <c:scaling>
          <c:logBase val="10"/>
          <c:orientation val="minMax"/>
          <c:max val="1000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one"/>
        <c:spPr>
          <a:noFill/>
          <a:ln w="25400" cap="flat" cmpd="sng" algn="ctr">
            <a:solidFill>
              <a:schemeClr val="accent2"/>
            </a:solidFill>
            <a:prstDash val="solid"/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813104"/>
        <c:crosses val="autoZero"/>
        <c:crossBetween val="midCat"/>
      </c:valAx>
      <c:spPr>
        <a:solidFill>
          <a:schemeClr val="bg2">
            <a:lumMod val="20000"/>
            <a:lumOff val="80000"/>
          </a:schemeClr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r>
              <a:rPr lang="en-US" sz="3200" b="1" dirty="0">
                <a:solidFill>
                  <a:schemeClr val="tx1"/>
                </a:solidFill>
                <a:latin typeface="Merriweather Sans" pitchFamily="2" charset="0"/>
              </a:rPr>
              <a:t>Gauge Factor</a:t>
            </a:r>
            <a:r>
              <a:rPr lang="en-US" sz="3200" b="1" baseline="0" dirty="0">
                <a:solidFill>
                  <a:schemeClr val="tx1"/>
                </a:solidFill>
                <a:latin typeface="Merriweather Sans" pitchFamily="2" charset="0"/>
              </a:rPr>
              <a:t> vs CB content</a:t>
            </a:r>
            <a:endParaRPr lang="en-US" sz="3200" b="1" dirty="0">
              <a:solidFill>
                <a:schemeClr val="tx1"/>
              </a:solidFill>
              <a:latin typeface="Merriweather Sans" pitchFamily="2" charset="0"/>
            </a:endParaRPr>
          </a:p>
        </c:rich>
      </c:tx>
      <c:layout>
        <c:manualLayout>
          <c:xMode val="edge"/>
          <c:yMode val="edge"/>
          <c:x val="0.2668541771632803"/>
          <c:y val="2.3759835221482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5665942917572"/>
          <c:y val="0.1307449332048661"/>
          <c:w val="0.83061377272710757"/>
          <c:h val="0.70251527575418737"/>
        </c:manualLayout>
      </c:layout>
      <c:scatterChart>
        <c:scatterStyle val="lineMarker"/>
        <c:varyColors val="0"/>
        <c:ser>
          <c:idx val="0"/>
          <c:order val="0"/>
          <c:tx>
            <c:v>Tensile</c:v>
          </c:tx>
          <c:spPr>
            <a:ln w="38100" cap="rnd">
              <a:noFill/>
              <a:round/>
            </a:ln>
            <a:effectLst/>
          </c:spPr>
          <c:marker>
            <c:symbol val="square"/>
            <c:size val="18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Sheet2!$C$39:$C$46</c:f>
              <c:numCache>
                <c:formatCode>General</c:formatCode>
                <c:ptCount val="8"/>
                <c:pt idx="0">
                  <c:v>1.47</c:v>
                </c:pt>
                <c:pt idx="1">
                  <c:v>1.88</c:v>
                </c:pt>
                <c:pt idx="2">
                  <c:v>4.0199999999999996</c:v>
                </c:pt>
                <c:pt idx="3">
                  <c:v>2.4</c:v>
                </c:pt>
                <c:pt idx="4">
                  <c:v>4.29</c:v>
                </c:pt>
                <c:pt idx="5">
                  <c:v>5.9</c:v>
                </c:pt>
                <c:pt idx="6">
                  <c:v>5.68</c:v>
                </c:pt>
                <c:pt idx="7">
                  <c:v>7.47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F87-4D9E-9C2B-C4DD7EF52D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6470944"/>
        <c:axId val="446477184"/>
      </c:scatterChart>
      <c:valAx>
        <c:axId val="446470944"/>
        <c:scaling>
          <c:orientation val="minMax"/>
          <c:max val="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Carbon Black Content (</a:t>
                </a:r>
                <a:r>
                  <a:rPr lang="en-US" sz="2800" dirty="0" err="1">
                    <a:solidFill>
                      <a:schemeClr val="tx1"/>
                    </a:solidFill>
                    <a:latin typeface="Merriweather Sans" pitchFamily="2" charset="0"/>
                  </a:rPr>
                  <a:t>wt</a:t>
                </a: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%) </a:t>
                </a:r>
              </a:p>
            </c:rich>
          </c:tx>
          <c:layout>
            <c:manualLayout>
              <c:xMode val="edge"/>
              <c:yMode val="edge"/>
              <c:x val="0.27386447085687654"/>
              <c:y val="0.926760358170738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7184"/>
        <c:crosses val="autoZero"/>
        <c:crossBetween val="midCat"/>
      </c:valAx>
      <c:valAx>
        <c:axId val="446477184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Gauge</a:t>
                </a:r>
                <a:r>
                  <a:rPr lang="en-US" sz="2800" baseline="0" dirty="0">
                    <a:solidFill>
                      <a:schemeClr val="tx1"/>
                    </a:solidFill>
                    <a:latin typeface="Merriweather Sans" pitchFamily="2" charset="0"/>
                  </a:rPr>
                  <a:t> Factor</a:t>
                </a:r>
                <a:endParaRPr lang="en-US" sz="2800" dirty="0">
                  <a:solidFill>
                    <a:schemeClr val="tx1"/>
                  </a:solidFill>
                  <a:latin typeface="Merriweather Sans" pitchFamily="2" charset="0"/>
                </a:endParaRPr>
              </a:p>
            </c:rich>
          </c:tx>
          <c:layout>
            <c:manualLayout>
              <c:xMode val="edge"/>
              <c:yMode val="edge"/>
              <c:x val="6.6050104369312643E-3"/>
              <c:y val="0.326027460820550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0944"/>
        <c:crosses val="autoZero"/>
        <c:crossBetween val="midCat"/>
        <c:majorUnit val="2"/>
      </c:valAx>
      <c:spPr>
        <a:solidFill>
          <a:srgbClr val="F0EBFD"/>
        </a:solidFill>
        <a:ln w="28575">
          <a:solidFill>
            <a:schemeClr val="bg1">
              <a:lumMod val="10000"/>
            </a:schemeClr>
          </a:solidFill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9228539875717299"/>
          <c:y val="0.16668158114300491"/>
          <c:w val="0.23963766298765796"/>
          <c:h val="7.842243985751074E-2"/>
        </c:manualLayout>
      </c:layout>
      <c:overlay val="0"/>
      <c:spPr>
        <a:solidFill>
          <a:srgbClr val="F0EBFD"/>
        </a:solidFill>
        <a:ln>
          <a:solidFill>
            <a:srgbClr val="0C100F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0EBFD"/>
    </a:solidFill>
    <a:ln w="28575">
      <a:solidFill>
        <a:schemeClr val="bg1">
          <a:lumMod val="1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r>
              <a:rPr lang="en-US" sz="3200" b="1" dirty="0">
                <a:solidFill>
                  <a:schemeClr val="tx1"/>
                </a:solidFill>
                <a:latin typeface="Merriweather Sans" pitchFamily="2" charset="0"/>
              </a:rPr>
              <a:t>Gauge Factor</a:t>
            </a:r>
            <a:r>
              <a:rPr lang="en-US" sz="3200" b="1" baseline="0" dirty="0">
                <a:solidFill>
                  <a:schemeClr val="tx1"/>
                </a:solidFill>
                <a:latin typeface="Merriweather Sans" pitchFamily="2" charset="0"/>
              </a:rPr>
              <a:t> vs CB content</a:t>
            </a:r>
            <a:endParaRPr lang="en-US" sz="3200" b="1" dirty="0">
              <a:solidFill>
                <a:schemeClr val="tx1"/>
              </a:solidFill>
              <a:latin typeface="Merriweather Sans" pitchFamily="2" charset="0"/>
            </a:endParaRPr>
          </a:p>
        </c:rich>
      </c:tx>
      <c:layout>
        <c:manualLayout>
          <c:xMode val="edge"/>
          <c:yMode val="edge"/>
          <c:x val="0.2668541771632803"/>
          <c:y val="2.3759835221482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5665942917572"/>
          <c:y val="0.1307449332048661"/>
          <c:w val="0.83061377272710757"/>
          <c:h val="0.70251527575418737"/>
        </c:manualLayout>
      </c:layout>
      <c:scatterChart>
        <c:scatterStyle val="lineMarker"/>
        <c:varyColors val="0"/>
        <c:ser>
          <c:idx val="0"/>
          <c:order val="0"/>
          <c:tx>
            <c:v>Tensile</c:v>
          </c:tx>
          <c:spPr>
            <a:ln w="38100" cap="rnd">
              <a:noFill/>
              <a:round/>
            </a:ln>
            <a:effectLst/>
          </c:spPr>
          <c:marker>
            <c:symbol val="square"/>
            <c:size val="18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Sheet2!$C$39:$C$46</c:f>
              <c:numCache>
                <c:formatCode>General</c:formatCode>
                <c:ptCount val="8"/>
                <c:pt idx="0">
                  <c:v>1.47</c:v>
                </c:pt>
                <c:pt idx="1">
                  <c:v>1.88</c:v>
                </c:pt>
                <c:pt idx="2">
                  <c:v>4.0199999999999996</c:v>
                </c:pt>
                <c:pt idx="3">
                  <c:v>2.4</c:v>
                </c:pt>
                <c:pt idx="4">
                  <c:v>4.29</c:v>
                </c:pt>
                <c:pt idx="5">
                  <c:v>5.9</c:v>
                </c:pt>
                <c:pt idx="6">
                  <c:v>5.68</c:v>
                </c:pt>
                <c:pt idx="7">
                  <c:v>7.47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129-43FC-AAA8-C55422EF8CB1}"/>
            </c:ext>
          </c:extLst>
        </c:ser>
        <c:ser>
          <c:idx val="1"/>
          <c:order val="1"/>
          <c:tx>
            <c:v>Compressive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8"/>
            <c:spPr>
              <a:solidFill>
                <a:srgbClr val="0070C0"/>
              </a:solidFill>
              <a:ln w="9525">
                <a:noFill/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Sheet2!$D$39:$D$46</c:f>
              <c:numCache>
                <c:formatCode>General</c:formatCode>
                <c:ptCount val="8"/>
                <c:pt idx="0">
                  <c:v>1.32</c:v>
                </c:pt>
                <c:pt idx="1">
                  <c:v>1.56</c:v>
                </c:pt>
                <c:pt idx="2">
                  <c:v>4.12</c:v>
                </c:pt>
                <c:pt idx="3">
                  <c:v>1.88</c:v>
                </c:pt>
                <c:pt idx="4">
                  <c:v>4.4800000000000004</c:v>
                </c:pt>
                <c:pt idx="5">
                  <c:v>6.12</c:v>
                </c:pt>
                <c:pt idx="6">
                  <c:v>5.91</c:v>
                </c:pt>
                <c:pt idx="7">
                  <c:v>7.77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129-43FC-AAA8-C55422EF8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6470944"/>
        <c:axId val="446477184"/>
      </c:scatterChart>
      <c:valAx>
        <c:axId val="446470944"/>
        <c:scaling>
          <c:orientation val="minMax"/>
          <c:max val="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Carbon Black Content (</a:t>
                </a:r>
                <a:r>
                  <a:rPr lang="en-US" sz="2800" dirty="0" err="1">
                    <a:solidFill>
                      <a:schemeClr val="tx1"/>
                    </a:solidFill>
                    <a:latin typeface="Merriweather Sans" pitchFamily="2" charset="0"/>
                  </a:rPr>
                  <a:t>wt</a:t>
                </a: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%) </a:t>
                </a:r>
              </a:p>
            </c:rich>
          </c:tx>
          <c:layout>
            <c:manualLayout>
              <c:xMode val="edge"/>
              <c:yMode val="edge"/>
              <c:x val="0.27386447085687654"/>
              <c:y val="0.926760358170738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7184"/>
        <c:crosses val="autoZero"/>
        <c:crossBetween val="midCat"/>
      </c:valAx>
      <c:valAx>
        <c:axId val="44647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Gauge</a:t>
                </a:r>
                <a:r>
                  <a:rPr lang="en-US" sz="2800" baseline="0" dirty="0">
                    <a:solidFill>
                      <a:schemeClr val="tx1"/>
                    </a:solidFill>
                    <a:latin typeface="Merriweather Sans" pitchFamily="2" charset="0"/>
                  </a:rPr>
                  <a:t> Factor</a:t>
                </a:r>
                <a:endParaRPr lang="en-US" sz="2800" dirty="0">
                  <a:solidFill>
                    <a:schemeClr val="tx1"/>
                  </a:solidFill>
                  <a:latin typeface="Merriweather Sans" pitchFamily="2" charset="0"/>
                </a:endParaRPr>
              </a:p>
            </c:rich>
          </c:tx>
          <c:layout>
            <c:manualLayout>
              <c:xMode val="edge"/>
              <c:yMode val="edge"/>
              <c:x val="6.6050104369312643E-3"/>
              <c:y val="0.326027460820550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0944"/>
        <c:crosses val="autoZero"/>
        <c:crossBetween val="midCat"/>
        <c:majorUnit val="2"/>
      </c:valAx>
      <c:spPr>
        <a:solidFill>
          <a:srgbClr val="F0EBFD"/>
        </a:solidFill>
        <a:ln w="28575">
          <a:solidFill>
            <a:schemeClr val="bg1">
              <a:lumMod val="10000"/>
            </a:schemeClr>
          </a:solidFill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9228539875717299"/>
          <c:y val="0.16668158114300491"/>
          <c:w val="0.23963766298765796"/>
          <c:h val="0.17788481448563445"/>
        </c:manualLayout>
      </c:layout>
      <c:overlay val="0"/>
      <c:spPr>
        <a:solidFill>
          <a:srgbClr val="F0EBFD"/>
        </a:solidFill>
        <a:ln>
          <a:solidFill>
            <a:srgbClr val="0C100F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0EBFD"/>
    </a:solidFill>
    <a:ln w="28575">
      <a:solidFill>
        <a:schemeClr val="bg1">
          <a:lumMod val="1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Sheet2!$A$4:$A$14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Sheet2!$B$4:$B$14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8C0-46F8-9464-455D57664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6813104"/>
        <c:axId val="1916777616"/>
      </c:scatterChart>
      <c:valAx>
        <c:axId val="20168131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 w="285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777616"/>
        <c:crosses val="autoZero"/>
        <c:crossBetween val="midCat"/>
      </c:valAx>
      <c:valAx>
        <c:axId val="1916777616"/>
        <c:scaling>
          <c:logBase val="10"/>
          <c:orientation val="minMax"/>
          <c:max val="1000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one"/>
        <c:spPr>
          <a:noFill/>
          <a:ln w="25400" cap="flat" cmpd="sng" algn="ctr">
            <a:solidFill>
              <a:schemeClr val="accent2"/>
            </a:solidFill>
            <a:prstDash val="solid"/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6813104"/>
        <c:crosses val="autoZero"/>
        <c:crossBetween val="midCat"/>
      </c:valAx>
      <c:spPr>
        <a:solidFill>
          <a:schemeClr val="bg2">
            <a:lumMod val="20000"/>
            <a:lumOff val="80000"/>
          </a:schemeClr>
        </a:solidFill>
        <a:ln w="190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r>
              <a:rPr lang="en-US" sz="3200" b="1" dirty="0">
                <a:solidFill>
                  <a:schemeClr val="tx1"/>
                </a:solidFill>
                <a:latin typeface="Merriweather Sans" pitchFamily="2" charset="0"/>
              </a:rPr>
              <a:t>Gauge Factor</a:t>
            </a:r>
            <a:r>
              <a:rPr lang="en-US" sz="3200" b="1" baseline="0" dirty="0">
                <a:solidFill>
                  <a:schemeClr val="tx1"/>
                </a:solidFill>
                <a:latin typeface="Merriweather Sans" pitchFamily="2" charset="0"/>
              </a:rPr>
              <a:t> vs CB content</a:t>
            </a:r>
            <a:endParaRPr lang="en-US" sz="3200" b="1" dirty="0">
              <a:solidFill>
                <a:schemeClr val="tx1"/>
              </a:solidFill>
              <a:latin typeface="Merriweather Sans" pitchFamily="2" charset="0"/>
            </a:endParaRPr>
          </a:p>
        </c:rich>
      </c:tx>
      <c:layout>
        <c:manualLayout>
          <c:xMode val="edge"/>
          <c:yMode val="edge"/>
          <c:x val="0.2668541771632803"/>
          <c:y val="2.3759835221482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5665942917572"/>
          <c:y val="0.1307449332048661"/>
          <c:w val="0.83061377272710757"/>
          <c:h val="0.70251527575418737"/>
        </c:manualLayout>
      </c:layout>
      <c:scatterChart>
        <c:scatterStyle val="lineMarker"/>
        <c:varyColors val="0"/>
        <c:ser>
          <c:idx val="0"/>
          <c:order val="0"/>
          <c:tx>
            <c:v>Tensile</c:v>
          </c:tx>
          <c:spPr>
            <a:ln w="38100" cap="rnd">
              <a:noFill/>
              <a:round/>
            </a:ln>
            <a:effectLst/>
          </c:spPr>
          <c:marker>
            <c:symbol val="square"/>
            <c:size val="18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Sheet2!$C$39:$C$46</c:f>
              <c:numCache>
                <c:formatCode>General</c:formatCode>
                <c:ptCount val="8"/>
                <c:pt idx="0">
                  <c:v>1.47</c:v>
                </c:pt>
                <c:pt idx="1">
                  <c:v>1.88</c:v>
                </c:pt>
                <c:pt idx="2">
                  <c:v>4.0199999999999996</c:v>
                </c:pt>
                <c:pt idx="3">
                  <c:v>2.4</c:v>
                </c:pt>
                <c:pt idx="4">
                  <c:v>4.29</c:v>
                </c:pt>
                <c:pt idx="5">
                  <c:v>5.9</c:v>
                </c:pt>
                <c:pt idx="6">
                  <c:v>5.68</c:v>
                </c:pt>
                <c:pt idx="7">
                  <c:v>7.47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AA0-49BB-8D1C-8026401D5925}"/>
            </c:ext>
          </c:extLst>
        </c:ser>
        <c:ser>
          <c:idx val="1"/>
          <c:order val="1"/>
          <c:tx>
            <c:v>Compressive</c:v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8"/>
            <c:spPr>
              <a:solidFill>
                <a:srgbClr val="0070C0"/>
              </a:solidFill>
              <a:ln w="9525">
                <a:noFill/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Sheet2!$D$39:$D$46</c:f>
              <c:numCache>
                <c:formatCode>General</c:formatCode>
                <c:ptCount val="8"/>
                <c:pt idx="0">
                  <c:v>1.32</c:v>
                </c:pt>
                <c:pt idx="1">
                  <c:v>1.56</c:v>
                </c:pt>
                <c:pt idx="2">
                  <c:v>4.12</c:v>
                </c:pt>
                <c:pt idx="3">
                  <c:v>1.88</c:v>
                </c:pt>
                <c:pt idx="4">
                  <c:v>4.4800000000000004</c:v>
                </c:pt>
                <c:pt idx="5">
                  <c:v>6.12</c:v>
                </c:pt>
                <c:pt idx="6">
                  <c:v>5.91</c:v>
                </c:pt>
                <c:pt idx="7">
                  <c:v>7.77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AA0-49BB-8D1C-8026401D5925}"/>
            </c:ext>
          </c:extLst>
        </c:ser>
        <c:ser>
          <c:idx val="2"/>
          <c:order val="2"/>
          <c:tx>
            <c:v>Perpendicular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8"/>
            <c:spPr>
              <a:solidFill>
                <a:srgbClr val="FFFF00"/>
              </a:solidFill>
              <a:ln w="9525">
                <a:solidFill>
                  <a:schemeClr val="bg1">
                    <a:lumMod val="10000"/>
                  </a:schemeClr>
                </a:solidFill>
              </a:ln>
              <a:effectLst/>
            </c:spPr>
          </c:marker>
          <c:xVal>
            <c:numRef>
              <c:f>Sheet2!$B$39:$B$46</c:f>
              <c:numCache>
                <c:formatCode>General</c:formatCode>
                <c:ptCount val="8"/>
                <c:pt idx="0">
                  <c:v>5</c:v>
                </c:pt>
                <c:pt idx="1">
                  <c:v>4.2857142857142856</c:v>
                </c:pt>
                <c:pt idx="2">
                  <c:v>3.75</c:v>
                </c:pt>
                <c:pt idx="3">
                  <c:v>3.333333333333333</c:v>
                </c:pt>
                <c:pt idx="4">
                  <c:v>2.5</c:v>
                </c:pt>
                <c:pt idx="5">
                  <c:v>1.6666666666666665</c:v>
                </c:pt>
                <c:pt idx="6">
                  <c:v>1.5</c:v>
                </c:pt>
                <c:pt idx="7">
                  <c:v>1.25</c:v>
                </c:pt>
              </c:numCache>
            </c:numRef>
          </c:xVal>
          <c:yVal>
            <c:numRef>
              <c:f>Sheet2!$E$39:$E$46</c:f>
              <c:numCache>
                <c:formatCode>General</c:formatCode>
                <c:ptCount val="8"/>
                <c:pt idx="0">
                  <c:v>0.8305404744001923</c:v>
                </c:pt>
                <c:pt idx="1">
                  <c:v>0.66480115431387421</c:v>
                </c:pt>
                <c:pt idx="2">
                  <c:v>0.77420767785467137</c:v>
                </c:pt>
                <c:pt idx="3">
                  <c:v>1.9710391306952533</c:v>
                </c:pt>
                <c:pt idx="4">
                  <c:v>1.897530085998022</c:v>
                </c:pt>
                <c:pt idx="5">
                  <c:v>1.7778714650377341</c:v>
                </c:pt>
                <c:pt idx="6">
                  <c:v>2.4245776357710409</c:v>
                </c:pt>
                <c:pt idx="7">
                  <c:v>5.6990109892368164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AA0-49BB-8D1C-8026401D59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6470944"/>
        <c:axId val="446477184"/>
      </c:scatterChart>
      <c:valAx>
        <c:axId val="446470944"/>
        <c:scaling>
          <c:orientation val="minMax"/>
          <c:max val="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Carbon Black Content (</a:t>
                </a:r>
                <a:r>
                  <a:rPr lang="en-US" sz="2800" dirty="0" err="1">
                    <a:solidFill>
                      <a:schemeClr val="tx1"/>
                    </a:solidFill>
                    <a:latin typeface="Merriweather Sans" pitchFamily="2" charset="0"/>
                  </a:rPr>
                  <a:t>wt</a:t>
                </a: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%) </a:t>
                </a:r>
              </a:p>
            </c:rich>
          </c:tx>
          <c:layout>
            <c:manualLayout>
              <c:xMode val="edge"/>
              <c:yMode val="edge"/>
              <c:x val="0.27386447085687654"/>
              <c:y val="0.926760358170738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7184"/>
        <c:crosses val="autoZero"/>
        <c:crossBetween val="midCat"/>
      </c:valAx>
      <c:valAx>
        <c:axId val="44647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Merriweather Sans" pitchFamily="2" charset="0"/>
                    <a:ea typeface="+mn-ea"/>
                    <a:cs typeface="+mn-cs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Merriweather Sans" pitchFamily="2" charset="0"/>
                  </a:rPr>
                  <a:t>Gauge</a:t>
                </a:r>
                <a:r>
                  <a:rPr lang="en-US" sz="2800" baseline="0" dirty="0">
                    <a:solidFill>
                      <a:schemeClr val="tx1"/>
                    </a:solidFill>
                    <a:latin typeface="Merriweather Sans" pitchFamily="2" charset="0"/>
                  </a:rPr>
                  <a:t> Factor</a:t>
                </a:r>
                <a:endParaRPr lang="en-US" sz="2800" dirty="0">
                  <a:solidFill>
                    <a:schemeClr val="tx1"/>
                  </a:solidFill>
                  <a:latin typeface="Merriweather Sans" pitchFamily="2" charset="0"/>
                </a:endParaRPr>
              </a:p>
            </c:rich>
          </c:tx>
          <c:layout>
            <c:manualLayout>
              <c:xMode val="edge"/>
              <c:yMode val="edge"/>
              <c:x val="6.6050104369312643E-3"/>
              <c:y val="0.326027460820550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Merriweather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in"/>
        <c:tickLblPos val="nextTo"/>
        <c:spPr>
          <a:noFill/>
          <a:ln w="28575" cap="flat" cmpd="sng" algn="ctr">
            <a:solidFill>
              <a:schemeClr val="bg1">
                <a:lumMod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  <c:crossAx val="446470944"/>
        <c:crosses val="autoZero"/>
        <c:crossBetween val="midCat"/>
        <c:majorUnit val="2"/>
      </c:valAx>
      <c:spPr>
        <a:solidFill>
          <a:srgbClr val="F0EBFD"/>
        </a:solidFill>
        <a:ln w="28575">
          <a:solidFill>
            <a:schemeClr val="bg1">
              <a:lumMod val="10000"/>
            </a:schemeClr>
          </a:solidFill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A0D0C"/>
                </a:solidFill>
                <a:latin typeface="Merriweather Sans" pitchFamily="2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9228539875717299"/>
          <c:y val="0.16668158114300491"/>
          <c:w val="0.25539735611661385"/>
          <c:h val="0.20190835842548979"/>
        </c:manualLayout>
      </c:layout>
      <c:overlay val="0"/>
      <c:spPr>
        <a:solidFill>
          <a:srgbClr val="F0EBFD"/>
        </a:solidFill>
        <a:ln>
          <a:solidFill>
            <a:srgbClr val="0C100F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rriweather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0EBFD"/>
    </a:solidFill>
    <a:ln w="28575">
      <a:solidFill>
        <a:schemeClr val="bg1">
          <a:lumMod val="1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3E254651-646D-3D38-8ADC-9FE6B195A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>
            <a:extLst>
              <a:ext uri="{FF2B5EF4-FFF2-40B4-BE49-F238E27FC236}">
                <a16:creationId xmlns:a16="http://schemas.microsoft.com/office/drawing/2014/main" id="{F59128E9-9424-CFE8-C864-D16451AEED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1:notes">
            <a:extLst>
              <a:ext uri="{FF2B5EF4-FFF2-40B4-BE49-F238E27FC236}">
                <a16:creationId xmlns:a16="http://schemas.microsoft.com/office/drawing/2014/main" id="{7AE99EFE-B45C-3EC3-2EEB-298D2E59FF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5108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C3C594D1-7E0A-1017-32D5-445AD4AC1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3321D336-1975-57E1-2F18-B3D83BC0A7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0E429EA5-C85F-2B11-142F-B52F951A3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1853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D5AAD12D-BE37-AAC2-C8F9-9C2C85923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C2DE8120-8292-086E-452A-B681D4C80F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4AFDD449-3227-B0E2-21DC-99EAA16D67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382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76D1D573-0DA0-E87E-C81F-D8E559FBC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D53FFE8F-30C5-CB99-70DF-78A7D162AC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1FD50889-DEEB-EC0A-3F42-7D3A6F6713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9907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DD4A7830-D624-CAFD-83CF-9C36EE54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9184D409-67F4-D0E2-E99A-CAB88ACC08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140556C5-CFE6-1F0B-78AA-B929B1F435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5937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35BD798-219D-3BFE-0795-21BD03A72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DC1ACD03-DDFD-9687-6DC1-88796C0123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3664EB40-257E-D7C0-F1C8-BFB81C44DB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3242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3112B49-E35F-F73F-681D-5892E5E8F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A59141D6-5470-E7AD-58D4-D15BC5C438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817D05CC-9792-8CD4-BFC2-55FB0F181C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0212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492D7E56-7D8C-9A69-D451-1604109CE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59F32113-AE57-849D-E91E-ED16932E40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71546443-A0A6-6F92-BE15-900B44241B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04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726A6E7-A86C-6550-0585-F52F92AB1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EA84A9A2-D85B-1724-ED15-B3872C539F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F00C8F5C-3181-E138-E914-6070527E21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2055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1BA28E4-F730-D091-EF2A-73455380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62659A3C-D41C-EFFE-8CCF-2ADD79F2B9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840D484C-0903-ECB8-84DD-950DD5273B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372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C40103D0-1F04-A611-0BAB-9945FFB10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BFDCEE2A-BC36-3F1F-2A31-BC3B0A79D0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E228AFBC-3593-57DF-A231-DE7F67B4EA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929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7500FE65-FC90-4985-B06E-E28A982CA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33C76FD3-655A-FE58-2197-0B6ACF0FC0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spcFirstLastPara="1" wrap="square" lIns="92476" tIns="92476" rIns="92476" bIns="9247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212655EE-EA3F-156D-1715-468C799A22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67246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7C452FD-1B61-A87A-40C9-52A35936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479A72A0-E29B-1BCC-B5FF-DD73C9D067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13227F86-9655-DF88-4477-C7E718FC49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3989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7CB08AE4-9A38-2F70-B3F2-1DE5558D5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A8BA96B1-84D1-30A2-1F31-E0276E74C7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3E53D57D-AA4F-7E6D-1CC1-3FEB079DF6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41631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04E8A1F-8554-B9C8-A309-DF10D40A6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21AF75FE-B47A-A8A8-0A13-5A8DBF751A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B6E67390-36B2-7866-2842-BFF870BCE4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5406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FA7EEB03-2121-8618-6B35-F68278535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FDEE44B0-1B2C-C67E-F77D-5E1336AC89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1BE4A7FA-1010-CADF-9A07-B4B491041E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36745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3FB46817-5443-FF53-708C-227917693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F999A335-A93B-3EA9-9D2A-BBBFED8F3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2A4EB65A-040D-2575-7267-BD1419D20B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82844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A43E98B1-DB2F-1528-D59A-C5E52BBD2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FF3EAF99-283E-FAD0-2B6E-40971F8150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90EDECE4-9C9D-33C6-CB13-012D942F95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11401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A10917E-8670-507B-0594-C5733E088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3BB1B35D-694E-6256-EED7-CEEE2D744F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9BD38A7F-294F-D887-47ED-BA52E8A645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05682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A9B45F6D-E456-E7E8-6DE9-4437CC627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3F074DFF-2E9D-E207-B82D-9257A2BB20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3CA9F37A-7B74-163B-8140-66D0AAD400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30993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4A5C6CFA-7FE1-9315-A002-1DE02206F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642C6D66-DBD1-3318-F89C-56A8152331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DBB59FCD-0AC6-FD99-2402-D62DED573D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3509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D16BB8E4-CB1F-68CE-8958-A9A875E6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46477A10-76D0-F2B0-B7E8-1B4C8AC778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6E3F8BF8-D56F-2FE1-B086-E9980E4161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98849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878E3D6C-1B89-F01C-030E-509C8928B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A46968A9-C08A-1467-6E18-F528E2E165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9379BE88-077D-C639-CA3D-0085D36D74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1015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FB8A4CA7-7055-529A-6480-D13C89857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6D31B821-7843-1EEA-52E8-48D4E7C17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CA7B2618-8ABB-C491-D24D-066D7798E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16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09F2FB8A-80C6-13CF-6FA6-E0D01E8DC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5D12C544-D786-EDDD-49FC-C52B5ECCE1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815BE596-623B-4D2D-DB66-BEF35DCE43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1367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D6A7AFDB-33A3-DE83-835E-9973F039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8DCC68C0-A27F-4595-702A-79E00A2361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33FC02D7-3AF5-FDAF-1825-2FD35D0312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123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1393A28A-F762-BE21-0360-F391B0BA7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4B6D2D5E-1BBF-A0F7-3430-EE03850631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444D3E0A-8466-14A1-60CE-ABA45FCCC3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4736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68CE0FE1-EB44-2EB3-04B0-44E47E508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ACB336FB-0301-7CC3-EBA8-4214A251E3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E154FE7C-8385-A3F4-6382-6748F33F21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6650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>
          <a:extLst>
            <a:ext uri="{FF2B5EF4-FFF2-40B4-BE49-F238E27FC236}">
              <a16:creationId xmlns:a16="http://schemas.microsoft.com/office/drawing/2014/main" id="{1D81BEA4-A773-3B4E-68C5-314E02426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>
            <a:extLst>
              <a:ext uri="{FF2B5EF4-FFF2-40B4-BE49-F238E27FC236}">
                <a16:creationId xmlns:a16="http://schemas.microsoft.com/office/drawing/2014/main" id="{34C17C1E-80CE-5B14-7300-FE67213174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p2:notes">
            <a:extLst>
              <a:ext uri="{FF2B5EF4-FFF2-40B4-BE49-F238E27FC236}">
                <a16:creationId xmlns:a16="http://schemas.microsoft.com/office/drawing/2014/main" id="{68502FD1-6E8F-1A21-F112-87C647E7AA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6719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5">
  <p:cSld name="CUSTOM_1_1_1_1_1_1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2"/>
          <p:cNvSpPr/>
          <p:nvPr/>
        </p:nvSpPr>
        <p:spPr>
          <a:xfrm>
            <a:off x="1028700" y="2742565"/>
            <a:ext cx="5149782" cy="6570081"/>
          </a:xfrm>
          <a:custGeom>
            <a:avLst/>
            <a:gdLst/>
            <a:ahLst/>
            <a:cxnLst/>
            <a:rect l="l" t="t" r="r" b="b"/>
            <a:pathLst>
              <a:path w="1356098" h="1730107" extrusionOk="0">
                <a:moveTo>
                  <a:pt x="60144" y="0"/>
                </a:moveTo>
                <a:lnTo>
                  <a:pt x="1295954" y="0"/>
                </a:lnTo>
                <a:cubicBezTo>
                  <a:pt x="1311905" y="0"/>
                  <a:pt x="1327203" y="6337"/>
                  <a:pt x="1338482" y="17616"/>
                </a:cubicBezTo>
                <a:cubicBezTo>
                  <a:pt x="1349761" y="28895"/>
                  <a:pt x="1356098" y="44193"/>
                  <a:pt x="1356098" y="60144"/>
                </a:cubicBezTo>
                <a:lnTo>
                  <a:pt x="1356098" y="1669963"/>
                </a:lnTo>
                <a:cubicBezTo>
                  <a:pt x="1356098" y="1685914"/>
                  <a:pt x="1349761" y="1701212"/>
                  <a:pt x="1338482" y="1712491"/>
                </a:cubicBezTo>
                <a:cubicBezTo>
                  <a:pt x="1327203" y="1723770"/>
                  <a:pt x="1311905" y="1730107"/>
                  <a:pt x="1295954" y="1730107"/>
                </a:cubicBezTo>
                <a:lnTo>
                  <a:pt x="60144" y="1730107"/>
                </a:lnTo>
                <a:cubicBezTo>
                  <a:pt x="26927" y="1730107"/>
                  <a:pt x="0" y="1703179"/>
                  <a:pt x="0" y="1669963"/>
                </a:cubicBezTo>
                <a:lnTo>
                  <a:pt x="0" y="60144"/>
                </a:lnTo>
                <a:cubicBezTo>
                  <a:pt x="0" y="44193"/>
                  <a:pt x="6337" y="28895"/>
                  <a:pt x="17616" y="17616"/>
                </a:cubicBezTo>
                <a:cubicBezTo>
                  <a:pt x="28895" y="6337"/>
                  <a:pt x="44193" y="0"/>
                  <a:pt x="60144" y="0"/>
                </a:cubicBezTo>
                <a:close/>
              </a:path>
            </a:pathLst>
          </a:custGeom>
          <a:solidFill>
            <a:srgbClr val="2418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5" name="Google Shape;85;p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3975" y="7462175"/>
            <a:ext cx="8803725" cy="282482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6504551" y="2742565"/>
            <a:ext cx="5149782" cy="6570081"/>
          </a:xfrm>
          <a:custGeom>
            <a:avLst/>
            <a:gdLst/>
            <a:ahLst/>
            <a:cxnLst/>
            <a:rect l="l" t="t" r="r" b="b"/>
            <a:pathLst>
              <a:path w="1356098" h="1730107" extrusionOk="0">
                <a:moveTo>
                  <a:pt x="60144" y="0"/>
                </a:moveTo>
                <a:lnTo>
                  <a:pt x="1295954" y="0"/>
                </a:lnTo>
                <a:cubicBezTo>
                  <a:pt x="1311905" y="0"/>
                  <a:pt x="1327203" y="6337"/>
                  <a:pt x="1338482" y="17616"/>
                </a:cubicBezTo>
                <a:cubicBezTo>
                  <a:pt x="1349761" y="28895"/>
                  <a:pt x="1356098" y="44193"/>
                  <a:pt x="1356098" y="60144"/>
                </a:cubicBezTo>
                <a:lnTo>
                  <a:pt x="1356098" y="1669963"/>
                </a:lnTo>
                <a:cubicBezTo>
                  <a:pt x="1356098" y="1685914"/>
                  <a:pt x="1349761" y="1701212"/>
                  <a:pt x="1338482" y="1712491"/>
                </a:cubicBezTo>
                <a:cubicBezTo>
                  <a:pt x="1327203" y="1723770"/>
                  <a:pt x="1311905" y="1730107"/>
                  <a:pt x="1295954" y="1730107"/>
                </a:cubicBezTo>
                <a:lnTo>
                  <a:pt x="60144" y="1730107"/>
                </a:lnTo>
                <a:cubicBezTo>
                  <a:pt x="26927" y="1730107"/>
                  <a:pt x="0" y="1703179"/>
                  <a:pt x="0" y="1669963"/>
                </a:cubicBezTo>
                <a:lnTo>
                  <a:pt x="0" y="60144"/>
                </a:lnTo>
                <a:cubicBezTo>
                  <a:pt x="0" y="44193"/>
                  <a:pt x="6337" y="28895"/>
                  <a:pt x="17616" y="17616"/>
                </a:cubicBezTo>
                <a:cubicBezTo>
                  <a:pt x="28895" y="6337"/>
                  <a:pt x="44193" y="0"/>
                  <a:pt x="60144" y="0"/>
                </a:cubicBezTo>
                <a:close/>
              </a:path>
            </a:pathLst>
          </a:custGeom>
          <a:solidFill>
            <a:srgbClr val="2418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2"/>
          <p:cNvSpPr/>
          <p:nvPr/>
        </p:nvSpPr>
        <p:spPr>
          <a:xfrm>
            <a:off x="12110366" y="2689302"/>
            <a:ext cx="5149782" cy="6570081"/>
          </a:xfrm>
          <a:custGeom>
            <a:avLst/>
            <a:gdLst/>
            <a:ahLst/>
            <a:cxnLst/>
            <a:rect l="l" t="t" r="r" b="b"/>
            <a:pathLst>
              <a:path w="1356098" h="1730107" extrusionOk="0">
                <a:moveTo>
                  <a:pt x="60144" y="0"/>
                </a:moveTo>
                <a:lnTo>
                  <a:pt x="1295954" y="0"/>
                </a:lnTo>
                <a:cubicBezTo>
                  <a:pt x="1311905" y="0"/>
                  <a:pt x="1327203" y="6337"/>
                  <a:pt x="1338482" y="17616"/>
                </a:cubicBezTo>
                <a:cubicBezTo>
                  <a:pt x="1349761" y="28895"/>
                  <a:pt x="1356098" y="44193"/>
                  <a:pt x="1356098" y="60144"/>
                </a:cubicBezTo>
                <a:lnTo>
                  <a:pt x="1356098" y="1669963"/>
                </a:lnTo>
                <a:cubicBezTo>
                  <a:pt x="1356098" y="1685914"/>
                  <a:pt x="1349761" y="1701212"/>
                  <a:pt x="1338482" y="1712491"/>
                </a:cubicBezTo>
                <a:cubicBezTo>
                  <a:pt x="1327203" y="1723770"/>
                  <a:pt x="1311905" y="1730107"/>
                  <a:pt x="1295954" y="1730107"/>
                </a:cubicBezTo>
                <a:lnTo>
                  <a:pt x="60144" y="1730107"/>
                </a:lnTo>
                <a:cubicBezTo>
                  <a:pt x="26927" y="1730107"/>
                  <a:pt x="0" y="1703179"/>
                  <a:pt x="0" y="1669963"/>
                </a:cubicBezTo>
                <a:lnTo>
                  <a:pt x="0" y="60144"/>
                </a:lnTo>
                <a:cubicBezTo>
                  <a:pt x="0" y="44193"/>
                  <a:pt x="6337" y="28895"/>
                  <a:pt x="17616" y="17616"/>
                </a:cubicBezTo>
                <a:cubicBezTo>
                  <a:pt x="28895" y="6337"/>
                  <a:pt x="44193" y="0"/>
                  <a:pt x="60144" y="0"/>
                </a:cubicBezTo>
                <a:close/>
              </a:path>
            </a:pathLst>
          </a:custGeom>
          <a:solidFill>
            <a:srgbClr val="2418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12"/>
          <p:cNvSpPr>
            <a:spLocks noGrp="1"/>
          </p:cNvSpPr>
          <p:nvPr>
            <p:ph type="pic" idx="2"/>
          </p:nvPr>
        </p:nvSpPr>
        <p:spPr>
          <a:xfrm>
            <a:off x="1321875" y="3109425"/>
            <a:ext cx="4624200" cy="3021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89" name="Google Shape;89;p12"/>
          <p:cNvSpPr>
            <a:spLocks noGrp="1"/>
          </p:cNvSpPr>
          <p:nvPr>
            <p:ph type="pic" idx="3"/>
          </p:nvPr>
        </p:nvSpPr>
        <p:spPr>
          <a:xfrm>
            <a:off x="6716125" y="3048525"/>
            <a:ext cx="4624200" cy="3021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90" name="Google Shape;90;p12"/>
          <p:cNvSpPr>
            <a:spLocks noGrp="1"/>
          </p:cNvSpPr>
          <p:nvPr>
            <p:ph type="pic" idx="4"/>
          </p:nvPr>
        </p:nvSpPr>
        <p:spPr>
          <a:xfrm>
            <a:off x="12443450" y="3048525"/>
            <a:ext cx="4624200" cy="3021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6">
  <p:cSld name="CUSTOM_1_1_1_1_1_1_1_1_1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3576" y="7393175"/>
            <a:ext cx="3181450" cy="289382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>
            <a:spLocks noGrp="1"/>
          </p:cNvSpPr>
          <p:nvPr>
            <p:ph type="pic" idx="2"/>
          </p:nvPr>
        </p:nvSpPr>
        <p:spPr>
          <a:xfrm>
            <a:off x="40675" y="4630700"/>
            <a:ext cx="9585900" cy="55887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13"/>
          <p:cNvSpPr/>
          <p:nvPr/>
        </p:nvSpPr>
        <p:spPr>
          <a:xfrm>
            <a:off x="748663" y="-422450"/>
            <a:ext cx="7044900" cy="2264400"/>
          </a:xfrm>
          <a:prstGeom prst="roundRect">
            <a:avLst>
              <a:gd name="adj" fmla="val 16667"/>
            </a:avLst>
          </a:pr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7">
  <p:cSld name="CUSTOM_2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/>
          <p:nvPr/>
        </p:nvSpPr>
        <p:spPr>
          <a:xfrm>
            <a:off x="666651" y="3524514"/>
            <a:ext cx="5149782" cy="5726630"/>
          </a:xfrm>
          <a:custGeom>
            <a:avLst/>
            <a:gdLst/>
            <a:ahLst/>
            <a:cxnLst/>
            <a:rect l="l" t="t" r="r" b="b"/>
            <a:pathLst>
              <a:path w="1356098" h="1508000" extrusionOk="0">
                <a:moveTo>
                  <a:pt x="60144" y="0"/>
                </a:moveTo>
                <a:lnTo>
                  <a:pt x="1295954" y="0"/>
                </a:lnTo>
                <a:cubicBezTo>
                  <a:pt x="1311905" y="0"/>
                  <a:pt x="1327203" y="6337"/>
                  <a:pt x="1338482" y="17616"/>
                </a:cubicBezTo>
                <a:cubicBezTo>
                  <a:pt x="1349761" y="28895"/>
                  <a:pt x="1356098" y="44193"/>
                  <a:pt x="1356098" y="60144"/>
                </a:cubicBezTo>
                <a:lnTo>
                  <a:pt x="1356098" y="1447856"/>
                </a:lnTo>
                <a:cubicBezTo>
                  <a:pt x="1356098" y="1463807"/>
                  <a:pt x="1349761" y="1479105"/>
                  <a:pt x="1338482" y="1490384"/>
                </a:cubicBezTo>
                <a:cubicBezTo>
                  <a:pt x="1327203" y="1501664"/>
                  <a:pt x="1311905" y="1508000"/>
                  <a:pt x="1295954" y="1508000"/>
                </a:cubicBezTo>
                <a:lnTo>
                  <a:pt x="60144" y="1508000"/>
                </a:lnTo>
                <a:cubicBezTo>
                  <a:pt x="44193" y="1508000"/>
                  <a:pt x="28895" y="1501664"/>
                  <a:pt x="17616" y="1490384"/>
                </a:cubicBezTo>
                <a:cubicBezTo>
                  <a:pt x="6337" y="1479105"/>
                  <a:pt x="0" y="1463807"/>
                  <a:pt x="0" y="1447856"/>
                </a:cubicBezTo>
                <a:lnTo>
                  <a:pt x="0" y="60144"/>
                </a:lnTo>
                <a:cubicBezTo>
                  <a:pt x="0" y="44193"/>
                  <a:pt x="6337" y="28895"/>
                  <a:pt x="17616" y="17616"/>
                </a:cubicBezTo>
                <a:cubicBezTo>
                  <a:pt x="28895" y="6337"/>
                  <a:pt x="44193" y="0"/>
                  <a:pt x="60144" y="0"/>
                </a:cubicBezTo>
                <a:close/>
              </a:path>
            </a:pathLst>
          </a:cu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8">
  <p:cSld name="CUSTOM_2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/>
          <p:nvPr/>
        </p:nvSpPr>
        <p:spPr>
          <a:xfrm>
            <a:off x="-1698925" y="27775"/>
            <a:ext cx="10096500" cy="10287000"/>
          </a:xfrm>
          <a:prstGeom prst="roundRect">
            <a:avLst>
              <a:gd name="adj" fmla="val 16667"/>
            </a:avLst>
          </a:prstGeom>
          <a:solidFill>
            <a:srgbClr val="2418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9">
  <p:cSld name="CUSTOM_2_1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</p:sp>
      <p:sp>
        <p:nvSpPr>
          <p:cNvPr id="106" name="Google Shape;106;p16"/>
          <p:cNvSpPr>
            <a:spLocks noGrp="1"/>
          </p:cNvSpPr>
          <p:nvPr>
            <p:ph type="pic" idx="2"/>
          </p:nvPr>
        </p:nvSpPr>
        <p:spPr>
          <a:xfrm>
            <a:off x="11614850" y="613075"/>
            <a:ext cx="6080100" cy="8606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07" name="Google Shape;107;p16"/>
          <p:cNvSpPr/>
          <p:nvPr/>
        </p:nvSpPr>
        <p:spPr>
          <a:xfrm>
            <a:off x="1028700" y="3346582"/>
            <a:ext cx="5245737" cy="2933645"/>
          </a:xfrm>
          <a:custGeom>
            <a:avLst/>
            <a:gdLst/>
            <a:ahLst/>
            <a:cxnLst/>
            <a:rect l="l" t="t" r="r" b="b"/>
            <a:pathLst>
              <a:path w="1381366" h="772520" extrusionOk="0">
                <a:moveTo>
                  <a:pt x="88566" y="0"/>
                </a:moveTo>
                <a:lnTo>
                  <a:pt x="1292800" y="0"/>
                </a:lnTo>
                <a:cubicBezTo>
                  <a:pt x="1316289" y="0"/>
                  <a:pt x="1338816" y="9331"/>
                  <a:pt x="1355425" y="25940"/>
                </a:cubicBezTo>
                <a:cubicBezTo>
                  <a:pt x="1372035" y="42550"/>
                  <a:pt x="1381366" y="65077"/>
                  <a:pt x="1381366" y="88566"/>
                </a:cubicBezTo>
                <a:lnTo>
                  <a:pt x="1381366" y="683954"/>
                </a:lnTo>
                <a:cubicBezTo>
                  <a:pt x="1381366" y="707443"/>
                  <a:pt x="1372035" y="729970"/>
                  <a:pt x="1355425" y="746580"/>
                </a:cubicBezTo>
                <a:cubicBezTo>
                  <a:pt x="1338816" y="763189"/>
                  <a:pt x="1316289" y="772520"/>
                  <a:pt x="1292800" y="772520"/>
                </a:cubicBezTo>
                <a:lnTo>
                  <a:pt x="88566" y="772520"/>
                </a:lnTo>
                <a:cubicBezTo>
                  <a:pt x="65077" y="772520"/>
                  <a:pt x="42550" y="763189"/>
                  <a:pt x="25940" y="746580"/>
                </a:cubicBezTo>
                <a:cubicBezTo>
                  <a:pt x="9331" y="729970"/>
                  <a:pt x="0" y="707443"/>
                  <a:pt x="0" y="683954"/>
                </a:cubicBezTo>
                <a:lnTo>
                  <a:pt x="0" y="88566"/>
                </a:lnTo>
                <a:cubicBezTo>
                  <a:pt x="0" y="65077"/>
                  <a:pt x="9331" y="42550"/>
                  <a:pt x="25940" y="25940"/>
                </a:cubicBezTo>
                <a:cubicBezTo>
                  <a:pt x="42550" y="9331"/>
                  <a:pt x="65077" y="0"/>
                  <a:pt x="88566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16"/>
          <p:cNvSpPr/>
          <p:nvPr/>
        </p:nvSpPr>
        <p:spPr>
          <a:xfrm>
            <a:off x="6537356" y="3346582"/>
            <a:ext cx="4680396" cy="2933645"/>
          </a:xfrm>
          <a:custGeom>
            <a:avLst/>
            <a:gdLst/>
            <a:ahLst/>
            <a:cxnLst/>
            <a:rect l="l" t="t" r="r" b="b"/>
            <a:pathLst>
              <a:path w="1232494" h="772520" extrusionOk="0">
                <a:moveTo>
                  <a:pt x="99263" y="0"/>
                </a:moveTo>
                <a:lnTo>
                  <a:pt x="1133230" y="0"/>
                </a:lnTo>
                <a:cubicBezTo>
                  <a:pt x="1159556" y="0"/>
                  <a:pt x="1184805" y="10458"/>
                  <a:pt x="1203420" y="29074"/>
                </a:cubicBezTo>
                <a:cubicBezTo>
                  <a:pt x="1222035" y="47689"/>
                  <a:pt x="1232494" y="72937"/>
                  <a:pt x="1232494" y="99263"/>
                </a:cubicBezTo>
                <a:lnTo>
                  <a:pt x="1232494" y="673256"/>
                </a:lnTo>
                <a:cubicBezTo>
                  <a:pt x="1232494" y="728078"/>
                  <a:pt x="1188052" y="772520"/>
                  <a:pt x="1133230" y="772520"/>
                </a:cubicBezTo>
                <a:lnTo>
                  <a:pt x="99263" y="772520"/>
                </a:lnTo>
                <a:cubicBezTo>
                  <a:pt x="72937" y="772520"/>
                  <a:pt x="47689" y="762062"/>
                  <a:pt x="29074" y="743446"/>
                </a:cubicBezTo>
                <a:cubicBezTo>
                  <a:pt x="10458" y="724831"/>
                  <a:pt x="0" y="699583"/>
                  <a:pt x="0" y="673256"/>
                </a:cubicBezTo>
                <a:lnTo>
                  <a:pt x="0" y="99263"/>
                </a:lnTo>
                <a:cubicBezTo>
                  <a:pt x="0" y="72937"/>
                  <a:pt x="10458" y="47689"/>
                  <a:pt x="29074" y="29074"/>
                </a:cubicBezTo>
                <a:cubicBezTo>
                  <a:pt x="47689" y="10458"/>
                  <a:pt x="72937" y="0"/>
                  <a:pt x="99263" y="0"/>
                </a:cubicBezTo>
                <a:close/>
              </a:path>
            </a:pathLst>
          </a:custGeom>
          <a:solidFill>
            <a:srgbClr val="5B00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16"/>
          <p:cNvSpPr/>
          <p:nvPr/>
        </p:nvSpPr>
        <p:spPr>
          <a:xfrm>
            <a:off x="1028700" y="6539037"/>
            <a:ext cx="5245737" cy="2933645"/>
          </a:xfrm>
          <a:custGeom>
            <a:avLst/>
            <a:gdLst/>
            <a:ahLst/>
            <a:cxnLst/>
            <a:rect l="l" t="t" r="r" b="b"/>
            <a:pathLst>
              <a:path w="1381366" h="772520" extrusionOk="0">
                <a:moveTo>
                  <a:pt x="88566" y="0"/>
                </a:moveTo>
                <a:lnTo>
                  <a:pt x="1292800" y="0"/>
                </a:lnTo>
                <a:cubicBezTo>
                  <a:pt x="1316289" y="0"/>
                  <a:pt x="1338816" y="9331"/>
                  <a:pt x="1355425" y="25940"/>
                </a:cubicBezTo>
                <a:cubicBezTo>
                  <a:pt x="1372035" y="42550"/>
                  <a:pt x="1381366" y="65077"/>
                  <a:pt x="1381366" y="88566"/>
                </a:cubicBezTo>
                <a:lnTo>
                  <a:pt x="1381366" y="683954"/>
                </a:lnTo>
                <a:cubicBezTo>
                  <a:pt x="1381366" y="707443"/>
                  <a:pt x="1372035" y="729970"/>
                  <a:pt x="1355425" y="746580"/>
                </a:cubicBezTo>
                <a:cubicBezTo>
                  <a:pt x="1338816" y="763189"/>
                  <a:pt x="1316289" y="772520"/>
                  <a:pt x="1292800" y="772520"/>
                </a:cubicBezTo>
                <a:lnTo>
                  <a:pt x="88566" y="772520"/>
                </a:lnTo>
                <a:cubicBezTo>
                  <a:pt x="65077" y="772520"/>
                  <a:pt x="42550" y="763189"/>
                  <a:pt x="25940" y="746580"/>
                </a:cubicBezTo>
                <a:cubicBezTo>
                  <a:pt x="9331" y="729970"/>
                  <a:pt x="0" y="707443"/>
                  <a:pt x="0" y="683954"/>
                </a:cubicBezTo>
                <a:lnTo>
                  <a:pt x="0" y="88566"/>
                </a:lnTo>
                <a:cubicBezTo>
                  <a:pt x="0" y="65077"/>
                  <a:pt x="9331" y="42550"/>
                  <a:pt x="25940" y="25940"/>
                </a:cubicBezTo>
                <a:cubicBezTo>
                  <a:pt x="42550" y="9331"/>
                  <a:pt x="65077" y="0"/>
                  <a:pt x="88566" y="0"/>
                </a:cubicBezTo>
                <a:close/>
              </a:path>
            </a:pathLst>
          </a:custGeom>
          <a:solidFill>
            <a:srgbClr val="5B00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16"/>
          <p:cNvSpPr/>
          <p:nvPr/>
        </p:nvSpPr>
        <p:spPr>
          <a:xfrm>
            <a:off x="6537356" y="6539037"/>
            <a:ext cx="4680396" cy="2933645"/>
          </a:xfrm>
          <a:custGeom>
            <a:avLst/>
            <a:gdLst/>
            <a:ahLst/>
            <a:cxnLst/>
            <a:rect l="l" t="t" r="r" b="b"/>
            <a:pathLst>
              <a:path w="1232494" h="772520" extrusionOk="0">
                <a:moveTo>
                  <a:pt x="99263" y="0"/>
                </a:moveTo>
                <a:lnTo>
                  <a:pt x="1133230" y="0"/>
                </a:lnTo>
                <a:cubicBezTo>
                  <a:pt x="1159556" y="0"/>
                  <a:pt x="1184805" y="10458"/>
                  <a:pt x="1203420" y="29074"/>
                </a:cubicBezTo>
                <a:cubicBezTo>
                  <a:pt x="1222035" y="47689"/>
                  <a:pt x="1232494" y="72937"/>
                  <a:pt x="1232494" y="99263"/>
                </a:cubicBezTo>
                <a:lnTo>
                  <a:pt x="1232494" y="673256"/>
                </a:lnTo>
                <a:cubicBezTo>
                  <a:pt x="1232494" y="728078"/>
                  <a:pt x="1188052" y="772520"/>
                  <a:pt x="1133230" y="772520"/>
                </a:cubicBezTo>
                <a:lnTo>
                  <a:pt x="99263" y="772520"/>
                </a:lnTo>
                <a:cubicBezTo>
                  <a:pt x="72937" y="772520"/>
                  <a:pt x="47689" y="762062"/>
                  <a:pt x="29074" y="743446"/>
                </a:cubicBezTo>
                <a:cubicBezTo>
                  <a:pt x="10458" y="724831"/>
                  <a:pt x="0" y="699583"/>
                  <a:pt x="0" y="673256"/>
                </a:cubicBezTo>
                <a:lnTo>
                  <a:pt x="0" y="99263"/>
                </a:lnTo>
                <a:cubicBezTo>
                  <a:pt x="0" y="72937"/>
                  <a:pt x="10458" y="47689"/>
                  <a:pt x="29074" y="29074"/>
                </a:cubicBezTo>
                <a:cubicBezTo>
                  <a:pt x="47689" y="10458"/>
                  <a:pt x="72937" y="0"/>
                  <a:pt x="99263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>
            <a:spLocks noGrp="1"/>
          </p:cNvSpPr>
          <p:nvPr>
            <p:ph type="pic" idx="2"/>
          </p:nvPr>
        </p:nvSpPr>
        <p:spPr>
          <a:xfrm>
            <a:off x="12331925" y="-1650"/>
            <a:ext cx="5960100" cy="10287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7" name="Google Shape;27;p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4162173" cy="6464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CUSTOM_1_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/>
          <p:nvPr/>
        </p:nvSpPr>
        <p:spPr>
          <a:xfrm>
            <a:off x="9394425" y="8764850"/>
            <a:ext cx="9095700" cy="3657600"/>
          </a:xfrm>
          <a:prstGeom prst="roundRect">
            <a:avLst>
              <a:gd name="adj" fmla="val 18115"/>
            </a:avLst>
          </a:prstGeom>
          <a:noFill/>
          <a:ln w="28575" cap="flat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10139612" y="8350568"/>
            <a:ext cx="6374505" cy="855592"/>
          </a:xfrm>
          <a:custGeom>
            <a:avLst/>
            <a:gdLst/>
            <a:ahLst/>
            <a:cxnLst/>
            <a:rect l="l" t="t" r="r" b="b"/>
            <a:pathLst>
              <a:path w="1678882" h="225341" extrusionOk="0">
                <a:moveTo>
                  <a:pt x="112671" y="0"/>
                </a:moveTo>
                <a:lnTo>
                  <a:pt x="1566211" y="0"/>
                </a:lnTo>
                <a:cubicBezTo>
                  <a:pt x="1628438" y="0"/>
                  <a:pt x="1678882" y="50444"/>
                  <a:pt x="1678882" y="112671"/>
                </a:cubicBezTo>
                <a:lnTo>
                  <a:pt x="1678882" y="112671"/>
                </a:lnTo>
                <a:cubicBezTo>
                  <a:pt x="1678882" y="174897"/>
                  <a:pt x="1628438" y="225341"/>
                  <a:pt x="1566211" y="225341"/>
                </a:cubicBezTo>
                <a:lnTo>
                  <a:pt x="112671" y="225341"/>
                </a:lnTo>
                <a:cubicBezTo>
                  <a:pt x="50444" y="225341"/>
                  <a:pt x="0" y="174897"/>
                  <a:pt x="0" y="112671"/>
                </a:cubicBezTo>
                <a:lnTo>
                  <a:pt x="0" y="112671"/>
                </a:lnTo>
                <a:cubicBezTo>
                  <a:pt x="0" y="50444"/>
                  <a:pt x="50444" y="0"/>
                  <a:pt x="112671" y="0"/>
                </a:cubicBezTo>
                <a:close/>
              </a:path>
            </a:pathLst>
          </a:custGeom>
          <a:solidFill>
            <a:srgbClr val="241842"/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Slide">
  <p:cSld name="CUSTOM_1_1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6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474" y="4588225"/>
            <a:ext cx="6014828" cy="503977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/>
          <p:nvPr/>
        </p:nvSpPr>
        <p:spPr>
          <a:xfrm>
            <a:off x="15268672" y="7308158"/>
            <a:ext cx="1991360" cy="1991360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3FE0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6" name="Google Shape;36;p6"/>
          <p:cNvCxnSpPr/>
          <p:nvPr/>
        </p:nvCxnSpPr>
        <p:spPr>
          <a:xfrm>
            <a:off x="15863825" y="8284422"/>
            <a:ext cx="800400" cy="0"/>
          </a:xfrm>
          <a:prstGeom prst="straightConnector1">
            <a:avLst/>
          </a:prstGeom>
          <a:noFill/>
          <a:ln w="95250" cap="flat" cmpd="sng">
            <a:solidFill>
              <a:srgbClr val="B59CF4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7" name="Google Shape;37;p6"/>
          <p:cNvSpPr txBox="1"/>
          <p:nvPr/>
        </p:nvSpPr>
        <p:spPr>
          <a:xfrm>
            <a:off x="9139238" y="5300099"/>
            <a:ext cx="9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40438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">
  <p:cSld name="CUSTOM_1_1_1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19475" y="5668950"/>
            <a:ext cx="3368525" cy="472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79350"/>
            <a:ext cx="3268076" cy="380765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0" y="545950"/>
            <a:ext cx="3807600" cy="91329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7"/>
          <p:cNvSpPr>
            <a:spLocks noGrp="1"/>
          </p:cNvSpPr>
          <p:nvPr>
            <p:ph type="pic" idx="3"/>
          </p:nvPr>
        </p:nvSpPr>
        <p:spPr>
          <a:xfrm>
            <a:off x="11438100" y="0"/>
            <a:ext cx="6849900" cy="67353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>
            <a:spLocks noGrp="1"/>
          </p:cNvSpPr>
          <p:nvPr>
            <p:ph type="pic" idx="4"/>
          </p:nvPr>
        </p:nvSpPr>
        <p:spPr>
          <a:xfrm>
            <a:off x="4230325" y="0"/>
            <a:ext cx="6849900" cy="4722900"/>
          </a:xfrm>
          <a:prstGeom prst="rect">
            <a:avLst/>
          </a:prstGeom>
          <a:noFill/>
          <a:ln>
            <a:noFill/>
          </a:ln>
        </p:spPr>
      </p:sp>
      <p:pic>
        <p:nvPicPr>
          <p:cNvPr id="44" name="Google Shape;44;p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8475" y="4939053"/>
            <a:ext cx="7168752" cy="534794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>
            <a:spLocks noGrp="1"/>
          </p:cNvSpPr>
          <p:nvPr>
            <p:ph type="pic" idx="5"/>
          </p:nvPr>
        </p:nvSpPr>
        <p:spPr>
          <a:xfrm>
            <a:off x="5525525" y="5564000"/>
            <a:ext cx="4181700" cy="472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1">
  <p:cSld name="CUSTOM_1_1_1_1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>
            <a:spLocks noGrp="1"/>
          </p:cNvSpPr>
          <p:nvPr>
            <p:ph type="pic" idx="2"/>
          </p:nvPr>
        </p:nvSpPr>
        <p:spPr>
          <a:xfrm>
            <a:off x="1173850" y="881500"/>
            <a:ext cx="4399500" cy="680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9" name="Google Shape;49;p8"/>
          <p:cNvSpPr/>
          <p:nvPr/>
        </p:nvSpPr>
        <p:spPr>
          <a:xfrm>
            <a:off x="5979250" y="6288650"/>
            <a:ext cx="11149500" cy="12315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B59C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028700" y="7886550"/>
            <a:ext cx="16230600" cy="1661700"/>
          </a:xfrm>
          <a:prstGeom prst="roundRect">
            <a:avLst>
              <a:gd name="adj" fmla="val 34525"/>
            </a:avLst>
          </a:pr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2">
  <p:cSld name="CUSTOM_1_1_1_1_1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/>
          <p:nvPr/>
        </p:nvSpPr>
        <p:spPr>
          <a:xfrm>
            <a:off x="1028700" y="1764650"/>
            <a:ext cx="7195800" cy="3525600"/>
          </a:xfrm>
          <a:prstGeom prst="roundRect">
            <a:avLst>
              <a:gd name="adj" fmla="val 16272"/>
            </a:avLst>
          </a:pr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8925" y="-1"/>
            <a:ext cx="5963602" cy="12923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/>
          <p:nvPr/>
        </p:nvSpPr>
        <p:spPr>
          <a:xfrm>
            <a:off x="9051750" y="9998150"/>
            <a:ext cx="9236400" cy="10365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>
            <a:spLocks noGrp="1"/>
          </p:cNvSpPr>
          <p:nvPr>
            <p:ph type="pic" idx="2"/>
          </p:nvPr>
        </p:nvSpPr>
        <p:spPr>
          <a:xfrm>
            <a:off x="9097950" y="-240650"/>
            <a:ext cx="9546900" cy="5523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7" name="Google Shape;57;p9"/>
          <p:cNvSpPr>
            <a:spLocks noGrp="1"/>
          </p:cNvSpPr>
          <p:nvPr>
            <p:ph type="pic" idx="3"/>
          </p:nvPr>
        </p:nvSpPr>
        <p:spPr>
          <a:xfrm>
            <a:off x="9051900" y="5526575"/>
            <a:ext cx="4491900" cy="42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" name="Google Shape;58;p9"/>
          <p:cNvSpPr>
            <a:spLocks noGrp="1"/>
          </p:cNvSpPr>
          <p:nvPr>
            <p:ph type="pic" idx="4"/>
          </p:nvPr>
        </p:nvSpPr>
        <p:spPr>
          <a:xfrm>
            <a:off x="13722475" y="5572375"/>
            <a:ext cx="4491900" cy="4225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3">
  <p:cSld name="CUSTOM_1_1_1_1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15600"/>
            <a:ext cx="4202301" cy="503012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/>
          <p:nvPr/>
        </p:nvSpPr>
        <p:spPr>
          <a:xfrm>
            <a:off x="1028700" y="4167880"/>
            <a:ext cx="7195800" cy="5030100"/>
          </a:xfrm>
          <a:prstGeom prst="roundRect">
            <a:avLst>
              <a:gd name="adj" fmla="val 11738"/>
            </a:avLst>
          </a:pr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63;p10"/>
          <p:cNvGrpSpPr/>
          <p:nvPr/>
        </p:nvGrpSpPr>
        <p:grpSpPr>
          <a:xfrm>
            <a:off x="6678476" y="3717752"/>
            <a:ext cx="1102888" cy="1102888"/>
            <a:chOff x="0" y="0"/>
            <a:chExt cx="812800" cy="812800"/>
          </a:xfrm>
        </p:grpSpPr>
        <p:sp>
          <p:nvSpPr>
            <p:cNvPr id="64" name="Google Shape;64;p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E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65;p10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10"/>
          <p:cNvSpPr/>
          <p:nvPr/>
        </p:nvSpPr>
        <p:spPr>
          <a:xfrm>
            <a:off x="8460250" y="1028700"/>
            <a:ext cx="8799000" cy="8229600"/>
          </a:xfrm>
          <a:prstGeom prst="roundRect">
            <a:avLst>
              <a:gd name="adj" fmla="val 9813"/>
            </a:avLst>
          </a:prstGeom>
          <a:noFill/>
          <a:ln w="28575" cap="flat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4">
  <p:cSld name="CUSTOM_1_1_1_1_1_1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3625" y="3"/>
            <a:ext cx="5983103" cy="18252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/>
          <p:nvPr/>
        </p:nvSpPr>
        <p:spPr>
          <a:xfrm>
            <a:off x="5507375" y="1009050"/>
            <a:ext cx="7195800" cy="2474700"/>
          </a:xfrm>
          <a:prstGeom prst="roundRect">
            <a:avLst>
              <a:gd name="adj" fmla="val 19122"/>
            </a:avLst>
          </a:prstGeom>
          <a:solidFill>
            <a:srgbClr val="B59C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1019964" y="3945542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11"/>
          <p:cNvSpPr/>
          <p:nvPr/>
        </p:nvSpPr>
        <p:spPr>
          <a:xfrm>
            <a:off x="12675175" y="3928779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73" name="Google Shape;73;p11"/>
          <p:cNvCxnSpPr/>
          <p:nvPr/>
        </p:nvCxnSpPr>
        <p:spPr>
          <a:xfrm>
            <a:off x="11444798" y="5256166"/>
            <a:ext cx="1239900" cy="0"/>
          </a:xfrm>
          <a:prstGeom prst="straightConnector1">
            <a:avLst/>
          </a:prstGeom>
          <a:noFill/>
          <a:ln w="38100" cap="flat" cmpd="sng">
            <a:solidFill>
              <a:srgbClr val="5B00D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74" name="Google Shape;74;p11"/>
          <p:cNvSpPr/>
          <p:nvPr/>
        </p:nvSpPr>
        <p:spPr>
          <a:xfrm>
            <a:off x="6843202" y="3928779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75" name="Google Shape;75;p11"/>
          <p:cNvCxnSpPr/>
          <p:nvPr/>
        </p:nvCxnSpPr>
        <p:spPr>
          <a:xfrm>
            <a:off x="5612825" y="5256166"/>
            <a:ext cx="1239900" cy="0"/>
          </a:xfrm>
          <a:prstGeom prst="straightConnector1">
            <a:avLst/>
          </a:prstGeom>
          <a:noFill/>
          <a:ln w="38100" cap="flat" cmpd="sng">
            <a:solidFill>
              <a:srgbClr val="5B00DD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76" name="Google Shape;76;p11"/>
          <p:cNvCxnSpPr/>
          <p:nvPr/>
        </p:nvCxnSpPr>
        <p:spPr>
          <a:xfrm>
            <a:off x="14975973" y="6264927"/>
            <a:ext cx="9600" cy="657300"/>
          </a:xfrm>
          <a:prstGeom prst="straightConnector1">
            <a:avLst/>
          </a:prstGeom>
          <a:noFill/>
          <a:ln w="38100" cap="flat" cmpd="sng">
            <a:solidFill>
              <a:srgbClr val="5B00D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77" name="Google Shape;77;p11"/>
          <p:cNvSpPr/>
          <p:nvPr/>
        </p:nvSpPr>
        <p:spPr>
          <a:xfrm>
            <a:off x="12684718" y="6922152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78;p11"/>
          <p:cNvSpPr/>
          <p:nvPr/>
        </p:nvSpPr>
        <p:spPr>
          <a:xfrm>
            <a:off x="6822974" y="6912627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11"/>
          <p:cNvSpPr/>
          <p:nvPr/>
        </p:nvSpPr>
        <p:spPr>
          <a:xfrm>
            <a:off x="964078" y="6912627"/>
            <a:ext cx="4602354" cy="2336533"/>
          </a:xfrm>
          <a:custGeom>
            <a:avLst/>
            <a:gdLst/>
            <a:ahLst/>
            <a:cxnLst/>
            <a:rect l="l" t="t" r="r" b="b"/>
            <a:pathLst>
              <a:path w="1211943" h="615282" extrusionOk="0">
                <a:moveTo>
                  <a:pt x="100947" y="0"/>
                </a:moveTo>
                <a:lnTo>
                  <a:pt x="1110996" y="0"/>
                </a:lnTo>
                <a:cubicBezTo>
                  <a:pt x="1137769" y="0"/>
                  <a:pt x="1163445" y="10635"/>
                  <a:pt x="1182376" y="29567"/>
                </a:cubicBezTo>
                <a:cubicBezTo>
                  <a:pt x="1201307" y="48498"/>
                  <a:pt x="1211943" y="74174"/>
                  <a:pt x="1211943" y="100947"/>
                </a:cubicBezTo>
                <a:lnTo>
                  <a:pt x="1211943" y="514335"/>
                </a:lnTo>
                <a:cubicBezTo>
                  <a:pt x="1211943" y="541108"/>
                  <a:pt x="1201307" y="566784"/>
                  <a:pt x="1182376" y="585715"/>
                </a:cubicBezTo>
                <a:cubicBezTo>
                  <a:pt x="1163445" y="604646"/>
                  <a:pt x="1137769" y="615282"/>
                  <a:pt x="1110996" y="615282"/>
                </a:cubicBezTo>
                <a:lnTo>
                  <a:pt x="100947" y="615282"/>
                </a:lnTo>
                <a:cubicBezTo>
                  <a:pt x="74174" y="615282"/>
                  <a:pt x="48498" y="604646"/>
                  <a:pt x="29567" y="585715"/>
                </a:cubicBezTo>
                <a:cubicBezTo>
                  <a:pt x="10635" y="566784"/>
                  <a:pt x="0" y="541108"/>
                  <a:pt x="0" y="514335"/>
                </a:cubicBezTo>
                <a:lnTo>
                  <a:pt x="0" y="100947"/>
                </a:lnTo>
                <a:cubicBezTo>
                  <a:pt x="0" y="74174"/>
                  <a:pt x="10635" y="48498"/>
                  <a:pt x="29567" y="29567"/>
                </a:cubicBezTo>
                <a:cubicBezTo>
                  <a:pt x="48498" y="10635"/>
                  <a:pt x="74174" y="0"/>
                  <a:pt x="10094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 cmpd="sng">
            <a:solidFill>
              <a:srgbClr val="5B00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80" name="Google Shape;80;p11"/>
          <p:cNvCxnSpPr/>
          <p:nvPr/>
        </p:nvCxnSpPr>
        <p:spPr>
          <a:xfrm rot="10800000">
            <a:off x="11424718" y="8080626"/>
            <a:ext cx="1260000" cy="9600"/>
          </a:xfrm>
          <a:prstGeom prst="straightConnector1">
            <a:avLst/>
          </a:prstGeom>
          <a:noFill/>
          <a:ln w="38100" cap="flat" cmpd="sng">
            <a:solidFill>
              <a:srgbClr val="5B00DD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81" name="Google Shape;81;p11"/>
          <p:cNvCxnSpPr/>
          <p:nvPr/>
        </p:nvCxnSpPr>
        <p:spPr>
          <a:xfrm rot="10800000">
            <a:off x="5565674" y="8080701"/>
            <a:ext cx="1257300" cy="0"/>
          </a:xfrm>
          <a:prstGeom prst="straightConnector1">
            <a:avLst/>
          </a:prstGeom>
          <a:noFill/>
          <a:ln w="38100" cap="flat" cmpd="sng">
            <a:solidFill>
              <a:srgbClr val="5B00DD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linker"/>
              <a:buNone/>
              <a:defRPr sz="4400" b="1" i="0" u="none" strike="noStrike" cap="none">
                <a:solidFill>
                  <a:schemeClr val="dk1"/>
                </a:solidFill>
                <a:latin typeface="Blinker"/>
                <a:ea typeface="Blinker"/>
                <a:cs typeface="Blinker"/>
                <a:sym typeface="Blin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Blinker"/>
              <a:buNone/>
              <a:defRPr sz="1800" b="1">
                <a:latin typeface="Blinker"/>
                <a:ea typeface="Blinker"/>
                <a:cs typeface="Blinker"/>
                <a:sym typeface="Blink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erriweather Sans Light"/>
              <a:buChar char="•"/>
              <a:defRPr sz="32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 Light"/>
              <a:buChar char="–"/>
              <a:defRPr sz="2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 Light"/>
              <a:buChar char="•"/>
              <a:defRPr sz="24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–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»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•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•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•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erriweather Sans Light"/>
              <a:buChar char="•"/>
              <a:defRPr sz="20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Font typeface="Merriweather Sans Light"/>
              <a:buNone/>
              <a:defRPr sz="1800" i="0" u="none" strike="noStrike" cap="non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17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500.png"/><Relationship Id="rId9" Type="http://schemas.openxmlformats.org/officeDocument/2006/relationships/image" Target="../media/image6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gif"/><Relationship Id="rId5" Type="http://schemas.openxmlformats.org/officeDocument/2006/relationships/image" Target="../media/image67.jpe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microsoft.com/office/2007/relationships/hdphoto" Target="../media/hdphoto4.wdp"/><Relationship Id="rId5" Type="http://schemas.openxmlformats.org/officeDocument/2006/relationships/image" Target="../media/image71.jpeg"/><Relationship Id="rId10" Type="http://schemas.openxmlformats.org/officeDocument/2006/relationships/image" Target="../media/image73.png"/><Relationship Id="rId4" Type="http://schemas.openxmlformats.org/officeDocument/2006/relationships/image" Target="../media/image720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jpeg"/><Relationship Id="rId7" Type="http://schemas.microsoft.com/office/2007/relationships/hdphoto" Target="../media/hdphoto5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17.png"/><Relationship Id="rId4" Type="http://schemas.openxmlformats.org/officeDocument/2006/relationships/image" Target="../media/image75.jpeg"/><Relationship Id="rId9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2.png"/><Relationship Id="rId3" Type="http://schemas.openxmlformats.org/officeDocument/2006/relationships/image" Target="../media/image17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78.png"/><Relationship Id="rId10" Type="http://schemas.openxmlformats.org/officeDocument/2006/relationships/image" Target="../media/image803.png"/><Relationship Id="rId4" Type="http://schemas.openxmlformats.org/officeDocument/2006/relationships/image" Target="../media/image802.png"/><Relationship Id="rId9" Type="http://schemas.openxmlformats.org/officeDocument/2006/relationships/image" Target="../media/image7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84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80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2.jpeg"/><Relationship Id="rId10" Type="http://schemas.openxmlformats.org/officeDocument/2006/relationships/image" Target="../media/image88.jpeg"/><Relationship Id="rId4" Type="http://schemas.openxmlformats.org/officeDocument/2006/relationships/image" Target="../media/image81.jpeg"/><Relationship Id="rId9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hyperlink" Target="https://doi.org/10.1149/1945-7111/ab6828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09/JFLEX.2023.3234458" TargetMode="External"/><Relationship Id="rId5" Type="http://schemas.openxmlformats.org/officeDocument/2006/relationships/hyperlink" Target="https://doi.org/10.1016/j.sna.2018.07.006" TargetMode="External"/><Relationship Id="rId4" Type="http://schemas.openxmlformats.org/officeDocument/2006/relationships/hyperlink" Target="https://doi.org/10.1007/s00170-019-03438-2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38/s41598-019-42495-1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doi.org/10.1002/adem.201701159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02/adts.201800125" TargetMode="External"/><Relationship Id="rId5" Type="http://schemas.openxmlformats.org/officeDocument/2006/relationships/hyperlink" Target="https://doi.org/10.1002/adfm.75473" TargetMode="External"/><Relationship Id="rId4" Type="http://schemas.openxmlformats.org/officeDocument/2006/relationships/hyperlink" Target="https://doi.org/10.1007/978-3-642-18296-9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13" Type="http://schemas.openxmlformats.org/officeDocument/2006/relationships/image" Target="../media/image830.png"/><Relationship Id="rId3" Type="http://schemas.openxmlformats.org/officeDocument/2006/relationships/image" Target="../media/image17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0.png"/><Relationship Id="rId11" Type="http://schemas.openxmlformats.org/officeDocument/2006/relationships/image" Target="../media/image810.png"/><Relationship Id="rId5" Type="http://schemas.openxmlformats.org/officeDocument/2006/relationships/image" Target="../media/image750.png"/><Relationship Id="rId15" Type="http://schemas.openxmlformats.org/officeDocument/2006/relationships/image" Target="../media/image850.png"/><Relationship Id="rId10" Type="http://schemas.openxmlformats.org/officeDocument/2006/relationships/image" Target="../media/image800.png"/><Relationship Id="rId4" Type="http://schemas.openxmlformats.org/officeDocument/2006/relationships/image" Target="../media/image740.png"/><Relationship Id="rId9" Type="http://schemas.openxmlformats.org/officeDocument/2006/relationships/image" Target="../media/image790.png"/><Relationship Id="rId14" Type="http://schemas.openxmlformats.org/officeDocument/2006/relationships/image" Target="../media/image8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0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890.png"/><Relationship Id="rId7" Type="http://schemas.openxmlformats.org/officeDocument/2006/relationships/image" Target="../media/image3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0.png"/><Relationship Id="rId5" Type="http://schemas.openxmlformats.org/officeDocument/2006/relationships/image" Target="../media/image900.png"/><Relationship Id="rId4" Type="http://schemas.openxmlformats.org/officeDocument/2006/relationships/image" Target="../media/image17.png"/><Relationship Id="rId9" Type="http://schemas.openxmlformats.org/officeDocument/2006/relationships/image" Target="../media/image40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1.png"/><Relationship Id="rId3" Type="http://schemas.openxmlformats.org/officeDocument/2006/relationships/image" Target="../media/image31.png"/><Relationship Id="rId7" Type="http://schemas.openxmlformats.org/officeDocument/2006/relationships/chart" Target="../charts/chart2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image" Target="../media/image791.png"/><Relationship Id="rId10" Type="http://schemas.openxmlformats.org/officeDocument/2006/relationships/image" Target="../media/image910.png"/><Relationship Id="rId4" Type="http://schemas.openxmlformats.org/officeDocument/2006/relationships/image" Target="../media/image781.png"/><Relationship Id="rId9" Type="http://schemas.openxmlformats.org/officeDocument/2006/relationships/image" Target="../media/image8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oi.org/10.1149/1945-7111/ab6828" TargetMode="External"/><Relationship Id="rId4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9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gif"/><Relationship Id="rId5" Type="http://schemas.openxmlformats.org/officeDocument/2006/relationships/image" Target="../media/image93.gif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jpg"/><Relationship Id="rId5" Type="http://schemas.openxmlformats.org/officeDocument/2006/relationships/image" Target="../media/image96.jpg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17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gif"/><Relationship Id="rId5" Type="http://schemas.openxmlformats.org/officeDocument/2006/relationships/image" Target="../media/image32.jpg"/><Relationship Id="rId4" Type="http://schemas.openxmlformats.org/officeDocument/2006/relationships/image" Target="../media/image3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13" Type="http://schemas.openxmlformats.org/officeDocument/2006/relationships/image" Target="../media/image401.png"/><Relationship Id="rId3" Type="http://schemas.openxmlformats.org/officeDocument/2006/relationships/chart" Target="../charts/chart1.xml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8.png"/><Relationship Id="rId4" Type="http://schemas.openxmlformats.org/officeDocument/2006/relationships/chart" Target="../charts/chart11.xml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3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microsoft.com/office/2007/relationships/hdphoto" Target="../media/hdphoto1.wdp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1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0.jpeg"/><Relationship Id="rId4" Type="http://schemas.openxmlformats.org/officeDocument/2006/relationships/image" Target="../media/image420.png"/><Relationship Id="rId9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4">
          <a:extLst>
            <a:ext uri="{FF2B5EF4-FFF2-40B4-BE49-F238E27FC236}">
              <a16:creationId xmlns:a16="http://schemas.microsoft.com/office/drawing/2014/main" id="{330D0647-5AD0-77DD-164D-5EFE50E79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>
            <a:extLst>
              <a:ext uri="{FF2B5EF4-FFF2-40B4-BE49-F238E27FC236}">
                <a16:creationId xmlns:a16="http://schemas.microsoft.com/office/drawing/2014/main" id="{142D8595-9C80-D266-FCDF-A177A91A35CC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8691" y="8391571"/>
            <a:ext cx="6237998" cy="192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>
            <a:extLst>
              <a:ext uri="{FF2B5EF4-FFF2-40B4-BE49-F238E27FC236}">
                <a16:creationId xmlns:a16="http://schemas.microsoft.com/office/drawing/2014/main" id="{33F3A578-CEA8-C3B6-8357-E8713729B5E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52619" y="-7451"/>
            <a:ext cx="6516957" cy="26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>
            <a:extLst>
              <a:ext uri="{FF2B5EF4-FFF2-40B4-BE49-F238E27FC236}">
                <a16:creationId xmlns:a16="http://schemas.microsoft.com/office/drawing/2014/main" id="{736A2BAB-3D9D-CDD9-E02F-192F93A268BA}"/>
              </a:ext>
            </a:extLst>
          </p:cNvPr>
          <p:cNvSpPr/>
          <p:nvPr/>
        </p:nvSpPr>
        <p:spPr>
          <a:xfrm>
            <a:off x="1066491" y="2512423"/>
            <a:ext cx="16155018" cy="3399229"/>
          </a:xfrm>
          <a:prstGeom prst="roundRect">
            <a:avLst>
              <a:gd name="adj" fmla="val 19014"/>
            </a:avLst>
          </a:prstGeom>
          <a:solidFill>
            <a:schemeClr val="tx1">
              <a:lumMod val="75000"/>
              <a:lumOff val="25000"/>
              <a:alpha val="55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8;p17">
            <a:extLst>
              <a:ext uri="{FF2B5EF4-FFF2-40B4-BE49-F238E27FC236}">
                <a16:creationId xmlns:a16="http://schemas.microsoft.com/office/drawing/2014/main" id="{E1DF4BE7-109B-0257-B638-A3F2577ABBA7}"/>
              </a:ext>
            </a:extLst>
          </p:cNvPr>
          <p:cNvSpPr/>
          <p:nvPr/>
        </p:nvSpPr>
        <p:spPr>
          <a:xfrm>
            <a:off x="4845048" y="5943840"/>
            <a:ext cx="8567759" cy="2275129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7">
            <a:extLst>
              <a:ext uri="{FF2B5EF4-FFF2-40B4-BE49-F238E27FC236}">
                <a16:creationId xmlns:a16="http://schemas.microsoft.com/office/drawing/2014/main" id="{CD7170D7-82EB-D035-DA1A-38474372C06C}"/>
              </a:ext>
            </a:extLst>
          </p:cNvPr>
          <p:cNvSpPr txBox="1"/>
          <p:nvPr/>
        </p:nvSpPr>
        <p:spPr>
          <a:xfrm>
            <a:off x="5724248" y="6047276"/>
            <a:ext cx="6910419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Merriweather Sans"/>
                <a:sym typeface="Merriweather Sans"/>
              </a:rPr>
              <a:t>David Nguyen</a:t>
            </a: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Merriweather Sans"/>
                <a:sym typeface="Merriweather Sans"/>
              </a:rPr>
              <a:t>, Louisiana State University A&amp;M</a:t>
            </a:r>
          </a:p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Merriweather Sans"/>
                <a:sym typeface="Merriweather Sans"/>
              </a:rPr>
              <a:t>Dr. Dilan Ratnayake, University of Louisville</a:t>
            </a:r>
          </a:p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Merriweather Sans"/>
                <a:sym typeface="Merriweather Sans"/>
              </a:rPr>
              <a:t>Dr</a:t>
            </a: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Merriweather Sans"/>
                <a:sym typeface="Merriweather Sans"/>
              </a:rPr>
              <a:t>. Kevin Walsh, University of Louisville</a:t>
            </a:r>
          </a:p>
          <a:p>
            <a:pPr marL="0" marR="0" lvl="0" indent="0" algn="ctr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Merriweather Sans"/>
                <a:sym typeface="Merriweather Sans"/>
              </a:rPr>
              <a:t>7/16/26</a:t>
            </a:r>
            <a:endParaRPr lang="en-US" sz="1000" dirty="0">
              <a:solidFill>
                <a:schemeClr val="tx1">
                  <a:lumMod val="90000"/>
                  <a:lumOff val="10000"/>
                </a:schemeClr>
              </a:solidFill>
              <a:effectLst/>
            </a:endParaRPr>
          </a:p>
        </p:txBody>
      </p:sp>
      <p:cxnSp>
        <p:nvCxnSpPr>
          <p:cNvPr id="129" name="Google Shape;129;p17">
            <a:extLst>
              <a:ext uri="{FF2B5EF4-FFF2-40B4-BE49-F238E27FC236}">
                <a16:creationId xmlns:a16="http://schemas.microsoft.com/office/drawing/2014/main" id="{EB075C00-6D4B-9AB6-BF8C-2432C1BED33F}"/>
              </a:ext>
            </a:extLst>
          </p:cNvPr>
          <p:cNvCxnSpPr/>
          <p:nvPr/>
        </p:nvCxnSpPr>
        <p:spPr>
          <a:xfrm>
            <a:off x="15863825" y="8284422"/>
            <a:ext cx="800323" cy="0"/>
          </a:xfrm>
          <a:prstGeom prst="straightConnector1">
            <a:avLst/>
          </a:prstGeom>
          <a:noFill/>
          <a:ln w="95250" cap="flat" cmpd="sng">
            <a:solidFill>
              <a:srgbClr val="B59CF4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" name="Google Shape;123;p17">
            <a:extLst>
              <a:ext uri="{FF2B5EF4-FFF2-40B4-BE49-F238E27FC236}">
                <a16:creationId xmlns:a16="http://schemas.microsoft.com/office/drawing/2014/main" id="{25805F40-68DC-AB60-E4A2-7599DFBC0823}"/>
              </a:ext>
            </a:extLst>
          </p:cNvPr>
          <p:cNvSpPr txBox="1"/>
          <p:nvPr/>
        </p:nvSpPr>
        <p:spPr>
          <a:xfrm>
            <a:off x="1771516" y="2762174"/>
            <a:ext cx="14714824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  <a:sym typeface="Blinker"/>
              </a:rPr>
              <a:t>Fabrication and Characterization of Carbon-Polymer Piezoresistive Sensors using Aerosol Jet Printing</a:t>
            </a:r>
            <a:endParaRPr sz="600" dirty="0">
              <a:solidFill>
                <a:schemeClr val="tx2"/>
              </a:solidFill>
              <a:effectLst>
                <a:glow rad="63500">
                  <a:schemeClr val="tx1">
                    <a:lumMod val="90000"/>
                    <a:lumOff val="10000"/>
                  </a:schemeClr>
                </a:glow>
              </a:effectLst>
              <a:latin typeface="Blinker" panose="020B0604020202020204" charset="0"/>
            </a:endParaRPr>
          </a:p>
        </p:txBody>
      </p:sp>
      <p:pic>
        <p:nvPicPr>
          <p:cNvPr id="7" name="Picture 6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E6714FC9-A646-7498-661F-0A9A0D07CA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3519" y="53402"/>
            <a:ext cx="1987608" cy="199799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62BDC35-C10E-4764-CC2B-C8A272FE93B5}"/>
              </a:ext>
            </a:extLst>
          </p:cNvPr>
          <p:cNvGrpSpPr/>
          <p:nvPr/>
        </p:nvGrpSpPr>
        <p:grpSpPr>
          <a:xfrm>
            <a:off x="11896361" y="8391571"/>
            <a:ext cx="6123074" cy="1638739"/>
            <a:chOff x="11896361" y="8391571"/>
            <a:chExt cx="6123074" cy="163873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E4D6609-B734-E915-2B3C-DD2340139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96361" y="8391571"/>
              <a:ext cx="6123074" cy="11663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E54121-B69A-10B3-A266-6236D0E19FD5}"/>
                </a:ext>
              </a:extLst>
            </p:cNvPr>
            <p:cNvSpPr txBox="1"/>
            <p:nvPr/>
          </p:nvSpPr>
          <p:spPr>
            <a:xfrm>
              <a:off x="12752418" y="9507090"/>
              <a:ext cx="4901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NSF NNCI Award ID # 2025075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507C173-B9E8-96EA-C1F5-AB57A211E5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2141" y="576529"/>
            <a:ext cx="5179461" cy="116418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633425B-9FA0-69BD-3522-DE9373D32E25}"/>
              </a:ext>
            </a:extLst>
          </p:cNvPr>
          <p:cNvGrpSpPr/>
          <p:nvPr/>
        </p:nvGrpSpPr>
        <p:grpSpPr>
          <a:xfrm>
            <a:off x="268565" y="8457261"/>
            <a:ext cx="5625009" cy="1494161"/>
            <a:chOff x="268565" y="8457261"/>
            <a:chExt cx="5625009" cy="1494161"/>
          </a:xfrm>
        </p:grpSpPr>
        <p:pic>
          <p:nvPicPr>
            <p:cNvPr id="6" name="Picture 5" descr="A picture containing text, clipart, sign&#10;&#10;Description automatically generated">
              <a:extLst>
                <a:ext uri="{FF2B5EF4-FFF2-40B4-BE49-F238E27FC236}">
                  <a16:creationId xmlns:a16="http://schemas.microsoft.com/office/drawing/2014/main" id="{8F25D473-DEFA-A3EC-D5D3-D7F0051E2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565" y="8457261"/>
              <a:ext cx="5625009" cy="100141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EC3FFB-1EF9-EDC5-2860-7C62DFE6C425}"/>
                </a:ext>
              </a:extLst>
            </p:cNvPr>
            <p:cNvSpPr txBox="1"/>
            <p:nvPr/>
          </p:nvSpPr>
          <p:spPr>
            <a:xfrm>
              <a:off x="829084" y="9428202"/>
              <a:ext cx="48596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NSF REU Award ID #2348869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BCDBBC-FF54-2BC0-423C-A364320C464D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6AB63D56-E310-3363-5790-F8F48B87E4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73" y="394892"/>
            <a:ext cx="3611551" cy="151332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A2F4B-60E6-89DC-4AC8-66525670565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83185" y="9769059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Picture 3" descr="University of Louisville Logo, symbol, meaning, history, PNG, brand">
            <a:extLst>
              <a:ext uri="{FF2B5EF4-FFF2-40B4-BE49-F238E27FC236}">
                <a16:creationId xmlns:a16="http://schemas.microsoft.com/office/drawing/2014/main" id="{898B383A-0DA5-A64A-9F07-266C518BFCC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34195" y="548059"/>
            <a:ext cx="4669774" cy="117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33377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9A3F9B8A-C00D-E184-A759-E9B00A6B8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118;p17">
            <a:extLst>
              <a:ext uri="{FF2B5EF4-FFF2-40B4-BE49-F238E27FC236}">
                <a16:creationId xmlns:a16="http://schemas.microsoft.com/office/drawing/2014/main" id="{8F9E1A11-FB58-71DA-FA82-607C1F7DE711}"/>
              </a:ext>
            </a:extLst>
          </p:cNvPr>
          <p:cNvSpPr/>
          <p:nvPr/>
        </p:nvSpPr>
        <p:spPr>
          <a:xfrm>
            <a:off x="12643301" y="2219916"/>
            <a:ext cx="4395019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C9780740-3E08-A655-B32B-B2269296A827}"/>
              </a:ext>
            </a:extLst>
          </p:cNvPr>
          <p:cNvSpPr txBox="1"/>
          <p:nvPr/>
        </p:nvSpPr>
        <p:spPr>
          <a:xfrm>
            <a:off x="634180" y="207891"/>
            <a:ext cx="1249858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Silver Ink Deposition Process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D053DF9-E023-D3D9-9C79-013C631DCED9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7251482-91C7-C3DE-0009-FD0EF9890BB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10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EA4AF607-3307-99A7-BDC1-79B3AFEFF411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791AB69C-7F1C-2608-DE28-A60F36484E36}"/>
                  </a:ext>
                </a:extLst>
              </p:cNvPr>
              <p:cNvSpPr txBox="1"/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AutoCAD design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AJP with silver ink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Cure in Furnace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 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Inspect in Microscope</a:t>
                </a:r>
              </a:p>
            </p:txBody>
          </p:sp>
        </mc:Choice>
        <mc:Fallback xmlns="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791AB69C-7F1C-2608-DE28-A60F36484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blipFill>
                <a:blip r:embed="rId4"/>
                <a:stretch>
                  <a:fillRect b="-256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9907792D-9F0C-2B90-629A-729D9EC8C134}"/>
              </a:ext>
            </a:extLst>
          </p:cNvPr>
          <p:cNvGrpSpPr/>
          <p:nvPr/>
        </p:nvGrpSpPr>
        <p:grpSpPr>
          <a:xfrm>
            <a:off x="979260" y="3181862"/>
            <a:ext cx="3952516" cy="6749462"/>
            <a:chOff x="979260" y="3181862"/>
            <a:chExt cx="3952516" cy="67494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CDA65EB-78CC-CFCF-29EB-91FEDC4FF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6929" y="3181862"/>
              <a:ext cx="3904846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47A0850-56BE-F915-F4C1-DB23EDC07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6929" y="6122784"/>
              <a:ext cx="3904846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2" name="Google Shape;139;p18">
              <a:extLst>
                <a:ext uri="{FF2B5EF4-FFF2-40B4-BE49-F238E27FC236}">
                  <a16:creationId xmlns:a16="http://schemas.microsoft.com/office/drawing/2014/main" id="{81495DE1-A5A0-5F89-40BA-14417D0CC78E}"/>
                </a:ext>
              </a:extLst>
            </p:cNvPr>
            <p:cNvSpPr txBox="1"/>
            <p:nvPr/>
          </p:nvSpPr>
          <p:spPr>
            <a:xfrm>
              <a:off x="979260" y="9069550"/>
              <a:ext cx="3952516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12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Bright fields of contact pad and IDEs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A068A97-8346-DD7C-6B62-70E125C3B812}"/>
              </a:ext>
            </a:extLst>
          </p:cNvPr>
          <p:cNvGrpSpPr/>
          <p:nvPr/>
        </p:nvGrpSpPr>
        <p:grpSpPr>
          <a:xfrm>
            <a:off x="6415903" y="3150227"/>
            <a:ext cx="3952516" cy="6781097"/>
            <a:chOff x="6415903" y="3150227"/>
            <a:chExt cx="3952516" cy="678109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71BA9FA-5A81-78FE-E696-37F983217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5903" y="3150227"/>
              <a:ext cx="3904846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F6F889-63C3-4610-9DB1-B49BE10FE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5903" y="6078862"/>
              <a:ext cx="3904846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4" name="Google Shape;139;p18">
              <a:extLst>
                <a:ext uri="{FF2B5EF4-FFF2-40B4-BE49-F238E27FC236}">
                  <a16:creationId xmlns:a16="http://schemas.microsoft.com/office/drawing/2014/main" id="{85CC346B-35F7-3588-33E4-1AD719B3F07E}"/>
                </a:ext>
              </a:extLst>
            </p:cNvPr>
            <p:cNvSpPr txBox="1"/>
            <p:nvPr/>
          </p:nvSpPr>
          <p:spPr>
            <a:xfrm>
              <a:off x="6415903" y="9069550"/>
              <a:ext cx="3952516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13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Contact pad and IDEs under bottom illumination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0A9EB43-5490-5C63-EC81-9EF0F080B1FA}"/>
              </a:ext>
            </a:extLst>
          </p:cNvPr>
          <p:cNvGrpSpPr/>
          <p:nvPr/>
        </p:nvGrpSpPr>
        <p:grpSpPr>
          <a:xfrm>
            <a:off x="13560192" y="3150227"/>
            <a:ext cx="3904847" cy="6781097"/>
            <a:chOff x="13560192" y="3150227"/>
            <a:chExt cx="3904847" cy="678109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BAD2FBF-9E78-4F7A-0890-4667B553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60192" y="6063043"/>
              <a:ext cx="3904847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357FA9B-5BA1-272F-CDB0-FA6D82644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60192" y="3150227"/>
              <a:ext cx="3904847" cy="292863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34" name="Google Shape;139;p18">
              <a:extLst>
                <a:ext uri="{FF2B5EF4-FFF2-40B4-BE49-F238E27FC236}">
                  <a16:creationId xmlns:a16="http://schemas.microsoft.com/office/drawing/2014/main" id="{F5333AF0-07C5-447A-4850-E41B33D774C3}"/>
                </a:ext>
              </a:extLst>
            </p:cNvPr>
            <p:cNvSpPr txBox="1"/>
            <p:nvPr/>
          </p:nvSpPr>
          <p:spPr>
            <a:xfrm>
              <a:off x="13560192" y="9069550"/>
              <a:ext cx="3904847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14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Clog formed during printing IDEs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4D64694-E194-3312-4B96-3AFC3F9B36C0}"/>
              </a:ext>
            </a:extLst>
          </p:cNvPr>
          <p:cNvGrpSpPr/>
          <p:nvPr/>
        </p:nvGrpSpPr>
        <p:grpSpPr>
          <a:xfrm>
            <a:off x="8945880" y="3036395"/>
            <a:ext cx="4342147" cy="2068259"/>
            <a:chOff x="8945880" y="3036395"/>
            <a:chExt cx="4342147" cy="2068259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7CE063C-A941-7EF5-CE70-6795651E5DC1}"/>
                </a:ext>
              </a:extLst>
            </p:cNvPr>
            <p:cNvCxnSpPr/>
            <p:nvPr/>
          </p:nvCxnSpPr>
          <p:spPr>
            <a:xfrm flipH="1">
              <a:off x="8945880" y="3459480"/>
              <a:ext cx="1812170" cy="59436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  <a:effectLst>
              <a:glow rad="25400">
                <a:schemeClr val="accent3">
                  <a:satMod val="175000"/>
                  <a:alpha val="8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Google Shape;139;p18">
              <a:extLst>
                <a:ext uri="{FF2B5EF4-FFF2-40B4-BE49-F238E27FC236}">
                  <a16:creationId xmlns:a16="http://schemas.microsoft.com/office/drawing/2014/main" id="{F49DEEBA-F513-3483-078A-DA900EFF3F9B}"/>
                </a:ext>
              </a:extLst>
            </p:cNvPr>
            <p:cNvSpPr txBox="1"/>
            <p:nvPr/>
          </p:nvSpPr>
          <p:spPr>
            <a:xfrm>
              <a:off x="10863958" y="3036395"/>
              <a:ext cx="2424069" cy="2068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40000"/>
                </a:lnSpc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Use Bottom illumination to check for holes and connections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B12E3F-4277-27EA-871C-9783B3EC3D30}"/>
              </a:ext>
            </a:extLst>
          </p:cNvPr>
          <p:cNvGrpSpPr/>
          <p:nvPr/>
        </p:nvGrpSpPr>
        <p:grpSpPr>
          <a:xfrm>
            <a:off x="10988040" y="5842534"/>
            <a:ext cx="4057534" cy="2648378"/>
            <a:chOff x="10988040" y="5842534"/>
            <a:chExt cx="4057534" cy="2648378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85E6F32-CACD-B14A-B796-B9F3C151FEC2}"/>
                </a:ext>
              </a:extLst>
            </p:cNvPr>
            <p:cNvGrpSpPr/>
            <p:nvPr/>
          </p:nvGrpSpPr>
          <p:grpSpPr>
            <a:xfrm>
              <a:off x="10988040" y="7070036"/>
              <a:ext cx="2849880" cy="1420876"/>
              <a:chOff x="10988040" y="7070036"/>
              <a:chExt cx="2849880" cy="1420876"/>
            </a:xfrm>
          </p:grpSpPr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7F0355C8-AC53-61C7-6DD7-BE5F853A17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70220" y="7351974"/>
                <a:ext cx="1121608" cy="364800"/>
              </a:xfrm>
              <a:prstGeom prst="straightConnector1">
                <a:avLst/>
              </a:prstGeom>
              <a:ln w="57150">
                <a:solidFill>
                  <a:srgbClr val="00B0F0"/>
                </a:solidFill>
                <a:tailEnd type="triangle"/>
              </a:ln>
              <a:effectLst>
                <a:glow rad="25400">
                  <a:schemeClr val="accent3">
                    <a:satMod val="175000"/>
                    <a:alpha val="8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FF2F6B05-B3FA-BF56-2230-BDFC99DCBFA4}"/>
                  </a:ext>
                </a:extLst>
              </p:cNvPr>
              <p:cNvGrpSpPr/>
              <p:nvPr/>
            </p:nvGrpSpPr>
            <p:grpSpPr>
              <a:xfrm>
                <a:off x="10988040" y="7070036"/>
                <a:ext cx="1719799" cy="1420876"/>
                <a:chOff x="10988040" y="7070036"/>
                <a:chExt cx="1719799" cy="1420876"/>
              </a:xfrm>
            </p:grpSpPr>
            <p:sp>
              <p:nvSpPr>
                <p:cNvPr id="42" name="Google Shape;139;p18">
                  <a:extLst>
                    <a:ext uri="{FF2B5EF4-FFF2-40B4-BE49-F238E27FC236}">
                      <a16:creationId xmlns:a16="http://schemas.microsoft.com/office/drawing/2014/main" id="{6505CCEA-9EB6-43C8-8F41-80648BD7F977}"/>
                    </a:ext>
                  </a:extLst>
                </p:cNvPr>
                <p:cNvSpPr txBox="1"/>
                <p:nvPr/>
              </p:nvSpPr>
              <p:spPr>
                <a:xfrm>
                  <a:off x="11347678" y="7070036"/>
                  <a:ext cx="1317221" cy="5170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lvl="0">
                    <a:lnSpc>
                      <a:spcPct val="140000"/>
                    </a:lnSpc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Clogged</a:t>
                  </a:r>
                </a:p>
              </p:txBody>
            </p:sp>
            <p:sp>
              <p:nvSpPr>
                <p:cNvPr id="45" name="Google Shape;139;p18">
                  <a:extLst>
                    <a:ext uri="{FF2B5EF4-FFF2-40B4-BE49-F238E27FC236}">
                      <a16:creationId xmlns:a16="http://schemas.microsoft.com/office/drawing/2014/main" id="{0AD75AB2-1779-B86C-023F-C7D660F6A522}"/>
                    </a:ext>
                  </a:extLst>
                </p:cNvPr>
                <p:cNvSpPr txBox="1"/>
                <p:nvPr/>
              </p:nvSpPr>
              <p:spPr>
                <a:xfrm>
                  <a:off x="10988040" y="7973847"/>
                  <a:ext cx="1719799" cy="5170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lvl="0">
                    <a:lnSpc>
                      <a:spcPct val="140000"/>
                    </a:lnSpc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Unclogged</a:t>
                  </a:r>
                </a:p>
              </p:txBody>
            </p:sp>
          </p:grp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6B3E8831-EF3D-3F83-4127-C895E32EDD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615147" y="8103520"/>
                <a:ext cx="1222773" cy="180013"/>
              </a:xfrm>
              <a:prstGeom prst="straightConnector1">
                <a:avLst/>
              </a:prstGeom>
              <a:ln w="57150">
                <a:solidFill>
                  <a:srgbClr val="00B0F0"/>
                </a:solidFill>
                <a:tailEnd type="triangle"/>
              </a:ln>
              <a:effectLst>
                <a:glow rad="25400">
                  <a:schemeClr val="accent3">
                    <a:satMod val="175000"/>
                    <a:alpha val="8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Google Shape;139;p18">
              <a:extLst>
                <a:ext uri="{FF2B5EF4-FFF2-40B4-BE49-F238E27FC236}">
                  <a16:creationId xmlns:a16="http://schemas.microsoft.com/office/drawing/2014/main" id="{8804B71F-1539-5D0D-B3C1-14279C79C6F5}"/>
                </a:ext>
              </a:extLst>
            </p:cNvPr>
            <p:cNvSpPr txBox="1"/>
            <p:nvPr/>
          </p:nvSpPr>
          <p:spPr>
            <a:xfrm>
              <a:off x="11173102" y="5842534"/>
              <a:ext cx="1768244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r">
                <a:lnSpc>
                  <a:spcPct val="140000"/>
                </a:lnSpc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Possible Connection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092790B-CC84-87A4-37FA-19478B701931}"/>
                </a:ext>
              </a:extLst>
            </p:cNvPr>
            <p:cNvCxnSpPr>
              <a:cxnSpLocks/>
              <a:stCxn id="2" idx="3"/>
            </p:cNvCxnSpPr>
            <p:nvPr/>
          </p:nvCxnSpPr>
          <p:spPr>
            <a:xfrm flipV="1">
              <a:off x="12941346" y="6255571"/>
              <a:ext cx="2104228" cy="104028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  <a:effectLst>
              <a:glow rad="25400">
                <a:schemeClr val="accent3">
                  <a:satMod val="175000"/>
                  <a:alpha val="8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515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7A012372-B5BF-229E-39B1-F6F56A6F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8;p17">
            <a:extLst>
              <a:ext uri="{FF2B5EF4-FFF2-40B4-BE49-F238E27FC236}">
                <a16:creationId xmlns:a16="http://schemas.microsoft.com/office/drawing/2014/main" id="{5F0BB6D6-6893-AA13-BE14-7414B5003F9B}"/>
              </a:ext>
            </a:extLst>
          </p:cNvPr>
          <p:cNvSpPr/>
          <p:nvPr/>
        </p:nvSpPr>
        <p:spPr>
          <a:xfrm>
            <a:off x="12056056" y="2209550"/>
            <a:ext cx="4388153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18;p17">
            <a:extLst>
              <a:ext uri="{FF2B5EF4-FFF2-40B4-BE49-F238E27FC236}">
                <a16:creationId xmlns:a16="http://schemas.microsoft.com/office/drawing/2014/main" id="{0E3EF0E3-27C2-FF1D-387D-463C11FB0363}"/>
              </a:ext>
            </a:extLst>
          </p:cNvPr>
          <p:cNvSpPr/>
          <p:nvPr/>
        </p:nvSpPr>
        <p:spPr>
          <a:xfrm>
            <a:off x="8580265" y="2249838"/>
            <a:ext cx="3057198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18;p17">
            <a:extLst>
              <a:ext uri="{FF2B5EF4-FFF2-40B4-BE49-F238E27FC236}">
                <a16:creationId xmlns:a16="http://schemas.microsoft.com/office/drawing/2014/main" id="{6B7ACCAB-A7CF-83DA-4BB6-3DD829E99A95}"/>
              </a:ext>
            </a:extLst>
          </p:cNvPr>
          <p:cNvSpPr/>
          <p:nvPr/>
        </p:nvSpPr>
        <p:spPr>
          <a:xfrm>
            <a:off x="5140948" y="2247706"/>
            <a:ext cx="3057198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18;p17">
            <a:extLst>
              <a:ext uri="{FF2B5EF4-FFF2-40B4-BE49-F238E27FC236}">
                <a16:creationId xmlns:a16="http://schemas.microsoft.com/office/drawing/2014/main" id="{A3E19499-39B6-1965-C901-D9646BDBCEEF}"/>
              </a:ext>
            </a:extLst>
          </p:cNvPr>
          <p:cNvSpPr/>
          <p:nvPr/>
        </p:nvSpPr>
        <p:spPr>
          <a:xfrm>
            <a:off x="1661160" y="2249838"/>
            <a:ext cx="3097670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55179370-5565-D9E8-7D02-C524687F9DC8}"/>
              </a:ext>
            </a:extLst>
          </p:cNvPr>
          <p:cNvSpPr txBox="1"/>
          <p:nvPr/>
        </p:nvSpPr>
        <p:spPr>
          <a:xfrm>
            <a:off x="634180" y="207891"/>
            <a:ext cx="1305764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Carbon Ink Deposition Process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4C8291A-1C23-85ED-AF18-258BD0E86D27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F8AE8F-C873-847D-831E-C178C2DB405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11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2FF3E9F3-80F4-2BAA-E0D6-8171A9E19A08}"/>
                  </a:ext>
                </a:extLst>
              </p:cNvPr>
              <p:cNvSpPr txBox="1"/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AJP carbon ink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  <m:r>
                      <a:rPr lang="en-US" sz="320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Repeat 8 times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Cure in Furnace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Inspect in Microscope</a:t>
                </a:r>
              </a:p>
            </p:txBody>
          </p:sp>
        </mc:Choice>
        <mc:Fallback xmlns="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2FF3E9F3-80F4-2BAA-E0D6-8171A9E19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blipFill>
                <a:blip r:embed="rId3"/>
                <a:stretch>
                  <a:fillRect b="-256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oogle Shape;149;p18">
            <a:extLst>
              <a:ext uri="{FF2B5EF4-FFF2-40B4-BE49-F238E27FC236}">
                <a16:creationId xmlns:a16="http://schemas.microsoft.com/office/drawing/2014/main" id="{758871D1-2C51-A659-5EF2-63922919137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4333159" y="-1114950"/>
            <a:ext cx="2428410" cy="465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46E9B04-87E7-10B7-386B-24A2724A7835}"/>
              </a:ext>
            </a:extLst>
          </p:cNvPr>
          <p:cNvGrpSpPr/>
          <p:nvPr/>
        </p:nvGrpSpPr>
        <p:grpSpPr>
          <a:xfrm>
            <a:off x="9480256" y="3151797"/>
            <a:ext cx="7692287" cy="6354975"/>
            <a:chOff x="9274857" y="3145463"/>
            <a:chExt cx="7692287" cy="63549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F9F71B1-41C1-1ABA-7D42-9FD96E323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4857" y="3145463"/>
              <a:ext cx="7692287" cy="5769215"/>
            </a:xfrm>
            <a:prstGeom prst="rect">
              <a:avLst/>
            </a:prstGeom>
            <a:ln w="38100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15" name="Google Shape;139;p18">
              <a:extLst>
                <a:ext uri="{FF2B5EF4-FFF2-40B4-BE49-F238E27FC236}">
                  <a16:creationId xmlns:a16="http://schemas.microsoft.com/office/drawing/2014/main" id="{7FEBE9A5-0A76-84A9-B981-3F0F7D1CF3F2}"/>
                </a:ext>
              </a:extLst>
            </p:cNvPr>
            <p:cNvSpPr txBox="1"/>
            <p:nvPr/>
          </p:nvSpPr>
          <p:spPr>
            <a:xfrm>
              <a:off x="9274857" y="9069551"/>
              <a:ext cx="7692287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16: Bright field of carbon layers over IDEs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6CBEFF7-1604-AE9D-949E-6A3163B81C43}"/>
              </a:ext>
            </a:extLst>
          </p:cNvPr>
          <p:cNvGrpSpPr/>
          <p:nvPr/>
        </p:nvGrpSpPr>
        <p:grpSpPr>
          <a:xfrm>
            <a:off x="822961" y="3151797"/>
            <a:ext cx="4786612" cy="6779527"/>
            <a:chOff x="822961" y="3151797"/>
            <a:chExt cx="4786612" cy="6779527"/>
          </a:xfrm>
        </p:grpSpPr>
        <p:sp>
          <p:nvSpPr>
            <p:cNvPr id="22" name="Google Shape;139;p18">
              <a:extLst>
                <a:ext uri="{FF2B5EF4-FFF2-40B4-BE49-F238E27FC236}">
                  <a16:creationId xmlns:a16="http://schemas.microsoft.com/office/drawing/2014/main" id="{9A73C033-677C-87EF-B971-3F8210F8EBE3}"/>
                </a:ext>
              </a:extLst>
            </p:cNvPr>
            <p:cNvSpPr txBox="1"/>
            <p:nvPr/>
          </p:nvSpPr>
          <p:spPr>
            <a:xfrm>
              <a:off x="822961" y="9069550"/>
              <a:ext cx="4786612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15: Carbon layer printed on top of silver interdigitated fingers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8D55767-E3AC-2B68-E3EF-ADDD0B6AE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5756"/>
            <a:stretch>
              <a:fillRect/>
            </a:stretch>
          </p:blipFill>
          <p:spPr>
            <a:xfrm>
              <a:off x="822961" y="3151797"/>
              <a:ext cx="4786612" cy="5807248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766884-3864-B0F6-8744-CD484AF07BD4}"/>
              </a:ext>
            </a:extLst>
          </p:cNvPr>
          <p:cNvGrpSpPr/>
          <p:nvPr/>
        </p:nvGrpSpPr>
        <p:grpSpPr>
          <a:xfrm>
            <a:off x="5894765" y="5285419"/>
            <a:ext cx="3184989" cy="1972165"/>
            <a:chOff x="5894765" y="5285419"/>
            <a:chExt cx="3184989" cy="19721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139;p18">
                  <a:extLst>
                    <a:ext uri="{FF2B5EF4-FFF2-40B4-BE49-F238E27FC236}">
                      <a16:creationId xmlns:a16="http://schemas.microsoft.com/office/drawing/2014/main" id="{EDD003F4-9DB9-10D3-F128-F8768184282B}"/>
                    </a:ext>
                  </a:extLst>
                </p:cNvPr>
                <p:cNvSpPr txBox="1"/>
                <p:nvPr/>
              </p:nvSpPr>
              <p:spPr>
                <a:xfrm>
                  <a:off x="5894765" y="6223455"/>
                  <a:ext cx="3184989" cy="103412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Carbon layers cure at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</m:ctrlPr>
                        </m:sSupPr>
                        <m:e>
                          <m:r>
                            <a:rPr lang="en-US" sz="24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  <m:t>175</m:t>
                          </m:r>
                        </m:e>
                        <m:sup>
                          <m:r>
                            <a:rPr lang="en-US" sz="24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  <m:t>𝑜</m:t>
                          </m:r>
                        </m:sup>
                      </m:sSup>
                      <m:r>
                        <a:rPr lang="en-US" sz="2400" b="0" i="1" u="none" strike="noStrike" cap="none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m:t>𝐶</m:t>
                      </m:r>
                    </m:oMath>
                  </a14:m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 for</a:t>
                  </a:r>
                  <a:r>
                    <a:rPr lang="en-US" sz="24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 1 hour</a:t>
                  </a: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9" name="Google Shape;139;p18">
                  <a:extLst>
                    <a:ext uri="{FF2B5EF4-FFF2-40B4-BE49-F238E27FC236}">
                      <a16:creationId xmlns:a16="http://schemas.microsoft.com/office/drawing/2014/main" id="{EDD003F4-9DB9-10D3-F128-F876818428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4765" y="6223455"/>
                  <a:ext cx="3184989" cy="1034129"/>
                </a:xfrm>
                <a:prstGeom prst="rect">
                  <a:avLst/>
                </a:prstGeom>
                <a:blipFill>
                  <a:blip r:embed="rId7"/>
                  <a:stretch>
                    <a:fillRect l="-3065" r="-4981" b="-117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8A2A55AC-07A8-C12C-C687-17DCBC885B9F}"/>
                </a:ext>
              </a:extLst>
            </p:cNvPr>
            <p:cNvSpPr/>
            <p:nvPr/>
          </p:nvSpPr>
          <p:spPr>
            <a:xfrm>
              <a:off x="6155986" y="5285419"/>
              <a:ext cx="2651760" cy="77000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8151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28" grpId="1" animBg="1"/>
      <p:bldP spid="27" grpId="0" animBg="1"/>
      <p:bldP spid="27" grpId="1" animBg="1"/>
      <p:bldP spid="21" grpId="0" animBg="1"/>
      <p:bldP spid="2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6C75A236-3DC5-C87F-FB53-1EFEC199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387BF3E3-E1C2-65A5-53C8-24754C10FC3E}"/>
              </a:ext>
            </a:extLst>
          </p:cNvPr>
          <p:cNvGrpSpPr/>
          <p:nvPr/>
        </p:nvGrpSpPr>
        <p:grpSpPr>
          <a:xfrm>
            <a:off x="761498" y="3328001"/>
            <a:ext cx="5256795" cy="6193772"/>
            <a:chOff x="761498" y="3328001"/>
            <a:chExt cx="5256795" cy="619377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67B1AA8-1A1B-AB29-3D01-77B26F254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024"/>
            <a:stretch>
              <a:fillRect/>
            </a:stretch>
          </p:blipFill>
          <p:spPr>
            <a:xfrm>
              <a:off x="810706" y="3328001"/>
              <a:ext cx="5084706" cy="5331999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Google Shape;139;p18">
              <a:extLst>
                <a:ext uri="{FF2B5EF4-FFF2-40B4-BE49-F238E27FC236}">
                  <a16:creationId xmlns:a16="http://schemas.microsoft.com/office/drawing/2014/main" id="{9074EA3E-E708-D28E-F14D-1CDEBBA17A23}"/>
                </a:ext>
              </a:extLst>
            </p:cNvPr>
            <p:cNvSpPr txBox="1"/>
            <p:nvPr/>
          </p:nvSpPr>
          <p:spPr>
            <a:xfrm>
              <a:off x="761498" y="8660000"/>
              <a:ext cx="5256795" cy="8617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 17: Piezoresistive sensor through microscope at 1.5x focus.</a:t>
              </a:r>
              <a:endParaRPr sz="1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15EFEE-2422-BCB2-CA22-501040A38FB9}"/>
              </a:ext>
            </a:extLst>
          </p:cNvPr>
          <p:cNvGrpSpPr/>
          <p:nvPr/>
        </p:nvGrpSpPr>
        <p:grpSpPr>
          <a:xfrm>
            <a:off x="4179385" y="3524338"/>
            <a:ext cx="13225146" cy="5997436"/>
            <a:chOff x="4179385" y="3524338"/>
            <a:chExt cx="13225146" cy="5997436"/>
          </a:xfrm>
        </p:grpSpPr>
        <p:grpSp>
          <p:nvGrpSpPr>
            <p:cNvPr id="293" name="Group 292">
              <a:extLst>
                <a:ext uri="{FF2B5EF4-FFF2-40B4-BE49-F238E27FC236}">
                  <a16:creationId xmlns:a16="http://schemas.microsoft.com/office/drawing/2014/main" id="{8B7E4DFF-CCD2-2BF3-285E-6045DBDB5B0B}"/>
                </a:ext>
              </a:extLst>
            </p:cNvPr>
            <p:cNvGrpSpPr/>
            <p:nvPr/>
          </p:nvGrpSpPr>
          <p:grpSpPr>
            <a:xfrm>
              <a:off x="4179385" y="3524338"/>
              <a:ext cx="13225146" cy="5997436"/>
              <a:chOff x="4179385" y="3524338"/>
              <a:chExt cx="13225146" cy="5997436"/>
            </a:xfrm>
          </p:grpSpPr>
          <p:sp>
            <p:nvSpPr>
              <p:cNvPr id="11" name="Google Shape;139;p18">
                <a:extLst>
                  <a:ext uri="{FF2B5EF4-FFF2-40B4-BE49-F238E27FC236}">
                    <a16:creationId xmlns:a16="http://schemas.microsoft.com/office/drawing/2014/main" id="{86AD4EFB-B8FD-CDC5-AD55-DEBE8BAB5F35}"/>
                  </a:ext>
                </a:extLst>
              </p:cNvPr>
              <p:cNvSpPr txBox="1"/>
              <p:nvPr/>
            </p:nvSpPr>
            <p:spPr>
              <a:xfrm>
                <a:off x="7054778" y="8660000"/>
                <a:ext cx="9912104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18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: Cross-sectional 3D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model of piezoresistive sensor with electric pathways between silver IDEs</a:t>
                </a:r>
                <a:endParaRPr sz="1000" dirty="0"/>
              </a:p>
            </p:txBody>
          </p:sp>
          <p:grpSp>
            <p:nvGrpSpPr>
              <p:cNvPr id="254" name="Group 253">
                <a:extLst>
                  <a:ext uri="{FF2B5EF4-FFF2-40B4-BE49-F238E27FC236}">
                    <a16:creationId xmlns:a16="http://schemas.microsoft.com/office/drawing/2014/main" id="{3588AB5C-5AE2-FEE0-DB36-F64F9655DF03}"/>
                  </a:ext>
                </a:extLst>
              </p:cNvPr>
              <p:cNvGrpSpPr/>
              <p:nvPr/>
            </p:nvGrpSpPr>
            <p:grpSpPr>
              <a:xfrm>
                <a:off x="4179385" y="3524338"/>
                <a:ext cx="13225146" cy="5054233"/>
                <a:chOff x="4179385" y="3524338"/>
                <a:chExt cx="13225146" cy="5054233"/>
              </a:xfrm>
            </p:grpSpPr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856031DC-3F45-F1E0-F4D1-A55A6472C431}"/>
                    </a:ext>
                  </a:extLst>
                </p:cNvPr>
                <p:cNvGrpSpPr/>
                <p:nvPr/>
              </p:nvGrpSpPr>
              <p:grpSpPr>
                <a:xfrm>
                  <a:off x="4179385" y="3524338"/>
                  <a:ext cx="13225146" cy="5054233"/>
                  <a:chOff x="4179385" y="3524338"/>
                  <a:chExt cx="13225146" cy="5054233"/>
                </a:xfrm>
              </p:grpSpPr>
              <p:sp>
                <p:nvSpPr>
                  <p:cNvPr id="238" name="Google Shape;118;p17">
                    <a:extLst>
                      <a:ext uri="{FF2B5EF4-FFF2-40B4-BE49-F238E27FC236}">
                        <a16:creationId xmlns:a16="http://schemas.microsoft.com/office/drawing/2014/main" id="{112B73FC-1C43-7141-706A-869C5831CDCE}"/>
                      </a:ext>
                    </a:extLst>
                  </p:cNvPr>
                  <p:cNvSpPr/>
                  <p:nvPr/>
                </p:nvSpPr>
                <p:spPr>
                  <a:xfrm>
                    <a:off x="7129072" y="3524338"/>
                    <a:ext cx="10275459" cy="5018744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bg2">
                      <a:lumMod val="20000"/>
                      <a:lumOff val="80000"/>
                      <a:alpha val="85000"/>
                    </a:schemeClr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234" name="Picture 233">
                    <a:extLst>
                      <a:ext uri="{FF2B5EF4-FFF2-40B4-BE49-F238E27FC236}">
                        <a16:creationId xmlns:a16="http://schemas.microsoft.com/office/drawing/2014/main" id="{CA4E72EF-AD2A-0913-AFD7-E0F9F3717F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sharpenSoften amount="53000"/>
                            </a14:imgEffect>
                            <a14:imgEffect>
                              <a14:colorTemperature colorTemp="6183"/>
                            </a14:imgEffect>
                            <a14:imgEffect>
                              <a14:saturation sat="293000"/>
                            </a14:imgEffect>
                            <a14:imgEffect>
                              <a14:brightnessContrast bright="33000" contrast="7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7294679" y="4248806"/>
                    <a:ext cx="9746497" cy="3636844"/>
                  </a:xfrm>
                  <a:prstGeom prst="rect">
                    <a:avLst/>
                  </a:prstGeom>
                </p:spPr>
              </p:pic>
              <p:sp>
                <p:nvSpPr>
                  <p:cNvPr id="160" name="Isosceles Triangle 159">
                    <a:extLst>
                      <a:ext uri="{FF2B5EF4-FFF2-40B4-BE49-F238E27FC236}">
                        <a16:creationId xmlns:a16="http://schemas.microsoft.com/office/drawing/2014/main" id="{CA58FA2A-616A-9B03-2CFA-8264CAEDEDDB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130838" y="4608375"/>
                    <a:ext cx="5018743" cy="2921649"/>
                  </a:xfrm>
                  <a:prstGeom prst="triangle">
                    <a:avLst>
                      <a:gd name="adj" fmla="val 62965"/>
                    </a:avLst>
                  </a:prstGeom>
                  <a:solidFill>
                    <a:srgbClr val="181818">
                      <a:alpha val="80000"/>
                    </a:srgbClr>
                  </a:solidFill>
                  <a:ln w="3810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A1F0D356-D59A-B4F2-2C70-BEF44B5AA8B0}"/>
                    </a:ext>
                  </a:extLst>
                </p:cNvPr>
                <p:cNvGrpSpPr/>
                <p:nvPr/>
              </p:nvGrpSpPr>
              <p:grpSpPr>
                <a:xfrm>
                  <a:off x="7129072" y="6188319"/>
                  <a:ext cx="1900345" cy="562806"/>
                  <a:chOff x="10302185" y="4772821"/>
                  <a:chExt cx="1900345" cy="562806"/>
                </a:xfrm>
              </p:grpSpPr>
              <p:sp>
                <p:nvSpPr>
                  <p:cNvPr id="21" name="Google Shape;118;p17">
                    <a:extLst>
                      <a:ext uri="{FF2B5EF4-FFF2-40B4-BE49-F238E27FC236}">
                        <a16:creationId xmlns:a16="http://schemas.microsoft.com/office/drawing/2014/main" id="{A351CF7D-E674-222E-980F-7C3BD58FA63B}"/>
                      </a:ext>
                    </a:extLst>
                  </p:cNvPr>
                  <p:cNvSpPr/>
                  <p:nvPr/>
                </p:nvSpPr>
                <p:spPr>
                  <a:xfrm>
                    <a:off x="10360057" y="4786500"/>
                    <a:ext cx="1756564" cy="549127"/>
                  </a:xfrm>
                  <a:prstGeom prst="roundRect">
                    <a:avLst>
                      <a:gd name="adj" fmla="val 20147"/>
                    </a:avLst>
                  </a:prstGeom>
                  <a:solidFill>
                    <a:schemeClr val="bg2">
                      <a:lumMod val="20000"/>
                      <a:lumOff val="80000"/>
                      <a:alpha val="85000"/>
                    </a:schemeClr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" name="Google Shape;139;p18">
                    <a:extLst>
                      <a:ext uri="{FF2B5EF4-FFF2-40B4-BE49-F238E27FC236}">
                        <a16:creationId xmlns:a16="http://schemas.microsoft.com/office/drawing/2014/main" id="{83A24996-8C25-3A71-33AD-5CF875B3E69D}"/>
                      </a:ext>
                    </a:extLst>
                  </p:cNvPr>
                  <p:cNvSpPr txBox="1"/>
                  <p:nvPr/>
                </p:nvSpPr>
                <p:spPr>
                  <a:xfrm>
                    <a:off x="10302185" y="4772821"/>
                    <a:ext cx="1900345" cy="51706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4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2400" i="0" u="none" strike="noStrike" cap="none" dirty="0">
                        <a:solidFill>
                          <a:srgbClr val="241842"/>
                        </a:solidFill>
                        <a:latin typeface="Merriweather Sans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a:t>Silver IDEs</a:t>
                    </a:r>
                    <a:endParaRPr lang="en-US" sz="1050" dirty="0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8998B346-7445-1E9D-F4B7-83B446A6DAA9}"/>
                    </a:ext>
                  </a:extLst>
                </p:cNvPr>
                <p:cNvGrpSpPr/>
                <p:nvPr/>
              </p:nvGrpSpPr>
              <p:grpSpPr>
                <a:xfrm>
                  <a:off x="13791854" y="3559829"/>
                  <a:ext cx="3249322" cy="1149544"/>
                  <a:chOff x="14013786" y="4021266"/>
                  <a:chExt cx="3249322" cy="1149544"/>
                </a:xfrm>
              </p:grpSpPr>
              <p:sp>
                <p:nvSpPr>
                  <p:cNvPr id="22" name="Google Shape;118;p17">
                    <a:extLst>
                      <a:ext uri="{FF2B5EF4-FFF2-40B4-BE49-F238E27FC236}">
                        <a16:creationId xmlns:a16="http://schemas.microsoft.com/office/drawing/2014/main" id="{397A75C3-A111-124D-9ECB-EF9E4C33EEC4}"/>
                      </a:ext>
                    </a:extLst>
                  </p:cNvPr>
                  <p:cNvSpPr/>
                  <p:nvPr/>
                </p:nvSpPr>
                <p:spPr>
                  <a:xfrm>
                    <a:off x="14538199" y="4021266"/>
                    <a:ext cx="2650615" cy="1095206"/>
                  </a:xfrm>
                  <a:prstGeom prst="roundRect">
                    <a:avLst>
                      <a:gd name="adj" fmla="val 20147"/>
                    </a:avLst>
                  </a:prstGeom>
                  <a:solidFill>
                    <a:schemeClr val="bg2">
                      <a:lumMod val="20000"/>
                      <a:lumOff val="80000"/>
                      <a:alpha val="85000"/>
                    </a:schemeClr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" name="Google Shape;139;p18">
                    <a:extLst>
                      <a:ext uri="{FF2B5EF4-FFF2-40B4-BE49-F238E27FC236}">
                        <a16:creationId xmlns:a16="http://schemas.microsoft.com/office/drawing/2014/main" id="{2423C8BA-D079-A097-6E7B-DD47E082DC0E}"/>
                      </a:ext>
                    </a:extLst>
                  </p:cNvPr>
                  <p:cNvSpPr txBox="1"/>
                  <p:nvPr/>
                </p:nvSpPr>
                <p:spPr>
                  <a:xfrm>
                    <a:off x="14463904" y="4026934"/>
                    <a:ext cx="2799204" cy="103412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4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2400" i="0" u="none" strike="noStrike" cap="none" dirty="0">
                        <a:solidFill>
                          <a:srgbClr val="241842"/>
                        </a:solidFill>
                        <a:latin typeface="Merriweather Sans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a:t>Carbon-polymer sensing layer</a:t>
                    </a:r>
                    <a:endParaRPr lang="en-US" sz="1050" dirty="0"/>
                  </a:p>
                </p:txBody>
              </p:sp>
              <p:cxnSp>
                <p:nvCxnSpPr>
                  <p:cNvPr id="19" name="Straight Arrow Connector 18">
                    <a:extLst>
                      <a:ext uri="{FF2B5EF4-FFF2-40B4-BE49-F238E27FC236}">
                        <a16:creationId xmlns:a16="http://schemas.microsoft.com/office/drawing/2014/main" id="{2D91A4CF-37B5-118E-1073-9514462F14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013786" y="4805182"/>
                    <a:ext cx="524413" cy="365628"/>
                  </a:xfrm>
                  <a:prstGeom prst="straightConnector1">
                    <a:avLst/>
                  </a:prstGeom>
                  <a:ln w="57150">
                    <a:solidFill>
                      <a:schemeClr val="tx2"/>
                    </a:solidFill>
                    <a:tailEnd type="triangle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8" name="Google Shape;139;p18">
                <a:extLst>
                  <a:ext uri="{FF2B5EF4-FFF2-40B4-BE49-F238E27FC236}">
                    <a16:creationId xmlns:a16="http://schemas.microsoft.com/office/drawing/2014/main" id="{B43BD4E6-EA2C-E678-E73D-42818C4029A3}"/>
                  </a:ext>
                </a:extLst>
              </p:cNvPr>
              <p:cNvSpPr txBox="1"/>
              <p:nvPr/>
            </p:nvSpPr>
            <p:spPr>
              <a:xfrm>
                <a:off x="7072569" y="7016766"/>
                <a:ext cx="1900345" cy="6032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i="0" u="none" strike="noStrike" cap="none" dirty="0">
                    <a:solidFill>
                      <a:schemeClr val="tx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Kapton</a:t>
                </a:r>
                <a:endParaRPr lang="en-US" sz="1100" dirty="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3B17B4BB-B3AD-3982-6D3A-23B644A9103C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 rot="16200000" flipH="1">
              <a:off x="8803562" y="6012788"/>
              <a:ext cx="168938" cy="1645611"/>
            </a:xfrm>
            <a:prstGeom prst="bentConnector2">
              <a:avLst/>
            </a:prstGeom>
            <a:ln w="38100">
              <a:headEnd type="none" w="med" len="med"/>
              <a:tailEnd type="arrow" w="med" len="med"/>
            </a:ln>
            <a:effectLst>
              <a:outerShdw blurRad="40000" dist="23000" dir="5400000" rotWithShape="0">
                <a:srgbClr val="000000">
                  <a:alpha val="84000"/>
                </a:srgbClr>
              </a:outerShdw>
            </a:effectLst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103C4BE3-3A04-741D-326E-D546290C7FB9}"/>
              </a:ext>
            </a:extLst>
          </p:cNvPr>
          <p:cNvSpPr txBox="1"/>
          <p:nvPr/>
        </p:nvSpPr>
        <p:spPr>
          <a:xfrm>
            <a:off x="634181" y="217324"/>
            <a:ext cx="15454026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Why Eight Carbon-Polymer Layers?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8F6D249-F590-1B94-1340-43E8F3E57DA3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AA6DF-FA8D-A476-D96C-08138FF261C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8266" y="9668554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12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Google Shape;139;p18">
            <a:extLst>
              <a:ext uri="{FF2B5EF4-FFF2-40B4-BE49-F238E27FC236}">
                <a16:creationId xmlns:a16="http://schemas.microsoft.com/office/drawing/2014/main" id="{02E7B473-5163-0A4A-6AFA-D2CD89FF7059}"/>
              </a:ext>
            </a:extLst>
          </p:cNvPr>
          <p:cNvSpPr txBox="1"/>
          <p:nvPr/>
        </p:nvSpPr>
        <p:spPr>
          <a:xfrm>
            <a:off x="923106" y="2426089"/>
            <a:ext cx="5766619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More carbon-polymer layers</a:t>
            </a:r>
          </a:p>
        </p:txBody>
      </p: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43114A18-E404-77A2-B20D-BD5D423CD69F}"/>
              </a:ext>
            </a:extLst>
          </p:cNvPr>
          <p:cNvGrpSpPr/>
          <p:nvPr/>
        </p:nvGrpSpPr>
        <p:grpSpPr>
          <a:xfrm>
            <a:off x="2467440" y="6963617"/>
            <a:ext cx="11720424" cy="1459864"/>
            <a:chOff x="2457223" y="6761436"/>
            <a:chExt cx="11720424" cy="1459864"/>
          </a:xfrm>
        </p:grpSpPr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980989B8-3DC6-73D3-6F8A-E5467A80E1C5}"/>
                </a:ext>
              </a:extLst>
            </p:cNvPr>
            <p:cNvGrpSpPr/>
            <p:nvPr/>
          </p:nvGrpSpPr>
          <p:grpSpPr>
            <a:xfrm>
              <a:off x="2457223" y="6761436"/>
              <a:ext cx="11720424" cy="1459864"/>
              <a:chOff x="5220824" y="7370861"/>
              <a:chExt cx="11720424" cy="1459864"/>
            </a:xfrm>
            <a:effectLst>
              <a:glow rad="63500">
                <a:schemeClr val="accent2">
                  <a:satMod val="175000"/>
                  <a:alpha val="40000"/>
                </a:schemeClr>
              </a:glow>
              <a:outerShdw blurRad="25400" dir="5400000" algn="ctr" rotWithShape="0">
                <a:schemeClr val="tx1">
                  <a:lumMod val="90000"/>
                  <a:lumOff val="10000"/>
                  <a:alpha val="0"/>
                </a:schemeClr>
              </a:outerShdw>
            </a:effectLst>
          </p:grpSpPr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FEBDA979-DD0C-3BF8-70CD-543A58854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0824" y="8229432"/>
                <a:ext cx="0" cy="585383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088CCE61-C1BD-E0D1-195A-151E54B56B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83224" y="8814816"/>
                <a:ext cx="11658024" cy="0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BCED992A-BB50-9805-D429-BB855BF43E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941248" y="7370861"/>
                <a:ext cx="0" cy="1459864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07CDF57F-AA00-FF58-E901-F3FEFE2D54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854970" y="7389742"/>
                <a:ext cx="0" cy="1425074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D583B358-6F39-5577-15B6-C8BB5DB38C07}"/>
                </a:ext>
              </a:extLst>
            </p:cNvPr>
            <p:cNvGrpSpPr/>
            <p:nvPr/>
          </p:nvGrpSpPr>
          <p:grpSpPr>
            <a:xfrm>
              <a:off x="4434715" y="6780316"/>
              <a:ext cx="7694802" cy="1206509"/>
              <a:chOff x="7204412" y="7360167"/>
              <a:chExt cx="7694802" cy="1326633"/>
            </a:xfrm>
          </p:grpSpPr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E9B22C68-4152-960C-D4B2-886DD18524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4412" y="8283460"/>
                <a:ext cx="0" cy="403340"/>
              </a:xfrm>
              <a:prstGeom prst="line">
                <a:avLst/>
              </a:prstGeom>
              <a:ln w="762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870297D1-8537-50E5-B5AE-19AA5C949F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4412" y="8686800"/>
                <a:ext cx="7694802" cy="0"/>
              </a:xfrm>
              <a:prstGeom prst="line">
                <a:avLst/>
              </a:prstGeom>
              <a:ln w="76200">
                <a:solidFill>
                  <a:srgbClr val="00B0F0"/>
                </a:solidFill>
                <a:prstDash val="sysDash"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3A213AB-2872-1424-4DE6-C4B8E9FC09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99214" y="7360167"/>
                <a:ext cx="0" cy="1291073"/>
              </a:xfrm>
              <a:prstGeom prst="line">
                <a:avLst/>
              </a:prstGeom>
              <a:ln w="762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5" name="Google Shape;139;p18">
            <a:extLst>
              <a:ext uri="{FF2B5EF4-FFF2-40B4-BE49-F238E27FC236}">
                <a16:creationId xmlns:a16="http://schemas.microsoft.com/office/drawing/2014/main" id="{3CB0A855-39FF-CD62-D824-21C64C1096F6}"/>
              </a:ext>
            </a:extLst>
          </p:cNvPr>
          <p:cNvSpPr txBox="1"/>
          <p:nvPr/>
        </p:nvSpPr>
        <p:spPr>
          <a:xfrm>
            <a:off x="7601116" y="2426089"/>
            <a:ext cx="4529064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More electric pathways </a:t>
            </a:r>
          </a:p>
        </p:txBody>
      </p:sp>
      <p:sp>
        <p:nvSpPr>
          <p:cNvPr id="186" name="Google Shape;139;p18">
            <a:extLst>
              <a:ext uri="{FF2B5EF4-FFF2-40B4-BE49-F238E27FC236}">
                <a16:creationId xmlns:a16="http://schemas.microsoft.com/office/drawing/2014/main" id="{047CB3F3-5901-1E5E-CAB6-9F675C4F10FA}"/>
              </a:ext>
            </a:extLst>
          </p:cNvPr>
          <p:cNvSpPr txBox="1"/>
          <p:nvPr/>
        </p:nvSpPr>
        <p:spPr>
          <a:xfrm>
            <a:off x="13180381" y="2470817"/>
            <a:ext cx="42232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Increase sensitivity</a:t>
            </a:r>
          </a:p>
        </p:txBody>
      </p:sp>
      <p:cxnSp>
        <p:nvCxnSpPr>
          <p:cNvPr id="229" name="Straight Arrow Connector 228">
            <a:extLst>
              <a:ext uri="{FF2B5EF4-FFF2-40B4-BE49-F238E27FC236}">
                <a16:creationId xmlns:a16="http://schemas.microsoft.com/office/drawing/2014/main" id="{A65F4FED-652A-C698-0BA7-445CF17CE1F4}"/>
              </a:ext>
            </a:extLst>
          </p:cNvPr>
          <p:cNvCxnSpPr>
            <a:stCxn id="7" idx="3"/>
          </p:cNvCxnSpPr>
          <p:nvPr/>
        </p:nvCxnSpPr>
        <p:spPr>
          <a:xfrm>
            <a:off x="6689725" y="2770799"/>
            <a:ext cx="607112" cy="23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72EA2FA2-A949-7C7B-4BE9-2A4B9E37EA95}"/>
              </a:ext>
            </a:extLst>
          </p:cNvPr>
          <p:cNvCxnSpPr/>
          <p:nvPr/>
        </p:nvCxnSpPr>
        <p:spPr>
          <a:xfrm>
            <a:off x="12266802" y="2815527"/>
            <a:ext cx="607112" cy="23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AFEC325-7979-F14D-FB71-D3CBAB254FDB}"/>
              </a:ext>
            </a:extLst>
          </p:cNvPr>
          <p:cNvGrpSpPr/>
          <p:nvPr/>
        </p:nvGrpSpPr>
        <p:grpSpPr>
          <a:xfrm>
            <a:off x="8172550" y="4906129"/>
            <a:ext cx="7915659" cy="3227837"/>
            <a:chOff x="8172550" y="4906129"/>
            <a:chExt cx="7915659" cy="322783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3BD912D-0FA6-93AA-F1F5-585F85435253}"/>
                </a:ext>
              </a:extLst>
            </p:cNvPr>
            <p:cNvGrpSpPr/>
            <p:nvPr/>
          </p:nvGrpSpPr>
          <p:grpSpPr>
            <a:xfrm>
              <a:off x="10229459" y="4916711"/>
              <a:ext cx="1824428" cy="3213836"/>
              <a:chOff x="10229459" y="4916711"/>
              <a:chExt cx="1824428" cy="3213836"/>
            </a:xfrm>
          </p:grpSpPr>
          <p:cxnSp>
            <p:nvCxnSpPr>
              <p:cNvPr id="256" name="Straight Arrow Connector 255">
                <a:extLst>
                  <a:ext uri="{FF2B5EF4-FFF2-40B4-BE49-F238E27FC236}">
                    <a16:creationId xmlns:a16="http://schemas.microsoft.com/office/drawing/2014/main" id="{7EF90C98-9B76-55CA-A8F0-D04723944C7D}"/>
                  </a:ext>
                </a:extLst>
              </p:cNvPr>
              <p:cNvCxnSpPr/>
              <p:nvPr/>
            </p:nvCxnSpPr>
            <p:spPr>
              <a:xfrm>
                <a:off x="10515600" y="6705384"/>
                <a:ext cx="1207008" cy="0"/>
              </a:xfrm>
              <a:prstGeom prst="straightConnector1">
                <a:avLst/>
              </a:prstGeom>
              <a:ln>
                <a:tailEnd type="triangle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8" name="Arc 7">
                <a:extLst>
                  <a:ext uri="{FF2B5EF4-FFF2-40B4-BE49-F238E27FC236}">
                    <a16:creationId xmlns:a16="http://schemas.microsoft.com/office/drawing/2014/main" id="{31446343-78A3-C7ED-92B2-D024BA081A10}"/>
                  </a:ext>
                </a:extLst>
              </p:cNvPr>
              <p:cNvSpPr/>
              <p:nvPr/>
            </p:nvSpPr>
            <p:spPr>
              <a:xfrm rot="16200000">
                <a:off x="10864355" y="5985620"/>
                <a:ext cx="506454" cy="1257297"/>
              </a:xfrm>
              <a:prstGeom prst="arc">
                <a:avLst>
                  <a:gd name="adj1" fmla="val 16668477"/>
                  <a:gd name="adj2" fmla="val 4992102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Arc 29">
                <a:extLst>
                  <a:ext uri="{FF2B5EF4-FFF2-40B4-BE49-F238E27FC236}">
                    <a16:creationId xmlns:a16="http://schemas.microsoft.com/office/drawing/2014/main" id="{7442903F-6BAC-F204-68F5-E3D21B77B325}"/>
                  </a:ext>
                </a:extLst>
              </p:cNvPr>
              <p:cNvSpPr/>
              <p:nvPr/>
            </p:nvSpPr>
            <p:spPr>
              <a:xfrm rot="16200000">
                <a:off x="10416448" y="5777045"/>
                <a:ext cx="1450450" cy="1472005"/>
              </a:xfrm>
              <a:prstGeom prst="arc">
                <a:avLst>
                  <a:gd name="adj1" fmla="val 16652521"/>
                  <a:gd name="adj2" fmla="val 497564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Arc 31">
                <a:extLst>
                  <a:ext uri="{FF2B5EF4-FFF2-40B4-BE49-F238E27FC236}">
                    <a16:creationId xmlns:a16="http://schemas.microsoft.com/office/drawing/2014/main" id="{287EC69C-563D-2C09-A7B5-F36183206616}"/>
                  </a:ext>
                </a:extLst>
              </p:cNvPr>
              <p:cNvSpPr/>
              <p:nvPr/>
            </p:nvSpPr>
            <p:spPr>
              <a:xfrm rot="16200000">
                <a:off x="9534755" y="5611415"/>
                <a:ext cx="3213836" cy="1824428"/>
              </a:xfrm>
              <a:prstGeom prst="arc">
                <a:avLst>
                  <a:gd name="adj1" fmla="val 16652521"/>
                  <a:gd name="adj2" fmla="val 497564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1B4802B-F401-DC6E-674B-94A36A4E054B}"/>
                </a:ext>
              </a:extLst>
            </p:cNvPr>
            <p:cNvGrpSpPr/>
            <p:nvPr/>
          </p:nvGrpSpPr>
          <p:grpSpPr>
            <a:xfrm flipH="1">
              <a:off x="12219494" y="4906129"/>
              <a:ext cx="1824428" cy="3213836"/>
              <a:chOff x="10229459" y="4916711"/>
              <a:chExt cx="1824428" cy="3213836"/>
            </a:xfrm>
          </p:grpSpPr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4952D41B-919E-F1FB-D02E-4E54A10BBABD}"/>
                  </a:ext>
                </a:extLst>
              </p:cNvPr>
              <p:cNvCxnSpPr/>
              <p:nvPr/>
            </p:nvCxnSpPr>
            <p:spPr>
              <a:xfrm>
                <a:off x="10515600" y="6705384"/>
                <a:ext cx="1207008" cy="0"/>
              </a:xfrm>
              <a:prstGeom prst="straightConnector1">
                <a:avLst/>
              </a:prstGeom>
              <a:ln>
                <a:tailEnd type="triangle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42" name="Arc 41">
                <a:extLst>
                  <a:ext uri="{FF2B5EF4-FFF2-40B4-BE49-F238E27FC236}">
                    <a16:creationId xmlns:a16="http://schemas.microsoft.com/office/drawing/2014/main" id="{B98D60BB-2A79-FD7C-573A-D119F64AA707}"/>
                  </a:ext>
                </a:extLst>
              </p:cNvPr>
              <p:cNvSpPr/>
              <p:nvPr/>
            </p:nvSpPr>
            <p:spPr>
              <a:xfrm rot="16200000">
                <a:off x="10864355" y="5985620"/>
                <a:ext cx="506454" cy="1257297"/>
              </a:xfrm>
              <a:prstGeom prst="arc">
                <a:avLst>
                  <a:gd name="adj1" fmla="val 16668477"/>
                  <a:gd name="adj2" fmla="val 4992102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Arc 42">
                <a:extLst>
                  <a:ext uri="{FF2B5EF4-FFF2-40B4-BE49-F238E27FC236}">
                    <a16:creationId xmlns:a16="http://schemas.microsoft.com/office/drawing/2014/main" id="{1D078F1F-60B0-EE94-BD1E-662EB49B515E}"/>
                  </a:ext>
                </a:extLst>
              </p:cNvPr>
              <p:cNvSpPr/>
              <p:nvPr/>
            </p:nvSpPr>
            <p:spPr>
              <a:xfrm rot="16200000">
                <a:off x="10416448" y="5777045"/>
                <a:ext cx="1450450" cy="1472005"/>
              </a:xfrm>
              <a:prstGeom prst="arc">
                <a:avLst>
                  <a:gd name="adj1" fmla="val 16652521"/>
                  <a:gd name="adj2" fmla="val 497564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Arc 43">
                <a:extLst>
                  <a:ext uri="{FF2B5EF4-FFF2-40B4-BE49-F238E27FC236}">
                    <a16:creationId xmlns:a16="http://schemas.microsoft.com/office/drawing/2014/main" id="{0D0A7C40-67FB-72BA-E268-7713F575367B}"/>
                  </a:ext>
                </a:extLst>
              </p:cNvPr>
              <p:cNvSpPr/>
              <p:nvPr/>
            </p:nvSpPr>
            <p:spPr>
              <a:xfrm rot="16200000">
                <a:off x="9534755" y="5611415"/>
                <a:ext cx="3213836" cy="1824428"/>
              </a:xfrm>
              <a:prstGeom prst="arc">
                <a:avLst>
                  <a:gd name="adj1" fmla="val 16652521"/>
                  <a:gd name="adj2" fmla="val 497564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8FACE6-4216-8D78-82F1-2F1894FFAF1C}"/>
                </a:ext>
              </a:extLst>
            </p:cNvPr>
            <p:cNvGrpSpPr/>
            <p:nvPr/>
          </p:nvGrpSpPr>
          <p:grpSpPr>
            <a:xfrm flipH="1">
              <a:off x="8172550" y="4916710"/>
              <a:ext cx="1824428" cy="3213836"/>
              <a:chOff x="10229459" y="4916711"/>
              <a:chExt cx="1824428" cy="3213836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6915348E-3662-9B2B-72C0-B0F8C188AA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15600" y="6705384"/>
                <a:ext cx="566837" cy="1"/>
              </a:xfrm>
              <a:prstGeom prst="straightConnector1">
                <a:avLst/>
              </a:prstGeom>
              <a:ln>
                <a:tailEnd type="triangle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47" name="Arc 46">
                <a:extLst>
                  <a:ext uri="{FF2B5EF4-FFF2-40B4-BE49-F238E27FC236}">
                    <a16:creationId xmlns:a16="http://schemas.microsoft.com/office/drawing/2014/main" id="{DC7D7ED8-C12B-F3B5-FF85-DF346EA34D32}"/>
                  </a:ext>
                </a:extLst>
              </p:cNvPr>
              <p:cNvSpPr/>
              <p:nvPr/>
            </p:nvSpPr>
            <p:spPr>
              <a:xfrm rot="16200000">
                <a:off x="10864355" y="5985620"/>
                <a:ext cx="506454" cy="1257297"/>
              </a:xfrm>
              <a:prstGeom prst="arc">
                <a:avLst>
                  <a:gd name="adj1" fmla="val 16668477"/>
                  <a:gd name="adj2" fmla="val 21549973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Arc 47">
                <a:extLst>
                  <a:ext uri="{FF2B5EF4-FFF2-40B4-BE49-F238E27FC236}">
                    <a16:creationId xmlns:a16="http://schemas.microsoft.com/office/drawing/2014/main" id="{9C5898BB-B817-F65F-1EB8-ECA85DFBB4C0}"/>
                  </a:ext>
                </a:extLst>
              </p:cNvPr>
              <p:cNvSpPr/>
              <p:nvPr/>
            </p:nvSpPr>
            <p:spPr>
              <a:xfrm rot="16200000">
                <a:off x="10416448" y="5777045"/>
                <a:ext cx="1450450" cy="1472005"/>
              </a:xfrm>
              <a:prstGeom prst="arc">
                <a:avLst>
                  <a:gd name="adj1" fmla="val 16652521"/>
                  <a:gd name="adj2" fmla="val 2150611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Arc 48">
                <a:extLst>
                  <a:ext uri="{FF2B5EF4-FFF2-40B4-BE49-F238E27FC236}">
                    <a16:creationId xmlns:a16="http://schemas.microsoft.com/office/drawing/2014/main" id="{39BF3503-4814-12A0-0755-4FD00E590062}"/>
                  </a:ext>
                </a:extLst>
              </p:cNvPr>
              <p:cNvSpPr/>
              <p:nvPr/>
            </p:nvSpPr>
            <p:spPr>
              <a:xfrm rot="16200000">
                <a:off x="9534755" y="5611415"/>
                <a:ext cx="3213836" cy="1824428"/>
              </a:xfrm>
              <a:prstGeom prst="arc">
                <a:avLst>
                  <a:gd name="adj1" fmla="val 16652521"/>
                  <a:gd name="adj2" fmla="val 21493007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602A9F1-BC81-85AF-8875-64C5F5A4D0A4}"/>
                </a:ext>
              </a:extLst>
            </p:cNvPr>
            <p:cNvGrpSpPr/>
            <p:nvPr/>
          </p:nvGrpSpPr>
          <p:grpSpPr>
            <a:xfrm>
              <a:off x="14263781" y="4920130"/>
              <a:ext cx="1824428" cy="3213836"/>
              <a:chOff x="10229459" y="4916711"/>
              <a:chExt cx="1824428" cy="3213836"/>
            </a:xfrm>
          </p:grpSpPr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A22D66D9-AD08-C6B5-8777-A86D7E4AA8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15600" y="6705384"/>
                <a:ext cx="566837" cy="1"/>
              </a:xfrm>
              <a:prstGeom prst="straightConnector1">
                <a:avLst/>
              </a:prstGeom>
              <a:ln>
                <a:tailEnd type="triangle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57" name="Arc 56">
                <a:extLst>
                  <a:ext uri="{FF2B5EF4-FFF2-40B4-BE49-F238E27FC236}">
                    <a16:creationId xmlns:a16="http://schemas.microsoft.com/office/drawing/2014/main" id="{E27CA7E1-917B-8592-4533-9B74DD4B4C80}"/>
                  </a:ext>
                </a:extLst>
              </p:cNvPr>
              <p:cNvSpPr/>
              <p:nvPr/>
            </p:nvSpPr>
            <p:spPr>
              <a:xfrm rot="16200000">
                <a:off x="10864355" y="5985620"/>
                <a:ext cx="506454" cy="1257297"/>
              </a:xfrm>
              <a:prstGeom prst="arc">
                <a:avLst>
                  <a:gd name="adj1" fmla="val 16668477"/>
                  <a:gd name="adj2" fmla="val 21549973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Arc 57">
                <a:extLst>
                  <a:ext uri="{FF2B5EF4-FFF2-40B4-BE49-F238E27FC236}">
                    <a16:creationId xmlns:a16="http://schemas.microsoft.com/office/drawing/2014/main" id="{ECC580E0-C1AE-747E-857E-3D13399BF1FD}"/>
                  </a:ext>
                </a:extLst>
              </p:cNvPr>
              <p:cNvSpPr/>
              <p:nvPr/>
            </p:nvSpPr>
            <p:spPr>
              <a:xfrm rot="16200000">
                <a:off x="10416448" y="5777045"/>
                <a:ext cx="1450450" cy="1472005"/>
              </a:xfrm>
              <a:prstGeom prst="arc">
                <a:avLst>
                  <a:gd name="adj1" fmla="val 16652521"/>
                  <a:gd name="adj2" fmla="val 21506114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Arc 58">
                <a:extLst>
                  <a:ext uri="{FF2B5EF4-FFF2-40B4-BE49-F238E27FC236}">
                    <a16:creationId xmlns:a16="http://schemas.microsoft.com/office/drawing/2014/main" id="{70FD368B-5781-B640-3507-D183A993A99E}"/>
                  </a:ext>
                </a:extLst>
              </p:cNvPr>
              <p:cNvSpPr/>
              <p:nvPr/>
            </p:nvSpPr>
            <p:spPr>
              <a:xfrm rot="16200000">
                <a:off x="9534755" y="5611415"/>
                <a:ext cx="3213836" cy="1824428"/>
              </a:xfrm>
              <a:prstGeom prst="arc">
                <a:avLst>
                  <a:gd name="adj1" fmla="val 16652521"/>
                  <a:gd name="adj2" fmla="val 21493007"/>
                </a:avLst>
              </a:prstGeom>
              <a:ln w="38100" cap="flat" cmpd="sng" algn="ctr">
                <a:solidFill>
                  <a:schemeClr val="accent3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outerShdw blurRad="50800" dist="38100" dir="5400000" algn="t" rotWithShape="0">
                  <a:prstClr val="black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" name="Google Shape;321;p27">
            <a:extLst>
              <a:ext uri="{FF2B5EF4-FFF2-40B4-BE49-F238E27FC236}">
                <a16:creationId xmlns:a16="http://schemas.microsoft.com/office/drawing/2014/main" id="{4D94FD83-7384-48BF-DCF7-CB2D2D5D9DD6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7224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85" grpId="0" build="allAtOnce"/>
      <p:bldP spid="186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8B897F53-55D4-3C24-2824-2E1E485A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18;p17">
            <a:extLst>
              <a:ext uri="{FF2B5EF4-FFF2-40B4-BE49-F238E27FC236}">
                <a16:creationId xmlns:a16="http://schemas.microsoft.com/office/drawing/2014/main" id="{0E4439E9-54CC-A736-DB1D-0EDA5822D34D}"/>
              </a:ext>
            </a:extLst>
          </p:cNvPr>
          <p:cNvSpPr/>
          <p:nvPr/>
        </p:nvSpPr>
        <p:spPr>
          <a:xfrm>
            <a:off x="12041311" y="2253476"/>
            <a:ext cx="4134110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18;p17">
            <a:extLst>
              <a:ext uri="{FF2B5EF4-FFF2-40B4-BE49-F238E27FC236}">
                <a16:creationId xmlns:a16="http://schemas.microsoft.com/office/drawing/2014/main" id="{D2356EBF-D583-4CCA-5A64-72BDDCE4FBD2}"/>
              </a:ext>
            </a:extLst>
          </p:cNvPr>
          <p:cNvSpPr/>
          <p:nvPr/>
        </p:nvSpPr>
        <p:spPr>
          <a:xfrm>
            <a:off x="8615224" y="2253476"/>
            <a:ext cx="3102378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18;p17">
            <a:extLst>
              <a:ext uri="{FF2B5EF4-FFF2-40B4-BE49-F238E27FC236}">
                <a16:creationId xmlns:a16="http://schemas.microsoft.com/office/drawing/2014/main" id="{A66715BD-39E9-9E39-6B20-E8C611C2766A}"/>
              </a:ext>
            </a:extLst>
          </p:cNvPr>
          <p:cNvSpPr/>
          <p:nvPr/>
        </p:nvSpPr>
        <p:spPr>
          <a:xfrm>
            <a:off x="2266976" y="2253476"/>
            <a:ext cx="5933726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82EC5658-2391-45AC-C32E-3F41DEAE6C8F}"/>
              </a:ext>
            </a:extLst>
          </p:cNvPr>
          <p:cNvSpPr txBox="1"/>
          <p:nvPr/>
        </p:nvSpPr>
        <p:spPr>
          <a:xfrm>
            <a:off x="634180" y="207891"/>
            <a:ext cx="1814150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Wire and Cantilever Attachment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694BDA-D0B0-AF79-DA57-F4BF1275E866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1902720-E4D5-F1F9-B977-35E967FD0C3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13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C930DFD6-DB2E-2928-6D68-7D072D9503E3}"/>
                  </a:ext>
                </a:extLst>
              </p:cNvPr>
              <p:cNvSpPr txBox="1"/>
              <p:nvPr/>
            </p:nvSpPr>
            <p:spPr>
              <a:xfrm>
                <a:off x="557179" y="2219918"/>
                <a:ext cx="17203786" cy="6894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Attach wires with silver epoxy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Cure in Furnace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 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Attach to Cantilever</a:t>
                </a:r>
              </a:p>
            </p:txBody>
          </p:sp>
        </mc:Choice>
        <mc:Fallback xmlns="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C930DFD6-DB2E-2928-6D68-7D072D950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79" y="2219918"/>
                <a:ext cx="17203786" cy="689420"/>
              </a:xfrm>
              <a:prstGeom prst="rect">
                <a:avLst/>
              </a:prstGeom>
              <a:blipFill>
                <a:blip r:embed="rId4"/>
                <a:stretch>
                  <a:fillRect b="-256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2C4EE0C6-B4BA-48FE-C40E-99753FBEC5B3}"/>
              </a:ext>
            </a:extLst>
          </p:cNvPr>
          <p:cNvGrpSpPr/>
          <p:nvPr/>
        </p:nvGrpSpPr>
        <p:grpSpPr>
          <a:xfrm>
            <a:off x="6968581" y="3197816"/>
            <a:ext cx="4358587" cy="6798848"/>
            <a:chOff x="13106452" y="3130345"/>
            <a:chExt cx="4358587" cy="679884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B6CE4A-EB6E-94E8-DB11-310F67A58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2380021" y="3856776"/>
              <a:ext cx="5811449" cy="435858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Google Shape;139;p18">
                  <a:extLst>
                    <a:ext uri="{FF2B5EF4-FFF2-40B4-BE49-F238E27FC236}">
                      <a16:creationId xmlns:a16="http://schemas.microsoft.com/office/drawing/2014/main" id="{34DE1673-6BE7-3AA4-B90C-25A0B5C78097}"/>
                    </a:ext>
                  </a:extLst>
                </p:cNvPr>
                <p:cNvSpPr txBox="1"/>
                <p:nvPr/>
              </p:nvSpPr>
              <p:spPr>
                <a:xfrm>
                  <a:off x="13106452" y="9067419"/>
                  <a:ext cx="4358587" cy="8617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Fig 20: Silver epoxy cures at 175</a:t>
                  </a:r>
                  <a14:m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m:t>°</m:t>
                      </m:r>
                    </m:oMath>
                  </a14:m>
                  <a:r>
                    <a:rPr lang="en-US" sz="20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C for 2 minutes</a:t>
                  </a:r>
                </a:p>
              </p:txBody>
            </p:sp>
          </mc:Choice>
          <mc:Fallback xmlns="">
            <p:sp>
              <p:nvSpPr>
                <p:cNvPr id="25" name="Google Shape;139;p18">
                  <a:extLst>
                    <a:ext uri="{FF2B5EF4-FFF2-40B4-BE49-F238E27FC236}">
                      <a16:creationId xmlns:a16="http://schemas.microsoft.com/office/drawing/2014/main" id="{34DE1673-6BE7-3AA4-B90C-25A0B5C780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06452" y="9067419"/>
                  <a:ext cx="4358587" cy="861774"/>
                </a:xfrm>
                <a:prstGeom prst="rect">
                  <a:avLst/>
                </a:prstGeom>
                <a:blipFill>
                  <a:blip r:embed="rId6"/>
                  <a:stretch>
                    <a:fillRect r="-699" b="-1276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EB46BB2-09E4-1692-C0F7-63453075D06E}"/>
              </a:ext>
            </a:extLst>
          </p:cNvPr>
          <p:cNvGrpSpPr/>
          <p:nvPr/>
        </p:nvGrpSpPr>
        <p:grpSpPr>
          <a:xfrm>
            <a:off x="1229732" y="3197816"/>
            <a:ext cx="4389812" cy="6746496"/>
            <a:chOff x="1229732" y="3197816"/>
            <a:chExt cx="4389812" cy="674649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988F127-43EF-1B25-D162-C6D1141A2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8000"/>
                      </a14:imgEffect>
                      <a14:imgEffect>
                        <a14:brightnessContrast bright="10000" contras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2119" t="16473" r="11023" b="6668"/>
            <a:stretch>
              <a:fillRect/>
            </a:stretch>
          </p:blipFill>
          <p:spPr>
            <a:xfrm>
              <a:off x="1246687" y="3197816"/>
              <a:ext cx="4372857" cy="5811449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27" name="Google Shape;139;p18">
              <a:extLst>
                <a:ext uri="{FF2B5EF4-FFF2-40B4-BE49-F238E27FC236}">
                  <a16:creationId xmlns:a16="http://schemas.microsoft.com/office/drawing/2014/main" id="{1D798667-3779-8AE3-2634-722DFE191498}"/>
                </a:ext>
              </a:extLst>
            </p:cNvPr>
            <p:cNvSpPr txBox="1"/>
            <p:nvPr/>
          </p:nvSpPr>
          <p:spPr>
            <a:xfrm>
              <a:off x="1229732" y="9082538"/>
              <a:ext cx="4358587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 19: Copper wires are attached to contact pad with silver epoxy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pic>
        <p:nvPicPr>
          <p:cNvPr id="9" name="Google Shape;149;p18">
            <a:extLst>
              <a:ext uri="{FF2B5EF4-FFF2-40B4-BE49-F238E27FC236}">
                <a16:creationId xmlns:a16="http://schemas.microsoft.com/office/drawing/2014/main" id="{A7403F4A-F514-3427-6C00-26642CB5EDE9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5010377" y="-1114950"/>
            <a:ext cx="2428410" cy="465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8EB058-E391-F07A-4BB8-A39FC217C3A7}"/>
              </a:ext>
            </a:extLst>
          </p:cNvPr>
          <p:cNvGrpSpPr/>
          <p:nvPr/>
        </p:nvGrpSpPr>
        <p:grpSpPr>
          <a:xfrm>
            <a:off x="12668458" y="3234987"/>
            <a:ext cx="4397561" cy="6736245"/>
            <a:chOff x="12668458" y="3234987"/>
            <a:chExt cx="4397561" cy="6736245"/>
          </a:xfrm>
        </p:grpSpPr>
        <p:sp>
          <p:nvSpPr>
            <p:cNvPr id="30" name="Google Shape;139;p18">
              <a:extLst>
                <a:ext uri="{FF2B5EF4-FFF2-40B4-BE49-F238E27FC236}">
                  <a16:creationId xmlns:a16="http://schemas.microsoft.com/office/drawing/2014/main" id="{6F13C188-A519-2F19-BEF5-3D989D9F80B7}"/>
                </a:ext>
              </a:extLst>
            </p:cNvPr>
            <p:cNvSpPr txBox="1"/>
            <p:nvPr/>
          </p:nvSpPr>
          <p:spPr>
            <a:xfrm>
              <a:off x="12707432" y="9109458"/>
              <a:ext cx="4358587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 21: Sensor attached to cantilever using adhesive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87A4856-92B2-B54D-CD97-9DC9D7596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17000"/>
                      </a14:imgEffect>
                      <a14:imgEffect>
                        <a14:brightnessContrast bright="16000" contras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61" t="28230" r="18465" b="22647"/>
            <a:stretch>
              <a:fillRect/>
            </a:stretch>
          </p:blipFill>
          <p:spPr>
            <a:xfrm rot="16200000" flipH="1">
              <a:off x="11950649" y="3952796"/>
              <a:ext cx="5774278" cy="4338659"/>
            </a:xfrm>
            <a:prstGeom prst="rect">
              <a:avLst/>
            </a:prstGeom>
            <a:ln w="28575">
              <a:solidFill>
                <a:srgbClr val="30303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3879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 animBg="1"/>
      <p:bldP spid="32" grpId="1" animBg="1"/>
      <p:bldP spid="41" grpId="0" animBg="1"/>
      <p:bldP spid="4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0AAF06B7-363F-3176-6151-36DE545D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6BBA41E-79F3-FE79-4A7F-F9BAC66E15B3}"/>
              </a:ext>
            </a:extLst>
          </p:cNvPr>
          <p:cNvGrpSpPr/>
          <p:nvPr/>
        </p:nvGrpSpPr>
        <p:grpSpPr>
          <a:xfrm>
            <a:off x="1250595" y="4447874"/>
            <a:ext cx="6063555" cy="5393484"/>
            <a:chOff x="812282" y="4447027"/>
            <a:chExt cx="6063555" cy="539348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B18FCF5-307B-5551-035F-E462F03B7882}"/>
                </a:ext>
              </a:extLst>
            </p:cNvPr>
            <p:cNvGrpSpPr/>
            <p:nvPr/>
          </p:nvGrpSpPr>
          <p:grpSpPr>
            <a:xfrm>
              <a:off x="812282" y="4487559"/>
              <a:ext cx="6063555" cy="5352952"/>
              <a:chOff x="432353" y="4046307"/>
              <a:chExt cx="4603731" cy="375298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A9EEC56-1610-D6FD-7972-B9DD7A993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2353" y="4046307"/>
                <a:ext cx="4603731" cy="3346817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  <p:sp>
            <p:nvSpPr>
              <p:cNvPr id="8" name="Google Shape;139;p18">
                <a:extLst>
                  <a:ext uri="{FF2B5EF4-FFF2-40B4-BE49-F238E27FC236}">
                    <a16:creationId xmlns:a16="http://schemas.microsoft.com/office/drawing/2014/main" id="{B9758E52-3CE2-1E70-0D57-812BC223C417}"/>
                  </a:ext>
                </a:extLst>
              </p:cNvPr>
              <p:cNvSpPr txBox="1"/>
              <p:nvPr/>
            </p:nvSpPr>
            <p:spPr>
              <a:xfrm>
                <a:off x="1208972" y="7497191"/>
                <a:ext cx="3705758" cy="3020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22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: Keithley Digital Multimeter</a:t>
                </a:r>
              </a:p>
            </p:txBody>
          </p: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7EF4269-9966-3CE5-7B15-4B6D8688D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12282" y="4447027"/>
              <a:ext cx="6056575" cy="3350545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D36A2093-D5BD-756F-F1DC-2B45723FDE45}"/>
              </a:ext>
            </a:extLst>
          </p:cNvPr>
          <p:cNvSpPr txBox="1"/>
          <p:nvPr/>
        </p:nvSpPr>
        <p:spPr>
          <a:xfrm>
            <a:off x="634180" y="207891"/>
            <a:ext cx="1649144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Characterization Test Setup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77A7B79-1074-81B1-2231-25775488E51A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D46C33-A230-D89E-FCF1-A0C52329D7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14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0E34983F-1298-3227-02F7-77E2CD4F3E6A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F5EE7C-60EF-1967-0EDF-E31ECF4E2B25}"/>
              </a:ext>
            </a:extLst>
          </p:cNvPr>
          <p:cNvSpPr txBox="1"/>
          <p:nvPr/>
        </p:nvSpPr>
        <p:spPr>
          <a:xfrm>
            <a:off x="634181" y="2234399"/>
            <a:ext cx="16989494" cy="196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Mount the cantilever on the Vishay Strain Characterization Apparatus</a:t>
            </a:r>
          </a:p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Move the micrometer by increments, deforming cantilever and measure resistance changes using digital multimeter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54F20E7-FE9B-8DC7-8A7B-76A93047F3AC}"/>
              </a:ext>
            </a:extLst>
          </p:cNvPr>
          <p:cNvGrpSpPr/>
          <p:nvPr/>
        </p:nvGrpSpPr>
        <p:grpSpPr>
          <a:xfrm>
            <a:off x="7429156" y="4455535"/>
            <a:ext cx="9892738" cy="5322839"/>
            <a:chOff x="7252178" y="4423764"/>
            <a:chExt cx="9892738" cy="5322839"/>
          </a:xfrm>
        </p:grpSpPr>
        <p:sp>
          <p:nvSpPr>
            <p:cNvPr id="14" name="Google Shape;139;p18">
              <a:extLst>
                <a:ext uri="{FF2B5EF4-FFF2-40B4-BE49-F238E27FC236}">
                  <a16:creationId xmlns:a16="http://schemas.microsoft.com/office/drawing/2014/main" id="{5BB4F911-1FE7-32CD-820D-7631733AC1C7}"/>
                </a:ext>
              </a:extLst>
            </p:cNvPr>
            <p:cNvSpPr txBox="1"/>
            <p:nvPr/>
          </p:nvSpPr>
          <p:spPr>
            <a:xfrm>
              <a:off x="7252178" y="9315716"/>
              <a:ext cx="815976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23: Vishay Strain Characterization Apparatus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1DA11AF-5EC0-6A5C-C583-8B8A22D1874C}"/>
                </a:ext>
              </a:extLst>
            </p:cNvPr>
            <p:cNvGrpSpPr/>
            <p:nvPr/>
          </p:nvGrpSpPr>
          <p:grpSpPr>
            <a:xfrm>
              <a:off x="8035075" y="4423764"/>
              <a:ext cx="9109841" cy="4759639"/>
              <a:chOff x="32287720" y="11829121"/>
              <a:chExt cx="5709743" cy="4033928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012A6A4-3A68-59D7-D2AF-E0F543B38ACB}"/>
                  </a:ext>
                </a:extLst>
              </p:cNvPr>
              <p:cNvGrpSpPr/>
              <p:nvPr/>
            </p:nvGrpSpPr>
            <p:grpSpPr>
              <a:xfrm>
                <a:off x="32287720" y="11829121"/>
                <a:ext cx="5709743" cy="4033928"/>
                <a:chOff x="6716002" y="4438821"/>
                <a:chExt cx="9399631" cy="4710553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02826484-80BE-FCC7-79E5-7CDEC0A9B7EB}"/>
                    </a:ext>
                  </a:extLst>
                </p:cNvPr>
                <p:cNvGrpSpPr/>
                <p:nvPr/>
              </p:nvGrpSpPr>
              <p:grpSpPr>
                <a:xfrm>
                  <a:off x="6716002" y="4438821"/>
                  <a:ext cx="9399631" cy="4710553"/>
                  <a:chOff x="5666283" y="2988891"/>
                  <a:chExt cx="8979107" cy="4659741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7C852CD3-315A-BDBF-0BEF-07CEAC9E8BE0}"/>
                      </a:ext>
                    </a:extLst>
                  </p:cNvPr>
                  <p:cNvSpPr/>
                  <p:nvPr/>
                </p:nvSpPr>
                <p:spPr>
                  <a:xfrm>
                    <a:off x="5666283" y="2988891"/>
                    <a:ext cx="8979107" cy="4659741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38" name="Picture 37">
                    <a:extLst>
                      <a:ext uri="{FF2B5EF4-FFF2-40B4-BE49-F238E27FC236}">
                        <a16:creationId xmlns:a16="http://schemas.microsoft.com/office/drawing/2014/main" id="{402178BF-9737-9114-35C6-6F35FDCE73C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screen">
                    <a:extLst>
                      <a:ext uri="{BEBA8EAE-BF5A-486C-A8C5-ECC9F3942E4B}">
                        <a14:imgProps xmlns:a14="http://schemas.microsoft.com/office/drawing/2010/main">
                          <a14:imgLayer r:embed="rId7">
                            <a14:imgEffect>
                              <a14:sharpenSoften amount="31000"/>
                            </a14:imgEffect>
                            <a14:imgEffect>
                              <a14:colorTemperature colorTemp="5705"/>
                            </a14:imgEffect>
                            <a14:imgEffect>
                              <a14:saturation sat="122000"/>
                            </a14:imgEffect>
                            <a14:imgEffect>
                              <a14:brightnessContrast bright="5000" contrast="11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5666283" y="3045216"/>
                    <a:ext cx="8732708" cy="458705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2C771190-5AF0-F9E6-7C7A-4C1DF4BDF0F6}"/>
                    </a:ext>
                  </a:extLst>
                </p:cNvPr>
                <p:cNvGrpSpPr/>
                <p:nvPr/>
              </p:nvGrpSpPr>
              <p:grpSpPr>
                <a:xfrm>
                  <a:off x="13309243" y="7974790"/>
                  <a:ext cx="2603880" cy="831903"/>
                  <a:chOff x="12101632" y="5760077"/>
                  <a:chExt cx="3062906" cy="910789"/>
                </a:xfrm>
              </p:grpSpPr>
              <p:sp>
                <p:nvSpPr>
                  <p:cNvPr id="32" name="Google Shape;118;p17">
                    <a:extLst>
                      <a:ext uri="{FF2B5EF4-FFF2-40B4-BE49-F238E27FC236}">
                        <a16:creationId xmlns:a16="http://schemas.microsoft.com/office/drawing/2014/main" id="{E0DF1420-4F46-80E4-0054-2507FEA55F6B}"/>
                      </a:ext>
                    </a:extLst>
                  </p:cNvPr>
                  <p:cNvSpPr/>
                  <p:nvPr/>
                </p:nvSpPr>
                <p:spPr>
                  <a:xfrm>
                    <a:off x="12367886" y="6051269"/>
                    <a:ext cx="2796652" cy="619597"/>
                  </a:xfrm>
                  <a:prstGeom prst="roundRect">
                    <a:avLst>
                      <a:gd name="adj" fmla="val 20147"/>
                    </a:avLst>
                  </a:prstGeom>
                  <a:solidFill>
                    <a:srgbClr val="E6E6E6"/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" name="Google Shape;139;p18">
                    <a:extLst>
                      <a:ext uri="{FF2B5EF4-FFF2-40B4-BE49-F238E27FC236}">
                        <a16:creationId xmlns:a16="http://schemas.microsoft.com/office/drawing/2014/main" id="{8B0F36CF-CC7D-8087-F152-936B8D712479}"/>
                      </a:ext>
                    </a:extLst>
                  </p:cNvPr>
                  <p:cNvSpPr txBox="1"/>
                  <p:nvPr/>
                </p:nvSpPr>
                <p:spPr>
                  <a:xfrm>
                    <a:off x="12420221" y="6076041"/>
                    <a:ext cx="2716971" cy="55087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4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2000" i="0" u="none" strike="noStrike" cap="none" dirty="0">
                        <a:solidFill>
                          <a:srgbClr val="241842"/>
                        </a:solidFill>
                        <a:latin typeface="Merriweather Sans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a:t>Cantilever</a:t>
                    </a:r>
                    <a:endParaRPr lang="en-US" sz="1000" dirty="0"/>
                  </a:p>
                </p:txBody>
              </p:sp>
              <p:cxnSp>
                <p:nvCxnSpPr>
                  <p:cNvPr id="34" name="Straight Arrow Connector 33">
                    <a:extLst>
                      <a:ext uri="{FF2B5EF4-FFF2-40B4-BE49-F238E27FC236}">
                        <a16:creationId xmlns:a16="http://schemas.microsoft.com/office/drawing/2014/main" id="{0DD29B2E-D4BD-F3CC-436A-6AB6584B20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2101632" y="5760077"/>
                    <a:ext cx="292272" cy="390930"/>
                  </a:xfrm>
                  <a:prstGeom prst="straightConnector1">
                    <a:avLst/>
                  </a:prstGeom>
                  <a:ln w="76200">
                    <a:solidFill>
                      <a:srgbClr val="FFFF00"/>
                    </a:solidFill>
                    <a:tailEnd type="triangle"/>
                  </a:ln>
                  <a:effectLst>
                    <a:outerShdw blurRad="50800" dist="38100" dir="2700000" algn="tl" rotWithShape="0">
                      <a:prstClr val="black">
                        <a:alpha val="8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8A9C6F42-4C2F-5279-8ABF-5E057EF23624}"/>
                    </a:ext>
                  </a:extLst>
                </p:cNvPr>
                <p:cNvGrpSpPr/>
                <p:nvPr/>
              </p:nvGrpSpPr>
              <p:grpSpPr>
                <a:xfrm>
                  <a:off x="6888940" y="7964756"/>
                  <a:ext cx="1666981" cy="1041523"/>
                  <a:chOff x="15745521" y="3434897"/>
                  <a:chExt cx="1666981" cy="1041523"/>
                </a:xfrm>
              </p:grpSpPr>
              <p:sp>
                <p:nvSpPr>
                  <p:cNvPr id="29" name="Google Shape;118;p17">
                    <a:extLst>
                      <a:ext uri="{FF2B5EF4-FFF2-40B4-BE49-F238E27FC236}">
                        <a16:creationId xmlns:a16="http://schemas.microsoft.com/office/drawing/2014/main" id="{767C6CFD-A5DD-1469-6DBF-B8F6AD854D40}"/>
                      </a:ext>
                    </a:extLst>
                  </p:cNvPr>
                  <p:cNvSpPr/>
                  <p:nvPr/>
                </p:nvSpPr>
                <p:spPr>
                  <a:xfrm>
                    <a:off x="15745521" y="3909343"/>
                    <a:ext cx="1558951" cy="550956"/>
                  </a:xfrm>
                  <a:prstGeom prst="roundRect">
                    <a:avLst>
                      <a:gd name="adj" fmla="val 20147"/>
                    </a:avLst>
                  </a:prstGeom>
                  <a:solidFill>
                    <a:srgbClr val="E6E6E6"/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30" name="Straight Arrow Connector 29">
                    <a:extLst>
                      <a:ext uri="{FF2B5EF4-FFF2-40B4-BE49-F238E27FC236}">
                        <a16:creationId xmlns:a16="http://schemas.microsoft.com/office/drawing/2014/main" id="{50763EA2-5577-58FA-E17D-B33318641A0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926367" y="3434897"/>
                    <a:ext cx="486135" cy="537526"/>
                  </a:xfrm>
                  <a:prstGeom prst="straightConnector1">
                    <a:avLst/>
                  </a:prstGeom>
                  <a:ln w="76200">
                    <a:solidFill>
                      <a:srgbClr val="FFFF00"/>
                    </a:solidFill>
                    <a:tailEnd type="triangle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" name="Google Shape;139;p18">
                    <a:extLst>
                      <a:ext uri="{FF2B5EF4-FFF2-40B4-BE49-F238E27FC236}">
                        <a16:creationId xmlns:a16="http://schemas.microsoft.com/office/drawing/2014/main" id="{2F6E0933-AA59-0C00-A635-084092BD9C2C}"/>
                      </a:ext>
                    </a:extLst>
                  </p:cNvPr>
                  <p:cNvSpPr txBox="1"/>
                  <p:nvPr/>
                </p:nvSpPr>
                <p:spPr>
                  <a:xfrm>
                    <a:off x="15752723" y="3909352"/>
                    <a:ext cx="1551749" cy="56706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4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2000" i="0" u="none" strike="noStrike" cap="none" dirty="0">
                        <a:solidFill>
                          <a:srgbClr val="241842"/>
                        </a:solidFill>
                        <a:latin typeface="Merriweather Sans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a:t>Clamp</a:t>
                    </a:r>
                    <a:endParaRPr lang="en-US" sz="1000" dirty="0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31D210B-BCB8-07BB-AE4B-ADCBED3F8C0F}"/>
                  </a:ext>
                </a:extLst>
              </p:cNvPr>
              <p:cNvGrpSpPr/>
              <p:nvPr/>
            </p:nvGrpSpPr>
            <p:grpSpPr>
              <a:xfrm>
                <a:off x="32480603" y="11849555"/>
                <a:ext cx="4849776" cy="2815201"/>
                <a:chOff x="32480603" y="11849555"/>
                <a:chExt cx="4849776" cy="2815201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5770EDA-99F8-0B8A-1041-623F9EEB14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sharpenSoften amount="58000"/>
                          </a14:imgEffect>
                          <a14:imgEffect>
                            <a14:brightnessContrast bright="16000" contrast="-3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261" t="31286" r="18465" b="29880"/>
                <a:stretch>
                  <a:fillRect/>
                </a:stretch>
              </p:blipFill>
              <p:spPr>
                <a:xfrm flipH="1">
                  <a:off x="34098995" y="11849555"/>
                  <a:ext cx="2596896" cy="1773936"/>
                </a:xfrm>
                <a:prstGeom prst="rect">
                  <a:avLst/>
                </a:prstGeom>
                <a:ln w="28575">
                  <a:solidFill>
                    <a:srgbClr val="303030"/>
                  </a:solidFill>
                </a:ln>
              </p:spPr>
            </p:pic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C91DBB62-AB51-1D74-7DF1-3404D49DECAA}"/>
                    </a:ext>
                  </a:extLst>
                </p:cNvPr>
                <p:cNvGrpSpPr/>
                <p:nvPr/>
              </p:nvGrpSpPr>
              <p:grpSpPr>
                <a:xfrm>
                  <a:off x="32480603" y="12252915"/>
                  <a:ext cx="4211221" cy="2411841"/>
                  <a:chOff x="7033535" y="4933698"/>
                  <a:chExt cx="6932699" cy="2816388"/>
                </a:xfrm>
              </p:grpSpPr>
              <p:sp>
                <p:nvSpPr>
                  <p:cNvPr id="21" name="Isosceles Triangle 20">
                    <a:extLst>
                      <a:ext uri="{FF2B5EF4-FFF2-40B4-BE49-F238E27FC236}">
                        <a16:creationId xmlns:a16="http://schemas.microsoft.com/office/drawing/2014/main" id="{4FA69E67-A23F-E37E-414B-8C9BEE3029E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9675783" y="6558239"/>
                    <a:ext cx="4290451" cy="1191847"/>
                  </a:xfrm>
                  <a:prstGeom prst="triangle">
                    <a:avLst>
                      <a:gd name="adj" fmla="val 81638"/>
                    </a:avLst>
                  </a:prstGeom>
                  <a:solidFill>
                    <a:srgbClr val="0C100F"/>
                  </a:solidFill>
                  <a:ln>
                    <a:solidFill>
                      <a:srgbClr val="24184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BD24A0AE-826C-8259-7487-22EB5D04BDF6}"/>
                      </a:ext>
                    </a:extLst>
                  </p:cNvPr>
                  <p:cNvGrpSpPr/>
                  <p:nvPr/>
                </p:nvGrpSpPr>
                <p:grpSpPr>
                  <a:xfrm>
                    <a:off x="7033535" y="4933698"/>
                    <a:ext cx="5066094" cy="876342"/>
                    <a:chOff x="14462444" y="4138846"/>
                    <a:chExt cx="5066094" cy="876342"/>
                  </a:xfrm>
                </p:grpSpPr>
                <p:sp>
                  <p:nvSpPr>
                    <p:cNvPr id="23" name="Google Shape;118;p17">
                      <a:extLst>
                        <a:ext uri="{FF2B5EF4-FFF2-40B4-BE49-F238E27FC236}">
                          <a16:creationId xmlns:a16="http://schemas.microsoft.com/office/drawing/2014/main" id="{B072BA8A-2570-6D46-FC3D-42BA825EE4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480553" y="4138846"/>
                      <a:ext cx="2330664" cy="826623"/>
                    </a:xfrm>
                    <a:prstGeom prst="roundRect">
                      <a:avLst>
                        <a:gd name="adj" fmla="val 20147"/>
                      </a:avLst>
                    </a:prstGeom>
                    <a:solidFill>
                      <a:srgbClr val="E6E6E6"/>
                    </a:solidFill>
                    <a:ln w="28575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4" name="Google Shape;139;p18">
                      <a:extLst>
                        <a:ext uri="{FF2B5EF4-FFF2-40B4-BE49-F238E27FC236}">
                          <a16:creationId xmlns:a16="http://schemas.microsoft.com/office/drawing/2014/main" id="{48222D6F-F623-3D8E-DE74-32EE11CC9E8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462444" y="4296386"/>
                      <a:ext cx="2330663" cy="71880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i="0" u="none" strike="noStrike" cap="none" dirty="0">
                          <a:solidFill>
                            <a:srgbClr val="241842"/>
                          </a:solidFill>
                          <a:latin typeface="Merriweather Sans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a:t>Printed sensor</a:t>
                      </a:r>
                      <a:endParaRPr lang="en-US" sz="1000" dirty="0"/>
                    </a:p>
                  </p:txBody>
                </p:sp>
                <p:cxnSp>
                  <p:nvCxnSpPr>
                    <p:cNvPr id="25" name="Straight Arrow Connector 24">
                      <a:extLst>
                        <a:ext uri="{FF2B5EF4-FFF2-40B4-BE49-F238E27FC236}">
                          <a16:creationId xmlns:a16="http://schemas.microsoft.com/office/drawing/2014/main" id="{8F537996-1DBE-0F25-F094-06FB0E116E6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6834099" y="4624715"/>
                      <a:ext cx="2694439" cy="0"/>
                    </a:xfrm>
                    <a:prstGeom prst="straightConnector1">
                      <a:avLst/>
                    </a:prstGeom>
                    <a:ln w="76200">
                      <a:solidFill>
                        <a:srgbClr val="FFFF00"/>
                      </a:solidFill>
                      <a:tailEnd type="triangle"/>
                    </a:ln>
                    <a:effectLst>
                      <a:outerShdw blurRad="50800" dist="38100" dir="2700000" algn="tl" rotWithShape="0">
                        <a:prstClr val="black">
                          <a:alpha val="74000"/>
                        </a:prstClr>
                      </a:outerShdw>
                    </a:effectLst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FF07CDFB-2E2E-0567-6CA8-E6CDFEA18412}"/>
                    </a:ext>
                  </a:extLst>
                </p:cNvPr>
                <p:cNvGrpSpPr/>
                <p:nvPr/>
              </p:nvGrpSpPr>
              <p:grpSpPr>
                <a:xfrm>
                  <a:off x="35375087" y="13507244"/>
                  <a:ext cx="1955292" cy="836222"/>
                  <a:chOff x="35375087" y="13507244"/>
                  <a:chExt cx="1955292" cy="836222"/>
                </a:xfrm>
              </p:grpSpPr>
              <p:sp>
                <p:nvSpPr>
                  <p:cNvPr id="18" name="Google Shape;118;p17">
                    <a:extLst>
                      <a:ext uri="{FF2B5EF4-FFF2-40B4-BE49-F238E27FC236}">
                        <a16:creationId xmlns:a16="http://schemas.microsoft.com/office/drawing/2014/main" id="{D1D3226D-3897-5DDD-33F0-C7D567739781}"/>
                      </a:ext>
                    </a:extLst>
                  </p:cNvPr>
                  <p:cNvSpPr/>
                  <p:nvPr/>
                </p:nvSpPr>
                <p:spPr>
                  <a:xfrm>
                    <a:off x="35375087" y="13820246"/>
                    <a:ext cx="1568811" cy="523220"/>
                  </a:xfrm>
                  <a:prstGeom prst="roundRect">
                    <a:avLst>
                      <a:gd name="adj" fmla="val 20147"/>
                    </a:avLst>
                  </a:prstGeom>
                  <a:solidFill>
                    <a:srgbClr val="E6E6E6"/>
                  </a:solidFill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dirty="0"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19" name="Straight Arrow Connector 18">
                    <a:extLst>
                      <a:ext uri="{FF2B5EF4-FFF2-40B4-BE49-F238E27FC236}">
                        <a16:creationId xmlns:a16="http://schemas.microsoft.com/office/drawing/2014/main" id="{D5285977-DD12-A764-1D78-5ECF2F40EB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6911280" y="13507244"/>
                    <a:ext cx="419099" cy="303689"/>
                  </a:xfrm>
                  <a:prstGeom prst="straightConnector1">
                    <a:avLst/>
                  </a:prstGeom>
                  <a:ln w="76200">
                    <a:solidFill>
                      <a:srgbClr val="FFFF00"/>
                    </a:solidFill>
                    <a:tailEnd type="triangle"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Google Shape;139;p18">
                    <a:extLst>
                      <a:ext uri="{FF2B5EF4-FFF2-40B4-BE49-F238E27FC236}">
                        <a16:creationId xmlns:a16="http://schemas.microsoft.com/office/drawing/2014/main" id="{3D65C487-8DA0-0D9D-1044-6CEA967AC085}"/>
                      </a:ext>
                    </a:extLst>
                  </p:cNvPr>
                  <p:cNvSpPr txBox="1"/>
                  <p:nvPr/>
                </p:nvSpPr>
                <p:spPr>
                  <a:xfrm>
                    <a:off x="35395886" y="13822083"/>
                    <a:ext cx="1568810" cy="48561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/>
                  <a:p>
                    <a:pPr marL="0" marR="0" lvl="0" indent="0" algn="ctr" rtl="0">
                      <a:lnSpc>
                        <a:spcPct val="14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US" sz="2000" i="0" u="none" strike="noStrike" cap="none" dirty="0">
                        <a:solidFill>
                          <a:srgbClr val="241842"/>
                        </a:solidFill>
                        <a:latin typeface="Merriweather Sans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a:t>Micrometer</a:t>
                    </a:r>
                    <a:endParaRPr lang="en-US" sz="1000" dirty="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486907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13196CF5-38AB-8408-C2B8-69D3213D4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A3F67A1E-EA32-4A46-15D5-7C0B460CAEE5}"/>
              </a:ext>
            </a:extLst>
          </p:cNvPr>
          <p:cNvSpPr txBox="1"/>
          <p:nvPr/>
        </p:nvSpPr>
        <p:spPr>
          <a:xfrm>
            <a:off x="634180" y="207891"/>
            <a:ext cx="1464079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Cantilever Beam Strain Data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E31F8A9-117D-C008-B196-B14AF9B8CB62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96FF90-CD2A-5B2A-830E-46BDEF5428C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15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945FBF53-1C3D-3FF4-A061-67EB23ED640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D7323A-172D-83A4-5335-940A8FDBB35E}"/>
              </a:ext>
            </a:extLst>
          </p:cNvPr>
          <p:cNvSpPr txBox="1"/>
          <p:nvPr/>
        </p:nvSpPr>
        <p:spPr>
          <a:xfrm>
            <a:off x="634180" y="2194878"/>
            <a:ext cx="16989495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Using a commercial strain gauge for reference, check that the theoretical strain match the experimental strain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F09CE1A-E539-593C-C681-C0F4711A1AE4}"/>
              </a:ext>
            </a:extLst>
          </p:cNvPr>
          <p:cNvGrpSpPr/>
          <p:nvPr/>
        </p:nvGrpSpPr>
        <p:grpSpPr>
          <a:xfrm>
            <a:off x="326976" y="3418922"/>
            <a:ext cx="8138283" cy="3634920"/>
            <a:chOff x="11168706" y="4440525"/>
            <a:chExt cx="8138283" cy="36349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CCD880D-EEE0-709F-3961-DD6CA7F88F7B}"/>
                    </a:ext>
                  </a:extLst>
                </p:cNvPr>
                <p:cNvSpPr txBox="1"/>
                <p:nvPr/>
              </p:nvSpPr>
              <p:spPr>
                <a:xfrm>
                  <a:off x="11168706" y="6759251"/>
                  <a:ext cx="8138283" cy="13161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𝑑𝑒𝑓𝑜𝑟𝑚𝑎𝑡𝑖𝑜𝑛</m:t>
                      </m:r>
                    </m:oMath>
                  </a14:m>
                  <a:r>
                    <a:rPr lang="en-US" sz="2800" b="0" dirty="0">
                      <a:solidFill>
                        <a:srgbClr val="241842"/>
                      </a:solidFill>
                      <a:latin typeface="Merriweather Sans"/>
                    </a:rPr>
                    <a:t>;    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𝑡h𝑖𝑐𝑘𝑛𝑒𝑠𝑠</m:t>
                      </m:r>
                    </m:oMath>
                  </a14:m>
                  <a:r>
                    <a:rPr lang="en-US" sz="2800" dirty="0">
                      <a:solidFill>
                        <a:srgbClr val="241842"/>
                      </a:solidFill>
                      <a:latin typeface="Merriweather Sans"/>
                    </a:rPr>
                    <a:t>;</a:t>
                  </a:r>
                  <a:r>
                    <a:rPr lang="en-US" sz="2800" dirty="0">
                      <a:solidFill>
                        <a:srgbClr val="241842"/>
                      </a:solidFill>
                    </a:rPr>
                    <a:t>  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𝑠𝑡𝑟𝑎𝑖𝑛</m:t>
                      </m:r>
                    </m:oMath>
                  </a14:m>
                  <a:r>
                    <a:rPr lang="en-US" sz="2800" dirty="0">
                      <a:solidFill>
                        <a:srgbClr val="241842"/>
                      </a:solidFill>
                      <a:latin typeface="Merriweather Sans"/>
                    </a:rPr>
                    <a:t>; </a:t>
                  </a:r>
                </a:p>
                <a:p>
                  <a:pPr algn="ctr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𝑅𝑒𝑠𝑖𝑠𝑡𝑎𝑛𝑐𝑒</m:t>
                      </m:r>
                    </m:oMath>
                  </a14:m>
                  <a:r>
                    <a:rPr lang="en-US" sz="2800" dirty="0">
                      <a:solidFill>
                        <a:srgbClr val="241842"/>
                      </a:solidFill>
                      <a:latin typeface="Merriweather Sans"/>
                    </a:rPr>
                    <a:t>;    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𝐺𝐹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𝐺𝑎𝑢𝑔𝑒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𝐹𝑎𝑐𝑡𝑜𝑟</m:t>
                      </m:r>
                    </m:oMath>
                  </a14:m>
                  <a:endParaRPr lang="en-US" sz="2800" dirty="0">
                    <a:solidFill>
                      <a:srgbClr val="241842"/>
                    </a:solidFill>
                    <a:latin typeface="Merriweather Sans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CCD880D-EEE0-709F-3961-DD6CA7F88F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68706" y="6759251"/>
                  <a:ext cx="8138283" cy="1316194"/>
                </a:xfrm>
                <a:prstGeom prst="rect">
                  <a:avLst/>
                </a:prstGeom>
                <a:blipFill>
                  <a:blip r:embed="rId4"/>
                  <a:stretch>
                    <a:fillRect b="-120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F7C9797-D2F0-A872-E082-076262A9A619}"/>
                </a:ext>
              </a:extLst>
            </p:cNvPr>
            <p:cNvGrpSpPr/>
            <p:nvPr/>
          </p:nvGrpSpPr>
          <p:grpSpPr>
            <a:xfrm>
              <a:off x="11168706" y="4440525"/>
              <a:ext cx="8103157" cy="2284508"/>
              <a:chOff x="11168706" y="4440525"/>
              <a:chExt cx="8103157" cy="228450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C52A3A39-993F-66F1-73BA-12333485E949}"/>
                      </a:ext>
                    </a:extLst>
                  </p:cNvPr>
                  <p:cNvSpPr txBox="1"/>
                  <p:nvPr/>
                </p:nvSpPr>
                <p:spPr>
                  <a:xfrm>
                    <a:off x="11168706" y="4440525"/>
                    <a:ext cx="7069243" cy="66986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:r>
                      <a:rPr lang="en-US" sz="2800" b="1" dirty="0">
                        <a:solidFill>
                          <a:srgbClr val="241842"/>
                        </a:solidFill>
                        <a:latin typeface="Merriweather Sans"/>
                      </a:rPr>
                      <a:t>Commercial Strain Gauge (</a:t>
                    </a:r>
                    <a14:m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800" b="1" i="0" dirty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GF</m:t>
                        </m:r>
                        <m:r>
                          <a:rPr lang="en-US" sz="2800" b="1" i="1" dirty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1" i="1" dirty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800" b="1" i="1" dirty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dirty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𝟏𝟒𝟓</m:t>
                        </m:r>
                      </m:oMath>
                    </a14:m>
                    <a:r>
                      <a:rPr lang="en-US" sz="2800" b="1" dirty="0">
                        <a:solidFill>
                          <a:srgbClr val="241842"/>
                        </a:solidFill>
                        <a:latin typeface="Merriweather Sans"/>
                      </a:rPr>
                      <a:t>):</a:t>
                    </a:r>
                  </a:p>
                </p:txBody>
              </p:sp>
            </mc:Choice>
            <mc:Fallback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C52A3A39-993F-66F1-73BA-12333485E94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168706" y="4440525"/>
                    <a:ext cx="7069243" cy="66986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812" b="-2454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294028D8-70E8-B85A-F51C-5BA3F8369BBC}"/>
                  </a:ext>
                </a:extLst>
              </p:cNvPr>
              <p:cNvGrpSpPr/>
              <p:nvPr/>
            </p:nvGrpSpPr>
            <p:grpSpPr>
              <a:xfrm>
                <a:off x="14144025" y="4861506"/>
                <a:ext cx="4297566" cy="1863527"/>
                <a:chOff x="14144025" y="4861506"/>
                <a:chExt cx="4297566" cy="1863527"/>
              </a:xfrm>
            </p:grpSpPr>
            <p:sp>
              <p:nvSpPr>
                <p:cNvPr id="26" name="Google Shape;118;p17">
                  <a:extLst>
                    <a:ext uri="{FF2B5EF4-FFF2-40B4-BE49-F238E27FC236}">
                      <a16:creationId xmlns:a16="http://schemas.microsoft.com/office/drawing/2014/main" id="{68696BB1-39BB-E4ED-869F-30E09E7C6DD5}"/>
                    </a:ext>
                  </a:extLst>
                </p:cNvPr>
                <p:cNvSpPr/>
                <p:nvPr/>
              </p:nvSpPr>
              <p:spPr>
                <a:xfrm>
                  <a:off x="15484319" y="5289631"/>
                  <a:ext cx="2957271" cy="1435402"/>
                </a:xfrm>
                <a:prstGeom prst="roundRect">
                  <a:avLst>
                    <a:gd name="adj" fmla="val 20147"/>
                  </a:avLst>
                </a:prstGeom>
                <a:solidFill>
                  <a:schemeClr val="bg2">
                    <a:lumMod val="20000"/>
                    <a:lumOff val="80000"/>
                    <a:alpha val="50000"/>
                  </a:schemeClr>
                </a:solidFill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TextBox 14">
                      <a:extLst>
                        <a:ext uri="{FF2B5EF4-FFF2-40B4-BE49-F238E27FC236}">
                          <a16:creationId xmlns:a16="http://schemas.microsoft.com/office/drawing/2014/main" id="{D9F09327-1628-8FAC-2AD3-D868ACA32B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568882" y="4861506"/>
                      <a:ext cx="2872709" cy="167796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𝑡h𝑒𝑜𝑟</m:t>
                                </m:r>
                              </m:sub>
                            </m:sSub>
                            <m: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Sup>
                                  <m:sSubSupPr>
                                    <m:ctrlP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</m:den>
                            </m:f>
                          </m:oMath>
                        </m:oMathPara>
                      </a14:m>
                      <a:endParaRPr lang="en-US" sz="3200" dirty="0">
                        <a:solidFill>
                          <a:srgbClr val="241842"/>
                        </a:solidFill>
                        <a:latin typeface="Merriweather Sans"/>
                      </a:endParaRPr>
                    </a:p>
                  </p:txBody>
                </p:sp>
              </mc:Choice>
              <mc:Fallback xmlns="">
                <p:sp>
                  <p:nvSpPr>
                    <p:cNvPr id="15" name="TextBox 14">
                      <a:extLst>
                        <a:ext uri="{FF2B5EF4-FFF2-40B4-BE49-F238E27FC236}">
                          <a16:creationId xmlns:a16="http://schemas.microsoft.com/office/drawing/2014/main" id="{D9F09327-1628-8FAC-2AD3-D868ACA32B6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568882" y="4861506"/>
                      <a:ext cx="2872709" cy="1677960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D2E46538-2A41-4FB0-A25F-596F35FE4247}"/>
                    </a:ext>
                  </a:extLst>
                </p:cNvPr>
                <p:cNvSpPr txBox="1"/>
                <p:nvPr/>
              </p:nvSpPr>
              <p:spPr>
                <a:xfrm>
                  <a:off x="14144025" y="5810945"/>
                  <a:ext cx="63634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[2]</a:t>
                  </a: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0AECBF01-BCFA-B3CD-6F13-4590E52AA1FD}"/>
                  </a:ext>
                </a:extLst>
              </p:cNvPr>
              <p:cNvGrpSpPr/>
              <p:nvPr/>
            </p:nvGrpSpPr>
            <p:grpSpPr>
              <a:xfrm>
                <a:off x="11299773" y="5115785"/>
                <a:ext cx="7972090" cy="1609248"/>
                <a:chOff x="11299773" y="5115785"/>
                <a:chExt cx="7972090" cy="1609248"/>
              </a:xfrm>
            </p:grpSpPr>
            <p:sp>
              <p:nvSpPr>
                <p:cNvPr id="27" name="Google Shape;118;p17">
                  <a:extLst>
                    <a:ext uri="{FF2B5EF4-FFF2-40B4-BE49-F238E27FC236}">
                      <a16:creationId xmlns:a16="http://schemas.microsoft.com/office/drawing/2014/main" id="{11853819-1BF0-0698-E6EF-2B34B04A55AF}"/>
                    </a:ext>
                  </a:extLst>
                </p:cNvPr>
                <p:cNvSpPr/>
                <p:nvPr/>
              </p:nvSpPr>
              <p:spPr>
                <a:xfrm>
                  <a:off x="11331987" y="5289631"/>
                  <a:ext cx="2696507" cy="1435402"/>
                </a:xfrm>
                <a:prstGeom prst="roundRect">
                  <a:avLst>
                    <a:gd name="adj" fmla="val 20147"/>
                  </a:avLst>
                </a:prstGeom>
                <a:solidFill>
                  <a:schemeClr val="bg2">
                    <a:lumMod val="20000"/>
                    <a:lumOff val="80000"/>
                    <a:alpha val="50000"/>
                  </a:schemeClr>
                </a:solidFill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250AA0A-B9D5-1C82-4A82-24C21DFB577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299773" y="5115785"/>
                      <a:ext cx="2696507" cy="149540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𝑒𝑥𝑝</m:t>
                                </m:r>
                              </m:sub>
                            </m:sSub>
                            <m: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𝐺𝐹</m:t>
                                </m:r>
                              </m:den>
                            </m:f>
                          </m:oMath>
                        </m:oMathPara>
                      </a14:m>
                      <a:endParaRPr lang="en-US" sz="3200" dirty="0">
                        <a:solidFill>
                          <a:srgbClr val="241842"/>
                        </a:solidFill>
                        <a:latin typeface="Merriweather Sans"/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5250AA0A-B9D5-1C82-4A82-24C21DFB577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299773" y="5115785"/>
                      <a:ext cx="2696507" cy="149540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1DB52C74-275D-5E14-91B8-F8A394EC0CE7}"/>
                    </a:ext>
                  </a:extLst>
                </p:cNvPr>
                <p:cNvSpPr txBox="1"/>
                <p:nvPr/>
              </p:nvSpPr>
              <p:spPr>
                <a:xfrm>
                  <a:off x="18635514" y="5810944"/>
                  <a:ext cx="63634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[3]</a:t>
                  </a: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B644E77C-3E37-B34C-EC55-DC436745C3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0566025"/>
                  </p:ext>
                </p:extLst>
              </p:nvPr>
            </p:nvGraphicFramePr>
            <p:xfrm>
              <a:off x="8676118" y="3629557"/>
              <a:ext cx="8764487" cy="6338570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08065">
                      <a:extLst>
                        <a:ext uri="{9D8B030D-6E8A-4147-A177-3AD203B41FA5}">
                          <a16:colId xmlns:a16="http://schemas.microsoft.com/office/drawing/2014/main" val="471877737"/>
                        </a:ext>
                      </a:extLst>
                    </a:gridCol>
                    <a:gridCol w="1475117">
                      <a:extLst>
                        <a:ext uri="{9D8B030D-6E8A-4147-A177-3AD203B41FA5}">
                          <a16:colId xmlns:a16="http://schemas.microsoft.com/office/drawing/2014/main" val="3244526669"/>
                        </a:ext>
                      </a:extLst>
                    </a:gridCol>
                    <a:gridCol w="1503851">
                      <a:extLst>
                        <a:ext uri="{9D8B030D-6E8A-4147-A177-3AD203B41FA5}">
                          <a16:colId xmlns:a16="http://schemas.microsoft.com/office/drawing/2014/main" val="90354827"/>
                        </a:ext>
                      </a:extLst>
                    </a:gridCol>
                    <a:gridCol w="2033438">
                      <a:extLst>
                        <a:ext uri="{9D8B030D-6E8A-4147-A177-3AD203B41FA5}">
                          <a16:colId xmlns:a16="http://schemas.microsoft.com/office/drawing/2014/main" val="660681209"/>
                        </a:ext>
                      </a:extLst>
                    </a:gridCol>
                    <a:gridCol w="2344016">
                      <a:extLst>
                        <a:ext uri="{9D8B030D-6E8A-4147-A177-3AD203B41FA5}">
                          <a16:colId xmlns:a16="http://schemas.microsoft.com/office/drawing/2014/main" val="116971245"/>
                        </a:ext>
                      </a:extLst>
                    </a:gridCol>
                  </a:tblGrid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d (mm)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1" i="0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R (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1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𝛀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R/R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Strain: exp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Strain: theor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9959148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8090560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0.01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2.84E-05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1.31E-05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0369678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0.019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5.40E-05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2.51E-05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2.62E-05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0397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0.75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0.029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8.24E-05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3.84E-05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3.93E-05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742468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0.039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1.10E-04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5.17E-05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5.24E-05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5667706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0.049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1.39E-04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6.49E-05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6.55E-05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1297563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0.059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1.67E-04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7.82E-05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7.86E-05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063166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1.75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0.069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1.96E-04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9.15E-05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9.17E-05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7680756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0.079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2.25E-04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1.05E-04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9.99E-05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660115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7" name="Table 36">
                <a:extLst>
                  <a:ext uri="{FF2B5EF4-FFF2-40B4-BE49-F238E27FC236}">
                    <a16:creationId xmlns:a16="http://schemas.microsoft.com/office/drawing/2014/main" id="{B644E77C-3E37-B34C-EC55-DC436745C3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60566025"/>
                  </p:ext>
                </p:extLst>
              </p:nvPr>
            </p:nvGraphicFramePr>
            <p:xfrm>
              <a:off x="8676118" y="3629557"/>
              <a:ext cx="8764487" cy="6338570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08065">
                      <a:extLst>
                        <a:ext uri="{9D8B030D-6E8A-4147-A177-3AD203B41FA5}">
                          <a16:colId xmlns:a16="http://schemas.microsoft.com/office/drawing/2014/main" val="471877737"/>
                        </a:ext>
                      </a:extLst>
                    </a:gridCol>
                    <a:gridCol w="1475117">
                      <a:extLst>
                        <a:ext uri="{9D8B030D-6E8A-4147-A177-3AD203B41FA5}">
                          <a16:colId xmlns:a16="http://schemas.microsoft.com/office/drawing/2014/main" val="3244526669"/>
                        </a:ext>
                      </a:extLst>
                    </a:gridCol>
                    <a:gridCol w="1503851">
                      <a:extLst>
                        <a:ext uri="{9D8B030D-6E8A-4147-A177-3AD203B41FA5}">
                          <a16:colId xmlns:a16="http://schemas.microsoft.com/office/drawing/2014/main" val="90354827"/>
                        </a:ext>
                      </a:extLst>
                    </a:gridCol>
                    <a:gridCol w="2033438">
                      <a:extLst>
                        <a:ext uri="{9D8B030D-6E8A-4147-A177-3AD203B41FA5}">
                          <a16:colId xmlns:a16="http://schemas.microsoft.com/office/drawing/2014/main" val="660681209"/>
                        </a:ext>
                      </a:extLst>
                    </a:gridCol>
                    <a:gridCol w="2344016">
                      <a:extLst>
                        <a:ext uri="{9D8B030D-6E8A-4147-A177-3AD203B41FA5}">
                          <a16:colId xmlns:a16="http://schemas.microsoft.com/office/drawing/2014/main" val="116971245"/>
                        </a:ext>
                      </a:extLst>
                    </a:gridCol>
                  </a:tblGrid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d (mm)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98760" t="-4808" r="-403306" b="-9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94737" t="-4808" r="-295142" b="-9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Strain: exp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</a:rPr>
                            <a:t>Strain: theor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9959148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0.00E+00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8090560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0.01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2.84E-05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1.31E-05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0369678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0.019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5.40E-05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2.51E-05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2.62E-05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0397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0.75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0.029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8.24E-05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3.84E-05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3.93E-05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742468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0.039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1.10E-04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5.17E-05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5.24E-05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5667706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0.049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1.39E-04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6.49E-05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6.55E-05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1297563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0.059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1.67E-04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7.82E-05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7.86E-05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0631664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1.75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0.069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1.96E-04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9.15E-05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9.17E-05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7680756"/>
                      </a:ext>
                    </a:extLst>
                  </a:tr>
                  <a:tr h="633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R="0" algn="ctr" rtl="0" fontAlgn="b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Font typeface="Arial"/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0.079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2.25E-04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1.05E-04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cap="none" dirty="0">
                              <a:solidFill>
                                <a:schemeClr val="tx1"/>
                              </a:solidFill>
                              <a:latin typeface="Merriweather Sans" pitchFamily="2" charset="0"/>
                              <a:ea typeface="+mn-ea"/>
                              <a:cs typeface="+mn-cs"/>
                              <a:sym typeface="Arial"/>
                            </a:rPr>
                            <a:t>9.99E-05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6601159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6" name="Google Shape;118;p17">
            <a:extLst>
              <a:ext uri="{FF2B5EF4-FFF2-40B4-BE49-F238E27FC236}">
                <a16:creationId xmlns:a16="http://schemas.microsoft.com/office/drawing/2014/main" id="{534CF598-2E4E-A9EB-F84D-4DAFD56077E9}"/>
              </a:ext>
            </a:extLst>
          </p:cNvPr>
          <p:cNvSpPr/>
          <p:nvPr/>
        </p:nvSpPr>
        <p:spPr>
          <a:xfrm>
            <a:off x="13023956" y="3517302"/>
            <a:ext cx="4382244" cy="6450825"/>
          </a:xfrm>
          <a:prstGeom prst="roundRect">
            <a:avLst>
              <a:gd name="adj" fmla="val 6878"/>
            </a:avLst>
          </a:prstGeom>
          <a:noFill/>
          <a:ln w="76200"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E933634-B25A-CC5F-DBE3-CFB6FF02D80F}"/>
              </a:ext>
            </a:extLst>
          </p:cNvPr>
          <p:cNvGrpSpPr/>
          <p:nvPr/>
        </p:nvGrpSpPr>
        <p:grpSpPr>
          <a:xfrm>
            <a:off x="326977" y="7286009"/>
            <a:ext cx="8138283" cy="2682118"/>
            <a:chOff x="237465" y="7083039"/>
            <a:chExt cx="8138283" cy="268211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8B7489A-BA6E-42F9-5DEE-7D299B028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7465" y="7083039"/>
              <a:ext cx="8138283" cy="2251518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25" name="Google Shape;139;p18">
              <a:extLst>
                <a:ext uri="{FF2B5EF4-FFF2-40B4-BE49-F238E27FC236}">
                  <a16:creationId xmlns:a16="http://schemas.microsoft.com/office/drawing/2014/main" id="{808DE2FD-8AE8-5B2C-8B14-73BDFE2C8A45}"/>
                </a:ext>
              </a:extLst>
            </p:cNvPr>
            <p:cNvSpPr txBox="1"/>
            <p:nvPr/>
          </p:nvSpPr>
          <p:spPr>
            <a:xfrm>
              <a:off x="237465" y="9334270"/>
              <a:ext cx="8138283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 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23</a:t>
              </a: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Diagram of cantilever for theoretical strain calculation</a:t>
              </a:r>
            </a:p>
          </p:txBody>
        </p:sp>
      </p:grpSp>
      <p:sp>
        <p:nvSpPr>
          <p:cNvPr id="54" name="Google Shape;139;p18">
            <a:extLst>
              <a:ext uri="{FF2B5EF4-FFF2-40B4-BE49-F238E27FC236}">
                <a16:creationId xmlns:a16="http://schemas.microsoft.com/office/drawing/2014/main" id="{ABADA718-4A77-156E-A8CE-0D1A1862ADD5}"/>
              </a:ext>
            </a:extLst>
          </p:cNvPr>
          <p:cNvSpPr txBox="1"/>
          <p:nvPr/>
        </p:nvSpPr>
        <p:spPr>
          <a:xfrm>
            <a:off x="9069955" y="2996000"/>
            <a:ext cx="813828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Table for commercial metal foil strain gauge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7E51B29-C3EF-2370-70BB-06D70CE5CF3B}"/>
                  </a:ext>
                </a:extLst>
              </p:cNvPr>
              <p:cNvSpPr txBox="1"/>
              <p:nvPr/>
            </p:nvSpPr>
            <p:spPr>
              <a:xfrm>
                <a:off x="8309977" y="2870971"/>
                <a:ext cx="18266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=351</m:t>
                      </m:r>
                      <m:r>
                        <a:rPr lang="en-US" sz="2400" b="0" i="0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7E51B29-C3EF-2370-70BB-06D70CE5C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977" y="2870971"/>
                <a:ext cx="1826654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6793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6" grpId="0" animBg="1"/>
      <p:bldP spid="54" grpId="0"/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009C43F1-D794-8DDB-C835-D7552B264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E7D074C1-D3D6-8756-B884-D5A319166B36}"/>
              </a:ext>
            </a:extLst>
          </p:cNvPr>
          <p:cNvSpPr txBox="1"/>
          <p:nvPr/>
        </p:nvSpPr>
        <p:spPr>
          <a:xfrm>
            <a:off x="634180" y="207891"/>
            <a:ext cx="1464079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Unstrained Resistance Results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66816A-3383-888D-3517-83C6DAA39C86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0270D23-FD97-327A-40AC-3231896A7FB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16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DA5DF879-BCD6-60AD-821C-5E49AC9FACF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13C7E4-846D-6DA0-26F2-00A0BF7A4070}"/>
              </a:ext>
            </a:extLst>
          </p:cNvPr>
          <p:cNvSpPr txBox="1"/>
          <p:nvPr/>
        </p:nvSpPr>
        <p:spPr>
          <a:xfrm>
            <a:off x="634180" y="2286815"/>
            <a:ext cx="16989494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Eight different carbon-polymer ratios were tested and fabricated into piezoresistive sensors:</a:t>
            </a:r>
          </a:p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b="1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5.00, 4.29, 3.75, 3.33, 2.50, 1.67, 1.50, 1.25 </a:t>
            </a:r>
            <a:r>
              <a:rPr lang="en-US" sz="2800" b="1" dirty="0" err="1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wt</a:t>
            </a:r>
            <a:r>
              <a:rPr lang="en-US" sz="2800" b="1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% CB</a:t>
            </a:r>
            <a:endParaRPr lang="en-US" sz="2800" dirty="0">
              <a:solidFill>
                <a:srgbClr val="241842"/>
              </a:solidFill>
              <a:latin typeface="Merriweather Sans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5D10D496-E980-7C21-6583-237016BE1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1359797"/>
              </p:ext>
            </p:extLst>
          </p:nvPr>
        </p:nvGraphicFramePr>
        <p:xfrm>
          <a:off x="6910466" y="3959217"/>
          <a:ext cx="10205585" cy="595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89A9DD5-99CC-B276-FD3F-718DCC4C687A}"/>
              </a:ext>
            </a:extLst>
          </p:cNvPr>
          <p:cNvGrpSpPr/>
          <p:nvPr/>
        </p:nvGrpSpPr>
        <p:grpSpPr>
          <a:xfrm>
            <a:off x="459078" y="4819601"/>
            <a:ext cx="16254955" cy="3730039"/>
            <a:chOff x="459078" y="4819601"/>
            <a:chExt cx="16254955" cy="3730039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307B805D-5800-9A63-CA15-20774279BFA7}"/>
                </a:ext>
              </a:extLst>
            </p:cNvPr>
            <p:cNvGrpSpPr/>
            <p:nvPr/>
          </p:nvGrpSpPr>
          <p:grpSpPr>
            <a:xfrm>
              <a:off x="459078" y="6390278"/>
              <a:ext cx="6211544" cy="2159362"/>
              <a:chOff x="459078" y="6390278"/>
              <a:chExt cx="6211544" cy="2159362"/>
            </a:xfrm>
          </p:grpSpPr>
          <p:sp>
            <p:nvSpPr>
              <p:cNvPr id="59" name="Google Shape;118;p17">
                <a:extLst>
                  <a:ext uri="{FF2B5EF4-FFF2-40B4-BE49-F238E27FC236}">
                    <a16:creationId xmlns:a16="http://schemas.microsoft.com/office/drawing/2014/main" id="{1835A38A-3815-3FE8-C425-DF20666EB654}"/>
                  </a:ext>
                </a:extLst>
              </p:cNvPr>
              <p:cNvSpPr/>
              <p:nvPr/>
            </p:nvSpPr>
            <p:spPr>
              <a:xfrm>
                <a:off x="459078" y="6390278"/>
                <a:ext cx="5814306" cy="2159362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D95B34-AD0C-8B54-5AF7-BAE043B1F09F}"/>
                  </a:ext>
                </a:extLst>
              </p:cNvPr>
              <p:cNvSpPr txBox="1"/>
              <p:nvPr/>
            </p:nvSpPr>
            <p:spPr>
              <a:xfrm>
                <a:off x="634180" y="6390278"/>
                <a:ext cx="6036442" cy="1963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SzPct val="15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Follows the trend of the traditional S-shaped percolation curve.</a:t>
                </a:r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84587E-02B3-DCF4-F7E4-2EE1F24E801E}"/>
                </a:ext>
              </a:extLst>
            </p:cNvPr>
            <p:cNvSpPr/>
            <p:nvPr/>
          </p:nvSpPr>
          <p:spPr>
            <a:xfrm>
              <a:off x="8184630" y="4916774"/>
              <a:ext cx="8529403" cy="3189197"/>
            </a:xfrm>
            <a:custGeom>
              <a:avLst/>
              <a:gdLst>
                <a:gd name="csX0" fmla="*/ 8529403 w 8529403"/>
                <a:gd name="csY0" fmla="*/ 3221884 h 3221884"/>
                <a:gd name="csX1" fmla="*/ 6370819 w 8529403"/>
                <a:gd name="csY1" fmla="*/ 3176913 h 3221884"/>
                <a:gd name="csX2" fmla="*/ 3627619 w 8529403"/>
                <a:gd name="csY2" fmla="*/ 2757189 h 3221884"/>
                <a:gd name="csX3" fmla="*/ 2413416 w 8529403"/>
                <a:gd name="csY3" fmla="*/ 1902749 h 3221884"/>
                <a:gd name="csX4" fmla="*/ 2053652 w 8529403"/>
                <a:gd name="csY4" fmla="*/ 913398 h 3221884"/>
                <a:gd name="csX5" fmla="*/ 1768839 w 8529403"/>
                <a:gd name="csY5" fmla="*/ 388743 h 3221884"/>
                <a:gd name="csX6" fmla="*/ 1049311 w 8529403"/>
                <a:gd name="csY6" fmla="*/ 103930 h 3221884"/>
                <a:gd name="csX7" fmla="*/ 0 w 8529403"/>
                <a:gd name="csY7" fmla="*/ 13989 h 32218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8529403" h="3221884">
                  <a:moveTo>
                    <a:pt x="8529403" y="3221884"/>
                  </a:moveTo>
                  <a:lnTo>
                    <a:pt x="6370819" y="3176913"/>
                  </a:lnTo>
                  <a:cubicBezTo>
                    <a:pt x="5553855" y="3099464"/>
                    <a:pt x="4287186" y="2969550"/>
                    <a:pt x="3627619" y="2757189"/>
                  </a:cubicBezTo>
                  <a:cubicBezTo>
                    <a:pt x="2968052" y="2544828"/>
                    <a:pt x="2675744" y="2210047"/>
                    <a:pt x="2413416" y="1902749"/>
                  </a:cubicBezTo>
                  <a:cubicBezTo>
                    <a:pt x="2151088" y="1595450"/>
                    <a:pt x="2161081" y="1165732"/>
                    <a:pt x="2053652" y="913398"/>
                  </a:cubicBezTo>
                  <a:cubicBezTo>
                    <a:pt x="1946222" y="661064"/>
                    <a:pt x="1936229" y="523654"/>
                    <a:pt x="1768839" y="388743"/>
                  </a:cubicBezTo>
                  <a:cubicBezTo>
                    <a:pt x="1601449" y="253832"/>
                    <a:pt x="1344117" y="166389"/>
                    <a:pt x="1049311" y="103930"/>
                  </a:cubicBezTo>
                  <a:cubicBezTo>
                    <a:pt x="754505" y="41471"/>
                    <a:pt x="102433" y="-30981"/>
                    <a:pt x="0" y="13989"/>
                  </a:cubicBezTo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2AD9803-B6DE-7282-E448-F761FA552AD7}"/>
                </a:ext>
              </a:extLst>
            </p:cNvPr>
            <p:cNvGrpSpPr/>
            <p:nvPr/>
          </p:nvGrpSpPr>
          <p:grpSpPr>
            <a:xfrm>
              <a:off x="14570440" y="4819601"/>
              <a:ext cx="2143593" cy="1139252"/>
              <a:chOff x="14540459" y="4717413"/>
              <a:chExt cx="2143593" cy="1139252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23CFC30-915D-69B2-6F11-3ECFA2D3E528}"/>
                  </a:ext>
                </a:extLst>
              </p:cNvPr>
              <p:cNvSpPr/>
              <p:nvPr/>
            </p:nvSpPr>
            <p:spPr>
              <a:xfrm>
                <a:off x="14540459" y="4717413"/>
                <a:ext cx="2143593" cy="1139252"/>
              </a:xfrm>
              <a:prstGeom prst="rect">
                <a:avLst/>
              </a:prstGeom>
              <a:solidFill>
                <a:srgbClr val="F0EBFD"/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Google Shape;139;p18">
                <a:extLst>
                  <a:ext uri="{FF2B5EF4-FFF2-40B4-BE49-F238E27FC236}">
                    <a16:creationId xmlns:a16="http://schemas.microsoft.com/office/drawing/2014/main" id="{3158B6EF-EE82-8F3F-B322-E50A43D1499C}"/>
                  </a:ext>
                </a:extLst>
              </p:cNvPr>
              <p:cNvSpPr txBox="1"/>
              <p:nvPr/>
            </p:nvSpPr>
            <p:spPr>
              <a:xfrm>
                <a:off x="15193816" y="4840988"/>
                <a:ext cx="1309553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Exp. data</a:t>
                </a:r>
              </a:p>
              <a:p>
                <a:pPr marL="0" marR="0" lvl="0" indent="0" algn="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Trendline</a:t>
                </a:r>
                <a:endPara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1AD4C511-BC7A-DE2B-EAD4-A1C4281DE1FF}"/>
                  </a:ext>
                </a:extLst>
              </p:cNvPr>
              <p:cNvSpPr/>
              <p:nvPr/>
            </p:nvSpPr>
            <p:spPr>
              <a:xfrm>
                <a:off x="14812026" y="4943267"/>
                <a:ext cx="234993" cy="234993"/>
              </a:xfrm>
              <a:prstGeom prst="ellipse">
                <a:avLst/>
              </a:prstGeom>
              <a:solidFill>
                <a:srgbClr val="C5141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69C55D5-A928-016B-6E48-E5447A4337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29718" y="5511891"/>
                <a:ext cx="599607" cy="0"/>
              </a:xfrm>
              <a:prstGeom prst="line">
                <a:avLst/>
              </a:prstGeom>
              <a:ln w="57150">
                <a:solidFill>
                  <a:srgbClr val="4600EE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AFD3369-14FA-DFB0-9044-2E4CC1E9D518}"/>
              </a:ext>
            </a:extLst>
          </p:cNvPr>
          <p:cNvSpPr txBox="1"/>
          <p:nvPr/>
        </p:nvSpPr>
        <p:spPr>
          <a:xfrm>
            <a:off x="638960" y="4193228"/>
            <a:ext cx="6036442" cy="196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Measured the unstrained resistances of each sensor to try to model the percolation curve</a:t>
            </a:r>
          </a:p>
        </p:txBody>
      </p:sp>
      <p:sp>
        <p:nvSpPr>
          <p:cNvPr id="63" name="Google Shape;139;p18">
            <a:extLst>
              <a:ext uri="{FF2B5EF4-FFF2-40B4-BE49-F238E27FC236}">
                <a16:creationId xmlns:a16="http://schemas.microsoft.com/office/drawing/2014/main" id="{85571731-89D7-7459-6F09-61E13B98B5E2}"/>
              </a:ext>
            </a:extLst>
          </p:cNvPr>
          <p:cNvSpPr txBox="1"/>
          <p:nvPr/>
        </p:nvSpPr>
        <p:spPr>
          <a:xfrm>
            <a:off x="6910466" y="3992255"/>
            <a:ext cx="169253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>
                <a:solidFill>
                  <a:srgbClr val="0A0D0C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Semi-log</a:t>
            </a:r>
          </a:p>
        </p:txBody>
      </p:sp>
    </p:spTree>
    <p:extLst>
      <p:ext uri="{BB962C8B-B14F-4D97-AF65-F5344CB8AC3E}">
        <p14:creationId xmlns:p14="http://schemas.microsoft.com/office/powerpoint/2010/main" val="39046881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7" grpId="0">
        <p:bldAsOne/>
      </p:bldGraphic>
      <p:bldP spid="60" grpId="0"/>
      <p:bldP spid="6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62093291-2131-8316-1C60-F539A9689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1A7E02B-2E78-DF26-6EB2-247DB09248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2971408"/>
              </p:ext>
            </p:extLst>
          </p:nvPr>
        </p:nvGraphicFramePr>
        <p:xfrm>
          <a:off x="7899734" y="3010987"/>
          <a:ext cx="9578486" cy="676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5EB25F0F-46AA-ECE3-2342-766DDA4FFF41}"/>
              </a:ext>
            </a:extLst>
          </p:cNvPr>
          <p:cNvSpPr txBox="1"/>
          <p:nvPr/>
        </p:nvSpPr>
        <p:spPr>
          <a:xfrm>
            <a:off x="634180" y="207891"/>
            <a:ext cx="1464079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Gauge Factor Results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24E2D64-2BAD-E9D3-719C-B13702583117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4FBC9A8-43C1-4C33-6B8A-711411DC390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17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0DA2574A-5472-D502-29C2-8E346333F2D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C6BA3C-D05D-677F-B4CE-6FB8601BB931}"/>
              </a:ext>
            </a:extLst>
          </p:cNvPr>
          <p:cNvSpPr txBox="1"/>
          <p:nvPr/>
        </p:nvSpPr>
        <p:spPr>
          <a:xfrm>
            <a:off x="634181" y="2234399"/>
            <a:ext cx="16989494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Using strain values from commercial strain gauge,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GF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 of each printed sensor is determined for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tensile loading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: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DCE5974-D3E5-88FA-CCE9-DDDE36B391D9}"/>
              </a:ext>
            </a:extLst>
          </p:cNvPr>
          <p:cNvGrpSpPr/>
          <p:nvPr/>
        </p:nvGrpSpPr>
        <p:grpSpPr>
          <a:xfrm>
            <a:off x="634180" y="3302558"/>
            <a:ext cx="6441465" cy="1638786"/>
            <a:chOff x="910991" y="2947333"/>
            <a:chExt cx="6441465" cy="16387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2C937F-1BD5-AB66-85D5-55FEC12E74DD}"/>
                </a:ext>
              </a:extLst>
            </p:cNvPr>
            <p:cNvSpPr txBox="1"/>
            <p:nvPr/>
          </p:nvSpPr>
          <p:spPr>
            <a:xfrm>
              <a:off x="910991" y="3447258"/>
              <a:ext cx="2789546" cy="6706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241842"/>
                  </a:solidFill>
                  <a:latin typeface="Merriweather Sans"/>
                </a:rPr>
                <a:t>Printed Sensor: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7BA87C3-17C0-8E0B-885B-A62F3065908B}"/>
                </a:ext>
              </a:extLst>
            </p:cNvPr>
            <p:cNvGrpSpPr/>
            <p:nvPr/>
          </p:nvGrpSpPr>
          <p:grpSpPr>
            <a:xfrm>
              <a:off x="4180685" y="2947333"/>
              <a:ext cx="3171771" cy="1638786"/>
              <a:chOff x="4180685" y="2947333"/>
              <a:chExt cx="3171771" cy="1638786"/>
            </a:xfrm>
          </p:grpSpPr>
          <p:sp>
            <p:nvSpPr>
              <p:cNvPr id="28" name="Google Shape;118;p17">
                <a:extLst>
                  <a:ext uri="{FF2B5EF4-FFF2-40B4-BE49-F238E27FC236}">
                    <a16:creationId xmlns:a16="http://schemas.microsoft.com/office/drawing/2014/main" id="{B5E188A3-B0D0-B3F2-15F1-9A6B0BEDAD20}"/>
                  </a:ext>
                </a:extLst>
              </p:cNvPr>
              <p:cNvSpPr/>
              <p:nvPr/>
            </p:nvSpPr>
            <p:spPr>
              <a:xfrm>
                <a:off x="4180685" y="3150717"/>
                <a:ext cx="2515558" cy="1435402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C010BDC-C46A-3A0A-8F0B-C1F2B83DDD81}"/>
                      </a:ext>
                    </a:extLst>
                  </p:cNvPr>
                  <p:cNvSpPr txBox="1"/>
                  <p:nvPr/>
                </p:nvSpPr>
                <p:spPr>
                  <a:xfrm>
                    <a:off x="4180685" y="2947333"/>
                    <a:ext cx="2481833" cy="149515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𝐺𝐹</m:t>
                          </m:r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oMath>
                      </m:oMathPara>
                    </a14:m>
                    <a:endParaRPr lang="en-US" sz="3200" dirty="0">
                      <a:solidFill>
                        <a:srgbClr val="241842"/>
                      </a:solidFill>
                      <a:latin typeface="Merriweather Sans"/>
                    </a:endParaRPr>
                  </a:p>
                </p:txBody>
              </p:sp>
            </mc:Choice>
            <mc:Fallback xmlns=""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C010BDC-C46A-3A0A-8F0B-C1F2B83DDD8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80685" y="2947333"/>
                    <a:ext cx="2481833" cy="149515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42C7D61-43F5-E4B8-51AF-0C9E9D5B92C9}"/>
                  </a:ext>
                </a:extLst>
              </p:cNvPr>
              <p:cNvSpPr txBox="1"/>
              <p:nvPr/>
            </p:nvSpPr>
            <p:spPr>
              <a:xfrm>
                <a:off x="6716107" y="3464078"/>
                <a:ext cx="636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Merriweather Sans" pitchFamily="2" charset="0"/>
                  </a:rPr>
                  <a:t>[4]</a:t>
                </a:r>
              </a:p>
            </p:txBody>
          </p:sp>
        </p:grpSp>
      </p:grp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97761DB-91AF-11BE-D6C0-A5E6B1CA22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917819"/>
              </p:ext>
            </p:extLst>
          </p:nvPr>
        </p:nvGraphicFramePr>
        <p:xfrm>
          <a:off x="7914807" y="3010987"/>
          <a:ext cx="9578486" cy="676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24D54B6-B652-580D-0F70-72F3312109E6}"/>
              </a:ext>
            </a:extLst>
          </p:cNvPr>
          <p:cNvSpPr txBox="1"/>
          <p:nvPr/>
        </p:nvSpPr>
        <p:spPr>
          <a:xfrm>
            <a:off x="229183" y="4895860"/>
            <a:ext cx="7381838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Then, if the cantilever is flipped, the GF can be determined for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compressive loading.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79C0C8-2236-AFC9-4203-6031BAADF928}"/>
              </a:ext>
            </a:extLst>
          </p:cNvPr>
          <p:cNvGrpSpPr/>
          <p:nvPr/>
        </p:nvGrpSpPr>
        <p:grpSpPr>
          <a:xfrm>
            <a:off x="221647" y="6913604"/>
            <a:ext cx="7389374" cy="2864770"/>
            <a:chOff x="221647" y="6913604"/>
            <a:chExt cx="7389374" cy="286477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4274524-0F35-01E1-7194-77CE48FD35AB}"/>
                </a:ext>
              </a:extLst>
            </p:cNvPr>
            <p:cNvGrpSpPr/>
            <p:nvPr/>
          </p:nvGrpSpPr>
          <p:grpSpPr>
            <a:xfrm>
              <a:off x="221647" y="6913604"/>
              <a:ext cx="7389374" cy="2864770"/>
              <a:chOff x="634179" y="7501098"/>
              <a:chExt cx="8082904" cy="2277276"/>
            </a:xfrm>
          </p:grpSpPr>
          <p:sp>
            <p:nvSpPr>
              <p:cNvPr id="8" name="Google Shape;118;p17">
                <a:extLst>
                  <a:ext uri="{FF2B5EF4-FFF2-40B4-BE49-F238E27FC236}">
                    <a16:creationId xmlns:a16="http://schemas.microsoft.com/office/drawing/2014/main" id="{6E5E5E80-6005-8014-0BFB-3A41575CEABB}"/>
                  </a:ext>
                </a:extLst>
              </p:cNvPr>
              <p:cNvSpPr/>
              <p:nvPr/>
            </p:nvSpPr>
            <p:spPr>
              <a:xfrm>
                <a:off x="634179" y="7501098"/>
                <a:ext cx="8082904" cy="2277276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8B70C78-054F-1D84-41CA-CDC45DFB028F}"/>
                  </a:ext>
                </a:extLst>
              </p:cNvPr>
              <p:cNvSpPr txBox="1"/>
              <p:nvPr/>
            </p:nvSpPr>
            <p:spPr>
              <a:xfrm>
                <a:off x="634180" y="7602483"/>
                <a:ext cx="7389374" cy="2074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Using </a:t>
                </a:r>
                <a:r>
                  <a:rPr lang="en-US" sz="2800" b="1" dirty="0">
                    <a:solidFill>
                      <a:srgbClr val="241842"/>
                    </a:solidFill>
                    <a:latin typeface="Merriweather Sans"/>
                  </a:rPr>
                  <a:t>1.25 </a:t>
                </a:r>
                <a:r>
                  <a:rPr lang="en-US" sz="2800" b="1" dirty="0" err="1">
                    <a:solidFill>
                      <a:srgbClr val="241842"/>
                    </a:solidFill>
                    <a:latin typeface="Merriweather Sans"/>
                  </a:rPr>
                  <a:t>wt</a:t>
                </a:r>
                <a:r>
                  <a:rPr lang="en-US" sz="2800" b="1" dirty="0">
                    <a:solidFill>
                      <a:srgbClr val="241842"/>
                    </a:solidFill>
                    <a:latin typeface="Merriweather Sans"/>
                  </a:rPr>
                  <a:t>% CB </a:t>
                </a: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under compressive loading,</a:t>
                </a:r>
              </a:p>
              <a:p>
                <a:pPr marL="457200" indent="-4572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Gauge factors were </a:t>
                </a:r>
                <a:r>
                  <a:rPr lang="en-US" sz="2800" b="1" dirty="0">
                    <a:solidFill>
                      <a:srgbClr val="241842"/>
                    </a:solidFill>
                    <a:latin typeface="Merriweather Sans"/>
                  </a:rPr>
                  <a:t>similar </a:t>
                </a: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under tensile and compressive loadings.</a:t>
                </a:r>
                <a:endParaRPr lang="en-US" sz="1800" b="1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DF7F59-7033-5A95-2F87-5313AF8C2478}"/>
                </a:ext>
              </a:extLst>
            </p:cNvPr>
            <p:cNvSpPr txBox="1"/>
            <p:nvPr/>
          </p:nvSpPr>
          <p:spPr>
            <a:xfrm>
              <a:off x="1709190" y="7420326"/>
              <a:ext cx="2833849" cy="918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 b="1" dirty="0">
                  <a:solidFill>
                    <a:srgbClr val="241842"/>
                  </a:solidFill>
                  <a:highlight>
                    <a:srgbClr val="FFFF00"/>
                  </a:highlight>
                  <a:latin typeface="Merriweather Sans"/>
                </a:rPr>
                <a:t>GF = 7.70</a:t>
              </a:r>
              <a:endParaRPr lang="en-US" sz="2800" b="1" dirty="0">
                <a:solidFill>
                  <a:srgbClr val="241842"/>
                </a:solidFill>
                <a:highlight>
                  <a:srgbClr val="FFFF00"/>
                </a:highlight>
                <a:latin typeface="Merriweather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80384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0" grpId="0" uiExpand="1" build="p"/>
      <p:bldGraphic spid="5" grpId="0">
        <p:bldAsOne/>
      </p:bldGraphic>
      <p:bldP spid="1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9C7441B9-D2FA-E81B-2A83-23EE0D22F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C2DB0E89-A8C3-E2C2-9159-5200BBE6B8EF}"/>
              </a:ext>
            </a:extLst>
          </p:cNvPr>
          <p:cNvSpPr txBox="1"/>
          <p:nvPr/>
        </p:nvSpPr>
        <p:spPr>
          <a:xfrm>
            <a:off x="634180" y="207891"/>
            <a:ext cx="1464079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Conclusions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C6DB72-DC57-F4A1-FB09-64D41E006A4F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0C3D9FB-2992-74F6-F989-26A6CB8A31E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18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B835FCAE-58F1-4ED0-A45A-8420F6F43A9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240A0D-B8F1-3DB4-8951-93239B7E8D47}"/>
              </a:ext>
            </a:extLst>
          </p:cNvPr>
          <p:cNvSpPr txBox="1"/>
          <p:nvPr/>
        </p:nvSpPr>
        <p:spPr>
          <a:xfrm>
            <a:off x="634180" y="2347223"/>
            <a:ext cx="16881132" cy="425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Different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carbon black-PVA polymer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ink formulations were developed and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deposited using AJP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to create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piezoresistive strain sensors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which were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characterized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for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GF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.</a:t>
            </a:r>
            <a:endParaRPr lang="en-US" sz="2800" b="1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unstrained resistances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seem to follow the trend of  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percolation curve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.</a:t>
            </a: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All sensors seem to be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equally sensitive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under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tensile and compressive loading.</a:t>
            </a: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The sensor with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1.25 </a:t>
            </a:r>
            <a:r>
              <a:rPr lang="en-US" sz="2800" b="1" dirty="0" err="1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wt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% CB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achieved the highest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GF (7.70)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, which is over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three times higher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than that of conventional metal foil strain gauges (GF ~2).</a:t>
            </a:r>
            <a:endParaRPr lang="en-US" sz="2800" b="1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The enhanced sensitivity suggests that the sensor operates near 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percolation threshold.</a:t>
            </a: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EECAB3-D454-D3E7-222C-E2CA0B600B57}"/>
              </a:ext>
            </a:extLst>
          </p:cNvPr>
          <p:cNvGrpSpPr/>
          <p:nvPr/>
        </p:nvGrpSpPr>
        <p:grpSpPr>
          <a:xfrm>
            <a:off x="634180" y="6605055"/>
            <a:ext cx="4352308" cy="992144"/>
            <a:chOff x="1471264" y="4749276"/>
            <a:chExt cx="2050715" cy="1318298"/>
          </a:xfrm>
        </p:grpSpPr>
        <p:sp>
          <p:nvSpPr>
            <p:cNvPr id="19" name="Google Shape;118;p17">
              <a:extLst>
                <a:ext uri="{FF2B5EF4-FFF2-40B4-BE49-F238E27FC236}">
                  <a16:creationId xmlns:a16="http://schemas.microsoft.com/office/drawing/2014/main" id="{1A92D3BC-3232-681B-1556-8CA62B356ED2}"/>
                </a:ext>
              </a:extLst>
            </p:cNvPr>
            <p:cNvSpPr/>
            <p:nvPr/>
          </p:nvSpPr>
          <p:spPr>
            <a:xfrm>
              <a:off x="1471264" y="4791938"/>
              <a:ext cx="2050715" cy="1275636"/>
            </a:xfrm>
            <a:prstGeom prst="roundRect">
              <a:avLst>
                <a:gd name="adj" fmla="val 19014"/>
              </a:avLst>
            </a:prstGeom>
            <a:solidFill>
              <a:schemeClr val="tx1">
                <a:lumMod val="75000"/>
                <a:lumOff val="25000"/>
                <a:alpha val="55000"/>
              </a:schemeClr>
            </a:solidFill>
            <a:ln w="381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23;p17">
              <a:extLst>
                <a:ext uri="{FF2B5EF4-FFF2-40B4-BE49-F238E27FC236}">
                  <a16:creationId xmlns:a16="http://schemas.microsoft.com/office/drawing/2014/main" id="{D1DA22E9-A666-8B1E-44D4-E597C71AACA2}"/>
                </a:ext>
              </a:extLst>
            </p:cNvPr>
            <p:cNvSpPr txBox="1"/>
            <p:nvPr/>
          </p:nvSpPr>
          <p:spPr>
            <a:xfrm>
              <a:off x="1471264" y="4749276"/>
              <a:ext cx="2050715" cy="9814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u="sng" dirty="0">
                  <a:solidFill>
                    <a:schemeClr val="tx2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Future Steps</a:t>
              </a:r>
              <a:endParaRPr sz="400" u="sng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8613A74-867F-576F-9AD7-6C0F55E34BBE}"/>
              </a:ext>
            </a:extLst>
          </p:cNvPr>
          <p:cNvSpPr txBox="1"/>
          <p:nvPr/>
        </p:nvSpPr>
        <p:spPr>
          <a:xfrm>
            <a:off x="634180" y="7629306"/>
            <a:ext cx="17144154" cy="1844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40000"/>
              </a:lnSpc>
              <a:buSzPct val="100000"/>
              <a:buFont typeface="+mj-lt"/>
              <a:buAutoNum type="arabicParenR"/>
            </a:pP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Improve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the gauge factor by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optimizing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the carbon-polymer ink ratio to be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at the percolation threshold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and experiment with </a:t>
            </a:r>
            <a:r>
              <a:rPr lang="en-US" sz="280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other polymers, such as </a:t>
            </a:r>
            <a:r>
              <a:rPr lang="en-US" sz="2800" b="1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PEDOT:PSS.</a:t>
            </a: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L="514350" indent="-514350">
              <a:lnSpc>
                <a:spcPct val="140000"/>
              </a:lnSpc>
              <a:buSzPct val="100000"/>
              <a:buFont typeface="+mj-lt"/>
              <a:buAutoNum type="arabicParenR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Test the effect of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temperature</a:t>
            </a: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on the gauge factor and stability of these sensors.</a:t>
            </a:r>
          </a:p>
        </p:txBody>
      </p:sp>
    </p:spTree>
    <p:extLst>
      <p:ext uri="{BB962C8B-B14F-4D97-AF65-F5344CB8AC3E}">
        <p14:creationId xmlns:p14="http://schemas.microsoft.com/office/powerpoint/2010/main" val="31930551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5">
          <a:extLst>
            <a:ext uri="{FF2B5EF4-FFF2-40B4-BE49-F238E27FC236}">
              <a16:creationId xmlns:a16="http://schemas.microsoft.com/office/drawing/2014/main" id="{4B05745D-9049-B882-A7BB-68FB1B635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A9445C-9C18-2A94-17D5-53F9FCBA60C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19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D402BD-0D6C-1331-DCD1-C6391C86D58F}"/>
              </a:ext>
            </a:extLst>
          </p:cNvPr>
          <p:cNvGrpSpPr/>
          <p:nvPr/>
        </p:nvGrpSpPr>
        <p:grpSpPr>
          <a:xfrm>
            <a:off x="581669" y="598249"/>
            <a:ext cx="6913214" cy="1830298"/>
            <a:chOff x="268565" y="181394"/>
            <a:chExt cx="6913214" cy="3268183"/>
          </a:xfrm>
        </p:grpSpPr>
        <p:sp>
          <p:nvSpPr>
            <p:cNvPr id="2" name="Google Shape;118;p17">
              <a:extLst>
                <a:ext uri="{FF2B5EF4-FFF2-40B4-BE49-F238E27FC236}">
                  <a16:creationId xmlns:a16="http://schemas.microsoft.com/office/drawing/2014/main" id="{471C381C-A59C-60B9-F8B0-81F7B1FD4828}"/>
                </a:ext>
              </a:extLst>
            </p:cNvPr>
            <p:cNvSpPr/>
            <p:nvPr/>
          </p:nvSpPr>
          <p:spPr>
            <a:xfrm>
              <a:off x="268565" y="181394"/>
              <a:ext cx="6913214" cy="3268183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" name="Google Shape;123;p17">
              <a:extLst>
                <a:ext uri="{FF2B5EF4-FFF2-40B4-BE49-F238E27FC236}">
                  <a16:creationId xmlns:a16="http://schemas.microsoft.com/office/drawing/2014/main" id="{E2D48E7B-7C75-34B5-C033-B9DE3E219832}"/>
                </a:ext>
              </a:extLst>
            </p:cNvPr>
            <p:cNvSpPr txBox="1"/>
            <p:nvPr/>
          </p:nvSpPr>
          <p:spPr>
            <a:xfrm>
              <a:off x="597013" y="181394"/>
              <a:ext cx="6138044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 dirty="0">
                  <a:solidFill>
                    <a:schemeClr val="tx2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Thank You!</a:t>
              </a:r>
              <a:endParaRPr sz="1050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59EF23-9074-D988-B494-78A8C0A77554}"/>
              </a:ext>
            </a:extLst>
          </p:cNvPr>
          <p:cNvGrpSpPr/>
          <p:nvPr/>
        </p:nvGrpSpPr>
        <p:grpSpPr>
          <a:xfrm>
            <a:off x="9212542" y="610345"/>
            <a:ext cx="8358621" cy="1784502"/>
            <a:chOff x="-163577" y="2903769"/>
            <a:chExt cx="5784561" cy="7024091"/>
          </a:xfrm>
        </p:grpSpPr>
        <p:sp>
          <p:nvSpPr>
            <p:cNvPr id="4" name="Google Shape;339;p29">
              <a:extLst>
                <a:ext uri="{FF2B5EF4-FFF2-40B4-BE49-F238E27FC236}">
                  <a16:creationId xmlns:a16="http://schemas.microsoft.com/office/drawing/2014/main" id="{A9CFF28F-560A-89A8-81CA-2B16FC27B7B5}"/>
                </a:ext>
              </a:extLst>
            </p:cNvPr>
            <p:cNvSpPr/>
            <p:nvPr/>
          </p:nvSpPr>
          <p:spPr>
            <a:xfrm>
              <a:off x="-163577" y="3093819"/>
              <a:ext cx="5784561" cy="6834041"/>
            </a:xfrm>
            <a:prstGeom prst="round2SameRect">
              <a:avLst>
                <a:gd name="adj1" fmla="val 28645"/>
                <a:gd name="adj2" fmla="val 29932"/>
              </a:avLst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123;p17">
              <a:extLst>
                <a:ext uri="{FF2B5EF4-FFF2-40B4-BE49-F238E27FC236}">
                  <a16:creationId xmlns:a16="http://schemas.microsoft.com/office/drawing/2014/main" id="{1BD6E19B-4C2D-8AF4-F738-DCA4F9DA44A3}"/>
                </a:ext>
              </a:extLst>
            </p:cNvPr>
            <p:cNvSpPr txBox="1"/>
            <p:nvPr/>
          </p:nvSpPr>
          <p:spPr>
            <a:xfrm>
              <a:off x="-19782" y="2903769"/>
              <a:ext cx="5349637" cy="3026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600" dirty="0">
                  <a:ln>
                    <a:solidFill>
                      <a:schemeClr val="accent4"/>
                    </a:solidFill>
                  </a:ln>
                  <a:solidFill>
                    <a:schemeClr val="bg1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Any Questions</a:t>
              </a:r>
              <a:endParaRPr sz="1050" dirty="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CBBE41-B329-1384-B415-56ED8B0DCBA3}"/>
              </a:ext>
            </a:extLst>
          </p:cNvPr>
          <p:cNvGrpSpPr/>
          <p:nvPr/>
        </p:nvGrpSpPr>
        <p:grpSpPr>
          <a:xfrm>
            <a:off x="5590012" y="2904952"/>
            <a:ext cx="6972807" cy="1030665"/>
            <a:chOff x="3696106" y="2383545"/>
            <a:chExt cx="10072627" cy="1625434"/>
          </a:xfrm>
        </p:grpSpPr>
        <p:sp>
          <p:nvSpPr>
            <p:cNvPr id="118" name="Google Shape;118;p17">
              <a:extLst>
                <a:ext uri="{FF2B5EF4-FFF2-40B4-BE49-F238E27FC236}">
                  <a16:creationId xmlns:a16="http://schemas.microsoft.com/office/drawing/2014/main" id="{F42BB619-2234-83AE-1AA9-71689790CBCE}"/>
                </a:ext>
              </a:extLst>
            </p:cNvPr>
            <p:cNvSpPr/>
            <p:nvPr/>
          </p:nvSpPr>
          <p:spPr>
            <a:xfrm>
              <a:off x="3696106" y="2383545"/>
              <a:ext cx="10072627" cy="1625434"/>
            </a:xfrm>
            <a:prstGeom prst="roundRect">
              <a:avLst>
                <a:gd name="adj" fmla="val 19014"/>
              </a:avLst>
            </a:prstGeom>
            <a:solidFill>
              <a:schemeClr val="tx1">
                <a:lumMod val="75000"/>
                <a:lumOff val="25000"/>
                <a:alpha val="55000"/>
              </a:schemeClr>
            </a:solidFill>
            <a:ln w="381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3;p17">
              <a:extLst>
                <a:ext uri="{FF2B5EF4-FFF2-40B4-BE49-F238E27FC236}">
                  <a16:creationId xmlns:a16="http://schemas.microsoft.com/office/drawing/2014/main" id="{B63A4336-D968-A427-2210-3A5C4FEEEEAA}"/>
                </a:ext>
              </a:extLst>
            </p:cNvPr>
            <p:cNvSpPr txBox="1"/>
            <p:nvPr/>
          </p:nvSpPr>
          <p:spPr>
            <a:xfrm>
              <a:off x="4381027" y="2481416"/>
              <a:ext cx="870278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dirty="0">
                  <a:solidFill>
                    <a:schemeClr val="tx2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Acknowledgements</a:t>
              </a:r>
              <a:endParaRPr sz="500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2BABDA5-BDDF-F986-441E-945E2FF0C26B}"/>
              </a:ext>
            </a:extLst>
          </p:cNvPr>
          <p:cNvCxnSpPr>
            <a:cxnSpLocks/>
          </p:cNvCxnSpPr>
          <p:nvPr/>
        </p:nvCxnSpPr>
        <p:spPr>
          <a:xfrm>
            <a:off x="581669" y="2612156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2679821E-4480-4655-02D4-7676543E6EE7}"/>
              </a:ext>
            </a:extLst>
          </p:cNvPr>
          <p:cNvSpPr txBox="1">
            <a:spLocks/>
          </p:cNvSpPr>
          <p:nvPr/>
        </p:nvSpPr>
        <p:spPr>
          <a:xfrm>
            <a:off x="15983185" y="9769059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19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A69308B-3B1A-0D99-F979-B4291BA40957}"/>
              </a:ext>
            </a:extLst>
          </p:cNvPr>
          <p:cNvGrpSpPr/>
          <p:nvPr/>
        </p:nvGrpSpPr>
        <p:grpSpPr>
          <a:xfrm>
            <a:off x="1187505" y="4122422"/>
            <a:ext cx="15777819" cy="6011762"/>
            <a:chOff x="1187505" y="4122422"/>
            <a:chExt cx="15777819" cy="601176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0F52C56-2009-DA53-DF11-96351C4F2A52}"/>
                </a:ext>
              </a:extLst>
            </p:cNvPr>
            <p:cNvGrpSpPr/>
            <p:nvPr/>
          </p:nvGrpSpPr>
          <p:grpSpPr>
            <a:xfrm>
              <a:off x="1187505" y="4122422"/>
              <a:ext cx="15777819" cy="6011762"/>
              <a:chOff x="372965" y="3279890"/>
              <a:chExt cx="17282159" cy="6989635"/>
            </a:xfrm>
          </p:grpSpPr>
          <p:sp>
            <p:nvSpPr>
              <p:cNvPr id="6" name="Google Shape;118;p17">
                <a:extLst>
                  <a:ext uri="{FF2B5EF4-FFF2-40B4-BE49-F238E27FC236}">
                    <a16:creationId xmlns:a16="http://schemas.microsoft.com/office/drawing/2014/main" id="{B56AB26C-D5ED-698A-E137-E32D083DB504}"/>
                  </a:ext>
                </a:extLst>
              </p:cNvPr>
              <p:cNvSpPr/>
              <p:nvPr/>
            </p:nvSpPr>
            <p:spPr>
              <a:xfrm>
                <a:off x="372965" y="3279890"/>
                <a:ext cx="17282159" cy="6989635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7">
                <a:extLst>
                  <a:ext uri="{FF2B5EF4-FFF2-40B4-BE49-F238E27FC236}">
                    <a16:creationId xmlns:a16="http://schemas.microsoft.com/office/drawing/2014/main" id="{AE096FB3-659C-F27F-6E68-100E7AC10AA4}"/>
                  </a:ext>
                </a:extLst>
              </p:cNvPr>
              <p:cNvSpPr txBox="1"/>
              <p:nvPr/>
            </p:nvSpPr>
            <p:spPr>
              <a:xfrm>
                <a:off x="1723426" y="3776418"/>
                <a:ext cx="11116590" cy="29057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171450" marR="0" lvl="0" indent="-17145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800" u="sng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Mentors</a:t>
                </a:r>
                <a:r>
                  <a:rPr lang="en-US" sz="28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: Dr. Dilan Ratnayake and Dr. Kevin Walsh</a:t>
                </a:r>
              </a:p>
              <a:p>
                <a:pPr marL="171450" marR="0" lvl="0" indent="-17145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800" u="sng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REU Coordinator</a:t>
                </a:r>
                <a:r>
                  <a:rPr lang="en-US" sz="28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: Ana Sanchez-Galiano</a:t>
                </a:r>
              </a:p>
              <a:p>
                <a:pPr marL="171450" marR="0" lvl="0" indent="-17145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Micro/Nano Technology Center – University of Louisville</a:t>
                </a:r>
              </a:p>
              <a:p>
                <a:pPr marL="171450" marR="0" lvl="0" indent="-17145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800" b="1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NSF</a:t>
                </a:r>
                <a:r>
                  <a:rPr lang="en-US" sz="28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 for sponsoring IMPACT-NG REU</a:t>
                </a:r>
              </a:p>
              <a:p>
                <a:pPr marL="171450" marR="0" lvl="0" indent="-17145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endParaRPr lang="en-US" sz="1050" u="sng" dirty="0">
                  <a:solidFill>
                    <a:schemeClr val="tx1">
                      <a:lumMod val="90000"/>
                      <a:lumOff val="10000"/>
                    </a:schemeClr>
                  </a:solidFill>
                  <a:effectLst/>
                </a:endParaRPr>
              </a:p>
            </p:txBody>
          </p:sp>
          <p:pic>
            <p:nvPicPr>
              <p:cNvPr id="8" name="Picture 7" descr="A picture containing text, clipart, sign&#10;&#10;Description automatically generated">
                <a:extLst>
                  <a:ext uri="{FF2B5EF4-FFF2-40B4-BE49-F238E27FC236}">
                    <a16:creationId xmlns:a16="http://schemas.microsoft.com/office/drawing/2014/main" id="{4CE9ECC5-02B6-8174-35CD-634CF8BFB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21439" y="7009004"/>
                <a:ext cx="5625009" cy="1001411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F3CDA55-BE32-4457-DEB6-3CC9725E39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68429" y="8537176"/>
                <a:ext cx="6123074" cy="11663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FF1DEF-54A6-51D0-A8DF-1CEF8664BB2F}"/>
                  </a:ext>
                </a:extLst>
              </p:cNvPr>
              <p:cNvSpPr txBox="1"/>
              <p:nvPr/>
            </p:nvSpPr>
            <p:spPr>
              <a:xfrm>
                <a:off x="1589843" y="9652694"/>
                <a:ext cx="5436043" cy="6083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NSF NNCI Award ID # 2025075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2C2418-821E-55ED-BEDE-45001AB0CA6C}"/>
                  </a:ext>
                </a:extLst>
              </p:cNvPr>
              <p:cNvSpPr txBox="1"/>
              <p:nvPr/>
            </p:nvSpPr>
            <p:spPr>
              <a:xfrm>
                <a:off x="1589843" y="7979630"/>
                <a:ext cx="48596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NSF REU Award ID #2348869</a:t>
                </a:r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20CECFC-A181-EA0A-0274-DD28B55F066B}"/>
                  </a:ext>
                </a:extLst>
              </p:cNvPr>
              <p:cNvGrpSpPr/>
              <p:nvPr/>
            </p:nvGrpSpPr>
            <p:grpSpPr>
              <a:xfrm>
                <a:off x="7872289" y="6774708"/>
                <a:ext cx="6622746" cy="3127483"/>
                <a:chOff x="-173727" y="432253"/>
                <a:chExt cx="6622746" cy="3127483"/>
              </a:xfrm>
            </p:grpSpPr>
            <p:pic>
              <p:nvPicPr>
                <p:cNvPr id="9" name="Picture 8" descr="A picture containing text, transport, wheel&#10;&#10;Description automatically generated">
                  <a:extLst>
                    <a:ext uri="{FF2B5EF4-FFF2-40B4-BE49-F238E27FC236}">
                      <a16:creationId xmlns:a16="http://schemas.microsoft.com/office/drawing/2014/main" id="{60DFE4F4-919B-CF44-843C-0C3394D821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73727" y="432253"/>
                  <a:ext cx="1592185" cy="1600507"/>
                </a:xfrm>
                <a:prstGeom prst="rect">
                  <a:avLst/>
                </a:prstGeom>
              </p:spPr>
            </p:pic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D3774709-6B29-8C9C-DC3F-4B3804BA36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-182"/>
                <a:stretch>
                  <a:fillRect/>
                </a:stretch>
              </p:blipFill>
              <p:spPr>
                <a:xfrm>
                  <a:off x="-113585" y="2160396"/>
                  <a:ext cx="1351901" cy="1399340"/>
                </a:xfrm>
                <a:prstGeom prst="rect">
                  <a:avLst/>
                </a:prstGeom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16BFBFB9-0D19-DD36-F420-64711FB70E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448221" y="536404"/>
                  <a:ext cx="3611551" cy="1513324"/>
                </a:xfrm>
                <a:prstGeom prst="rect">
                  <a:avLst/>
                </a:prstGeom>
              </p:spPr>
            </p:pic>
            <p:pic>
              <p:nvPicPr>
                <p:cNvPr id="16" name="Picture 15" descr="University of Louisville Logo, symbol, meaning, history, PNG, brand">
                  <a:extLst>
                    <a:ext uri="{FF2B5EF4-FFF2-40B4-BE49-F238E27FC236}">
                      <a16:creationId xmlns:a16="http://schemas.microsoft.com/office/drawing/2014/main" id="{799F54C6-3F24-4FCE-2550-30211E5970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779244" y="2276529"/>
                  <a:ext cx="4669775" cy="117832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EE5038E-75D3-5931-04D9-DABFA82A2CB1}"/>
                </a:ext>
              </a:extLst>
            </p:cNvPr>
            <p:cNvGrpSpPr/>
            <p:nvPr/>
          </p:nvGrpSpPr>
          <p:grpSpPr>
            <a:xfrm>
              <a:off x="13436599" y="4549484"/>
              <a:ext cx="2781734" cy="3741719"/>
              <a:chOff x="13436599" y="4549484"/>
              <a:chExt cx="2781734" cy="3741719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D734AA4B-ADA0-E8EC-C3C5-AD06D33A6B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436599" y="4549484"/>
                <a:ext cx="2661477" cy="2657831"/>
              </a:xfrm>
              <a:prstGeom prst="rect">
                <a:avLst/>
              </a:prstGeom>
            </p:spPr>
          </p:pic>
          <p:sp>
            <p:nvSpPr>
              <p:cNvPr id="27" name="Google Shape;124;p17">
                <a:extLst>
                  <a:ext uri="{FF2B5EF4-FFF2-40B4-BE49-F238E27FC236}">
                    <a16:creationId xmlns:a16="http://schemas.microsoft.com/office/drawing/2014/main" id="{5F935665-983B-FD2E-6EB8-FBCC43E30F1B}"/>
                  </a:ext>
                </a:extLst>
              </p:cNvPr>
              <p:cNvSpPr txBox="1"/>
              <p:nvPr/>
            </p:nvSpPr>
            <p:spPr>
              <a:xfrm>
                <a:off x="13556856" y="7257074"/>
                <a:ext cx="2661477" cy="10341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R="0" lvl="0" rtl="0">
                  <a:lnSpc>
                    <a:spcPct val="14001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u="sng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QR code for my </a:t>
                </a:r>
                <a:r>
                  <a:rPr lang="en-US" sz="2400" u="sng" dirty="0" err="1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Linkedin</a:t>
                </a:r>
                <a:r>
                  <a:rPr lang="en-US" sz="2400" u="sng" dirty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Merriweather Sans"/>
                    <a:sym typeface="Merriweather Sans"/>
                  </a:rPr>
                  <a:t> profile</a:t>
                </a:r>
                <a:endParaRPr lang="en-US" sz="1000" u="sng" dirty="0">
                  <a:solidFill>
                    <a:schemeClr val="tx1">
                      <a:lumMod val="90000"/>
                      <a:lumOff val="10000"/>
                    </a:schemeClr>
                  </a:solidFill>
                  <a:effectLst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38728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0AF81DAE-DAB3-B6F6-0EA6-9D708F31A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FA6DE2AB-FE00-9CCF-95F2-63848C503CF0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Motivation and</a:t>
            </a: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 Goals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E771926-AB21-B754-3B11-0C4FD2F0859A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19760-36EB-4C19-58FB-5D8F7CF1F37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027053" y="9747109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E8E67F-95B6-584F-C9CE-FE8A8780360B}"/>
              </a:ext>
            </a:extLst>
          </p:cNvPr>
          <p:cNvSpPr txBox="1"/>
          <p:nvPr/>
        </p:nvSpPr>
        <p:spPr>
          <a:xfrm>
            <a:off x="700663" y="6976760"/>
            <a:ext cx="16886673" cy="31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ts val="4000"/>
              </a:lnSpc>
              <a:buFont typeface="+mj-lt"/>
              <a:buAutoNum type="arabicParenR"/>
            </a:pP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Develop a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piezoresistive carbon-polymer ink formulation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that is compatible with AJP printing and its viscosity requirements. </a:t>
            </a:r>
          </a:p>
          <a:p>
            <a:pPr marL="514350" indent="-514350">
              <a:lnSpc>
                <a:spcPts val="4000"/>
              </a:lnSpc>
              <a:buFont typeface="+mj-lt"/>
              <a:buAutoNum type="arabicParenR"/>
            </a:pP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Optimize 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carbon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 percentage so that the formulation operates near 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percolation threshold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 where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sensitivity is maximized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.</a:t>
            </a:r>
            <a:endParaRPr lang="en-US" sz="2800" b="1" dirty="0">
              <a:solidFill>
                <a:srgbClr val="241842"/>
              </a:solidFill>
              <a:latin typeface="Merriweather Sans"/>
              <a:sym typeface="Merriweather Sans"/>
            </a:endParaRPr>
          </a:p>
          <a:p>
            <a:pPr marL="514350" indent="-514350">
              <a:lnSpc>
                <a:spcPts val="4000"/>
              </a:lnSpc>
              <a:buFont typeface="+mj-lt"/>
              <a:buAutoNum type="arabicParenR"/>
            </a:pP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Use the ink to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fabricate piezoresistive strain sensors 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and compare their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sensitivities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, or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  <a:sym typeface="Merriweather Sans"/>
              </a:rPr>
              <a:t>GFs</a:t>
            </a:r>
            <a:r>
              <a:rPr lang="en-US" sz="2800" dirty="0">
                <a:solidFill>
                  <a:srgbClr val="241842"/>
                </a:solidFill>
                <a:latin typeface="Merriweather Sans"/>
                <a:sym typeface="Merriweather Sans"/>
              </a:rPr>
              <a:t>, to traditional metal foil strain gauges (~2).</a:t>
            </a:r>
            <a:endParaRPr lang="en-US" sz="1200" dirty="0"/>
          </a:p>
        </p:txBody>
      </p:sp>
      <p:pic>
        <p:nvPicPr>
          <p:cNvPr id="6" name="Google Shape;421;p32">
            <a:extLst>
              <a:ext uri="{FF2B5EF4-FFF2-40B4-BE49-F238E27FC236}">
                <a16:creationId xmlns:a16="http://schemas.microsoft.com/office/drawing/2014/main" id="{D91D2213-912C-7163-74F6-8B9429445669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73114" y="0"/>
            <a:ext cx="4099896" cy="3019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62179F-FD7B-C62C-336F-9F7B6DC06B1B}"/>
              </a:ext>
            </a:extLst>
          </p:cNvPr>
          <p:cNvSpPr txBox="1"/>
          <p:nvPr/>
        </p:nvSpPr>
        <p:spPr>
          <a:xfrm>
            <a:off x="700663" y="3462748"/>
            <a:ext cx="16143491" cy="2212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2" indent="-514350">
              <a:lnSpc>
                <a:spcPts val="4000"/>
              </a:lnSpc>
              <a:spcAft>
                <a:spcPts val="800"/>
              </a:spcAft>
              <a:buSzPct val="100000"/>
              <a:buFont typeface="+mj-lt"/>
              <a:buAutoNum type="arabicParenR"/>
            </a:pPr>
            <a:r>
              <a:rPr lang="en-US" sz="2800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Traditionally </a:t>
            </a:r>
            <a:r>
              <a:rPr lang="en-US" sz="2800" b="1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piezoresistive strain sensors </a:t>
            </a:r>
            <a:r>
              <a:rPr lang="en-US" sz="2800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require expensive and complex cleanroom microfabrication equipment for their fabrication and can take several days to manufacture.</a:t>
            </a:r>
          </a:p>
          <a:p>
            <a:pPr marL="514350" lvl="2" indent="-514350">
              <a:lnSpc>
                <a:spcPts val="4000"/>
              </a:lnSpc>
              <a:spcAft>
                <a:spcPts val="800"/>
              </a:spcAft>
              <a:buSzPct val="100000"/>
              <a:buFont typeface="+mj-lt"/>
              <a:buAutoNum type="arabicParenR"/>
            </a:pPr>
            <a:r>
              <a:rPr lang="en-US" sz="2800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 new type of direct printing technology called </a:t>
            </a:r>
            <a:r>
              <a:rPr lang="en-US" sz="2800" b="1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Aerosol Jet Printing (AJP) </a:t>
            </a:r>
            <a:r>
              <a:rPr lang="en-US" sz="2800" dirty="0">
                <a:latin typeface="Merriweather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is much less expensive and could reduce the production time from days to hours.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DE8795F-7ED6-1AFB-FA6B-6709B3220265}"/>
              </a:ext>
            </a:extLst>
          </p:cNvPr>
          <p:cNvGrpSpPr/>
          <p:nvPr/>
        </p:nvGrpSpPr>
        <p:grpSpPr>
          <a:xfrm>
            <a:off x="490434" y="5882898"/>
            <a:ext cx="4078838" cy="966005"/>
            <a:chOff x="1480659" y="4791938"/>
            <a:chExt cx="2050715" cy="1275636"/>
          </a:xfrm>
        </p:grpSpPr>
        <p:sp>
          <p:nvSpPr>
            <p:cNvPr id="22" name="Google Shape;118;p17">
              <a:extLst>
                <a:ext uri="{FF2B5EF4-FFF2-40B4-BE49-F238E27FC236}">
                  <a16:creationId xmlns:a16="http://schemas.microsoft.com/office/drawing/2014/main" id="{B54D9FDC-7EF2-B084-2D19-83C6D44C82BD}"/>
                </a:ext>
              </a:extLst>
            </p:cNvPr>
            <p:cNvSpPr/>
            <p:nvPr/>
          </p:nvSpPr>
          <p:spPr>
            <a:xfrm>
              <a:off x="1480659" y="4791938"/>
              <a:ext cx="2050715" cy="1275636"/>
            </a:xfrm>
            <a:prstGeom prst="roundRect">
              <a:avLst>
                <a:gd name="adj" fmla="val 19014"/>
              </a:avLst>
            </a:prstGeom>
            <a:solidFill>
              <a:schemeClr val="tx1">
                <a:lumMod val="75000"/>
                <a:lumOff val="25000"/>
                <a:alpha val="55000"/>
              </a:schemeClr>
            </a:solidFill>
            <a:ln w="381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23;p17">
              <a:extLst>
                <a:ext uri="{FF2B5EF4-FFF2-40B4-BE49-F238E27FC236}">
                  <a16:creationId xmlns:a16="http://schemas.microsoft.com/office/drawing/2014/main" id="{D67198EB-5218-8F6B-01F5-F4A338B7B48C}"/>
                </a:ext>
              </a:extLst>
            </p:cNvPr>
            <p:cNvSpPr txBox="1"/>
            <p:nvPr/>
          </p:nvSpPr>
          <p:spPr>
            <a:xfrm>
              <a:off x="1480659" y="4832182"/>
              <a:ext cx="20507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u="sng" dirty="0">
                  <a:solidFill>
                    <a:schemeClr val="tx2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Goals:</a:t>
              </a:r>
              <a:endParaRPr sz="500" u="sng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3D99EF-395D-B35F-C298-87462E2592BF}"/>
              </a:ext>
            </a:extLst>
          </p:cNvPr>
          <p:cNvGrpSpPr/>
          <p:nvPr/>
        </p:nvGrpSpPr>
        <p:grpSpPr>
          <a:xfrm>
            <a:off x="490434" y="2437010"/>
            <a:ext cx="4078838" cy="966005"/>
            <a:chOff x="1480659" y="4791938"/>
            <a:chExt cx="2050715" cy="1275636"/>
          </a:xfrm>
        </p:grpSpPr>
        <p:sp>
          <p:nvSpPr>
            <p:cNvPr id="25" name="Google Shape;118;p17">
              <a:extLst>
                <a:ext uri="{FF2B5EF4-FFF2-40B4-BE49-F238E27FC236}">
                  <a16:creationId xmlns:a16="http://schemas.microsoft.com/office/drawing/2014/main" id="{B7060D50-506E-A53E-8869-921AF6845D16}"/>
                </a:ext>
              </a:extLst>
            </p:cNvPr>
            <p:cNvSpPr/>
            <p:nvPr/>
          </p:nvSpPr>
          <p:spPr>
            <a:xfrm>
              <a:off x="1480659" y="4791938"/>
              <a:ext cx="2050715" cy="1275636"/>
            </a:xfrm>
            <a:prstGeom prst="roundRect">
              <a:avLst>
                <a:gd name="adj" fmla="val 19014"/>
              </a:avLst>
            </a:prstGeom>
            <a:solidFill>
              <a:schemeClr val="tx1">
                <a:lumMod val="75000"/>
                <a:lumOff val="25000"/>
                <a:alpha val="55000"/>
              </a:schemeClr>
            </a:solidFill>
            <a:ln w="38100">
              <a:solidFill>
                <a:schemeClr val="tx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23;p17">
              <a:extLst>
                <a:ext uri="{FF2B5EF4-FFF2-40B4-BE49-F238E27FC236}">
                  <a16:creationId xmlns:a16="http://schemas.microsoft.com/office/drawing/2014/main" id="{15286E68-C037-9941-76C1-4F5E619537CA}"/>
                </a:ext>
              </a:extLst>
            </p:cNvPr>
            <p:cNvSpPr txBox="1"/>
            <p:nvPr/>
          </p:nvSpPr>
          <p:spPr>
            <a:xfrm>
              <a:off x="1480659" y="4832182"/>
              <a:ext cx="2050715" cy="1097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u="sng" dirty="0">
                  <a:solidFill>
                    <a:schemeClr val="tx2"/>
                  </a:solidFill>
                  <a:effectLst>
                    <a:glow rad="63500">
                      <a:schemeClr val="tx1">
                        <a:lumMod val="90000"/>
                        <a:lumOff val="10000"/>
                      </a:schemeClr>
                    </a:glow>
                  </a:effectLst>
                  <a:latin typeface="Blinker" panose="020B0604020202020204" charset="0"/>
                  <a:sym typeface="Blinker"/>
                </a:rPr>
                <a:t>Motivation</a:t>
              </a:r>
              <a:endParaRPr sz="500" u="sng" dirty="0">
                <a:solidFill>
                  <a:schemeClr val="tx2"/>
                </a:solidFill>
                <a:effectLst>
                  <a:glow rad="63500">
                    <a:schemeClr val="tx1">
                      <a:lumMod val="90000"/>
                      <a:lumOff val="10000"/>
                    </a:schemeClr>
                  </a:glow>
                </a:effectLst>
                <a:latin typeface="Blinker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45865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5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2FD142AC-2B3A-5CA1-C479-903BAAB92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17C1681A-8FF0-FD36-013A-4673EBD1FA8C}"/>
              </a:ext>
            </a:extLst>
          </p:cNvPr>
          <p:cNvSpPr txBox="1"/>
          <p:nvPr/>
        </p:nvSpPr>
        <p:spPr>
          <a:xfrm>
            <a:off x="634181" y="207891"/>
            <a:ext cx="1008380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References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375788-5C9A-19AE-374A-7EAD36FDB34C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7FC479C-8429-9745-1FFB-A5CB7D511CF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20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Google Shape;421;p32">
            <a:extLst>
              <a:ext uri="{FF2B5EF4-FFF2-40B4-BE49-F238E27FC236}">
                <a16:creationId xmlns:a16="http://schemas.microsoft.com/office/drawing/2014/main" id="{86E150E3-A272-BAF6-C0A1-A41872B9BECF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57960" y="0"/>
            <a:ext cx="4099896" cy="3019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9;p18">
            <a:extLst>
              <a:ext uri="{FF2B5EF4-FFF2-40B4-BE49-F238E27FC236}">
                <a16:creationId xmlns:a16="http://schemas.microsoft.com/office/drawing/2014/main" id="{25920F66-3958-D946-AD36-554C47EE073A}"/>
              </a:ext>
            </a:extLst>
          </p:cNvPr>
          <p:cNvSpPr txBox="1"/>
          <p:nvPr/>
        </p:nvSpPr>
        <p:spPr>
          <a:xfrm>
            <a:off x="1173480" y="2340135"/>
            <a:ext cx="16017240" cy="6463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latin typeface="Merriweather Sans" pitchFamily="2" charset="0"/>
              </a:rPr>
              <a:t>N. J. Wilkinson, M. A. A. Smith, R. W. Kay, and R. A. Harris, “A review of aerosol jet printing—a non-traditional hybrid process for micro-manufacturing,” </a:t>
            </a:r>
            <a:r>
              <a:rPr lang="en-US" sz="2800" i="1" dirty="0">
                <a:latin typeface="Merriweather Sans" pitchFamily="2" charset="0"/>
              </a:rPr>
              <a:t>Int J Adv </a:t>
            </a:r>
            <a:r>
              <a:rPr lang="en-US" sz="2800" i="1" dirty="0" err="1">
                <a:latin typeface="Merriweather Sans" pitchFamily="2" charset="0"/>
              </a:rPr>
              <a:t>Manuf</a:t>
            </a:r>
            <a:r>
              <a:rPr lang="en-US" sz="2800" i="1" dirty="0">
                <a:latin typeface="Merriweather Sans" pitchFamily="2" charset="0"/>
              </a:rPr>
              <a:t> Technol</a:t>
            </a:r>
            <a:r>
              <a:rPr lang="en-US" sz="2800" dirty="0">
                <a:latin typeface="Merriweather Sans" pitchFamily="2" charset="0"/>
              </a:rPr>
              <a:t>, vol. 105, no. 11, pp. 4599–4619, Dec. 2019,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10.1007/s00170-019-03438-2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r>
              <a:rPr lang="en-US" sz="2800" i="1" dirty="0" err="1">
                <a:solidFill>
                  <a:srgbClr val="241842"/>
                </a:solidFill>
                <a:latin typeface="Merriweather Sans" pitchFamily="2" charset="0"/>
              </a:rPr>
              <a:t>Optomec</a:t>
            </a:r>
            <a:r>
              <a:rPr lang="en-US" sz="2800" i="1" dirty="0">
                <a:solidFill>
                  <a:srgbClr val="241842"/>
                </a:solidFill>
                <a:latin typeface="Merriweather Sans" pitchFamily="2" charset="0"/>
              </a:rPr>
              <a:t>, aerosol Jet Printed Electronics Overview</a:t>
            </a:r>
            <a:r>
              <a:rPr lang="en-US" sz="2800" dirty="0">
                <a:solidFill>
                  <a:srgbClr val="241842"/>
                </a:solidFill>
                <a:latin typeface="Merriweather Sans" pitchFamily="2" charset="0"/>
              </a:rPr>
              <a:t>, O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PTOMEC, Albuquerque, NM, USA, 2014.</a:t>
            </a:r>
            <a:endParaRPr lang="en-US" sz="2800" dirty="0">
              <a:solidFill>
                <a:srgbClr val="241842"/>
              </a:solidFill>
              <a:latin typeface="Merriweather Sans" pitchFamily="2" charset="0"/>
            </a:endParaRPr>
          </a:p>
          <a:p>
            <a:r>
              <a:rPr lang="en-US" sz="2800" dirty="0">
                <a:latin typeface="Merriweather Sans" pitchFamily="2" charset="0"/>
              </a:rPr>
              <a:t>A. S. Fiorillo, C. D. </a:t>
            </a:r>
            <a:r>
              <a:rPr lang="en-US" sz="2800" dirty="0" err="1">
                <a:latin typeface="Merriweather Sans" pitchFamily="2" charset="0"/>
              </a:rPr>
              <a:t>Critello</a:t>
            </a:r>
            <a:r>
              <a:rPr lang="en-US" sz="2800" dirty="0">
                <a:latin typeface="Merriweather Sans" pitchFamily="2" charset="0"/>
              </a:rPr>
              <a:t>, and S. A. Pullano, “Theory, technology and applications of piezoresistive sensors: A review,” </a:t>
            </a:r>
            <a:r>
              <a:rPr lang="en-US" sz="2800" i="1" dirty="0">
                <a:latin typeface="Merriweather Sans" pitchFamily="2" charset="0"/>
              </a:rPr>
              <a:t>Sensors and Actuators A: Physical</a:t>
            </a:r>
            <a:r>
              <a:rPr lang="en-US" sz="2800" dirty="0">
                <a:latin typeface="Merriweather Sans" pitchFamily="2" charset="0"/>
              </a:rPr>
              <a:t>, vol. 281, pp. 156–175, Oct. 2018,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10.1016/j.sna.2018.07.006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r>
              <a:rPr lang="en-US" sz="2800" dirty="0">
                <a:latin typeface="Merriweather Sans" pitchFamily="2" charset="0"/>
              </a:rPr>
              <a:t>D. Ratnayake, A. Curry, C. Qu, D. Wei, E. Gerber, and K. Walsh, “Optimizing the Conductivity of a New Nanoparticle Silver Ink for Aerosol Jet Printing and Demonstrating Its Use as a Strain Gauge,” </a:t>
            </a:r>
            <a:r>
              <a:rPr lang="en-US" sz="2800" i="1" dirty="0">
                <a:latin typeface="Merriweather Sans" pitchFamily="2" charset="0"/>
              </a:rPr>
              <a:t>IEEE Flex. Electron.</a:t>
            </a:r>
            <a:r>
              <a:rPr lang="en-US" sz="2800" dirty="0">
                <a:latin typeface="Merriweather Sans" pitchFamily="2" charset="0"/>
              </a:rPr>
              <a:t>, vol. 2, no. 3, pp. 248–255, May 2023,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10.1109/JFLEX.2023.3234458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r>
              <a:rPr lang="en-US" sz="2800" dirty="0">
                <a:latin typeface="Merriweather Sans" pitchFamily="2" charset="0"/>
              </a:rPr>
              <a:t>J. Li, L. Fang, B. Sun, X. Li, and S. H. Kang, “Review—Recent Progress in Flexible and Stretchable Piezoresistive Sensors and Their Applications,” </a:t>
            </a:r>
            <a:r>
              <a:rPr lang="en-US" sz="2800" i="1" dirty="0">
                <a:latin typeface="Merriweather Sans" pitchFamily="2" charset="0"/>
              </a:rPr>
              <a:t>J. </a:t>
            </a:r>
            <a:r>
              <a:rPr lang="en-US" sz="2800" i="1" dirty="0" err="1">
                <a:latin typeface="Merriweather Sans" pitchFamily="2" charset="0"/>
              </a:rPr>
              <a:t>Electrochem</a:t>
            </a:r>
            <a:r>
              <a:rPr lang="en-US" sz="2800" i="1" dirty="0">
                <a:latin typeface="Merriweather Sans" pitchFamily="2" charset="0"/>
              </a:rPr>
              <a:t>. Soc.</a:t>
            </a:r>
            <a:r>
              <a:rPr lang="en-US" sz="2800" dirty="0">
                <a:latin typeface="Merriweather Sans" pitchFamily="2" charset="0"/>
              </a:rPr>
              <a:t>, vol. 167, no. 3, p. 037561, Jan. 2020,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10.1149/1945-7111/ab6828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sym typeface="Merriweather Sans"/>
            </a:endParaRPr>
          </a:p>
        </p:txBody>
      </p:sp>
      <p:sp>
        <p:nvSpPr>
          <p:cNvPr id="6" name="Google Shape;139;p18">
            <a:extLst>
              <a:ext uri="{FF2B5EF4-FFF2-40B4-BE49-F238E27FC236}">
                <a16:creationId xmlns:a16="http://schemas.microsoft.com/office/drawing/2014/main" id="{A35B8993-23C5-3D1D-1C9D-16984AF8B2FA}"/>
              </a:ext>
            </a:extLst>
          </p:cNvPr>
          <p:cNvSpPr txBox="1"/>
          <p:nvPr/>
        </p:nvSpPr>
        <p:spPr>
          <a:xfrm>
            <a:off x="525780" y="2347223"/>
            <a:ext cx="807720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[1]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[2]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[3]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[4]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[5]</a:t>
            </a:r>
          </a:p>
        </p:txBody>
      </p:sp>
    </p:spTree>
    <p:extLst>
      <p:ext uri="{BB962C8B-B14F-4D97-AF65-F5344CB8AC3E}">
        <p14:creationId xmlns:p14="http://schemas.microsoft.com/office/powerpoint/2010/main" val="4205314497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21F35A38-8A9B-5659-92C7-ECDF4D2C2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D87D48C6-7CDD-4F52-99B2-9528D34FE652}"/>
              </a:ext>
            </a:extLst>
          </p:cNvPr>
          <p:cNvSpPr txBox="1"/>
          <p:nvPr/>
        </p:nvSpPr>
        <p:spPr>
          <a:xfrm>
            <a:off x="634181" y="207891"/>
            <a:ext cx="1008380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References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A267C-1F2D-F6AC-8087-2CD6DBB769CF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5C224CB-20F1-89FF-E235-42666FD7F60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21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Google Shape;421;p32">
            <a:extLst>
              <a:ext uri="{FF2B5EF4-FFF2-40B4-BE49-F238E27FC236}">
                <a16:creationId xmlns:a16="http://schemas.microsoft.com/office/drawing/2014/main" id="{86DFD75B-4958-7549-8FA3-4ECBA62E000B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57960" y="0"/>
            <a:ext cx="4099896" cy="3019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39;p18">
            <a:extLst>
              <a:ext uri="{FF2B5EF4-FFF2-40B4-BE49-F238E27FC236}">
                <a16:creationId xmlns:a16="http://schemas.microsoft.com/office/drawing/2014/main" id="{5B8D322D-2879-BFBD-2B67-A63C6FC6092A}"/>
              </a:ext>
            </a:extLst>
          </p:cNvPr>
          <p:cNvSpPr txBox="1"/>
          <p:nvPr/>
        </p:nvSpPr>
        <p:spPr>
          <a:xfrm>
            <a:off x="1280160" y="2347223"/>
            <a:ext cx="16017240" cy="689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800" dirty="0">
                <a:latin typeface="Merriweather Sans" pitchFamily="2" charset="0"/>
              </a:rPr>
              <a:t>D. M. </a:t>
            </a:r>
            <a:r>
              <a:rPr lang="en-US" sz="2800" dirty="0" err="1">
                <a:latin typeface="Merriweather Sans" pitchFamily="2" charset="0"/>
              </a:rPr>
              <a:t>Ştefănescu</a:t>
            </a:r>
            <a:r>
              <a:rPr lang="en-US" sz="2800" dirty="0">
                <a:latin typeface="Merriweather Sans" pitchFamily="2" charset="0"/>
              </a:rPr>
              <a:t>, </a:t>
            </a:r>
            <a:r>
              <a:rPr lang="en-US" sz="2800" i="1" dirty="0">
                <a:latin typeface="Merriweather Sans" pitchFamily="2" charset="0"/>
              </a:rPr>
              <a:t>Handbook of Force Transducers: Principles and Components</a:t>
            </a:r>
            <a:r>
              <a:rPr lang="en-US" sz="2800" dirty="0">
                <a:latin typeface="Merriweather Sans" pitchFamily="2" charset="0"/>
              </a:rPr>
              <a:t>. Berlin, Heidelberg: Springer Berlin Heidelberg, 2011.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10.1007/978-3-642-18296-9</a:t>
            </a:r>
            <a:r>
              <a:rPr lang="en-US" sz="2800" dirty="0">
                <a:latin typeface="Merriweather Sans" pitchFamily="2" charset="0"/>
              </a:rPr>
              <a:t>.</a:t>
            </a:r>
            <a:endParaRPr lang="en-US" sz="2800" dirty="0"/>
          </a:p>
          <a:p>
            <a:r>
              <a:rPr lang="en-US" sz="2800" dirty="0">
                <a:latin typeface="Merriweather Sans" pitchFamily="2" charset="0"/>
              </a:rPr>
              <a:t>F. Luo, A. Ciesielski, and P. </a:t>
            </a:r>
            <a:r>
              <a:rPr lang="en-US" sz="2800" dirty="0" err="1">
                <a:latin typeface="Merriweather Sans" pitchFamily="2" charset="0"/>
              </a:rPr>
              <a:t>Samorì</a:t>
            </a:r>
            <a:r>
              <a:rPr lang="en-US" sz="2800" dirty="0">
                <a:latin typeface="Merriweather Sans" pitchFamily="2" charset="0"/>
              </a:rPr>
              <a:t>, “Design Strategies and Emerging Applications of High‐Performance Flexible Piezoresistive Pressure Sensors,” </a:t>
            </a:r>
            <a:r>
              <a:rPr lang="en-US" sz="2800" i="1" dirty="0">
                <a:latin typeface="Merriweather Sans" pitchFamily="2" charset="0"/>
              </a:rPr>
              <a:t>Adv </a:t>
            </a:r>
            <a:r>
              <a:rPr lang="en-US" sz="2800" i="1" dirty="0" err="1">
                <a:latin typeface="Merriweather Sans" pitchFamily="2" charset="0"/>
              </a:rPr>
              <a:t>Funct</a:t>
            </a:r>
            <a:r>
              <a:rPr lang="en-US" sz="2800" i="1" dirty="0">
                <a:latin typeface="Merriweather Sans" pitchFamily="2" charset="0"/>
              </a:rPr>
              <a:t> Materials</a:t>
            </a:r>
            <a:r>
              <a:rPr lang="en-US" sz="2800" dirty="0">
                <a:latin typeface="Merriweather Sans" pitchFamily="2" charset="0"/>
              </a:rPr>
              <a:t>, vol. 36, no. 47, p. e75473, Jun. 2026,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10.1002/adfm.75473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r>
              <a:rPr lang="en-US" sz="2800" dirty="0">
                <a:latin typeface="Merriweather Sans" pitchFamily="2" charset="0"/>
              </a:rPr>
              <a:t>M. Wang et al., “A Percolation Model for </a:t>
            </a:r>
            <a:r>
              <a:rPr lang="en-US" sz="2800" dirty="0" err="1">
                <a:latin typeface="Merriweather Sans" pitchFamily="2" charset="0"/>
              </a:rPr>
              <a:t>Piezoresistivity</a:t>
            </a:r>
            <a:r>
              <a:rPr lang="en-US" sz="2800" dirty="0">
                <a:latin typeface="Merriweather Sans" pitchFamily="2" charset="0"/>
              </a:rPr>
              <a:t> in Conductor–Polymer Composites,” </a:t>
            </a:r>
            <a:r>
              <a:rPr lang="en-US" sz="2800" i="1" dirty="0" err="1">
                <a:latin typeface="Merriweather Sans" pitchFamily="2" charset="0"/>
              </a:rPr>
              <a:t>Advcd</a:t>
            </a:r>
            <a:r>
              <a:rPr lang="en-US" sz="2800" i="1" dirty="0">
                <a:latin typeface="Merriweather Sans" pitchFamily="2" charset="0"/>
              </a:rPr>
              <a:t> Theory and Sims</a:t>
            </a:r>
            <a:r>
              <a:rPr lang="en-US" sz="2800" dirty="0">
                <a:latin typeface="Merriweather Sans" pitchFamily="2" charset="0"/>
              </a:rPr>
              <a:t>, vol. 2, no. 2, p. 1800125, Feb. 2019,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10.1002/adts.201800125</a:t>
            </a:r>
            <a:r>
              <a:rPr lang="en-US" sz="2800" dirty="0">
                <a:latin typeface="Merriweather Sans" pitchFamily="2" charset="0"/>
              </a:rPr>
              <a:t>.</a:t>
            </a:r>
            <a:endParaRPr lang="en-US" sz="2800" dirty="0"/>
          </a:p>
          <a:p>
            <a:r>
              <a:rPr lang="en-US" sz="2800" dirty="0">
                <a:latin typeface="Merriweather Sans" pitchFamily="2" charset="0"/>
              </a:rPr>
              <a:t>F. Avilés, A. I. Oliva‐Avilés, and M. Cen‐Puc, “</a:t>
            </a:r>
            <a:r>
              <a:rPr lang="en-US" sz="2800" dirty="0" err="1">
                <a:latin typeface="Merriweather Sans" pitchFamily="2" charset="0"/>
              </a:rPr>
              <a:t>Piezoresistivity</a:t>
            </a:r>
            <a:r>
              <a:rPr lang="en-US" sz="2800" dirty="0">
                <a:latin typeface="Merriweather Sans" pitchFamily="2" charset="0"/>
              </a:rPr>
              <a:t>, Strain, and Damage Self‐Sensing of Polymer Composites Filled with Carbon Nanostructures,” </a:t>
            </a:r>
            <a:r>
              <a:rPr lang="en-US" sz="2800" i="1" dirty="0">
                <a:latin typeface="Merriweather Sans" pitchFamily="2" charset="0"/>
              </a:rPr>
              <a:t>Adv Eng Mater</a:t>
            </a:r>
            <a:r>
              <a:rPr lang="en-US" sz="2800" dirty="0">
                <a:latin typeface="Merriweather Sans" pitchFamily="2" charset="0"/>
              </a:rPr>
              <a:t>, vol. 20, no. 7, p. 1701159, Jul. 2018,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10.1002/adem.201701159</a:t>
            </a:r>
            <a:r>
              <a:rPr lang="en-US" sz="2800" dirty="0">
                <a:latin typeface="Merriweather Sans" pitchFamily="2" charset="0"/>
              </a:rPr>
              <a:t>.</a:t>
            </a:r>
            <a:endParaRPr lang="en-US" sz="2800" dirty="0"/>
          </a:p>
          <a:p>
            <a:r>
              <a:rPr lang="en-US" sz="2800" dirty="0">
                <a:latin typeface="Merriweather Sans" pitchFamily="2" charset="0"/>
              </a:rPr>
              <a:t>H. J. Choi, M. S. Kim, D. Ahn, S. Y. Yeo, and S. Lee, “Electrical percolation threshold of carbon black in a polymer matrix and its application to antistatic </a:t>
            </a:r>
            <a:r>
              <a:rPr lang="en-US" sz="2800" dirty="0" err="1">
                <a:latin typeface="Merriweather Sans" pitchFamily="2" charset="0"/>
              </a:rPr>
              <a:t>fibre</a:t>
            </a:r>
            <a:r>
              <a:rPr lang="en-US" sz="2800" dirty="0">
                <a:latin typeface="Merriweather Sans" pitchFamily="2" charset="0"/>
              </a:rPr>
              <a:t>,” </a:t>
            </a:r>
            <a:r>
              <a:rPr lang="en-US" sz="2800" i="1" dirty="0">
                <a:latin typeface="Merriweather Sans" pitchFamily="2" charset="0"/>
              </a:rPr>
              <a:t>Sci Rep</a:t>
            </a:r>
            <a:r>
              <a:rPr lang="en-US" sz="2800" dirty="0">
                <a:latin typeface="Merriweather Sans" pitchFamily="2" charset="0"/>
              </a:rPr>
              <a:t>, vol. 9, no. 1, p. 6338, Apr. 2019, </a:t>
            </a:r>
            <a:r>
              <a:rPr lang="en-US" sz="2800" dirty="0" err="1">
                <a:latin typeface="Merriweather Sans" pitchFamily="2" charset="0"/>
              </a:rPr>
              <a:t>doi</a:t>
            </a:r>
            <a:r>
              <a:rPr lang="en-US" sz="2800" dirty="0">
                <a:latin typeface="Merriweather Sans" pitchFamily="2" charset="0"/>
              </a:rPr>
              <a:t>: </a:t>
            </a:r>
            <a:r>
              <a:rPr lang="en-US" sz="2800" dirty="0">
                <a:solidFill>
                  <a:srgbClr val="FF0000"/>
                </a:solidFill>
                <a:latin typeface="Merriweather Sans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10.1038/s41598-019-42495-1</a:t>
            </a:r>
            <a:r>
              <a:rPr lang="en-US" sz="2800" dirty="0">
                <a:latin typeface="Merriweather Sans" pitchFamily="2" charset="0"/>
              </a:rPr>
              <a:t>.</a:t>
            </a:r>
          </a:p>
          <a:p>
            <a:endParaRPr lang="en-US" sz="2800" dirty="0">
              <a:latin typeface="Merriweather Sans" pitchFamily="2" charset="0"/>
            </a:endParaRPr>
          </a:p>
          <a:p>
            <a:endParaRPr lang="en-US" sz="2800" dirty="0">
              <a:latin typeface="Merriweather Sans" pitchFamily="2" charset="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sym typeface="Merriweather Sans"/>
            </a:endParaRPr>
          </a:p>
        </p:txBody>
      </p:sp>
      <p:sp>
        <p:nvSpPr>
          <p:cNvPr id="6" name="Google Shape;139;p18">
            <a:extLst>
              <a:ext uri="{FF2B5EF4-FFF2-40B4-BE49-F238E27FC236}">
                <a16:creationId xmlns:a16="http://schemas.microsoft.com/office/drawing/2014/main" id="{033EE048-9B1D-509B-C7CB-71A1F82D7A6D}"/>
              </a:ext>
            </a:extLst>
          </p:cNvPr>
          <p:cNvSpPr txBox="1"/>
          <p:nvPr/>
        </p:nvSpPr>
        <p:spPr>
          <a:xfrm>
            <a:off x="319704" y="2347223"/>
            <a:ext cx="853776" cy="4739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[6]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[7]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[8]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[9]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241842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[10]</a:t>
            </a:r>
          </a:p>
        </p:txBody>
      </p:sp>
    </p:spTree>
    <p:extLst>
      <p:ext uri="{BB962C8B-B14F-4D97-AF65-F5344CB8AC3E}">
        <p14:creationId xmlns:p14="http://schemas.microsoft.com/office/powerpoint/2010/main" val="2241507978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289A98CD-0A32-F317-F65E-28468BF8E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18;p17">
            <a:extLst>
              <a:ext uri="{FF2B5EF4-FFF2-40B4-BE49-F238E27FC236}">
                <a16:creationId xmlns:a16="http://schemas.microsoft.com/office/drawing/2014/main" id="{01706E22-6280-A81D-46C3-82BF721C8307}"/>
              </a:ext>
            </a:extLst>
          </p:cNvPr>
          <p:cNvSpPr/>
          <p:nvPr/>
        </p:nvSpPr>
        <p:spPr>
          <a:xfrm>
            <a:off x="14170117" y="2191263"/>
            <a:ext cx="4039153" cy="3589452"/>
          </a:xfrm>
          <a:prstGeom prst="roundRect">
            <a:avLst>
              <a:gd name="adj" fmla="val 260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B1885A6C-4D6B-DD46-645C-FF2CE72BA454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sym typeface="Blinker"/>
              </a:rPr>
              <a:t>Derivation of Gauge Factor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D861CE-BFA9-2716-4F44-6D623B37C37D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42467-F100-A73A-59D4-1C46A865EF8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22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4" name="Google Shape;321;p27">
            <a:extLst>
              <a:ext uri="{FF2B5EF4-FFF2-40B4-BE49-F238E27FC236}">
                <a16:creationId xmlns:a16="http://schemas.microsoft.com/office/drawing/2014/main" id="{0DEB1D35-FC63-F88F-8F5B-1392A210AA1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10E0F59-6EC5-6E89-7B2C-8997057E7298}"/>
              </a:ext>
            </a:extLst>
          </p:cNvPr>
          <p:cNvGrpSpPr/>
          <p:nvPr/>
        </p:nvGrpSpPr>
        <p:grpSpPr>
          <a:xfrm>
            <a:off x="13144590" y="5896580"/>
            <a:ext cx="4479085" cy="4071196"/>
            <a:chOff x="10974307" y="4080298"/>
            <a:chExt cx="6217164" cy="5828535"/>
          </a:xfrm>
        </p:grpSpPr>
        <p:sp>
          <p:nvSpPr>
            <p:cNvPr id="176" name="Google Shape;139;p18">
              <a:extLst>
                <a:ext uri="{FF2B5EF4-FFF2-40B4-BE49-F238E27FC236}">
                  <a16:creationId xmlns:a16="http://schemas.microsoft.com/office/drawing/2014/main" id="{5C614553-3AFF-FB95-BB8A-5186E0528384}"/>
                </a:ext>
              </a:extLst>
            </p:cNvPr>
            <p:cNvSpPr txBox="1"/>
            <p:nvPr/>
          </p:nvSpPr>
          <p:spPr>
            <a:xfrm>
              <a:off x="10974307" y="8798448"/>
              <a:ext cx="5892033" cy="1110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Visualization of piezoresistive sensor as cylinders stretching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8EFCCAE-B30A-92EB-E3A0-681CFCCBA732}"/>
                </a:ext>
              </a:extLst>
            </p:cNvPr>
            <p:cNvGrpSpPr/>
            <p:nvPr/>
          </p:nvGrpSpPr>
          <p:grpSpPr>
            <a:xfrm>
              <a:off x="11002187" y="4080298"/>
              <a:ext cx="6189284" cy="4666159"/>
              <a:chOff x="11002187" y="4080298"/>
              <a:chExt cx="6189284" cy="4666159"/>
            </a:xfrm>
          </p:grpSpPr>
          <p:sp>
            <p:nvSpPr>
              <p:cNvPr id="151" name="Google Shape;118;p17">
                <a:extLst>
                  <a:ext uri="{FF2B5EF4-FFF2-40B4-BE49-F238E27FC236}">
                    <a16:creationId xmlns:a16="http://schemas.microsoft.com/office/drawing/2014/main" id="{BC91DB84-3D19-3463-E00C-D0F8FCA1A2FF}"/>
                  </a:ext>
                </a:extLst>
              </p:cNvPr>
              <p:cNvSpPr/>
              <p:nvPr/>
            </p:nvSpPr>
            <p:spPr>
              <a:xfrm>
                <a:off x="11002187" y="4080298"/>
                <a:ext cx="6189284" cy="4666159"/>
              </a:xfrm>
              <a:prstGeom prst="roundRect">
                <a:avLst>
                  <a:gd name="adj" fmla="val 0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4FBFAC3B-27E6-90C6-E342-BEB6D9CDD3AE}"/>
                  </a:ext>
                </a:extLst>
              </p:cNvPr>
              <p:cNvGrpSpPr/>
              <p:nvPr/>
            </p:nvGrpSpPr>
            <p:grpSpPr>
              <a:xfrm>
                <a:off x="11941940" y="4112414"/>
                <a:ext cx="3885466" cy="1978511"/>
                <a:chOff x="11941940" y="4112414"/>
                <a:chExt cx="3885466" cy="1978511"/>
              </a:xfrm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27630833-DE18-C744-E20D-596B8D88D397}"/>
                    </a:ext>
                  </a:extLst>
                </p:cNvPr>
                <p:cNvGrpSpPr/>
                <p:nvPr/>
              </p:nvGrpSpPr>
              <p:grpSpPr>
                <a:xfrm>
                  <a:off x="11941940" y="4112414"/>
                  <a:ext cx="3885466" cy="1978511"/>
                  <a:chOff x="11844839" y="2979782"/>
                  <a:chExt cx="3419545" cy="1840306"/>
                </a:xfrm>
              </p:grpSpPr>
              <p:sp>
                <p:nvSpPr>
                  <p:cNvPr id="8" name="Cylinder 7">
                    <a:extLst>
                      <a:ext uri="{FF2B5EF4-FFF2-40B4-BE49-F238E27FC236}">
                        <a16:creationId xmlns:a16="http://schemas.microsoft.com/office/drawing/2014/main" id="{FC739730-E48F-F404-A1AF-71FBD8281E4E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2677833" y="2717445"/>
                    <a:ext cx="1124263" cy="2790251"/>
                  </a:xfrm>
                  <a:prstGeom prst="can">
                    <a:avLst/>
                  </a:prstGeom>
                  <a:solidFill>
                    <a:schemeClr val="bg2">
                      <a:lumMod val="20000"/>
                      <a:lumOff val="8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35" name="Straight Arrow Connector 34">
                    <a:extLst>
                      <a:ext uri="{FF2B5EF4-FFF2-40B4-BE49-F238E27FC236}">
                        <a16:creationId xmlns:a16="http://schemas.microsoft.com/office/drawing/2014/main" id="{16069ED8-522A-34BB-11F9-D86400AAC5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487242" y="4109700"/>
                    <a:ext cx="777142" cy="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90000"/>
                        <a:lumOff val="1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52928BEC-74C1-9C1C-85EB-988429ACBDA8}"/>
                      </a:ext>
                    </a:extLst>
                  </p:cNvPr>
                  <p:cNvSpPr txBox="1"/>
                  <p:nvPr/>
                </p:nvSpPr>
                <p:spPr>
                  <a:xfrm>
                    <a:off x="14712010" y="3648035"/>
                    <a:ext cx="362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latin typeface="Merriweather Sans" pitchFamily="2" charset="0"/>
                      </a:rPr>
                      <a:t>F</a:t>
                    </a:r>
                  </a:p>
                </p:txBody>
              </p:sp>
              <p:grpSp>
                <p:nvGrpSpPr>
                  <p:cNvPr id="46" name="Group 45">
                    <a:extLst>
                      <a:ext uri="{FF2B5EF4-FFF2-40B4-BE49-F238E27FC236}">
                        <a16:creationId xmlns:a16="http://schemas.microsoft.com/office/drawing/2014/main" id="{34C05228-69A2-06BA-B9E6-80F8214F4E09}"/>
                      </a:ext>
                    </a:extLst>
                  </p:cNvPr>
                  <p:cNvGrpSpPr/>
                  <p:nvPr/>
                </p:nvGrpSpPr>
                <p:grpSpPr>
                  <a:xfrm>
                    <a:off x="11948160" y="2979782"/>
                    <a:ext cx="2539082" cy="461665"/>
                    <a:chOff x="11948160" y="2979782"/>
                    <a:chExt cx="2539082" cy="461665"/>
                  </a:xfrm>
                </p:grpSpPr>
                <p:cxnSp>
                  <p:nvCxnSpPr>
                    <p:cNvPr id="44" name="Straight Arrow Connector 43">
                      <a:extLst>
                        <a:ext uri="{FF2B5EF4-FFF2-40B4-BE49-F238E27FC236}">
                          <a16:creationId xmlns:a16="http://schemas.microsoft.com/office/drawing/2014/main" id="{52298FE2-EF98-2E99-37CD-97BDB78CE1E7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1948160" y="3375660"/>
                      <a:ext cx="2539082" cy="0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DB73862F-4F79-F805-8F2A-B274CE3FCDC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036493" y="2979782"/>
                      <a:ext cx="36241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400" dirty="0">
                          <a:latin typeface="Merriweather Sans" pitchFamily="2" charset="0"/>
                        </a:rPr>
                        <a:t>L</a:t>
                      </a:r>
                    </a:p>
                  </p:txBody>
                </p:sp>
              </p:grpSp>
              <p:grpSp>
                <p:nvGrpSpPr>
                  <p:cNvPr id="47" name="Group 46">
                    <a:extLst>
                      <a:ext uri="{FF2B5EF4-FFF2-40B4-BE49-F238E27FC236}">
                        <a16:creationId xmlns:a16="http://schemas.microsoft.com/office/drawing/2014/main" id="{AA9237AD-E5FD-F0B5-1A46-671D97A4714A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4053908" y="3983775"/>
                    <a:ext cx="1269648" cy="402977"/>
                    <a:chOff x="8544882" y="3391823"/>
                    <a:chExt cx="6527597" cy="402977"/>
                  </a:xfrm>
                </p:grpSpPr>
                <p:cxnSp>
                  <p:nvCxnSpPr>
                    <p:cNvPr id="48" name="Straight Arrow Connector 47">
                      <a:extLst>
                        <a:ext uri="{FF2B5EF4-FFF2-40B4-BE49-F238E27FC236}">
                          <a16:creationId xmlns:a16="http://schemas.microsoft.com/office/drawing/2014/main" id="{55011D19-C4DA-B54E-BEA3-425FDDB6E04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 flipV="1">
                      <a:off x="12273851" y="593195"/>
                      <a:ext cx="0" cy="5597256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9" name="TextBox 48">
                      <a:extLst>
                        <a:ext uri="{FF2B5EF4-FFF2-40B4-BE49-F238E27FC236}">
                          <a16:creationId xmlns:a16="http://schemas.microsoft.com/office/drawing/2014/main" id="{1D036A78-EF6B-B66F-6471-3D975B039A19}"/>
                        </a:ext>
                      </a:extLst>
                    </p:cNvPr>
                    <p:cNvSpPr txBox="1"/>
                    <p:nvPr/>
                  </p:nvSpPr>
                  <p:spPr>
                    <a:xfrm rot="5400000">
                      <a:off x="9579030" y="2398237"/>
                      <a:ext cx="362415" cy="243071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400" dirty="0">
                          <a:latin typeface="Merriweather Sans" pitchFamily="2" charset="0"/>
                        </a:rPr>
                        <a:t>D</a:t>
                      </a:r>
                    </a:p>
                  </p:txBody>
                </p:sp>
              </p:grpSp>
            </p:grpSp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4B09B976-7A7C-4075-AC0B-C7BA2A8B2756}"/>
                    </a:ext>
                  </a:extLst>
                </p:cNvPr>
                <p:cNvSpPr txBox="1"/>
                <p:nvPr/>
              </p:nvSpPr>
              <p:spPr>
                <a:xfrm>
                  <a:off x="12168172" y="4828762"/>
                  <a:ext cx="2684965" cy="4405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latin typeface="Merriweather Sans" pitchFamily="2" charset="0"/>
                    </a:rPr>
                    <a:t>Carbon-Polymer</a:t>
                  </a:r>
                </a:p>
              </p:txBody>
            </p:sp>
          </p:grpSp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3C033E5E-07BC-57B7-FF75-FC18BBD8E293}"/>
                  </a:ext>
                </a:extLst>
              </p:cNvPr>
              <p:cNvGrpSpPr/>
              <p:nvPr/>
            </p:nvGrpSpPr>
            <p:grpSpPr>
              <a:xfrm>
                <a:off x="11941938" y="6726757"/>
                <a:ext cx="4994455" cy="1776486"/>
                <a:chOff x="11941938" y="6726757"/>
                <a:chExt cx="4994455" cy="1776486"/>
              </a:xfrm>
            </p:grpSpPr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F279B80F-BC6C-A0C7-5AF4-8FC507640C56}"/>
                    </a:ext>
                  </a:extLst>
                </p:cNvPr>
                <p:cNvGrpSpPr/>
                <p:nvPr/>
              </p:nvGrpSpPr>
              <p:grpSpPr>
                <a:xfrm>
                  <a:off x="11941938" y="6726757"/>
                  <a:ext cx="4994455" cy="1776486"/>
                  <a:chOff x="10837839" y="5678036"/>
                  <a:chExt cx="4395551" cy="1652393"/>
                </a:xfrm>
              </p:grpSpPr>
              <p:grpSp>
                <p:nvGrpSpPr>
                  <p:cNvPr id="147" name="Group 146">
                    <a:extLst>
                      <a:ext uri="{FF2B5EF4-FFF2-40B4-BE49-F238E27FC236}">
                        <a16:creationId xmlns:a16="http://schemas.microsoft.com/office/drawing/2014/main" id="{E96700C7-DDE7-48B4-1429-C9E03462252B}"/>
                      </a:ext>
                    </a:extLst>
                  </p:cNvPr>
                  <p:cNvGrpSpPr/>
                  <p:nvPr/>
                </p:nvGrpSpPr>
                <p:grpSpPr>
                  <a:xfrm>
                    <a:off x="10837839" y="5678036"/>
                    <a:ext cx="4395551" cy="1652393"/>
                    <a:chOff x="10837839" y="5678036"/>
                    <a:chExt cx="4395551" cy="1652393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1D316304-EF0B-8F59-7319-78D7386D4EE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37839" y="5678036"/>
                      <a:ext cx="4039931" cy="1652393"/>
                      <a:chOff x="11844838" y="2721918"/>
                      <a:chExt cx="3032517" cy="2494321"/>
                    </a:xfrm>
                  </p:grpSpPr>
                  <p:sp>
                    <p:nvSpPr>
                      <p:cNvPr id="52" name="Cylinder 51">
                        <a:extLst>
                          <a:ext uri="{FF2B5EF4-FFF2-40B4-BE49-F238E27FC236}">
                            <a16:creationId xmlns:a16="http://schemas.microsoft.com/office/drawing/2014/main" id="{D305AEA2-4AEE-FC6B-BE8A-799B6ED42280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12677832" y="2717445"/>
                        <a:ext cx="1124263" cy="2790251"/>
                      </a:xfrm>
                      <a:prstGeom prst="can">
                        <a:avLst/>
                      </a:prstGeom>
                      <a:solidFill>
                        <a:schemeClr val="bg2">
                          <a:lumMod val="20000"/>
                          <a:lumOff val="80000"/>
                        </a:schemeClr>
                      </a:solidFill>
                      <a:ln w="28575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prstDash val="solid"/>
                        <a:extLst>
                          <a:ext uri="{C807C97D-BFC1-408E-A445-0C87EB9F89A2}">
                            <ask:lineSketchStyleProps xmlns:ask="http://schemas.microsoft.com/office/drawing/2018/sketchyshapes">
                              <ask:type>
                                <ask:lineSketchNone/>
                              </ask:type>
                            </ask:lineSketchStyleProps>
                          </a:ext>
                        </a:extLst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grpSp>
                    <p:nvGrpSpPr>
                      <p:cNvPr id="56" name="Group 55">
                        <a:extLst>
                          <a:ext uri="{FF2B5EF4-FFF2-40B4-BE49-F238E27FC236}">
                            <a16:creationId xmlns:a16="http://schemas.microsoft.com/office/drawing/2014/main" id="{1B18E7F9-991E-6C76-0059-9D4A96B2CB4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858769" y="2721918"/>
                        <a:ext cx="720615" cy="696893"/>
                        <a:chOff x="13858769" y="2721918"/>
                        <a:chExt cx="720615" cy="696893"/>
                      </a:xfrm>
                    </p:grpSpPr>
                    <p:cxnSp>
                      <p:nvCxnSpPr>
                        <p:cNvPr id="60" name="Straight Arrow Connector 59">
                          <a:extLst>
                            <a:ext uri="{FF2B5EF4-FFF2-40B4-BE49-F238E27FC236}">
                              <a16:creationId xmlns:a16="http://schemas.microsoft.com/office/drawing/2014/main" id="{3E69C310-F313-88BB-4272-B41AA7054A22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3858769" y="3374134"/>
                          <a:ext cx="720615" cy="0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61" name="TextBox 60">
                              <a:extLst>
                                <a:ext uri="{FF2B5EF4-FFF2-40B4-BE49-F238E27FC236}">
                                  <a16:creationId xmlns:a16="http://schemas.microsoft.com/office/drawing/2014/main" id="{61B33258-6D7F-0A55-1D87-25DCB584129E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14049256" y="2721918"/>
                              <a:ext cx="362415" cy="6968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  <a:extLst>
                                <a:ext uri="{C807C97D-BFC1-408E-A445-0C87EB9F89A2}">
                                  <ask:lineSketchStyleProps xmlns:ask="http://schemas.microsoft.com/office/drawing/2018/sketchyshapes">
                                    <ask:type>
                                      <ask:lineSketchNone/>
                                    </ask:type>
                                  </ask:lineSketchStyleProps>
                                </a:ext>
                              </a:extLst>
                            </a:ln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ΔL</m:t>
                                    </m:r>
                                  </m:oMath>
                                </m:oMathPara>
                              </a14:m>
                              <a:endParaRPr lang="en-US" sz="2400" dirty="0">
                                <a:latin typeface="Merriweather Sans" pitchFamily="2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61" name="TextBox 60">
                              <a:extLst>
                                <a:ext uri="{FF2B5EF4-FFF2-40B4-BE49-F238E27FC236}">
                                  <a16:creationId xmlns:a16="http://schemas.microsoft.com/office/drawing/2014/main" id="{61B33258-6D7F-0A55-1D87-25DCB584129E}"/>
                                </a:ext>
                              </a:extLst>
                            </p:cNvPr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14049256" y="2721918"/>
                              <a:ext cx="362415" cy="696893"/>
                            </a:xfrm>
                            <a:prstGeom prst="rect">
                              <a:avLst/>
                            </a:prstGeom>
                            <a:blipFill>
                              <a:blip r:embed="rId4"/>
                              <a:stretch>
                                <a:fillRect l="-4615" r="-36923" b="-28571"/>
                              </a:stretch>
                            </a:blipFill>
                            <a:ln>
                              <a:noFill/>
                              <a:extLst>
                                <a:ext uri="{C807C97D-BFC1-408E-A445-0C87EB9F89A2}">
                                  <ask:lineSketchStyleProps xmlns:ask="http://schemas.microsoft.com/office/drawing/2018/sketchyshapes">
                                    <ask:type>
                                      <ask:lineSketchNone/>
                                    </ask:type>
                                  </ask:lineSketchStyleProps>
                                </a:ext>
                              </a:extLst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57" name="Group 56">
                        <a:extLst>
                          <a:ext uri="{FF2B5EF4-FFF2-40B4-BE49-F238E27FC236}">
                            <a16:creationId xmlns:a16="http://schemas.microsoft.com/office/drawing/2014/main" id="{CBD775EA-A54E-DF47-FC55-A82D95F9C366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14339309" y="4678192"/>
                        <a:ext cx="713678" cy="362415"/>
                        <a:chOff x="6508164" y="3419518"/>
                        <a:chExt cx="3669209" cy="362415"/>
                      </a:xfrm>
                    </p:grpSpPr>
                    <p:cxnSp>
                      <p:nvCxnSpPr>
                        <p:cNvPr id="58" name="Straight Arrow Connector 57">
                          <a:extLst>
                            <a:ext uri="{FF2B5EF4-FFF2-40B4-BE49-F238E27FC236}">
                              <a16:creationId xmlns:a16="http://schemas.microsoft.com/office/drawing/2014/main" id="{64F42536-5988-FC32-B2F2-72D4E0C4740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V="1">
                          <a:off x="8498978" y="2654056"/>
                          <a:ext cx="0" cy="1586746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59" name="TextBox 58">
                              <a:extLst>
                                <a:ext uri="{FF2B5EF4-FFF2-40B4-BE49-F238E27FC236}">
                                  <a16:creationId xmlns:a16="http://schemas.microsoft.com/office/drawing/2014/main" id="{A8E63087-554D-381E-7943-F1D16A622733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 rot="5400000">
                              <a:off x="8161561" y="1766121"/>
                              <a:ext cx="362415" cy="366920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  <a:extLst>
                                <a:ext uri="{C807C97D-BFC1-408E-A445-0C87EB9F89A2}">
                                  <ask:lineSketchStyleProps xmlns:ask="http://schemas.microsoft.com/office/drawing/2018/sketchyshapes">
                                    <ask:type>
                                      <ask:lineSketchNone/>
                                    </ask:type>
                                  </ask:lineSketchStyleProps>
                                </a:ext>
                              </a:extLst>
                            </a:ln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m:rPr>
                                        <m:sty m:val="p"/>
                                      </m:rPr>
                                      <a:rPr lang="en-US" sz="2400" b="0" i="0" smtClean="0">
                                        <a:latin typeface="Cambria Math" panose="02040503050406030204" pitchFamily="18" charset="0"/>
                                      </a:rPr>
                                      <m:t>ΔD</m:t>
                                    </m:r>
                                  </m:oMath>
                                </m:oMathPara>
                              </a14:m>
                              <a:endParaRPr lang="en-US" sz="2400" dirty="0">
                                <a:latin typeface="Merriweather Sans" pitchFamily="2" charset="0"/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59" name="TextBox 58">
                              <a:extLst>
                                <a:ext uri="{FF2B5EF4-FFF2-40B4-BE49-F238E27FC236}">
                                  <a16:creationId xmlns:a16="http://schemas.microsoft.com/office/drawing/2014/main" id="{A8E63087-554D-381E-7943-F1D16A622733}"/>
                                </a:ext>
                              </a:extLst>
                            </p:cNvPr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 rot="5400000">
                              <a:off x="8161561" y="1766121"/>
                              <a:ext cx="362415" cy="3669209"/>
                            </a:xfrm>
                            <a:prstGeom prst="rect">
                              <a:avLst/>
                            </a:prstGeom>
                            <a:blipFill>
                              <a:blip r:embed="rId5"/>
                              <a:stretch>
                                <a:fillRect l="-3077" r="-47692" b="-24138"/>
                              </a:stretch>
                            </a:blipFill>
                            <a:ln>
                              <a:noFill/>
                              <a:extLst>
                                <a:ext uri="{C807C97D-BFC1-408E-A445-0C87EB9F89A2}">
                                  <ask:lineSketchStyleProps xmlns:ask="http://schemas.microsoft.com/office/drawing/2018/sketchyshapes">
                                    <ask:type>
                                      <ask:lineSketchNone/>
                                    </ask:type>
                                  </ask:lineSketchStyleProps>
                                </a:ext>
                              </a:extLst>
                            </a:ln>
                          </p:spPr>
                          <p:txBody>
                            <a:bodyPr/>
                            <a:lstStyle/>
                            <a:p>
                              <a:r>
                                <a:rPr lang="en-US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  <p:cxnSp>
                  <p:nvCxnSpPr>
                    <p:cNvPr id="130" name="Straight Arrow Connector 129">
                      <a:extLst>
                        <a:ext uri="{FF2B5EF4-FFF2-40B4-BE49-F238E27FC236}">
                          <a16:creationId xmlns:a16="http://schemas.microsoft.com/office/drawing/2014/main" id="{3DB04E37-CCA8-748E-DCAD-B8E1A6351EF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4480812" y="6607840"/>
                      <a:ext cx="752578" cy="0"/>
                    </a:xfrm>
                    <a:prstGeom prst="straightConnector1">
                      <a:avLst/>
                    </a:prstGeom>
                    <a:ln w="76200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610126B4-E375-CD5E-BB12-381BBD795340}"/>
                      </a:ext>
                    </a:extLst>
                  </p:cNvPr>
                  <p:cNvSpPr txBox="1"/>
                  <p:nvPr/>
                </p:nvSpPr>
                <p:spPr>
                  <a:xfrm>
                    <a:off x="14632729" y="6146175"/>
                    <a:ext cx="362415" cy="461665"/>
                  </a:xfrm>
                  <a:prstGeom prst="rect">
                    <a:avLst/>
                  </a:prstGeom>
                  <a:noFill/>
                  <a:ln>
                    <a:noFill/>
                    <a:extLst>
                      <a:ext uri="{C807C97D-BFC1-408E-A445-0C87EB9F89A2}">
                        <ask:lineSketchStyleProps xmlns:ask="http://schemas.microsoft.com/office/drawing/2018/sketchyshapes"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latin typeface="Merriweather Sans" pitchFamily="2" charset="0"/>
                      </a:rPr>
                      <a:t>F</a:t>
                    </a:r>
                  </a:p>
                </p:txBody>
              </p:sp>
            </p:grpSp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16C80CA0-89F1-C19F-5F7C-11565042103B}"/>
                    </a:ext>
                  </a:extLst>
                </p:cNvPr>
                <p:cNvSpPr txBox="1"/>
                <p:nvPr/>
              </p:nvSpPr>
              <p:spPr>
                <a:xfrm>
                  <a:off x="12063991" y="7401201"/>
                  <a:ext cx="3287528" cy="5728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latin typeface="Merriweather Sans" pitchFamily="2" charset="0"/>
                    </a:rPr>
                    <a:t>Carbon-Polymer</a:t>
                  </a:r>
                </a:p>
              </p:txBody>
            </p:sp>
          </p:grp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0B722AA7-FF38-124D-1E59-5A75E6809BAF}"/>
                  </a:ext>
                </a:extLst>
              </p:cNvPr>
              <p:cNvGrpSpPr/>
              <p:nvPr/>
            </p:nvGrpSpPr>
            <p:grpSpPr>
              <a:xfrm>
                <a:off x="11151563" y="6134493"/>
                <a:ext cx="2768761" cy="1011146"/>
                <a:chOff x="11151563" y="6134493"/>
                <a:chExt cx="2768761" cy="1011146"/>
              </a:xfrm>
            </p:grpSpPr>
            <p:sp>
              <p:nvSpPr>
                <p:cNvPr id="146" name="Arrow: Down 145">
                  <a:extLst>
                    <a:ext uri="{FF2B5EF4-FFF2-40B4-BE49-F238E27FC236}">
                      <a16:creationId xmlns:a16="http://schemas.microsoft.com/office/drawing/2014/main" id="{0FEFD6DB-2E81-66DF-8BB1-79C16D53F305}"/>
                    </a:ext>
                  </a:extLst>
                </p:cNvPr>
                <p:cNvSpPr/>
                <p:nvPr/>
              </p:nvSpPr>
              <p:spPr>
                <a:xfrm>
                  <a:off x="13083386" y="6134493"/>
                  <a:ext cx="836938" cy="1011146"/>
                </a:xfrm>
                <a:prstGeom prst="downArrow">
                  <a:avLst/>
                </a:prstGeom>
                <a:solidFill>
                  <a:srgbClr val="FFFF00"/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5E4354B-408E-8026-4A21-43C9F95BB0FE}"/>
                    </a:ext>
                  </a:extLst>
                </p:cNvPr>
                <p:cNvSpPr txBox="1"/>
                <p:nvPr/>
              </p:nvSpPr>
              <p:spPr>
                <a:xfrm>
                  <a:off x="11151563" y="6359062"/>
                  <a:ext cx="2286090" cy="6609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Stretches</a:t>
                  </a:r>
                </a:p>
              </p:txBody>
            </p:sp>
          </p:grp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DDB68FCE-D4C0-50E1-AA31-C9C1AA89532C}"/>
              </a:ext>
            </a:extLst>
          </p:cNvPr>
          <p:cNvGrpSpPr/>
          <p:nvPr/>
        </p:nvGrpSpPr>
        <p:grpSpPr>
          <a:xfrm>
            <a:off x="1913837" y="7854982"/>
            <a:ext cx="8963084" cy="2522639"/>
            <a:chOff x="1045631" y="5432899"/>
            <a:chExt cx="8963084" cy="2522639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9ACFBB91-B461-2831-1514-88E543EC8E7C}"/>
                </a:ext>
              </a:extLst>
            </p:cNvPr>
            <p:cNvGrpSpPr/>
            <p:nvPr/>
          </p:nvGrpSpPr>
          <p:grpSpPr>
            <a:xfrm>
              <a:off x="1045631" y="5432899"/>
              <a:ext cx="8552665" cy="2522639"/>
              <a:chOff x="1045631" y="5432899"/>
              <a:chExt cx="8552665" cy="2522639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380741C-8D05-A3C7-608A-9D02EE6E2647}"/>
                  </a:ext>
                </a:extLst>
              </p:cNvPr>
              <p:cNvGrpSpPr/>
              <p:nvPr/>
            </p:nvGrpSpPr>
            <p:grpSpPr>
              <a:xfrm>
                <a:off x="1045631" y="5778284"/>
                <a:ext cx="8552665" cy="2177254"/>
                <a:chOff x="679150" y="4109700"/>
                <a:chExt cx="8552665" cy="2177254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9DFD9AB9-D236-4491-986D-7C17401EBE9D}"/>
                    </a:ext>
                  </a:extLst>
                </p:cNvPr>
                <p:cNvGrpSpPr/>
                <p:nvPr/>
              </p:nvGrpSpPr>
              <p:grpSpPr>
                <a:xfrm>
                  <a:off x="679150" y="4109700"/>
                  <a:ext cx="8552665" cy="2177254"/>
                  <a:chOff x="3409486" y="6618475"/>
                  <a:chExt cx="8552665" cy="2177254"/>
                </a:xfrm>
              </p:grpSpPr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BDB93056-F7BF-B382-CD72-7651F0F9DAEB}"/>
                      </a:ext>
                    </a:extLst>
                  </p:cNvPr>
                  <p:cNvGrpSpPr/>
                  <p:nvPr/>
                </p:nvGrpSpPr>
                <p:grpSpPr>
                  <a:xfrm>
                    <a:off x="5191896" y="7183477"/>
                    <a:ext cx="4246607" cy="1612252"/>
                    <a:chOff x="5191896" y="7183477"/>
                    <a:chExt cx="4246607" cy="1612252"/>
                  </a:xfrm>
                </p:grpSpPr>
                <p:sp>
                  <p:nvSpPr>
                    <p:cNvPr id="12" name="Google Shape;118;p17">
                      <a:extLst>
                        <a:ext uri="{FF2B5EF4-FFF2-40B4-BE49-F238E27FC236}">
                          <a16:creationId xmlns:a16="http://schemas.microsoft.com/office/drawing/2014/main" id="{058BE3DD-61D5-D73F-9C36-5F8828A999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1896" y="7183477"/>
                      <a:ext cx="4246607" cy="1435402"/>
                    </a:xfrm>
                    <a:prstGeom prst="roundRect">
                      <a:avLst>
                        <a:gd name="adj" fmla="val 20147"/>
                      </a:avLst>
                    </a:prstGeom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  <a:ln w="28575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1" name="TextBox 10">
                          <a:extLst>
                            <a:ext uri="{FF2B5EF4-FFF2-40B4-BE49-F238E27FC236}">
                              <a16:creationId xmlns:a16="http://schemas.microsoft.com/office/drawing/2014/main" id="{7B0A1A0B-3C04-6CD6-43FC-51092517413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5486400" y="7390151"/>
                          <a:ext cx="3657600" cy="1405578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ea typeface="Merriweather Sans"/>
                                    <a:cs typeface="Merriweather Sans"/>
                                    <a:sym typeface="Merriweather Sans"/>
                                  </a:rPr>
                                  <m:t>𝐺𝐹</m:t>
                                </m:r>
                                <m:r>
                                  <a:rPr lang="en-US" sz="2800" i="1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ea typeface="Merriweather Sans"/>
                                    <a:cs typeface="Merriweather Sans"/>
                                    <a:sym typeface="Merriweather Sans"/>
                                  </a:rPr>
                                  <m:t>=1+2</m:t>
                                </m:r>
                                <m:r>
                                  <a:rPr lang="en-US" sz="2800" i="1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ea typeface="Merriweather Sans"/>
                                    <a:cs typeface="Merriweather Sans"/>
                                    <a:sym typeface="Merriweather Sans"/>
                                  </a:rPr>
                                  <m:t>𝜈</m:t>
                                </m:r>
                                <m:r>
                                  <a:rPr lang="en-US" sz="2800" i="1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ea typeface="Merriweather Sans"/>
                                    <a:cs typeface="Merriweather Sans"/>
                                    <a:sym typeface="Merriweather San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  <m:t>𝜖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  <m:t>Δ</m:t>
                                    </m:r>
                                    <m: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  <m:t>𝜌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  <m:t>𝜌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800" dirty="0">
                            <a:solidFill>
                              <a:srgbClr val="241842"/>
                            </a:solidFill>
                            <a:latin typeface="Merriweather Sans"/>
                            <a:ea typeface="Merriweather Sans"/>
                            <a:cs typeface="Merriweather Sans"/>
                            <a:sym typeface="Merriweather Sans"/>
                          </a:endParaRPr>
                        </a:p>
                        <a:p>
                          <a:endParaRPr lang="en-US" sz="2800" dirty="0"/>
                        </a:p>
                      </p:txBody>
                    </p:sp>
                  </mc:Choice>
                  <mc:Fallback xmlns="">
                    <p:sp>
                      <p:nvSpPr>
                        <p:cNvPr id="11" name="TextBox 10">
                          <a:extLst>
                            <a:ext uri="{FF2B5EF4-FFF2-40B4-BE49-F238E27FC236}">
                              <a16:creationId xmlns:a16="http://schemas.microsoft.com/office/drawing/2014/main" id="{7B0A1A0B-3C04-6CD6-43FC-510925174138}"/>
                            </a:ext>
                          </a:extLst>
                        </p:cNvPr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486400" y="7390151"/>
                          <a:ext cx="3657600" cy="1405578"/>
                        </a:xfrm>
                        <a:prstGeom prst="rect">
                          <a:avLst/>
                        </a:prstGeom>
                        <a:blipFill>
                          <a:blip r:embed="rId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1A9F2C0C-9944-510D-FADF-DAAC9FC5D966}"/>
                      </a:ext>
                    </a:extLst>
                  </p:cNvPr>
                  <p:cNvSpPr txBox="1"/>
                  <p:nvPr/>
                </p:nvSpPr>
                <p:spPr>
                  <a:xfrm>
                    <a:off x="3409486" y="6618475"/>
                    <a:ext cx="855266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latin typeface="Merriweather Sans" pitchFamily="2" charset="0"/>
                      </a:rPr>
                      <a:t>Length increase	Area decrease	Resistivity change</a:t>
                    </a:r>
                  </a:p>
                </p:txBody>
              </p:sp>
            </p:grp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8DB98919-43F8-72A2-D8F8-583F31DAE2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20865" y="4532573"/>
                  <a:ext cx="619671" cy="57627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910875C8-4A4A-BFF6-B8F5-AC17DDAFAD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59631" y="4532573"/>
                  <a:ext cx="0" cy="525601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A68E0023-97F2-900C-EC76-52C0A5E028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431756" y="4532573"/>
                  <a:ext cx="521637" cy="525986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D09F28-943B-FFFA-1193-355B99D6EB58}"/>
                  </a:ext>
                </a:extLst>
              </p:cNvPr>
              <p:cNvSpPr txBox="1"/>
              <p:nvPr/>
            </p:nvSpPr>
            <p:spPr>
              <a:xfrm>
                <a:off x="3668735" y="5432899"/>
                <a:ext cx="24774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Merriweather Sans" pitchFamily="2" charset="0"/>
                  </a:rPr>
                  <a:t>Cross-sectional</a:t>
                </a:r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957C83A5-20CC-B5F9-ACEA-0BF14447DD21}"/>
                </a:ext>
              </a:extLst>
            </p:cNvPr>
            <p:cNvSpPr txBox="1"/>
            <p:nvPr/>
          </p:nvSpPr>
          <p:spPr>
            <a:xfrm>
              <a:off x="9425661" y="6830265"/>
              <a:ext cx="583054" cy="461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[1]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31BEC97-9D7B-581F-FEA5-8DA80C60922A}"/>
              </a:ext>
            </a:extLst>
          </p:cNvPr>
          <p:cNvGrpSpPr/>
          <p:nvPr/>
        </p:nvGrpSpPr>
        <p:grpSpPr>
          <a:xfrm>
            <a:off x="706470" y="3029097"/>
            <a:ext cx="4652608" cy="1593128"/>
            <a:chOff x="1007390" y="2720167"/>
            <a:chExt cx="10578890" cy="1593128"/>
          </a:xfrm>
        </p:grpSpPr>
        <p:sp>
          <p:nvSpPr>
            <p:cNvPr id="2" name="Google Shape;118;p17">
              <a:extLst>
                <a:ext uri="{FF2B5EF4-FFF2-40B4-BE49-F238E27FC236}">
                  <a16:creationId xmlns:a16="http://schemas.microsoft.com/office/drawing/2014/main" id="{8D7AB07C-76BB-D253-D53C-3D27671113EE}"/>
                </a:ext>
              </a:extLst>
            </p:cNvPr>
            <p:cNvSpPr/>
            <p:nvPr/>
          </p:nvSpPr>
          <p:spPr>
            <a:xfrm>
              <a:off x="1409247" y="2720167"/>
              <a:ext cx="3414772" cy="1435402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151390D2-4C46-5154-F9E7-F2FA8E1F278D}"/>
                    </a:ext>
                  </a:extLst>
                </p:cNvPr>
                <p:cNvSpPr txBox="1"/>
                <p:nvPr/>
              </p:nvSpPr>
              <p:spPr>
                <a:xfrm>
                  <a:off x="1007390" y="2906948"/>
                  <a:ext cx="10578890" cy="14063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𝑅</m:t>
                        </m:r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𝜌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𝐴</m:t>
                            </m:r>
                          </m:den>
                        </m:f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𝜌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sym typeface="Merriweather Sans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241842"/>
                                        </a:solidFill>
                                        <a:latin typeface="Cambria Math" panose="02040503050406030204" pitchFamily="18" charset="0"/>
                                        <a:sym typeface="Merriweather San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800" b="0" i="1" smtClean="0">
                                            <a:solidFill>
                                              <a:srgbClr val="241842"/>
                                            </a:solidFill>
                                            <a:latin typeface="Cambria Math" panose="02040503050406030204" pitchFamily="18" charset="0"/>
                                            <a:sym typeface="Merriweather San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800" b="0" i="1" smtClean="0">
                                            <a:solidFill>
                                              <a:srgbClr val="241842"/>
                                            </a:solidFill>
                                            <a:latin typeface="Cambria Math" panose="02040503050406030204" pitchFamily="18" charset="0"/>
                                            <a:sym typeface="Merriweather Sans"/>
                                          </a:rPr>
                                          <m:t>𝐷</m:t>
                                        </m:r>
                                      </m:num>
                                      <m:den>
                                        <m:r>
                                          <a:rPr lang="en-US" sz="2800" b="0" i="1" smtClean="0">
                                            <a:solidFill>
                                              <a:srgbClr val="241842"/>
                                            </a:solidFill>
                                            <a:latin typeface="Cambria Math" panose="02040503050406030204" pitchFamily="18" charset="0"/>
                                            <a:sym typeface="Merriweather Sans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sym typeface="Merriweather Sans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4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𝜋</m:t>
                            </m:r>
                          </m:den>
                        </m:f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𝜌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𝐿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sym typeface="Merriweather Sans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sym typeface="Merriweather Sans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  <a:sym typeface="Merriweather Sans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151390D2-4C46-5154-F9E7-F2FA8E1F27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7390" y="2906948"/>
                  <a:ext cx="10578890" cy="140634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4496F2E-CA63-345B-2EFC-A00F62971AA4}"/>
              </a:ext>
            </a:extLst>
          </p:cNvPr>
          <p:cNvSpPr txBox="1"/>
          <p:nvPr/>
        </p:nvSpPr>
        <p:spPr>
          <a:xfrm>
            <a:off x="576263" y="2374983"/>
            <a:ext cx="5153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Merriweather Sans" pitchFamily="2" charset="0"/>
              </a:rPr>
              <a:t>Start with definition of </a:t>
            </a:r>
            <a:r>
              <a:rPr lang="en-US" sz="2400" b="1" u="sng" dirty="0">
                <a:latin typeface="Merriweather Sans" pitchFamily="2" charset="0"/>
              </a:rPr>
              <a:t>resistance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5411BD-2E99-2450-578D-2955E384AA56}"/>
                  </a:ext>
                </a:extLst>
              </p:cNvPr>
              <p:cNvSpPr txBox="1"/>
              <p:nvPr/>
            </p:nvSpPr>
            <p:spPr>
              <a:xfrm>
                <a:off x="7054583" y="3130818"/>
                <a:ext cx="7649703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</m:fName>
                        <m:e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𝑅</m:t>
                          </m:r>
                        </m:e>
                      </m:func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𝜋</m:t>
                              </m:r>
                            </m:den>
                          </m:f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𝜌</m:t>
                              </m:r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𝐿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sym typeface="Merriweather Sans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sym typeface="Merriweather Sans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sym typeface="Merriweather Sans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ea typeface="Merriweather Sans"/>
                                  <a:cs typeface="Merriweather Sans"/>
                                  <a:sym typeface="Merriweather Sans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ea typeface="Merriweather Sans"/>
                                  <a:cs typeface="Merriweather Sans"/>
                                  <a:sym typeface="Merriweather Sans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ea typeface="Merriweather Sans"/>
                                  <a:cs typeface="Merriweather Sans"/>
                                  <a:sym typeface="Merriweather Sans"/>
                                </a:rPr>
                                <m:t>𝜋</m:t>
                              </m:r>
                            </m:den>
                          </m:f>
                        </m:e>
                      </m:func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+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</m:fName>
                        <m:e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𝜌</m:t>
                          </m:r>
                        </m:e>
                      </m:func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+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</m:fName>
                        <m:e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𝐿</m:t>
                          </m:r>
                        </m:e>
                      </m:func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−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</m:ctrlPr>
                        </m:funcPr>
                        <m:fName>
                          <m: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2 </m:t>
                          </m:r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ln</m:t>
                          </m:r>
                        </m:fName>
                        <m:e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Merriweather Sans"/>
                              <a:sym typeface="Merriweather Sans"/>
                            </a:rPr>
                            <m:t>𝐷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5411BD-2E99-2450-578D-2955E384A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583" y="3130818"/>
                <a:ext cx="7649703" cy="9002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B69519A-652D-F85E-E7A5-EB48F06C5942}"/>
              </a:ext>
            </a:extLst>
          </p:cNvPr>
          <p:cNvSpPr txBox="1"/>
          <p:nvPr/>
        </p:nvSpPr>
        <p:spPr>
          <a:xfrm>
            <a:off x="395418" y="4785627"/>
            <a:ext cx="2082571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Merriweather Sans" pitchFamily="2" charset="0"/>
              </a:rPr>
              <a:t>Differentiate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636F0E4-C266-7176-6584-BDD065EB5A85}"/>
                  </a:ext>
                </a:extLst>
              </p:cNvPr>
              <p:cNvSpPr txBox="1"/>
              <p:nvPr/>
            </p:nvSpPr>
            <p:spPr>
              <a:xfrm>
                <a:off x="522397" y="5294599"/>
                <a:ext cx="4779026" cy="974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𝑅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𝑅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=0+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𝜌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𝜌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sym typeface="Merriweather Sans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sym typeface="Merriweather Sans"/>
                        </a:rPr>
                        <m:t>−2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𝐷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𝐷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636F0E4-C266-7176-6584-BDD065EB5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97" y="5294599"/>
                <a:ext cx="4779026" cy="9746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E7BE8994-6056-77FF-BDB5-7EB5A4FF677E}"/>
              </a:ext>
            </a:extLst>
          </p:cNvPr>
          <p:cNvGrpSpPr/>
          <p:nvPr/>
        </p:nvGrpSpPr>
        <p:grpSpPr>
          <a:xfrm>
            <a:off x="5063135" y="3156719"/>
            <a:ext cx="2525616" cy="1092100"/>
            <a:chOff x="2600496" y="3215365"/>
            <a:chExt cx="2525616" cy="1092100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0FEEB94-A720-BE8E-B8FF-F3C661E7E4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0496" y="3715806"/>
              <a:ext cx="2525616" cy="29794"/>
            </a:xfrm>
            <a:prstGeom prst="straightConnector1">
              <a:avLst/>
            </a:prstGeom>
            <a:ln w="57150">
              <a:solidFill>
                <a:schemeClr val="tx1">
                  <a:lumMod val="90000"/>
                  <a:lumOff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881A9A-AEF1-7CF2-CC74-F77037D3446C}"/>
                </a:ext>
              </a:extLst>
            </p:cNvPr>
            <p:cNvSpPr txBox="1"/>
            <p:nvPr/>
          </p:nvSpPr>
          <p:spPr>
            <a:xfrm>
              <a:off x="2998538" y="3215365"/>
              <a:ext cx="1729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Take ln of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6439C6-345C-5900-9B67-378E106D72DD}"/>
                </a:ext>
              </a:extLst>
            </p:cNvPr>
            <p:cNvSpPr txBox="1"/>
            <p:nvPr/>
          </p:nvSpPr>
          <p:spPr>
            <a:xfrm>
              <a:off x="2998538" y="3845800"/>
              <a:ext cx="17295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Both sides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646D79C-E290-704C-6802-E5CF77033B2C}"/>
              </a:ext>
            </a:extLst>
          </p:cNvPr>
          <p:cNvSpPr txBox="1"/>
          <p:nvPr/>
        </p:nvSpPr>
        <p:spPr>
          <a:xfrm>
            <a:off x="14191108" y="2567991"/>
            <a:ext cx="2151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latin typeface="Merriweather Sans" pitchFamily="2" charset="0"/>
              </a:rPr>
              <a:t>Longitudinal Strain</a:t>
            </a:r>
            <a:r>
              <a:rPr lang="en-US" sz="2400" dirty="0">
                <a:latin typeface="Merriweather Sans" pitchFamily="2" charset="0"/>
              </a:rPr>
              <a:t>: 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9AA7472-8EAF-55DE-FE03-6012220D69E1}"/>
              </a:ext>
            </a:extLst>
          </p:cNvPr>
          <p:cNvGrpSpPr/>
          <p:nvPr/>
        </p:nvGrpSpPr>
        <p:grpSpPr>
          <a:xfrm>
            <a:off x="16423184" y="2380598"/>
            <a:ext cx="1643389" cy="1305379"/>
            <a:chOff x="3701439" y="6444029"/>
            <a:chExt cx="1643389" cy="1305379"/>
          </a:xfrm>
        </p:grpSpPr>
        <p:sp>
          <p:nvSpPr>
            <p:cNvPr id="53" name="Google Shape;118;p17">
              <a:extLst>
                <a:ext uri="{FF2B5EF4-FFF2-40B4-BE49-F238E27FC236}">
                  <a16:creationId xmlns:a16="http://schemas.microsoft.com/office/drawing/2014/main" id="{7752A656-C15C-0E1D-58CA-72A7178CF19B}"/>
                </a:ext>
              </a:extLst>
            </p:cNvPr>
            <p:cNvSpPr/>
            <p:nvPr/>
          </p:nvSpPr>
          <p:spPr>
            <a:xfrm>
              <a:off x="3701439" y="6444029"/>
              <a:ext cx="1643389" cy="1305379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50544A4-2B22-B932-D973-91CE05FB405D}"/>
                    </a:ext>
                  </a:extLst>
                </p:cNvPr>
                <p:cNvSpPr txBox="1"/>
                <p:nvPr/>
              </p:nvSpPr>
              <p:spPr>
                <a:xfrm>
                  <a:off x="3720274" y="6600604"/>
                  <a:ext cx="1608617" cy="8989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Merriweather Sans"/>
                                <a:cs typeface="Merriweather Sans"/>
                                <a:sym typeface="Merriweather Sans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Merriweather Sans"/>
                                <a:cs typeface="Merriweather Sans"/>
                                <a:sym typeface="Merriweather Sans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Merriweather Sans"/>
                                <a:sym typeface="Merriweather Sans"/>
                              </a:rPr>
                              <m:t>∥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Δ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𝐿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350544A4-2B22-B932-D973-91CE05FB40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20274" y="6600604"/>
                  <a:ext cx="1608617" cy="89896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7155C40-459A-61B9-34A5-B29ED03F7EDD}"/>
              </a:ext>
            </a:extLst>
          </p:cNvPr>
          <p:cNvSpPr txBox="1"/>
          <p:nvPr/>
        </p:nvSpPr>
        <p:spPr>
          <a:xfrm>
            <a:off x="14649998" y="4282428"/>
            <a:ext cx="1387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latin typeface="Merriweather Sans" pitchFamily="2" charset="0"/>
              </a:rPr>
              <a:t>Lateral Strain</a:t>
            </a:r>
            <a:r>
              <a:rPr lang="en-US" sz="2400" dirty="0">
                <a:latin typeface="Merriweather Sans" pitchFamily="2" charset="0"/>
              </a:rPr>
              <a:t>: 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93B75F1D-4F12-A72B-0476-935957210EBA}"/>
              </a:ext>
            </a:extLst>
          </p:cNvPr>
          <p:cNvGrpSpPr/>
          <p:nvPr/>
        </p:nvGrpSpPr>
        <p:grpSpPr>
          <a:xfrm>
            <a:off x="16004781" y="4217529"/>
            <a:ext cx="2121644" cy="1335181"/>
            <a:chOff x="8464969" y="6413645"/>
            <a:chExt cx="2121644" cy="1335181"/>
          </a:xfrm>
        </p:grpSpPr>
        <p:sp>
          <p:nvSpPr>
            <p:cNvPr id="62" name="Google Shape;118;p17">
              <a:extLst>
                <a:ext uri="{FF2B5EF4-FFF2-40B4-BE49-F238E27FC236}">
                  <a16:creationId xmlns:a16="http://schemas.microsoft.com/office/drawing/2014/main" id="{537DADA0-E96A-7FF5-DEC6-892D53E07313}"/>
                </a:ext>
              </a:extLst>
            </p:cNvPr>
            <p:cNvSpPr/>
            <p:nvPr/>
          </p:nvSpPr>
          <p:spPr>
            <a:xfrm>
              <a:off x="8544015" y="6413645"/>
              <a:ext cx="1963551" cy="1335181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2242C69E-DD98-B69A-3BBF-511B89CF6310}"/>
                    </a:ext>
                  </a:extLst>
                </p:cNvPr>
                <p:cNvSpPr txBox="1"/>
                <p:nvPr/>
              </p:nvSpPr>
              <p:spPr>
                <a:xfrm>
                  <a:off x="8464969" y="6618165"/>
                  <a:ext cx="2121644" cy="8989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Merriweather Sans"/>
                                <a:cs typeface="Merriweather Sans"/>
                                <a:sym typeface="Merriweather Sans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Merriweather Sans"/>
                                <a:cs typeface="Merriweather Sans"/>
                                <a:sym typeface="Merriweather Sans"/>
                              </a:rPr>
                              <m:t>𝜖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Merriweather Sans"/>
                                <a:sym typeface="Merriweather Sans"/>
                              </a:rPr>
                              <m:t>⊥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=−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Δ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𝐷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  <a:sym typeface="Merriweather Sans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2242C69E-DD98-B69A-3BBF-511B89CF63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4969" y="6618165"/>
                  <a:ext cx="2121644" cy="89896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A6E1A476-0244-A7A3-DAB1-E4063B4CF39D}"/>
                  </a:ext>
                </a:extLst>
              </p:cNvPr>
              <p:cNvSpPr txBox="1"/>
              <p:nvPr/>
            </p:nvSpPr>
            <p:spPr>
              <a:xfrm>
                <a:off x="7032923" y="5367909"/>
                <a:ext cx="4779026" cy="794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+1−2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A6E1A476-0244-A7A3-DAB1-E4063B4CF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923" y="5367909"/>
                <a:ext cx="4779026" cy="79483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DC16AB6-190A-566F-3C92-A9C6FFA2C5B5}"/>
              </a:ext>
            </a:extLst>
          </p:cNvPr>
          <p:cNvGrpSpPr/>
          <p:nvPr/>
        </p:nvGrpSpPr>
        <p:grpSpPr>
          <a:xfrm>
            <a:off x="5135498" y="5269370"/>
            <a:ext cx="1840976" cy="1092100"/>
            <a:chOff x="2600496" y="3250316"/>
            <a:chExt cx="2525616" cy="1092100"/>
          </a:xfrm>
        </p:grpSpPr>
        <p:cxnSp>
          <p:nvCxnSpPr>
            <p:cNvPr id="133" name="Straight Arrow Connector 132">
              <a:extLst>
                <a:ext uri="{FF2B5EF4-FFF2-40B4-BE49-F238E27FC236}">
                  <a16:creationId xmlns:a16="http://schemas.microsoft.com/office/drawing/2014/main" id="{ECADE168-F739-47C0-DAFB-F7E9E9B8FE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0496" y="3715806"/>
              <a:ext cx="2525616" cy="29794"/>
            </a:xfrm>
            <a:prstGeom prst="straightConnector1">
              <a:avLst/>
            </a:prstGeom>
            <a:ln w="57150">
              <a:solidFill>
                <a:schemeClr val="tx1">
                  <a:lumMod val="90000"/>
                  <a:lumOff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A05DAC6-11FA-8268-B559-A8BE44B3D485}"/>
                </a:ext>
              </a:extLst>
            </p:cNvPr>
            <p:cNvSpPr txBox="1"/>
            <p:nvPr/>
          </p:nvSpPr>
          <p:spPr>
            <a:xfrm>
              <a:off x="2690606" y="3250316"/>
              <a:ext cx="21379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Divide by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19AA4C32-5D7E-603E-ACD0-B410D32F05A0}"/>
                    </a:ext>
                  </a:extLst>
                </p:cNvPr>
                <p:cNvSpPr txBox="1"/>
                <p:nvPr/>
              </p:nvSpPr>
              <p:spPr>
                <a:xfrm>
                  <a:off x="2690606" y="3880751"/>
                  <a:ext cx="17295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L</m:t>
                        </m:r>
                      </m:oMath>
                    </m:oMathPara>
                  </a14:m>
                  <a:endParaRPr lang="en-US" sz="2400" dirty="0">
                    <a:latin typeface="Merriweather Sans" pitchFamily="2" charset="0"/>
                  </a:endParaRPr>
                </a:p>
              </p:txBody>
            </p:sp>
          </mc:Choice>
          <mc:Fallback xmlns=""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19AA4C32-5D7E-603E-ACD0-B410D32F05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0606" y="3880751"/>
                  <a:ext cx="1729532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1EB37765-F727-35E9-CD1E-2E0931B9E58E}"/>
              </a:ext>
            </a:extLst>
          </p:cNvPr>
          <p:cNvSpPr txBox="1"/>
          <p:nvPr/>
        </p:nvSpPr>
        <p:spPr>
          <a:xfrm>
            <a:off x="180142" y="6885492"/>
            <a:ext cx="1760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latin typeface="Merriweather Sans" pitchFamily="2" charset="0"/>
              </a:rPr>
              <a:t>Poisson’s Ratio</a:t>
            </a:r>
            <a:r>
              <a:rPr lang="en-US" sz="2400" dirty="0">
                <a:latin typeface="Merriweather Sans" pitchFamily="2" charset="0"/>
              </a:rPr>
              <a:t>:</a:t>
            </a:r>
          </a:p>
        </p:txBody>
      </p:sp>
      <p:sp>
        <p:nvSpPr>
          <p:cNvPr id="153" name="Google Shape;118;p17">
            <a:extLst>
              <a:ext uri="{FF2B5EF4-FFF2-40B4-BE49-F238E27FC236}">
                <a16:creationId xmlns:a16="http://schemas.microsoft.com/office/drawing/2014/main" id="{9C9C7346-558F-EE1E-990C-E54219897D07}"/>
              </a:ext>
            </a:extLst>
          </p:cNvPr>
          <p:cNvSpPr/>
          <p:nvPr/>
        </p:nvSpPr>
        <p:spPr>
          <a:xfrm>
            <a:off x="2050053" y="6556028"/>
            <a:ext cx="3094399" cy="1335181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766F9F75-D229-2F93-B558-9DCCED0D8B5F}"/>
                  </a:ext>
                </a:extLst>
              </p:cNvPr>
              <p:cNvSpPr txBox="1"/>
              <p:nvPr/>
            </p:nvSpPr>
            <p:spPr>
              <a:xfrm>
                <a:off x="2054984" y="6645565"/>
                <a:ext cx="2926481" cy="1006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𝜈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  <a:sym typeface="Merriweather Sans"/>
                                </a:rPr>
                                <m:t>∥</m:t>
                              </m:r>
                            </m:sub>
                          </m:sSub>
                        </m:den>
                      </m:f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sym typeface="Merriweather Sans"/>
                        </a:rPr>
                        <m:t>=−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𝐷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/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𝐷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/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766F9F75-D229-2F93-B558-9DCCED0D8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984" y="6645565"/>
                <a:ext cx="2926481" cy="100662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7" name="TextBox 156">
            <a:extLst>
              <a:ext uri="{FF2B5EF4-FFF2-40B4-BE49-F238E27FC236}">
                <a16:creationId xmlns:a16="http://schemas.microsoft.com/office/drawing/2014/main" id="{E6755451-86FB-6A45-EFAF-A53573EC075C}"/>
              </a:ext>
            </a:extLst>
          </p:cNvPr>
          <p:cNvSpPr txBox="1"/>
          <p:nvPr/>
        </p:nvSpPr>
        <p:spPr>
          <a:xfrm>
            <a:off x="5831527" y="6856508"/>
            <a:ext cx="1387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latin typeface="Merriweather Sans" pitchFamily="2" charset="0"/>
              </a:rPr>
              <a:t>Gauge Factor</a:t>
            </a:r>
            <a:r>
              <a:rPr lang="en-US" sz="2400" dirty="0">
                <a:latin typeface="Merriweather Sans" pitchFamily="2" charset="0"/>
              </a:rPr>
              <a:t>:</a:t>
            </a:r>
          </a:p>
        </p:txBody>
      </p:sp>
      <p:sp>
        <p:nvSpPr>
          <p:cNvPr id="158" name="Google Shape;118;p17">
            <a:extLst>
              <a:ext uri="{FF2B5EF4-FFF2-40B4-BE49-F238E27FC236}">
                <a16:creationId xmlns:a16="http://schemas.microsoft.com/office/drawing/2014/main" id="{1A662A3A-13AD-6AB3-B670-D2099BDB0542}"/>
              </a:ext>
            </a:extLst>
          </p:cNvPr>
          <p:cNvSpPr/>
          <p:nvPr/>
        </p:nvSpPr>
        <p:spPr>
          <a:xfrm>
            <a:off x="7262613" y="6556028"/>
            <a:ext cx="2153180" cy="1335181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A33C9D94-B148-C32A-E962-6FFDFB311A97}"/>
                  </a:ext>
                </a:extLst>
              </p:cNvPr>
              <p:cNvSpPr txBox="1"/>
              <p:nvPr/>
            </p:nvSpPr>
            <p:spPr>
              <a:xfrm>
                <a:off x="7267543" y="6645565"/>
                <a:ext cx="2070131" cy="98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𝐺𝐹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Merriweather Sans"/>
                          <a:sym typeface="Merriweather Sans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𝑅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/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𝑅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Δ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/</m:t>
                          </m:r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sym typeface="Merriweather Sans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A33C9D94-B148-C32A-E962-6FFDFB311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543" y="6645565"/>
                <a:ext cx="2070131" cy="9831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TextBox 159">
            <a:extLst>
              <a:ext uri="{FF2B5EF4-FFF2-40B4-BE49-F238E27FC236}">
                <a16:creationId xmlns:a16="http://schemas.microsoft.com/office/drawing/2014/main" id="{C99667C2-4063-6252-F17A-F196A4439255}"/>
              </a:ext>
            </a:extLst>
          </p:cNvPr>
          <p:cNvSpPr txBox="1"/>
          <p:nvPr/>
        </p:nvSpPr>
        <p:spPr>
          <a:xfrm>
            <a:off x="11382901" y="6419378"/>
            <a:ext cx="17970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erriweather Sans" pitchFamily="2" charset="0"/>
              </a:rPr>
              <a:t>R: initial resistance</a:t>
            </a:r>
          </a:p>
          <a:p>
            <a:endParaRPr lang="en-US" sz="2400" dirty="0">
              <a:latin typeface="Merriweather Sans" pitchFamily="2" charset="0"/>
            </a:endParaRPr>
          </a:p>
          <a:p>
            <a:r>
              <a:rPr lang="en-US" sz="2400" dirty="0">
                <a:latin typeface="Merriweather Sans" pitchFamily="2" charset="0"/>
              </a:rPr>
              <a:t>L: initial length</a:t>
            </a:r>
          </a:p>
        </p:txBody>
      </p:sp>
      <p:sp>
        <p:nvSpPr>
          <p:cNvPr id="161" name="Arrow: Down 160">
            <a:extLst>
              <a:ext uri="{FF2B5EF4-FFF2-40B4-BE49-F238E27FC236}">
                <a16:creationId xmlns:a16="http://schemas.microsoft.com/office/drawing/2014/main" id="{19E11527-FFA6-52C5-9CE6-7DECF7AA1159}"/>
              </a:ext>
            </a:extLst>
          </p:cNvPr>
          <p:cNvSpPr/>
          <p:nvPr/>
        </p:nvSpPr>
        <p:spPr>
          <a:xfrm rot="16200000">
            <a:off x="2665190" y="9014019"/>
            <a:ext cx="589638" cy="9820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F929114-2008-5B1B-3F53-41080D46D637}"/>
                  </a:ext>
                </a:extLst>
              </p:cNvPr>
              <p:cNvSpPr txBox="1"/>
              <p:nvPr/>
            </p:nvSpPr>
            <p:spPr>
              <a:xfrm>
                <a:off x="289423" y="9089532"/>
                <a:ext cx="212532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400" dirty="0">
                    <a:latin typeface="Merriweather Sans" pitchFamily="2" charset="0"/>
                  </a:rPr>
                  <a:t>Substitute in GF,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>
                    <a:latin typeface="Merriweather Sans" pitchFamily="2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endParaRPr lang="en-US" sz="2400" dirty="0">
                  <a:latin typeface="Merriweather Sans" pitchFamily="2" charset="0"/>
                </a:endParaRPr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F929114-2008-5B1B-3F53-41080D46D6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23" y="9089532"/>
                <a:ext cx="2125323" cy="830997"/>
              </a:xfrm>
              <a:prstGeom prst="rect">
                <a:avLst/>
              </a:prstGeom>
              <a:blipFill>
                <a:blip r:embed="rId16"/>
                <a:stretch>
                  <a:fillRect l="-860" t="-5882" r="-6590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9033782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4E78F2C7-E7F1-5B9C-9681-5DDD77E4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CA056EA5-4141-9367-E22A-82920D2EAC08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 err="1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Piezoresistivity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2610E48-142A-4F42-ADCF-3352800C6928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A9FFE-CE65-5E60-ABB2-8335F475AB2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23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DF36367A-61F6-F3B6-C4BE-527D69BDD830}"/>
                  </a:ext>
                </a:extLst>
              </p:cNvPr>
              <p:cNvSpPr txBox="1"/>
              <p:nvPr/>
            </p:nvSpPr>
            <p:spPr>
              <a:xfrm>
                <a:off x="403688" y="2494784"/>
                <a:ext cx="8905205" cy="701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sz="3200" b="0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Three main contributions to </a:t>
                </a:r>
                <a:r>
                  <a:rPr lang="en-US" sz="3200" b="1" dirty="0" err="1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piezoresistivity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: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𝟕</m:t>
                        </m:r>
                      </m:sup>
                    </m:sSup>
                  </m:oMath>
                </a14:m>
                <a:endParaRPr lang="en-US" sz="3200" b="0" dirty="0">
                  <a:solidFill>
                    <a:srgbClr val="241842"/>
                  </a:solidFill>
                  <a:latin typeface="Merriweather Sans" pitchFamily="2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DF36367A-61F6-F3B6-C4BE-527D69BDD8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88" y="2494784"/>
                <a:ext cx="8905205" cy="701795"/>
              </a:xfrm>
              <a:prstGeom prst="rect">
                <a:avLst/>
              </a:prstGeom>
              <a:blipFill>
                <a:blip r:embed="rId3"/>
                <a:stretch>
                  <a:fillRect l="-2738" b="-252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4" name="Google Shape;321;p27">
            <a:extLst>
              <a:ext uri="{FF2B5EF4-FFF2-40B4-BE49-F238E27FC236}">
                <a16:creationId xmlns:a16="http://schemas.microsoft.com/office/drawing/2014/main" id="{B0A40F0C-1655-8E30-E4BD-921371006BF5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39;p18">
            <a:extLst>
              <a:ext uri="{FF2B5EF4-FFF2-40B4-BE49-F238E27FC236}">
                <a16:creationId xmlns:a16="http://schemas.microsoft.com/office/drawing/2014/main" id="{AAC16EDD-A812-11E9-BD05-3A14F2DB18F2}"/>
              </a:ext>
            </a:extLst>
          </p:cNvPr>
          <p:cNvSpPr txBox="1"/>
          <p:nvPr/>
        </p:nvSpPr>
        <p:spPr>
          <a:xfrm>
            <a:off x="403688" y="3099373"/>
            <a:ext cx="8905205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indent="-514350">
              <a:lnSpc>
                <a:spcPct val="140000"/>
              </a:lnSpc>
              <a:buFont typeface="+mj-lt"/>
              <a:buAutoNum type="arabicPeriod"/>
            </a:pPr>
            <a:r>
              <a:rPr lang="en-US" sz="3200" b="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Contact resistance modulation</a:t>
            </a:r>
          </a:p>
          <a:p>
            <a:pPr marL="514350" indent="-514350">
              <a:lnSpc>
                <a:spcPct val="14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Quantum Tunneling</a:t>
            </a:r>
          </a:p>
          <a:p>
            <a:pPr marL="514350" indent="-514350">
              <a:lnSpc>
                <a:spcPct val="140000"/>
              </a:lnSpc>
              <a:buFont typeface="+mj-lt"/>
              <a:buAutoNum type="arabicPeriod"/>
            </a:pPr>
            <a:r>
              <a:rPr lang="en-US" sz="3200" b="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Percolation effects</a:t>
            </a:r>
          </a:p>
        </p:txBody>
      </p:sp>
      <p:sp>
        <p:nvSpPr>
          <p:cNvPr id="176" name="Google Shape;139;p18">
            <a:extLst>
              <a:ext uri="{FF2B5EF4-FFF2-40B4-BE49-F238E27FC236}">
                <a16:creationId xmlns:a16="http://schemas.microsoft.com/office/drawing/2014/main" id="{600428ED-90FF-588D-E269-0512A1F82149}"/>
              </a:ext>
            </a:extLst>
          </p:cNvPr>
          <p:cNvSpPr txBox="1"/>
          <p:nvPr/>
        </p:nvSpPr>
        <p:spPr>
          <a:xfrm>
            <a:off x="10371408" y="7082176"/>
            <a:ext cx="2868556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A) Force increases contact with electrodes; B) Electrons tunnel through ultrathin barrier; C) Percolation Threshold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B485F9-9D03-E80B-3B93-E93433B06C92}"/>
              </a:ext>
            </a:extLst>
          </p:cNvPr>
          <p:cNvGrpSpPr/>
          <p:nvPr/>
        </p:nvGrpSpPr>
        <p:grpSpPr>
          <a:xfrm>
            <a:off x="10568065" y="2521736"/>
            <a:ext cx="7481139" cy="6581284"/>
            <a:chOff x="9425660" y="2521735"/>
            <a:chExt cx="8238534" cy="714025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9CE2BB9-BE35-CDA8-64D8-851D4538D500}"/>
                </a:ext>
              </a:extLst>
            </p:cNvPr>
            <p:cNvGrpSpPr/>
            <p:nvPr/>
          </p:nvGrpSpPr>
          <p:grpSpPr>
            <a:xfrm>
              <a:off x="9425661" y="2542077"/>
              <a:ext cx="8238533" cy="7119909"/>
              <a:chOff x="7979709" y="2168828"/>
              <a:chExt cx="9394729" cy="7250683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64E9FBA-BD6D-1EE8-EC4E-37CCC9C50E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79709" y="2168828"/>
                <a:ext cx="3602300" cy="4907663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36F78D1F-3FAE-DABD-E448-FC0ED21718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82010" y="5848056"/>
                <a:ext cx="5792428" cy="3571455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FADD035-C9EB-DEE3-CC15-DE437E2E26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582010" y="2168828"/>
                <a:ext cx="5792428" cy="3628224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</p:grp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7F96D0C-8688-2DB8-9EB6-D4388A86873A}"/>
                </a:ext>
              </a:extLst>
            </p:cNvPr>
            <p:cNvSpPr/>
            <p:nvPr/>
          </p:nvSpPr>
          <p:spPr>
            <a:xfrm>
              <a:off x="9425660" y="2521735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A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A4AF0438-3309-4295-23BE-F2CDC0130DE0}"/>
                </a:ext>
              </a:extLst>
            </p:cNvPr>
            <p:cNvSpPr/>
            <p:nvPr/>
          </p:nvSpPr>
          <p:spPr>
            <a:xfrm>
              <a:off x="12584631" y="6154946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4172A3DD-E29E-0A2E-56FB-E3645A9C502B}"/>
                </a:ext>
              </a:extLst>
            </p:cNvPr>
            <p:cNvSpPr/>
            <p:nvPr/>
          </p:nvSpPr>
          <p:spPr>
            <a:xfrm>
              <a:off x="12585104" y="2544773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B</a:t>
              </a:r>
            </a:p>
          </p:txBody>
        </p:sp>
      </p:grpSp>
      <p:sp>
        <p:nvSpPr>
          <p:cNvPr id="40" name="Google Shape;139;p18">
            <a:extLst>
              <a:ext uri="{FF2B5EF4-FFF2-40B4-BE49-F238E27FC236}">
                <a16:creationId xmlns:a16="http://schemas.microsoft.com/office/drawing/2014/main" id="{D8CD41E4-EAB6-55D7-47C5-4EE62822127E}"/>
              </a:ext>
            </a:extLst>
          </p:cNvPr>
          <p:cNvSpPr txBox="1"/>
          <p:nvPr/>
        </p:nvSpPr>
        <p:spPr>
          <a:xfrm>
            <a:off x="393539" y="5308419"/>
            <a:ext cx="9545079" cy="482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In contact resistance, a force compresses electrodes together, increasing contact with conductive filler.</a:t>
            </a:r>
          </a:p>
          <a:p>
            <a:pPr marL="457200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In quantum tunneling, electrons can penetrate ultrathin potential barrier through spikes of “urchin-like” conductive filler.</a:t>
            </a:r>
          </a:p>
          <a:p>
            <a:pPr marL="457200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241842"/>
                </a:solidFill>
                <a:latin typeface="Merriweather Sans" pitchFamily="2" charset="0"/>
                <a:sym typeface="Merriweather Sans"/>
              </a:rPr>
              <a:t>In percolation effects, more charge transport pathways are created as a force compresses electrodes together</a:t>
            </a:r>
          </a:p>
        </p:txBody>
      </p:sp>
    </p:spTree>
    <p:extLst>
      <p:ext uri="{BB962C8B-B14F-4D97-AF65-F5344CB8AC3E}">
        <p14:creationId xmlns:p14="http://schemas.microsoft.com/office/powerpoint/2010/main" val="1113549426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Piezoresistive Sensors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FEDCA0-414E-3AAF-5E25-DA3BC760EB80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E8790-7C22-18DE-706B-B3DC2286EFD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24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8"/>
              <p:cNvSpPr txBox="1"/>
              <p:nvPr/>
            </p:nvSpPr>
            <p:spPr>
              <a:xfrm>
                <a:off x="634180" y="2494784"/>
                <a:ext cx="16370709" cy="13788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Piezoresistive sensors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measure small variations in resistance as material stretches due to geometric and restivity changes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3</m:t>
                        </m:r>
                      </m:sup>
                    </m:sSup>
                  </m:oMath>
                </a14:m>
                <a:endParaRPr lang="en-US" sz="3200" b="0" i="1" dirty="0">
                  <a:solidFill>
                    <a:srgbClr val="241842"/>
                  </a:solidFill>
                  <a:latin typeface="Cambria Math" panose="02040503050406030204" pitchFamily="18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139" name="Google Shape;139;p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0" y="2494784"/>
                <a:ext cx="16370709" cy="1378839"/>
              </a:xfrm>
              <a:prstGeom prst="rect">
                <a:avLst/>
              </a:prstGeom>
              <a:blipFill>
                <a:blip r:embed="rId3"/>
                <a:stretch>
                  <a:fillRect l="-1489" b="-12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4" name="Google Shape;321;p27">
            <a:extLst>
              <a:ext uri="{FF2B5EF4-FFF2-40B4-BE49-F238E27FC236}">
                <a16:creationId xmlns:a16="http://schemas.microsoft.com/office/drawing/2014/main" id="{CE27ACC4-FA0B-83B6-65D9-B1B275020AD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Google Shape;139;p18">
                <a:extLst>
                  <a:ext uri="{FF2B5EF4-FFF2-40B4-BE49-F238E27FC236}">
                    <a16:creationId xmlns:a16="http://schemas.microsoft.com/office/drawing/2014/main" id="{6516D7CF-221C-BFD8-23F9-996A870E92A7}"/>
                  </a:ext>
                </a:extLst>
              </p:cNvPr>
              <p:cNvSpPr txBox="1"/>
              <p:nvPr/>
            </p:nvSpPr>
            <p:spPr>
              <a:xfrm>
                <a:off x="698290" y="4212806"/>
                <a:ext cx="8905205" cy="13788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457200" indent="-45720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Gauge Factor </a:t>
                </a:r>
                <a:r>
                  <a:rPr lang="en-US" sz="3200" b="0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measures the sensitivity of piezoresistive sensors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6</m:t>
                        </m:r>
                      </m:sup>
                    </m:sSup>
                  </m:oMath>
                </a14:m>
                <a:endParaRPr lang="en-US" sz="3200" b="0" dirty="0">
                  <a:solidFill>
                    <a:srgbClr val="241842"/>
                  </a:solidFill>
                  <a:latin typeface="Merriweather Sans" pitchFamily="2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155" name="Google Shape;139;p18">
                <a:extLst>
                  <a:ext uri="{FF2B5EF4-FFF2-40B4-BE49-F238E27FC236}">
                    <a16:creationId xmlns:a16="http://schemas.microsoft.com/office/drawing/2014/main" id="{6516D7CF-221C-BFD8-23F9-996A870E9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90" y="4212806"/>
                <a:ext cx="8905205" cy="1378839"/>
              </a:xfrm>
              <a:prstGeom prst="rect">
                <a:avLst/>
              </a:prstGeom>
              <a:blipFill>
                <a:blip r:embed="rId5"/>
                <a:stretch>
                  <a:fillRect l="-2603" b="-12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1" name="Google Shape;118;p17">
            <a:extLst>
              <a:ext uri="{FF2B5EF4-FFF2-40B4-BE49-F238E27FC236}">
                <a16:creationId xmlns:a16="http://schemas.microsoft.com/office/drawing/2014/main" id="{9AD7C13E-65B8-4111-CB67-44B80A585060}"/>
              </a:ext>
            </a:extLst>
          </p:cNvPr>
          <p:cNvSpPr/>
          <p:nvPr/>
        </p:nvSpPr>
        <p:spPr>
          <a:xfrm>
            <a:off x="11003963" y="4111877"/>
            <a:ext cx="6189284" cy="4666159"/>
          </a:xfrm>
          <a:prstGeom prst="roundRect">
            <a:avLst>
              <a:gd name="adj" fmla="val 0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0ABC7A1-94CC-83E3-E69D-E1E6D82BBB42}"/>
              </a:ext>
            </a:extLst>
          </p:cNvPr>
          <p:cNvGrpSpPr/>
          <p:nvPr/>
        </p:nvGrpSpPr>
        <p:grpSpPr>
          <a:xfrm>
            <a:off x="11941938" y="4112414"/>
            <a:ext cx="3885467" cy="1931885"/>
            <a:chOff x="11941938" y="4112414"/>
            <a:chExt cx="3885467" cy="193188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1CCA626-C577-9946-D9F3-21D87D6230C1}"/>
                </a:ext>
              </a:extLst>
            </p:cNvPr>
            <p:cNvGrpSpPr/>
            <p:nvPr/>
          </p:nvGrpSpPr>
          <p:grpSpPr>
            <a:xfrm>
              <a:off x="11941938" y="4112414"/>
              <a:ext cx="3885467" cy="1931885"/>
              <a:chOff x="11844838" y="2979782"/>
              <a:chExt cx="3419546" cy="1796937"/>
            </a:xfrm>
          </p:grpSpPr>
          <p:sp>
            <p:nvSpPr>
              <p:cNvPr id="8" name="Cylinder 7">
                <a:extLst>
                  <a:ext uri="{FF2B5EF4-FFF2-40B4-BE49-F238E27FC236}">
                    <a16:creationId xmlns:a16="http://schemas.microsoft.com/office/drawing/2014/main" id="{B8FE6066-9D34-BCB6-163C-9D5E52C30522}"/>
                  </a:ext>
                </a:extLst>
              </p:cNvPr>
              <p:cNvSpPr/>
              <p:nvPr/>
            </p:nvSpPr>
            <p:spPr>
              <a:xfrm rot="5400000">
                <a:off x="12677832" y="2717445"/>
                <a:ext cx="1124263" cy="2790251"/>
              </a:xfrm>
              <a:prstGeom prst="can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2E295D98-3425-74E1-C534-386A091A1C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87242" y="4109700"/>
                <a:ext cx="777142" cy="0"/>
              </a:xfrm>
              <a:prstGeom prst="straightConnector1">
                <a:avLst/>
              </a:prstGeom>
              <a:ln w="76200">
                <a:solidFill>
                  <a:schemeClr val="tx1">
                    <a:lumMod val="90000"/>
                    <a:lumOff val="1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893F5C7-6A37-704B-9A71-0E5C3242B5CA}"/>
                  </a:ext>
                </a:extLst>
              </p:cNvPr>
              <p:cNvSpPr txBox="1"/>
              <p:nvPr/>
            </p:nvSpPr>
            <p:spPr>
              <a:xfrm>
                <a:off x="14712010" y="3648035"/>
                <a:ext cx="3624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Merriweather Sans" pitchFamily="2" charset="0"/>
                  </a:rPr>
                  <a:t>F</a:t>
                </a: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ED51226-498D-7023-1D8C-E8859875EFB8}"/>
                  </a:ext>
                </a:extLst>
              </p:cNvPr>
              <p:cNvGrpSpPr/>
              <p:nvPr/>
            </p:nvGrpSpPr>
            <p:grpSpPr>
              <a:xfrm>
                <a:off x="11948160" y="2979782"/>
                <a:ext cx="2539082" cy="461665"/>
                <a:chOff x="11948160" y="2979782"/>
                <a:chExt cx="2539082" cy="461665"/>
              </a:xfrm>
            </p:grpSpPr>
            <p:cxnSp>
              <p:nvCxnSpPr>
                <p:cNvPr id="44" name="Straight Arrow Connector 43">
                  <a:extLst>
                    <a:ext uri="{FF2B5EF4-FFF2-40B4-BE49-F238E27FC236}">
                      <a16:creationId xmlns:a16="http://schemas.microsoft.com/office/drawing/2014/main" id="{4854E184-8306-4985-4687-7BB33EFD942F}"/>
                    </a:ext>
                  </a:extLst>
                </p:cNvPr>
                <p:cNvCxnSpPr/>
                <p:nvPr/>
              </p:nvCxnSpPr>
              <p:spPr>
                <a:xfrm>
                  <a:off x="11948160" y="3375660"/>
                  <a:ext cx="2539082" cy="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6B59ED4-FB62-5186-7B64-4D53CC062EE9}"/>
                    </a:ext>
                  </a:extLst>
                </p:cNvPr>
                <p:cNvSpPr txBox="1"/>
                <p:nvPr/>
              </p:nvSpPr>
              <p:spPr>
                <a:xfrm>
                  <a:off x="13036493" y="2979782"/>
                  <a:ext cx="362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L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8DA94985-1214-9EC6-A2C5-C8ED3B10BCFC}"/>
                  </a:ext>
                </a:extLst>
              </p:cNvPr>
              <p:cNvGrpSpPr/>
              <p:nvPr/>
            </p:nvGrpSpPr>
            <p:grpSpPr>
              <a:xfrm rot="16200000">
                <a:off x="14075592" y="3962090"/>
                <a:ext cx="1226281" cy="402978"/>
                <a:chOff x="8767849" y="3391823"/>
                <a:chExt cx="6304636" cy="402978"/>
              </a:xfrm>
            </p:grpSpPr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BA96E53A-2296-2CCB-A7A6-115708A65A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V="1">
                  <a:off x="12273855" y="593192"/>
                  <a:ext cx="0" cy="5597261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E5C4574-3A35-4875-FD50-8F03C16710B4}"/>
                    </a:ext>
                  </a:extLst>
                </p:cNvPr>
                <p:cNvSpPr txBox="1"/>
                <p:nvPr/>
              </p:nvSpPr>
              <p:spPr>
                <a:xfrm rot="5400000">
                  <a:off x="9690513" y="2509722"/>
                  <a:ext cx="362415" cy="2207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D</a:t>
                  </a:r>
                </a:p>
              </p:txBody>
            </p:sp>
          </p:grp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B6463A6-5AD4-E94A-EE13-54208B681677}"/>
                </a:ext>
              </a:extLst>
            </p:cNvPr>
            <p:cNvSpPr txBox="1"/>
            <p:nvPr/>
          </p:nvSpPr>
          <p:spPr>
            <a:xfrm>
              <a:off x="12298963" y="5135272"/>
              <a:ext cx="24774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Merriweather Sans" pitchFamily="2" charset="0"/>
                </a:rPr>
                <a:t>Carbon-Polymer</a:t>
              </a:r>
            </a:p>
          </p:txBody>
        </p:sp>
      </p:grpSp>
      <p:sp>
        <p:nvSpPr>
          <p:cNvPr id="176" name="Google Shape;139;p18">
            <a:extLst>
              <a:ext uri="{FF2B5EF4-FFF2-40B4-BE49-F238E27FC236}">
                <a16:creationId xmlns:a16="http://schemas.microsoft.com/office/drawing/2014/main" id="{40466844-53A1-7B34-2097-3E1B12FF9FDD}"/>
              </a:ext>
            </a:extLst>
          </p:cNvPr>
          <p:cNvSpPr txBox="1"/>
          <p:nvPr/>
        </p:nvSpPr>
        <p:spPr>
          <a:xfrm>
            <a:off x="10974307" y="8798448"/>
            <a:ext cx="5892033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Fig. 3</a:t>
            </a: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: </a:t>
            </a:r>
            <a:r>
              <a: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Visualization of piezoresistive sensor as cylinders stretching</a:t>
            </a: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B7098259-C4E5-1E92-DCD8-368697FB508F}"/>
              </a:ext>
            </a:extLst>
          </p:cNvPr>
          <p:cNvGrpSpPr/>
          <p:nvPr/>
        </p:nvGrpSpPr>
        <p:grpSpPr>
          <a:xfrm>
            <a:off x="11489679" y="6134493"/>
            <a:ext cx="2430645" cy="1011146"/>
            <a:chOff x="11489679" y="6134493"/>
            <a:chExt cx="2430645" cy="1011146"/>
          </a:xfrm>
        </p:grpSpPr>
        <p:sp>
          <p:nvSpPr>
            <p:cNvPr id="146" name="Arrow: Down 145">
              <a:extLst>
                <a:ext uri="{FF2B5EF4-FFF2-40B4-BE49-F238E27FC236}">
                  <a16:creationId xmlns:a16="http://schemas.microsoft.com/office/drawing/2014/main" id="{83F4B532-2D24-FA6E-3560-90129D51D7B7}"/>
                </a:ext>
              </a:extLst>
            </p:cNvPr>
            <p:cNvSpPr/>
            <p:nvPr/>
          </p:nvSpPr>
          <p:spPr>
            <a:xfrm>
              <a:off x="13083386" y="6134493"/>
              <a:ext cx="836938" cy="101114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E646B09-E941-E2A7-8805-E5FAE5127DCC}"/>
                </a:ext>
              </a:extLst>
            </p:cNvPr>
            <p:cNvSpPr txBox="1"/>
            <p:nvPr/>
          </p:nvSpPr>
          <p:spPr>
            <a:xfrm>
              <a:off x="11489679" y="6359064"/>
              <a:ext cx="1947973" cy="496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Stretches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6706C3D6-0303-0FEF-281B-6356C5509DE4}"/>
              </a:ext>
            </a:extLst>
          </p:cNvPr>
          <p:cNvGrpSpPr/>
          <p:nvPr/>
        </p:nvGrpSpPr>
        <p:grpSpPr>
          <a:xfrm>
            <a:off x="763473" y="5783738"/>
            <a:ext cx="9270022" cy="2892628"/>
            <a:chOff x="738693" y="5432899"/>
            <a:chExt cx="9270022" cy="2892628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A43E5753-C649-3611-325E-8CA27BF79345}"/>
                </a:ext>
              </a:extLst>
            </p:cNvPr>
            <p:cNvGrpSpPr/>
            <p:nvPr/>
          </p:nvGrpSpPr>
          <p:grpSpPr>
            <a:xfrm>
              <a:off x="738693" y="5432899"/>
              <a:ext cx="8859603" cy="2892628"/>
              <a:chOff x="738693" y="5432899"/>
              <a:chExt cx="8859603" cy="289262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27F332B-6649-DD85-3950-20ABBF89C0BE}"/>
                  </a:ext>
                </a:extLst>
              </p:cNvPr>
              <p:cNvGrpSpPr/>
              <p:nvPr/>
            </p:nvGrpSpPr>
            <p:grpSpPr>
              <a:xfrm>
                <a:off x="738693" y="5778284"/>
                <a:ext cx="8859603" cy="2547243"/>
                <a:chOff x="372212" y="4109700"/>
                <a:chExt cx="8859603" cy="2547243"/>
              </a:xfrm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EA57B989-B9B0-F93A-BAE8-02A5478A996F}"/>
                    </a:ext>
                  </a:extLst>
                </p:cNvPr>
                <p:cNvGrpSpPr/>
                <p:nvPr/>
              </p:nvGrpSpPr>
              <p:grpSpPr>
                <a:xfrm>
                  <a:off x="372212" y="4109700"/>
                  <a:ext cx="8859603" cy="2547243"/>
                  <a:chOff x="372212" y="4109700"/>
                  <a:chExt cx="8859603" cy="2547243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08BD5A63-CE05-EA0C-5F29-1ECC71429DE1}"/>
                      </a:ext>
                    </a:extLst>
                  </p:cNvPr>
                  <p:cNvGrpSpPr/>
                  <p:nvPr/>
                </p:nvGrpSpPr>
                <p:grpSpPr>
                  <a:xfrm>
                    <a:off x="679150" y="4109700"/>
                    <a:ext cx="8552665" cy="2364997"/>
                    <a:chOff x="3409486" y="6618475"/>
                    <a:chExt cx="8552665" cy="2364997"/>
                  </a:xfrm>
                </p:grpSpPr>
                <p:grpSp>
                  <p:nvGrpSpPr>
                    <p:cNvPr id="13" name="Group 12">
                      <a:extLst>
                        <a:ext uri="{FF2B5EF4-FFF2-40B4-BE49-F238E27FC236}">
                          <a16:creationId xmlns:a16="http://schemas.microsoft.com/office/drawing/2014/main" id="{15C2D5A0-126F-ECDF-BAB3-C65070B73E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91896" y="7183477"/>
                      <a:ext cx="4246607" cy="1799995"/>
                      <a:chOff x="5191896" y="7183477"/>
                      <a:chExt cx="4246607" cy="1799995"/>
                    </a:xfrm>
                  </p:grpSpPr>
                  <p:sp>
                    <p:nvSpPr>
                      <p:cNvPr id="12" name="Google Shape;118;p17">
                        <a:extLst>
                          <a:ext uri="{FF2B5EF4-FFF2-40B4-BE49-F238E27FC236}">
                            <a16:creationId xmlns:a16="http://schemas.microsoft.com/office/drawing/2014/main" id="{EC17B7C3-15A6-72F4-DB48-A0115D75FE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91896" y="7183477"/>
                        <a:ext cx="4246607" cy="1435402"/>
                      </a:xfrm>
                      <a:prstGeom prst="roundRect">
                        <a:avLst>
                          <a:gd name="adj" fmla="val 20147"/>
                        </a:avLst>
                      </a:prstGeom>
                      <a:solidFill>
                        <a:schemeClr val="bg2">
                          <a:lumMod val="20000"/>
                          <a:lumOff val="80000"/>
                          <a:alpha val="50000"/>
                        </a:schemeClr>
                      </a:solidFill>
                      <a:ln w="28575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1" name="TextBox 10">
                            <a:extLst>
                              <a:ext uri="{FF2B5EF4-FFF2-40B4-BE49-F238E27FC236}">
                                <a16:creationId xmlns:a16="http://schemas.microsoft.com/office/drawing/2014/main" id="{21BE4718-2F04-3B5C-3992-7738CD13CBDE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5486400" y="7390151"/>
                            <a:ext cx="3657600" cy="1593321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ea typeface="Merriweather Sans"/>
                                      <a:cs typeface="Merriweather Sans"/>
                                      <a:sym typeface="Merriweather Sans"/>
                                    </a:rPr>
                                    <m:t>𝐺𝐹</m:t>
                                  </m:r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ea typeface="Merriweather Sans"/>
                                      <a:cs typeface="Merriweather Sans"/>
                                      <a:sym typeface="Merriweather Sans"/>
                                    </a:rPr>
                                    <m:t>=1+2</m:t>
                                  </m:r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ea typeface="Merriweather Sans"/>
                                      <a:cs typeface="Merriweather Sans"/>
                                      <a:sym typeface="Merriweather Sans"/>
                                    </a:rPr>
                                    <m:t>𝜈</m:t>
                                  </m:r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  <a:ea typeface="Merriweather Sans"/>
                                      <a:cs typeface="Merriweather Sans"/>
                                      <a:sym typeface="Merriweather Sans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  <m:t>𝜖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  <m:t>Δ</m:t>
                                      </m:r>
                                      <m: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  <m:t>𝜌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solidFill>
                                            <a:srgbClr val="241842"/>
                                          </a:solidFill>
                                          <a:latin typeface="Cambria Math" panose="02040503050406030204" pitchFamily="18" charset="0"/>
                                          <a:sym typeface="Merriweather Sans"/>
                                        </a:rPr>
                                        <m:t>𝜌</m:t>
                                      </m:r>
                                    </m:den>
                                  </m:f>
                                </m:oMath>
                              </m:oMathPara>
                            </a14:m>
                            <a:endParaRPr lang="en-US" sz="3200" dirty="0">
                              <a:solidFill>
                                <a:srgbClr val="241842"/>
                              </a:solidFill>
                              <a:latin typeface="Merriweather Sans"/>
                              <a:ea typeface="Merriweather Sans"/>
                              <a:cs typeface="Merriweather Sans"/>
                              <a:sym typeface="Merriweather Sans"/>
                            </a:endParaRPr>
                          </a:p>
                          <a:p>
                            <a:endParaRPr lang="en-US" sz="3200" dirty="0"/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1" name="TextBox 10">
                            <a:extLst>
                              <a:ext uri="{FF2B5EF4-FFF2-40B4-BE49-F238E27FC236}">
                                <a16:creationId xmlns:a16="http://schemas.microsoft.com/office/drawing/2014/main" id="{21BE4718-2F04-3B5C-3992-7738CD13CBDE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5486400" y="7390151"/>
                            <a:ext cx="3657600" cy="1593321"/>
                          </a:xfrm>
                          <a:prstGeom prst="rect">
                            <a:avLst/>
                          </a:prstGeom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4B8E8070-2B41-CE8D-77FB-55B459B511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09486" y="6618475"/>
                      <a:ext cx="855266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400" dirty="0">
                          <a:latin typeface="Merriweather Sans" pitchFamily="2" charset="0"/>
                        </a:rPr>
                        <a:t>Length increase	Area decrease	Resistivity change</a:t>
                      </a:r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9" name="TextBox 28">
                        <a:extLst>
                          <a:ext uri="{FF2B5EF4-FFF2-40B4-BE49-F238E27FC236}">
                            <a16:creationId xmlns:a16="http://schemas.microsoft.com/office/drawing/2014/main" id="{1BB42A02-4B1B-16A8-07D2-AC7627851B5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72212" y="6195278"/>
                        <a:ext cx="8774837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US" sz="2400" dirty="0">
                            <a:latin typeface="Merriweather Sans" pitchFamily="2" charset="0"/>
                          </a:rPr>
                          <a:t>GF: gauge factor;   </a:t>
                        </a:r>
                        <a14:m>
                          <m:oMath xmlns:m="http://schemas.openxmlformats.org/officeDocument/2006/math"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oMath>
                        </a14:m>
                        <a:r>
                          <a:rPr lang="en-US" sz="2400" dirty="0">
                            <a:latin typeface="Merriweather Sans" pitchFamily="2" charset="0"/>
                          </a:rPr>
                          <a:t>: Poisson’s ratio;   </a:t>
                        </a:r>
                        <a14:m>
                          <m:oMath xmlns:m="http://schemas.openxmlformats.org/officeDocument/2006/math"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𝜖</m:t>
                            </m:r>
                          </m:oMath>
                        </a14:m>
                        <a:r>
                          <a:rPr lang="en-US" sz="2400" dirty="0">
                            <a:latin typeface="Merriweather Sans" pitchFamily="2" charset="0"/>
                          </a:rPr>
                          <a:t>: strain;   </a:t>
                        </a:r>
                        <a14:m>
                          <m:oMath xmlns:m="http://schemas.openxmlformats.org/officeDocument/2006/math"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oMath>
                        </a14:m>
                        <a:r>
                          <a:rPr lang="en-US" sz="2400" dirty="0">
                            <a:latin typeface="Merriweather Sans" pitchFamily="2" charset="0"/>
                          </a:rPr>
                          <a:t>: resistivity</a:t>
                        </a:r>
                      </a:p>
                    </p:txBody>
                  </p:sp>
                </mc:Choice>
                <mc:Fallback xmlns="">
                  <p:sp>
                    <p:nvSpPr>
                      <p:cNvPr id="29" name="TextBox 28">
                        <a:extLst>
                          <a:ext uri="{FF2B5EF4-FFF2-40B4-BE49-F238E27FC236}">
                            <a16:creationId xmlns:a16="http://schemas.microsoft.com/office/drawing/2014/main" id="{1BB42A02-4B1B-16A8-07D2-AC7627851B5F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72212" y="6195278"/>
                        <a:ext cx="8774837" cy="461665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l="-1042" t="-10526" b="-28947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6608C180-DD09-7F32-B42B-6C49628F27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20865" y="4532573"/>
                  <a:ext cx="619671" cy="576270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C9105481-168C-9227-B5C6-3D7AE73A63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59631" y="4532573"/>
                  <a:ext cx="0" cy="525601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0E868EB5-DCF1-9472-F9CF-CC20E77D95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431756" y="4532573"/>
                  <a:ext cx="521637" cy="525986"/>
                </a:xfrm>
                <a:prstGeom prst="straightConnector1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888ABB1F-6C28-C8D6-C3E9-5F23F124A947}"/>
                  </a:ext>
                </a:extLst>
              </p:cNvPr>
              <p:cNvSpPr txBox="1"/>
              <p:nvPr/>
            </p:nvSpPr>
            <p:spPr>
              <a:xfrm>
                <a:off x="3668735" y="5432899"/>
                <a:ext cx="24774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Merriweather Sans" pitchFamily="2" charset="0"/>
                  </a:rPr>
                  <a:t>Cross-sectional</a:t>
                </a:r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5F5ACF35-858E-ED8E-0C07-B4533B3E7F7F}"/>
                </a:ext>
              </a:extLst>
            </p:cNvPr>
            <p:cNvSpPr txBox="1"/>
            <p:nvPr/>
          </p:nvSpPr>
          <p:spPr>
            <a:xfrm>
              <a:off x="9425661" y="6830265"/>
              <a:ext cx="583054" cy="461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[1]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FC26B10B-2BF9-9DCF-1A11-F581C49C61B0}"/>
              </a:ext>
            </a:extLst>
          </p:cNvPr>
          <p:cNvGrpSpPr/>
          <p:nvPr/>
        </p:nvGrpSpPr>
        <p:grpSpPr>
          <a:xfrm>
            <a:off x="11941938" y="6726756"/>
            <a:ext cx="4994455" cy="1715375"/>
            <a:chOff x="11941938" y="6726756"/>
            <a:chExt cx="4994455" cy="1715375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315755D6-B842-C133-E867-75115180B5D1}"/>
                </a:ext>
              </a:extLst>
            </p:cNvPr>
            <p:cNvGrpSpPr/>
            <p:nvPr/>
          </p:nvGrpSpPr>
          <p:grpSpPr>
            <a:xfrm>
              <a:off x="11941938" y="6726756"/>
              <a:ext cx="4994455" cy="1715375"/>
              <a:chOff x="11941938" y="6726756"/>
              <a:chExt cx="4994455" cy="1715375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732E6696-D5B9-CE39-68E8-52818B15E2C4}"/>
                  </a:ext>
                </a:extLst>
              </p:cNvPr>
              <p:cNvGrpSpPr/>
              <p:nvPr/>
            </p:nvGrpSpPr>
            <p:grpSpPr>
              <a:xfrm>
                <a:off x="11941938" y="6726756"/>
                <a:ext cx="4994455" cy="1715375"/>
                <a:chOff x="10837839" y="5678036"/>
                <a:chExt cx="4395551" cy="1595551"/>
              </a:xfrm>
            </p:grpSpPr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CB1340D2-A657-84B1-55C8-F9F47A5834CD}"/>
                    </a:ext>
                  </a:extLst>
                </p:cNvPr>
                <p:cNvGrpSpPr/>
                <p:nvPr/>
              </p:nvGrpSpPr>
              <p:grpSpPr>
                <a:xfrm>
                  <a:off x="10837839" y="5678036"/>
                  <a:ext cx="4395551" cy="1595551"/>
                  <a:chOff x="10837839" y="5678036"/>
                  <a:chExt cx="4395551" cy="1595551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9BB68629-6C1A-7F61-5F60-98B0673A78C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7839" y="5678036"/>
                    <a:ext cx="4056365" cy="1595551"/>
                    <a:chOff x="11844838" y="2721918"/>
                    <a:chExt cx="3044853" cy="2408518"/>
                  </a:xfrm>
                </p:grpSpPr>
                <p:sp>
                  <p:nvSpPr>
                    <p:cNvPr id="52" name="Cylinder 51">
                      <a:extLst>
                        <a:ext uri="{FF2B5EF4-FFF2-40B4-BE49-F238E27FC236}">
                          <a16:creationId xmlns:a16="http://schemas.microsoft.com/office/drawing/2014/main" id="{811B03D3-BACC-BDB6-BFE1-58272B77273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2677832" y="2717445"/>
                      <a:ext cx="1124263" cy="2790251"/>
                    </a:xfrm>
                    <a:prstGeom prst="can">
                      <a:avLst/>
                    </a:prstGeom>
                    <a:solidFill>
                      <a:schemeClr val="bg2">
                        <a:lumMod val="20000"/>
                        <a:lumOff val="80000"/>
                      </a:schemeClr>
                    </a:solidFill>
                    <a:ln w="28575">
                      <a:solidFill>
                        <a:schemeClr val="tx1">
                          <a:lumMod val="90000"/>
                          <a:lumOff val="10000"/>
                        </a:schemeClr>
                      </a:solidFill>
                      <a:prstDash val="solid"/>
                      <a:extLst>
                        <a:ext uri="{C807C97D-BFC1-408E-A445-0C87EB9F89A2}">
                          <ask:lineSketchStyleProps xmlns:ask="http://schemas.microsoft.com/office/drawing/2018/sketchyshapes">
                            <ask:type>
                              <ask:lineSketchNone/>
                            </ask:type>
                          </ask:lineSketchStyleProps>
                        </a:ext>
                      </a:extLst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56" name="Group 55">
                      <a:extLst>
                        <a:ext uri="{FF2B5EF4-FFF2-40B4-BE49-F238E27FC236}">
                          <a16:creationId xmlns:a16="http://schemas.microsoft.com/office/drawing/2014/main" id="{2338987B-5543-8455-1188-7BC9FDAC48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858769" y="2721918"/>
                      <a:ext cx="720615" cy="696893"/>
                      <a:chOff x="13858769" y="2721918"/>
                      <a:chExt cx="720615" cy="696893"/>
                    </a:xfrm>
                  </p:grpSpPr>
                  <p:cxnSp>
                    <p:nvCxnSpPr>
                      <p:cNvPr id="60" name="Straight Arrow Connector 59">
                        <a:extLst>
                          <a:ext uri="{FF2B5EF4-FFF2-40B4-BE49-F238E27FC236}">
                            <a16:creationId xmlns:a16="http://schemas.microsoft.com/office/drawing/2014/main" id="{1FA65560-370A-0116-D042-4C2689A947E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3858769" y="3374134"/>
                        <a:ext cx="720615" cy="0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61" name="TextBox 60">
                            <a:extLst>
                              <a:ext uri="{FF2B5EF4-FFF2-40B4-BE49-F238E27FC236}">
                                <a16:creationId xmlns:a16="http://schemas.microsoft.com/office/drawing/2014/main" id="{12E944A8-71DB-9540-8C5A-BAFBC2DA4470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4049256" y="2721918"/>
                            <a:ext cx="362415" cy="69689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  <a:extLst>
                              <a:ext uri="{C807C97D-BFC1-408E-A445-0C87EB9F89A2}">
                                <ask:lineSketchStyleProps xmlns:ask="http://schemas.microsoft.com/office/drawing/2018/sketchyshapes">
                                  <ask:type>
                                    <ask:lineSketchNone/>
                                  </ask:type>
                                </ask:lineSketchStyleProps>
                              </a:ext>
                            </a:extLst>
                          </a:ln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ΔL</m:t>
                                  </m:r>
                                </m:oMath>
                              </m:oMathPara>
                            </a14:m>
                            <a:endParaRPr lang="en-US" sz="2400" dirty="0">
                              <a:latin typeface="Merriweather Sans" pitchFamily="2" charset="0"/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61" name="TextBox 60">
                            <a:extLst>
                              <a:ext uri="{FF2B5EF4-FFF2-40B4-BE49-F238E27FC236}">
                                <a16:creationId xmlns:a16="http://schemas.microsoft.com/office/drawing/2014/main" id="{12E944A8-71DB-9540-8C5A-BAFBC2DA4470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4049256" y="2721918"/>
                            <a:ext cx="362415" cy="696893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 r="-2222"/>
                            </a:stretch>
                          </a:blipFill>
                          <a:ln>
                            <a:noFill/>
                            <a:extLst>
                              <a:ext uri="{C807C97D-BFC1-408E-A445-0C87EB9F89A2}">
                                <ask:lineSketchStyleProps xmlns:ask="http://schemas.microsoft.com/office/drawing/2018/sketchyshapes">
                                  <ask:type>
                                    <ask:lineSketchNone/>
                                  </ask:type>
                                </ask:lineSketchStyleProps>
                              </a:ext>
                            </a:extLst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57" name="Group 56">
                      <a:extLst>
                        <a:ext uri="{FF2B5EF4-FFF2-40B4-BE49-F238E27FC236}">
                          <a16:creationId xmlns:a16="http://schemas.microsoft.com/office/drawing/2014/main" id="{8CA54EE8-D090-1013-9685-C488C0A018F7}"/>
                        </a:ext>
                      </a:extLst>
                    </p:cNvPr>
                    <p:cNvGrpSpPr/>
                    <p:nvPr/>
                  </p:nvGrpSpPr>
                  <p:grpSpPr>
                    <a:xfrm rot="16200000">
                      <a:off x="14384378" y="4625122"/>
                      <a:ext cx="648212" cy="362415"/>
                      <a:chOff x="6949299" y="3431854"/>
                      <a:chExt cx="3332632" cy="362415"/>
                    </a:xfrm>
                  </p:grpSpPr>
                  <p:cxnSp>
                    <p:nvCxnSpPr>
                      <p:cNvPr id="58" name="Straight Arrow Connector 57">
                        <a:extLst>
                          <a:ext uri="{FF2B5EF4-FFF2-40B4-BE49-F238E27FC236}">
                            <a16:creationId xmlns:a16="http://schemas.microsoft.com/office/drawing/2014/main" id="{5E5F42CD-5B2C-CBF9-738F-AE10DE9663D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V="1">
                        <a:off x="8498978" y="2654056"/>
                        <a:ext cx="0" cy="1586746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59" name="TextBox 58">
                            <a:extLst>
                              <a:ext uri="{FF2B5EF4-FFF2-40B4-BE49-F238E27FC236}">
                                <a16:creationId xmlns:a16="http://schemas.microsoft.com/office/drawing/2014/main" id="{155D4E8A-1B3E-F2E5-5FF5-E9AC95997D99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 rot="5400000">
                            <a:off x="8434407" y="1946746"/>
                            <a:ext cx="362415" cy="33326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  <a:extLst>
                              <a:ext uri="{C807C97D-BFC1-408E-A445-0C87EB9F89A2}">
                                <ask:lineSketchStyleProps xmlns:ask="http://schemas.microsoft.com/office/drawing/2018/sketchyshapes">
                                  <ask:type>
                                    <ask:lineSketchNone/>
                                  </ask:type>
                                </ask:lineSketchStyleProps>
                              </a:ext>
                            </a:extLst>
                          </a:ln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ΔD</m:t>
                                  </m:r>
                                </m:oMath>
                              </m:oMathPara>
                            </a14:m>
                            <a:endParaRPr lang="en-US" sz="2400" dirty="0">
                              <a:latin typeface="Merriweather Sans" pitchFamily="2" charset="0"/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59" name="TextBox 58">
                            <a:extLst>
                              <a:ext uri="{FF2B5EF4-FFF2-40B4-BE49-F238E27FC236}">
                                <a16:creationId xmlns:a16="http://schemas.microsoft.com/office/drawing/2014/main" id="{155D4E8A-1B3E-F2E5-5FF5-E9AC95997D99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5400000">
                            <a:off x="8434407" y="1946746"/>
                            <a:ext cx="362415" cy="3332632"/>
                          </a:xfrm>
                          <a:prstGeom prst="rect">
                            <a:avLst/>
                          </a:prstGeom>
                          <a:blipFill>
                            <a:blip r:embed="rId9"/>
                            <a:stretch>
                              <a:fillRect l="-2222" r="-6667"/>
                            </a:stretch>
                          </a:blipFill>
                          <a:ln>
                            <a:noFill/>
                            <a:extLst>
                              <a:ext uri="{C807C97D-BFC1-408E-A445-0C87EB9F89A2}">
                                <ask:lineSketchStyleProps xmlns:ask="http://schemas.microsoft.com/office/drawing/2018/sketchyshapes">
                                  <ask:type>
                                    <ask:lineSketchNone/>
                                  </ask:type>
                                </ask:lineSketchStyleProps>
                              </a:ext>
                            </a:extLst>
                          </a:ln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  <p:cxnSp>
                <p:nvCxnSpPr>
                  <p:cNvPr id="130" name="Straight Arrow Connector 129">
                    <a:extLst>
                      <a:ext uri="{FF2B5EF4-FFF2-40B4-BE49-F238E27FC236}">
                        <a16:creationId xmlns:a16="http://schemas.microsoft.com/office/drawing/2014/main" id="{EBB40834-C077-2AFC-B55F-46B7C988421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4480812" y="6607840"/>
                    <a:ext cx="752578" cy="0"/>
                  </a:xfrm>
                  <a:prstGeom prst="straightConnector1">
                    <a:avLst/>
                  </a:prstGeom>
                  <a:ln w="76200">
                    <a:solidFill>
                      <a:schemeClr val="tx1">
                        <a:lumMod val="90000"/>
                        <a:lumOff val="1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1E4F99E1-800F-5F22-29CE-F11EC111D4B7}"/>
                    </a:ext>
                  </a:extLst>
                </p:cNvPr>
                <p:cNvSpPr txBox="1"/>
                <p:nvPr/>
              </p:nvSpPr>
              <p:spPr>
                <a:xfrm>
                  <a:off x="14632729" y="6146175"/>
                  <a:ext cx="362415" cy="461665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F</a:t>
                  </a:r>
                </a:p>
              </p:txBody>
            </p:sp>
          </p:grp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230712E-69E9-CB26-9F83-3329A0620FA8}"/>
                  </a:ext>
                </a:extLst>
              </p:cNvPr>
              <p:cNvSpPr txBox="1"/>
              <p:nvPr/>
            </p:nvSpPr>
            <p:spPr>
              <a:xfrm>
                <a:off x="12298963" y="7535376"/>
                <a:ext cx="24774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Merriweather Sans" pitchFamily="2" charset="0"/>
                  </a:rPr>
                  <a:t>Carbon-Polymer</a:t>
                </a:r>
              </a:p>
            </p:txBody>
          </p:sp>
        </p:grp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62F19943-C590-AD65-20C6-C2F2D9FE08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34712" y="7156801"/>
              <a:ext cx="0" cy="219809"/>
            </a:xfrm>
            <a:prstGeom prst="straightConnector1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uiExpand="1" build="p"/>
      <p:bldP spid="155" grpId="0" uiExpand="1" build="p"/>
      <p:bldP spid="151" grpId="0" animBg="1"/>
      <p:bldP spid="1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51DDD162-E347-7187-686B-F3F44B6E2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roup 204">
            <a:extLst>
              <a:ext uri="{FF2B5EF4-FFF2-40B4-BE49-F238E27FC236}">
                <a16:creationId xmlns:a16="http://schemas.microsoft.com/office/drawing/2014/main" id="{995EEDA0-7CA2-67D6-F305-1A4EEBD00266}"/>
              </a:ext>
            </a:extLst>
          </p:cNvPr>
          <p:cNvGrpSpPr/>
          <p:nvPr/>
        </p:nvGrpSpPr>
        <p:grpSpPr>
          <a:xfrm>
            <a:off x="499861" y="4126463"/>
            <a:ext cx="6218940" cy="5720700"/>
            <a:chOff x="10974307" y="4111877"/>
            <a:chExt cx="6218940" cy="5720700"/>
          </a:xfrm>
        </p:grpSpPr>
        <p:sp>
          <p:nvSpPr>
            <p:cNvPr id="2" name="Google Shape;118;p17">
              <a:extLst>
                <a:ext uri="{FF2B5EF4-FFF2-40B4-BE49-F238E27FC236}">
                  <a16:creationId xmlns:a16="http://schemas.microsoft.com/office/drawing/2014/main" id="{03A326BE-83FE-96D0-63C1-EF27616BA9F1}"/>
                </a:ext>
              </a:extLst>
            </p:cNvPr>
            <p:cNvSpPr/>
            <p:nvPr/>
          </p:nvSpPr>
          <p:spPr>
            <a:xfrm>
              <a:off x="11003963" y="4111877"/>
              <a:ext cx="6189284" cy="4666159"/>
            </a:xfrm>
            <a:prstGeom prst="roundRect">
              <a:avLst>
                <a:gd name="adj" fmla="val 0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39;p18">
              <a:extLst>
                <a:ext uri="{FF2B5EF4-FFF2-40B4-BE49-F238E27FC236}">
                  <a16:creationId xmlns:a16="http://schemas.microsoft.com/office/drawing/2014/main" id="{FEDC8694-39E0-F307-AED4-123CCA45D136}"/>
                </a:ext>
              </a:extLst>
            </p:cNvPr>
            <p:cNvSpPr txBox="1"/>
            <p:nvPr/>
          </p:nvSpPr>
          <p:spPr>
            <a:xfrm>
              <a:off x="10974307" y="8798448"/>
              <a:ext cx="5892033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4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</a:t>
              </a: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Visualization of resistivity change due to 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percolation effect</a:t>
              </a:r>
              <a:endPara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D19DF209-5F55-DC1F-4200-752ED195E6A6}"/>
              </a:ext>
            </a:extLst>
          </p:cNvPr>
          <p:cNvGrpSpPr/>
          <p:nvPr/>
        </p:nvGrpSpPr>
        <p:grpSpPr>
          <a:xfrm>
            <a:off x="1550715" y="4283930"/>
            <a:ext cx="5027072" cy="1667570"/>
            <a:chOff x="4225734" y="4257914"/>
            <a:chExt cx="14948218" cy="1667570"/>
          </a:xfrm>
        </p:grpSpPr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3D0F43A6-BAB0-7614-481A-46863F1BA367}"/>
                </a:ext>
              </a:extLst>
            </p:cNvPr>
            <p:cNvCxnSpPr>
              <a:cxnSpLocks/>
            </p:cNvCxnSpPr>
            <p:nvPr/>
          </p:nvCxnSpPr>
          <p:spPr>
            <a:xfrm>
              <a:off x="4245559" y="4710152"/>
              <a:ext cx="867248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E79BB5D4-476A-A86D-DDB2-25B4CFAAA6C6}"/>
                </a:ext>
              </a:extLst>
            </p:cNvPr>
            <p:cNvCxnSpPr>
              <a:cxnSpLocks/>
            </p:cNvCxnSpPr>
            <p:nvPr/>
          </p:nvCxnSpPr>
          <p:spPr>
            <a:xfrm>
              <a:off x="4225734" y="5925484"/>
              <a:ext cx="869230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Arrow Connector 246">
              <a:extLst>
                <a:ext uri="{FF2B5EF4-FFF2-40B4-BE49-F238E27FC236}">
                  <a16:creationId xmlns:a16="http://schemas.microsoft.com/office/drawing/2014/main" id="{FE6D1923-3A5C-D958-BC15-D27418AE08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023135" y="4564042"/>
              <a:ext cx="1563317" cy="14611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E800D5F8-5650-1C2A-42F9-3ABFB338B04A}"/>
                </a:ext>
              </a:extLst>
            </p:cNvPr>
            <p:cNvSpPr txBox="1"/>
            <p:nvPr/>
          </p:nvSpPr>
          <p:spPr>
            <a:xfrm>
              <a:off x="14347480" y="4257914"/>
              <a:ext cx="48264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B050"/>
                  </a:solidFill>
                  <a:latin typeface="Merriweather Sans" pitchFamily="2" charset="0"/>
                </a:rPr>
                <a:t>Electrodes</a:t>
              </a:r>
            </a:p>
          </p:txBody>
        </p:sp>
        <p:cxnSp>
          <p:nvCxnSpPr>
            <p:cNvPr id="254" name="Connector: Elbow 253">
              <a:extLst>
                <a:ext uri="{FF2B5EF4-FFF2-40B4-BE49-F238E27FC236}">
                  <a16:creationId xmlns:a16="http://schemas.microsoft.com/office/drawing/2014/main" id="{8FF19140-E5E8-140C-F99D-99500426B9AE}"/>
                </a:ext>
              </a:extLst>
            </p:cNvPr>
            <p:cNvCxnSpPr>
              <a:cxnSpLocks/>
              <a:endCxn id="147" idx="4"/>
            </p:cNvCxnSpPr>
            <p:nvPr/>
          </p:nvCxnSpPr>
          <p:spPr>
            <a:xfrm rot="10800000" flipV="1">
              <a:off x="12329476" y="4629879"/>
              <a:ext cx="4532703" cy="1292894"/>
            </a:xfrm>
            <a:prstGeom prst="bentConnector4">
              <a:avLst>
                <a:gd name="adj1" fmla="val 13583"/>
                <a:gd name="adj2" fmla="val 129940"/>
              </a:avLst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6E2A147F-FCFD-1865-8140-3B6F7A67BAB4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Percolation Threshold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7679F69-6467-BC22-8699-53FA5B36E398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FDD27-E3DD-B08E-660B-3FDD4AA4272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25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9AC42251-72E6-0770-F67D-E75D731110E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3D9EBFC5-F949-0FB8-F6E6-F5512851D9D8}"/>
                  </a:ext>
                </a:extLst>
              </p:cNvPr>
              <p:cNvSpPr txBox="1"/>
              <p:nvPr/>
            </p:nvSpPr>
            <p:spPr>
              <a:xfrm>
                <a:off x="634180" y="2494784"/>
                <a:ext cx="16769401" cy="13788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457200" indent="-457200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Percolation threshold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is the point when insulating polymer matrix converts to a conductive network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8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endParaRPr>
              </a:p>
            </p:txBody>
          </p:sp>
        </mc:Choice>
        <mc:Fallback xmlns="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3D9EBFC5-F949-0FB8-F6E6-F5512851D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0" y="2494784"/>
                <a:ext cx="16769401" cy="1378839"/>
              </a:xfrm>
              <a:prstGeom prst="rect">
                <a:avLst/>
              </a:prstGeom>
              <a:blipFill>
                <a:blip r:embed="rId4"/>
                <a:stretch>
                  <a:fillRect l="-1381" b="-123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26A25136-FFCE-48BF-0478-3CC92CB05049}"/>
              </a:ext>
            </a:extLst>
          </p:cNvPr>
          <p:cNvGrpSpPr/>
          <p:nvPr/>
        </p:nvGrpSpPr>
        <p:grpSpPr>
          <a:xfrm>
            <a:off x="1105177" y="6160509"/>
            <a:ext cx="2344701" cy="1011146"/>
            <a:chOff x="11575623" y="6134493"/>
            <a:chExt cx="2344701" cy="1011146"/>
          </a:xfrm>
        </p:grpSpPr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D8EA3840-160E-A666-5859-55D17D7EAEA9}"/>
                </a:ext>
              </a:extLst>
            </p:cNvPr>
            <p:cNvSpPr/>
            <p:nvPr/>
          </p:nvSpPr>
          <p:spPr>
            <a:xfrm>
              <a:off x="13083386" y="6134493"/>
              <a:ext cx="836938" cy="101114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A2430A-58A4-B82F-CF25-66B8DB0A3C8E}"/>
                </a:ext>
              </a:extLst>
            </p:cNvPr>
            <p:cNvSpPr txBox="1"/>
            <p:nvPr/>
          </p:nvSpPr>
          <p:spPr>
            <a:xfrm>
              <a:off x="11575623" y="6549792"/>
              <a:ext cx="1947973" cy="496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Merriweather Sans" pitchFamily="2" charset="0"/>
                </a:rPr>
                <a:t>Stretches</a:t>
              </a: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C2FE5752-112C-9728-945A-D3664BDFB922}"/>
              </a:ext>
            </a:extLst>
          </p:cNvPr>
          <p:cNvGrpSpPr/>
          <p:nvPr/>
        </p:nvGrpSpPr>
        <p:grpSpPr>
          <a:xfrm>
            <a:off x="7075299" y="4085318"/>
            <a:ext cx="6916082" cy="5777221"/>
            <a:chOff x="3639225" y="4043926"/>
            <a:chExt cx="6916082" cy="5777221"/>
          </a:xfrm>
        </p:grpSpPr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D33B67C1-7F11-4FCF-8355-5A3222799047}"/>
                </a:ext>
              </a:extLst>
            </p:cNvPr>
            <p:cNvGrpSpPr/>
            <p:nvPr/>
          </p:nvGrpSpPr>
          <p:grpSpPr>
            <a:xfrm>
              <a:off x="3639225" y="4043926"/>
              <a:ext cx="6916082" cy="4743092"/>
              <a:chOff x="3639225" y="4043926"/>
              <a:chExt cx="6916082" cy="4743092"/>
            </a:xfrm>
          </p:grpSpPr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CD8F6BE5-8D28-1512-6260-808BD58DC8E1}"/>
                  </a:ext>
                </a:extLst>
              </p:cNvPr>
              <p:cNvGrpSpPr/>
              <p:nvPr/>
            </p:nvGrpSpPr>
            <p:grpSpPr>
              <a:xfrm>
                <a:off x="3639225" y="4043926"/>
                <a:ext cx="6916082" cy="4743092"/>
                <a:chOff x="1435448" y="4427534"/>
                <a:chExt cx="7163342" cy="5005833"/>
              </a:xfrm>
            </p:grpSpPr>
            <p:sp>
              <p:nvSpPr>
                <p:cNvPr id="230" name="Google Shape;118;p17">
                  <a:extLst>
                    <a:ext uri="{FF2B5EF4-FFF2-40B4-BE49-F238E27FC236}">
                      <a16:creationId xmlns:a16="http://schemas.microsoft.com/office/drawing/2014/main" id="{1F233EF7-D183-F4D2-3589-2B5A847B00DD}"/>
                    </a:ext>
                  </a:extLst>
                </p:cNvPr>
                <p:cNvSpPr/>
                <p:nvPr/>
              </p:nvSpPr>
              <p:spPr>
                <a:xfrm>
                  <a:off x="1435448" y="4427534"/>
                  <a:ext cx="7163342" cy="5005833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2">
                    <a:lumMod val="20000"/>
                    <a:lumOff val="80000"/>
                    <a:alpha val="50000"/>
                  </a:schemeClr>
                </a:solidFill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139;p18">
                  <a:extLst>
                    <a:ext uri="{FF2B5EF4-FFF2-40B4-BE49-F238E27FC236}">
                      <a16:creationId xmlns:a16="http://schemas.microsoft.com/office/drawing/2014/main" id="{23721C52-6141-15DB-F6C0-972E8C84A6BF}"/>
                    </a:ext>
                  </a:extLst>
                </p:cNvPr>
                <p:cNvSpPr txBox="1"/>
                <p:nvPr/>
              </p:nvSpPr>
              <p:spPr>
                <a:xfrm>
                  <a:off x="3460090" y="8737935"/>
                  <a:ext cx="3586834" cy="5170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Carbon Content (</a:t>
                  </a:r>
                  <a:r>
                    <a:rPr lang="en-US" sz="2400" i="0" u="none" strike="noStrike" cap="none" dirty="0" err="1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wt</a:t>
                  </a: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%)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2" name="Google Shape;139;p18">
                      <a:extLst>
                        <a:ext uri="{FF2B5EF4-FFF2-40B4-BE49-F238E27FC236}">
                          <a16:creationId xmlns:a16="http://schemas.microsoft.com/office/drawing/2014/main" id="{90585530-893C-08DF-DCB0-CA18167414B0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744637" y="6538696"/>
                      <a:ext cx="2706507" cy="51706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i="0" u="none" strike="noStrike" cap="none" dirty="0">
                          <a:solidFill>
                            <a:srgbClr val="241842"/>
                          </a:solidFill>
                          <a:latin typeface="Merriweather Sans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a:t>Resistance </a:t>
                      </a:r>
                      <a:r>
                        <a:rPr lang="en-US" sz="2400" dirty="0">
                          <a:solidFill>
                            <a:srgbClr val="241842"/>
                          </a:solidFill>
                          <a:latin typeface="Merriweather Sans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a:t>(</a:t>
                      </a:r>
                      <a14:m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  <m:t>Ω</m:t>
                          </m:r>
                        </m:oMath>
                      </a14:m>
                      <a:r>
                        <a:rPr lang="en-US" sz="2400" i="0" u="none" strike="noStrike" cap="none" dirty="0">
                          <a:solidFill>
                            <a:srgbClr val="241842"/>
                          </a:solidFill>
                          <a:latin typeface="Merriweather Sans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a:t>)</a:t>
                      </a:r>
                    </a:p>
                  </p:txBody>
                </p:sp>
              </mc:Choice>
              <mc:Fallback xmlns="">
                <p:sp>
                  <p:nvSpPr>
                    <p:cNvPr id="232" name="Google Shape;139;p18">
                      <a:extLst>
                        <a:ext uri="{FF2B5EF4-FFF2-40B4-BE49-F238E27FC236}">
                          <a16:creationId xmlns:a16="http://schemas.microsoft.com/office/drawing/2014/main" id="{90585530-893C-08DF-DCB0-CA18167414B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744637" y="6538696"/>
                      <a:ext cx="2706507" cy="517065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r="-29268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33" name="Google Shape;139;p18">
                  <a:extLst>
                    <a:ext uri="{FF2B5EF4-FFF2-40B4-BE49-F238E27FC236}">
                      <a16:creationId xmlns:a16="http://schemas.microsoft.com/office/drawing/2014/main" id="{722FD5CB-1501-E2DA-F221-3C1B32C94D12}"/>
                    </a:ext>
                  </a:extLst>
                </p:cNvPr>
                <p:cNvSpPr txBox="1"/>
                <p:nvPr/>
              </p:nvSpPr>
              <p:spPr>
                <a:xfrm>
                  <a:off x="3290606" y="4635353"/>
                  <a:ext cx="3586834" cy="5170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Percolation Curve</a:t>
                  </a:r>
                </a:p>
              </p:txBody>
            </p:sp>
            <p:sp>
              <p:nvSpPr>
                <p:cNvPr id="234" name="Google Shape;139;p18">
                  <a:extLst>
                    <a:ext uri="{FF2B5EF4-FFF2-40B4-BE49-F238E27FC236}">
                      <a16:creationId xmlns:a16="http://schemas.microsoft.com/office/drawing/2014/main" id="{024AAB5C-4209-D0B9-C4AA-6583F4DA9B4D}"/>
                    </a:ext>
                  </a:extLst>
                </p:cNvPr>
                <p:cNvSpPr txBox="1"/>
                <p:nvPr/>
              </p:nvSpPr>
              <p:spPr>
                <a:xfrm>
                  <a:off x="1569257" y="4838752"/>
                  <a:ext cx="1248382" cy="3638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6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Semi-log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236" name="Chart 235">
                      <a:extLst>
                        <a:ext uri="{FF2B5EF4-FFF2-40B4-BE49-F238E27FC236}">
                          <a16:creationId xmlns:a16="http://schemas.microsoft.com/office/drawing/2014/main" id="{2CC42828-404A-8D15-44AC-4A57AD5EB412}"/>
                        </a:ext>
                      </a:extLst>
                    </p:cNvPr>
                    <p:cNvGraphicFramePr>
                      <a:graphicFrameLocks/>
                    </p:cNvGraphicFramePr>
                    <p:nvPr/>
                  </p:nvGraphicFramePr>
                  <p:xfrm>
                    <a:off x="2055162" y="4758374"/>
                    <a:ext cx="6425017" cy="4416106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6"/>
                    </a:graphicData>
                  </a:graphic>
                </p:graphicFrame>
              </mc:Choice>
              <mc:Fallback xmlns="">
                <p:graphicFrame>
                  <p:nvGraphicFramePr>
                    <p:cNvPr id="236" name="Chart 235">
                      <a:extLst>
                        <a:ext uri="{FF2B5EF4-FFF2-40B4-BE49-F238E27FC236}">
                          <a16:creationId xmlns:a16="http://schemas.microsoft.com/office/drawing/2014/main" id="{2CC42828-404A-8D15-44AC-4A57AD5EB412}"/>
                        </a:ext>
                      </a:extLst>
                    </p:cNvPr>
                    <p:cNvGraphicFramePr>
                      <a:graphicFrameLocks/>
                    </p:cNvGraphicFramePr>
                    <p:nvPr/>
                  </p:nvGraphicFramePr>
                  <p:xfrm>
                    <a:off x="2055162" y="4758374"/>
                    <a:ext cx="6425017" cy="4416106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7"/>
                    </a:graphicData>
                  </a:graphic>
                </p:graphicFrame>
              </mc:Fallback>
            </mc:AlternateContent>
          </p:grp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91C19E6D-39E8-836A-3302-9016E051B91C}"/>
                  </a:ext>
                </a:extLst>
              </p:cNvPr>
              <p:cNvSpPr/>
              <p:nvPr/>
            </p:nvSpPr>
            <p:spPr>
              <a:xfrm>
                <a:off x="4543822" y="5295777"/>
                <a:ext cx="5560298" cy="2176638"/>
              </a:xfrm>
              <a:custGeom>
                <a:avLst/>
                <a:gdLst>
                  <a:gd name="csX0" fmla="*/ 0 w 5494020"/>
                  <a:gd name="csY0" fmla="*/ 1488 h 2470368"/>
                  <a:gd name="csX1" fmla="*/ 1691640 w 5494020"/>
                  <a:gd name="csY1" fmla="*/ 321528 h 2470368"/>
                  <a:gd name="csX2" fmla="*/ 2964180 w 5494020"/>
                  <a:gd name="csY2" fmla="*/ 1990308 h 2470368"/>
                  <a:gd name="csX3" fmla="*/ 5494020 w 5494020"/>
                  <a:gd name="csY3" fmla="*/ 2470368 h 24703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5494020" h="2470368">
                    <a:moveTo>
                      <a:pt x="0" y="1488"/>
                    </a:moveTo>
                    <a:cubicBezTo>
                      <a:pt x="598805" y="-4227"/>
                      <a:pt x="1197610" y="-9942"/>
                      <a:pt x="1691640" y="321528"/>
                    </a:cubicBezTo>
                    <a:cubicBezTo>
                      <a:pt x="2185670" y="652998"/>
                      <a:pt x="2330450" y="1632168"/>
                      <a:pt x="2964180" y="1990308"/>
                    </a:cubicBezTo>
                    <a:cubicBezTo>
                      <a:pt x="3597910" y="2348448"/>
                      <a:pt x="5062220" y="2382738"/>
                      <a:pt x="5494020" y="2470368"/>
                    </a:cubicBezTo>
                  </a:path>
                </a:pathLst>
              </a:custGeom>
              <a:noFill/>
              <a:ln w="571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0" name="Google Shape;139;p18">
              <a:extLst>
                <a:ext uri="{FF2B5EF4-FFF2-40B4-BE49-F238E27FC236}">
                  <a16:creationId xmlns:a16="http://schemas.microsoft.com/office/drawing/2014/main" id="{A578D7FF-109A-CBC1-967E-3B0A588BC978}"/>
                </a:ext>
              </a:extLst>
            </p:cNvPr>
            <p:cNvSpPr txBox="1"/>
            <p:nvPr/>
          </p:nvSpPr>
          <p:spPr>
            <a:xfrm>
              <a:off x="4212087" y="8787018"/>
              <a:ext cx="6160436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3: Conceptual graph modeling the percolation curve of carbon-polymer filler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Google Shape;139;p18">
                <a:extLst>
                  <a:ext uri="{FF2B5EF4-FFF2-40B4-BE49-F238E27FC236}">
                    <a16:creationId xmlns:a16="http://schemas.microsoft.com/office/drawing/2014/main" id="{230D1F42-003A-3B10-4FF3-196FAB67B1BD}"/>
                  </a:ext>
                </a:extLst>
              </p:cNvPr>
              <p:cNvSpPr txBox="1"/>
              <p:nvPr/>
            </p:nvSpPr>
            <p:spPr>
              <a:xfrm>
                <a:off x="14278067" y="5669642"/>
                <a:ext cx="3501861" cy="20682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R="0" lvl="0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Previous research done by Dr. Ratnayake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: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8</m:t>
                        </m:r>
                      </m:sup>
                    </m:sSup>
                  </m:oMath>
                </a14:m>
                <a:endPara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endParaRPr>
              </a:p>
              <a:p>
                <a:pPr marL="342900" marR="0" lvl="0" indent="-342900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10 </a:t>
                </a:r>
                <a:r>
                  <a:rPr lang="en-US" sz="2400" i="0" u="none" strike="noStrike" cap="none" dirty="0" err="1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wt</a:t>
                </a:r>
                <a:r>
                  <a:rPr lang="en-US" sz="24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% C: 65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u="none" strike="noStrike" cap="none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m:t>Ω</m:t>
                    </m:r>
                  </m:oMath>
                </a14:m>
                <a:endPara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endParaRPr>
              </a:p>
              <a:p>
                <a:pPr marL="342900" marR="0" lvl="0" indent="-342900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24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90 </a:t>
                </a:r>
                <a:r>
                  <a:rPr lang="en-US" sz="2400" dirty="0" err="1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wt</a:t>
                </a:r>
                <a:r>
                  <a:rPr lang="en-US" sz="24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% C: 131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Merriweather Sans"/>
                        <a:cs typeface="Times New Roman" panose="02020603050405020304" pitchFamily="18" charset="0"/>
                        <a:sym typeface="Merriweather Sans"/>
                      </a:rPr>
                      <m:t>Ω</m:t>
                    </m:r>
                  </m:oMath>
                </a14:m>
                <a:endPara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281" name="Google Shape;139;p18">
                <a:extLst>
                  <a:ext uri="{FF2B5EF4-FFF2-40B4-BE49-F238E27FC236}">
                    <a16:creationId xmlns:a16="http://schemas.microsoft.com/office/drawing/2014/main" id="{230D1F42-003A-3B10-4FF3-196FAB67B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8067" y="5669642"/>
                <a:ext cx="3501861" cy="2068259"/>
              </a:xfrm>
              <a:prstGeom prst="rect">
                <a:avLst/>
              </a:prstGeom>
              <a:blipFill>
                <a:blip r:embed="rId8"/>
                <a:stretch>
                  <a:fillRect l="-5217" r="-2261" b="-59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4" name="Oval 293">
            <a:extLst>
              <a:ext uri="{FF2B5EF4-FFF2-40B4-BE49-F238E27FC236}">
                <a16:creationId xmlns:a16="http://schemas.microsoft.com/office/drawing/2014/main" id="{5EEF41F5-84AA-0B98-BB6F-E72EAE9BFA07}"/>
              </a:ext>
            </a:extLst>
          </p:cNvPr>
          <p:cNvSpPr/>
          <p:nvPr/>
        </p:nvSpPr>
        <p:spPr>
          <a:xfrm>
            <a:off x="13484314" y="7457927"/>
            <a:ext cx="111760" cy="111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B73808D9-9576-4B5E-324D-F8F443B8B3B4}"/>
              </a:ext>
            </a:extLst>
          </p:cNvPr>
          <p:cNvSpPr/>
          <p:nvPr/>
        </p:nvSpPr>
        <p:spPr>
          <a:xfrm>
            <a:off x="12928230" y="7402047"/>
            <a:ext cx="111760" cy="1117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6EFE7C5E-42C1-34C0-43F9-E26B27B7C630}"/>
              </a:ext>
            </a:extLst>
          </p:cNvPr>
          <p:cNvGrpSpPr/>
          <p:nvPr/>
        </p:nvGrpSpPr>
        <p:grpSpPr>
          <a:xfrm>
            <a:off x="533630" y="6012135"/>
            <a:ext cx="2497779" cy="480667"/>
            <a:chOff x="533630" y="6012135"/>
            <a:chExt cx="2497779" cy="480667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557D0C56-4980-98CB-13E6-242E241F0C97}"/>
                </a:ext>
              </a:extLst>
            </p:cNvPr>
            <p:cNvSpPr txBox="1"/>
            <p:nvPr/>
          </p:nvSpPr>
          <p:spPr>
            <a:xfrm>
              <a:off x="533630" y="6123470"/>
              <a:ext cx="2096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800" dirty="0">
                  <a:solidFill>
                    <a:srgbClr val="FF0000"/>
                  </a:solidFill>
                  <a:latin typeface="Merriweather Sans" pitchFamily="2" charset="0"/>
                </a:rPr>
                <a:t>Conductive Paths</a:t>
              </a:r>
            </a:p>
          </p:txBody>
        </p:sp>
        <p:cxnSp>
          <p:nvCxnSpPr>
            <p:cNvPr id="297" name="Straight Arrow Connector 296">
              <a:extLst>
                <a:ext uri="{FF2B5EF4-FFF2-40B4-BE49-F238E27FC236}">
                  <a16:creationId xmlns:a16="http://schemas.microsoft.com/office/drawing/2014/main" id="{8EED715C-E033-1D1E-24E7-2FDC25F59BD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92943" y="6012135"/>
              <a:ext cx="192370" cy="16865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Arrow Connector 299">
              <a:extLst>
                <a:ext uri="{FF2B5EF4-FFF2-40B4-BE49-F238E27FC236}">
                  <a16:creationId xmlns:a16="http://schemas.microsoft.com/office/drawing/2014/main" id="{F9A3605A-8F86-703A-885D-82D53609E8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4761" y="6014804"/>
              <a:ext cx="606648" cy="15261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5176C51E-3BB4-8AF9-DD02-CA7DA83E5A94}"/>
              </a:ext>
            </a:extLst>
          </p:cNvPr>
          <p:cNvGrpSpPr/>
          <p:nvPr/>
        </p:nvGrpSpPr>
        <p:grpSpPr>
          <a:xfrm>
            <a:off x="9935866" y="4838974"/>
            <a:ext cx="3475334" cy="3024866"/>
            <a:chOff x="9935866" y="4838974"/>
            <a:chExt cx="3475334" cy="3024866"/>
          </a:xfrm>
        </p:grpSpPr>
        <p:sp>
          <p:nvSpPr>
            <p:cNvPr id="305" name="Google Shape;118;p17">
              <a:extLst>
                <a:ext uri="{FF2B5EF4-FFF2-40B4-BE49-F238E27FC236}">
                  <a16:creationId xmlns:a16="http://schemas.microsoft.com/office/drawing/2014/main" id="{FC65411A-D8AF-92CE-3A0F-86AFABF21B26}"/>
                </a:ext>
              </a:extLst>
            </p:cNvPr>
            <p:cNvSpPr/>
            <p:nvPr/>
          </p:nvSpPr>
          <p:spPr>
            <a:xfrm>
              <a:off x="9935866" y="4838974"/>
              <a:ext cx="1125136" cy="3024866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60000"/>
                <a:lumOff val="40000"/>
                <a:alpha val="50000"/>
              </a:schemeClr>
            </a:solidFill>
            <a:ln w="28575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6" name="Straight Arrow Connector 305">
              <a:extLst>
                <a:ext uri="{FF2B5EF4-FFF2-40B4-BE49-F238E27FC236}">
                  <a16:creationId xmlns:a16="http://schemas.microsoft.com/office/drawing/2014/main" id="{E5AF8592-367A-CA35-92CA-BDBB78F7CB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59716" y="5180862"/>
              <a:ext cx="525742" cy="146110"/>
            </a:xfrm>
            <a:prstGeom prst="straightConnector1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F633AB20-D9F2-B4B7-6011-42B1D4E38F48}"/>
                </a:ext>
              </a:extLst>
            </p:cNvPr>
            <p:cNvSpPr txBox="1"/>
            <p:nvPr/>
          </p:nvSpPr>
          <p:spPr>
            <a:xfrm>
              <a:off x="11305092" y="4874734"/>
              <a:ext cx="21061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Merriweather Sans" pitchFamily="2" charset="0"/>
                </a:rPr>
                <a:t>Optimal region</a:t>
              </a:r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77CD999F-8085-4465-29C7-A629BC5114F7}"/>
              </a:ext>
            </a:extLst>
          </p:cNvPr>
          <p:cNvGrpSpPr/>
          <p:nvPr/>
        </p:nvGrpSpPr>
        <p:grpSpPr>
          <a:xfrm>
            <a:off x="518108" y="4162312"/>
            <a:ext cx="1070784" cy="715680"/>
            <a:chOff x="518108" y="4162312"/>
            <a:chExt cx="1070784" cy="715680"/>
          </a:xfrm>
        </p:grpSpPr>
        <p:cxnSp>
          <p:nvCxnSpPr>
            <p:cNvPr id="309" name="Straight Arrow Connector 308">
              <a:extLst>
                <a:ext uri="{FF2B5EF4-FFF2-40B4-BE49-F238E27FC236}">
                  <a16:creationId xmlns:a16="http://schemas.microsoft.com/office/drawing/2014/main" id="{3E117BA7-0B2F-012F-C688-F7A0B751C9E2}"/>
                </a:ext>
              </a:extLst>
            </p:cNvPr>
            <p:cNvCxnSpPr>
              <a:cxnSpLocks/>
              <a:endCxn id="38" idx="2"/>
            </p:cNvCxnSpPr>
            <p:nvPr/>
          </p:nvCxnSpPr>
          <p:spPr>
            <a:xfrm>
              <a:off x="1432395" y="4756581"/>
              <a:ext cx="156497" cy="121411"/>
            </a:xfrm>
            <a:prstGeom prst="straightConnector1">
              <a:avLst/>
            </a:prstGeom>
            <a:ln w="28575">
              <a:solidFill>
                <a:schemeClr val="bg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D75EA347-5525-A931-95DD-6FD351B9931D}"/>
                </a:ext>
              </a:extLst>
            </p:cNvPr>
            <p:cNvSpPr txBox="1"/>
            <p:nvPr/>
          </p:nvSpPr>
          <p:spPr>
            <a:xfrm>
              <a:off x="518108" y="4162312"/>
              <a:ext cx="9757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Merriweather Sans" pitchFamily="2" charset="0"/>
                </a:rPr>
                <a:t>Carbon</a:t>
              </a:r>
            </a:p>
            <a:p>
              <a:pPr algn="r"/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Merriweather Sans" pitchFamily="2" charset="0"/>
                </a:rPr>
                <a:t>atom</a:t>
              </a:r>
            </a:p>
          </p:txBody>
        </p:sp>
      </p:grpSp>
      <p:sp>
        <p:nvSpPr>
          <p:cNvPr id="314" name="Google Shape;139;p18">
            <a:extLst>
              <a:ext uri="{FF2B5EF4-FFF2-40B4-BE49-F238E27FC236}">
                <a16:creationId xmlns:a16="http://schemas.microsoft.com/office/drawing/2014/main" id="{D91462DB-5B3B-C29F-0E00-2B315EAC3C22}"/>
              </a:ext>
            </a:extLst>
          </p:cNvPr>
          <p:cNvSpPr txBox="1"/>
          <p:nvPr/>
        </p:nvSpPr>
        <p:spPr>
          <a:xfrm>
            <a:off x="14330651" y="3985716"/>
            <a:ext cx="3501861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Optimal region near percolation threshold (~35-55 </a:t>
            </a:r>
            <a:r>
              <a:rPr lang="en-US" sz="2400" dirty="0" err="1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wt</a:t>
            </a: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% Carbon)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7886312-855F-58DB-9924-B9B94E9B33DB}"/>
              </a:ext>
            </a:extLst>
          </p:cNvPr>
          <p:cNvGrpSpPr/>
          <p:nvPr/>
        </p:nvGrpSpPr>
        <p:grpSpPr>
          <a:xfrm>
            <a:off x="1466247" y="4138430"/>
            <a:ext cx="3890712" cy="1931885"/>
            <a:chOff x="1466247" y="4138430"/>
            <a:chExt cx="3890712" cy="1931885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2FB9B3E7-59FD-62B4-0132-AF92225E436C}"/>
                </a:ext>
              </a:extLst>
            </p:cNvPr>
            <p:cNvGrpSpPr/>
            <p:nvPr/>
          </p:nvGrpSpPr>
          <p:grpSpPr>
            <a:xfrm>
              <a:off x="1466247" y="4138430"/>
              <a:ext cx="3890712" cy="1931885"/>
              <a:chOff x="11936693" y="4112414"/>
              <a:chExt cx="3890712" cy="193188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EE8FE12-A6C6-09E4-7552-CF2D3621F7A0}"/>
                  </a:ext>
                </a:extLst>
              </p:cNvPr>
              <p:cNvGrpSpPr/>
              <p:nvPr/>
            </p:nvGrpSpPr>
            <p:grpSpPr>
              <a:xfrm>
                <a:off x="11941938" y="4112414"/>
                <a:ext cx="3885467" cy="1931885"/>
                <a:chOff x="11844838" y="2979782"/>
                <a:chExt cx="3419546" cy="1796937"/>
              </a:xfrm>
            </p:grpSpPr>
            <p:sp>
              <p:nvSpPr>
                <p:cNvPr id="8" name="Cylinder 7">
                  <a:extLst>
                    <a:ext uri="{FF2B5EF4-FFF2-40B4-BE49-F238E27FC236}">
                      <a16:creationId xmlns:a16="http://schemas.microsoft.com/office/drawing/2014/main" id="{33CFE25C-CF8D-9DAB-0E41-2E1D69FC1F3B}"/>
                    </a:ext>
                  </a:extLst>
                </p:cNvPr>
                <p:cNvSpPr/>
                <p:nvPr/>
              </p:nvSpPr>
              <p:spPr>
                <a:xfrm rot="5400000">
                  <a:off x="12677832" y="2717445"/>
                  <a:ext cx="1124263" cy="2790251"/>
                </a:xfrm>
                <a:prstGeom prst="can">
                  <a:avLst/>
                </a:prstGeom>
                <a:solidFill>
                  <a:schemeClr val="bg2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9" name="Straight Arrow Connector 8">
                  <a:extLst>
                    <a:ext uri="{FF2B5EF4-FFF2-40B4-BE49-F238E27FC236}">
                      <a16:creationId xmlns:a16="http://schemas.microsoft.com/office/drawing/2014/main" id="{ED1EE97F-3A34-5FBB-ECC0-85CA0B3125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487242" y="4109700"/>
                  <a:ext cx="777142" cy="0"/>
                </a:xfrm>
                <a:prstGeom prst="straightConnector1">
                  <a:avLst/>
                </a:prstGeom>
                <a:ln w="76200">
                  <a:solidFill>
                    <a:schemeClr val="tx1">
                      <a:lumMod val="90000"/>
                      <a:lumOff val="1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86042FF-3F4F-E647-EA2C-B1F29A92770F}"/>
                    </a:ext>
                  </a:extLst>
                </p:cNvPr>
                <p:cNvSpPr txBox="1"/>
                <p:nvPr/>
              </p:nvSpPr>
              <p:spPr>
                <a:xfrm>
                  <a:off x="14712010" y="3648035"/>
                  <a:ext cx="36241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>
                      <a:latin typeface="Merriweather Sans" pitchFamily="2" charset="0"/>
                    </a:rPr>
                    <a:t>F</a:t>
                  </a: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9064558F-E5DD-A3A8-1884-7CDDB377F153}"/>
                    </a:ext>
                  </a:extLst>
                </p:cNvPr>
                <p:cNvGrpSpPr/>
                <p:nvPr/>
              </p:nvGrpSpPr>
              <p:grpSpPr>
                <a:xfrm>
                  <a:off x="11948160" y="2979782"/>
                  <a:ext cx="2539082" cy="461665"/>
                  <a:chOff x="11948160" y="2979782"/>
                  <a:chExt cx="2539082" cy="461665"/>
                </a:xfrm>
              </p:grpSpPr>
              <p:cxnSp>
                <p:nvCxnSpPr>
                  <p:cNvPr id="15" name="Straight Arrow Connector 14">
                    <a:extLst>
                      <a:ext uri="{FF2B5EF4-FFF2-40B4-BE49-F238E27FC236}">
                        <a16:creationId xmlns:a16="http://schemas.microsoft.com/office/drawing/2014/main" id="{3269FB75-79AE-5CFB-E416-2A180EB3F8EE}"/>
                      </a:ext>
                    </a:extLst>
                  </p:cNvPr>
                  <p:cNvCxnSpPr/>
                  <p:nvPr/>
                </p:nvCxnSpPr>
                <p:spPr>
                  <a:xfrm>
                    <a:off x="11948160" y="3375660"/>
                    <a:ext cx="2539082" cy="0"/>
                  </a:xfrm>
                  <a:prstGeom prst="straightConnector1">
                    <a:avLst/>
                  </a:prstGeom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9D4AE363-9350-F821-C06C-B8D964510EFC}"/>
                      </a:ext>
                    </a:extLst>
                  </p:cNvPr>
                  <p:cNvSpPr txBox="1"/>
                  <p:nvPr/>
                </p:nvSpPr>
                <p:spPr>
                  <a:xfrm>
                    <a:off x="13036493" y="2979782"/>
                    <a:ext cx="362415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latin typeface="Merriweather Sans" pitchFamily="2" charset="0"/>
                      </a:rPr>
                      <a:t>L</a:t>
                    </a:r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2B71DC06-EE68-0279-96AE-E65C80F8FFD9}"/>
                    </a:ext>
                  </a:extLst>
                </p:cNvPr>
                <p:cNvGrpSpPr/>
                <p:nvPr/>
              </p:nvGrpSpPr>
              <p:grpSpPr>
                <a:xfrm rot="16200000">
                  <a:off x="14075592" y="3962090"/>
                  <a:ext cx="1226281" cy="402978"/>
                  <a:chOff x="8767849" y="3391823"/>
                  <a:chExt cx="6304636" cy="402978"/>
                </a:xfrm>
              </p:grpSpPr>
              <p:cxnSp>
                <p:nvCxnSpPr>
                  <p:cNvPr id="13" name="Straight Arrow Connector 12">
                    <a:extLst>
                      <a:ext uri="{FF2B5EF4-FFF2-40B4-BE49-F238E27FC236}">
                        <a16:creationId xmlns:a16="http://schemas.microsoft.com/office/drawing/2014/main" id="{E34C8270-0831-B655-3970-06358F2A1C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V="1">
                    <a:off x="12273855" y="593192"/>
                    <a:ext cx="0" cy="5597261"/>
                  </a:xfrm>
                  <a:prstGeom prst="straightConnector1">
                    <a:avLst/>
                  </a:prstGeom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9A9384DD-D057-4242-2870-260DE7075FA5}"/>
                      </a:ext>
                    </a:extLst>
                  </p:cNvPr>
                  <p:cNvSpPr txBox="1"/>
                  <p:nvPr/>
                </p:nvSpPr>
                <p:spPr>
                  <a:xfrm rot="5400000">
                    <a:off x="9690513" y="2509722"/>
                    <a:ext cx="362415" cy="22077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latin typeface="Merriweather Sans" pitchFamily="2" charset="0"/>
                      </a:rPr>
                      <a:t>D</a:t>
                    </a:r>
                  </a:p>
                </p:txBody>
              </p:sp>
            </p:grpSp>
          </p:grp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9E770A5-F963-1E83-8038-1AECD136E3EF}"/>
                  </a:ext>
                </a:extLst>
              </p:cNvPr>
              <p:cNvSpPr/>
              <p:nvPr/>
            </p:nvSpPr>
            <p:spPr>
              <a:xfrm>
                <a:off x="12059338" y="4741486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978D5A1A-6F05-5159-586F-ED8276D7A139}"/>
                  </a:ext>
                </a:extLst>
              </p:cNvPr>
              <p:cNvSpPr/>
              <p:nvPr/>
            </p:nvSpPr>
            <p:spPr>
              <a:xfrm>
                <a:off x="12204285" y="4906816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4BAA865-D66C-E6CB-8F5E-6234BFDBFF46}"/>
                  </a:ext>
                </a:extLst>
              </p:cNvPr>
              <p:cNvSpPr/>
              <p:nvPr/>
            </p:nvSpPr>
            <p:spPr>
              <a:xfrm>
                <a:off x="12036294" y="506910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2605666-F8CC-01BD-37F2-027851CD8A44}"/>
                  </a:ext>
                </a:extLst>
              </p:cNvPr>
              <p:cNvSpPr/>
              <p:nvPr/>
            </p:nvSpPr>
            <p:spPr>
              <a:xfrm>
                <a:off x="11936693" y="5273649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762916A3-AD71-0866-9ACE-A1EDBCD39336}"/>
                  </a:ext>
                </a:extLst>
              </p:cNvPr>
              <p:cNvSpPr/>
              <p:nvPr/>
            </p:nvSpPr>
            <p:spPr>
              <a:xfrm>
                <a:off x="12379320" y="528228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8B5D543-5993-4B5A-AD84-FB6DF0EDB9B7}"/>
                  </a:ext>
                </a:extLst>
              </p:cNvPr>
              <p:cNvSpPr/>
              <p:nvPr/>
            </p:nvSpPr>
            <p:spPr>
              <a:xfrm>
                <a:off x="12517626" y="509017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17ED72D-3E1D-553F-D7E4-AE0FB747BC6B}"/>
                  </a:ext>
                </a:extLst>
              </p:cNvPr>
              <p:cNvSpPr/>
              <p:nvPr/>
            </p:nvSpPr>
            <p:spPr>
              <a:xfrm>
                <a:off x="12535900" y="486234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3A2CDD78-622F-DF84-1ED8-0737E69733FA}"/>
                  </a:ext>
                </a:extLst>
              </p:cNvPr>
              <p:cNvSpPr/>
              <p:nvPr/>
            </p:nvSpPr>
            <p:spPr>
              <a:xfrm>
                <a:off x="12745269" y="4759927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1F50739-6F1E-8062-3FD8-F556D759B6CF}"/>
                  </a:ext>
                </a:extLst>
              </p:cNvPr>
              <p:cNvSpPr/>
              <p:nvPr/>
            </p:nvSpPr>
            <p:spPr>
              <a:xfrm>
                <a:off x="12535900" y="546033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73E607D-1C28-37AA-1302-9DFBF3B6B4CF}"/>
                  </a:ext>
                </a:extLst>
              </p:cNvPr>
              <p:cNvSpPr/>
              <p:nvPr/>
            </p:nvSpPr>
            <p:spPr>
              <a:xfrm>
                <a:off x="12353175" y="5618830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707A8153-CF2F-09DC-5389-1805CDD33652}"/>
                  </a:ext>
                </a:extLst>
              </p:cNvPr>
              <p:cNvSpPr/>
              <p:nvPr/>
            </p:nvSpPr>
            <p:spPr>
              <a:xfrm>
                <a:off x="12041998" y="571818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4B62D6C2-78C3-073D-C0B9-F672D25AC6EA}"/>
                  </a:ext>
                </a:extLst>
              </p:cNvPr>
              <p:cNvSpPr/>
              <p:nvPr/>
            </p:nvSpPr>
            <p:spPr>
              <a:xfrm>
                <a:off x="12600203" y="568490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8F02D34D-7BAA-BDAB-E257-5BA34C879ED9}"/>
                  </a:ext>
                </a:extLst>
              </p:cNvPr>
              <p:cNvSpPr/>
              <p:nvPr/>
            </p:nvSpPr>
            <p:spPr>
              <a:xfrm>
                <a:off x="12829115" y="568490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C64FCC99-3F19-EE2B-A7C5-C66D566CD050}"/>
                  </a:ext>
                </a:extLst>
              </p:cNvPr>
              <p:cNvSpPr/>
              <p:nvPr/>
            </p:nvSpPr>
            <p:spPr>
              <a:xfrm>
                <a:off x="12895207" y="545865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66643572-27B9-CA76-27C2-885A0BEDD5DA}"/>
                  </a:ext>
                </a:extLst>
              </p:cNvPr>
              <p:cNvSpPr/>
              <p:nvPr/>
            </p:nvSpPr>
            <p:spPr>
              <a:xfrm>
                <a:off x="12997313" y="525080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34E85A8-958F-8B52-07BC-847F67CBC2FE}"/>
                  </a:ext>
                </a:extLst>
              </p:cNvPr>
              <p:cNvSpPr/>
              <p:nvPr/>
            </p:nvSpPr>
            <p:spPr>
              <a:xfrm>
                <a:off x="13184285" y="537522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0DB21A62-FC60-2915-322C-D5BD64B34CA8}"/>
                  </a:ext>
                </a:extLst>
              </p:cNvPr>
              <p:cNvSpPr/>
              <p:nvPr/>
            </p:nvSpPr>
            <p:spPr>
              <a:xfrm>
                <a:off x="13307170" y="493924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A63B47DE-1026-A242-9021-23196E48D62C}"/>
                  </a:ext>
                </a:extLst>
              </p:cNvPr>
              <p:cNvSpPr/>
              <p:nvPr/>
            </p:nvSpPr>
            <p:spPr>
              <a:xfrm>
                <a:off x="13111687" y="488671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C3FFEA1E-911F-BC2F-204C-70AE82CF0C53}"/>
                  </a:ext>
                </a:extLst>
              </p:cNvPr>
              <p:cNvSpPr/>
              <p:nvPr/>
            </p:nvSpPr>
            <p:spPr>
              <a:xfrm>
                <a:off x="13273520" y="4742978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E9DB530-1156-31AD-5344-0E160EFF9BDA}"/>
                  </a:ext>
                </a:extLst>
              </p:cNvPr>
              <p:cNvSpPr/>
              <p:nvPr/>
            </p:nvSpPr>
            <p:spPr>
              <a:xfrm>
                <a:off x="13477000" y="5073220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24C2D69F-DB56-870C-CD02-9D90F9FDF85A}"/>
                  </a:ext>
                </a:extLst>
              </p:cNvPr>
              <p:cNvSpPr/>
              <p:nvPr/>
            </p:nvSpPr>
            <p:spPr>
              <a:xfrm>
                <a:off x="13683406" y="517495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B6854A52-12A3-CAC9-2F3C-9AE06255072E}"/>
                  </a:ext>
                </a:extLst>
              </p:cNvPr>
              <p:cNvSpPr/>
              <p:nvPr/>
            </p:nvSpPr>
            <p:spPr>
              <a:xfrm>
                <a:off x="13738669" y="540383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7BFA66A-D753-9BAA-EE22-8733F6882395}"/>
                  </a:ext>
                </a:extLst>
              </p:cNvPr>
              <p:cNvSpPr/>
              <p:nvPr/>
            </p:nvSpPr>
            <p:spPr>
              <a:xfrm>
                <a:off x="13621529" y="559580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C49659F6-29A7-52F0-486D-35974261D8A2}"/>
                  </a:ext>
                </a:extLst>
              </p:cNvPr>
              <p:cNvSpPr/>
              <p:nvPr/>
            </p:nvSpPr>
            <p:spPr>
              <a:xfrm>
                <a:off x="13462426" y="5716499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6EDBC7D2-4998-EDA8-F49F-793CE8051929}"/>
                  </a:ext>
                </a:extLst>
              </p:cNvPr>
              <p:cNvSpPr/>
              <p:nvPr/>
            </p:nvSpPr>
            <p:spPr>
              <a:xfrm>
                <a:off x="13764877" y="488671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B5040DA2-77C5-F8C5-8811-3DB3F8E974F9}"/>
                  </a:ext>
                </a:extLst>
              </p:cNvPr>
              <p:cNvSpPr/>
              <p:nvPr/>
            </p:nvSpPr>
            <p:spPr>
              <a:xfrm>
                <a:off x="13962768" y="475777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00F0CAA4-28D4-305C-5CCE-DED9301F4416}"/>
                  </a:ext>
                </a:extLst>
              </p:cNvPr>
              <p:cNvSpPr/>
              <p:nvPr/>
            </p:nvSpPr>
            <p:spPr>
              <a:xfrm>
                <a:off x="13964376" y="4993830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8F382528-F71A-82B8-3567-B2748C7662EE}"/>
                  </a:ext>
                </a:extLst>
              </p:cNvPr>
              <p:cNvSpPr/>
              <p:nvPr/>
            </p:nvSpPr>
            <p:spPr>
              <a:xfrm>
                <a:off x="13150167" y="568490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660864C6-3EC8-0F70-DDB8-4CCEFD672E76}"/>
                  </a:ext>
                </a:extLst>
              </p:cNvPr>
              <p:cNvSpPr/>
              <p:nvPr/>
            </p:nvSpPr>
            <p:spPr>
              <a:xfrm>
                <a:off x="12814656" y="497035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FD301DEA-3E46-967E-0853-B71048A9FB72}"/>
                  </a:ext>
                </a:extLst>
              </p:cNvPr>
              <p:cNvSpPr/>
              <p:nvPr/>
            </p:nvSpPr>
            <p:spPr>
              <a:xfrm>
                <a:off x="14079777" y="5427646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A65AC216-0048-14C5-4484-EA94983454C1}"/>
                  </a:ext>
                </a:extLst>
              </p:cNvPr>
              <p:cNvSpPr/>
              <p:nvPr/>
            </p:nvSpPr>
            <p:spPr>
              <a:xfrm>
                <a:off x="14249121" y="529334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F8F9F7EA-2972-7092-A20F-FAEEF72391E9}"/>
                  </a:ext>
                </a:extLst>
              </p:cNvPr>
              <p:cNvSpPr/>
              <p:nvPr/>
            </p:nvSpPr>
            <p:spPr>
              <a:xfrm>
                <a:off x="14300500" y="550449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4026C00A-22F2-A043-202F-33886024C9F6}"/>
                  </a:ext>
                </a:extLst>
              </p:cNvPr>
              <p:cNvSpPr/>
              <p:nvPr/>
            </p:nvSpPr>
            <p:spPr>
              <a:xfrm>
                <a:off x="14262772" y="571764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C0AA29B6-D8AC-03AD-5B11-FD3649573E49}"/>
                  </a:ext>
                </a:extLst>
              </p:cNvPr>
              <p:cNvSpPr/>
              <p:nvPr/>
            </p:nvSpPr>
            <p:spPr>
              <a:xfrm>
                <a:off x="14403312" y="5143500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F6655456-BD7C-323E-7A45-9A6DB235BAAB}"/>
                  </a:ext>
                </a:extLst>
              </p:cNvPr>
              <p:cNvSpPr/>
              <p:nvPr/>
            </p:nvSpPr>
            <p:spPr>
              <a:xfrm>
                <a:off x="13898124" y="5709569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1C7B9987-BB45-CE6B-BD82-19EC5D18C901}"/>
                  </a:ext>
                </a:extLst>
              </p:cNvPr>
              <p:cNvSpPr/>
              <p:nvPr/>
            </p:nvSpPr>
            <p:spPr>
              <a:xfrm>
                <a:off x="14596749" y="504877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4012C02A-2BA6-B8F4-F573-08969F25D308}"/>
                  </a:ext>
                </a:extLst>
              </p:cNvPr>
              <p:cNvSpPr/>
              <p:nvPr/>
            </p:nvSpPr>
            <p:spPr>
              <a:xfrm>
                <a:off x="14199905" y="4733518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BC88416A-556C-D212-4C41-F14149347E67}"/>
                  </a:ext>
                </a:extLst>
              </p:cNvPr>
              <p:cNvSpPr/>
              <p:nvPr/>
            </p:nvSpPr>
            <p:spPr>
              <a:xfrm>
                <a:off x="12211738" y="4893886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1D07EC23-B30D-9996-F210-483437588072}"/>
                  </a:ext>
                </a:extLst>
              </p:cNvPr>
              <p:cNvSpPr/>
              <p:nvPr/>
            </p:nvSpPr>
            <p:spPr>
              <a:xfrm>
                <a:off x="14427795" y="4733518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31E6B847-0E82-BE75-709A-8CB0B15421E7}"/>
                  </a:ext>
                </a:extLst>
              </p:cNvPr>
              <p:cNvSpPr/>
              <p:nvPr/>
            </p:nvSpPr>
            <p:spPr>
              <a:xfrm>
                <a:off x="14635952" y="570179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5D5818-3E9A-7CC0-5D7C-D5FC5686EDDE}"/>
                </a:ext>
              </a:extLst>
            </p:cNvPr>
            <p:cNvSpPr/>
            <p:nvPr/>
          </p:nvSpPr>
          <p:spPr>
            <a:xfrm>
              <a:off x="3716860" y="5086384"/>
              <a:ext cx="220980" cy="22098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F078C1A-0D7F-FB0E-CED1-47D5BEF0B238}"/>
                </a:ext>
              </a:extLst>
            </p:cNvPr>
            <p:cNvSpPr/>
            <p:nvPr/>
          </p:nvSpPr>
          <p:spPr>
            <a:xfrm>
              <a:off x="1581719" y="5500673"/>
              <a:ext cx="220980" cy="220980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57D5090-F444-4828-D9C1-362474EEF625}"/>
              </a:ext>
            </a:extLst>
          </p:cNvPr>
          <p:cNvGrpSpPr/>
          <p:nvPr/>
        </p:nvGrpSpPr>
        <p:grpSpPr>
          <a:xfrm>
            <a:off x="1529080" y="4748163"/>
            <a:ext cx="2570480" cy="1210082"/>
            <a:chOff x="1529080" y="4748163"/>
            <a:chExt cx="2570480" cy="1210082"/>
          </a:xfrm>
          <a:effectLst>
            <a:outerShdw blurRad="50800" dist="12700" dir="2700000" algn="tl" rotWithShape="0">
              <a:prstClr val="black">
                <a:alpha val="44000"/>
              </a:prstClr>
            </a:outerShdw>
          </a:effectLst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9B7A5FA9-BD89-9C22-8477-FEA6DDE009E0}"/>
                </a:ext>
              </a:extLst>
            </p:cNvPr>
            <p:cNvGrpSpPr/>
            <p:nvPr/>
          </p:nvGrpSpPr>
          <p:grpSpPr>
            <a:xfrm>
              <a:off x="1954099" y="4748163"/>
              <a:ext cx="1444752" cy="1210082"/>
              <a:chOff x="12423648" y="4733518"/>
              <a:chExt cx="1444752" cy="1210082"/>
            </a:xfrm>
            <a:effectLst>
              <a:glow rad="38100">
                <a:schemeClr val="accent3">
                  <a:satMod val="175000"/>
                  <a:alpha val="40000"/>
                </a:schemeClr>
              </a:glow>
            </a:effectLst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3E37822-3C96-8926-8F41-06F51037024D}"/>
                  </a:ext>
                </a:extLst>
              </p:cNvPr>
              <p:cNvSpPr/>
              <p:nvPr/>
            </p:nvSpPr>
            <p:spPr>
              <a:xfrm>
                <a:off x="12423648" y="4733518"/>
                <a:ext cx="477689" cy="1210082"/>
              </a:xfrm>
              <a:custGeom>
                <a:avLst/>
                <a:gdLst>
                  <a:gd name="csX0" fmla="*/ 512064 w 512064"/>
                  <a:gd name="csY0" fmla="*/ 0 h 1243584"/>
                  <a:gd name="csX1" fmla="*/ 499872 w 512064"/>
                  <a:gd name="csY1" fmla="*/ 30480 h 1243584"/>
                  <a:gd name="csX2" fmla="*/ 493776 w 512064"/>
                  <a:gd name="csY2" fmla="*/ 54864 h 1243584"/>
                  <a:gd name="csX3" fmla="*/ 481584 w 512064"/>
                  <a:gd name="csY3" fmla="*/ 73152 h 1243584"/>
                  <a:gd name="csX4" fmla="*/ 475488 w 512064"/>
                  <a:gd name="csY4" fmla="*/ 164592 h 1243584"/>
                  <a:gd name="csX5" fmla="*/ 432816 w 512064"/>
                  <a:gd name="csY5" fmla="*/ 201168 h 1243584"/>
                  <a:gd name="csX6" fmla="*/ 402336 w 512064"/>
                  <a:gd name="csY6" fmla="*/ 219456 h 1243584"/>
                  <a:gd name="csX7" fmla="*/ 341376 w 512064"/>
                  <a:gd name="csY7" fmla="*/ 237744 h 1243584"/>
                  <a:gd name="csX8" fmla="*/ 316992 w 512064"/>
                  <a:gd name="csY8" fmla="*/ 243840 h 1243584"/>
                  <a:gd name="csX9" fmla="*/ 219456 w 512064"/>
                  <a:gd name="csY9" fmla="*/ 274320 h 1243584"/>
                  <a:gd name="csX10" fmla="*/ 231648 w 512064"/>
                  <a:gd name="csY10" fmla="*/ 341376 h 1243584"/>
                  <a:gd name="csX11" fmla="*/ 207264 w 512064"/>
                  <a:gd name="csY11" fmla="*/ 512064 h 1243584"/>
                  <a:gd name="csX12" fmla="*/ 176784 w 512064"/>
                  <a:gd name="csY12" fmla="*/ 554736 h 1243584"/>
                  <a:gd name="csX13" fmla="*/ 164592 w 512064"/>
                  <a:gd name="csY13" fmla="*/ 585216 h 1243584"/>
                  <a:gd name="csX14" fmla="*/ 146304 w 512064"/>
                  <a:gd name="csY14" fmla="*/ 597408 h 1243584"/>
                  <a:gd name="csX15" fmla="*/ 109728 w 512064"/>
                  <a:gd name="csY15" fmla="*/ 615696 h 1243584"/>
                  <a:gd name="csX16" fmla="*/ 97536 w 512064"/>
                  <a:gd name="csY16" fmla="*/ 646176 h 1243584"/>
                  <a:gd name="csX17" fmla="*/ 0 w 512064"/>
                  <a:gd name="csY17" fmla="*/ 707136 h 1243584"/>
                  <a:gd name="csX18" fmla="*/ 85344 w 512064"/>
                  <a:gd name="csY18" fmla="*/ 768096 h 1243584"/>
                  <a:gd name="csX19" fmla="*/ 115824 w 512064"/>
                  <a:gd name="csY19" fmla="*/ 798576 h 1243584"/>
                  <a:gd name="csX20" fmla="*/ 176784 w 512064"/>
                  <a:gd name="csY20" fmla="*/ 816864 h 1243584"/>
                  <a:gd name="csX21" fmla="*/ 225552 w 512064"/>
                  <a:gd name="csY21" fmla="*/ 865632 h 1243584"/>
                  <a:gd name="csX22" fmla="*/ 243840 w 512064"/>
                  <a:gd name="csY22" fmla="*/ 920496 h 1243584"/>
                  <a:gd name="csX23" fmla="*/ 249936 w 512064"/>
                  <a:gd name="csY23" fmla="*/ 969264 h 1243584"/>
                  <a:gd name="csX24" fmla="*/ 262128 w 512064"/>
                  <a:gd name="csY24" fmla="*/ 987552 h 1243584"/>
                  <a:gd name="csX25" fmla="*/ 292608 w 512064"/>
                  <a:gd name="csY25" fmla="*/ 1054608 h 1243584"/>
                  <a:gd name="csX26" fmla="*/ 310896 w 512064"/>
                  <a:gd name="csY26" fmla="*/ 1121664 h 1243584"/>
                  <a:gd name="csX27" fmla="*/ 298704 w 512064"/>
                  <a:gd name="csY27" fmla="*/ 1207008 h 1243584"/>
                  <a:gd name="csX28" fmla="*/ 298704 w 512064"/>
                  <a:gd name="csY28" fmla="*/ 1243584 h 12435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512064" h="1243584">
                    <a:moveTo>
                      <a:pt x="512064" y="0"/>
                    </a:moveTo>
                    <a:cubicBezTo>
                      <a:pt x="508000" y="10160"/>
                      <a:pt x="503332" y="20099"/>
                      <a:pt x="499872" y="30480"/>
                    </a:cubicBezTo>
                    <a:cubicBezTo>
                      <a:pt x="497223" y="38428"/>
                      <a:pt x="497076" y="47163"/>
                      <a:pt x="493776" y="54864"/>
                    </a:cubicBezTo>
                    <a:cubicBezTo>
                      <a:pt x="490890" y="61598"/>
                      <a:pt x="485648" y="67056"/>
                      <a:pt x="481584" y="73152"/>
                    </a:cubicBezTo>
                    <a:cubicBezTo>
                      <a:pt x="479552" y="103632"/>
                      <a:pt x="482115" y="134772"/>
                      <a:pt x="475488" y="164592"/>
                    </a:cubicBezTo>
                    <a:cubicBezTo>
                      <a:pt x="473850" y="171963"/>
                      <a:pt x="436008" y="199040"/>
                      <a:pt x="432816" y="201168"/>
                    </a:cubicBezTo>
                    <a:cubicBezTo>
                      <a:pt x="422957" y="207740"/>
                      <a:pt x="413337" y="215056"/>
                      <a:pt x="402336" y="219456"/>
                    </a:cubicBezTo>
                    <a:cubicBezTo>
                      <a:pt x="382639" y="227335"/>
                      <a:pt x="361774" y="231916"/>
                      <a:pt x="341376" y="237744"/>
                    </a:cubicBezTo>
                    <a:cubicBezTo>
                      <a:pt x="333320" y="240046"/>
                      <a:pt x="324812" y="240832"/>
                      <a:pt x="316992" y="243840"/>
                    </a:cubicBezTo>
                    <a:cubicBezTo>
                      <a:pt x="232171" y="276463"/>
                      <a:pt x="294021" y="263668"/>
                      <a:pt x="219456" y="274320"/>
                    </a:cubicBezTo>
                    <a:cubicBezTo>
                      <a:pt x="188027" y="352892"/>
                      <a:pt x="219666" y="249515"/>
                      <a:pt x="231648" y="341376"/>
                    </a:cubicBezTo>
                    <a:cubicBezTo>
                      <a:pt x="238376" y="392960"/>
                      <a:pt x="225160" y="461956"/>
                      <a:pt x="207264" y="512064"/>
                    </a:cubicBezTo>
                    <a:cubicBezTo>
                      <a:pt x="204979" y="518463"/>
                      <a:pt x="177914" y="552702"/>
                      <a:pt x="176784" y="554736"/>
                    </a:cubicBezTo>
                    <a:cubicBezTo>
                      <a:pt x="171470" y="564302"/>
                      <a:pt x="170952" y="576312"/>
                      <a:pt x="164592" y="585216"/>
                    </a:cubicBezTo>
                    <a:cubicBezTo>
                      <a:pt x="160334" y="591178"/>
                      <a:pt x="152708" y="593850"/>
                      <a:pt x="146304" y="597408"/>
                    </a:cubicBezTo>
                    <a:cubicBezTo>
                      <a:pt x="134388" y="604028"/>
                      <a:pt x="121920" y="609600"/>
                      <a:pt x="109728" y="615696"/>
                    </a:cubicBezTo>
                    <a:cubicBezTo>
                      <a:pt x="105664" y="625856"/>
                      <a:pt x="104372" y="637631"/>
                      <a:pt x="97536" y="646176"/>
                    </a:cubicBezTo>
                    <a:cubicBezTo>
                      <a:pt x="73523" y="676192"/>
                      <a:pt x="32187" y="691042"/>
                      <a:pt x="0" y="707136"/>
                    </a:cubicBezTo>
                    <a:cubicBezTo>
                      <a:pt x="28448" y="727456"/>
                      <a:pt x="60624" y="743376"/>
                      <a:pt x="85344" y="768096"/>
                    </a:cubicBezTo>
                    <a:cubicBezTo>
                      <a:pt x="95504" y="778256"/>
                      <a:pt x="103146" y="791814"/>
                      <a:pt x="115824" y="798576"/>
                    </a:cubicBezTo>
                    <a:cubicBezTo>
                      <a:pt x="134543" y="808559"/>
                      <a:pt x="156464" y="810768"/>
                      <a:pt x="176784" y="816864"/>
                    </a:cubicBezTo>
                    <a:cubicBezTo>
                      <a:pt x="193040" y="833120"/>
                      <a:pt x="221773" y="842955"/>
                      <a:pt x="225552" y="865632"/>
                    </a:cubicBezTo>
                    <a:cubicBezTo>
                      <a:pt x="232852" y="909435"/>
                      <a:pt x="224792" y="891924"/>
                      <a:pt x="243840" y="920496"/>
                    </a:cubicBezTo>
                    <a:cubicBezTo>
                      <a:pt x="245872" y="936752"/>
                      <a:pt x="245625" y="953459"/>
                      <a:pt x="249936" y="969264"/>
                    </a:cubicBezTo>
                    <a:cubicBezTo>
                      <a:pt x="251864" y="976332"/>
                      <a:pt x="259624" y="980667"/>
                      <a:pt x="262128" y="987552"/>
                    </a:cubicBezTo>
                    <a:cubicBezTo>
                      <a:pt x="286613" y="1054886"/>
                      <a:pt x="257223" y="1019223"/>
                      <a:pt x="292608" y="1054608"/>
                    </a:cubicBezTo>
                    <a:cubicBezTo>
                      <a:pt x="297389" y="1068952"/>
                      <a:pt x="310896" y="1104431"/>
                      <a:pt x="310896" y="1121664"/>
                    </a:cubicBezTo>
                    <a:cubicBezTo>
                      <a:pt x="310896" y="1161045"/>
                      <a:pt x="301737" y="1170608"/>
                      <a:pt x="298704" y="1207008"/>
                    </a:cubicBezTo>
                    <a:cubicBezTo>
                      <a:pt x="297692" y="1219158"/>
                      <a:pt x="298704" y="1231392"/>
                      <a:pt x="298704" y="1243584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85CEB312-4AA0-7930-4781-B995F918B9F3}"/>
                  </a:ext>
                </a:extLst>
              </p:cNvPr>
              <p:cNvSpPr/>
              <p:nvPr/>
            </p:nvSpPr>
            <p:spPr>
              <a:xfrm>
                <a:off x="13356160" y="4748784"/>
                <a:ext cx="512240" cy="1182634"/>
              </a:xfrm>
              <a:custGeom>
                <a:avLst/>
                <a:gdLst>
                  <a:gd name="csX0" fmla="*/ 36752 w 512240"/>
                  <a:gd name="csY0" fmla="*/ 0 h 1182634"/>
                  <a:gd name="csX1" fmla="*/ 176 w 512240"/>
                  <a:gd name="csY1" fmla="*/ 176784 h 1182634"/>
                  <a:gd name="csX2" fmla="*/ 12368 w 512240"/>
                  <a:gd name="csY2" fmla="*/ 213360 h 1182634"/>
                  <a:gd name="csX3" fmla="*/ 55040 w 512240"/>
                  <a:gd name="csY3" fmla="*/ 268224 h 1182634"/>
                  <a:gd name="csX4" fmla="*/ 67232 w 512240"/>
                  <a:gd name="csY4" fmla="*/ 323088 h 1182634"/>
                  <a:gd name="csX5" fmla="*/ 103808 w 512240"/>
                  <a:gd name="csY5" fmla="*/ 347472 h 1182634"/>
                  <a:gd name="csX6" fmla="*/ 152576 w 512240"/>
                  <a:gd name="csY6" fmla="*/ 365760 h 1182634"/>
                  <a:gd name="csX7" fmla="*/ 176960 w 512240"/>
                  <a:gd name="csY7" fmla="*/ 377952 h 1182634"/>
                  <a:gd name="csX8" fmla="*/ 219632 w 512240"/>
                  <a:gd name="csY8" fmla="*/ 390144 h 1182634"/>
                  <a:gd name="csX9" fmla="*/ 231824 w 512240"/>
                  <a:gd name="csY9" fmla="*/ 408432 h 1182634"/>
                  <a:gd name="csX10" fmla="*/ 244016 w 512240"/>
                  <a:gd name="csY10" fmla="*/ 457200 h 1182634"/>
                  <a:gd name="csX11" fmla="*/ 274496 w 512240"/>
                  <a:gd name="csY11" fmla="*/ 469392 h 1182634"/>
                  <a:gd name="csX12" fmla="*/ 323264 w 512240"/>
                  <a:gd name="csY12" fmla="*/ 475488 h 1182634"/>
                  <a:gd name="csX13" fmla="*/ 390320 w 512240"/>
                  <a:gd name="csY13" fmla="*/ 487680 h 1182634"/>
                  <a:gd name="csX14" fmla="*/ 445184 w 512240"/>
                  <a:gd name="csY14" fmla="*/ 518160 h 1182634"/>
                  <a:gd name="csX15" fmla="*/ 469568 w 512240"/>
                  <a:gd name="csY15" fmla="*/ 560832 h 1182634"/>
                  <a:gd name="csX16" fmla="*/ 487856 w 512240"/>
                  <a:gd name="csY16" fmla="*/ 627888 h 1182634"/>
                  <a:gd name="csX17" fmla="*/ 512240 w 512240"/>
                  <a:gd name="csY17" fmla="*/ 707136 h 1182634"/>
                  <a:gd name="csX18" fmla="*/ 487856 w 512240"/>
                  <a:gd name="csY18" fmla="*/ 762000 h 1182634"/>
                  <a:gd name="csX19" fmla="*/ 469568 w 512240"/>
                  <a:gd name="csY19" fmla="*/ 786384 h 1182634"/>
                  <a:gd name="csX20" fmla="*/ 439088 w 512240"/>
                  <a:gd name="csY20" fmla="*/ 835152 h 1182634"/>
                  <a:gd name="csX21" fmla="*/ 432992 w 512240"/>
                  <a:gd name="csY21" fmla="*/ 871728 h 1182634"/>
                  <a:gd name="csX22" fmla="*/ 390320 w 512240"/>
                  <a:gd name="csY22" fmla="*/ 938784 h 1182634"/>
                  <a:gd name="csX23" fmla="*/ 335456 w 512240"/>
                  <a:gd name="csY23" fmla="*/ 981456 h 1182634"/>
                  <a:gd name="csX24" fmla="*/ 286688 w 512240"/>
                  <a:gd name="csY24" fmla="*/ 1030224 h 1182634"/>
                  <a:gd name="csX25" fmla="*/ 268400 w 512240"/>
                  <a:gd name="csY25" fmla="*/ 1072896 h 1182634"/>
                  <a:gd name="csX26" fmla="*/ 250112 w 512240"/>
                  <a:gd name="csY26" fmla="*/ 1115568 h 1182634"/>
                  <a:gd name="csX27" fmla="*/ 225728 w 512240"/>
                  <a:gd name="csY27" fmla="*/ 1133856 h 1182634"/>
                  <a:gd name="csX28" fmla="*/ 225728 w 512240"/>
                  <a:gd name="csY28" fmla="*/ 1182624 h 11826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</a:cxnLst>
                <a:rect l="l" t="t" r="r" b="b"/>
                <a:pathLst>
                  <a:path w="512240" h="1182634">
                    <a:moveTo>
                      <a:pt x="36752" y="0"/>
                    </a:moveTo>
                    <a:cubicBezTo>
                      <a:pt x="24560" y="58928"/>
                      <a:pt x="7009" y="116997"/>
                      <a:pt x="176" y="176784"/>
                    </a:cubicBezTo>
                    <a:cubicBezTo>
                      <a:pt x="-1283" y="189552"/>
                      <a:pt x="6621" y="201865"/>
                      <a:pt x="12368" y="213360"/>
                    </a:cubicBezTo>
                    <a:cubicBezTo>
                      <a:pt x="26951" y="242526"/>
                      <a:pt x="34971" y="248155"/>
                      <a:pt x="55040" y="268224"/>
                    </a:cubicBezTo>
                    <a:cubicBezTo>
                      <a:pt x="59104" y="286512"/>
                      <a:pt x="57413" y="307133"/>
                      <a:pt x="67232" y="323088"/>
                    </a:cubicBezTo>
                    <a:cubicBezTo>
                      <a:pt x="74912" y="335567"/>
                      <a:pt x="90088" y="342327"/>
                      <a:pt x="103808" y="347472"/>
                    </a:cubicBezTo>
                    <a:cubicBezTo>
                      <a:pt x="120064" y="353568"/>
                      <a:pt x="136550" y="359083"/>
                      <a:pt x="152576" y="365760"/>
                    </a:cubicBezTo>
                    <a:cubicBezTo>
                      <a:pt x="160964" y="369255"/>
                      <a:pt x="168420" y="374846"/>
                      <a:pt x="176960" y="377952"/>
                    </a:cubicBezTo>
                    <a:cubicBezTo>
                      <a:pt x="190863" y="383007"/>
                      <a:pt x="205408" y="386080"/>
                      <a:pt x="219632" y="390144"/>
                    </a:cubicBezTo>
                    <a:cubicBezTo>
                      <a:pt x="223696" y="396240"/>
                      <a:pt x="229320" y="401547"/>
                      <a:pt x="231824" y="408432"/>
                    </a:cubicBezTo>
                    <a:cubicBezTo>
                      <a:pt x="237550" y="424179"/>
                      <a:pt x="234407" y="443473"/>
                      <a:pt x="244016" y="457200"/>
                    </a:cubicBezTo>
                    <a:cubicBezTo>
                      <a:pt x="250291" y="466165"/>
                      <a:pt x="263834" y="466931"/>
                      <a:pt x="274496" y="469392"/>
                    </a:cubicBezTo>
                    <a:cubicBezTo>
                      <a:pt x="290459" y="473076"/>
                      <a:pt x="307082" y="472933"/>
                      <a:pt x="323264" y="475488"/>
                    </a:cubicBezTo>
                    <a:cubicBezTo>
                      <a:pt x="345704" y="479031"/>
                      <a:pt x="367968" y="483616"/>
                      <a:pt x="390320" y="487680"/>
                    </a:cubicBezTo>
                    <a:cubicBezTo>
                      <a:pt x="409239" y="495247"/>
                      <a:pt x="431539" y="501104"/>
                      <a:pt x="445184" y="518160"/>
                    </a:cubicBezTo>
                    <a:cubicBezTo>
                      <a:pt x="455418" y="530953"/>
                      <a:pt x="461440" y="546608"/>
                      <a:pt x="469568" y="560832"/>
                    </a:cubicBezTo>
                    <a:cubicBezTo>
                      <a:pt x="475664" y="583184"/>
                      <a:pt x="480879" y="605795"/>
                      <a:pt x="487856" y="627888"/>
                    </a:cubicBezTo>
                    <a:cubicBezTo>
                      <a:pt x="515762" y="716257"/>
                      <a:pt x="499170" y="641788"/>
                      <a:pt x="512240" y="707136"/>
                    </a:cubicBezTo>
                    <a:cubicBezTo>
                      <a:pt x="504112" y="725424"/>
                      <a:pt x="497344" y="744379"/>
                      <a:pt x="487856" y="762000"/>
                    </a:cubicBezTo>
                    <a:cubicBezTo>
                      <a:pt x="483039" y="770946"/>
                      <a:pt x="473694" y="777100"/>
                      <a:pt x="469568" y="786384"/>
                    </a:cubicBezTo>
                    <a:cubicBezTo>
                      <a:pt x="446650" y="837948"/>
                      <a:pt x="486302" y="799742"/>
                      <a:pt x="439088" y="835152"/>
                    </a:cubicBezTo>
                    <a:cubicBezTo>
                      <a:pt x="437056" y="847344"/>
                      <a:pt x="437149" y="860088"/>
                      <a:pt x="432992" y="871728"/>
                    </a:cubicBezTo>
                    <a:cubicBezTo>
                      <a:pt x="421803" y="903057"/>
                      <a:pt x="413372" y="919574"/>
                      <a:pt x="390320" y="938784"/>
                    </a:cubicBezTo>
                    <a:cubicBezTo>
                      <a:pt x="372522" y="953616"/>
                      <a:pt x="351839" y="965073"/>
                      <a:pt x="335456" y="981456"/>
                    </a:cubicBezTo>
                    <a:lnTo>
                      <a:pt x="286688" y="1030224"/>
                    </a:lnTo>
                    <a:cubicBezTo>
                      <a:pt x="275055" y="1065123"/>
                      <a:pt x="287232" y="1031465"/>
                      <a:pt x="268400" y="1072896"/>
                    </a:cubicBezTo>
                    <a:cubicBezTo>
                      <a:pt x="261996" y="1086984"/>
                      <a:pt x="258986" y="1102890"/>
                      <a:pt x="250112" y="1115568"/>
                    </a:cubicBezTo>
                    <a:cubicBezTo>
                      <a:pt x="244286" y="1123891"/>
                      <a:pt x="233856" y="1127760"/>
                      <a:pt x="225728" y="1133856"/>
                    </a:cubicBezTo>
                    <a:cubicBezTo>
                      <a:pt x="232076" y="1184640"/>
                      <a:pt x="248207" y="1182624"/>
                      <a:pt x="225728" y="1182624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834A5D-CE3E-CF5D-DBEB-E49CFF1641C9}"/>
                </a:ext>
              </a:extLst>
            </p:cNvPr>
            <p:cNvSpPr/>
            <p:nvPr/>
          </p:nvSpPr>
          <p:spPr>
            <a:xfrm>
              <a:off x="1529080" y="4785360"/>
              <a:ext cx="345440" cy="1127760"/>
            </a:xfrm>
            <a:custGeom>
              <a:avLst/>
              <a:gdLst>
                <a:gd name="csX0" fmla="*/ 167640 w 345440"/>
                <a:gd name="csY0" fmla="*/ 0 h 1127760"/>
                <a:gd name="csX1" fmla="*/ 147320 w 345440"/>
                <a:gd name="csY1" fmla="*/ 40640 h 1127760"/>
                <a:gd name="csX2" fmla="*/ 218440 w 345440"/>
                <a:gd name="csY2" fmla="*/ 76200 h 1127760"/>
                <a:gd name="csX3" fmla="*/ 243840 w 345440"/>
                <a:gd name="csY3" fmla="*/ 91440 h 1127760"/>
                <a:gd name="csX4" fmla="*/ 259080 w 345440"/>
                <a:gd name="csY4" fmla="*/ 152400 h 1127760"/>
                <a:gd name="csX5" fmla="*/ 314960 w 345440"/>
                <a:gd name="csY5" fmla="*/ 187960 h 1127760"/>
                <a:gd name="csX6" fmla="*/ 345440 w 345440"/>
                <a:gd name="csY6" fmla="*/ 218440 h 1127760"/>
                <a:gd name="csX7" fmla="*/ 335280 w 345440"/>
                <a:gd name="csY7" fmla="*/ 264160 h 1127760"/>
                <a:gd name="csX8" fmla="*/ 309880 w 345440"/>
                <a:gd name="csY8" fmla="*/ 284480 h 1127760"/>
                <a:gd name="csX9" fmla="*/ 264160 w 345440"/>
                <a:gd name="csY9" fmla="*/ 309880 h 1127760"/>
                <a:gd name="csX10" fmla="*/ 203200 w 345440"/>
                <a:gd name="csY10" fmla="*/ 330200 h 1127760"/>
                <a:gd name="csX11" fmla="*/ 187960 w 345440"/>
                <a:gd name="csY11" fmla="*/ 345440 h 1127760"/>
                <a:gd name="csX12" fmla="*/ 177800 w 345440"/>
                <a:gd name="csY12" fmla="*/ 370840 h 1127760"/>
                <a:gd name="csX13" fmla="*/ 193040 w 345440"/>
                <a:gd name="csY13" fmla="*/ 411480 h 1127760"/>
                <a:gd name="csX14" fmla="*/ 116840 w 345440"/>
                <a:gd name="csY14" fmla="*/ 441960 h 1127760"/>
                <a:gd name="csX15" fmla="*/ 91440 w 345440"/>
                <a:gd name="csY15" fmla="*/ 492760 h 1127760"/>
                <a:gd name="csX16" fmla="*/ 35560 w 345440"/>
                <a:gd name="csY16" fmla="*/ 543560 h 1127760"/>
                <a:gd name="csX17" fmla="*/ 0 w 345440"/>
                <a:gd name="csY17" fmla="*/ 594360 h 1127760"/>
                <a:gd name="csX18" fmla="*/ 60960 w 345440"/>
                <a:gd name="csY18" fmla="*/ 650240 h 1127760"/>
                <a:gd name="csX19" fmla="*/ 71120 w 345440"/>
                <a:gd name="csY19" fmla="*/ 675640 h 1127760"/>
                <a:gd name="csX20" fmla="*/ 106680 w 345440"/>
                <a:gd name="csY20" fmla="*/ 736600 h 1127760"/>
                <a:gd name="csX21" fmla="*/ 147320 w 345440"/>
                <a:gd name="csY21" fmla="*/ 746760 h 1127760"/>
                <a:gd name="csX22" fmla="*/ 162560 w 345440"/>
                <a:gd name="csY22" fmla="*/ 762000 h 1127760"/>
                <a:gd name="csX23" fmla="*/ 137160 w 345440"/>
                <a:gd name="csY23" fmla="*/ 812800 h 1127760"/>
                <a:gd name="csX24" fmla="*/ 172720 w 345440"/>
                <a:gd name="csY24" fmla="*/ 848360 h 1127760"/>
                <a:gd name="csX25" fmla="*/ 187960 w 345440"/>
                <a:gd name="csY25" fmla="*/ 878840 h 1127760"/>
                <a:gd name="csX26" fmla="*/ 157480 w 345440"/>
                <a:gd name="csY26" fmla="*/ 990600 h 1127760"/>
                <a:gd name="csX27" fmla="*/ 132080 w 345440"/>
                <a:gd name="csY27" fmla="*/ 1005840 h 1127760"/>
                <a:gd name="csX28" fmla="*/ 116840 w 345440"/>
                <a:gd name="csY28" fmla="*/ 1041400 h 1127760"/>
                <a:gd name="csX29" fmla="*/ 121920 w 345440"/>
                <a:gd name="csY29" fmla="*/ 1122680 h 1127760"/>
                <a:gd name="csX30" fmla="*/ 142240 w 345440"/>
                <a:gd name="csY30" fmla="*/ 1127760 h 11277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</a:cxnLst>
              <a:rect l="l" t="t" r="r" b="b"/>
              <a:pathLst>
                <a:path w="345440" h="1127760">
                  <a:moveTo>
                    <a:pt x="167640" y="0"/>
                  </a:moveTo>
                  <a:cubicBezTo>
                    <a:pt x="160867" y="13547"/>
                    <a:pt x="147320" y="25494"/>
                    <a:pt x="147320" y="40640"/>
                  </a:cubicBezTo>
                  <a:cubicBezTo>
                    <a:pt x="147320" y="73303"/>
                    <a:pt x="206552" y="73822"/>
                    <a:pt x="218440" y="76200"/>
                  </a:cubicBezTo>
                  <a:cubicBezTo>
                    <a:pt x="226907" y="81280"/>
                    <a:pt x="237338" y="84009"/>
                    <a:pt x="243840" y="91440"/>
                  </a:cubicBezTo>
                  <a:cubicBezTo>
                    <a:pt x="266035" y="116806"/>
                    <a:pt x="242746" y="122455"/>
                    <a:pt x="259080" y="152400"/>
                  </a:cubicBezTo>
                  <a:cubicBezTo>
                    <a:pt x="269512" y="171525"/>
                    <a:pt x="299756" y="176557"/>
                    <a:pt x="314960" y="187960"/>
                  </a:cubicBezTo>
                  <a:cubicBezTo>
                    <a:pt x="326455" y="196581"/>
                    <a:pt x="335280" y="208280"/>
                    <a:pt x="345440" y="218440"/>
                  </a:cubicBezTo>
                  <a:cubicBezTo>
                    <a:pt x="342053" y="233680"/>
                    <a:pt x="342682" y="250414"/>
                    <a:pt x="335280" y="264160"/>
                  </a:cubicBezTo>
                  <a:cubicBezTo>
                    <a:pt x="330140" y="273707"/>
                    <a:pt x="317984" y="277277"/>
                    <a:pt x="309880" y="284480"/>
                  </a:cubicBezTo>
                  <a:cubicBezTo>
                    <a:pt x="279192" y="311758"/>
                    <a:pt x="302795" y="302153"/>
                    <a:pt x="264160" y="309880"/>
                  </a:cubicBezTo>
                  <a:cubicBezTo>
                    <a:pt x="220211" y="339180"/>
                    <a:pt x="295076" y="291919"/>
                    <a:pt x="203200" y="330200"/>
                  </a:cubicBezTo>
                  <a:cubicBezTo>
                    <a:pt x="196568" y="332963"/>
                    <a:pt x="193040" y="340360"/>
                    <a:pt x="187960" y="345440"/>
                  </a:cubicBezTo>
                  <a:cubicBezTo>
                    <a:pt x="184573" y="353907"/>
                    <a:pt x="177101" y="361748"/>
                    <a:pt x="177800" y="370840"/>
                  </a:cubicBezTo>
                  <a:cubicBezTo>
                    <a:pt x="178910" y="385265"/>
                    <a:pt x="197295" y="397652"/>
                    <a:pt x="193040" y="411480"/>
                  </a:cubicBezTo>
                  <a:cubicBezTo>
                    <a:pt x="184240" y="440082"/>
                    <a:pt x="136443" y="439510"/>
                    <a:pt x="116840" y="441960"/>
                  </a:cubicBezTo>
                  <a:cubicBezTo>
                    <a:pt x="58293" y="500507"/>
                    <a:pt x="131369" y="419558"/>
                    <a:pt x="91440" y="492760"/>
                  </a:cubicBezTo>
                  <a:cubicBezTo>
                    <a:pt x="84255" y="505932"/>
                    <a:pt x="44790" y="534330"/>
                    <a:pt x="35560" y="543560"/>
                  </a:cubicBezTo>
                  <a:cubicBezTo>
                    <a:pt x="19005" y="560115"/>
                    <a:pt x="11773" y="574738"/>
                    <a:pt x="0" y="594360"/>
                  </a:cubicBezTo>
                  <a:cubicBezTo>
                    <a:pt x="10420" y="656880"/>
                    <a:pt x="-8223" y="597022"/>
                    <a:pt x="60960" y="650240"/>
                  </a:cubicBezTo>
                  <a:cubicBezTo>
                    <a:pt x="68188" y="655800"/>
                    <a:pt x="66853" y="667581"/>
                    <a:pt x="71120" y="675640"/>
                  </a:cubicBezTo>
                  <a:cubicBezTo>
                    <a:pt x="82127" y="696431"/>
                    <a:pt x="89482" y="720549"/>
                    <a:pt x="106680" y="736600"/>
                  </a:cubicBezTo>
                  <a:cubicBezTo>
                    <a:pt x="116888" y="746128"/>
                    <a:pt x="133773" y="743373"/>
                    <a:pt x="147320" y="746760"/>
                  </a:cubicBezTo>
                  <a:cubicBezTo>
                    <a:pt x="152400" y="751840"/>
                    <a:pt x="161767" y="754860"/>
                    <a:pt x="162560" y="762000"/>
                  </a:cubicBezTo>
                  <a:cubicBezTo>
                    <a:pt x="164631" y="780635"/>
                    <a:pt x="147040" y="799627"/>
                    <a:pt x="137160" y="812800"/>
                  </a:cubicBezTo>
                  <a:cubicBezTo>
                    <a:pt x="160129" y="847254"/>
                    <a:pt x="130485" y="806125"/>
                    <a:pt x="172720" y="848360"/>
                  </a:cubicBezTo>
                  <a:cubicBezTo>
                    <a:pt x="182568" y="858208"/>
                    <a:pt x="183828" y="866445"/>
                    <a:pt x="187960" y="878840"/>
                  </a:cubicBezTo>
                  <a:cubicBezTo>
                    <a:pt x="178579" y="967959"/>
                    <a:pt x="203245" y="960090"/>
                    <a:pt x="157480" y="990600"/>
                  </a:cubicBezTo>
                  <a:cubicBezTo>
                    <a:pt x="149265" y="996077"/>
                    <a:pt x="140547" y="1000760"/>
                    <a:pt x="132080" y="1005840"/>
                  </a:cubicBezTo>
                  <a:cubicBezTo>
                    <a:pt x="127000" y="1017693"/>
                    <a:pt x="117484" y="1028520"/>
                    <a:pt x="116840" y="1041400"/>
                  </a:cubicBezTo>
                  <a:cubicBezTo>
                    <a:pt x="110707" y="1164053"/>
                    <a:pt x="138156" y="1073972"/>
                    <a:pt x="121920" y="1122680"/>
                  </a:cubicBezTo>
                  <a:lnTo>
                    <a:pt x="142240" y="1127760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999B959-A2D9-577F-C632-26557E35A48F}"/>
                </a:ext>
              </a:extLst>
            </p:cNvPr>
            <p:cNvSpPr/>
            <p:nvPr/>
          </p:nvSpPr>
          <p:spPr>
            <a:xfrm>
              <a:off x="3378200" y="4780280"/>
              <a:ext cx="721360" cy="1143000"/>
            </a:xfrm>
            <a:custGeom>
              <a:avLst/>
              <a:gdLst>
                <a:gd name="csX0" fmla="*/ 721360 w 721360"/>
                <a:gd name="csY0" fmla="*/ 0 h 1143000"/>
                <a:gd name="csX1" fmla="*/ 614680 w 721360"/>
                <a:gd name="csY1" fmla="*/ 20320 h 1143000"/>
                <a:gd name="csX2" fmla="*/ 518160 w 721360"/>
                <a:gd name="csY2" fmla="*/ 30480 h 1143000"/>
                <a:gd name="csX3" fmla="*/ 492760 w 721360"/>
                <a:gd name="csY3" fmla="*/ 40640 h 1143000"/>
                <a:gd name="csX4" fmla="*/ 452120 w 721360"/>
                <a:gd name="csY4" fmla="*/ 45720 h 1143000"/>
                <a:gd name="csX5" fmla="*/ 182880 w 721360"/>
                <a:gd name="csY5" fmla="*/ 55880 h 1143000"/>
                <a:gd name="csX6" fmla="*/ 208280 w 721360"/>
                <a:gd name="csY6" fmla="*/ 137160 h 1143000"/>
                <a:gd name="csX7" fmla="*/ 162560 w 721360"/>
                <a:gd name="csY7" fmla="*/ 187960 h 1143000"/>
                <a:gd name="csX8" fmla="*/ 86360 w 721360"/>
                <a:gd name="csY8" fmla="*/ 208280 h 1143000"/>
                <a:gd name="csX9" fmla="*/ 15240 w 721360"/>
                <a:gd name="csY9" fmla="*/ 254000 h 1143000"/>
                <a:gd name="csX10" fmla="*/ 0 w 721360"/>
                <a:gd name="csY10" fmla="*/ 269240 h 1143000"/>
                <a:gd name="csX11" fmla="*/ 25400 w 721360"/>
                <a:gd name="csY11" fmla="*/ 284480 h 1143000"/>
                <a:gd name="csX12" fmla="*/ 71120 w 721360"/>
                <a:gd name="csY12" fmla="*/ 294640 h 1143000"/>
                <a:gd name="csX13" fmla="*/ 111760 w 721360"/>
                <a:gd name="csY13" fmla="*/ 304800 h 1143000"/>
                <a:gd name="csX14" fmla="*/ 152400 w 721360"/>
                <a:gd name="csY14" fmla="*/ 325120 h 1143000"/>
                <a:gd name="csX15" fmla="*/ 203200 w 721360"/>
                <a:gd name="csY15" fmla="*/ 355600 h 1143000"/>
                <a:gd name="csX16" fmla="*/ 254000 w 721360"/>
                <a:gd name="csY16" fmla="*/ 426720 h 1143000"/>
                <a:gd name="csX17" fmla="*/ 314960 w 721360"/>
                <a:gd name="csY17" fmla="*/ 436880 h 1143000"/>
                <a:gd name="csX18" fmla="*/ 421640 w 721360"/>
                <a:gd name="csY18" fmla="*/ 452120 h 1143000"/>
                <a:gd name="csX19" fmla="*/ 482600 w 721360"/>
                <a:gd name="csY19" fmla="*/ 482600 h 1143000"/>
                <a:gd name="csX20" fmla="*/ 497840 w 721360"/>
                <a:gd name="csY20" fmla="*/ 508000 h 1143000"/>
                <a:gd name="csX21" fmla="*/ 599440 w 721360"/>
                <a:gd name="csY21" fmla="*/ 523240 h 1143000"/>
                <a:gd name="csX22" fmla="*/ 645160 w 721360"/>
                <a:gd name="csY22" fmla="*/ 533400 h 1143000"/>
                <a:gd name="csX23" fmla="*/ 635000 w 721360"/>
                <a:gd name="csY23" fmla="*/ 563880 h 1143000"/>
                <a:gd name="csX24" fmla="*/ 543560 w 721360"/>
                <a:gd name="csY24" fmla="*/ 609600 h 1143000"/>
                <a:gd name="csX25" fmla="*/ 528320 w 721360"/>
                <a:gd name="csY25" fmla="*/ 629920 h 1143000"/>
                <a:gd name="csX26" fmla="*/ 508000 w 721360"/>
                <a:gd name="csY26" fmla="*/ 645160 h 1143000"/>
                <a:gd name="csX27" fmla="*/ 502920 w 721360"/>
                <a:gd name="csY27" fmla="*/ 660400 h 1143000"/>
                <a:gd name="csX28" fmla="*/ 492760 w 721360"/>
                <a:gd name="csY28" fmla="*/ 685800 h 1143000"/>
                <a:gd name="csX29" fmla="*/ 508000 w 721360"/>
                <a:gd name="csY29" fmla="*/ 701040 h 1143000"/>
                <a:gd name="csX30" fmla="*/ 553720 w 721360"/>
                <a:gd name="csY30" fmla="*/ 731520 h 1143000"/>
                <a:gd name="csX31" fmla="*/ 558800 w 721360"/>
                <a:gd name="csY31" fmla="*/ 751840 h 1143000"/>
                <a:gd name="csX32" fmla="*/ 589280 w 721360"/>
                <a:gd name="csY32" fmla="*/ 858520 h 1143000"/>
                <a:gd name="csX33" fmla="*/ 594360 w 721360"/>
                <a:gd name="csY33" fmla="*/ 894080 h 1143000"/>
                <a:gd name="csX34" fmla="*/ 558800 w 721360"/>
                <a:gd name="csY34" fmla="*/ 975360 h 1143000"/>
                <a:gd name="csX35" fmla="*/ 513080 w 721360"/>
                <a:gd name="csY35" fmla="*/ 1000760 h 1143000"/>
                <a:gd name="csX36" fmla="*/ 497840 w 721360"/>
                <a:gd name="csY36" fmla="*/ 1026160 h 1143000"/>
                <a:gd name="csX37" fmla="*/ 487680 w 721360"/>
                <a:gd name="csY37" fmla="*/ 1041400 h 1143000"/>
                <a:gd name="csX38" fmla="*/ 502920 w 721360"/>
                <a:gd name="csY38" fmla="*/ 1097280 h 1143000"/>
                <a:gd name="csX39" fmla="*/ 518160 w 721360"/>
                <a:gd name="csY39" fmla="*/ 1112520 h 1143000"/>
                <a:gd name="csX40" fmla="*/ 558800 w 721360"/>
                <a:gd name="csY40" fmla="*/ 1143000 h 1143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721360" h="1143000">
                  <a:moveTo>
                    <a:pt x="721360" y="0"/>
                  </a:moveTo>
                  <a:cubicBezTo>
                    <a:pt x="666065" y="27647"/>
                    <a:pt x="706799" y="12192"/>
                    <a:pt x="614680" y="20320"/>
                  </a:cubicBezTo>
                  <a:cubicBezTo>
                    <a:pt x="582454" y="23163"/>
                    <a:pt x="550333" y="27093"/>
                    <a:pt x="518160" y="30480"/>
                  </a:cubicBezTo>
                  <a:cubicBezTo>
                    <a:pt x="509693" y="33867"/>
                    <a:pt x="501645" y="38590"/>
                    <a:pt x="492760" y="40640"/>
                  </a:cubicBezTo>
                  <a:cubicBezTo>
                    <a:pt x="479458" y="43710"/>
                    <a:pt x="465756" y="45049"/>
                    <a:pt x="452120" y="45720"/>
                  </a:cubicBezTo>
                  <a:cubicBezTo>
                    <a:pt x="362418" y="50132"/>
                    <a:pt x="272627" y="52493"/>
                    <a:pt x="182880" y="55880"/>
                  </a:cubicBezTo>
                  <a:cubicBezTo>
                    <a:pt x="191347" y="82973"/>
                    <a:pt x="203202" y="109232"/>
                    <a:pt x="208280" y="137160"/>
                  </a:cubicBezTo>
                  <a:cubicBezTo>
                    <a:pt x="214890" y="173517"/>
                    <a:pt x="191562" y="176359"/>
                    <a:pt x="162560" y="187960"/>
                  </a:cubicBezTo>
                  <a:cubicBezTo>
                    <a:pt x="150897" y="192625"/>
                    <a:pt x="96684" y="205699"/>
                    <a:pt x="86360" y="208280"/>
                  </a:cubicBezTo>
                  <a:cubicBezTo>
                    <a:pt x="50374" y="244266"/>
                    <a:pt x="94387" y="203120"/>
                    <a:pt x="15240" y="254000"/>
                  </a:cubicBezTo>
                  <a:cubicBezTo>
                    <a:pt x="9197" y="257885"/>
                    <a:pt x="5080" y="264160"/>
                    <a:pt x="0" y="269240"/>
                  </a:cubicBezTo>
                  <a:cubicBezTo>
                    <a:pt x="8467" y="274320"/>
                    <a:pt x="16101" y="281159"/>
                    <a:pt x="25400" y="284480"/>
                  </a:cubicBezTo>
                  <a:cubicBezTo>
                    <a:pt x="40102" y="289731"/>
                    <a:pt x="55923" y="291064"/>
                    <a:pt x="71120" y="294640"/>
                  </a:cubicBezTo>
                  <a:cubicBezTo>
                    <a:pt x="84712" y="297838"/>
                    <a:pt x="98213" y="301413"/>
                    <a:pt x="111760" y="304800"/>
                  </a:cubicBezTo>
                  <a:cubicBezTo>
                    <a:pt x="155389" y="333886"/>
                    <a:pt x="90263" y="291980"/>
                    <a:pt x="152400" y="325120"/>
                  </a:cubicBezTo>
                  <a:cubicBezTo>
                    <a:pt x="169824" y="334413"/>
                    <a:pt x="186267" y="345440"/>
                    <a:pt x="203200" y="355600"/>
                  </a:cubicBezTo>
                  <a:cubicBezTo>
                    <a:pt x="210461" y="366492"/>
                    <a:pt x="247328" y="423013"/>
                    <a:pt x="254000" y="426720"/>
                  </a:cubicBezTo>
                  <a:cubicBezTo>
                    <a:pt x="272008" y="436724"/>
                    <a:pt x="294592" y="433794"/>
                    <a:pt x="314960" y="436880"/>
                  </a:cubicBezTo>
                  <a:lnTo>
                    <a:pt x="421640" y="452120"/>
                  </a:lnTo>
                  <a:cubicBezTo>
                    <a:pt x="441960" y="462280"/>
                    <a:pt x="464280" y="469165"/>
                    <a:pt x="482600" y="482600"/>
                  </a:cubicBezTo>
                  <a:cubicBezTo>
                    <a:pt x="490562" y="488439"/>
                    <a:pt x="488514" y="504756"/>
                    <a:pt x="497840" y="508000"/>
                  </a:cubicBezTo>
                  <a:cubicBezTo>
                    <a:pt x="530185" y="519250"/>
                    <a:pt x="565692" y="517421"/>
                    <a:pt x="599440" y="523240"/>
                  </a:cubicBezTo>
                  <a:cubicBezTo>
                    <a:pt x="614825" y="525893"/>
                    <a:pt x="629920" y="530013"/>
                    <a:pt x="645160" y="533400"/>
                  </a:cubicBezTo>
                  <a:cubicBezTo>
                    <a:pt x="641773" y="543560"/>
                    <a:pt x="642204" y="555956"/>
                    <a:pt x="635000" y="563880"/>
                  </a:cubicBezTo>
                  <a:cubicBezTo>
                    <a:pt x="616966" y="583717"/>
                    <a:pt x="565728" y="600733"/>
                    <a:pt x="543560" y="609600"/>
                  </a:cubicBezTo>
                  <a:cubicBezTo>
                    <a:pt x="538480" y="616373"/>
                    <a:pt x="534307" y="623933"/>
                    <a:pt x="528320" y="629920"/>
                  </a:cubicBezTo>
                  <a:cubicBezTo>
                    <a:pt x="522333" y="635907"/>
                    <a:pt x="513420" y="638656"/>
                    <a:pt x="508000" y="645160"/>
                  </a:cubicBezTo>
                  <a:cubicBezTo>
                    <a:pt x="504572" y="649274"/>
                    <a:pt x="504800" y="655386"/>
                    <a:pt x="502920" y="660400"/>
                  </a:cubicBezTo>
                  <a:cubicBezTo>
                    <a:pt x="499718" y="668938"/>
                    <a:pt x="496147" y="677333"/>
                    <a:pt x="492760" y="685800"/>
                  </a:cubicBezTo>
                  <a:cubicBezTo>
                    <a:pt x="497840" y="690880"/>
                    <a:pt x="502253" y="696729"/>
                    <a:pt x="508000" y="701040"/>
                  </a:cubicBezTo>
                  <a:cubicBezTo>
                    <a:pt x="522653" y="712030"/>
                    <a:pt x="540768" y="718568"/>
                    <a:pt x="553720" y="731520"/>
                  </a:cubicBezTo>
                  <a:cubicBezTo>
                    <a:pt x="558657" y="736457"/>
                    <a:pt x="556830" y="745142"/>
                    <a:pt x="558800" y="751840"/>
                  </a:cubicBezTo>
                  <a:cubicBezTo>
                    <a:pt x="569284" y="787486"/>
                    <a:pt x="581987" y="822054"/>
                    <a:pt x="589280" y="858520"/>
                  </a:cubicBezTo>
                  <a:cubicBezTo>
                    <a:pt x="591628" y="870261"/>
                    <a:pt x="592667" y="882227"/>
                    <a:pt x="594360" y="894080"/>
                  </a:cubicBezTo>
                  <a:cubicBezTo>
                    <a:pt x="586593" y="925147"/>
                    <a:pt x="584430" y="951560"/>
                    <a:pt x="558800" y="975360"/>
                  </a:cubicBezTo>
                  <a:cubicBezTo>
                    <a:pt x="546025" y="987223"/>
                    <a:pt x="528320" y="992293"/>
                    <a:pt x="513080" y="1000760"/>
                  </a:cubicBezTo>
                  <a:cubicBezTo>
                    <a:pt x="508000" y="1009227"/>
                    <a:pt x="503073" y="1017787"/>
                    <a:pt x="497840" y="1026160"/>
                  </a:cubicBezTo>
                  <a:cubicBezTo>
                    <a:pt x="494604" y="1031337"/>
                    <a:pt x="487245" y="1035310"/>
                    <a:pt x="487680" y="1041400"/>
                  </a:cubicBezTo>
                  <a:cubicBezTo>
                    <a:pt x="489056" y="1060658"/>
                    <a:pt x="495315" y="1079534"/>
                    <a:pt x="502920" y="1097280"/>
                  </a:cubicBezTo>
                  <a:cubicBezTo>
                    <a:pt x="505750" y="1103883"/>
                    <a:pt x="512600" y="1107971"/>
                    <a:pt x="518160" y="1112520"/>
                  </a:cubicBezTo>
                  <a:cubicBezTo>
                    <a:pt x="531266" y="1123243"/>
                    <a:pt x="558800" y="1143000"/>
                    <a:pt x="558800" y="114300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6E8B98B-EFFE-B0CE-E164-C6AC25F91281}"/>
              </a:ext>
            </a:extLst>
          </p:cNvPr>
          <p:cNvGrpSpPr/>
          <p:nvPr/>
        </p:nvGrpSpPr>
        <p:grpSpPr>
          <a:xfrm>
            <a:off x="1487078" y="6752772"/>
            <a:ext cx="4978869" cy="1715375"/>
            <a:chOff x="1487078" y="6752772"/>
            <a:chExt cx="4978869" cy="1715375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4B985B34-1218-2AC4-E7F1-ECFD8FFE0D56}"/>
                </a:ext>
              </a:extLst>
            </p:cNvPr>
            <p:cNvGrpSpPr/>
            <p:nvPr/>
          </p:nvGrpSpPr>
          <p:grpSpPr>
            <a:xfrm>
              <a:off x="1550118" y="7324739"/>
              <a:ext cx="4034776" cy="812767"/>
              <a:chOff x="12020564" y="7298723"/>
              <a:chExt cx="4034776" cy="812767"/>
            </a:xfrm>
          </p:grpSpPr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EA94A858-6B38-FB73-E221-D0A05FF386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45419" y="7298723"/>
                <a:ext cx="4002301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5F87A2A0-5A6D-A9C6-C3B0-0952C94C4C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20564" y="8111490"/>
                <a:ext cx="4034776" cy="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D2384E38-460A-EA8A-692A-229824729CE2}"/>
                </a:ext>
              </a:extLst>
            </p:cNvPr>
            <p:cNvGrpSpPr/>
            <p:nvPr/>
          </p:nvGrpSpPr>
          <p:grpSpPr>
            <a:xfrm>
              <a:off x="1487078" y="6752772"/>
              <a:ext cx="4978869" cy="1715375"/>
              <a:chOff x="1487078" y="6752772"/>
              <a:chExt cx="4978869" cy="1715375"/>
            </a:xfrm>
          </p:grpSpPr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652CC217-A76A-CE11-4696-895CB6B2EAC7}"/>
                  </a:ext>
                </a:extLst>
              </p:cNvPr>
              <p:cNvGrpSpPr/>
              <p:nvPr/>
            </p:nvGrpSpPr>
            <p:grpSpPr>
              <a:xfrm>
                <a:off x="1487078" y="6752772"/>
                <a:ext cx="4978869" cy="1715375"/>
                <a:chOff x="11957524" y="6726756"/>
                <a:chExt cx="4978869" cy="1715375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0AB62010-74D7-8011-B3A0-1E89ECD9CA0C}"/>
                    </a:ext>
                  </a:extLst>
                </p:cNvPr>
                <p:cNvGrpSpPr/>
                <p:nvPr/>
              </p:nvGrpSpPr>
              <p:grpSpPr>
                <a:xfrm>
                  <a:off x="11957524" y="6726756"/>
                  <a:ext cx="4978869" cy="1715375"/>
                  <a:chOff x="11957524" y="6726756"/>
                  <a:chExt cx="4978869" cy="1715375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B5C98EE1-9D1E-01BF-D667-22515F403060}"/>
                      </a:ext>
                    </a:extLst>
                  </p:cNvPr>
                  <p:cNvGrpSpPr/>
                  <p:nvPr/>
                </p:nvGrpSpPr>
                <p:grpSpPr>
                  <a:xfrm>
                    <a:off x="11957524" y="6726756"/>
                    <a:ext cx="4978869" cy="1715375"/>
                    <a:chOff x="10851556" y="5678036"/>
                    <a:chExt cx="4381834" cy="1595551"/>
                  </a:xfrm>
                </p:grpSpPr>
                <p:grpSp>
                  <p:nvGrpSpPr>
                    <p:cNvPr id="26" name="Group 25">
                      <a:extLst>
                        <a:ext uri="{FF2B5EF4-FFF2-40B4-BE49-F238E27FC236}">
                          <a16:creationId xmlns:a16="http://schemas.microsoft.com/office/drawing/2014/main" id="{7DCDB4D2-FC1D-2005-1C1E-5932DCA7B33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51556" y="5678036"/>
                      <a:ext cx="4381834" cy="1595551"/>
                      <a:chOff x="10851556" y="5678036"/>
                      <a:chExt cx="4381834" cy="1595551"/>
                    </a:xfrm>
                  </p:grpSpPr>
                  <p:grpSp>
                    <p:nvGrpSpPr>
                      <p:cNvPr id="28" name="Group 27">
                        <a:extLst>
                          <a:ext uri="{FF2B5EF4-FFF2-40B4-BE49-F238E27FC236}">
                            <a16:creationId xmlns:a16="http://schemas.microsoft.com/office/drawing/2014/main" id="{2CB0CD3A-3A3D-392D-8732-F4FAC902793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851556" y="5678036"/>
                        <a:ext cx="4042645" cy="1595551"/>
                        <a:chOff x="11855137" y="2721918"/>
                        <a:chExt cx="3034555" cy="2408519"/>
                      </a:xfrm>
                    </p:grpSpPr>
                    <p:sp>
                      <p:nvSpPr>
                        <p:cNvPr id="30" name="Cylinder 29">
                          <a:extLst>
                            <a:ext uri="{FF2B5EF4-FFF2-40B4-BE49-F238E27FC236}">
                              <a16:creationId xmlns:a16="http://schemas.microsoft.com/office/drawing/2014/main" id="{AF62C548-CCF4-9906-77C6-E141678B01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5400000">
                          <a:off x="12688132" y="2718317"/>
                          <a:ext cx="1124262" cy="2790251"/>
                        </a:xfrm>
                        <a:prstGeom prst="can">
                          <a:avLst/>
                        </a:prstGeom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n w="28575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prstDash val="solid"/>
                          <a:extLst>
                            <a:ext uri="{C807C97D-BFC1-408E-A445-0C87EB9F89A2}">
                              <ask:lineSketchStyleProps xmlns:ask="http://schemas.microsoft.com/office/drawing/2018/sketchyshapes">
                                <ask:type>
                                  <ask:lineSketchNone/>
                                </ask:type>
                              </ask:lineSketchStyleProps>
                            </a:ext>
                          </a:extLst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grpSp>
                      <p:nvGrpSpPr>
                        <p:cNvPr id="31" name="Group 30">
                          <a:extLst>
                            <a:ext uri="{FF2B5EF4-FFF2-40B4-BE49-F238E27FC236}">
                              <a16:creationId xmlns:a16="http://schemas.microsoft.com/office/drawing/2014/main" id="{2590E106-A752-30CF-975A-7442E7988C1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3858769" y="2721918"/>
                          <a:ext cx="720615" cy="696892"/>
                          <a:chOff x="13858769" y="2721918"/>
                          <a:chExt cx="720615" cy="696892"/>
                        </a:xfrm>
                      </p:grpSpPr>
                      <p:cxnSp>
                        <p:nvCxnSpPr>
                          <p:cNvPr id="35" name="Straight Arrow Connector 34">
                            <a:extLst>
                              <a:ext uri="{FF2B5EF4-FFF2-40B4-BE49-F238E27FC236}">
                                <a16:creationId xmlns:a16="http://schemas.microsoft.com/office/drawing/2014/main" id="{E813D62E-AF1A-4069-E510-B936E1DD7AD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13858769" y="3374134"/>
                            <a:ext cx="720615" cy="0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eadEnd type="triangle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36" name="TextBox 35">
                                <a:extLst>
                                  <a:ext uri="{FF2B5EF4-FFF2-40B4-BE49-F238E27FC236}">
                                    <a16:creationId xmlns:a16="http://schemas.microsoft.com/office/drawing/2014/main" id="{08E1E906-455D-08F5-BFD2-490EFDB52F28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14049256" y="2721918"/>
                                <a:ext cx="362415" cy="69689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  <a:extLst>
                                  <a:ext uri="{C807C97D-BFC1-408E-A445-0C87EB9F89A2}">
                                    <ask:lineSketchStyleProps xmlns:ask="http://schemas.microsoft.com/office/drawing/2018/sketchyshapes">
                                      <ask:type>
                                        <ask:lineSketchNone/>
                                      </ask:type>
                                    </ask:lineSketchStyleProps>
                                  </a:ext>
                                </a:extLst>
                              </a:ln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latin typeface="Cambria Math" panose="02040503050406030204" pitchFamily="18" charset="0"/>
                                        </a:rPr>
                                        <m:t>ΔL</m:t>
                                      </m:r>
                                    </m:oMath>
                                  </m:oMathPara>
                                </a14:m>
                                <a:endParaRPr lang="en-US" sz="2400" dirty="0">
                                  <a:latin typeface="Merriweather Sans" pitchFamily="2" charset="0"/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36" name="TextBox 35">
                                <a:extLst>
                                  <a:ext uri="{FF2B5EF4-FFF2-40B4-BE49-F238E27FC236}">
                                    <a16:creationId xmlns:a16="http://schemas.microsoft.com/office/drawing/2014/main" id="{08E1E906-455D-08F5-BFD2-490EFDB52F28}"/>
                                  </a:ext>
                                </a:extLst>
                              </p:cNvPr>
                              <p:cNvSpPr txBox="1"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14049256" y="2721918"/>
                                <a:ext cx="362415" cy="696892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9"/>
                                <a:stretch>
                                  <a:fillRect l="-1111" r="-1111"/>
                                </a:stretch>
                              </a:blipFill>
                              <a:ln>
                                <a:noFill/>
                                <a:extLst>
                                  <a:ext uri="{C807C97D-BFC1-408E-A445-0C87EB9F89A2}">
                                    <ask:lineSketchStyleProps xmlns:ask="http://schemas.microsoft.com/office/drawing/2018/sketchyshapes">
                                      <ask:type>
                                        <ask:lineSketchNone/>
                                      </ask:type>
                                    </ask:lineSketchStyleProps>
                                  </a:ext>
                                </a:extLst>
                              </a:ln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n-US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  <p:grpSp>
                      <p:nvGrpSpPr>
                        <p:cNvPr id="32" name="Group 31">
                          <a:extLst>
                            <a:ext uri="{FF2B5EF4-FFF2-40B4-BE49-F238E27FC236}">
                              <a16:creationId xmlns:a16="http://schemas.microsoft.com/office/drawing/2014/main" id="{8AFF1B05-9085-1E66-119A-3F84DE1D1D4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16200000">
                          <a:off x="14384379" y="4625124"/>
                          <a:ext cx="648211" cy="362415"/>
                          <a:chOff x="6949295" y="3431854"/>
                          <a:chExt cx="3332630" cy="362415"/>
                        </a:xfrm>
                      </p:grpSpPr>
                      <p:cxnSp>
                        <p:nvCxnSpPr>
                          <p:cNvPr id="33" name="Straight Arrow Connector 32">
                            <a:extLst>
                              <a:ext uri="{FF2B5EF4-FFF2-40B4-BE49-F238E27FC236}">
                                <a16:creationId xmlns:a16="http://schemas.microsoft.com/office/drawing/2014/main" id="{245CA73F-F201-435B-4EBB-01DF0EB7B1B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rot="5400000" flipV="1">
                            <a:off x="8498978" y="2654056"/>
                            <a:ext cx="0" cy="1586746"/>
                          </a:xfrm>
                          <a:prstGeom prst="straightConnector1">
                            <a:avLst/>
                          </a:prstGeom>
                          <a:ln w="28575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headEnd type="triangle"/>
                            <a:tailEnd type="triangle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34" name="TextBox 33">
                                <a:extLst>
                                  <a:ext uri="{FF2B5EF4-FFF2-40B4-BE49-F238E27FC236}">
                                    <a16:creationId xmlns:a16="http://schemas.microsoft.com/office/drawing/2014/main" id="{46886E7D-367F-EEFF-DBE4-1105F48FCBC6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 rot="5400000">
                                <a:off x="8434402" y="1946747"/>
                                <a:ext cx="362415" cy="333263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  <a:extLst>
                                  <a:ext uri="{C807C97D-BFC1-408E-A445-0C87EB9F89A2}">
                                    <ask:lineSketchStyleProps xmlns:ask="http://schemas.microsoft.com/office/drawing/2018/sketchyshapes">
                                      <ask:type>
                                        <ask:lineSketchNone/>
                                      </ask:type>
                                    </ask:lineSketchStyleProps>
                                  </a:ext>
                                </a:extLst>
                              </a:ln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latin typeface="Cambria Math" panose="02040503050406030204" pitchFamily="18" charset="0"/>
                                        </a:rPr>
                                        <m:t>ΔD</m:t>
                                      </m:r>
                                    </m:oMath>
                                  </m:oMathPara>
                                </a14:m>
                                <a:endParaRPr lang="en-US" sz="2400" dirty="0">
                                  <a:latin typeface="Merriweather Sans" pitchFamily="2" charset="0"/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34" name="TextBox 33">
                                <a:extLst>
                                  <a:ext uri="{FF2B5EF4-FFF2-40B4-BE49-F238E27FC236}">
                                    <a16:creationId xmlns:a16="http://schemas.microsoft.com/office/drawing/2014/main" id="{46886E7D-367F-EEFF-DBE4-1105F48FCBC6}"/>
                                  </a:ext>
                                </a:extLst>
                              </p:cNvPr>
                              <p:cNvSpPr txBox="1"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 rot="5400000">
                                <a:off x="8434402" y="1946747"/>
                                <a:ext cx="362415" cy="3332630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10"/>
                                <a:stretch>
                                  <a:fillRect l="-2222" r="-6667"/>
                                </a:stretch>
                              </a:blipFill>
                              <a:ln>
                                <a:noFill/>
                                <a:extLst>
                                  <a:ext uri="{C807C97D-BFC1-408E-A445-0C87EB9F89A2}">
                                    <ask:lineSketchStyleProps xmlns:ask="http://schemas.microsoft.com/office/drawing/2018/sketchyshapes">
                                      <ask:type>
                                        <ask:lineSketchNone/>
                                      </ask:type>
                                    </ask:lineSketchStyleProps>
                                  </a:ext>
                                </a:extLst>
                              </a:ln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n-US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</p:grpSp>
                  <p:cxnSp>
                    <p:nvCxnSpPr>
                      <p:cNvPr id="29" name="Straight Arrow Connector 28">
                        <a:extLst>
                          <a:ext uri="{FF2B5EF4-FFF2-40B4-BE49-F238E27FC236}">
                            <a16:creationId xmlns:a16="http://schemas.microsoft.com/office/drawing/2014/main" id="{8B8974D6-6F53-FF14-BAC9-22D0406C65D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14480812" y="6607840"/>
                        <a:ext cx="752578" cy="0"/>
                      </a:xfrm>
                      <a:prstGeom prst="straightConnector1">
                        <a:avLst/>
                      </a:prstGeom>
                      <a:ln w="7620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C53096DC-C3FC-3210-B5E1-33F5F54BC8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4632729" y="6146175"/>
                      <a:ext cx="362415" cy="461665"/>
                    </a:xfrm>
                    <a:prstGeom prst="rect">
                      <a:avLst/>
                    </a:prstGeom>
                    <a:noFill/>
                    <a:ln>
                      <a:noFill/>
                      <a:extLst>
                        <a:ext uri="{C807C97D-BFC1-408E-A445-0C87EB9F89A2}">
                          <ask:lineSketchStyleProps xmlns:ask="http://schemas.microsoft.com/office/drawing/2018/sketchyshapes">
                            <ask:type>
                              <ask:lineSketchNone/>
                            </ask:type>
                          </ask:lineSketchStyleProps>
                        </a:ext>
                      </a:extLst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400" dirty="0">
                          <a:latin typeface="Merriweather Sans" pitchFamily="2" charset="0"/>
                        </a:rPr>
                        <a:t>F</a:t>
                      </a:r>
                    </a:p>
                  </p:txBody>
                </p:sp>
              </p:grpSp>
              <p:cxnSp>
                <p:nvCxnSpPr>
                  <p:cNvPr id="23" name="Straight Arrow Connector 22">
                    <a:extLst>
                      <a:ext uri="{FF2B5EF4-FFF2-40B4-BE49-F238E27FC236}">
                        <a16:creationId xmlns:a16="http://schemas.microsoft.com/office/drawing/2014/main" id="{FEFC4497-EEB4-1FD9-A788-D09CE5AE0B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034712" y="7156801"/>
                    <a:ext cx="0" cy="219809"/>
                  </a:xfrm>
                  <a:prstGeom prst="straightConnector1">
                    <a:avLst/>
                  </a:prstGeom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AC1BA9D7-122D-1E89-4490-C27245D4AABA}"/>
                    </a:ext>
                  </a:extLst>
                </p:cNvPr>
                <p:cNvGrpSpPr/>
                <p:nvPr/>
              </p:nvGrpSpPr>
              <p:grpSpPr>
                <a:xfrm>
                  <a:off x="12726046" y="7332758"/>
                  <a:ext cx="3238775" cy="790287"/>
                  <a:chOff x="12726046" y="7332758"/>
                  <a:chExt cx="3238775" cy="790287"/>
                </a:xfrm>
              </p:grpSpPr>
              <p:sp>
                <p:nvSpPr>
                  <p:cNvPr id="160" name="Oval 159">
                    <a:extLst>
                      <a:ext uri="{FF2B5EF4-FFF2-40B4-BE49-F238E27FC236}">
                        <a16:creationId xmlns:a16="http://schemas.microsoft.com/office/drawing/2014/main" id="{53E65BD6-B55A-EDD5-1042-AE8D8FCFC860}"/>
                      </a:ext>
                    </a:extLst>
                  </p:cNvPr>
                  <p:cNvSpPr/>
                  <p:nvPr/>
                </p:nvSpPr>
                <p:spPr>
                  <a:xfrm>
                    <a:off x="12726046" y="7877081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Oval 166">
                    <a:extLst>
                      <a:ext uri="{FF2B5EF4-FFF2-40B4-BE49-F238E27FC236}">
                        <a16:creationId xmlns:a16="http://schemas.microsoft.com/office/drawing/2014/main" id="{FE214413-198F-83A6-A6F1-B531E27E7DA6}"/>
                      </a:ext>
                    </a:extLst>
                  </p:cNvPr>
                  <p:cNvSpPr/>
                  <p:nvPr/>
                </p:nvSpPr>
                <p:spPr>
                  <a:xfrm>
                    <a:off x="12942835" y="7465035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Oval 170">
                    <a:extLst>
                      <a:ext uri="{FF2B5EF4-FFF2-40B4-BE49-F238E27FC236}">
                        <a16:creationId xmlns:a16="http://schemas.microsoft.com/office/drawing/2014/main" id="{E3673D6F-9E7F-A094-9433-06B8BA33EA7E}"/>
                      </a:ext>
                    </a:extLst>
                  </p:cNvPr>
                  <p:cNvSpPr/>
                  <p:nvPr/>
                </p:nvSpPr>
                <p:spPr>
                  <a:xfrm>
                    <a:off x="13028521" y="7894997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2" name="Oval 171">
                    <a:extLst>
                      <a:ext uri="{FF2B5EF4-FFF2-40B4-BE49-F238E27FC236}">
                        <a16:creationId xmlns:a16="http://schemas.microsoft.com/office/drawing/2014/main" id="{7A344EFE-9698-D744-80B5-BB3B522C4E91}"/>
                      </a:ext>
                    </a:extLst>
                  </p:cNvPr>
                  <p:cNvSpPr/>
                  <p:nvPr/>
                </p:nvSpPr>
                <p:spPr>
                  <a:xfrm>
                    <a:off x="13524409" y="7868444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1" name="Oval 180">
                    <a:extLst>
                      <a:ext uri="{FF2B5EF4-FFF2-40B4-BE49-F238E27FC236}">
                        <a16:creationId xmlns:a16="http://schemas.microsoft.com/office/drawing/2014/main" id="{2E84C2CF-B874-FCC7-F32F-10C95495291D}"/>
                      </a:ext>
                    </a:extLst>
                  </p:cNvPr>
                  <p:cNvSpPr/>
                  <p:nvPr/>
                </p:nvSpPr>
                <p:spPr>
                  <a:xfrm>
                    <a:off x="14101622" y="7332758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3" name="Oval 182">
                    <a:extLst>
                      <a:ext uri="{FF2B5EF4-FFF2-40B4-BE49-F238E27FC236}">
                        <a16:creationId xmlns:a16="http://schemas.microsoft.com/office/drawing/2014/main" id="{5D05351E-A447-69C5-DC6A-87B05A69E0DA}"/>
                      </a:ext>
                    </a:extLst>
                  </p:cNvPr>
                  <p:cNvSpPr/>
                  <p:nvPr/>
                </p:nvSpPr>
                <p:spPr>
                  <a:xfrm>
                    <a:off x="14647463" y="7902065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7" name="Oval 186">
                    <a:extLst>
                      <a:ext uri="{FF2B5EF4-FFF2-40B4-BE49-F238E27FC236}">
                        <a16:creationId xmlns:a16="http://schemas.microsoft.com/office/drawing/2014/main" id="{AB42A1A5-9416-8937-7664-207EF3FF4986}"/>
                      </a:ext>
                    </a:extLst>
                  </p:cNvPr>
                  <p:cNvSpPr/>
                  <p:nvPr/>
                </p:nvSpPr>
                <p:spPr>
                  <a:xfrm>
                    <a:off x="14976476" y="7890157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0" name="Oval 189">
                    <a:extLst>
                      <a:ext uri="{FF2B5EF4-FFF2-40B4-BE49-F238E27FC236}">
                        <a16:creationId xmlns:a16="http://schemas.microsoft.com/office/drawing/2014/main" id="{7D79DAFA-E670-465F-5C65-A6A9B1CBABF8}"/>
                      </a:ext>
                    </a:extLst>
                  </p:cNvPr>
                  <p:cNvSpPr/>
                  <p:nvPr/>
                </p:nvSpPr>
                <p:spPr>
                  <a:xfrm>
                    <a:off x="14835861" y="7538600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2" name="Oval 191">
                    <a:extLst>
                      <a:ext uri="{FF2B5EF4-FFF2-40B4-BE49-F238E27FC236}">
                        <a16:creationId xmlns:a16="http://schemas.microsoft.com/office/drawing/2014/main" id="{10422D10-7552-9ED8-C96A-6E7775F383F0}"/>
                      </a:ext>
                    </a:extLst>
                  </p:cNvPr>
                  <p:cNvSpPr/>
                  <p:nvPr/>
                </p:nvSpPr>
                <p:spPr>
                  <a:xfrm>
                    <a:off x="15411065" y="7349539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4" name="Oval 193">
                    <a:extLst>
                      <a:ext uri="{FF2B5EF4-FFF2-40B4-BE49-F238E27FC236}">
                        <a16:creationId xmlns:a16="http://schemas.microsoft.com/office/drawing/2014/main" id="{A967DF62-C271-228E-E7A8-32EB048C371E}"/>
                      </a:ext>
                    </a:extLst>
                  </p:cNvPr>
                  <p:cNvSpPr/>
                  <p:nvPr/>
                </p:nvSpPr>
                <p:spPr>
                  <a:xfrm>
                    <a:off x="15743841" y="7622408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6" name="Oval 195">
                    <a:extLst>
                      <a:ext uri="{FF2B5EF4-FFF2-40B4-BE49-F238E27FC236}">
                        <a16:creationId xmlns:a16="http://schemas.microsoft.com/office/drawing/2014/main" id="{EF6370F5-7B96-5B95-BF64-19533439F27A}"/>
                      </a:ext>
                    </a:extLst>
                  </p:cNvPr>
                  <p:cNvSpPr/>
                  <p:nvPr/>
                </p:nvSpPr>
                <p:spPr>
                  <a:xfrm>
                    <a:off x="15605604" y="7894997"/>
                    <a:ext cx="220980" cy="220980"/>
                  </a:xfrm>
                  <a:prstGeom prst="ellipse">
                    <a:avLst/>
                  </a:prstGeom>
                  <a:solidFill>
                    <a:schemeClr val="bg2">
                      <a:lumMod val="60000"/>
                      <a:lumOff val="40000"/>
                    </a:schemeClr>
                  </a:solidFill>
                  <a:ln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0715F2DD-7B12-4A92-19A2-96C86CE3ABFB}"/>
                  </a:ext>
                </a:extLst>
              </p:cNvPr>
              <p:cNvGrpSpPr/>
              <p:nvPr/>
            </p:nvGrpSpPr>
            <p:grpSpPr>
              <a:xfrm>
                <a:off x="1507530" y="7376953"/>
                <a:ext cx="685413" cy="740141"/>
                <a:chOff x="1507530" y="7376953"/>
                <a:chExt cx="685413" cy="740141"/>
              </a:xfrm>
            </p:grpSpPr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28CC496E-5FE7-EB11-1DB3-0C377015043F}"/>
                    </a:ext>
                  </a:extLst>
                </p:cNvPr>
                <p:cNvSpPr/>
                <p:nvPr/>
              </p:nvSpPr>
              <p:spPr>
                <a:xfrm>
                  <a:off x="1701800" y="7376953"/>
                  <a:ext cx="220980" cy="22098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E3B4C7DA-0717-4060-9A1B-5C3DF016CED7}"/>
                    </a:ext>
                  </a:extLst>
                </p:cNvPr>
                <p:cNvSpPr/>
                <p:nvPr/>
              </p:nvSpPr>
              <p:spPr>
                <a:xfrm>
                  <a:off x="1507530" y="7516921"/>
                  <a:ext cx="220980" cy="22098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571FF171-8AFA-C97D-BBF7-D0C600C36B31}"/>
                    </a:ext>
                  </a:extLst>
                </p:cNvPr>
                <p:cNvSpPr/>
                <p:nvPr/>
              </p:nvSpPr>
              <p:spPr>
                <a:xfrm>
                  <a:off x="1858183" y="7896114"/>
                  <a:ext cx="220980" cy="22098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E10B1C77-B20A-4286-D7BF-F6CB4BF19308}"/>
                    </a:ext>
                  </a:extLst>
                </p:cNvPr>
                <p:cNvSpPr/>
                <p:nvPr/>
              </p:nvSpPr>
              <p:spPr>
                <a:xfrm>
                  <a:off x="1971963" y="7688155"/>
                  <a:ext cx="220980" cy="220980"/>
                </a:xfrm>
                <a:prstGeom prst="ellipse">
                  <a:avLst/>
                </a:prstGeom>
                <a:solidFill>
                  <a:schemeClr val="bg2">
                    <a:lumMod val="60000"/>
                    <a:lumOff val="40000"/>
                  </a:schemeClr>
                </a:solidFill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7C4D598A-7360-93F0-3CCB-830DE1788205}"/>
                  </a:ext>
                </a:extLst>
              </p:cNvPr>
              <p:cNvSpPr/>
              <p:nvPr/>
            </p:nvSpPr>
            <p:spPr>
              <a:xfrm>
                <a:off x="2289128" y="7345152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549C86D2-F113-028B-F7F8-2A905E14C07E}"/>
                  </a:ext>
                </a:extLst>
              </p:cNvPr>
              <p:cNvSpPr/>
              <p:nvPr/>
            </p:nvSpPr>
            <p:spPr>
              <a:xfrm>
                <a:off x="2566874" y="770042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E6E33631-0D52-5EE1-4272-6DDEDD8FAF1F}"/>
                  </a:ext>
                </a:extLst>
              </p:cNvPr>
              <p:cNvSpPr/>
              <p:nvPr/>
            </p:nvSpPr>
            <p:spPr>
              <a:xfrm>
                <a:off x="2984573" y="735635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38FC6CF2-2162-6BB7-F372-F709B0D41A8E}"/>
                  </a:ext>
                </a:extLst>
              </p:cNvPr>
              <p:cNvSpPr/>
              <p:nvPr/>
            </p:nvSpPr>
            <p:spPr>
              <a:xfrm>
                <a:off x="3144246" y="751014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id="{B4CED4E4-212A-67D7-F6C6-33D8CDBD1265}"/>
                  </a:ext>
                </a:extLst>
              </p:cNvPr>
              <p:cNvSpPr/>
              <p:nvPr/>
            </p:nvSpPr>
            <p:spPr>
              <a:xfrm>
                <a:off x="2901832" y="7731123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0340A58C-5918-2A38-689F-75818A61D625}"/>
                  </a:ext>
                </a:extLst>
              </p:cNvPr>
              <p:cNvSpPr/>
              <p:nvPr/>
            </p:nvSpPr>
            <p:spPr>
              <a:xfrm>
                <a:off x="3364484" y="746717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id="{391BBE84-DC36-EA54-D27D-6CC3D6B27B99}"/>
                  </a:ext>
                </a:extLst>
              </p:cNvPr>
              <p:cNvSpPr/>
              <p:nvPr/>
            </p:nvSpPr>
            <p:spPr>
              <a:xfrm>
                <a:off x="3445877" y="789611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C810471E-2EBC-5B3D-85AE-56DA09C702BB}"/>
                  </a:ext>
                </a:extLst>
              </p:cNvPr>
              <p:cNvSpPr/>
              <p:nvPr/>
            </p:nvSpPr>
            <p:spPr>
              <a:xfrm>
                <a:off x="3610523" y="771333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4B11A851-679F-82BA-FF94-FDDE6368AFA6}"/>
                  </a:ext>
                </a:extLst>
              </p:cNvPr>
              <p:cNvSpPr/>
              <p:nvPr/>
            </p:nvSpPr>
            <p:spPr>
              <a:xfrm>
                <a:off x="3826239" y="765993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2EA4D939-5FBD-C6FF-7FA3-7F1BFA3B0949}"/>
                  </a:ext>
                </a:extLst>
              </p:cNvPr>
              <p:cNvSpPr/>
              <p:nvPr/>
            </p:nvSpPr>
            <p:spPr>
              <a:xfrm>
                <a:off x="3965819" y="747782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B98E186F-C97C-B7D0-B0A9-58D0917D4044}"/>
                  </a:ext>
                </a:extLst>
              </p:cNvPr>
              <p:cNvSpPr/>
              <p:nvPr/>
            </p:nvSpPr>
            <p:spPr>
              <a:xfrm>
                <a:off x="4306815" y="735635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6B95D585-D89F-C8B8-CB78-63348E8F5FBC}"/>
                  </a:ext>
                </a:extLst>
              </p:cNvPr>
              <p:cNvSpPr/>
              <p:nvPr/>
            </p:nvSpPr>
            <p:spPr>
              <a:xfrm>
                <a:off x="4559728" y="7691851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id="{103D51A1-855B-3D35-B1E5-D56C0E75BDD0}"/>
                  </a:ext>
                </a:extLst>
              </p:cNvPr>
              <p:cNvSpPr/>
              <p:nvPr/>
            </p:nvSpPr>
            <p:spPr>
              <a:xfrm>
                <a:off x="4870343" y="7577665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8CEB7314-402D-5A30-EAB5-A9BA03547E17}"/>
                  </a:ext>
                </a:extLst>
              </p:cNvPr>
              <p:cNvSpPr/>
              <p:nvPr/>
            </p:nvSpPr>
            <p:spPr>
              <a:xfrm>
                <a:off x="4897267" y="7896114"/>
                <a:ext cx="220980" cy="220980"/>
              </a:xfrm>
              <a:prstGeom prst="ellipse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187D1C11-FEEE-9404-32EA-B62897BDC823}"/>
              </a:ext>
            </a:extLst>
          </p:cNvPr>
          <p:cNvGrpSpPr/>
          <p:nvPr/>
        </p:nvGrpSpPr>
        <p:grpSpPr>
          <a:xfrm>
            <a:off x="2378807" y="7364730"/>
            <a:ext cx="2322733" cy="750570"/>
            <a:chOff x="2378807" y="7364730"/>
            <a:chExt cx="2322733" cy="750570"/>
          </a:xfr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F1B3C07-6EF1-8484-BE27-DEDF053FA2B4}"/>
                </a:ext>
              </a:extLst>
            </p:cNvPr>
            <p:cNvSpPr/>
            <p:nvPr/>
          </p:nvSpPr>
          <p:spPr>
            <a:xfrm>
              <a:off x="2378807" y="7364730"/>
              <a:ext cx="352963" cy="750570"/>
            </a:xfrm>
            <a:custGeom>
              <a:avLst/>
              <a:gdLst>
                <a:gd name="csX0" fmla="*/ 13873 w 352963"/>
                <a:gd name="csY0" fmla="*/ 0 h 750570"/>
                <a:gd name="csX1" fmla="*/ 2443 w 352963"/>
                <a:gd name="csY1" fmla="*/ 72390 h 750570"/>
                <a:gd name="csX2" fmla="*/ 25303 w 352963"/>
                <a:gd name="csY2" fmla="*/ 76200 h 750570"/>
                <a:gd name="csX3" fmla="*/ 82453 w 352963"/>
                <a:gd name="csY3" fmla="*/ 99060 h 750570"/>
                <a:gd name="csX4" fmla="*/ 116743 w 352963"/>
                <a:gd name="csY4" fmla="*/ 114300 h 750570"/>
                <a:gd name="csX5" fmla="*/ 112933 w 352963"/>
                <a:gd name="csY5" fmla="*/ 133350 h 750570"/>
                <a:gd name="csX6" fmla="*/ 204373 w 352963"/>
                <a:gd name="csY6" fmla="*/ 182880 h 750570"/>
                <a:gd name="csX7" fmla="*/ 231043 w 352963"/>
                <a:gd name="csY7" fmla="*/ 217170 h 750570"/>
                <a:gd name="csX8" fmla="*/ 272953 w 352963"/>
                <a:gd name="csY8" fmla="*/ 316230 h 750570"/>
                <a:gd name="csX9" fmla="*/ 311053 w 352963"/>
                <a:gd name="csY9" fmla="*/ 365760 h 750570"/>
                <a:gd name="csX10" fmla="*/ 318673 w 352963"/>
                <a:gd name="csY10" fmla="*/ 377190 h 750570"/>
                <a:gd name="csX11" fmla="*/ 352963 w 352963"/>
                <a:gd name="csY11" fmla="*/ 422910 h 750570"/>
                <a:gd name="csX12" fmla="*/ 345343 w 352963"/>
                <a:gd name="csY12" fmla="*/ 461010 h 750570"/>
                <a:gd name="csX13" fmla="*/ 333913 w 352963"/>
                <a:gd name="csY13" fmla="*/ 480060 h 750570"/>
                <a:gd name="csX14" fmla="*/ 322483 w 352963"/>
                <a:gd name="csY14" fmla="*/ 502920 h 750570"/>
                <a:gd name="csX15" fmla="*/ 311053 w 352963"/>
                <a:gd name="csY15" fmla="*/ 514350 h 750570"/>
                <a:gd name="csX16" fmla="*/ 299623 w 352963"/>
                <a:gd name="csY16" fmla="*/ 533400 h 750570"/>
                <a:gd name="csX17" fmla="*/ 292003 w 352963"/>
                <a:gd name="csY17" fmla="*/ 544830 h 750570"/>
                <a:gd name="csX18" fmla="*/ 303433 w 352963"/>
                <a:gd name="csY18" fmla="*/ 563880 h 750570"/>
                <a:gd name="csX19" fmla="*/ 299623 w 352963"/>
                <a:gd name="csY19" fmla="*/ 697230 h 750570"/>
                <a:gd name="csX20" fmla="*/ 295813 w 352963"/>
                <a:gd name="csY20" fmla="*/ 712470 h 750570"/>
                <a:gd name="csX21" fmla="*/ 284383 w 352963"/>
                <a:gd name="csY21" fmla="*/ 746760 h 750570"/>
                <a:gd name="csX22" fmla="*/ 284383 w 352963"/>
                <a:gd name="csY22" fmla="*/ 750570 h 7505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352963" h="750570">
                  <a:moveTo>
                    <a:pt x="13873" y="0"/>
                  </a:moveTo>
                  <a:cubicBezTo>
                    <a:pt x="6865" y="21023"/>
                    <a:pt x="-5188" y="51023"/>
                    <a:pt x="2443" y="72390"/>
                  </a:cubicBezTo>
                  <a:cubicBezTo>
                    <a:pt x="5041" y="79665"/>
                    <a:pt x="17683" y="74930"/>
                    <a:pt x="25303" y="76200"/>
                  </a:cubicBezTo>
                  <a:cubicBezTo>
                    <a:pt x="57235" y="97488"/>
                    <a:pt x="7357" y="65684"/>
                    <a:pt x="82453" y="99060"/>
                  </a:cubicBezTo>
                  <a:lnTo>
                    <a:pt x="116743" y="114300"/>
                  </a:lnTo>
                  <a:cubicBezTo>
                    <a:pt x="115473" y="120650"/>
                    <a:pt x="108985" y="128217"/>
                    <a:pt x="112933" y="133350"/>
                  </a:cubicBezTo>
                  <a:cubicBezTo>
                    <a:pt x="133976" y="160706"/>
                    <a:pt x="174738" y="171482"/>
                    <a:pt x="204373" y="182880"/>
                  </a:cubicBezTo>
                  <a:cubicBezTo>
                    <a:pt x="213263" y="194310"/>
                    <a:pt x="229087" y="202823"/>
                    <a:pt x="231043" y="217170"/>
                  </a:cubicBezTo>
                  <a:cubicBezTo>
                    <a:pt x="244008" y="312245"/>
                    <a:pt x="217251" y="288379"/>
                    <a:pt x="272953" y="316230"/>
                  </a:cubicBezTo>
                  <a:cubicBezTo>
                    <a:pt x="319282" y="381091"/>
                    <a:pt x="265476" y="307161"/>
                    <a:pt x="311053" y="365760"/>
                  </a:cubicBezTo>
                  <a:cubicBezTo>
                    <a:pt x="313864" y="369374"/>
                    <a:pt x="315926" y="373527"/>
                    <a:pt x="318673" y="377190"/>
                  </a:cubicBezTo>
                  <a:cubicBezTo>
                    <a:pt x="368319" y="443384"/>
                    <a:pt x="292133" y="337747"/>
                    <a:pt x="352963" y="422910"/>
                  </a:cubicBezTo>
                  <a:cubicBezTo>
                    <a:pt x="350423" y="435610"/>
                    <a:pt x="349439" y="448723"/>
                    <a:pt x="345343" y="461010"/>
                  </a:cubicBezTo>
                  <a:cubicBezTo>
                    <a:pt x="343001" y="468035"/>
                    <a:pt x="337459" y="473559"/>
                    <a:pt x="333913" y="480060"/>
                  </a:cubicBezTo>
                  <a:cubicBezTo>
                    <a:pt x="329833" y="487539"/>
                    <a:pt x="327209" y="495831"/>
                    <a:pt x="322483" y="502920"/>
                  </a:cubicBezTo>
                  <a:cubicBezTo>
                    <a:pt x="319494" y="507403"/>
                    <a:pt x="314286" y="510039"/>
                    <a:pt x="311053" y="514350"/>
                  </a:cubicBezTo>
                  <a:cubicBezTo>
                    <a:pt x="306610" y="520274"/>
                    <a:pt x="303548" y="527120"/>
                    <a:pt x="299623" y="533400"/>
                  </a:cubicBezTo>
                  <a:cubicBezTo>
                    <a:pt x="297196" y="537283"/>
                    <a:pt x="294543" y="541020"/>
                    <a:pt x="292003" y="544830"/>
                  </a:cubicBezTo>
                  <a:cubicBezTo>
                    <a:pt x="295813" y="551180"/>
                    <a:pt x="300330" y="557156"/>
                    <a:pt x="303433" y="563880"/>
                  </a:cubicBezTo>
                  <a:cubicBezTo>
                    <a:pt x="328099" y="617322"/>
                    <a:pt x="313054" y="613959"/>
                    <a:pt x="299623" y="697230"/>
                  </a:cubicBezTo>
                  <a:cubicBezTo>
                    <a:pt x="298789" y="702400"/>
                    <a:pt x="297469" y="707502"/>
                    <a:pt x="295813" y="712470"/>
                  </a:cubicBezTo>
                  <a:cubicBezTo>
                    <a:pt x="287428" y="737624"/>
                    <a:pt x="288948" y="723934"/>
                    <a:pt x="284383" y="746760"/>
                  </a:cubicBezTo>
                  <a:cubicBezTo>
                    <a:pt x="284134" y="748005"/>
                    <a:pt x="284383" y="749300"/>
                    <a:pt x="284383" y="75057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CC12C6F3-DEC8-4F50-922A-8CA4EF4C8A4B}"/>
                </a:ext>
              </a:extLst>
            </p:cNvPr>
            <p:cNvSpPr/>
            <p:nvPr/>
          </p:nvSpPr>
          <p:spPr>
            <a:xfrm>
              <a:off x="4419512" y="7372350"/>
              <a:ext cx="282028" cy="731520"/>
            </a:xfrm>
            <a:custGeom>
              <a:avLst/>
              <a:gdLst>
                <a:gd name="csX0" fmla="*/ 7708 w 282028"/>
                <a:gd name="csY0" fmla="*/ 0 h 731520"/>
                <a:gd name="csX1" fmla="*/ 88 w 282028"/>
                <a:gd name="csY1" fmla="*/ 68580 h 731520"/>
                <a:gd name="csX2" fmla="*/ 11518 w 282028"/>
                <a:gd name="csY2" fmla="*/ 99060 h 731520"/>
                <a:gd name="csX3" fmla="*/ 45808 w 282028"/>
                <a:gd name="csY3" fmla="*/ 179070 h 731520"/>
                <a:gd name="csX4" fmla="*/ 72478 w 282028"/>
                <a:gd name="csY4" fmla="*/ 209550 h 731520"/>
                <a:gd name="csX5" fmla="*/ 80098 w 282028"/>
                <a:gd name="csY5" fmla="*/ 236220 h 731520"/>
                <a:gd name="csX6" fmla="*/ 49618 w 282028"/>
                <a:gd name="csY6" fmla="*/ 285750 h 731520"/>
                <a:gd name="csX7" fmla="*/ 34378 w 282028"/>
                <a:gd name="csY7" fmla="*/ 342900 h 731520"/>
                <a:gd name="csX8" fmla="*/ 114388 w 282028"/>
                <a:gd name="csY8" fmla="*/ 381000 h 731520"/>
                <a:gd name="csX9" fmla="*/ 182968 w 282028"/>
                <a:gd name="csY9" fmla="*/ 396240 h 731520"/>
                <a:gd name="csX10" fmla="*/ 251548 w 282028"/>
                <a:gd name="csY10" fmla="*/ 407670 h 731520"/>
                <a:gd name="csX11" fmla="*/ 262978 w 282028"/>
                <a:gd name="csY11" fmla="*/ 411480 h 731520"/>
                <a:gd name="csX12" fmla="*/ 282028 w 282028"/>
                <a:gd name="csY12" fmla="*/ 422910 h 731520"/>
                <a:gd name="csX13" fmla="*/ 270598 w 282028"/>
                <a:gd name="csY13" fmla="*/ 461010 h 731520"/>
                <a:gd name="csX14" fmla="*/ 255358 w 282028"/>
                <a:gd name="csY14" fmla="*/ 499110 h 731520"/>
                <a:gd name="csX15" fmla="*/ 243928 w 282028"/>
                <a:gd name="csY15" fmla="*/ 552450 h 731520"/>
                <a:gd name="csX16" fmla="*/ 224878 w 282028"/>
                <a:gd name="csY16" fmla="*/ 594360 h 731520"/>
                <a:gd name="csX17" fmla="*/ 221068 w 282028"/>
                <a:gd name="csY17" fmla="*/ 643890 h 731520"/>
                <a:gd name="csX18" fmla="*/ 213448 w 282028"/>
                <a:gd name="csY18" fmla="*/ 662940 h 731520"/>
                <a:gd name="csX19" fmla="*/ 221068 w 282028"/>
                <a:gd name="csY19" fmla="*/ 704850 h 731520"/>
                <a:gd name="csX20" fmla="*/ 228688 w 282028"/>
                <a:gd name="csY20" fmla="*/ 716280 h 731520"/>
                <a:gd name="csX21" fmla="*/ 224878 w 282028"/>
                <a:gd name="csY21" fmla="*/ 731520 h 7315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282028" h="731520">
                  <a:moveTo>
                    <a:pt x="7708" y="0"/>
                  </a:moveTo>
                  <a:cubicBezTo>
                    <a:pt x="5168" y="22860"/>
                    <a:pt x="-796" y="45596"/>
                    <a:pt x="88" y="68580"/>
                  </a:cubicBezTo>
                  <a:cubicBezTo>
                    <a:pt x="505" y="79423"/>
                    <a:pt x="7933" y="88818"/>
                    <a:pt x="11518" y="99060"/>
                  </a:cubicBezTo>
                  <a:cubicBezTo>
                    <a:pt x="24035" y="134824"/>
                    <a:pt x="24538" y="148938"/>
                    <a:pt x="45808" y="179070"/>
                  </a:cubicBezTo>
                  <a:cubicBezTo>
                    <a:pt x="53593" y="190099"/>
                    <a:pt x="63588" y="199390"/>
                    <a:pt x="72478" y="209550"/>
                  </a:cubicBezTo>
                  <a:cubicBezTo>
                    <a:pt x="75018" y="218440"/>
                    <a:pt x="81320" y="227055"/>
                    <a:pt x="80098" y="236220"/>
                  </a:cubicBezTo>
                  <a:cubicBezTo>
                    <a:pt x="77833" y="253209"/>
                    <a:pt x="60062" y="272695"/>
                    <a:pt x="49618" y="285750"/>
                  </a:cubicBezTo>
                  <a:cubicBezTo>
                    <a:pt x="48498" y="289671"/>
                    <a:pt x="33619" y="340624"/>
                    <a:pt x="34378" y="342900"/>
                  </a:cubicBezTo>
                  <a:cubicBezTo>
                    <a:pt x="45673" y="376786"/>
                    <a:pt x="89588" y="375095"/>
                    <a:pt x="114388" y="381000"/>
                  </a:cubicBezTo>
                  <a:cubicBezTo>
                    <a:pt x="168745" y="393942"/>
                    <a:pt x="110408" y="384783"/>
                    <a:pt x="182968" y="396240"/>
                  </a:cubicBezTo>
                  <a:cubicBezTo>
                    <a:pt x="229790" y="403633"/>
                    <a:pt x="198993" y="395542"/>
                    <a:pt x="251548" y="407670"/>
                  </a:cubicBezTo>
                  <a:cubicBezTo>
                    <a:pt x="255461" y="408573"/>
                    <a:pt x="259386" y="409684"/>
                    <a:pt x="262978" y="411480"/>
                  </a:cubicBezTo>
                  <a:cubicBezTo>
                    <a:pt x="269602" y="414792"/>
                    <a:pt x="275678" y="419100"/>
                    <a:pt x="282028" y="422910"/>
                  </a:cubicBezTo>
                  <a:cubicBezTo>
                    <a:pt x="277782" y="439895"/>
                    <a:pt x="277555" y="442458"/>
                    <a:pt x="270598" y="461010"/>
                  </a:cubicBezTo>
                  <a:cubicBezTo>
                    <a:pt x="265795" y="473817"/>
                    <a:pt x="260438" y="486410"/>
                    <a:pt x="255358" y="499110"/>
                  </a:cubicBezTo>
                  <a:cubicBezTo>
                    <a:pt x="252461" y="522287"/>
                    <a:pt x="253288" y="531857"/>
                    <a:pt x="243928" y="552450"/>
                  </a:cubicBezTo>
                  <a:cubicBezTo>
                    <a:pt x="217990" y="609513"/>
                    <a:pt x="246093" y="530715"/>
                    <a:pt x="224878" y="594360"/>
                  </a:cubicBezTo>
                  <a:cubicBezTo>
                    <a:pt x="223608" y="610870"/>
                    <a:pt x="223790" y="627557"/>
                    <a:pt x="221068" y="643890"/>
                  </a:cubicBezTo>
                  <a:cubicBezTo>
                    <a:pt x="219944" y="650636"/>
                    <a:pt x="213448" y="656101"/>
                    <a:pt x="213448" y="662940"/>
                  </a:cubicBezTo>
                  <a:cubicBezTo>
                    <a:pt x="213448" y="677139"/>
                    <a:pt x="217167" y="691197"/>
                    <a:pt x="221068" y="704850"/>
                  </a:cubicBezTo>
                  <a:cubicBezTo>
                    <a:pt x="222326" y="709253"/>
                    <a:pt x="228040" y="711747"/>
                    <a:pt x="228688" y="716280"/>
                  </a:cubicBezTo>
                  <a:cubicBezTo>
                    <a:pt x="229429" y="721464"/>
                    <a:pt x="226148" y="726440"/>
                    <a:pt x="224878" y="73152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59883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uiExpand="1" build="p"/>
      <p:bldP spid="294" grpId="0" animBg="1"/>
      <p:bldP spid="29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0FEE0442-B78F-9661-AFE4-10F7C1429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50D491A3-A859-B069-F8A6-347E5F9A2EEA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Practical Applications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A6DDC19-4937-340F-E757-4460E4BDDE7D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DF9F4-239B-54CB-DF66-21DD61C42D3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26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ACAEC1B5-8AE4-8804-3AE8-BC111A8BF0E1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683AF7-36F1-5636-7BF4-BBF73E83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122" y="2290875"/>
            <a:ext cx="10765339" cy="7778485"/>
          </a:xfrm>
          <a:prstGeom prst="rect">
            <a:avLst/>
          </a:prstGeom>
        </p:spPr>
      </p:pic>
      <p:sp>
        <p:nvSpPr>
          <p:cNvPr id="10" name="Google Shape;139;p18">
            <a:extLst>
              <a:ext uri="{FF2B5EF4-FFF2-40B4-BE49-F238E27FC236}">
                <a16:creationId xmlns:a16="http://schemas.microsoft.com/office/drawing/2014/main" id="{48A6A7F9-3F24-064C-8A23-E2ED9A6252FB}"/>
              </a:ext>
            </a:extLst>
          </p:cNvPr>
          <p:cNvSpPr txBox="1"/>
          <p:nvPr/>
        </p:nvSpPr>
        <p:spPr>
          <a:xfrm>
            <a:off x="11835998" y="2552832"/>
            <a:ext cx="6452002" cy="808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Different applications for piezoresistive sensors fabricated in three distinct methods.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i="0" u="none" strike="noStrike" cap="none" dirty="0">
              <a:solidFill>
                <a:srgbClr val="241842"/>
              </a:solidFill>
              <a:latin typeface="Merriweather Sans"/>
              <a:ea typeface="Merriweather Sans"/>
              <a:cs typeface="Times New Roman" panose="02020603050405020304" pitchFamily="18" charset="0"/>
              <a:sym typeface="Merriweather Sans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AJP method is considered </a:t>
            </a: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part of the conductive polymeric composite section, and some application include:</a:t>
            </a:r>
          </a:p>
          <a:p>
            <a:pPr marL="342900" marR="0" lvl="0" indent="-3429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Wearable pressure/tactile sensors (electronic skin)</a:t>
            </a:r>
          </a:p>
          <a:p>
            <a:pPr marL="342900" marR="0" lvl="0" indent="-3429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Integrated sensors in fabric for physical evaluation</a:t>
            </a:r>
          </a:p>
          <a:p>
            <a:pPr marL="342900" marR="0" lvl="0" indent="-34290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>
                <a:latin typeface="Merriweather Sans" pitchFamily="2" charset="0"/>
              </a:rPr>
              <a:t>J. Li, L. Fang, B. Sun, X. Li, and S. H. Kang, “Review—Recent Progress in Flexible and Stretchable Piezoresistive Sensors and Their Applications,” </a:t>
            </a:r>
            <a:r>
              <a:rPr lang="en-US" sz="2000" i="1" dirty="0">
                <a:latin typeface="Merriweather Sans" pitchFamily="2" charset="0"/>
              </a:rPr>
              <a:t>J. </a:t>
            </a:r>
            <a:r>
              <a:rPr lang="en-US" sz="2000" i="1" dirty="0" err="1">
                <a:latin typeface="Merriweather Sans" pitchFamily="2" charset="0"/>
              </a:rPr>
              <a:t>Electrochem</a:t>
            </a:r>
            <a:r>
              <a:rPr lang="en-US" sz="2000" i="1" dirty="0">
                <a:latin typeface="Merriweather Sans" pitchFamily="2" charset="0"/>
              </a:rPr>
              <a:t>. Soc.</a:t>
            </a:r>
            <a:r>
              <a:rPr lang="en-US" sz="2000" dirty="0">
                <a:latin typeface="Merriweather Sans" pitchFamily="2" charset="0"/>
              </a:rPr>
              <a:t>, vol. 167, no. 3, p. 037561, Jan. 2020, </a:t>
            </a:r>
            <a:r>
              <a:rPr lang="en-US" sz="2000" dirty="0" err="1">
                <a:latin typeface="Merriweather Sans" pitchFamily="2" charset="0"/>
              </a:rPr>
              <a:t>doi</a:t>
            </a:r>
            <a:r>
              <a:rPr lang="en-US" sz="2000" dirty="0">
                <a:latin typeface="Merriweather Sans" pitchFamily="2" charset="0"/>
              </a:rPr>
              <a:t>: </a:t>
            </a:r>
            <a:r>
              <a:rPr lang="en-US" sz="2000" dirty="0">
                <a:solidFill>
                  <a:srgbClr val="FF0000"/>
                </a:solidFill>
                <a:latin typeface="Merriweather Sans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10.1149/1945-7111/ab6828</a:t>
            </a:r>
            <a:r>
              <a:rPr lang="en-US" sz="2000" dirty="0">
                <a:latin typeface="Merriweather Sans" pitchFamily="2" charset="0"/>
              </a:rPr>
              <a:t>.</a:t>
            </a:r>
          </a:p>
          <a:p>
            <a:pPr marR="0" lvl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241842"/>
              </a:solidFill>
              <a:latin typeface="Merriweather Sans"/>
              <a:ea typeface="Merriweather Sans"/>
              <a:cs typeface="Times New Roman" panose="02020603050405020304" pitchFamily="18" charset="0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4082880310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B2021CE1-A9EE-CA83-B4EA-5263880BD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18;p17">
            <a:extLst>
              <a:ext uri="{FF2B5EF4-FFF2-40B4-BE49-F238E27FC236}">
                <a16:creationId xmlns:a16="http://schemas.microsoft.com/office/drawing/2014/main" id="{BDE3D13B-7336-96C7-158F-22429B0052CF}"/>
              </a:ext>
            </a:extLst>
          </p:cNvPr>
          <p:cNvSpPr/>
          <p:nvPr/>
        </p:nvSpPr>
        <p:spPr>
          <a:xfrm>
            <a:off x="13435755" y="2249838"/>
            <a:ext cx="3097670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6562B875-B3FB-1643-ECB9-A49DBAB33D48}"/>
              </a:ext>
            </a:extLst>
          </p:cNvPr>
          <p:cNvSpPr txBox="1"/>
          <p:nvPr/>
        </p:nvSpPr>
        <p:spPr>
          <a:xfrm>
            <a:off x="634180" y="207891"/>
            <a:ext cx="1305764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Carbon Ink Deposition Process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A07049-B0B3-9E32-1F93-4CC1F210BEC2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00D5B53-0A98-B596-79FB-E9E2A8776DB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27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ECA247C5-CFE6-920A-1B62-1E410064DB30}"/>
                  </a:ext>
                </a:extLst>
              </p:cNvPr>
              <p:cNvSpPr txBox="1"/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AJP carbon ink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Inspect in </a:t>
                </a:r>
                <a:r>
                  <a:rPr lang="en-US" sz="3200" dirty="0" err="1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Microscope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 </m:t>
                    </m:r>
                  </m:oMath>
                </a14:m>
                <a:r>
                  <a:rPr lang="en-US" sz="3200" dirty="0" err="1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Cure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in Furnace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 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Repeat 4 times</a:t>
                </a:r>
              </a:p>
            </p:txBody>
          </p:sp>
        </mc:Choice>
        <mc:Fallback xmlns="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ECA247C5-CFE6-920A-1B62-1E410064D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blipFill>
                <a:blip r:embed="rId3"/>
                <a:stretch>
                  <a:fillRect b="-256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oogle Shape;149;p18">
            <a:extLst>
              <a:ext uri="{FF2B5EF4-FFF2-40B4-BE49-F238E27FC236}">
                <a16:creationId xmlns:a16="http://schemas.microsoft.com/office/drawing/2014/main" id="{2F159F44-7AFE-EBAF-6B58-FEFF2E98F91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4319834" y="-1101625"/>
            <a:ext cx="2455059" cy="465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8C8CD732-D230-DB69-D001-03105B0F8E8D}"/>
              </a:ext>
            </a:extLst>
          </p:cNvPr>
          <p:cNvGrpSpPr/>
          <p:nvPr/>
        </p:nvGrpSpPr>
        <p:grpSpPr>
          <a:xfrm>
            <a:off x="6527211" y="3637396"/>
            <a:ext cx="5787245" cy="5700361"/>
            <a:chOff x="6527211" y="3637396"/>
            <a:chExt cx="5787245" cy="5700361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5CB7E69-036C-B0E4-E670-A705DA80B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211" y="3637396"/>
              <a:ext cx="5787245" cy="434043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6" name="Google Shape;139;p18">
              <a:extLst>
                <a:ext uri="{FF2B5EF4-FFF2-40B4-BE49-F238E27FC236}">
                  <a16:creationId xmlns:a16="http://schemas.microsoft.com/office/drawing/2014/main" id="{7A082C2B-676F-5964-548F-0743735B1EAD}"/>
                </a:ext>
              </a:extLst>
            </p:cNvPr>
            <p:cNvSpPr txBox="1"/>
            <p:nvPr/>
          </p:nvSpPr>
          <p:spPr>
            <a:xfrm>
              <a:off x="6814617" y="8303628"/>
              <a:ext cx="5120885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17: Bottom illumination of the 4 carbon layers</a:t>
              </a:r>
              <a:endPara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230934-5A14-62F7-B6D5-67C819A80163}"/>
              </a:ext>
            </a:extLst>
          </p:cNvPr>
          <p:cNvGrpSpPr/>
          <p:nvPr/>
        </p:nvGrpSpPr>
        <p:grpSpPr>
          <a:xfrm>
            <a:off x="344504" y="3726651"/>
            <a:ext cx="5787245" cy="5733714"/>
            <a:chOff x="344504" y="3726651"/>
            <a:chExt cx="5787245" cy="5733714"/>
          </a:xfrm>
        </p:grpSpPr>
        <p:sp>
          <p:nvSpPr>
            <p:cNvPr id="13" name="Google Shape;139;p18">
              <a:extLst>
                <a:ext uri="{FF2B5EF4-FFF2-40B4-BE49-F238E27FC236}">
                  <a16:creationId xmlns:a16="http://schemas.microsoft.com/office/drawing/2014/main" id="{E7855F0C-AEB8-FD8E-D537-3AB174A28954}"/>
                </a:ext>
              </a:extLst>
            </p:cNvPr>
            <p:cNvSpPr txBox="1"/>
            <p:nvPr/>
          </p:nvSpPr>
          <p:spPr>
            <a:xfrm>
              <a:off x="356008" y="8426236"/>
              <a:ext cx="5120885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16: Bright fields of the 4 carbon layers </a:t>
              </a:r>
              <a:endParaRPr lang="en-US" sz="24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5AA3481-4FD6-6DA7-9F2F-018459828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04" y="3726651"/>
              <a:ext cx="5787245" cy="434043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C218E2-2A43-7ADE-1E3A-85970EE6A2E6}"/>
              </a:ext>
            </a:extLst>
          </p:cNvPr>
          <p:cNvGrpSpPr/>
          <p:nvPr/>
        </p:nvGrpSpPr>
        <p:grpSpPr>
          <a:xfrm>
            <a:off x="12745269" y="3049763"/>
            <a:ext cx="5037727" cy="6998716"/>
            <a:chOff x="12585948" y="2449831"/>
            <a:chExt cx="5037727" cy="761952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75B984C-8421-8E38-EBDB-FC31BD5BD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2573729" y="2898335"/>
              <a:ext cx="5427786" cy="4530777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8" name="Google Shape;139;p18">
              <a:extLst>
                <a:ext uri="{FF2B5EF4-FFF2-40B4-BE49-F238E27FC236}">
                  <a16:creationId xmlns:a16="http://schemas.microsoft.com/office/drawing/2014/main" id="{766132F4-3CEF-ED37-A521-3BDFEAFFDB70}"/>
                </a:ext>
              </a:extLst>
            </p:cNvPr>
            <p:cNvSpPr txBox="1"/>
            <p:nvPr/>
          </p:nvSpPr>
          <p:spPr>
            <a:xfrm>
              <a:off x="12585948" y="8001101"/>
              <a:ext cx="5037727" cy="20682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u="sng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Novacentrix</a:t>
              </a:r>
              <a:r>
                <a:rPr lang="en-US" sz="2400" b="1" u="sng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 Polymer Ink: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Viscosity: &gt;10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cP</a:t>
              </a:r>
              <a:endPara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Particle size: ~nm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Content: 44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wt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% polymer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22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E2D24C35-B4C3-366E-0743-2561216AA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C81279E3-9FAA-44E1-215D-AE0F795DC2C8}"/>
              </a:ext>
            </a:extLst>
          </p:cNvPr>
          <p:cNvSpPr txBox="1"/>
          <p:nvPr/>
        </p:nvSpPr>
        <p:spPr>
          <a:xfrm>
            <a:off x="634180" y="207891"/>
            <a:ext cx="1464079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Perpendicular Loading Test Setup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D7B4E0-AE99-AED3-6B78-C9120DFDB558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3BD42A1-ED05-0271-D8BD-DB3E85A0837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28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0964B760-8869-4F1E-B4A4-4664CEC4FB4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AE5CD-1E7E-AF16-4BC1-A517CCC1EBFB}"/>
              </a:ext>
            </a:extLst>
          </p:cNvPr>
          <p:cNvSpPr txBox="1"/>
          <p:nvPr/>
        </p:nvSpPr>
        <p:spPr>
          <a:xfrm>
            <a:off x="634180" y="2286815"/>
            <a:ext cx="16989494" cy="67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Characterize the sensitivity of the sensors from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perpendicular loading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F6ADD34-C608-8D92-BC8A-F2EA82DACD34}"/>
                  </a:ext>
                </a:extLst>
              </p:cNvPr>
              <p:cNvSpPr txBox="1"/>
              <p:nvPr/>
            </p:nvSpPr>
            <p:spPr>
              <a:xfrm>
                <a:off x="654495" y="2928597"/>
                <a:ext cx="5536597" cy="7134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SzPct val="15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Cantilever with the printed sensor is mounted to the apparatus where the load is directly over the carbon-polymer sensing layers.</a:t>
                </a:r>
              </a:p>
              <a:p>
                <a:pPr marL="457200" indent="-457200">
                  <a:lnSpc>
                    <a:spcPct val="150000"/>
                  </a:lnSpc>
                  <a:buSzPct val="15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Kapton film is used to cover the sensor to avoid damaging the layers.</a:t>
                </a:r>
              </a:p>
              <a:p>
                <a:pPr marL="457200" indent="-457200">
                  <a:lnSpc>
                    <a:spcPct val="150000"/>
                  </a:lnSpc>
                  <a:buSzPct val="15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When a load is added,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0" i="0" smtClean="0">
                        <a:solidFill>
                          <a:srgbClr val="241842"/>
                        </a:solidFill>
                        <a:latin typeface="Merriweather Sans" pitchFamily="2" charset="0"/>
                      </a:rPr>
                      <m:t>ΔR</m:t>
                    </m:r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 pitchFamily="2" charset="0"/>
                  </a:rPr>
                  <a:t> is measured using a digital multimeter.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F6ADD34-C608-8D92-BC8A-F2EA82DAC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95" y="2928597"/>
                <a:ext cx="5536597" cy="7134004"/>
              </a:xfrm>
              <a:prstGeom prst="rect">
                <a:avLst/>
              </a:prstGeom>
              <a:blipFill>
                <a:blip r:embed="rId4"/>
                <a:stretch>
                  <a:fillRect l="-3850" t="-1537" b="-1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CB298A2-6AED-F254-B6F7-DBF4717BB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07444" y="3873578"/>
            <a:ext cx="6651637" cy="4988728"/>
          </a:xfrm>
          <a:prstGeom prst="rect">
            <a:avLst/>
          </a:prstGeom>
          <a:ln w="28575">
            <a:solidFill>
              <a:schemeClr val="tx1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97A570-C131-D930-80CC-90C3E0B239A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364" t="6364" r="23297" b="23297"/>
          <a:stretch>
            <a:fillRect/>
          </a:stretch>
        </p:blipFill>
        <p:spPr>
          <a:xfrm rot="5400000">
            <a:off x="5421572" y="3901042"/>
            <a:ext cx="6620250" cy="4965188"/>
          </a:xfrm>
          <a:prstGeom prst="rect">
            <a:avLst/>
          </a:prstGeom>
          <a:ln w="28575">
            <a:solidFill>
              <a:schemeClr val="tx1">
                <a:lumMod val="90000"/>
                <a:lumOff val="10000"/>
              </a:schemeClr>
            </a:solidFill>
          </a:ln>
        </p:spPr>
      </p:pic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8DAB6E78-772F-1FB1-8911-A6390A8CF914}"/>
              </a:ext>
            </a:extLst>
          </p:cNvPr>
          <p:cNvSpPr/>
          <p:nvPr/>
        </p:nvSpPr>
        <p:spPr>
          <a:xfrm rot="16200000">
            <a:off x="7051465" y="4737716"/>
            <a:ext cx="6683026" cy="3291840"/>
          </a:xfrm>
          <a:prstGeom prst="triangle">
            <a:avLst>
              <a:gd name="adj" fmla="val 10874"/>
            </a:avLst>
          </a:prstGeom>
          <a:solidFill>
            <a:srgbClr val="0E0030">
              <a:alpha val="80000"/>
            </a:srgbClr>
          </a:solidFill>
          <a:ln w="28575">
            <a:solidFill>
              <a:srgbClr val="0A0D0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E3BA0D-493A-612F-0B49-021863005D1F}"/>
              </a:ext>
            </a:extLst>
          </p:cNvPr>
          <p:cNvGrpSpPr/>
          <p:nvPr/>
        </p:nvGrpSpPr>
        <p:grpSpPr>
          <a:xfrm>
            <a:off x="6191092" y="6974138"/>
            <a:ext cx="2158727" cy="1698427"/>
            <a:chOff x="10288166" y="4786500"/>
            <a:chExt cx="2158727" cy="906895"/>
          </a:xfrm>
        </p:grpSpPr>
        <p:sp>
          <p:nvSpPr>
            <p:cNvPr id="12" name="Google Shape;118;p17">
              <a:extLst>
                <a:ext uri="{FF2B5EF4-FFF2-40B4-BE49-F238E27FC236}">
                  <a16:creationId xmlns:a16="http://schemas.microsoft.com/office/drawing/2014/main" id="{4A8FE390-2FF6-A9A8-4D55-EDB6403951B4}"/>
                </a:ext>
              </a:extLst>
            </p:cNvPr>
            <p:cNvSpPr/>
            <p:nvPr/>
          </p:nvSpPr>
          <p:spPr>
            <a:xfrm>
              <a:off x="10360057" y="4786500"/>
              <a:ext cx="1756564" cy="442678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85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;p18">
              <a:extLst>
                <a:ext uri="{FF2B5EF4-FFF2-40B4-BE49-F238E27FC236}">
                  <a16:creationId xmlns:a16="http://schemas.microsoft.com/office/drawing/2014/main" id="{B7C44101-C775-84DE-40E6-474CA64A3CEC}"/>
                </a:ext>
              </a:extLst>
            </p:cNvPr>
            <p:cNvSpPr txBox="1"/>
            <p:nvPr/>
          </p:nvSpPr>
          <p:spPr>
            <a:xfrm>
              <a:off x="10288166" y="4810630"/>
              <a:ext cx="1900345" cy="3944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cs typeface="Times New Roman" panose="02020603050405020304" pitchFamily="18" charset="0"/>
                  <a:sym typeface="Merriweather Sans"/>
                </a:rPr>
                <a:t>Printed sensor</a:t>
              </a:r>
              <a:endParaRPr lang="en-US" sz="1050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FEAD132-276B-FD59-B6E8-64DBD6A3182F}"/>
                </a:ext>
              </a:extLst>
            </p:cNvPr>
            <p:cNvCxnSpPr>
              <a:cxnSpLocks/>
            </p:cNvCxnSpPr>
            <p:nvPr/>
          </p:nvCxnSpPr>
          <p:spPr>
            <a:xfrm>
              <a:off x="12116621" y="5229177"/>
              <a:ext cx="330272" cy="464218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42253A-22E6-7E5F-89A9-67C0CC20B9AC}"/>
              </a:ext>
            </a:extLst>
          </p:cNvPr>
          <p:cNvGrpSpPr/>
          <p:nvPr/>
        </p:nvGrpSpPr>
        <p:grpSpPr>
          <a:xfrm>
            <a:off x="8580535" y="3312880"/>
            <a:ext cx="2653061" cy="701044"/>
            <a:chOff x="9535450" y="4786500"/>
            <a:chExt cx="2653061" cy="374331"/>
          </a:xfrm>
        </p:grpSpPr>
        <p:sp>
          <p:nvSpPr>
            <p:cNvPr id="20" name="Google Shape;118;p17">
              <a:extLst>
                <a:ext uri="{FF2B5EF4-FFF2-40B4-BE49-F238E27FC236}">
                  <a16:creationId xmlns:a16="http://schemas.microsoft.com/office/drawing/2014/main" id="{FB45A357-E71F-A2C6-42D7-623B7D900E12}"/>
                </a:ext>
              </a:extLst>
            </p:cNvPr>
            <p:cNvSpPr/>
            <p:nvPr/>
          </p:nvSpPr>
          <p:spPr>
            <a:xfrm>
              <a:off x="10360057" y="4786500"/>
              <a:ext cx="1756564" cy="297992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85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9;p18">
              <a:extLst>
                <a:ext uri="{FF2B5EF4-FFF2-40B4-BE49-F238E27FC236}">
                  <a16:creationId xmlns:a16="http://schemas.microsoft.com/office/drawing/2014/main" id="{83B09053-4CA7-A676-ED03-59F9BC416661}"/>
                </a:ext>
              </a:extLst>
            </p:cNvPr>
            <p:cNvSpPr txBox="1"/>
            <p:nvPr/>
          </p:nvSpPr>
          <p:spPr>
            <a:xfrm>
              <a:off x="10288166" y="4810630"/>
              <a:ext cx="1900345" cy="197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cs typeface="Times New Roman" panose="02020603050405020304" pitchFamily="18" charset="0"/>
                  <a:sym typeface="Merriweather Sans"/>
                </a:rPr>
                <a:t>Load</a:t>
              </a:r>
              <a:endParaRPr lang="en-US" sz="1050" dirty="0"/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025FB1-DEF3-D278-F5EC-54590F3067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5450" y="5000130"/>
              <a:ext cx="824607" cy="160701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ECB2D92-9433-ECD5-9FAF-37A32660D952}"/>
              </a:ext>
            </a:extLst>
          </p:cNvPr>
          <p:cNvGrpSpPr/>
          <p:nvPr/>
        </p:nvGrpSpPr>
        <p:grpSpPr>
          <a:xfrm>
            <a:off x="14188638" y="8237870"/>
            <a:ext cx="2724952" cy="948425"/>
            <a:chOff x="9463559" y="4722755"/>
            <a:chExt cx="2724952" cy="506423"/>
          </a:xfrm>
        </p:grpSpPr>
        <p:sp>
          <p:nvSpPr>
            <p:cNvPr id="27" name="Google Shape;118;p17">
              <a:extLst>
                <a:ext uri="{FF2B5EF4-FFF2-40B4-BE49-F238E27FC236}">
                  <a16:creationId xmlns:a16="http://schemas.microsoft.com/office/drawing/2014/main" id="{D8D8328D-B2E1-0269-7CF1-005C23C91E0E}"/>
                </a:ext>
              </a:extLst>
            </p:cNvPr>
            <p:cNvSpPr/>
            <p:nvPr/>
          </p:nvSpPr>
          <p:spPr>
            <a:xfrm>
              <a:off x="10360057" y="4786500"/>
              <a:ext cx="1756564" cy="442678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85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9;p18">
              <a:extLst>
                <a:ext uri="{FF2B5EF4-FFF2-40B4-BE49-F238E27FC236}">
                  <a16:creationId xmlns:a16="http://schemas.microsoft.com/office/drawing/2014/main" id="{377BB749-224A-D2F7-9CF4-E43E1BCE2CDC}"/>
                </a:ext>
              </a:extLst>
            </p:cNvPr>
            <p:cNvSpPr txBox="1"/>
            <p:nvPr/>
          </p:nvSpPr>
          <p:spPr>
            <a:xfrm>
              <a:off x="10288166" y="4810630"/>
              <a:ext cx="1900345" cy="3944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cs typeface="Times New Roman" panose="02020603050405020304" pitchFamily="18" charset="0"/>
                  <a:sym typeface="Merriweather Sans"/>
                </a:rPr>
                <a:t>Sensing layers</a:t>
              </a:r>
              <a:endParaRPr lang="en-US" sz="1050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C4D2CBE-59A8-C74C-954A-49D0BC51BB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463559" y="4722755"/>
              <a:ext cx="896498" cy="335761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0671159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B878880A-03E3-2666-C55D-CB8476978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118;p17">
            <a:extLst>
              <a:ext uri="{FF2B5EF4-FFF2-40B4-BE49-F238E27FC236}">
                <a16:creationId xmlns:a16="http://schemas.microsoft.com/office/drawing/2014/main" id="{8EFCB252-04CC-D747-0B60-0F5FDB21744B}"/>
              </a:ext>
            </a:extLst>
          </p:cNvPr>
          <p:cNvSpPr/>
          <p:nvPr/>
        </p:nvSpPr>
        <p:spPr>
          <a:xfrm>
            <a:off x="14188640" y="8654473"/>
            <a:ext cx="3064571" cy="1123901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C1D5C53B-CFB5-9BF1-B3B5-31161EB0685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96"/>
          <a:stretch>
            <a:fillRect/>
          </a:stretch>
        </p:blipFill>
        <p:spPr>
          <a:xfrm>
            <a:off x="14188639" y="-6456"/>
            <a:ext cx="4099362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8D4AFB9A-DB53-300B-01FE-73117191FD5A}"/>
              </a:ext>
            </a:extLst>
          </p:cNvPr>
          <p:cNvSpPr txBox="1"/>
          <p:nvPr/>
        </p:nvSpPr>
        <p:spPr>
          <a:xfrm>
            <a:off x="634180" y="207891"/>
            <a:ext cx="1627941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Perpendicular Loading GF Calculations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CEF4495-C02B-A5DB-C770-C7E5603A1661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1BA01AD-2D17-A56A-F220-80B09A358B7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29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C833FB-6144-182A-9FC5-5FF5AF2CD853}"/>
              </a:ext>
            </a:extLst>
          </p:cNvPr>
          <p:cNvSpPr txBox="1"/>
          <p:nvPr/>
        </p:nvSpPr>
        <p:spPr>
          <a:xfrm>
            <a:off x="634180" y="2286815"/>
            <a:ext cx="16989494" cy="196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Reuss’s Model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 assumes that all phases within material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experience the same stress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 when perpendicular load is applied.</a:t>
            </a:r>
          </a:p>
          <a:p>
            <a:pPr marL="457200" indent="-4572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Used to theorize an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effective Young’s Modulus</a:t>
            </a:r>
            <a:r>
              <a:rPr lang="en-US" sz="2800" dirty="0">
                <a:solidFill>
                  <a:srgbClr val="241842"/>
                </a:solidFill>
                <a:latin typeface="Merriweather Sans"/>
              </a:rPr>
              <a:t> for the carbon-polymer sensing layers.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E92182-451F-EBA7-6166-7BA85BB975AF}"/>
              </a:ext>
            </a:extLst>
          </p:cNvPr>
          <p:cNvGrpSpPr/>
          <p:nvPr/>
        </p:nvGrpSpPr>
        <p:grpSpPr>
          <a:xfrm>
            <a:off x="1533687" y="4109927"/>
            <a:ext cx="5536597" cy="1801910"/>
            <a:chOff x="289503" y="4059291"/>
            <a:chExt cx="5536597" cy="1801910"/>
          </a:xfrm>
        </p:grpSpPr>
        <p:sp>
          <p:nvSpPr>
            <p:cNvPr id="16" name="Google Shape;118;p17">
              <a:extLst>
                <a:ext uri="{FF2B5EF4-FFF2-40B4-BE49-F238E27FC236}">
                  <a16:creationId xmlns:a16="http://schemas.microsoft.com/office/drawing/2014/main" id="{D16855FE-0F8B-B74E-DACF-C279D4C6733C}"/>
                </a:ext>
              </a:extLst>
            </p:cNvPr>
            <p:cNvSpPr/>
            <p:nvPr/>
          </p:nvSpPr>
          <p:spPr>
            <a:xfrm>
              <a:off x="934497" y="4425799"/>
              <a:ext cx="4246607" cy="1435402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67F5958-96F2-C9E9-EB89-8F874B0F0E4F}"/>
                    </a:ext>
                  </a:extLst>
                </p:cNvPr>
                <p:cNvSpPr txBox="1"/>
                <p:nvPr/>
              </p:nvSpPr>
              <p:spPr>
                <a:xfrm>
                  <a:off x="289503" y="4059291"/>
                  <a:ext cx="5536597" cy="16882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  <a:buSzPct val="150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𝑒𝑓𝑓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𝑃𝑉𝐴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𝑃𝑉𝐴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sz="3200" dirty="0">
                    <a:solidFill>
                      <a:srgbClr val="241842"/>
                    </a:solidFill>
                    <a:latin typeface="Merriweather Sans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A67F5958-96F2-C9E9-EB89-8F874B0F0E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03" y="4059291"/>
                  <a:ext cx="5536597" cy="168828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29733A-B29D-F360-69EB-28DD9D226089}"/>
                  </a:ext>
                </a:extLst>
              </p:cNvPr>
              <p:cNvSpPr txBox="1"/>
              <p:nvPr/>
            </p:nvSpPr>
            <p:spPr>
              <a:xfrm>
                <a:off x="6938076" y="4485403"/>
                <a:ext cx="3907308" cy="13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𝐶𝐵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~ 9-12 </a:t>
                </a:r>
                <a:r>
                  <a:rPr lang="en-US" sz="2800" dirty="0" err="1">
                    <a:solidFill>
                      <a:srgbClr val="241842"/>
                    </a:solidFill>
                    <a:latin typeface="Merriweather Sans"/>
                  </a:rPr>
                  <a:t>GPa</a:t>
                </a:r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𝑃𝑉𝐴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 ~ 2.75-4.5 </a:t>
                </a:r>
                <a:r>
                  <a:rPr lang="en-US" sz="2800" dirty="0" err="1">
                    <a:solidFill>
                      <a:srgbClr val="241842"/>
                    </a:solidFill>
                    <a:latin typeface="Merriweather Sans"/>
                  </a:rPr>
                  <a:t>GPa</a:t>
                </a:r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29733A-B29D-F360-69EB-28DD9D226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076" y="4485403"/>
                <a:ext cx="3907308" cy="1316194"/>
              </a:xfrm>
              <a:prstGeom prst="rect">
                <a:avLst/>
              </a:prstGeom>
              <a:blipFill>
                <a:blip r:embed="rId5"/>
                <a:stretch>
                  <a:fillRect b="-1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2F9BC58-1C38-024D-1218-5AEBEB9869F4}"/>
                  </a:ext>
                </a:extLst>
              </p:cNvPr>
              <p:cNvSpPr txBox="1"/>
              <p:nvPr/>
            </p:nvSpPr>
            <p:spPr>
              <a:xfrm>
                <a:off x="649253" y="5911837"/>
                <a:ext cx="16989494" cy="73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After determining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, the strain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 is determined using Hooke’s law..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2F9BC58-1C38-024D-1218-5AEBEB986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53" y="5911837"/>
                <a:ext cx="16989494" cy="732252"/>
              </a:xfrm>
              <a:prstGeom prst="rect">
                <a:avLst/>
              </a:prstGeom>
              <a:blipFill>
                <a:blip r:embed="rId6"/>
                <a:stretch>
                  <a:fillRect l="-754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8D2B4D63-816D-54F9-8E54-E52326A44AD3}"/>
              </a:ext>
            </a:extLst>
          </p:cNvPr>
          <p:cNvGrpSpPr/>
          <p:nvPr/>
        </p:nvGrpSpPr>
        <p:grpSpPr>
          <a:xfrm>
            <a:off x="1039673" y="6972658"/>
            <a:ext cx="1504018" cy="912262"/>
            <a:chOff x="44967" y="4237865"/>
            <a:chExt cx="1504018" cy="1085379"/>
          </a:xfrm>
        </p:grpSpPr>
        <p:sp>
          <p:nvSpPr>
            <p:cNvPr id="34" name="Google Shape;118;p17">
              <a:extLst>
                <a:ext uri="{FF2B5EF4-FFF2-40B4-BE49-F238E27FC236}">
                  <a16:creationId xmlns:a16="http://schemas.microsoft.com/office/drawing/2014/main" id="{F5D8262A-E922-29C3-20A3-CE5F22793E58}"/>
                </a:ext>
              </a:extLst>
            </p:cNvPr>
            <p:cNvSpPr/>
            <p:nvPr/>
          </p:nvSpPr>
          <p:spPr>
            <a:xfrm>
              <a:off x="44967" y="4237865"/>
              <a:ext cx="1504017" cy="1085379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B8D36B6-990D-C4E3-B53A-A195293FEE48}"/>
                    </a:ext>
                  </a:extLst>
                </p:cNvPr>
                <p:cNvSpPr txBox="1"/>
                <p:nvPr/>
              </p:nvSpPr>
              <p:spPr>
                <a:xfrm>
                  <a:off x="44967" y="4237865"/>
                  <a:ext cx="1504018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  <a:buSzPct val="150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oMath>
                    </m:oMathPara>
                  </a14:m>
                  <a:endParaRPr lang="en-US" sz="3200" dirty="0">
                    <a:solidFill>
                      <a:srgbClr val="241842"/>
                    </a:solidFill>
                    <a:latin typeface="Merriweather Sans" pitchFamily="2" charset="0"/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B8D36B6-990D-C4E3-B53A-A195293FEE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67" y="4237865"/>
                  <a:ext cx="1504018" cy="83099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C3963C-0D68-F823-87B9-7E430BC5ACF1}"/>
                  </a:ext>
                </a:extLst>
              </p:cNvPr>
              <p:cNvSpPr txBox="1"/>
              <p:nvPr/>
            </p:nvSpPr>
            <p:spPr>
              <a:xfrm>
                <a:off x="3162976" y="6986953"/>
                <a:ext cx="3907308" cy="6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: mechanical stress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AC3963C-0D68-F823-87B9-7E430BC5A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976" y="6986953"/>
                <a:ext cx="3907308" cy="669863"/>
              </a:xfrm>
              <a:prstGeom prst="rect">
                <a:avLst/>
              </a:prstGeom>
              <a:blipFill>
                <a:blip r:embed="rId8"/>
                <a:stretch>
                  <a:fillRect b="-2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698B5F00-27F6-2527-95FB-C9E3AD4EBDC2}"/>
              </a:ext>
            </a:extLst>
          </p:cNvPr>
          <p:cNvGrpSpPr/>
          <p:nvPr/>
        </p:nvGrpSpPr>
        <p:grpSpPr>
          <a:xfrm>
            <a:off x="1034788" y="8217605"/>
            <a:ext cx="1504018" cy="2232332"/>
            <a:chOff x="44966" y="4113967"/>
            <a:chExt cx="1504018" cy="1749589"/>
          </a:xfrm>
        </p:grpSpPr>
        <p:sp>
          <p:nvSpPr>
            <p:cNvPr id="41" name="Google Shape;118;p17">
              <a:extLst>
                <a:ext uri="{FF2B5EF4-FFF2-40B4-BE49-F238E27FC236}">
                  <a16:creationId xmlns:a16="http://schemas.microsoft.com/office/drawing/2014/main" id="{87761DFE-A6B3-C5D0-B42F-40684E594059}"/>
                </a:ext>
              </a:extLst>
            </p:cNvPr>
            <p:cNvSpPr/>
            <p:nvPr/>
          </p:nvSpPr>
          <p:spPr>
            <a:xfrm>
              <a:off x="44967" y="4237865"/>
              <a:ext cx="1504017" cy="1085379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1895766-5494-5E85-A651-AFCEEFA63D1F}"/>
                    </a:ext>
                  </a:extLst>
                </p:cNvPr>
                <p:cNvSpPr txBox="1"/>
                <p:nvPr/>
              </p:nvSpPr>
              <p:spPr>
                <a:xfrm>
                  <a:off x="44966" y="4113967"/>
                  <a:ext cx="1504018" cy="17495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  <a:buSzPct val="150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num>
                          <m:den>
                            <m:r>
                              <a:rPr lang="en-US" sz="32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</m:oMath>
                    </m:oMathPara>
                  </a14:m>
                  <a:endParaRPr lang="en-US" sz="3200" dirty="0">
                    <a:solidFill>
                      <a:srgbClr val="241842"/>
                    </a:solidFill>
                    <a:latin typeface="Merriweather Sans" pitchFamily="2" charset="0"/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1895766-5494-5E85-A651-AFCEEFA63D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66" y="4113967"/>
                  <a:ext cx="1504018" cy="174958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B26DDC8-E05D-B93E-A097-F9C1D4DE3853}"/>
                  </a:ext>
                </a:extLst>
              </p:cNvPr>
              <p:cNvSpPr txBox="1"/>
              <p:nvPr/>
            </p:nvSpPr>
            <p:spPr>
              <a:xfrm>
                <a:off x="3162976" y="8335827"/>
                <a:ext cx="4647144" cy="1314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: perpendicular load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</a:rPr>
                  <a:t>: area of contact,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US" sz="28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B26DDC8-E05D-B93E-A097-F9C1D4DE3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976" y="8335827"/>
                <a:ext cx="4647144" cy="1314399"/>
              </a:xfrm>
              <a:prstGeom prst="rect">
                <a:avLst/>
              </a:prstGeom>
              <a:blipFill>
                <a:blip r:embed="rId10"/>
                <a:stretch>
                  <a:fillRect b="-12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B6794589-6774-9856-F551-B427AD1796C6}"/>
              </a:ext>
            </a:extLst>
          </p:cNvPr>
          <p:cNvGrpSpPr/>
          <p:nvPr/>
        </p:nvGrpSpPr>
        <p:grpSpPr>
          <a:xfrm>
            <a:off x="8071682" y="6835056"/>
            <a:ext cx="1736040" cy="973655"/>
            <a:chOff x="44966" y="4113967"/>
            <a:chExt cx="1736040" cy="687467"/>
          </a:xfrm>
        </p:grpSpPr>
        <p:sp>
          <p:nvSpPr>
            <p:cNvPr id="46" name="Google Shape;118;p17">
              <a:extLst>
                <a:ext uri="{FF2B5EF4-FFF2-40B4-BE49-F238E27FC236}">
                  <a16:creationId xmlns:a16="http://schemas.microsoft.com/office/drawing/2014/main" id="{7021A3DC-7199-3A4B-6638-CC2B333E6930}"/>
                </a:ext>
              </a:extLst>
            </p:cNvPr>
            <p:cNvSpPr/>
            <p:nvPr/>
          </p:nvSpPr>
          <p:spPr>
            <a:xfrm>
              <a:off x="44967" y="4237865"/>
              <a:ext cx="1736039" cy="563569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1AA0369-A756-5662-759F-72622B44BE4C}"/>
                    </a:ext>
                  </a:extLst>
                </p:cNvPr>
                <p:cNvSpPr txBox="1"/>
                <p:nvPr/>
              </p:nvSpPr>
              <p:spPr>
                <a:xfrm>
                  <a:off x="44966" y="4113967"/>
                  <a:ext cx="1736040" cy="651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  <a:buSzPct val="150000"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𝑚𝑔</m:t>
                        </m:r>
                      </m:oMath>
                    </m:oMathPara>
                  </a14:m>
                  <a:endParaRPr lang="en-US" sz="3200" dirty="0">
                    <a:solidFill>
                      <a:srgbClr val="241842"/>
                    </a:solidFill>
                    <a:latin typeface="Merriweather Sans" pitchFamily="2" charset="0"/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1AA0369-A756-5662-759F-72622B44BE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66" y="4113967"/>
                  <a:ext cx="1736040" cy="65129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81066E7-F845-690B-3C2E-318AC5B8D0FF}"/>
                  </a:ext>
                </a:extLst>
              </p:cNvPr>
              <p:cNvSpPr txBox="1"/>
              <p:nvPr/>
            </p:nvSpPr>
            <p:spPr>
              <a:xfrm>
                <a:off x="10089984" y="6691230"/>
                <a:ext cx="3907308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800" b="0" i="0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=2.7651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8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=9.81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81066E7-F845-690B-3C2E-318AC5B8D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9984" y="6691230"/>
                <a:ext cx="3907308" cy="12613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0E54AFE-5090-1A51-25B8-F5DE9340B339}"/>
                  </a:ext>
                </a:extLst>
              </p:cNvPr>
              <p:cNvSpPr txBox="1"/>
              <p:nvPr/>
            </p:nvSpPr>
            <p:spPr>
              <a:xfrm>
                <a:off x="7810120" y="7938720"/>
                <a:ext cx="9549827" cy="1884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buSzPct val="150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(2.7651 </m:t>
                          </m:r>
                          <m:r>
                            <a:rPr lang="en-US" sz="3200" i="1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en-US" sz="3200" i="1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)(9.81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20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25⋅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=1.09 </m:t>
                      </m:r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𝑀𝑃𝑎</m:t>
                      </m:r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3200" b="0" i="1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3200" dirty="0">
                  <a:solidFill>
                    <a:srgbClr val="241842"/>
                  </a:solidFill>
                  <a:latin typeface="Merriweather Sans" pitchFamily="2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0E54AFE-5090-1A51-25B8-F5DE9340B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120" y="7938720"/>
                <a:ext cx="9549827" cy="188455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FDFA0944-1653-3194-F048-E91216786205}"/>
              </a:ext>
            </a:extLst>
          </p:cNvPr>
          <p:cNvSpPr txBox="1"/>
          <p:nvPr/>
        </p:nvSpPr>
        <p:spPr>
          <a:xfrm>
            <a:off x="11358171" y="4476435"/>
            <a:ext cx="5745605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For the results, the middle value of these ranges were used.</a:t>
            </a:r>
          </a:p>
        </p:txBody>
      </p:sp>
    </p:spTree>
    <p:extLst>
      <p:ext uri="{BB962C8B-B14F-4D97-AF65-F5344CB8AC3E}">
        <p14:creationId xmlns:p14="http://schemas.microsoft.com/office/powerpoint/2010/main" val="3672860921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6BD59F6E-E84B-851A-3D27-E6161FD8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B4257ACB-6487-E383-47C5-373E226FEC22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sym typeface="Blinker"/>
              </a:rPr>
              <a:t>Aerosol Jet Printing (AJP)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6AB4D2-EFF4-28ED-634D-3DECCCE54AAC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CD239-3FDF-DE4B-1734-47B35EB0F77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F8230731-9308-B087-B2AC-C4929256C266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584DFBEA-7881-705B-A9E6-89F04000FF56}"/>
                  </a:ext>
                </a:extLst>
              </p:cNvPr>
              <p:cNvSpPr txBox="1"/>
              <p:nvPr/>
            </p:nvSpPr>
            <p:spPr>
              <a:xfrm>
                <a:off x="634181" y="2494784"/>
                <a:ext cx="11973818" cy="41365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R="0" lvl="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b="1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Aerosol Jet Printing</a:t>
                </a:r>
                <a:r>
                  <a:rPr lang="en-US" sz="320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– 3D additive manufacturing technique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u="none" strike="noStrike" cap="none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0" i="1" u="none" strike="noStrike" cap="none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 </m:t>
                        </m:r>
                      </m:e>
                      <m:sup>
                        <m:r>
                          <a:rPr lang="en-US" sz="3200" b="0" i="1" u="none" strike="noStrike" cap="none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1</m:t>
                        </m:r>
                      </m:sup>
                    </m:sSup>
                    <m:r>
                      <a:rPr lang="en-US" sz="3200" i="1" u="none" strike="noStrike" cap="none" dirty="0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Merriweather Sans"/>
                        <a:cs typeface="Merriweather Sans"/>
                        <a:sym typeface="Merriweather Sans"/>
                      </a:rPr>
                      <m:t> </m:t>
                    </m:r>
                  </m:oMath>
                </a14:m>
                <a:endParaRPr lang="en-US" sz="320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endParaRPr>
              </a:p>
              <a:p>
                <a:pPr marL="457200" marR="0" lvl="0" indent="-45720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sz="3200" u="sng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Deposition Materials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: Inks (silver, carbon, polymer)</a:t>
                </a:r>
              </a:p>
              <a:p>
                <a:pPr marL="457200" marR="0" lvl="0" indent="-45720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sz="3200" u="sng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Substrates</a:t>
                </a:r>
                <a:r>
                  <a:rPr lang="en-US" sz="3200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: Glass, Kapton, nonplanar objects</a:t>
                </a:r>
              </a:p>
              <a:p>
                <a:pPr marL="457200" marR="0" lvl="0" indent="-45720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sz="3200" u="sng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Resolution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: &lt;30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Merriweather Sans"/>
                        <a:cs typeface="Merriweather Sans"/>
                        <a:sym typeface="Merriweather Sans"/>
                      </a:rPr>
                      <m:t>𝜇</m:t>
                    </m:r>
                    <m:r>
                      <a:rPr lang="en-US" sz="320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Merriweather Sans"/>
                        <a:cs typeface="Merriweather Sans"/>
                        <a:sym typeface="Merriweather Sans"/>
                      </a:rPr>
                      <m:t>𝑚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features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 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endParaRPr>
              </a:p>
              <a:p>
                <a:pPr marL="457200" marR="0" lvl="0" indent="-45720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sz="3200" u="sng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Viscosity limit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: </a:t>
                </a:r>
              </a:p>
              <a:p>
                <a:pPr marR="0" lvl="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    1-10 </a:t>
                </a:r>
                <a:r>
                  <a:rPr lang="en-US" sz="3200" dirty="0" err="1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cP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(ultrasonic)</a:t>
                </a:r>
              </a:p>
            </p:txBody>
          </p:sp>
        </mc:Choice>
        <mc:Fallback xmlns="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584DFBEA-7881-705B-A9E6-89F04000F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1" y="2494784"/>
                <a:ext cx="11973818" cy="4136517"/>
              </a:xfrm>
              <a:prstGeom prst="rect">
                <a:avLst/>
              </a:prstGeom>
              <a:blipFill>
                <a:blip r:embed="rId4"/>
                <a:stretch>
                  <a:fillRect l="-2037" b="-33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6177D5C9-1724-5592-BD9A-59E7B1555611}"/>
              </a:ext>
            </a:extLst>
          </p:cNvPr>
          <p:cNvGrpSpPr/>
          <p:nvPr/>
        </p:nvGrpSpPr>
        <p:grpSpPr>
          <a:xfrm>
            <a:off x="12710301" y="2725249"/>
            <a:ext cx="5065244" cy="7079512"/>
            <a:chOff x="12754757" y="2657472"/>
            <a:chExt cx="5035527" cy="7481270"/>
          </a:xfrm>
        </p:grpSpPr>
        <p:sp>
          <p:nvSpPr>
            <p:cNvPr id="5" name="Google Shape;139;p18">
              <a:extLst>
                <a:ext uri="{FF2B5EF4-FFF2-40B4-BE49-F238E27FC236}">
                  <a16:creationId xmlns:a16="http://schemas.microsoft.com/office/drawing/2014/main" id="{8670AD18-AB5C-9A0C-D5CA-7FB32D5E4B22}"/>
                </a:ext>
              </a:extLst>
            </p:cNvPr>
            <p:cNvSpPr txBox="1"/>
            <p:nvPr/>
          </p:nvSpPr>
          <p:spPr>
            <a:xfrm>
              <a:off x="12754758" y="9228063"/>
              <a:ext cx="5035526" cy="9106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2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</a:t>
              </a:r>
              <a:r>
                <a:rPr lang="en-US" sz="20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Optomec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 </a:t>
              </a: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Aerosol Jet Printing System.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D1889D-2237-8457-079E-BF4A96F46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754757" y="2657472"/>
              <a:ext cx="4899061" cy="6529697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101521-2DB8-7FBB-AB24-7FC2445B1035}"/>
                </a:ext>
              </a:extLst>
            </p:cNvPr>
            <p:cNvGrpSpPr/>
            <p:nvPr/>
          </p:nvGrpSpPr>
          <p:grpSpPr>
            <a:xfrm>
              <a:off x="12962595" y="2990517"/>
              <a:ext cx="1526461" cy="864501"/>
              <a:chOff x="15462701" y="3518176"/>
              <a:chExt cx="1526461" cy="864501"/>
            </a:xfrm>
          </p:grpSpPr>
          <p:sp>
            <p:nvSpPr>
              <p:cNvPr id="19" name="Google Shape;118;p17">
                <a:extLst>
                  <a:ext uri="{FF2B5EF4-FFF2-40B4-BE49-F238E27FC236}">
                    <a16:creationId xmlns:a16="http://schemas.microsoft.com/office/drawing/2014/main" id="{F57A45DA-4291-D776-BBDE-9B87EA3591F4}"/>
                  </a:ext>
                </a:extLst>
              </p:cNvPr>
              <p:cNvSpPr/>
              <p:nvPr/>
            </p:nvSpPr>
            <p:spPr>
              <a:xfrm>
                <a:off x="15462701" y="3518176"/>
                <a:ext cx="1526461" cy="864501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85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314FEC5-3C4C-E96D-D0C5-7B6DCD98CB11}"/>
                  </a:ext>
                </a:extLst>
              </p:cNvPr>
              <p:cNvSpPr txBox="1"/>
              <p:nvPr/>
            </p:nvSpPr>
            <p:spPr>
              <a:xfrm>
                <a:off x="15550948" y="3633898"/>
                <a:ext cx="143821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Ultrasonic</a:t>
                </a:r>
              </a:p>
              <a:p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Atomizer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C2515CA-2F44-ADA3-1129-97DBE3C07C39}"/>
                </a:ext>
              </a:extLst>
            </p:cNvPr>
            <p:cNvGrpSpPr/>
            <p:nvPr/>
          </p:nvGrpSpPr>
          <p:grpSpPr>
            <a:xfrm>
              <a:off x="15760781" y="2990517"/>
              <a:ext cx="759263" cy="545162"/>
              <a:chOff x="15530853" y="3518177"/>
              <a:chExt cx="664046" cy="515831"/>
            </a:xfrm>
          </p:grpSpPr>
          <p:sp>
            <p:nvSpPr>
              <p:cNvPr id="23" name="Google Shape;118;p17">
                <a:extLst>
                  <a:ext uri="{FF2B5EF4-FFF2-40B4-BE49-F238E27FC236}">
                    <a16:creationId xmlns:a16="http://schemas.microsoft.com/office/drawing/2014/main" id="{98E34AE8-4E76-2057-611A-FD1441239CB5}"/>
                  </a:ext>
                </a:extLst>
              </p:cNvPr>
              <p:cNvSpPr/>
              <p:nvPr/>
            </p:nvSpPr>
            <p:spPr>
              <a:xfrm>
                <a:off x="15530853" y="3518177"/>
                <a:ext cx="664046" cy="515831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85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156284F-1BD5-6395-B8E0-011B940F7A88}"/>
                  </a:ext>
                </a:extLst>
              </p:cNvPr>
              <p:cNvSpPr txBox="1"/>
              <p:nvPr/>
            </p:nvSpPr>
            <p:spPr>
              <a:xfrm>
                <a:off x="15542900" y="3587237"/>
                <a:ext cx="639954" cy="378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Ink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36F5D2-B773-2FE6-D34E-6043AD8F306A}"/>
                </a:ext>
              </a:extLst>
            </p:cNvPr>
            <p:cNvGrpSpPr/>
            <p:nvPr/>
          </p:nvGrpSpPr>
          <p:grpSpPr>
            <a:xfrm>
              <a:off x="16150193" y="4250388"/>
              <a:ext cx="1311156" cy="545162"/>
              <a:chOff x="15507860" y="3532625"/>
              <a:chExt cx="588153" cy="515831"/>
            </a:xfrm>
          </p:grpSpPr>
          <p:sp>
            <p:nvSpPr>
              <p:cNvPr id="26" name="Google Shape;118;p17">
                <a:extLst>
                  <a:ext uri="{FF2B5EF4-FFF2-40B4-BE49-F238E27FC236}">
                    <a16:creationId xmlns:a16="http://schemas.microsoft.com/office/drawing/2014/main" id="{58059598-9EDA-4C7A-09AA-967CCB96EE37}"/>
                  </a:ext>
                </a:extLst>
              </p:cNvPr>
              <p:cNvSpPr/>
              <p:nvPr/>
            </p:nvSpPr>
            <p:spPr>
              <a:xfrm>
                <a:off x="15507860" y="3532625"/>
                <a:ext cx="588153" cy="515831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85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913ABA4-696F-CD57-4F94-F3928F25D754}"/>
                  </a:ext>
                </a:extLst>
              </p:cNvPr>
              <p:cNvSpPr txBox="1"/>
              <p:nvPr/>
            </p:nvSpPr>
            <p:spPr>
              <a:xfrm>
                <a:off x="15525380" y="3615198"/>
                <a:ext cx="553113" cy="378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Aerosol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8BADC3A-2503-3CBB-163F-E198E7CACF65}"/>
                </a:ext>
              </a:extLst>
            </p:cNvPr>
            <p:cNvGrpSpPr/>
            <p:nvPr/>
          </p:nvGrpSpPr>
          <p:grpSpPr>
            <a:xfrm>
              <a:off x="12849322" y="7134155"/>
              <a:ext cx="1753006" cy="984017"/>
              <a:chOff x="15460573" y="3518178"/>
              <a:chExt cx="553113" cy="494209"/>
            </a:xfrm>
          </p:grpSpPr>
          <p:sp>
            <p:nvSpPr>
              <p:cNvPr id="32" name="Google Shape;118;p17">
                <a:extLst>
                  <a:ext uri="{FF2B5EF4-FFF2-40B4-BE49-F238E27FC236}">
                    <a16:creationId xmlns:a16="http://schemas.microsoft.com/office/drawing/2014/main" id="{24D22E01-3F15-D538-3587-4127B97F1294}"/>
                  </a:ext>
                </a:extLst>
              </p:cNvPr>
              <p:cNvSpPr/>
              <p:nvPr/>
            </p:nvSpPr>
            <p:spPr>
              <a:xfrm>
                <a:off x="15462702" y="3518178"/>
                <a:ext cx="550984" cy="494209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85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BE0043D-1108-FB2D-A86F-3D43E8381423}"/>
                  </a:ext>
                </a:extLst>
              </p:cNvPr>
              <p:cNvSpPr txBox="1"/>
              <p:nvPr/>
            </p:nvSpPr>
            <p:spPr>
              <a:xfrm>
                <a:off x="15460573" y="3592356"/>
                <a:ext cx="553113" cy="39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Deposition Head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0919357-7A45-488C-EEBD-71432261EFF1}"/>
                </a:ext>
              </a:extLst>
            </p:cNvPr>
            <p:cNvGrpSpPr/>
            <p:nvPr/>
          </p:nvGrpSpPr>
          <p:grpSpPr>
            <a:xfrm>
              <a:off x="15977419" y="8369426"/>
              <a:ext cx="1522987" cy="795154"/>
              <a:chOff x="15507860" y="3532625"/>
              <a:chExt cx="588153" cy="752373"/>
            </a:xfrm>
          </p:grpSpPr>
          <p:sp>
            <p:nvSpPr>
              <p:cNvPr id="35" name="Google Shape;118;p17">
                <a:extLst>
                  <a:ext uri="{FF2B5EF4-FFF2-40B4-BE49-F238E27FC236}">
                    <a16:creationId xmlns:a16="http://schemas.microsoft.com/office/drawing/2014/main" id="{85E8BD54-F856-801A-28BE-2F5CF65EF1DE}"/>
                  </a:ext>
                </a:extLst>
              </p:cNvPr>
              <p:cNvSpPr/>
              <p:nvPr/>
            </p:nvSpPr>
            <p:spPr>
              <a:xfrm>
                <a:off x="15507860" y="3532625"/>
                <a:ext cx="588153" cy="515831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85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71E29E0-A9D7-5755-0A9A-8EDB7B548535}"/>
                  </a:ext>
                </a:extLst>
              </p:cNvPr>
              <p:cNvSpPr txBox="1"/>
              <p:nvPr/>
            </p:nvSpPr>
            <p:spPr>
              <a:xfrm>
                <a:off x="15525380" y="3615198"/>
                <a:ext cx="553113" cy="669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241842"/>
                    </a:solidFill>
                    <a:latin typeface="Merriweather Sans"/>
                  </a:rPr>
                  <a:t>Substrate</a:t>
                </a:r>
              </a:p>
            </p:txBody>
          </p:sp>
        </p:grp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673E842-205E-A07B-CE0A-380AC5BF02F2}"/>
                </a:ext>
              </a:extLst>
            </p:cNvPr>
            <p:cNvCxnSpPr>
              <a:cxnSpLocks/>
            </p:cNvCxnSpPr>
            <p:nvPr/>
          </p:nvCxnSpPr>
          <p:spPr>
            <a:xfrm>
              <a:off x="14406880" y="3855018"/>
              <a:ext cx="812800" cy="940532"/>
            </a:xfrm>
            <a:prstGeom prst="straightConnector1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  <a:effectLst>
              <a:glow rad="12700">
                <a:schemeClr val="tx1">
                  <a:lumMod val="75000"/>
                  <a:lumOff val="25000"/>
                  <a:alpha val="6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712FB1B-ADAE-BD74-D6D1-A69C4FD888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66158" y="3541585"/>
              <a:ext cx="427679" cy="1253965"/>
            </a:xfrm>
            <a:prstGeom prst="straightConnector1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  <a:effectLst>
              <a:glow rad="12700">
                <a:schemeClr val="tx1">
                  <a:lumMod val="75000"/>
                  <a:lumOff val="25000"/>
                  <a:alpha val="6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06D320CB-3BCD-EEC4-3E1D-DC2E477331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76036" y="4778660"/>
              <a:ext cx="564376" cy="751702"/>
            </a:xfrm>
            <a:prstGeom prst="straightConnector1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  <a:effectLst>
              <a:glow rad="12700">
                <a:schemeClr val="tx1">
                  <a:lumMod val="75000"/>
                  <a:lumOff val="25000"/>
                  <a:alpha val="6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4CBC2F6-F7C2-1C9A-DFEE-9810DEADE2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602328" y="7626163"/>
              <a:ext cx="737126" cy="374695"/>
            </a:xfrm>
            <a:prstGeom prst="straightConnector1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  <a:effectLst>
              <a:glow rad="25400">
                <a:schemeClr val="tx1">
                  <a:lumMod val="75000"/>
                  <a:lumOff val="25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BE25348-EAF6-C7DA-0F31-E4CB92ABF33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703304" y="7827554"/>
              <a:ext cx="253795" cy="528557"/>
            </a:xfrm>
            <a:prstGeom prst="straightConnector1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  <a:effectLst>
              <a:glow rad="25400">
                <a:schemeClr val="tx1">
                  <a:lumMod val="75000"/>
                  <a:lumOff val="25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7441A7-9AF1-59B5-CFAD-EE47EFFD52FF}"/>
              </a:ext>
            </a:extLst>
          </p:cNvPr>
          <p:cNvGrpSpPr/>
          <p:nvPr/>
        </p:nvGrpSpPr>
        <p:grpSpPr>
          <a:xfrm>
            <a:off x="512455" y="5327858"/>
            <a:ext cx="11746019" cy="4655329"/>
            <a:chOff x="512455" y="5327858"/>
            <a:chExt cx="11746019" cy="4655329"/>
          </a:xfrm>
        </p:grpSpPr>
        <p:sp>
          <p:nvSpPr>
            <p:cNvPr id="9" name="Google Shape;139;p18">
              <a:extLst>
                <a:ext uri="{FF2B5EF4-FFF2-40B4-BE49-F238E27FC236}">
                  <a16:creationId xmlns:a16="http://schemas.microsoft.com/office/drawing/2014/main" id="{67A43DE7-D048-5529-2718-185A18019818}"/>
                </a:ext>
              </a:extLst>
            </p:cNvPr>
            <p:cNvSpPr txBox="1"/>
            <p:nvPr/>
          </p:nvSpPr>
          <p:spPr>
            <a:xfrm>
              <a:off x="512455" y="9121413"/>
              <a:ext cx="4536734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1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</a:t>
              </a: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Aerosol Jet Printer depositing silver ink onto Kapton film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F38634-9811-5F74-FFCD-499A6F766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120" b="19206"/>
            <a:stretch>
              <a:fillRect/>
            </a:stretch>
          </p:blipFill>
          <p:spPr>
            <a:xfrm>
              <a:off x="5260306" y="5327858"/>
              <a:ext cx="6998168" cy="4558939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6886720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AC5126A3-4C1A-1723-CE17-596DF7C19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126A2CD5-CEBC-49D9-3695-E0D659B89742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696"/>
          <a:stretch>
            <a:fillRect/>
          </a:stretch>
        </p:blipFill>
        <p:spPr>
          <a:xfrm>
            <a:off x="14188639" y="-6456"/>
            <a:ext cx="4099362" cy="156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6AEDBEE1-3E67-2504-B235-A2713B24F7F3}"/>
              </a:ext>
            </a:extLst>
          </p:cNvPr>
          <p:cNvSpPr txBox="1"/>
          <p:nvPr/>
        </p:nvSpPr>
        <p:spPr>
          <a:xfrm>
            <a:off x="634180" y="207891"/>
            <a:ext cx="1627941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Perpendicular Loading GF Results</a:t>
            </a:r>
            <a:endParaRPr lang="en-US" sz="8000" i="0" u="none" strike="noStrike" cap="none" dirty="0">
              <a:solidFill>
                <a:srgbClr val="241842"/>
              </a:solidFill>
              <a:latin typeface="Blinker"/>
              <a:ea typeface="Blinker"/>
              <a:cs typeface="Blinker"/>
              <a:sym typeface="Blinker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5702A5C-C6BA-CFAB-91DE-01704EC97485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7A73A84-5796-738F-7759-86F78A58BDB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6392684" y="9778374"/>
            <a:ext cx="1738613" cy="27731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30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30C37E-3191-25A0-8425-952194273145}"/>
              </a:ext>
            </a:extLst>
          </p:cNvPr>
          <p:cNvSpPr txBox="1"/>
          <p:nvPr/>
        </p:nvSpPr>
        <p:spPr>
          <a:xfrm>
            <a:off x="634180" y="2286815"/>
            <a:ext cx="16989494" cy="1317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</a:rPr>
              <a:t>Then, substitute the volume ratios of carbon black and polymer used to determine the </a:t>
            </a:r>
            <a:r>
              <a:rPr lang="en-US" sz="2800" b="1" dirty="0">
                <a:solidFill>
                  <a:srgbClr val="241842"/>
                </a:solidFill>
                <a:latin typeface="Merriweather Sans"/>
              </a:rPr>
              <a:t>effective Young’s Modulus, strain, then GF.</a:t>
            </a:r>
            <a:endParaRPr lang="en-US" sz="2800" dirty="0">
              <a:solidFill>
                <a:srgbClr val="241842"/>
              </a:solidFill>
              <a:latin typeface="Merriweather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F1B66E3-1D3E-57C0-6262-B100180734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8479715"/>
                  </p:ext>
                </p:extLst>
              </p:nvPr>
            </p:nvGraphicFramePr>
            <p:xfrm>
              <a:off x="634180" y="3751325"/>
              <a:ext cx="7280627" cy="6027048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999748">
                      <a:extLst>
                        <a:ext uri="{9D8B030D-6E8A-4147-A177-3AD203B41FA5}">
                          <a16:colId xmlns:a16="http://schemas.microsoft.com/office/drawing/2014/main" val="3563032017"/>
                        </a:ext>
                      </a:extLst>
                    </a:gridCol>
                    <a:gridCol w="989351">
                      <a:extLst>
                        <a:ext uri="{9D8B030D-6E8A-4147-A177-3AD203B41FA5}">
                          <a16:colId xmlns:a16="http://schemas.microsoft.com/office/drawing/2014/main" val="471877737"/>
                        </a:ext>
                      </a:extLst>
                    </a:gridCol>
                    <a:gridCol w="1274164">
                      <a:extLst>
                        <a:ext uri="{9D8B030D-6E8A-4147-A177-3AD203B41FA5}">
                          <a16:colId xmlns:a16="http://schemas.microsoft.com/office/drawing/2014/main" val="3244526669"/>
                        </a:ext>
                      </a:extLst>
                    </a:gridCol>
                    <a:gridCol w="1528996">
                      <a:extLst>
                        <a:ext uri="{9D8B030D-6E8A-4147-A177-3AD203B41FA5}">
                          <a16:colId xmlns:a16="http://schemas.microsoft.com/office/drawing/2014/main" val="90354827"/>
                        </a:ext>
                      </a:extLst>
                    </a:gridCol>
                    <a:gridCol w="1543987">
                      <a:extLst>
                        <a:ext uri="{9D8B030D-6E8A-4147-A177-3AD203B41FA5}">
                          <a16:colId xmlns:a16="http://schemas.microsoft.com/office/drawing/2014/main" val="660681209"/>
                        </a:ext>
                      </a:extLst>
                    </a:gridCol>
                    <a:gridCol w="944381">
                      <a:extLst>
                        <a:ext uri="{9D8B030D-6E8A-4147-A177-3AD203B41FA5}">
                          <a16:colId xmlns:a16="http://schemas.microsoft.com/office/drawing/2014/main" val="116971245"/>
                        </a:ext>
                      </a:extLst>
                    </a:gridCol>
                  </a:tblGrid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CB (v/v%)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PVA (v/v%)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0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000" b="0" i="1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 (MPa)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Strain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ΔR/R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GF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9959148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100.0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10.50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1.03E-04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8.58E-05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0.83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8090560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85.7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14.3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8.26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1.31E-04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8.73E-05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0.66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0369678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7.12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1.52E-04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1.18E-04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0.77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0397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66.7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22.3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8.00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1.36E-04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2.67E-04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1.97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742468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5.39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2.01E-04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3.82E-04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1.90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5667706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33.3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66.7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4.64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2.34E-04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4.16E-04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1.78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1297563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4.51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2.41E-04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5.83E-04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2.42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063166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4.33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2.50E-04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1.43E-03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5.70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76807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F1B66E3-1D3E-57C0-6262-B1001807344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58479715"/>
                  </p:ext>
                </p:extLst>
              </p:nvPr>
            </p:nvGraphicFramePr>
            <p:xfrm>
              <a:off x="634180" y="3751325"/>
              <a:ext cx="7280627" cy="6027048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999748">
                      <a:extLst>
                        <a:ext uri="{9D8B030D-6E8A-4147-A177-3AD203B41FA5}">
                          <a16:colId xmlns:a16="http://schemas.microsoft.com/office/drawing/2014/main" val="3563032017"/>
                        </a:ext>
                      </a:extLst>
                    </a:gridCol>
                    <a:gridCol w="989351">
                      <a:extLst>
                        <a:ext uri="{9D8B030D-6E8A-4147-A177-3AD203B41FA5}">
                          <a16:colId xmlns:a16="http://schemas.microsoft.com/office/drawing/2014/main" val="471877737"/>
                        </a:ext>
                      </a:extLst>
                    </a:gridCol>
                    <a:gridCol w="1274164">
                      <a:extLst>
                        <a:ext uri="{9D8B030D-6E8A-4147-A177-3AD203B41FA5}">
                          <a16:colId xmlns:a16="http://schemas.microsoft.com/office/drawing/2014/main" val="3244526669"/>
                        </a:ext>
                      </a:extLst>
                    </a:gridCol>
                    <a:gridCol w="1528996">
                      <a:extLst>
                        <a:ext uri="{9D8B030D-6E8A-4147-A177-3AD203B41FA5}">
                          <a16:colId xmlns:a16="http://schemas.microsoft.com/office/drawing/2014/main" val="90354827"/>
                        </a:ext>
                      </a:extLst>
                    </a:gridCol>
                    <a:gridCol w="1543987">
                      <a:extLst>
                        <a:ext uri="{9D8B030D-6E8A-4147-A177-3AD203B41FA5}">
                          <a16:colId xmlns:a16="http://schemas.microsoft.com/office/drawing/2014/main" val="660681209"/>
                        </a:ext>
                      </a:extLst>
                    </a:gridCol>
                    <a:gridCol w="944381">
                      <a:extLst>
                        <a:ext uri="{9D8B030D-6E8A-4147-A177-3AD203B41FA5}">
                          <a16:colId xmlns:a16="http://schemas.microsoft.com/office/drawing/2014/main" val="116971245"/>
                        </a:ext>
                      </a:extLst>
                    </a:gridCol>
                  </a:tblGrid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CB (v/v%)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PVA (v/v%)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59048" t="-3636" r="-319048" b="-8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Strain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ΔR/R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GF</a:t>
                          </a:r>
                        </a:p>
                      </a:txBody>
                      <a:tcPr marL="7620" marR="7620" marT="7620" marB="0" anchor="b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19959148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100.0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10.50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1.03E-04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8.58E-05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0.83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8090560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85.7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14.3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8.26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1.31E-04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8.73E-05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0.66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0369678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7.12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1.52E-04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1.18E-04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0.77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0397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66.7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22.3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8.00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1.36E-04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2.67E-04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1.97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742468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5.39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2.01E-04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3.82E-04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1.90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15667706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33.3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66.7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4.64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2.34E-04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4.16E-04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1.78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1297563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30.0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70.0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4.51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2.41E-04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5.83E-04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2.42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0631664"/>
                      </a:ext>
                    </a:extLst>
                  </a:tr>
                  <a:tr h="669672"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75.0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4.33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2.50E-04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1.43E-03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>
                            <a:buNone/>
                          </a:pPr>
                          <a:r>
                            <a:rPr lang="en-US" sz="2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Merriweather Sans" pitchFamily="2" charset="0"/>
                            </a:rPr>
                            <a:t>5.70</a:t>
                          </a:r>
                        </a:p>
                      </a:txBody>
                      <a:tcPr marL="7620" marR="7620" marT="762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737680756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FB890CC-660B-6442-23CC-9203C3FC85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706002"/>
              </p:ext>
            </p:extLst>
          </p:nvPr>
        </p:nvGraphicFramePr>
        <p:xfrm>
          <a:off x="8075334" y="3010987"/>
          <a:ext cx="9578486" cy="676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8648203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67D3B5BD-AA98-2717-23E1-5B38BE1D8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DBEB2394-F50E-FFEB-59A2-B144C5CAF99A}"/>
              </a:ext>
            </a:extLst>
          </p:cNvPr>
          <p:cNvSpPr txBox="1"/>
          <p:nvPr/>
        </p:nvSpPr>
        <p:spPr>
          <a:xfrm>
            <a:off x="634180" y="214979"/>
            <a:ext cx="10884309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AJP Process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F2E2D5F-D0C3-1608-3C8B-71C66FF5C757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C38AAC6A-3BEF-3C5F-AC16-4F42A01C6958}"/>
              </a:ext>
            </a:extLst>
          </p:cNvPr>
          <p:cNvGrpSpPr/>
          <p:nvPr/>
        </p:nvGrpSpPr>
        <p:grpSpPr>
          <a:xfrm>
            <a:off x="5366480" y="2584968"/>
            <a:ext cx="12257195" cy="7300425"/>
            <a:chOff x="5366480" y="2584968"/>
            <a:chExt cx="12257195" cy="73004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30506F4-12C6-B697-12D4-45426E1D6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55504" y="2584968"/>
              <a:ext cx="7668171" cy="7300425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Google Shape;139;p18">
                  <a:extLst>
                    <a:ext uri="{FF2B5EF4-FFF2-40B4-BE49-F238E27FC236}">
                      <a16:creationId xmlns:a16="http://schemas.microsoft.com/office/drawing/2014/main" id="{2B50D498-DF13-5F2A-DC57-1BDF2E5A0ED9}"/>
                    </a:ext>
                  </a:extLst>
                </p:cNvPr>
                <p:cNvSpPr txBox="1"/>
                <p:nvPr/>
              </p:nvSpPr>
              <p:spPr>
                <a:xfrm>
                  <a:off x="5366480" y="8851264"/>
                  <a:ext cx="4349182" cy="103412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Fig 3: Schematic of the aerosol jet printing process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Merriweather Sans"/>
                            </a:rPr>
                          </m:ctrlPr>
                        </m:sSupPr>
                        <m:e>
                          <m:r>
                            <a:rPr lang="en-US" sz="24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Merriweather Sans"/>
                            </a:rPr>
                            <m:t>.</m:t>
                          </m:r>
                        </m:e>
                        <m:sup>
                          <m:r>
                            <a:rPr lang="en-US" sz="24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Merriweather Sans"/>
                            </a:rPr>
                            <m:t>3</m:t>
                          </m:r>
                        </m:sup>
                      </m:sSup>
                    </m:oMath>
                  </a14:m>
                  <a:endParaRPr sz="1050" dirty="0"/>
                </a:p>
              </p:txBody>
            </p:sp>
          </mc:Choice>
          <mc:Fallback xmlns="">
            <p:sp>
              <p:nvSpPr>
                <p:cNvPr id="10" name="Google Shape;139;p18">
                  <a:extLst>
                    <a:ext uri="{FF2B5EF4-FFF2-40B4-BE49-F238E27FC236}">
                      <a16:creationId xmlns:a16="http://schemas.microsoft.com/office/drawing/2014/main" id="{2B50D498-DF13-5F2A-DC57-1BDF2E5A0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6480" y="8851264"/>
                  <a:ext cx="4349182" cy="1034129"/>
                </a:xfrm>
                <a:prstGeom prst="rect">
                  <a:avLst/>
                </a:prstGeom>
                <a:blipFill>
                  <a:blip r:embed="rId4"/>
                  <a:stretch>
                    <a:fillRect r="-5462" b="-117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FF2C530-1BF8-D137-136E-7E570CB62B5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4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" name="Google Shape;423;p32">
            <a:extLst>
              <a:ext uri="{FF2B5EF4-FFF2-40B4-BE49-F238E27FC236}">
                <a16:creationId xmlns:a16="http://schemas.microsoft.com/office/drawing/2014/main" id="{07438563-4B6D-8C04-4BBA-AB4648616A4B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91383" y="-1"/>
            <a:ext cx="4896617" cy="234281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39;p18">
                <a:extLst>
                  <a:ext uri="{FF2B5EF4-FFF2-40B4-BE49-F238E27FC236}">
                    <a16:creationId xmlns:a16="http://schemas.microsoft.com/office/drawing/2014/main" id="{65F266C4-6EA7-BCE3-9CF9-7099BA7B3E57}"/>
                  </a:ext>
                </a:extLst>
              </p:cNvPr>
              <p:cNvSpPr txBox="1"/>
              <p:nvPr/>
            </p:nvSpPr>
            <p:spPr>
              <a:xfrm>
                <a:off x="634180" y="2340135"/>
                <a:ext cx="9321324" cy="4887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514350" marR="0" lvl="0" indent="-51435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Ink </a:t>
                </a: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is atomized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into </a:t>
                </a: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aerosol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, or a dense mist of droplets.</a:t>
                </a:r>
              </a:p>
              <a:p>
                <a:pPr marL="514350" marR="0" lvl="0" indent="-51435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Carrier</a:t>
                </a:r>
                <a:r>
                  <a:rPr lang="en-US" sz="3200" b="1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gas,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200" b="0" i="0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N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3200" b="0" i="0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,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pushes the aerosol to the deposition head.</a:t>
                </a:r>
              </a:p>
              <a:p>
                <a:pPr marL="514350" marR="0" lvl="0" indent="-51435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Sheath gas,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N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,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focuses the aerosol into a beam.</a:t>
                </a:r>
              </a:p>
              <a:p>
                <a:pPr marL="514350" marR="0" lvl="0" indent="-514350" algn="l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arenR"/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The ink is </a:t>
                </a: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deposited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onto the substrate.</a:t>
                </a:r>
              </a:p>
            </p:txBody>
          </p:sp>
        </mc:Choice>
        <mc:Fallback xmlns="">
          <p:sp>
            <p:nvSpPr>
              <p:cNvPr id="5" name="Google Shape;139;p18">
                <a:extLst>
                  <a:ext uri="{FF2B5EF4-FFF2-40B4-BE49-F238E27FC236}">
                    <a16:creationId xmlns:a16="http://schemas.microsoft.com/office/drawing/2014/main" id="{65F266C4-6EA7-BCE3-9CF9-7099BA7B3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0" y="2340135"/>
                <a:ext cx="9321324" cy="4887364"/>
              </a:xfrm>
              <a:prstGeom prst="rect">
                <a:avLst/>
              </a:prstGeom>
              <a:blipFill>
                <a:blip r:embed="rId6"/>
                <a:stretch>
                  <a:fillRect l="-2747" t="-499" r="-262" b="-29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18;p17">
            <a:extLst>
              <a:ext uri="{FF2B5EF4-FFF2-40B4-BE49-F238E27FC236}">
                <a16:creationId xmlns:a16="http://schemas.microsoft.com/office/drawing/2014/main" id="{07237AD2-D8C7-38D1-2181-BF7C75C8EEC1}"/>
              </a:ext>
            </a:extLst>
          </p:cNvPr>
          <p:cNvSpPr/>
          <p:nvPr/>
        </p:nvSpPr>
        <p:spPr>
          <a:xfrm>
            <a:off x="10285287" y="8746476"/>
            <a:ext cx="581391" cy="621852"/>
          </a:xfrm>
          <a:prstGeom prst="roundRect">
            <a:avLst>
              <a:gd name="adj" fmla="val 20147"/>
            </a:avLst>
          </a:prstGeom>
          <a:solidFill>
            <a:srgbClr val="F0EBFD"/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Merriweather Sans" pitchFamily="2" charset="0"/>
                <a:ea typeface="Calibri"/>
                <a:cs typeface="Calibri"/>
                <a:sym typeface="Calibri"/>
              </a:rPr>
              <a:t>1</a:t>
            </a:r>
            <a:endParaRPr sz="3000" dirty="0">
              <a:latin typeface="Merriweather Sans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8;p17">
            <a:extLst>
              <a:ext uri="{FF2B5EF4-FFF2-40B4-BE49-F238E27FC236}">
                <a16:creationId xmlns:a16="http://schemas.microsoft.com/office/drawing/2014/main" id="{F9B92F38-138E-7639-2801-85F3480E2BFA}"/>
              </a:ext>
            </a:extLst>
          </p:cNvPr>
          <p:cNvSpPr/>
          <p:nvPr/>
        </p:nvSpPr>
        <p:spPr>
          <a:xfrm>
            <a:off x="11092052" y="5662046"/>
            <a:ext cx="581391" cy="621852"/>
          </a:xfrm>
          <a:prstGeom prst="roundRect">
            <a:avLst>
              <a:gd name="adj" fmla="val 20147"/>
            </a:avLst>
          </a:prstGeom>
          <a:solidFill>
            <a:srgbClr val="F0EBFD"/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Merriweather Sans" pitchFamily="2" charset="0"/>
                <a:ea typeface="Calibri"/>
                <a:cs typeface="Calibri"/>
                <a:sym typeface="Calibri"/>
              </a:rPr>
              <a:t>2</a:t>
            </a:r>
            <a:endParaRPr sz="3000" dirty="0">
              <a:latin typeface="Merriweather Sans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8;p17">
            <a:extLst>
              <a:ext uri="{FF2B5EF4-FFF2-40B4-BE49-F238E27FC236}">
                <a16:creationId xmlns:a16="http://schemas.microsoft.com/office/drawing/2014/main" id="{8F7E83D6-F9EC-2460-C2A1-8F43299C388F}"/>
              </a:ext>
            </a:extLst>
          </p:cNvPr>
          <p:cNvSpPr/>
          <p:nvPr/>
        </p:nvSpPr>
        <p:spPr>
          <a:xfrm>
            <a:off x="13391383" y="7559545"/>
            <a:ext cx="581391" cy="621852"/>
          </a:xfrm>
          <a:prstGeom prst="roundRect">
            <a:avLst>
              <a:gd name="adj" fmla="val 20147"/>
            </a:avLst>
          </a:prstGeom>
          <a:solidFill>
            <a:srgbClr val="F0EBFD"/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Merriweather Sans" pitchFamily="2" charset="0"/>
                <a:ea typeface="Calibri"/>
                <a:cs typeface="Calibri"/>
                <a:sym typeface="Calibri"/>
              </a:rPr>
              <a:t>3</a:t>
            </a:r>
            <a:endParaRPr sz="3000" dirty="0">
              <a:latin typeface="Merriweather Sans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18;p17">
            <a:extLst>
              <a:ext uri="{FF2B5EF4-FFF2-40B4-BE49-F238E27FC236}">
                <a16:creationId xmlns:a16="http://schemas.microsoft.com/office/drawing/2014/main" id="{FF213736-B035-F1C6-DFF7-815827A9B626}"/>
              </a:ext>
            </a:extLst>
          </p:cNvPr>
          <p:cNvSpPr/>
          <p:nvPr/>
        </p:nvSpPr>
        <p:spPr>
          <a:xfrm>
            <a:off x="13391383" y="9281781"/>
            <a:ext cx="581391" cy="621852"/>
          </a:xfrm>
          <a:prstGeom prst="roundRect">
            <a:avLst>
              <a:gd name="adj" fmla="val 20147"/>
            </a:avLst>
          </a:prstGeom>
          <a:solidFill>
            <a:srgbClr val="F0EBFD"/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Merriweather Sans" pitchFamily="2" charset="0"/>
                <a:ea typeface="Calibri"/>
                <a:cs typeface="Calibri"/>
                <a:sym typeface="Calibri"/>
              </a:rPr>
              <a:t>4</a:t>
            </a:r>
            <a:endParaRPr sz="3000" dirty="0">
              <a:latin typeface="Merriweather Sans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3107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12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5165DF43-E03F-2746-CD76-1657570EE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410A57D-A063-579C-7DE3-B41A98DBEE1F}"/>
              </a:ext>
            </a:extLst>
          </p:cNvPr>
          <p:cNvGrpSpPr/>
          <p:nvPr/>
        </p:nvGrpSpPr>
        <p:grpSpPr>
          <a:xfrm>
            <a:off x="3143955" y="5172536"/>
            <a:ext cx="14295526" cy="4896824"/>
            <a:chOff x="3143955" y="5172536"/>
            <a:chExt cx="14295526" cy="4896824"/>
          </a:xfrm>
        </p:grpSpPr>
        <p:sp>
          <p:nvSpPr>
            <p:cNvPr id="29" name="Google Shape;118;p17">
              <a:extLst>
                <a:ext uri="{FF2B5EF4-FFF2-40B4-BE49-F238E27FC236}">
                  <a16:creationId xmlns:a16="http://schemas.microsoft.com/office/drawing/2014/main" id="{28990F3F-2FDD-A85E-0575-89809569EA84}"/>
                </a:ext>
              </a:extLst>
            </p:cNvPr>
            <p:cNvSpPr/>
            <p:nvPr/>
          </p:nvSpPr>
          <p:spPr>
            <a:xfrm>
              <a:off x="9566257" y="5172536"/>
              <a:ext cx="7873224" cy="4806333"/>
            </a:xfrm>
            <a:prstGeom prst="roundRect">
              <a:avLst>
                <a:gd name="adj" fmla="val 0"/>
              </a:avLst>
            </a:prstGeom>
            <a:solidFill>
              <a:srgbClr val="F0EBFD"/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46" name="Chart 45">
                  <a:extLst>
                    <a:ext uri="{FF2B5EF4-FFF2-40B4-BE49-F238E27FC236}">
                      <a16:creationId xmlns:a16="http://schemas.microsoft.com/office/drawing/2014/main" id="{B9E5ADA1-D19F-822B-7970-6DEDCD4957B3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891598659"/>
                    </p:ext>
                  </p:extLst>
                </p:nvPr>
              </p:nvGraphicFramePr>
              <p:xfrm>
                <a:off x="10067179" y="5427247"/>
                <a:ext cx="7030967" cy="42552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mc:Choice>
          <mc:Fallback xmlns="">
            <p:graphicFrame>
              <p:nvGraphicFramePr>
                <p:cNvPr id="46" name="Chart 45">
                  <a:extLst>
                    <a:ext uri="{FF2B5EF4-FFF2-40B4-BE49-F238E27FC236}">
                      <a16:creationId xmlns:a16="http://schemas.microsoft.com/office/drawing/2014/main" id="{B9E5ADA1-D19F-822B-7970-6DEDCD4957B3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891598659"/>
                    </p:ext>
                  </p:extLst>
                </p:nvPr>
              </p:nvGraphicFramePr>
              <p:xfrm>
                <a:off x="10067179" y="5427247"/>
                <a:ext cx="7030967" cy="42552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</mc:Fallback>
        </mc:AlternateContent>
        <p:sp>
          <p:nvSpPr>
            <p:cNvPr id="30" name="Google Shape;139;p18">
              <a:extLst>
                <a:ext uri="{FF2B5EF4-FFF2-40B4-BE49-F238E27FC236}">
                  <a16:creationId xmlns:a16="http://schemas.microsoft.com/office/drawing/2014/main" id="{EC176E7D-768A-7DD1-5181-3D608D1563E1}"/>
                </a:ext>
              </a:extLst>
            </p:cNvPr>
            <p:cNvSpPr txBox="1"/>
            <p:nvPr/>
          </p:nvSpPr>
          <p:spPr>
            <a:xfrm>
              <a:off x="11755638" y="9296486"/>
              <a:ext cx="3942287" cy="4964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Carbon Content (</a:t>
              </a:r>
              <a:r>
                <a:rPr lang="en-US" sz="2400" i="0" u="none" strike="noStrike" cap="none" dirty="0" err="1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wt</a:t>
              </a: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%)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Google Shape;139;p18">
                  <a:extLst>
                    <a:ext uri="{FF2B5EF4-FFF2-40B4-BE49-F238E27FC236}">
                      <a16:creationId xmlns:a16="http://schemas.microsoft.com/office/drawing/2014/main" id="{53B80F6D-B2E3-B3E0-2833-B25B782695FA}"/>
                    </a:ext>
                  </a:extLst>
                </p:cNvPr>
                <p:cNvSpPr txBox="1"/>
                <p:nvPr/>
              </p:nvSpPr>
              <p:spPr>
                <a:xfrm rot="16200000">
                  <a:off x="8838298" y="7151309"/>
                  <a:ext cx="2598643" cy="56830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ctr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Resistance </a:t>
                  </a:r>
                  <a:r>
                    <a:rPr lang="en-US" sz="24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(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m:t>Ω</m:t>
                      </m:r>
                    </m:oMath>
                  </a14:m>
                  <a:r>
                    <a:rPr lang="en-US" sz="24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31" name="Google Shape;139;p18">
                  <a:extLst>
                    <a:ext uri="{FF2B5EF4-FFF2-40B4-BE49-F238E27FC236}">
                      <a16:creationId xmlns:a16="http://schemas.microsoft.com/office/drawing/2014/main" id="{53B80F6D-B2E3-B3E0-2833-B25B782695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8838298" y="7151309"/>
                  <a:ext cx="2598643" cy="568306"/>
                </a:xfrm>
                <a:prstGeom prst="rect">
                  <a:avLst/>
                </a:prstGeom>
                <a:blipFill>
                  <a:blip r:embed="rId5"/>
                  <a:stretch>
                    <a:fillRect r="-1383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Google Shape;139;p18">
              <a:extLst>
                <a:ext uri="{FF2B5EF4-FFF2-40B4-BE49-F238E27FC236}">
                  <a16:creationId xmlns:a16="http://schemas.microsoft.com/office/drawing/2014/main" id="{D42DEEE8-D17D-0AF6-5941-8CDB75C14161}"/>
                </a:ext>
              </a:extLst>
            </p:cNvPr>
            <p:cNvSpPr txBox="1"/>
            <p:nvPr/>
          </p:nvSpPr>
          <p:spPr>
            <a:xfrm>
              <a:off x="11569359" y="5357406"/>
              <a:ext cx="3942287" cy="4964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Percolation Curve</a:t>
              </a:r>
            </a:p>
          </p:txBody>
        </p:sp>
        <p:sp>
          <p:nvSpPr>
            <p:cNvPr id="33" name="Google Shape;139;p18">
              <a:extLst>
                <a:ext uri="{FF2B5EF4-FFF2-40B4-BE49-F238E27FC236}">
                  <a16:creationId xmlns:a16="http://schemas.microsoft.com/office/drawing/2014/main" id="{98524879-C669-A33D-949D-1E50936AE440}"/>
                </a:ext>
              </a:extLst>
            </p:cNvPr>
            <p:cNvSpPr txBox="1"/>
            <p:nvPr/>
          </p:nvSpPr>
          <p:spPr>
            <a:xfrm>
              <a:off x="9677425" y="5552699"/>
              <a:ext cx="1372096" cy="34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Semi-log</a:t>
              </a:r>
            </a:p>
          </p:txBody>
        </p:sp>
        <p:sp>
          <p:nvSpPr>
            <p:cNvPr id="26" name="Google Shape;139;p18">
              <a:extLst>
                <a:ext uri="{FF2B5EF4-FFF2-40B4-BE49-F238E27FC236}">
                  <a16:creationId xmlns:a16="http://schemas.microsoft.com/office/drawing/2014/main" id="{5B6BC4E5-B6EE-BEE9-6464-3BC34E62E174}"/>
                </a:ext>
              </a:extLst>
            </p:cNvPr>
            <p:cNvSpPr txBox="1"/>
            <p:nvPr/>
          </p:nvSpPr>
          <p:spPr>
            <a:xfrm>
              <a:off x="3143955" y="9207586"/>
              <a:ext cx="6325739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4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Conceptual graph modeling the percolation curve of carbon-polymer filler</a:t>
              </a:r>
              <a:endParaRPr lang="en-US" sz="2000" i="0" u="none" strike="noStrike" cap="none" dirty="0">
                <a:solidFill>
                  <a:srgbClr val="241842"/>
                </a:solidFill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3A5234-7C3C-5E4F-6AAB-81B8FE5395FB}"/>
                </a:ext>
              </a:extLst>
            </p:cNvPr>
            <p:cNvSpPr/>
            <p:nvPr/>
          </p:nvSpPr>
          <p:spPr bwMode="auto">
            <a:xfrm>
              <a:off x="10377017" y="6496065"/>
              <a:ext cx="6535879" cy="2286862"/>
            </a:xfrm>
            <a:custGeom>
              <a:avLst/>
              <a:gdLst>
                <a:gd name="csX0" fmla="*/ 0 w 7998107"/>
                <a:gd name="csY0" fmla="*/ 0 h 3171463"/>
                <a:gd name="csX1" fmla="*/ 1458411 w 7998107"/>
                <a:gd name="csY1" fmla="*/ 486136 h 3171463"/>
                <a:gd name="csX2" fmla="*/ 2801074 w 7998107"/>
                <a:gd name="csY2" fmla="*/ 2303362 h 3171463"/>
                <a:gd name="csX3" fmla="*/ 5220183 w 7998107"/>
                <a:gd name="csY3" fmla="*/ 2986268 h 3171463"/>
                <a:gd name="csX4" fmla="*/ 7998107 w 7998107"/>
                <a:gd name="csY4" fmla="*/ 3171463 h 31714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7998107" h="3171463">
                  <a:moveTo>
                    <a:pt x="0" y="0"/>
                  </a:moveTo>
                  <a:cubicBezTo>
                    <a:pt x="495782" y="51121"/>
                    <a:pt x="991565" y="102242"/>
                    <a:pt x="1458411" y="486136"/>
                  </a:cubicBezTo>
                  <a:cubicBezTo>
                    <a:pt x="1925257" y="870030"/>
                    <a:pt x="2174112" y="1886673"/>
                    <a:pt x="2801074" y="2303362"/>
                  </a:cubicBezTo>
                  <a:cubicBezTo>
                    <a:pt x="3428036" y="2720051"/>
                    <a:pt x="4354011" y="2841585"/>
                    <a:pt x="5220183" y="2986268"/>
                  </a:cubicBezTo>
                  <a:cubicBezTo>
                    <a:pt x="6086355" y="3130951"/>
                    <a:pt x="7500396" y="3152172"/>
                    <a:pt x="7998107" y="3171463"/>
                  </a:cubicBezTo>
                </a:path>
              </a:pathLst>
            </a:custGeom>
            <a:noFill/>
            <a:ln w="571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4A83046A-BAEE-A6D0-75E7-CCE1973871B7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Piezoresistive Strain Sensor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C56556-1395-A979-8BFB-4768F9E8C2AB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D7396-9F85-77C7-6FB7-EF100841B58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5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3EAEE7E1-25D5-6D9B-FD48-E98660516C17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Google Shape;139;p18">
                <a:extLst>
                  <a:ext uri="{FF2B5EF4-FFF2-40B4-BE49-F238E27FC236}">
                    <a16:creationId xmlns:a16="http://schemas.microsoft.com/office/drawing/2014/main" id="{3D8FAFD5-B915-A2AF-4150-F2678B6289A5}"/>
                  </a:ext>
                </a:extLst>
              </p:cNvPr>
              <p:cNvSpPr txBox="1"/>
              <p:nvPr/>
            </p:nvSpPr>
            <p:spPr>
              <a:xfrm>
                <a:off x="634181" y="2394879"/>
                <a:ext cx="16370709" cy="13788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Piezoresistive strain sensors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change their electrical resistance (R) as it physically deforms due to </a:t>
                </a:r>
                <a:r>
                  <a:rPr lang="en-US" sz="3200" u="sng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geometric and resistivity changes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3</m:t>
                        </m:r>
                      </m:sup>
                    </m:sSup>
                  </m:oMath>
                </a14:m>
                <a:endParaRPr lang="en-US" sz="3200" b="0" i="1" dirty="0">
                  <a:solidFill>
                    <a:srgbClr val="241842"/>
                  </a:solidFill>
                  <a:latin typeface="Cambria Math" panose="02040503050406030204" pitchFamily="18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153" name="Google Shape;139;p18">
                <a:extLst>
                  <a:ext uri="{FF2B5EF4-FFF2-40B4-BE49-F238E27FC236}">
                    <a16:creationId xmlns:a16="http://schemas.microsoft.com/office/drawing/2014/main" id="{3D8FAFD5-B915-A2AF-4150-F2678B628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81" y="2394879"/>
                <a:ext cx="16370709" cy="1378839"/>
              </a:xfrm>
              <a:prstGeom prst="rect">
                <a:avLst/>
              </a:prstGeom>
              <a:blipFill>
                <a:blip r:embed="rId7"/>
                <a:stretch>
                  <a:fillRect l="-1489" b="-11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Google Shape;139;p18">
                <a:extLst>
                  <a:ext uri="{FF2B5EF4-FFF2-40B4-BE49-F238E27FC236}">
                    <a16:creationId xmlns:a16="http://schemas.microsoft.com/office/drawing/2014/main" id="{B2913F17-3391-A2BA-2166-4A40A9CCC156}"/>
                  </a:ext>
                </a:extLst>
              </p:cNvPr>
              <p:cNvSpPr txBox="1"/>
              <p:nvPr/>
            </p:nvSpPr>
            <p:spPr>
              <a:xfrm>
                <a:off x="942195" y="3764661"/>
                <a:ext cx="9664845" cy="13788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457200" indent="-457200">
                  <a:lnSpc>
                    <a:spcPct val="140000"/>
                  </a:lnSpc>
                  <a:buFont typeface="Wingdings" panose="05000000000000000000" pitchFamily="2" charset="2"/>
                  <a:buChar char="Ø"/>
                </a:pPr>
                <a:r>
                  <a:rPr lang="en-US" sz="3200" b="1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Gauge Factor </a:t>
                </a:r>
                <a:r>
                  <a:rPr lang="en-US" sz="3200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(GF)</a:t>
                </a:r>
                <a:r>
                  <a:rPr lang="en-US" sz="3200" b="1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 </a:t>
                </a:r>
                <a:r>
                  <a:rPr lang="en-US" sz="3200" b="0" dirty="0">
                    <a:solidFill>
                      <a:srgbClr val="241842"/>
                    </a:solidFill>
                    <a:latin typeface="Merriweather Sans" pitchFamily="2" charset="0"/>
                    <a:sym typeface="Merriweather Sans"/>
                  </a:rPr>
                  <a:t>measures the sensitivity of piezoresistive sensors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sym typeface="Merriweather Sans"/>
                          </a:rPr>
                          <m:t>6</m:t>
                        </m:r>
                      </m:sup>
                    </m:sSup>
                  </m:oMath>
                </a14:m>
                <a:endParaRPr lang="en-US" sz="3200" b="0" dirty="0">
                  <a:solidFill>
                    <a:srgbClr val="241842"/>
                  </a:solidFill>
                  <a:latin typeface="Merriweather Sans" pitchFamily="2" charset="0"/>
                  <a:sym typeface="Merriweather Sans"/>
                </a:endParaRPr>
              </a:p>
            </p:txBody>
          </p:sp>
        </mc:Choice>
        <mc:Fallback xmlns="">
          <p:sp>
            <p:nvSpPr>
              <p:cNvPr id="154" name="Google Shape;139;p18">
                <a:extLst>
                  <a:ext uri="{FF2B5EF4-FFF2-40B4-BE49-F238E27FC236}">
                    <a16:creationId xmlns:a16="http://schemas.microsoft.com/office/drawing/2014/main" id="{B2913F17-3391-A2BA-2166-4A40A9CCC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195" y="3764661"/>
                <a:ext cx="9664845" cy="1378839"/>
              </a:xfrm>
              <a:prstGeom prst="rect">
                <a:avLst/>
              </a:prstGeom>
              <a:blipFill>
                <a:blip r:embed="rId8"/>
                <a:stretch>
                  <a:fillRect l="-2397" b="-11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876E187D-C744-B464-AC98-67F64B12F98C}"/>
              </a:ext>
            </a:extLst>
          </p:cNvPr>
          <p:cNvGrpSpPr/>
          <p:nvPr/>
        </p:nvGrpSpPr>
        <p:grpSpPr>
          <a:xfrm>
            <a:off x="11067105" y="3107158"/>
            <a:ext cx="6586714" cy="1715665"/>
            <a:chOff x="11309415" y="3363036"/>
            <a:chExt cx="6586714" cy="171566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BCC79B-0562-040F-02FF-BB1F7219C432}"/>
                </a:ext>
              </a:extLst>
            </p:cNvPr>
            <p:cNvGrpSpPr/>
            <p:nvPr/>
          </p:nvGrpSpPr>
          <p:grpSpPr>
            <a:xfrm>
              <a:off x="11309415" y="3363036"/>
              <a:ext cx="6586714" cy="1715665"/>
              <a:chOff x="13354665" y="8266203"/>
              <a:chExt cx="6586714" cy="1715665"/>
            </a:xfrm>
          </p:grpSpPr>
          <p:sp>
            <p:nvSpPr>
              <p:cNvPr id="7" name="Google Shape;118;p17">
                <a:extLst>
                  <a:ext uri="{FF2B5EF4-FFF2-40B4-BE49-F238E27FC236}">
                    <a16:creationId xmlns:a16="http://schemas.microsoft.com/office/drawing/2014/main" id="{C23390C6-8498-8764-756A-2B6DC6ECB19B}"/>
                  </a:ext>
                </a:extLst>
              </p:cNvPr>
              <p:cNvSpPr/>
              <p:nvPr/>
            </p:nvSpPr>
            <p:spPr>
              <a:xfrm>
                <a:off x="13354665" y="8546466"/>
                <a:ext cx="2515558" cy="1435402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3D6CC84C-F138-E33B-B3EB-7DDF74049BF4}"/>
                      </a:ext>
                    </a:extLst>
                  </p:cNvPr>
                  <p:cNvSpPr txBox="1"/>
                  <p:nvPr/>
                </p:nvSpPr>
                <p:spPr>
                  <a:xfrm>
                    <a:off x="13357354" y="8266203"/>
                    <a:ext cx="2481833" cy="149515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𝐺𝐹</m:t>
                          </m:r>
                          <m:r>
                            <a:rPr lang="en-US" sz="3200" b="0" i="1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rgbClr val="241842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241842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oMath>
                      </m:oMathPara>
                    </a14:m>
                    <a:endParaRPr lang="en-US" sz="3200" dirty="0">
                      <a:solidFill>
                        <a:srgbClr val="241842"/>
                      </a:solidFill>
                      <a:latin typeface="Merriweather Sans"/>
                    </a:endParaRPr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3D6CC84C-F138-E33B-B3EB-7DDF74049B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357354" y="8266203"/>
                    <a:ext cx="2481833" cy="149515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1E3D033-6F7D-4B18-E7E0-E15E2980DE7F}"/>
                  </a:ext>
                </a:extLst>
              </p:cNvPr>
              <p:cNvSpPr txBox="1"/>
              <p:nvPr/>
            </p:nvSpPr>
            <p:spPr>
              <a:xfrm>
                <a:off x="19305030" y="8975425"/>
                <a:ext cx="636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Merriweather Sans" pitchFamily="2" charset="0"/>
                  </a:rPr>
                  <a:t>[1]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E99941E-81DB-8FA9-A2C7-D34A7A3BE105}"/>
                    </a:ext>
                  </a:extLst>
                </p:cNvPr>
                <p:cNvSpPr txBox="1"/>
                <p:nvPr/>
              </p:nvSpPr>
              <p:spPr>
                <a:xfrm>
                  <a:off x="14432748" y="3773718"/>
                  <a:ext cx="2310697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0" i="1" dirty="0">
                      <a:latin typeface="Cambria Math" panose="02040503050406030204" pitchFamily="18" charset="0"/>
                    </a:rPr>
                    <a:t>GF</a:t>
                  </a:r>
                  <a:r>
                    <a:rPr lang="en-US" sz="2400" b="0" dirty="0">
                      <a:latin typeface="Cambria Math" panose="02040503050406030204" pitchFamily="18" charset="0"/>
                    </a:rPr>
                    <a:t>: gauge factor</a:t>
                  </a:r>
                </a:p>
                <a:p>
                  <a:r>
                    <a:rPr lang="en-US" sz="2400" i="1" dirty="0">
                      <a:latin typeface="Cambria Math" panose="02040503050406030204" pitchFamily="18" charset="0"/>
                    </a:rPr>
                    <a:t>R:</a:t>
                  </a:r>
                  <a:r>
                    <a:rPr lang="en-US" sz="2400" dirty="0">
                      <a:latin typeface="Cambria Math" panose="02040503050406030204" pitchFamily="18" charset="0"/>
                    </a:rPr>
                    <a:t> resistance</a:t>
                  </a:r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400" dirty="0">
                      <a:latin typeface="Merriweather Sans" pitchFamily="2" charset="0"/>
                    </a:rPr>
                    <a:t> </a:t>
                  </a:r>
                  <a:r>
                    <a:rPr lang="en-US" sz="24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strain</a:t>
                  </a: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E99941E-81DB-8FA9-A2C7-D34A7A3BE1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32748" y="3773718"/>
                  <a:ext cx="2310697" cy="1200329"/>
                </a:xfrm>
                <a:prstGeom prst="rect">
                  <a:avLst/>
                </a:prstGeom>
                <a:blipFill>
                  <a:blip r:embed="rId13"/>
                  <a:stretch>
                    <a:fillRect l="-4222" t="-4061" r="-2639" b="-96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Google Shape;139;p18">
            <a:extLst>
              <a:ext uri="{FF2B5EF4-FFF2-40B4-BE49-F238E27FC236}">
                <a16:creationId xmlns:a16="http://schemas.microsoft.com/office/drawing/2014/main" id="{D9DA708F-A153-B5A8-4B1E-802260CB0DEF}"/>
              </a:ext>
            </a:extLst>
          </p:cNvPr>
          <p:cNvSpPr txBox="1"/>
          <p:nvPr/>
        </p:nvSpPr>
        <p:spPr>
          <a:xfrm>
            <a:off x="612557" y="5458495"/>
            <a:ext cx="8926496" cy="13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Percolation effect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contributes to </a:t>
            </a:r>
            <a:r>
              <a:rPr lang="en-US" sz="3200" u="sng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resistivity change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. Shown in the curve, the 3 regions are</a:t>
            </a:r>
          </a:p>
        </p:txBody>
      </p:sp>
      <p:sp>
        <p:nvSpPr>
          <p:cNvPr id="36" name="Google Shape;139;p18">
            <a:extLst>
              <a:ext uri="{FF2B5EF4-FFF2-40B4-BE49-F238E27FC236}">
                <a16:creationId xmlns:a16="http://schemas.microsoft.com/office/drawing/2014/main" id="{788339CF-5478-90E7-C7E0-3829E608F2CC}"/>
              </a:ext>
            </a:extLst>
          </p:cNvPr>
          <p:cNvSpPr txBox="1"/>
          <p:nvPr/>
        </p:nvSpPr>
        <p:spPr>
          <a:xfrm>
            <a:off x="1025508" y="6811878"/>
            <a:ext cx="8261255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Insufficient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conductive filler (carbon).</a:t>
            </a: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Optimal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conductive filler.</a:t>
            </a:r>
          </a:p>
          <a:p>
            <a:pPr marL="457200" indent="-457200">
              <a:lnSpc>
                <a:spcPct val="14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Excessive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conductive filler.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62FBBAC-AD54-2DDE-7693-0931B28B70E9}"/>
              </a:ext>
            </a:extLst>
          </p:cNvPr>
          <p:cNvGrpSpPr/>
          <p:nvPr/>
        </p:nvGrpSpPr>
        <p:grpSpPr>
          <a:xfrm>
            <a:off x="15392814" y="6289929"/>
            <a:ext cx="1520082" cy="2389212"/>
            <a:chOff x="15418515" y="6097509"/>
            <a:chExt cx="1520082" cy="2389212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26D3E4C4-F3A9-69E7-DB01-BF0D8293970E}"/>
                </a:ext>
              </a:extLst>
            </p:cNvPr>
            <p:cNvCxnSpPr>
              <a:cxnSpLocks/>
            </p:cNvCxnSpPr>
            <p:nvPr/>
          </p:nvCxnSpPr>
          <p:spPr>
            <a:xfrm>
              <a:off x="16055573" y="6507223"/>
              <a:ext cx="0" cy="197949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B8A73A-F17F-DC61-DC77-F5F1318B9434}"/>
                </a:ext>
              </a:extLst>
            </p:cNvPr>
            <p:cNvSpPr txBox="1"/>
            <p:nvPr/>
          </p:nvSpPr>
          <p:spPr>
            <a:xfrm>
              <a:off x="15418515" y="6097509"/>
              <a:ext cx="1520082" cy="400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Merriweather Sans" pitchFamily="2" charset="0"/>
                </a:rPr>
                <a:t>Excessive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4DB4635-62FF-62CA-266B-F8FD73C0F6EE}"/>
              </a:ext>
            </a:extLst>
          </p:cNvPr>
          <p:cNvGrpSpPr/>
          <p:nvPr/>
        </p:nvGrpSpPr>
        <p:grpSpPr>
          <a:xfrm>
            <a:off x="11452579" y="7618284"/>
            <a:ext cx="1276466" cy="1107104"/>
            <a:chOff x="12809075" y="7914713"/>
            <a:chExt cx="1276466" cy="110710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E683DA-3FAB-AAAA-CEFF-DAF6B3799A61}"/>
                </a:ext>
              </a:extLst>
            </p:cNvPr>
            <p:cNvSpPr txBox="1"/>
            <p:nvPr/>
          </p:nvSpPr>
          <p:spPr>
            <a:xfrm>
              <a:off x="12809075" y="8621707"/>
              <a:ext cx="12764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B050"/>
                  </a:solidFill>
                  <a:latin typeface="Merriweather Sans" pitchFamily="2" charset="0"/>
                </a:rPr>
                <a:t>Optimal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4E80C853-FEA3-A109-5C06-466CBE6201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491159" y="7914713"/>
              <a:ext cx="0" cy="72214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843B8FD-062B-E91B-8ED6-67F9D903364D}"/>
              </a:ext>
            </a:extLst>
          </p:cNvPr>
          <p:cNvGrpSpPr/>
          <p:nvPr/>
        </p:nvGrpSpPr>
        <p:grpSpPr>
          <a:xfrm>
            <a:off x="11001284" y="6224033"/>
            <a:ext cx="2834637" cy="400110"/>
            <a:chOff x="11755638" y="6111612"/>
            <a:chExt cx="2834637" cy="40011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9BBDD0-1D34-6A88-E829-09A547A1FF4A}"/>
                </a:ext>
              </a:extLst>
            </p:cNvPr>
            <p:cNvSpPr txBox="1"/>
            <p:nvPr/>
          </p:nvSpPr>
          <p:spPr>
            <a:xfrm>
              <a:off x="12854407" y="6111612"/>
              <a:ext cx="17358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B0F0"/>
                  </a:solidFill>
                  <a:latin typeface="Merriweather Sans" pitchFamily="2" charset="0"/>
                </a:rPr>
                <a:t>Insufficient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A7B5ED51-C007-762C-84F8-DD6D2B4EED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755638" y="6296289"/>
              <a:ext cx="1167041" cy="135378"/>
            </a:xfrm>
            <a:prstGeom prst="straightConnector1">
              <a:avLst/>
            </a:prstGeom>
            <a:ln w="28575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02939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uiExpand="1" build="p"/>
      <p:bldP spid="154" grpId="0" uiExpand="1" build="p"/>
      <p:bldP spid="12" grpId="0" uiExpand="1" build="p"/>
      <p:bldP spid="3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168269BE-2D8C-540F-57E3-067926989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91AFC628-3985-077B-3B0A-33DDE5794CB5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Percolation Effect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0A2FDF-61A2-8EDB-9261-7C20BC81C8EA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23E44-D74A-2A22-0361-001DE2EAD34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6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E80971D3-2219-0CA0-B963-4527F8D4946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3B0250CD-29A4-A3D3-5409-66F386FAA3F6}"/>
                  </a:ext>
                </a:extLst>
              </p:cNvPr>
              <p:cNvSpPr txBox="1"/>
              <p:nvPr/>
            </p:nvSpPr>
            <p:spPr>
              <a:xfrm>
                <a:off x="9287137" y="2207877"/>
                <a:ext cx="8616499" cy="24748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Too little conductive filler:</a:t>
                </a:r>
              </a:p>
              <a:p>
                <a:pPr marL="457200" indent="-457200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No or very little electrical pathways</a:t>
                </a:r>
              </a:p>
              <a:p>
                <a:pPr marL="457200" indent="-457200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Stretching breaks all pathways,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241842"/>
                            </a:solidFill>
                            <a:latin typeface="Merriweather Sans" pitchFamily="2" charset="0"/>
                            <a:ea typeface="Merriweather Sans"/>
                            <a:cs typeface="Merriweather Sans"/>
                            <a:sym typeface="Merriweather Sans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241842"/>
                            </a:solidFill>
                            <a:latin typeface="Merriweather Sans" pitchFamily="2" charset="0"/>
                            <a:ea typeface="Merriweather Sans"/>
                            <a:cs typeface="Merriweather Sans"/>
                            <a:sym typeface="Merriweather Sans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is very high (cannot be measured)</a:t>
                </a:r>
              </a:p>
            </p:txBody>
          </p:sp>
        </mc:Choice>
        <mc:Fallback xmlns="">
          <p:sp>
            <p:nvSpPr>
              <p:cNvPr id="139" name="Google Shape;139;p18">
                <a:extLst>
                  <a:ext uri="{FF2B5EF4-FFF2-40B4-BE49-F238E27FC236}">
                    <a16:creationId xmlns:a16="http://schemas.microsoft.com/office/drawing/2014/main" id="{3B0250CD-29A4-A3D3-5409-66F386FAA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137" y="2207877"/>
                <a:ext cx="8616499" cy="2474845"/>
              </a:xfrm>
              <a:prstGeom prst="rect">
                <a:avLst/>
              </a:prstGeom>
              <a:blipFill>
                <a:blip r:embed="rId4"/>
                <a:stretch>
                  <a:fillRect l="-2475" b="-56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6" name="Google Shape;139;p18">
            <a:extLst>
              <a:ext uri="{FF2B5EF4-FFF2-40B4-BE49-F238E27FC236}">
                <a16:creationId xmlns:a16="http://schemas.microsoft.com/office/drawing/2014/main" id="{74834F7B-4B00-DE5C-DC75-AA79AE0CDBAD}"/>
              </a:ext>
            </a:extLst>
          </p:cNvPr>
          <p:cNvSpPr txBox="1"/>
          <p:nvPr/>
        </p:nvSpPr>
        <p:spPr>
          <a:xfrm>
            <a:off x="-192304" y="2341912"/>
            <a:ext cx="30180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0" u="none" strike="noStrike" cap="none" dirty="0">
                <a:solidFill>
                  <a:srgbClr val="00B0F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Insufficient:</a:t>
            </a:r>
            <a:endParaRPr lang="en-US" sz="3200" b="0" i="0" u="none" strike="noStrike" cap="none" dirty="0">
              <a:solidFill>
                <a:srgbClr val="00B0F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erriweather Sans"/>
              <a:ea typeface="Merriweather Sans"/>
              <a:cs typeface="Times New Roman" panose="02020603050405020304" pitchFamily="18" charset="0"/>
              <a:sym typeface="Merriweather Sans"/>
            </a:endParaRPr>
          </a:p>
        </p:txBody>
      </p:sp>
      <p:sp>
        <p:nvSpPr>
          <p:cNvPr id="188" name="Google Shape;139;p18">
            <a:extLst>
              <a:ext uri="{FF2B5EF4-FFF2-40B4-BE49-F238E27FC236}">
                <a16:creationId xmlns:a16="http://schemas.microsoft.com/office/drawing/2014/main" id="{24E8A08A-1E40-9D5D-5688-7BCB66F45B02}"/>
              </a:ext>
            </a:extLst>
          </p:cNvPr>
          <p:cNvSpPr txBox="1"/>
          <p:nvPr/>
        </p:nvSpPr>
        <p:spPr>
          <a:xfrm>
            <a:off x="-180370" y="4535438"/>
            <a:ext cx="30180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0" u="none" strike="noStrike" cap="none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Optimal:</a:t>
            </a:r>
            <a:endParaRPr lang="en-US" sz="3200" b="0" i="0" u="none" strike="noStrike" cap="none" dirty="0"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erriweather Sans"/>
              <a:ea typeface="Merriweather Sans"/>
              <a:cs typeface="Times New Roman" panose="02020603050405020304" pitchFamily="18" charset="0"/>
              <a:sym typeface="Merriweather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Google Shape;139;p18">
                <a:extLst>
                  <a:ext uri="{FF2B5EF4-FFF2-40B4-BE49-F238E27FC236}">
                    <a16:creationId xmlns:a16="http://schemas.microsoft.com/office/drawing/2014/main" id="{DC92EEDE-25CC-D6B4-A156-77BABD8436D7}"/>
                  </a:ext>
                </a:extLst>
              </p:cNvPr>
              <p:cNvSpPr txBox="1"/>
              <p:nvPr/>
            </p:nvSpPr>
            <p:spPr>
              <a:xfrm>
                <a:off x="156941" y="8976982"/>
                <a:ext cx="9067041" cy="1292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 5: Black are carbon atoms and white are polymer matrix. </a:t>
                </a:r>
                <a:r>
                  <a:rPr lang="en-US" sz="2000" b="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Left images illustrate yellow electrical pathways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,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2000" b="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and right images illustrate effects of stretching on pathways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</m:ctrlPr>
                      </m:sSupPr>
                      <m:e>
                        <m:r>
                          <a:rPr lang="en-US" sz="2000" b="0" i="1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.</m:t>
                        </m:r>
                      </m:e>
                      <m:sup>
                        <m:r>
                          <a:rPr lang="en-US" sz="2000" b="0" i="1" u="none" strike="noStrike" cap="none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Times New Roman" panose="02020603050405020304" pitchFamily="18" charset="0"/>
                            <a:sym typeface="Merriweather Sans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2000" b="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</a:t>
                </a:r>
              </a:p>
            </p:txBody>
          </p:sp>
        </mc:Choice>
        <mc:Fallback xmlns="">
          <p:sp>
            <p:nvSpPr>
              <p:cNvPr id="158" name="Google Shape;139;p18">
                <a:extLst>
                  <a:ext uri="{FF2B5EF4-FFF2-40B4-BE49-F238E27FC236}">
                    <a16:creationId xmlns:a16="http://schemas.microsoft.com/office/drawing/2014/main" id="{DC92EEDE-25CC-D6B4-A156-77BABD843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41" y="8976982"/>
                <a:ext cx="9067041" cy="1292662"/>
              </a:xfrm>
              <a:prstGeom prst="rect">
                <a:avLst/>
              </a:prstGeom>
              <a:blipFill>
                <a:blip r:embed="rId5"/>
                <a:stretch>
                  <a:fillRect l="-1748" r="-1278" b="-80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078E0258-518E-3CCE-084F-B872F6C9B6CC}"/>
              </a:ext>
            </a:extLst>
          </p:cNvPr>
          <p:cNvGrpSpPr/>
          <p:nvPr/>
        </p:nvGrpSpPr>
        <p:grpSpPr>
          <a:xfrm>
            <a:off x="2580863" y="2341912"/>
            <a:ext cx="6499984" cy="2402461"/>
            <a:chOff x="2500881" y="2325616"/>
            <a:chExt cx="6499984" cy="2402461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17C722C6-C214-5D8D-AF4B-F08314B72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47759" y="2341715"/>
              <a:ext cx="4153106" cy="340972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B81912A7-D1DA-E8AD-5165-AB0E1FCD1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183"/>
            <a:stretch>
              <a:fillRect/>
            </a:stretch>
          </p:blipFill>
          <p:spPr>
            <a:xfrm>
              <a:off x="2500881" y="2325616"/>
              <a:ext cx="2344453" cy="2209822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pic>
          <p:nvPicPr>
            <p:cNvPr id="184" name="Picture 183">
              <a:extLst>
                <a:ext uri="{FF2B5EF4-FFF2-40B4-BE49-F238E27FC236}">
                  <a16:creationId xmlns:a16="http://schemas.microsoft.com/office/drawing/2014/main" id="{9659D3ED-6A97-6B1B-D317-C3A772A25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10"/>
            <a:stretch>
              <a:fillRect/>
            </a:stretch>
          </p:blipFill>
          <p:spPr>
            <a:xfrm>
              <a:off x="4845334" y="2715942"/>
              <a:ext cx="4155531" cy="2012135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162A13-F439-13BC-433F-E85D7D013311}"/>
              </a:ext>
            </a:extLst>
          </p:cNvPr>
          <p:cNvGrpSpPr/>
          <p:nvPr/>
        </p:nvGrpSpPr>
        <p:grpSpPr>
          <a:xfrm>
            <a:off x="2580862" y="4577613"/>
            <a:ext cx="6499984" cy="2313750"/>
            <a:chOff x="2500881" y="4561317"/>
            <a:chExt cx="6499984" cy="2313750"/>
          </a:xfrm>
        </p:grpSpPr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8D640FC6-33E6-FF0A-6ED7-20085FF72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516"/>
            <a:stretch>
              <a:fillRect/>
            </a:stretch>
          </p:blipFill>
          <p:spPr>
            <a:xfrm>
              <a:off x="2500881" y="4561317"/>
              <a:ext cx="2344453" cy="2209822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9870C9F-6F81-D478-9CA2-21E5A8624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45334" y="4772388"/>
              <a:ext cx="4155531" cy="2102679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4E476D-2206-258B-4FC4-6F1C6419AB1C}"/>
              </a:ext>
            </a:extLst>
          </p:cNvPr>
          <p:cNvGrpSpPr/>
          <p:nvPr/>
        </p:nvGrpSpPr>
        <p:grpSpPr>
          <a:xfrm>
            <a:off x="2580863" y="6813314"/>
            <a:ext cx="6499984" cy="2209822"/>
            <a:chOff x="2500881" y="6797018"/>
            <a:chExt cx="6499984" cy="2209822"/>
          </a:xfrm>
        </p:grpSpPr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F166CC05-EA5A-FDF0-8A8D-F81B18BD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00881" y="6797018"/>
              <a:ext cx="2344453" cy="2209822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B1EFA78A-50B8-5024-61D8-489139F39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45334" y="6904161"/>
              <a:ext cx="4155531" cy="2102679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sp>
        <p:nvSpPr>
          <p:cNvPr id="189" name="Google Shape;139;p18">
            <a:extLst>
              <a:ext uri="{FF2B5EF4-FFF2-40B4-BE49-F238E27FC236}">
                <a16:creationId xmlns:a16="http://schemas.microsoft.com/office/drawing/2014/main" id="{4D0E22D0-1DD5-E3EE-72A1-5D93567CEA63}"/>
              </a:ext>
            </a:extLst>
          </p:cNvPr>
          <p:cNvSpPr txBox="1"/>
          <p:nvPr/>
        </p:nvSpPr>
        <p:spPr>
          <a:xfrm>
            <a:off x="-192304" y="6699106"/>
            <a:ext cx="3018048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0" u="none" strike="noStrike" cap="none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erriweather Sans"/>
                <a:ea typeface="Merriweather Sans"/>
                <a:cs typeface="Times New Roman" panose="02020603050405020304" pitchFamily="18" charset="0"/>
                <a:sym typeface="Merriweather Sans"/>
              </a:rPr>
              <a:t>Excessive:</a:t>
            </a:r>
            <a:endParaRPr lang="en-US" sz="3200" b="0" i="0" u="none" strike="noStrike" cap="none" dirty="0"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erriweather Sans"/>
              <a:ea typeface="Merriweather Sans"/>
              <a:cs typeface="Times New Roman" panose="02020603050405020304" pitchFamily="18" charset="0"/>
              <a:sym typeface="Merriweather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Google Shape;139;p18">
                <a:extLst>
                  <a:ext uri="{FF2B5EF4-FFF2-40B4-BE49-F238E27FC236}">
                    <a16:creationId xmlns:a16="http://schemas.microsoft.com/office/drawing/2014/main" id="{BBFB12D7-D936-D09B-F7BA-2E1C288DF174}"/>
                  </a:ext>
                </a:extLst>
              </p:cNvPr>
              <p:cNvSpPr txBox="1"/>
              <p:nvPr/>
            </p:nvSpPr>
            <p:spPr>
              <a:xfrm>
                <a:off x="9287136" y="4659894"/>
                <a:ext cx="9000864" cy="18716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Optimal amount of conductive filler:</a:t>
                </a:r>
              </a:p>
              <a:p>
                <a:pPr marL="457200" indent="-457200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Several electrical pathways</a:t>
                </a:r>
              </a:p>
              <a:p>
                <a:pPr marL="457200" indent="-457200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Stretching breaks a few pathways,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  <a:ea typeface="Merriweather Sans"/>
                            <a:cs typeface="Merriweather Sans"/>
                            <a:sym typeface="Merriweather Sans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i="0">
                            <a:solidFill>
                              <a:srgbClr val="241842"/>
                            </a:solidFill>
                            <a:latin typeface="Merriweather Sans" pitchFamily="2" charset="0"/>
                            <a:ea typeface="Merriweather Sans"/>
                            <a:cs typeface="Merriweather Sans"/>
                            <a:sym typeface="Merriweather Sans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2800" i="0">
                            <a:solidFill>
                              <a:srgbClr val="241842"/>
                            </a:solidFill>
                            <a:latin typeface="Merriweather Sans" pitchFamily="2" charset="0"/>
                            <a:ea typeface="Merriweather Sans"/>
                            <a:cs typeface="Merriweather Sans"/>
                            <a:sym typeface="Merriweather Sans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increases</a:t>
                </a:r>
              </a:p>
            </p:txBody>
          </p:sp>
        </mc:Choice>
        <mc:Fallback xmlns="">
          <p:sp>
            <p:nvSpPr>
              <p:cNvPr id="191" name="Google Shape;139;p18">
                <a:extLst>
                  <a:ext uri="{FF2B5EF4-FFF2-40B4-BE49-F238E27FC236}">
                    <a16:creationId xmlns:a16="http://schemas.microsoft.com/office/drawing/2014/main" id="{BBFB12D7-D936-D09B-F7BA-2E1C288DF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7136" y="4659894"/>
                <a:ext cx="9000864" cy="1871603"/>
              </a:xfrm>
              <a:prstGeom prst="rect">
                <a:avLst/>
              </a:prstGeom>
              <a:blipFill>
                <a:blip r:embed="rId13"/>
                <a:stretch>
                  <a:fillRect l="-2370" r="-677" b="-61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3" name="Google Shape;139;p18">
            <a:extLst>
              <a:ext uri="{FF2B5EF4-FFF2-40B4-BE49-F238E27FC236}">
                <a16:creationId xmlns:a16="http://schemas.microsoft.com/office/drawing/2014/main" id="{874A92A0-FFCC-486B-ACFC-55FAC63A4A85}"/>
              </a:ext>
            </a:extLst>
          </p:cNvPr>
          <p:cNvSpPr txBox="1"/>
          <p:nvPr/>
        </p:nvSpPr>
        <p:spPr>
          <a:xfrm>
            <a:off x="9268531" y="6586812"/>
            <a:ext cx="8616499" cy="2412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Too much conductive filler:</a:t>
            </a:r>
          </a:p>
          <a:p>
            <a:pPr marL="457200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Many electrical pathways</a:t>
            </a:r>
          </a:p>
          <a:p>
            <a:pPr marL="457200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Stretching equally breaks and forms pathways, so R is roughly constant</a:t>
            </a:r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2A90D19F-4D0B-CB56-90C5-B3FDA04DFF35}"/>
              </a:ext>
            </a:extLst>
          </p:cNvPr>
          <p:cNvGrpSpPr/>
          <p:nvPr/>
        </p:nvGrpSpPr>
        <p:grpSpPr>
          <a:xfrm>
            <a:off x="9546296" y="8843213"/>
            <a:ext cx="2546928" cy="1320286"/>
            <a:chOff x="13228978" y="8296454"/>
            <a:chExt cx="2195217" cy="1320288"/>
          </a:xfrm>
        </p:grpSpPr>
        <p:sp>
          <p:nvSpPr>
            <p:cNvPr id="201" name="Google Shape;118;p17">
              <a:extLst>
                <a:ext uri="{FF2B5EF4-FFF2-40B4-BE49-F238E27FC236}">
                  <a16:creationId xmlns:a16="http://schemas.microsoft.com/office/drawing/2014/main" id="{96C46097-CDD4-C128-DACB-B7C286F61BA0}"/>
                </a:ext>
              </a:extLst>
            </p:cNvPr>
            <p:cNvSpPr/>
            <p:nvPr/>
          </p:nvSpPr>
          <p:spPr>
            <a:xfrm>
              <a:off x="13354665" y="8546466"/>
              <a:ext cx="2044728" cy="1070276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39C5D1ED-27D4-6516-10F2-52982FA9BED4}"/>
                    </a:ext>
                  </a:extLst>
                </p:cNvPr>
                <p:cNvSpPr txBox="1"/>
                <p:nvPr/>
              </p:nvSpPr>
              <p:spPr>
                <a:xfrm>
                  <a:off x="13228978" y="8296454"/>
                  <a:ext cx="2195217" cy="13195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𝐺𝐹</m:t>
                        </m:r>
                        <m:r>
                          <a:rPr lang="en-US" sz="2800" b="0" i="1" smtClean="0">
                            <a:solidFill>
                              <a:srgbClr val="241842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241842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241842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oMath>
                    </m:oMathPara>
                  </a14:m>
                  <a:endParaRPr lang="en-US" sz="2800" dirty="0">
                    <a:solidFill>
                      <a:srgbClr val="241842"/>
                    </a:solidFill>
                    <a:latin typeface="Merriweather Sans"/>
                  </a:endParaRPr>
                </a:p>
              </p:txBody>
            </p:sp>
          </mc:Choice>
          <mc:Fallback xmlns="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39C5D1ED-27D4-6516-10F2-52982FA9BE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28978" y="8296454"/>
                  <a:ext cx="2195217" cy="1319594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4" name="Arrow: Right 203">
            <a:extLst>
              <a:ext uri="{FF2B5EF4-FFF2-40B4-BE49-F238E27FC236}">
                <a16:creationId xmlns:a16="http://schemas.microsoft.com/office/drawing/2014/main" id="{595436E4-8E47-DC6F-7492-CAE8A11E0D76}"/>
              </a:ext>
            </a:extLst>
          </p:cNvPr>
          <p:cNvSpPr/>
          <p:nvPr/>
        </p:nvSpPr>
        <p:spPr>
          <a:xfrm>
            <a:off x="12342579" y="9445799"/>
            <a:ext cx="807674" cy="35188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AD29-6928-5EAA-8101-C2FFE1012175}"/>
              </a:ext>
            </a:extLst>
          </p:cNvPr>
          <p:cNvGrpSpPr/>
          <p:nvPr/>
        </p:nvGrpSpPr>
        <p:grpSpPr>
          <a:xfrm>
            <a:off x="13041208" y="8659955"/>
            <a:ext cx="3942898" cy="1565025"/>
            <a:chOff x="12636223" y="8566510"/>
            <a:chExt cx="4547659" cy="15650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D3EA2B-ACCB-BD50-0D7B-2ABC51A55054}"/>
                </a:ext>
              </a:extLst>
            </p:cNvPr>
            <p:cNvGrpSpPr/>
            <p:nvPr/>
          </p:nvGrpSpPr>
          <p:grpSpPr>
            <a:xfrm>
              <a:off x="12636223" y="8566510"/>
              <a:ext cx="4547658" cy="1565025"/>
              <a:chOff x="13228978" y="8296454"/>
              <a:chExt cx="2195217" cy="1320288"/>
            </a:xfrm>
          </p:grpSpPr>
          <p:sp>
            <p:nvSpPr>
              <p:cNvPr id="8" name="Google Shape;118;p17">
                <a:extLst>
                  <a:ext uri="{FF2B5EF4-FFF2-40B4-BE49-F238E27FC236}">
                    <a16:creationId xmlns:a16="http://schemas.microsoft.com/office/drawing/2014/main" id="{C0BC4756-975E-77A4-710A-8083298447EC}"/>
                  </a:ext>
                </a:extLst>
              </p:cNvPr>
              <p:cNvSpPr/>
              <p:nvPr/>
            </p:nvSpPr>
            <p:spPr>
              <a:xfrm>
                <a:off x="13354665" y="8546466"/>
                <a:ext cx="2044728" cy="1070276"/>
              </a:xfrm>
              <a:prstGeom prst="roundRect">
                <a:avLst>
                  <a:gd name="adj" fmla="val 20147"/>
                </a:avLst>
              </a:prstGeom>
              <a:solidFill>
                <a:schemeClr val="bg2">
                  <a:lumMod val="20000"/>
                  <a:lumOff val="80000"/>
                  <a:alpha val="50000"/>
                </a:schemeClr>
              </a:solidFill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1964EF-D69A-C9A6-2D67-19094EBF711E}"/>
                  </a:ext>
                </a:extLst>
              </p:cNvPr>
              <p:cNvSpPr txBox="1"/>
              <p:nvPr/>
            </p:nvSpPr>
            <p:spPr>
              <a:xfrm>
                <a:off x="13228978" y="8296454"/>
                <a:ext cx="2195217" cy="565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en-US" sz="2800" dirty="0">
                  <a:solidFill>
                    <a:srgbClr val="241842"/>
                  </a:solidFill>
                  <a:latin typeface="Merriweather San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6" name="Google Shape;139;p18">
                  <a:extLst>
                    <a:ext uri="{FF2B5EF4-FFF2-40B4-BE49-F238E27FC236}">
                      <a16:creationId xmlns:a16="http://schemas.microsoft.com/office/drawing/2014/main" id="{1799182E-DDE7-1509-E6B7-AF613FA2B1E2}"/>
                    </a:ext>
                  </a:extLst>
                </p:cNvPr>
                <p:cNvSpPr txBox="1"/>
                <p:nvPr/>
              </p:nvSpPr>
              <p:spPr>
                <a:xfrm>
                  <a:off x="13089500" y="9015744"/>
                  <a:ext cx="4094382" cy="103412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>
                    <a:lnSpc>
                      <a:spcPct val="140000"/>
                    </a:lnSpc>
                  </a:pPr>
                  <a:r>
                    <a:rPr lang="en-US" sz="24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Merriweather Sans"/>
                      <a:sym typeface="Merriweather Sans"/>
                    </a:rPr>
                    <a:t>Increasing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241842"/>
                          </a:solidFill>
                          <a:latin typeface="Merriweather Sans" pitchFamily="2" charset="0"/>
                          <a:ea typeface="Merriweather Sans"/>
                          <a:cs typeface="Merriweather Sans"/>
                          <a:sym typeface="Merriweather Sans"/>
                        </a:rPr>
                        <m:t>ΔR</m:t>
                      </m:r>
                    </m:oMath>
                  </a14:m>
                  <a:r>
                    <a:rPr lang="en-US" sz="2400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Merriweather Sans"/>
                      <a:sym typeface="Merriweather Sans"/>
                    </a:rPr>
                    <a:t> increases GF (sensitivity)</a:t>
                  </a:r>
                </a:p>
              </p:txBody>
            </p:sp>
          </mc:Choice>
          <mc:Fallback xmlns="">
            <p:sp>
              <p:nvSpPr>
                <p:cNvPr id="216" name="Google Shape;139;p18">
                  <a:extLst>
                    <a:ext uri="{FF2B5EF4-FFF2-40B4-BE49-F238E27FC236}">
                      <a16:creationId xmlns:a16="http://schemas.microsoft.com/office/drawing/2014/main" id="{1799182E-DDE7-1509-E6B7-AF613FA2B1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89500" y="9015744"/>
                  <a:ext cx="4094382" cy="1034129"/>
                </a:xfrm>
                <a:prstGeom prst="rect">
                  <a:avLst/>
                </a:prstGeom>
                <a:blipFill>
                  <a:blip r:embed="rId15"/>
                  <a:stretch>
                    <a:fillRect l="-5146" r="-3087" b="-1176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493063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  <p:bldP spid="186" grpId="0"/>
      <p:bldP spid="188" grpId="0"/>
      <p:bldP spid="158" grpId="0"/>
      <p:bldP spid="189" grpId="0"/>
      <p:bldP spid="191" grpId="0"/>
      <p:bldP spid="193" grpId="0"/>
      <p:bldP spid="2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E1A54492-94E0-F92E-34A3-7E351FEED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47C89E94-CF67-6E49-24B5-97934CA4617A}"/>
              </a:ext>
            </a:extLst>
          </p:cNvPr>
          <p:cNvGrpSpPr/>
          <p:nvPr/>
        </p:nvGrpSpPr>
        <p:grpSpPr>
          <a:xfrm>
            <a:off x="1624263" y="8118172"/>
            <a:ext cx="15224681" cy="559710"/>
            <a:chOff x="1624263" y="8118172"/>
            <a:chExt cx="15224681" cy="559710"/>
          </a:xfrm>
        </p:grpSpPr>
        <p:sp>
          <p:nvSpPr>
            <p:cNvPr id="10" name="Google Shape;118;p17">
              <a:extLst>
                <a:ext uri="{FF2B5EF4-FFF2-40B4-BE49-F238E27FC236}">
                  <a16:creationId xmlns:a16="http://schemas.microsoft.com/office/drawing/2014/main" id="{901980FE-0482-19DE-31FA-DA2F44AA8FFF}"/>
                </a:ext>
              </a:extLst>
            </p:cNvPr>
            <p:cNvSpPr/>
            <p:nvPr/>
          </p:nvSpPr>
          <p:spPr>
            <a:xfrm>
              <a:off x="1624263" y="8118172"/>
              <a:ext cx="2752223" cy="559710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18;p17">
              <a:extLst>
                <a:ext uri="{FF2B5EF4-FFF2-40B4-BE49-F238E27FC236}">
                  <a16:creationId xmlns:a16="http://schemas.microsoft.com/office/drawing/2014/main" id="{D95CAB57-F0EB-C238-67B2-20D0CBB89DC2}"/>
                </a:ext>
              </a:extLst>
            </p:cNvPr>
            <p:cNvSpPr/>
            <p:nvPr/>
          </p:nvSpPr>
          <p:spPr>
            <a:xfrm>
              <a:off x="7752816" y="8118172"/>
              <a:ext cx="2752223" cy="559710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18;p17">
              <a:extLst>
                <a:ext uri="{FF2B5EF4-FFF2-40B4-BE49-F238E27FC236}">
                  <a16:creationId xmlns:a16="http://schemas.microsoft.com/office/drawing/2014/main" id="{7D260278-6EC1-AE1C-9213-E1F76B89BBAD}"/>
                </a:ext>
              </a:extLst>
            </p:cNvPr>
            <p:cNvSpPr/>
            <p:nvPr/>
          </p:nvSpPr>
          <p:spPr>
            <a:xfrm>
              <a:off x="13573922" y="8118172"/>
              <a:ext cx="3275022" cy="559710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CA3A29D6-1CAC-4321-2AA0-4B5305656DA9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rgbClr val="241842"/>
                </a:solidFill>
                <a:latin typeface="Blinker"/>
                <a:sym typeface="Blinker"/>
              </a:rPr>
              <a:t>Deposition Materials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BBE74B-EE0D-D655-5FB5-9FC51D5915D8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F6EE1-193B-9BBF-93A2-D14476926B8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7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9" name="Google Shape;149;p18">
            <a:extLst>
              <a:ext uri="{FF2B5EF4-FFF2-40B4-BE49-F238E27FC236}">
                <a16:creationId xmlns:a16="http://schemas.microsoft.com/office/drawing/2014/main" id="{828585F1-0456-7A05-5409-E612DC923C4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7DADF7D-795F-9BBD-753E-BCA9701A7939}"/>
              </a:ext>
            </a:extLst>
          </p:cNvPr>
          <p:cNvGrpSpPr/>
          <p:nvPr/>
        </p:nvGrpSpPr>
        <p:grpSpPr>
          <a:xfrm>
            <a:off x="6625135" y="2457618"/>
            <a:ext cx="5037727" cy="7724509"/>
            <a:chOff x="6625135" y="2457618"/>
            <a:chExt cx="5037727" cy="8377235"/>
          </a:xfrm>
        </p:grpSpPr>
        <p:sp>
          <p:nvSpPr>
            <p:cNvPr id="139" name="Google Shape;139;p18">
              <a:extLst>
                <a:ext uri="{FF2B5EF4-FFF2-40B4-BE49-F238E27FC236}">
                  <a16:creationId xmlns:a16="http://schemas.microsoft.com/office/drawing/2014/main" id="{5639DA70-62E1-5AD2-BDB4-953A9721080C}"/>
                </a:ext>
              </a:extLst>
            </p:cNvPr>
            <p:cNvSpPr txBox="1"/>
            <p:nvPr/>
          </p:nvSpPr>
          <p:spPr>
            <a:xfrm>
              <a:off x="6625135" y="8031068"/>
              <a:ext cx="5037727" cy="28037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u="sng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Novacentrix</a:t>
              </a:r>
              <a:r>
                <a:rPr lang="en-US" sz="2400" b="1" u="sng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 Carbon Ink: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Viscosity: 4.4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cP</a:t>
              </a:r>
              <a:endPara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Particle size: 105 nm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Content: 5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wt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% Carbon Black (CB)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Purpose: conductive filler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055A48C-95D2-41EB-B2DA-750A70912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6437893" y="2898335"/>
              <a:ext cx="5412212" cy="4530777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81677E-E82E-86F9-6DAB-CB2DDD50538B}"/>
              </a:ext>
            </a:extLst>
          </p:cNvPr>
          <p:cNvGrpSpPr/>
          <p:nvPr/>
        </p:nvGrpSpPr>
        <p:grpSpPr>
          <a:xfrm>
            <a:off x="734987" y="2502584"/>
            <a:ext cx="4530777" cy="8168978"/>
            <a:chOff x="734987" y="2502584"/>
            <a:chExt cx="4530777" cy="88592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2880AFD-6952-F3D3-3E0A-BCF204187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16754" y="2920818"/>
              <a:ext cx="5367244" cy="4530776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12" name="Google Shape;139;p18">
              <a:extLst>
                <a:ext uri="{FF2B5EF4-FFF2-40B4-BE49-F238E27FC236}">
                  <a16:creationId xmlns:a16="http://schemas.microsoft.com/office/drawing/2014/main" id="{46C8320F-6E54-306F-42B1-73C44D01FB7C}"/>
                </a:ext>
              </a:extLst>
            </p:cNvPr>
            <p:cNvSpPr txBox="1"/>
            <p:nvPr/>
          </p:nvSpPr>
          <p:spPr>
            <a:xfrm>
              <a:off x="734987" y="7997303"/>
              <a:ext cx="4530777" cy="33645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u="sng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Novacentrix</a:t>
              </a:r>
              <a:r>
                <a:rPr lang="en-US" sz="2400" b="1" u="sng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 Silver Ink: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Viscosity: 7.8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cP</a:t>
              </a:r>
              <a:endPara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Particle size: 39 nm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Content: 50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wt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% Silver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Purpose: electrodes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B1A50CC-3B96-99C2-E719-0660218C3622}"/>
              </a:ext>
            </a:extLst>
          </p:cNvPr>
          <p:cNvGrpSpPr/>
          <p:nvPr/>
        </p:nvGrpSpPr>
        <p:grpSpPr>
          <a:xfrm>
            <a:off x="12332767" y="2457618"/>
            <a:ext cx="5778252" cy="7696877"/>
            <a:chOff x="12332767" y="2457617"/>
            <a:chExt cx="5778252" cy="834726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25CD297-813A-1FFD-B2D3-ED6CBC442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22233" y="2457617"/>
              <a:ext cx="4530776" cy="5427787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p:sp>
          <p:nvSpPr>
            <p:cNvPr id="18" name="Google Shape;139;p18">
              <a:extLst>
                <a:ext uri="{FF2B5EF4-FFF2-40B4-BE49-F238E27FC236}">
                  <a16:creationId xmlns:a16="http://schemas.microsoft.com/office/drawing/2014/main" id="{C0A9111A-A036-231C-8F42-DE0773B974D3}"/>
                </a:ext>
              </a:extLst>
            </p:cNvPr>
            <p:cNvSpPr txBox="1"/>
            <p:nvPr/>
          </p:nvSpPr>
          <p:spPr>
            <a:xfrm>
              <a:off x="12332767" y="8001101"/>
              <a:ext cx="5778252" cy="2803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u="sng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Sigma Aldrich Polyvinyl Alcohol (PVA):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Viscosity: 3.5-4.5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cP</a:t>
              </a:r>
              <a:endParaRPr lang="en-US" sz="24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Particle size: ~nm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Content: 4 </a:t>
              </a:r>
              <a:r>
                <a:rPr lang="en-US" sz="2400" dirty="0" err="1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wt</a:t>
              </a: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% PVA</a:t>
              </a:r>
            </a:p>
            <a:p>
              <a:pPr marR="0" lvl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rgbClr val="241842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Purpose: insulating filler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8888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5D6068D4-3F04-E606-C8DD-3AF90427B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09B1BAD3-93A0-E601-D2B4-5A8DF9FCED7D}"/>
              </a:ext>
            </a:extLst>
          </p:cNvPr>
          <p:cNvSpPr txBox="1"/>
          <p:nvPr/>
        </p:nvSpPr>
        <p:spPr>
          <a:xfrm>
            <a:off x="634181" y="217324"/>
            <a:ext cx="1260578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Sensor Design</a:t>
            </a:r>
            <a:endParaRPr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284785-4839-3548-9234-4165A2BA275C}"/>
              </a:ext>
            </a:extLst>
          </p:cNvPr>
          <p:cNvCxnSpPr>
            <a:cxnSpLocks/>
          </p:cNvCxnSpPr>
          <p:nvPr/>
        </p:nvCxnSpPr>
        <p:spPr>
          <a:xfrm>
            <a:off x="634181" y="2168828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CB319-4F6A-F35A-44E9-8D6EBA68A45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77419" y="9704235"/>
            <a:ext cx="21336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8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8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Google Shape;139;p18">
            <a:extLst>
              <a:ext uri="{FF2B5EF4-FFF2-40B4-BE49-F238E27FC236}">
                <a16:creationId xmlns:a16="http://schemas.microsoft.com/office/drawing/2014/main" id="{B556939B-7CA0-C3A4-9DB2-AF9614DFEC59}"/>
              </a:ext>
            </a:extLst>
          </p:cNvPr>
          <p:cNvSpPr txBox="1"/>
          <p:nvPr/>
        </p:nvSpPr>
        <p:spPr>
          <a:xfrm>
            <a:off x="634181" y="2421554"/>
            <a:ext cx="16989494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In this project, piezoresistive strain sensor is fabricated using AJP with </a:t>
            </a:r>
          </a:p>
          <a:p>
            <a:pPr marL="457200" indent="-45720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silver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interdigitated electrodes (IDEs)</a:t>
            </a:r>
          </a:p>
          <a:p>
            <a:pPr marL="457200" indent="-457200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carbon-polymer</a:t>
            </a:r>
            <a:r>
              <a:rPr lang="en-US" sz="3200" dirty="0">
                <a:solidFill>
                  <a:srgbClr val="241842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 sensing layers.</a:t>
            </a:r>
          </a:p>
        </p:txBody>
      </p:sp>
      <p:pic>
        <p:nvPicPr>
          <p:cNvPr id="10" name="Google Shape;149;p18">
            <a:extLst>
              <a:ext uri="{FF2B5EF4-FFF2-40B4-BE49-F238E27FC236}">
                <a16:creationId xmlns:a16="http://schemas.microsoft.com/office/drawing/2014/main" id="{7C778BC3-9B5D-181E-5271-B1AC67E90C24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3687829" y="-942558"/>
            <a:ext cx="2773192" cy="46583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6887487-F911-712F-FFCC-FD08B1234FE4}"/>
              </a:ext>
            </a:extLst>
          </p:cNvPr>
          <p:cNvGrpSpPr/>
          <p:nvPr/>
        </p:nvGrpSpPr>
        <p:grpSpPr>
          <a:xfrm>
            <a:off x="8510016" y="4805881"/>
            <a:ext cx="1991113" cy="4213275"/>
            <a:chOff x="8503920" y="4805881"/>
            <a:chExt cx="1991113" cy="4213275"/>
          </a:xfrm>
          <a:effectLst>
            <a:outerShdw dist="38100" dir="8100000" algn="tr" rotWithShape="0">
              <a:schemeClr val="tx1">
                <a:lumMod val="90000"/>
                <a:lumOff val="10000"/>
                <a:alpha val="80000"/>
              </a:schemeClr>
            </a:outerShdw>
          </a:effectLst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CF3BD4D-FFDF-3AD7-E311-290F6FA54A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03920" y="4805881"/>
              <a:ext cx="1991113" cy="1259639"/>
            </a:xfrm>
            <a:prstGeom prst="line">
              <a:avLst/>
            </a:prstGeom>
            <a:ln w="7620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552F09-DB91-398D-109A-FE5BA3DCFEE3}"/>
                </a:ext>
              </a:extLst>
            </p:cNvPr>
            <p:cNvCxnSpPr/>
            <p:nvPr/>
          </p:nvCxnSpPr>
          <p:spPr>
            <a:xfrm>
              <a:off x="8503920" y="6416040"/>
              <a:ext cx="1991113" cy="2603116"/>
            </a:xfrm>
            <a:prstGeom prst="line">
              <a:avLst/>
            </a:prstGeom>
            <a:ln w="76200">
              <a:solidFill>
                <a:srgbClr val="00B0F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1C9CA2-21D0-5E7E-43FE-AF702ABF535F}"/>
              </a:ext>
            </a:extLst>
          </p:cNvPr>
          <p:cNvGrpSpPr/>
          <p:nvPr/>
        </p:nvGrpSpPr>
        <p:grpSpPr>
          <a:xfrm>
            <a:off x="10495033" y="4805881"/>
            <a:ext cx="6792644" cy="5075049"/>
            <a:chOff x="10495033" y="4805881"/>
            <a:chExt cx="6792644" cy="507504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E443755-1B66-2C96-2904-3A01B64504AF}"/>
                </a:ext>
              </a:extLst>
            </p:cNvPr>
            <p:cNvGrpSpPr/>
            <p:nvPr/>
          </p:nvGrpSpPr>
          <p:grpSpPr>
            <a:xfrm>
              <a:off x="10495033" y="4805881"/>
              <a:ext cx="6792644" cy="5075049"/>
              <a:chOff x="9926854" y="4775752"/>
              <a:chExt cx="6792644" cy="507504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26961AD4-E8DD-CE8B-36B5-A2C7595AE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1000"/>
                        </a14:imgEffect>
                        <a14:imgEffect>
                          <a14:saturation sat="300000"/>
                        </a14:imgEffect>
                        <a14:imgEffect>
                          <a14:brightnessContrast bright="15000" contrast="3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937014" y="4775752"/>
                <a:ext cx="6782484" cy="4177416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  <p:sp>
            <p:nvSpPr>
              <p:cNvPr id="11" name="Google Shape;139;p18">
                <a:extLst>
                  <a:ext uri="{FF2B5EF4-FFF2-40B4-BE49-F238E27FC236}">
                    <a16:creationId xmlns:a16="http://schemas.microsoft.com/office/drawing/2014/main" id="{637AB9B2-235B-A79D-BF16-6A62A5C57D2A}"/>
                  </a:ext>
                </a:extLst>
              </p:cNvPr>
              <p:cNvSpPr txBox="1"/>
              <p:nvPr/>
            </p:nvSpPr>
            <p:spPr>
              <a:xfrm>
                <a:off x="9926854" y="8989027"/>
                <a:ext cx="6782484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8: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Cross-sectional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3D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model of piezoresistive sensor on glass slide</a:t>
                </a:r>
                <a:endParaRPr sz="1000" dirty="0"/>
              </a:p>
            </p:txBody>
          </p:sp>
        </p:grp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6FCCC171-3F54-7AAF-6ED6-6C70D1ACB7EA}"/>
                </a:ext>
              </a:extLst>
            </p:cNvPr>
            <p:cNvSpPr/>
            <p:nvPr/>
          </p:nvSpPr>
          <p:spPr>
            <a:xfrm rot="11476627" flipV="1">
              <a:off x="11942021" y="5852153"/>
              <a:ext cx="464190" cy="432534"/>
            </a:xfrm>
            <a:prstGeom prst="parallelogram">
              <a:avLst>
                <a:gd name="adj" fmla="val 27261"/>
              </a:avLst>
            </a:prstGeom>
            <a:solidFill>
              <a:srgbClr val="77B9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81BD43E0-D635-FBEE-35FA-EC57D57A19D5}"/>
                </a:ext>
              </a:extLst>
            </p:cNvPr>
            <p:cNvSpPr/>
            <p:nvPr/>
          </p:nvSpPr>
          <p:spPr>
            <a:xfrm rot="11476627" flipV="1">
              <a:off x="12829313" y="6029779"/>
              <a:ext cx="489617" cy="434474"/>
            </a:xfrm>
            <a:prstGeom prst="parallelogram">
              <a:avLst>
                <a:gd name="adj" fmla="val 21647"/>
              </a:avLst>
            </a:prstGeom>
            <a:solidFill>
              <a:srgbClr val="77B9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50F52CAA-5886-8EC6-D6BE-8EC35417C0F1}"/>
                </a:ext>
              </a:extLst>
            </p:cNvPr>
            <p:cNvSpPr/>
            <p:nvPr/>
          </p:nvSpPr>
          <p:spPr>
            <a:xfrm rot="11476627" flipV="1">
              <a:off x="13809684" y="6214060"/>
              <a:ext cx="532721" cy="474594"/>
            </a:xfrm>
            <a:prstGeom prst="parallelogram">
              <a:avLst>
                <a:gd name="adj" fmla="val 20448"/>
              </a:avLst>
            </a:prstGeom>
            <a:solidFill>
              <a:srgbClr val="77B9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3B8D08-F6A8-D4E5-6C99-4F3926CD5953}"/>
              </a:ext>
            </a:extLst>
          </p:cNvPr>
          <p:cNvGrpSpPr/>
          <p:nvPr/>
        </p:nvGrpSpPr>
        <p:grpSpPr>
          <a:xfrm>
            <a:off x="10089774" y="4035668"/>
            <a:ext cx="2026026" cy="1854537"/>
            <a:chOff x="10302185" y="4772821"/>
            <a:chExt cx="2026026" cy="1854537"/>
          </a:xfrm>
        </p:grpSpPr>
        <p:sp>
          <p:nvSpPr>
            <p:cNvPr id="21" name="Google Shape;118;p17">
              <a:extLst>
                <a:ext uri="{FF2B5EF4-FFF2-40B4-BE49-F238E27FC236}">
                  <a16:creationId xmlns:a16="http://schemas.microsoft.com/office/drawing/2014/main" id="{9A1D1444-26B9-2542-C539-8FF616C70C1F}"/>
                </a:ext>
              </a:extLst>
            </p:cNvPr>
            <p:cNvSpPr/>
            <p:nvPr/>
          </p:nvSpPr>
          <p:spPr>
            <a:xfrm>
              <a:off x="10360057" y="4786500"/>
              <a:ext cx="1756564" cy="549127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85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9;p18">
              <a:extLst>
                <a:ext uri="{FF2B5EF4-FFF2-40B4-BE49-F238E27FC236}">
                  <a16:creationId xmlns:a16="http://schemas.microsoft.com/office/drawing/2014/main" id="{BEFF156D-1686-85D9-674E-7AD2D23B109E}"/>
                </a:ext>
              </a:extLst>
            </p:cNvPr>
            <p:cNvSpPr txBox="1"/>
            <p:nvPr/>
          </p:nvSpPr>
          <p:spPr>
            <a:xfrm>
              <a:off x="10302185" y="4772821"/>
              <a:ext cx="1900345" cy="517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Silver IDEs</a:t>
              </a:r>
              <a:endParaRPr lang="en-US" sz="1050" dirty="0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EAE2A9E-441E-C6EE-C7CD-BB96E461F827}"/>
                </a:ext>
              </a:extLst>
            </p:cNvPr>
            <p:cNvCxnSpPr>
              <a:cxnSpLocks/>
            </p:cNvCxnSpPr>
            <p:nvPr/>
          </p:nvCxnSpPr>
          <p:spPr>
            <a:xfrm>
              <a:off x="11252358" y="5364819"/>
              <a:ext cx="1075853" cy="1262539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34EA2C-3B4E-6D06-D550-8DA980A26268}"/>
              </a:ext>
            </a:extLst>
          </p:cNvPr>
          <p:cNvGrpSpPr/>
          <p:nvPr/>
        </p:nvGrpSpPr>
        <p:grpSpPr>
          <a:xfrm>
            <a:off x="14456327" y="3539127"/>
            <a:ext cx="2947254" cy="2351078"/>
            <a:chOff x="14315854" y="4021266"/>
            <a:chExt cx="2947254" cy="2351078"/>
          </a:xfrm>
        </p:grpSpPr>
        <p:sp>
          <p:nvSpPr>
            <p:cNvPr id="22" name="Google Shape;118;p17">
              <a:extLst>
                <a:ext uri="{FF2B5EF4-FFF2-40B4-BE49-F238E27FC236}">
                  <a16:creationId xmlns:a16="http://schemas.microsoft.com/office/drawing/2014/main" id="{7B2F9A84-C67B-419B-B59A-B84FF02D3A5B}"/>
                </a:ext>
              </a:extLst>
            </p:cNvPr>
            <p:cNvSpPr/>
            <p:nvPr/>
          </p:nvSpPr>
          <p:spPr>
            <a:xfrm>
              <a:off x="14538199" y="4021266"/>
              <a:ext cx="2650615" cy="1095206"/>
            </a:xfrm>
            <a:prstGeom prst="roundRect">
              <a:avLst>
                <a:gd name="adj" fmla="val 20147"/>
              </a:avLst>
            </a:prstGeom>
            <a:solidFill>
              <a:schemeClr val="bg2">
                <a:lumMod val="20000"/>
                <a:lumOff val="80000"/>
                <a:alpha val="85000"/>
              </a:schemeClr>
            </a:solidFill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;p18">
              <a:extLst>
                <a:ext uri="{FF2B5EF4-FFF2-40B4-BE49-F238E27FC236}">
                  <a16:creationId xmlns:a16="http://schemas.microsoft.com/office/drawing/2014/main" id="{EF13381E-BE79-25DE-2FF4-EF92F8E5536F}"/>
                </a:ext>
              </a:extLst>
            </p:cNvPr>
            <p:cNvSpPr txBox="1"/>
            <p:nvPr/>
          </p:nvSpPr>
          <p:spPr>
            <a:xfrm>
              <a:off x="14463904" y="4026934"/>
              <a:ext cx="2799204" cy="10341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Carbon-polymer sensing layer</a:t>
              </a:r>
              <a:endParaRPr lang="en-US" sz="1050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A228F54-B8A8-DC6F-1AA8-6D7788E165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15854" y="5143500"/>
              <a:ext cx="649826" cy="1228844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1BE9743-D76E-3824-3E36-0D815E070D2F}"/>
              </a:ext>
            </a:extLst>
          </p:cNvPr>
          <p:cNvGrpSpPr/>
          <p:nvPr/>
        </p:nvGrpSpPr>
        <p:grpSpPr>
          <a:xfrm>
            <a:off x="750542" y="4742538"/>
            <a:ext cx="4547549" cy="5144259"/>
            <a:chOff x="750542" y="4742538"/>
            <a:chExt cx="4547549" cy="514425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8C6F629-2E88-3403-1A18-7E3E7C927276}"/>
                </a:ext>
              </a:extLst>
            </p:cNvPr>
            <p:cNvGrpSpPr/>
            <p:nvPr/>
          </p:nvGrpSpPr>
          <p:grpSpPr>
            <a:xfrm>
              <a:off x="750542" y="4742538"/>
              <a:ext cx="4398242" cy="5144259"/>
              <a:chOff x="1247142" y="4833196"/>
              <a:chExt cx="4398242" cy="514425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2C1DE7A-4781-067A-D15E-97E7C0C37E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47142" y="4833196"/>
                <a:ext cx="4398242" cy="4181491"/>
              </a:xfrm>
              <a:prstGeom prst="rect">
                <a:avLst/>
              </a:prstGeom>
              <a:ln w="28575">
                <a:solidFill>
                  <a:schemeClr val="tx1">
                    <a:lumMod val="90000"/>
                    <a:lumOff val="10000"/>
                  </a:schemeClr>
                </a:solidFill>
              </a:ln>
            </p:spPr>
          </p:pic>
          <p:sp>
            <p:nvSpPr>
              <p:cNvPr id="8" name="Google Shape;139;p18">
                <a:extLst>
                  <a:ext uri="{FF2B5EF4-FFF2-40B4-BE49-F238E27FC236}">
                    <a16:creationId xmlns:a16="http://schemas.microsoft.com/office/drawing/2014/main" id="{C7581F28-6C9D-2382-7B66-7918BD91917C}"/>
                  </a:ext>
                </a:extLst>
              </p:cNvPr>
              <p:cNvSpPr txBox="1"/>
              <p:nvPr/>
            </p:nvSpPr>
            <p:spPr>
              <a:xfrm>
                <a:off x="1247142" y="9115681"/>
                <a:ext cx="4398242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6: Silver IDEs through microscope at 1.5x.</a:t>
                </a:r>
                <a:endParaRPr sz="10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5A3963-5C75-3457-D9D0-6168FFCCEB40}"/>
                </a:ext>
              </a:extLst>
            </p:cNvPr>
            <p:cNvGrpSpPr/>
            <p:nvPr/>
          </p:nvGrpSpPr>
          <p:grpSpPr>
            <a:xfrm>
              <a:off x="4501878" y="8461045"/>
              <a:ext cx="796213" cy="365715"/>
              <a:chOff x="4501878" y="8461045"/>
              <a:chExt cx="796213" cy="365715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CC57BA9-3F00-7AA6-957F-06D602E179D5}"/>
                  </a:ext>
                </a:extLst>
              </p:cNvPr>
              <p:cNvSpPr/>
              <p:nvPr/>
            </p:nvSpPr>
            <p:spPr>
              <a:xfrm>
                <a:off x="4654697" y="8768822"/>
                <a:ext cx="381935" cy="579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6EB3C07-CEEC-8CE4-F7E4-3486F1D4BC5B}"/>
                  </a:ext>
                </a:extLst>
              </p:cNvPr>
              <p:cNvSpPr txBox="1"/>
              <p:nvPr/>
            </p:nvSpPr>
            <p:spPr>
              <a:xfrm>
                <a:off x="4501878" y="8461045"/>
                <a:ext cx="7962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  <a:latin typeface="Merriweather Sans" pitchFamily="2" charset="0"/>
                  </a:rPr>
                  <a:t>1 mm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1E4EED4-B410-E44F-EBA6-2ED04709FF14}"/>
              </a:ext>
            </a:extLst>
          </p:cNvPr>
          <p:cNvGrpSpPr/>
          <p:nvPr/>
        </p:nvGrpSpPr>
        <p:grpSpPr>
          <a:xfrm>
            <a:off x="5748604" y="4729558"/>
            <a:ext cx="4146609" cy="5157239"/>
            <a:chOff x="5748604" y="4729558"/>
            <a:chExt cx="4146609" cy="515723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7AFD13C-3DC7-6CC1-E60F-E3B9BC7CC908}"/>
                </a:ext>
              </a:extLst>
            </p:cNvPr>
            <p:cNvGrpSpPr/>
            <p:nvPr/>
          </p:nvGrpSpPr>
          <p:grpSpPr>
            <a:xfrm>
              <a:off x="5748604" y="4729558"/>
              <a:ext cx="4146609" cy="5157239"/>
              <a:chOff x="5748604" y="4729558"/>
              <a:chExt cx="4146609" cy="5157239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EF8CAF01-F575-3513-1A0A-59CC70C22D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024"/>
              <a:stretch>
                <a:fillRect/>
              </a:stretch>
            </p:blipFill>
            <p:spPr>
              <a:xfrm>
                <a:off x="5759915" y="4729558"/>
                <a:ext cx="4021995" cy="4217603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" name="Google Shape;139;p18">
                <a:extLst>
                  <a:ext uri="{FF2B5EF4-FFF2-40B4-BE49-F238E27FC236}">
                    <a16:creationId xmlns:a16="http://schemas.microsoft.com/office/drawing/2014/main" id="{6DF46796-7CA1-C13D-3F5D-E4B88B6F5E3D}"/>
                  </a:ext>
                </a:extLst>
              </p:cNvPr>
              <p:cNvSpPr txBox="1"/>
              <p:nvPr/>
            </p:nvSpPr>
            <p:spPr>
              <a:xfrm>
                <a:off x="5748604" y="9025023"/>
                <a:ext cx="4146609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7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: Carbon-polymer layers through microscope at 1.5x.</a:t>
                </a:r>
                <a:endParaRPr sz="10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4EB7F50-096C-839F-B56D-E71DC3BF0AE5}"/>
                </a:ext>
              </a:extLst>
            </p:cNvPr>
            <p:cNvGrpSpPr/>
            <p:nvPr/>
          </p:nvGrpSpPr>
          <p:grpSpPr>
            <a:xfrm>
              <a:off x="9049427" y="8401522"/>
              <a:ext cx="796213" cy="365715"/>
              <a:chOff x="4501878" y="8461045"/>
              <a:chExt cx="796213" cy="36571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2A2A6F0-269B-0011-8E3A-E0F415770199}"/>
                  </a:ext>
                </a:extLst>
              </p:cNvPr>
              <p:cNvSpPr/>
              <p:nvPr/>
            </p:nvSpPr>
            <p:spPr>
              <a:xfrm>
                <a:off x="4654697" y="8768822"/>
                <a:ext cx="381935" cy="579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7E90147-61AC-C054-EF3F-128462287B71}"/>
                  </a:ext>
                </a:extLst>
              </p:cNvPr>
              <p:cNvSpPr txBox="1"/>
              <p:nvPr/>
            </p:nvSpPr>
            <p:spPr>
              <a:xfrm>
                <a:off x="4501878" y="8461045"/>
                <a:ext cx="7962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  <a:latin typeface="Merriweather Sans" pitchFamily="2" charset="0"/>
                  </a:rPr>
                  <a:t>1 mm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01255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>
          <a:extLst>
            <a:ext uri="{FF2B5EF4-FFF2-40B4-BE49-F238E27FC236}">
              <a16:creationId xmlns:a16="http://schemas.microsoft.com/office/drawing/2014/main" id="{5A9774C4-A696-55B9-6777-FBE1F5402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118;p17">
            <a:extLst>
              <a:ext uri="{FF2B5EF4-FFF2-40B4-BE49-F238E27FC236}">
                <a16:creationId xmlns:a16="http://schemas.microsoft.com/office/drawing/2014/main" id="{8B82ED17-309F-E50D-D786-BE6383EDBFDF}"/>
              </a:ext>
            </a:extLst>
          </p:cNvPr>
          <p:cNvSpPr/>
          <p:nvPr/>
        </p:nvSpPr>
        <p:spPr>
          <a:xfrm>
            <a:off x="8992053" y="2254232"/>
            <a:ext cx="3230427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18;p17">
            <a:extLst>
              <a:ext uri="{FF2B5EF4-FFF2-40B4-BE49-F238E27FC236}">
                <a16:creationId xmlns:a16="http://schemas.microsoft.com/office/drawing/2014/main" id="{55819368-C181-985A-1CE4-43FADCB766E5}"/>
              </a:ext>
            </a:extLst>
          </p:cNvPr>
          <p:cNvSpPr/>
          <p:nvPr/>
        </p:nvSpPr>
        <p:spPr>
          <a:xfrm>
            <a:off x="4992821" y="2254232"/>
            <a:ext cx="3609823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8;p17">
            <a:extLst>
              <a:ext uri="{FF2B5EF4-FFF2-40B4-BE49-F238E27FC236}">
                <a16:creationId xmlns:a16="http://schemas.microsoft.com/office/drawing/2014/main" id="{A09F93B8-10A0-04D9-FD69-B3AD2B98A328}"/>
              </a:ext>
            </a:extLst>
          </p:cNvPr>
          <p:cNvSpPr/>
          <p:nvPr/>
        </p:nvSpPr>
        <p:spPr>
          <a:xfrm>
            <a:off x="1060901" y="2219916"/>
            <a:ext cx="3419659" cy="770002"/>
          </a:xfrm>
          <a:prstGeom prst="roundRect">
            <a:avLst>
              <a:gd name="adj" fmla="val 20147"/>
            </a:avLst>
          </a:prstGeom>
          <a:solidFill>
            <a:schemeClr val="bg2">
              <a:lumMod val="20000"/>
              <a:lumOff val="80000"/>
              <a:alpha val="50000"/>
            </a:schemeClr>
          </a:solidFill>
          <a:ln w="28575">
            <a:solidFill>
              <a:schemeClr val="tx1">
                <a:lumMod val="90000"/>
                <a:lumOff val="1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8">
            <a:extLst>
              <a:ext uri="{FF2B5EF4-FFF2-40B4-BE49-F238E27FC236}">
                <a16:creationId xmlns:a16="http://schemas.microsoft.com/office/drawing/2014/main" id="{9A2F636C-DFCE-E0AD-8430-F1AC642C453F}"/>
              </a:ext>
            </a:extLst>
          </p:cNvPr>
          <p:cNvSpPr txBox="1"/>
          <p:nvPr/>
        </p:nvSpPr>
        <p:spPr>
          <a:xfrm>
            <a:off x="634180" y="207891"/>
            <a:ext cx="12498587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i="0" u="none" strike="noStrike" cap="none" dirty="0">
                <a:solidFill>
                  <a:srgbClr val="241842"/>
                </a:solidFill>
                <a:latin typeface="Blinker"/>
                <a:ea typeface="Blinker"/>
                <a:cs typeface="Blinker"/>
                <a:sym typeface="Blinker"/>
              </a:rPr>
              <a:t>Silver Ink Deposition Process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1AA2EFF-EEFF-5788-FB01-3BB05070CDF9}"/>
              </a:ext>
            </a:extLst>
          </p:cNvPr>
          <p:cNvCxnSpPr>
            <a:cxnSpLocks/>
          </p:cNvCxnSpPr>
          <p:nvPr/>
        </p:nvCxnSpPr>
        <p:spPr>
          <a:xfrm>
            <a:off x="634181" y="2139331"/>
            <a:ext cx="16989494" cy="0"/>
          </a:xfrm>
          <a:prstGeom prst="line">
            <a:avLst/>
          </a:prstGeom>
          <a:ln w="76200"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17FBFD-35A0-535C-D93D-169787EE65A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5999219" y="9721071"/>
            <a:ext cx="2133600" cy="365125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z="2800">
                <a:solidFill>
                  <a:schemeClr val="tx1">
                    <a:lumMod val="90000"/>
                    <a:lumOff val="10000"/>
                  </a:schemeClr>
                </a:solidFill>
              </a:rPr>
              <a:pPr/>
              <a:t>9</a:t>
            </a:fld>
            <a:endParaRPr lang="en-US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Google Shape;321;p27">
            <a:extLst>
              <a:ext uri="{FF2B5EF4-FFF2-40B4-BE49-F238E27FC236}">
                <a16:creationId xmlns:a16="http://schemas.microsoft.com/office/drawing/2014/main" id="{011BAE75-F032-E804-661A-111841B2D0E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92500" y="0"/>
            <a:ext cx="4695501" cy="156762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250FF7E5-D8CF-F79F-824B-83E7915112E7}"/>
                  </a:ext>
                </a:extLst>
              </p:cNvPr>
              <p:cNvSpPr txBox="1"/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AutoCAD design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 </m:t>
                    </m:r>
                    <m:r>
                      <a:rPr lang="en-US" sz="3200" i="1" smtClean="0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AJP with silver ink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 Cure in Furnace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418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Merriweather Sans"/>
                        <a:sym typeface="Merriweather Sans"/>
                      </a:rPr>
                      <m:t>→ </m:t>
                    </m:r>
                  </m:oMath>
                </a14:m>
                <a:r>
                  <a:rPr lang="en-US" sz="32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Merriweather Sans"/>
                    <a:sym typeface="Merriweather Sans"/>
                  </a:rPr>
                  <a:t> Inspect in Microscope</a:t>
                </a:r>
              </a:p>
            </p:txBody>
          </p:sp>
        </mc:Choice>
        <mc:Fallback xmlns="">
          <p:sp>
            <p:nvSpPr>
              <p:cNvPr id="4" name="Google Shape;139;p18">
                <a:extLst>
                  <a:ext uri="{FF2B5EF4-FFF2-40B4-BE49-F238E27FC236}">
                    <a16:creationId xmlns:a16="http://schemas.microsoft.com/office/drawing/2014/main" id="{250FF7E5-D8CF-F79F-824B-83E791511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70" y="2219915"/>
                <a:ext cx="16770569" cy="689420"/>
              </a:xfrm>
              <a:prstGeom prst="rect">
                <a:avLst/>
              </a:prstGeom>
              <a:blipFill>
                <a:blip r:embed="rId4"/>
                <a:stretch>
                  <a:fillRect b="-256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BA47759B-9762-AA7E-ECBA-7A39EF80F72B}"/>
              </a:ext>
            </a:extLst>
          </p:cNvPr>
          <p:cNvGrpSpPr/>
          <p:nvPr/>
        </p:nvGrpSpPr>
        <p:grpSpPr>
          <a:xfrm>
            <a:off x="675230" y="3219716"/>
            <a:ext cx="7610659" cy="6711608"/>
            <a:chOff x="3476583" y="3036395"/>
            <a:chExt cx="7610659" cy="671160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191BE05-CB8D-FAAD-DA7B-19CF6E2D4643}"/>
                </a:ext>
              </a:extLst>
            </p:cNvPr>
            <p:cNvGrpSpPr/>
            <p:nvPr/>
          </p:nvGrpSpPr>
          <p:grpSpPr>
            <a:xfrm>
              <a:off x="3476583" y="3036395"/>
              <a:ext cx="7610659" cy="6711608"/>
              <a:chOff x="3476583" y="3036395"/>
              <a:chExt cx="7610659" cy="6711608"/>
            </a:xfrm>
          </p:grpSpPr>
          <p:sp>
            <p:nvSpPr>
              <p:cNvPr id="47" name="Google Shape;139;p18">
                <a:extLst>
                  <a:ext uri="{FF2B5EF4-FFF2-40B4-BE49-F238E27FC236}">
                    <a16:creationId xmlns:a16="http://schemas.microsoft.com/office/drawing/2014/main" id="{EC840C7B-E05C-9A4E-D599-5272304580E9}"/>
                  </a:ext>
                </a:extLst>
              </p:cNvPr>
              <p:cNvSpPr txBox="1"/>
              <p:nvPr/>
            </p:nvSpPr>
            <p:spPr>
              <a:xfrm>
                <a:off x="3476583" y="8886229"/>
                <a:ext cx="7610659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 algn="ctr">
                  <a:lnSpc>
                    <a:spcPct val="140000"/>
                  </a:lnSpc>
                </a:pP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Fig. 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9: AutoCAD designs. A) 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IDE fingers and contact pads. B)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Carbon layer.</a:t>
                </a:r>
                <a:r>
                  <a:rPr lang="en-US" sz="2000" i="0" u="none" strike="noStrike" cap="none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C)</a:t>
                </a:r>
                <a:r>
                  <a:rPr lang="en-US" sz="2000" dirty="0">
                    <a:solidFill>
                      <a:srgbClr val="241842"/>
                    </a:solidFill>
                    <a:latin typeface="Merriweather Sans"/>
                    <a:ea typeface="Merriweather Sans"/>
                    <a:cs typeface="Times New Roman" panose="02020603050405020304" pitchFamily="18" charset="0"/>
                    <a:sym typeface="Merriweather Sans"/>
                  </a:rPr>
                  <a:t> Fiducials.</a:t>
                </a:r>
                <a:endPara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endParaRP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A4F986A7-8DFC-6CF8-071D-60283586A8E0}"/>
                  </a:ext>
                </a:extLst>
              </p:cNvPr>
              <p:cNvGrpSpPr/>
              <p:nvPr/>
            </p:nvGrpSpPr>
            <p:grpSpPr>
              <a:xfrm>
                <a:off x="3476583" y="3036395"/>
                <a:ext cx="7463570" cy="5694134"/>
                <a:chOff x="3476583" y="3036395"/>
                <a:chExt cx="7463570" cy="5694134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59E16E09-6248-81C1-866B-14720BA224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476583" y="3036395"/>
                  <a:ext cx="4361961" cy="5681173"/>
                </a:xfrm>
                <a:prstGeom prst="rect">
                  <a:avLst/>
                </a:prstGeom>
                <a:ln w="28575">
                  <a:solidFill>
                    <a:schemeClr val="tx1">
                      <a:lumMod val="90000"/>
                      <a:lumOff val="10000"/>
                    </a:schemeClr>
                  </a:solidFill>
                </a:ln>
              </p:spPr>
            </p:pic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84BECFEA-6FB0-1B7D-99DD-BE65916AEF0C}"/>
                    </a:ext>
                  </a:extLst>
                </p:cNvPr>
                <p:cNvGrpSpPr/>
                <p:nvPr/>
              </p:nvGrpSpPr>
              <p:grpSpPr>
                <a:xfrm>
                  <a:off x="7838544" y="3049356"/>
                  <a:ext cx="3101609" cy="5681173"/>
                  <a:chOff x="6198111" y="3305598"/>
                  <a:chExt cx="3101609" cy="5571348"/>
                </a:xfrm>
              </p:grpSpPr>
              <p:pic>
                <p:nvPicPr>
                  <p:cNvPr id="14" name="Picture 13">
                    <a:extLst>
                      <a:ext uri="{FF2B5EF4-FFF2-40B4-BE49-F238E27FC236}">
                        <a16:creationId xmlns:a16="http://schemas.microsoft.com/office/drawing/2014/main" id="{CA616356-6E4F-6E2D-45CB-CB0F4153B4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6198111" y="6140485"/>
                    <a:ext cx="3101609" cy="2736461"/>
                  </a:xfrm>
                  <a:prstGeom prst="rect">
                    <a:avLst/>
                  </a:prstGeom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</p:pic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0D4E6AEF-B955-4D93-2537-9604200BE78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6198111" y="3305598"/>
                    <a:ext cx="3101609" cy="2834886"/>
                  </a:xfrm>
                  <a:prstGeom prst="rect">
                    <a:avLst/>
                  </a:prstGeom>
                  <a:ln w="28575">
                    <a:solidFill>
                      <a:schemeClr val="tx1">
                        <a:lumMod val="90000"/>
                        <a:lumOff val="10000"/>
                      </a:schemeClr>
                    </a:solidFill>
                  </a:ln>
                </p:spPr>
              </p:pic>
            </p:grpSp>
          </p:grp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F08DED0-2F22-E5BD-4165-B8939E0B473D}"/>
                </a:ext>
              </a:extLst>
            </p:cNvPr>
            <p:cNvSpPr/>
            <p:nvPr/>
          </p:nvSpPr>
          <p:spPr>
            <a:xfrm>
              <a:off x="3587475" y="3158578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A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318201B-E076-2DF5-55F8-802F3C8BD1A2}"/>
                </a:ext>
              </a:extLst>
            </p:cNvPr>
            <p:cNvSpPr/>
            <p:nvPr/>
          </p:nvSpPr>
          <p:spPr>
            <a:xfrm>
              <a:off x="10172646" y="3158578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B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CFEADFD-8788-3807-1525-57CFD4CABBDE}"/>
                </a:ext>
              </a:extLst>
            </p:cNvPr>
            <p:cNvSpPr/>
            <p:nvPr/>
          </p:nvSpPr>
          <p:spPr>
            <a:xfrm>
              <a:off x="10172646" y="5873276"/>
              <a:ext cx="693174" cy="741106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n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A75889D-4503-1FD9-F01D-1C9D7734B1B2}"/>
              </a:ext>
            </a:extLst>
          </p:cNvPr>
          <p:cNvGrpSpPr/>
          <p:nvPr/>
        </p:nvGrpSpPr>
        <p:grpSpPr>
          <a:xfrm>
            <a:off x="13132767" y="3341899"/>
            <a:ext cx="4229910" cy="6589425"/>
            <a:chOff x="13132767" y="3341899"/>
            <a:chExt cx="4229910" cy="6589425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B2E1ECD-E4A2-B1B2-4E8D-4774D13F3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2440537" y="4034129"/>
              <a:ext cx="5614369" cy="4229910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Google Shape;139;p18">
                  <a:extLst>
                    <a:ext uri="{FF2B5EF4-FFF2-40B4-BE49-F238E27FC236}">
                      <a16:creationId xmlns:a16="http://schemas.microsoft.com/office/drawing/2014/main" id="{85308455-EFFA-2ADC-33AD-0361F4D3BF79}"/>
                    </a:ext>
                  </a:extLst>
                </p:cNvPr>
                <p:cNvSpPr txBox="1"/>
                <p:nvPr/>
              </p:nvSpPr>
              <p:spPr>
                <a:xfrm>
                  <a:off x="13514518" y="9069550"/>
                  <a:ext cx="3466406" cy="8617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4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Fig. 11: Silver design cured in furnace at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</m:ctrlPr>
                        </m:sSupPr>
                        <m:e>
                          <m:r>
                            <a:rPr lang="en-US" sz="20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  <m:t>200</m:t>
                          </m:r>
                        </m:e>
                        <m:sup>
                          <m:r>
                            <a:rPr lang="en-US" sz="2000" b="0" i="1" u="none" strike="noStrike" cap="none" smtClean="0">
                              <a:solidFill>
                                <a:srgbClr val="241842"/>
                              </a:solidFill>
                              <a:latin typeface="Cambria Math" panose="02040503050406030204" pitchFamily="18" charset="0"/>
                              <a:ea typeface="Merriweather Sans"/>
                              <a:cs typeface="Times New Roman" panose="02020603050405020304" pitchFamily="18" charset="0"/>
                              <a:sym typeface="Merriweather Sans"/>
                            </a:rPr>
                            <m:t>𝑜</m:t>
                          </m:r>
                        </m:sup>
                      </m:sSup>
                      <m:r>
                        <a:rPr lang="en-US" sz="2000" b="0" i="1" u="none" strike="noStrike" cap="none" smtClean="0">
                          <a:solidFill>
                            <a:srgbClr val="241842"/>
                          </a:solidFill>
                          <a:latin typeface="Cambria Math" panose="02040503050406030204" pitchFamily="18" charset="0"/>
                          <a:ea typeface="Merriweather Sans"/>
                          <a:cs typeface="Times New Roman" panose="02020603050405020304" pitchFamily="18" charset="0"/>
                          <a:sym typeface="Merriweather Sans"/>
                        </a:rPr>
                        <m:t>𝐶</m:t>
                      </m:r>
                    </m:oMath>
                  </a14:m>
                  <a:r>
                    <a:rPr lang="en-US" sz="2000" i="0" u="none" strike="noStrike" cap="none" dirty="0">
                      <a:solidFill>
                        <a:srgbClr val="241842"/>
                      </a:solidFill>
                      <a:latin typeface="Merriweather Sans"/>
                      <a:ea typeface="Merriweather Sans"/>
                      <a:cs typeface="Times New Roman" panose="02020603050405020304" pitchFamily="18" charset="0"/>
                      <a:sym typeface="Merriweather Sans"/>
                    </a:rPr>
                    <a:t> for 1 hour.</a:t>
                  </a:r>
                </a:p>
              </p:txBody>
            </p:sp>
          </mc:Choice>
          <mc:Fallback xmlns="">
            <p:sp>
              <p:nvSpPr>
                <p:cNvPr id="46" name="Google Shape;139;p18">
                  <a:extLst>
                    <a:ext uri="{FF2B5EF4-FFF2-40B4-BE49-F238E27FC236}">
                      <a16:creationId xmlns:a16="http://schemas.microsoft.com/office/drawing/2014/main" id="{85308455-EFFA-2ADC-33AD-0361F4D3BF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14518" y="9069550"/>
                  <a:ext cx="3466406" cy="861774"/>
                </a:xfrm>
                <a:prstGeom prst="rect">
                  <a:avLst/>
                </a:prstGeom>
                <a:blipFill>
                  <a:blip r:embed="rId9"/>
                  <a:stretch>
                    <a:fillRect l="-4569" r="-2636" b="-1276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15FE5DD-4D2B-89F2-C953-FC668D67897D}"/>
              </a:ext>
            </a:extLst>
          </p:cNvPr>
          <p:cNvGrpSpPr/>
          <p:nvPr/>
        </p:nvGrpSpPr>
        <p:grpSpPr>
          <a:xfrm>
            <a:off x="8285889" y="3341899"/>
            <a:ext cx="4530122" cy="6589425"/>
            <a:chOff x="8285889" y="3341899"/>
            <a:chExt cx="4530122" cy="6589425"/>
          </a:xfrm>
        </p:grpSpPr>
        <p:sp>
          <p:nvSpPr>
            <p:cNvPr id="25" name="Google Shape;139;p18">
              <a:extLst>
                <a:ext uri="{FF2B5EF4-FFF2-40B4-BE49-F238E27FC236}">
                  <a16:creationId xmlns:a16="http://schemas.microsoft.com/office/drawing/2014/main" id="{4A9264DA-52BB-91B5-6325-F3B759292E3A}"/>
                </a:ext>
              </a:extLst>
            </p:cNvPr>
            <p:cNvSpPr txBox="1"/>
            <p:nvPr/>
          </p:nvSpPr>
          <p:spPr>
            <a:xfrm>
              <a:off x="8285889" y="9069550"/>
              <a:ext cx="4530122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Fig. </a:t>
              </a:r>
              <a:r>
                <a:rPr lang="en-US" sz="2000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10</a:t>
              </a:r>
              <a:r>
                <a:rPr lang="en-US" sz="2000" i="0" u="none" strike="noStrike" cap="none" dirty="0">
                  <a:solidFill>
                    <a:srgbClr val="241842"/>
                  </a:solidFill>
                  <a:latin typeface="Merriweather Sans"/>
                  <a:ea typeface="Merriweather Sans"/>
                  <a:cs typeface="Times New Roman" panose="02020603050405020304" pitchFamily="18" charset="0"/>
                  <a:sym typeface="Merriweather Sans"/>
                </a:rPr>
                <a:t>: 2:1 Silver Ink-DI water deposited on Kapton film using AJP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E0019B2-0C91-9DCA-4899-360B4F439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7560" y="3341899"/>
              <a:ext cx="4210778" cy="5614370"/>
            </a:xfrm>
            <a:prstGeom prst="rect">
              <a:avLst/>
            </a:prstGeom>
            <a:ln w="28575">
              <a:solidFill>
                <a:schemeClr val="tx1">
                  <a:lumMod val="90000"/>
                  <a:lumOff val="1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60388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1" grpId="0" animBg="1"/>
      <p:bldP spid="41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 Strategic Media Planning Slides">
  <a:themeElements>
    <a:clrScheme name="Office">
      <a:dk1>
        <a:srgbClr val="241842"/>
      </a:dk1>
      <a:lt1>
        <a:srgbClr val="E7DDFF"/>
      </a:lt1>
      <a:dk2>
        <a:srgbClr val="B59CF4"/>
      </a:dk2>
      <a:lt2>
        <a:srgbClr val="F3FE01"/>
      </a:lt2>
      <a:accent1>
        <a:srgbClr val="5B00DD"/>
      </a:accent1>
      <a:accent2>
        <a:srgbClr val="241842"/>
      </a:accent2>
      <a:accent3>
        <a:srgbClr val="E7DDFF"/>
      </a:accent3>
      <a:accent4>
        <a:srgbClr val="B59CF4"/>
      </a:accent4>
      <a:accent5>
        <a:srgbClr val="F3FE01"/>
      </a:accent5>
      <a:accent6>
        <a:srgbClr val="5B00DD"/>
      </a:accent6>
      <a:hlink>
        <a:srgbClr val="F3FE01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21451</TotalTime>
  <Words>3052</Words>
  <Application>Microsoft Office PowerPoint</Application>
  <PresentationFormat>Custom</PresentationFormat>
  <Paragraphs>524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Merriweather Sans</vt:lpstr>
      <vt:lpstr>Wingdings</vt:lpstr>
      <vt:lpstr>Merriweather Sans Light</vt:lpstr>
      <vt:lpstr>Blinker</vt:lpstr>
      <vt:lpstr>Calibri</vt:lpstr>
      <vt:lpstr>Cambria Math</vt:lpstr>
      <vt:lpstr>Times New Roman</vt:lpstr>
      <vt:lpstr>Arial</vt:lpstr>
      <vt:lpstr> Strategic Media Planning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David Nguyen</dc:creator>
  <cp:lastModifiedBy>David T Nguyen</cp:lastModifiedBy>
  <cp:revision>12</cp:revision>
  <dcterms:modified xsi:type="dcterms:W3CDTF">2026-07-31T13:14:04Z</dcterms:modified>
</cp:coreProperties>
</file>