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Inter"/>
      <p:bold r:id="rId37"/>
      <p:boldItalic r:id="rId38"/>
    </p:embeddedFont>
    <p:embeddedFont>
      <p:font typeface="Montserrat"/>
      <p:regular r:id="rId39"/>
      <p:bold r:id="rId40"/>
      <p:italic r:id="rId41"/>
      <p:boldItalic r:id="rId42"/>
    </p:embeddedFont>
    <p:embeddedFont>
      <p:font typeface="Inter Black"/>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20" Type="http://schemas.openxmlformats.org/officeDocument/2006/relationships/slide" Target="slides/slide14.xml"/><Relationship Id="rId42" Type="http://schemas.openxmlformats.org/officeDocument/2006/relationships/font" Target="fonts/Montserrat-boldItalic.fntdata"/><Relationship Id="rId41" Type="http://schemas.openxmlformats.org/officeDocument/2006/relationships/font" Target="fonts/Montserrat-italic.fntdata"/><Relationship Id="rId22" Type="http://schemas.openxmlformats.org/officeDocument/2006/relationships/slide" Target="slides/slide16.xml"/><Relationship Id="rId44" Type="http://schemas.openxmlformats.org/officeDocument/2006/relationships/font" Target="fonts/InterBlack-boldItalic.fntdata"/><Relationship Id="rId21" Type="http://schemas.openxmlformats.org/officeDocument/2006/relationships/slide" Target="slides/slide15.xml"/><Relationship Id="rId43" Type="http://schemas.openxmlformats.org/officeDocument/2006/relationships/font" Target="fonts/InterBlack-bold.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Inter-bold.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regular.fntdata"/><Relationship Id="rId16" Type="http://schemas.openxmlformats.org/officeDocument/2006/relationships/slide" Target="slides/slide10.xml"/><Relationship Id="rId38" Type="http://schemas.openxmlformats.org/officeDocument/2006/relationships/font" Target="fonts/Inter-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723ad3a4dc_2_7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7" name="Google Shape;127;g3723ad3a4dc_2_7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28" name="Google Shape;128;g3723ad3a4dc_2_7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3723ad3a4dc_2_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Good Morning/Afternoon,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name is Thiago Pires, Today I will be talking a little about how we're quantifying intra-tumoral GBM compression utilizing alginate force probes. </a:t>
            </a:r>
            <a:endParaRPr/>
          </a:p>
        </p:txBody>
      </p:sp>
      <p:sp>
        <p:nvSpPr>
          <p:cNvPr id="130" name="Google Shape;130;g3723ad3a4dc_2_7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1" name="Google Shape;131;g3723ad3a4dc_2_7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723ad3a4dc_2_192: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723ad3a4dc_2_19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723ad3a4dc_2_20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70" name="Google Shape;270;g3723ad3a4dc_2_20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71" name="Google Shape;271;g3723ad3a4dc_2_20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3723ad3a4dc_2_20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Specifically the purpose of this project is to address two problems.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How does intra-tumoral compression develop over time?</a:t>
            </a:r>
            <a:endParaRPr/>
          </a:p>
          <a:p>
            <a:pPr indent="0" lvl="0" marL="0" rtl="0" algn="l">
              <a:spcBef>
                <a:spcPts val="0"/>
              </a:spcBef>
              <a:spcAft>
                <a:spcPts val="0"/>
              </a:spcAft>
              <a:buNone/>
            </a:pPr>
            <a:r>
              <a:rPr lang="en"/>
              <a:t>How does intra-tumoral compression development differ among GBM subtypes</a:t>
            </a:r>
            <a:endParaRPr/>
          </a:p>
        </p:txBody>
      </p:sp>
      <p:sp>
        <p:nvSpPr>
          <p:cNvPr id="273" name="Google Shape;273;g3723ad3a4dc_2_20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74" name="Google Shape;274;g3723ad3a4dc_2_20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723ad3a4dc_2_2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83" name="Google Shape;283;g3723ad3a4dc_2_2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84" name="Google Shape;284;g3723ad3a4dc_2_2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3723ad3a4dc_2_2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first being, there is a lack of a reliable in vitro platform to quantify compressive stress within tumors over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being, that although mechanical forces are understood within cells, there is still a gap in understanding in how intra-tumoral compression drives GBM aggressiveness. </a:t>
            </a:r>
            <a:endParaRPr/>
          </a:p>
        </p:txBody>
      </p:sp>
      <p:sp>
        <p:nvSpPr>
          <p:cNvPr id="286" name="Google Shape;286;g3723ad3a4dc_2_2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87" name="Google Shape;287;g3723ad3a4dc_2_2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23ad3a4dc_2_2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4" name="Google Shape;294;g3723ad3a4dc_2_2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95" name="Google Shape;295;g3723ad3a4dc_2_23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723ad3a4dc_2_2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Per the Chen lab, we hypothesize that As compression increases within the tumor microenvironment, able cells adopt malignant characteristics.  What does that mean? Well as we see here, as compression increases within the tumor microenvironment, so does cell death, which being cancer cells would be a good thing, but as we reach a certain threshold, there are cells that become resistant to the compressive stress and go from proneural to mesenchymal. </a:t>
            </a:r>
            <a:endParaRPr/>
          </a:p>
        </p:txBody>
      </p:sp>
      <p:sp>
        <p:nvSpPr>
          <p:cNvPr id="297" name="Google Shape;297;g3723ad3a4dc_2_2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98" name="Google Shape;298;g3723ad3a4dc_2_2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723ad3a4dc_2_2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11" name="Google Shape;311;g3723ad3a4dc_2_2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12" name="Google Shape;312;g3723ad3a4dc_2_24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3723ad3a4dc_2_2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 Understanding these problems let us get into how this project begins to solve them. </a:t>
            </a:r>
            <a:endParaRPr/>
          </a:p>
        </p:txBody>
      </p:sp>
      <p:sp>
        <p:nvSpPr>
          <p:cNvPr id="314" name="Google Shape;314;g3723ad3a4dc_2_2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15" name="Google Shape;315;g3723ad3a4dc_2_2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723ad3a4dc_2_2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24" name="Google Shape;324;g3723ad3a4dc_2_2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25" name="Google Shape;325;g3723ad3a4dc_2_25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3723ad3a4dc_2_2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Our platform utilizes small microprobes that are able to be embedded within the tumor microenvironment, using a microfluidic device we are able to employ a "water in oil” method, in which we pump soybean oil and alginate fluorescein at various rates to create droplets that are then gelled using calcium chloride to isolate the microprobes.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Surfactant helps to reduce the surface tension between water/oil like emulsions to prevent them from separating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PBS Solubilizes the Alginate Amine/Fluorescein because they require to maintain in a constant state of ionization so they do not aggregate or protonate which would reduce their solubility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Calcium Chloride is used in the outlet to crosslink the alginate transforming the liquid alginate within the droplets into gel beads</a:t>
            </a:r>
            <a:endParaRPr/>
          </a:p>
        </p:txBody>
      </p:sp>
      <p:sp>
        <p:nvSpPr>
          <p:cNvPr id="327" name="Google Shape;327;g3723ad3a4dc_2_25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28" name="Google Shape;328;g3723ad3a4dc_2_25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723ad3a4dc_2_2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43" name="Google Shape;343;g3723ad3a4dc_2_2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44" name="Google Shape;344;g3723ad3a4dc_2_27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723ad3a4dc_2_2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Alginate is a naturally derived anionic polymer that is cost effective and bio inert  allowing for it to be utilized without impacting the tumor microenvironment. </a:t>
            </a:r>
            <a:endParaRPr/>
          </a:p>
        </p:txBody>
      </p:sp>
      <p:sp>
        <p:nvSpPr>
          <p:cNvPr id="346" name="Google Shape;346;g3723ad3a4dc_2_2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47" name="Google Shape;347;g3723ad3a4dc_2_2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723ad3a4dc_2_2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58" name="Google Shape;358;g3723ad3a4dc_2_2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59" name="Google Shape;359;g3723ad3a4dc_2_29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3723ad3a4dc_2_2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Specifically our platform utilizes Alginate Fluorescein, which is simply given fluorescent characteristics allows for intra-tumoral imaging of the probes by confocal and fluorescent microscopy. </a:t>
            </a:r>
            <a:endParaRPr/>
          </a:p>
        </p:txBody>
      </p:sp>
      <p:sp>
        <p:nvSpPr>
          <p:cNvPr id="361" name="Google Shape;361;g3723ad3a4dc_2_2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62" name="Google Shape;362;g3723ad3a4dc_2_2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723ad3a4dc_2_30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76" name="Google Shape;376;g3723ad3a4dc_2_30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77" name="Google Shape;377;g3723ad3a4dc_2_30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3723ad3a4dc_2_30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Here we have the experimental setup, in which two pumps pump microliters of our polymer and oil the microfluidic device which can all be observed under the microscope. </a:t>
            </a:r>
            <a:endParaRPr/>
          </a:p>
        </p:txBody>
      </p:sp>
      <p:sp>
        <p:nvSpPr>
          <p:cNvPr id="379" name="Google Shape;379;g3723ad3a4dc_2_30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80" name="Google Shape;380;g3723ad3a4dc_2_30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723ad3a4dc_2_3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29" name="Google Shape;429;g3723ad3a4dc_2_3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430" name="Google Shape;430;g3723ad3a4dc_2_3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723ad3a4dc_2_3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Once we have generated and collected these microprobes we embed them into tumor spheres of differing GBM stem cell lines, all incapsulated in an hyaluronic acid matrix to mimic the brain. </a:t>
            </a:r>
            <a:endParaRPr/>
          </a:p>
        </p:txBody>
      </p:sp>
      <p:sp>
        <p:nvSpPr>
          <p:cNvPr id="432" name="Google Shape;432;g3723ad3a4dc_2_3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33" name="Google Shape;433;g3723ad3a4dc_2_3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723ad3a4dc_2_9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9" name="Google Shape;149;g3723ad3a4dc_2_9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50" name="Google Shape;150;g3723ad3a4dc_2_9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3723ad3a4dc_2_9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Cancer is a word we all know too well, being one of the world's deadliest battles, Cancer brings sentiments of grief and sadness, but also curiosity. Although we won't tackle cancer as a whole within this presentation, I believe it is necessary to consider this project as a small part of a greater whole, a broader cause fueled by an unwavering curiosity.  Sharing one goal, one purpose, one aim, to end the suffering of many. </a:t>
            </a:r>
            <a:endParaRPr/>
          </a:p>
        </p:txBody>
      </p:sp>
      <p:sp>
        <p:nvSpPr>
          <p:cNvPr id="152" name="Google Shape;152;g3723ad3a4dc_2_9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3" name="Google Shape;153;g3723ad3a4dc_2_9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723ad3a4dc_2_3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53" name="Google Shape;453;g3723ad3a4dc_2_3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454" name="Google Shape;454;g3723ad3a4dc_2_38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3723ad3a4dc_2_3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Now for the important bit. </a:t>
            </a:r>
            <a:endParaRPr/>
          </a:p>
        </p:txBody>
      </p:sp>
      <p:sp>
        <p:nvSpPr>
          <p:cNvPr id="456" name="Google Shape;456;g3723ad3a4dc_2_3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57" name="Google Shape;457;g3723ad3a4dc_2_3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723ad3a4dc_2_39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66" name="Google Shape;466;g3723ad3a4dc_2_39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467" name="Google Shape;467;g3723ad3a4dc_2_39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723ad3a4dc_2_39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Utilizing contrast features under a fluorescent microscope the median diameter of a microprobe came to be 6-8 micrometers. </a:t>
            </a:r>
            <a:endParaRPr/>
          </a:p>
        </p:txBody>
      </p:sp>
      <p:sp>
        <p:nvSpPr>
          <p:cNvPr id="469" name="Google Shape;469;g3723ad3a4dc_2_39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70" name="Google Shape;470;g3723ad3a4dc_2_39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723ad3a4dc_2_40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81" name="Google Shape;481;g3723ad3a4dc_2_40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482" name="Google Shape;482;g3723ad3a4dc_2_40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3723ad3a4dc_2_40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Then utilizing atomic force microscopy we were able to isolate the mechanical properties of our microprobes, in which we found that the median stiffness was 2 kPa.</a:t>
            </a:r>
            <a:endParaRPr/>
          </a:p>
        </p:txBody>
      </p:sp>
      <p:sp>
        <p:nvSpPr>
          <p:cNvPr id="484" name="Google Shape;484;g3723ad3a4dc_2_40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85" name="Google Shape;485;g3723ad3a4dc_2_40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723ad3a4dc_2_4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96" name="Google Shape;496;g3723ad3a4dc_2_4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497" name="Google Shape;497;g3723ad3a4dc_2_4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3723ad3a4dc_2_4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Following the embedding we were able to capture imaging within the tumor microenvironment in which the microprobe is deformed by compressive forces. Utilizing imageJ and solid works a mesh body was then generated to be studied. </a:t>
            </a:r>
            <a:endParaRPr/>
          </a:p>
        </p:txBody>
      </p:sp>
      <p:sp>
        <p:nvSpPr>
          <p:cNvPr id="499" name="Google Shape;499;g3723ad3a4dc_2_4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00" name="Google Shape;500;g3723ad3a4dc_2_4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723ad3a4dc_2_43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12" name="Google Shape;512;g3723ad3a4dc_2_43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13" name="Google Shape;513;g3723ad3a4dc_2_43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3723ad3a4dc_2_4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Through collaboration with Dr. Matthew Priddy at Mississippi state these mesh bodies were used to study the effect of various compressive forces on the probes to gauge their effectiveness, here we see that the beads are capable of demonstrating compressive loads. </a:t>
            </a:r>
            <a:endParaRPr/>
          </a:p>
        </p:txBody>
      </p:sp>
      <p:sp>
        <p:nvSpPr>
          <p:cNvPr id="515" name="Google Shape;515;g3723ad3a4dc_2_43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16" name="Google Shape;516;g3723ad3a4dc_2_43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723ad3a4dc_2_4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40" name="Google Shape;540;g3723ad3a4dc_2_4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41" name="Google Shape;541;g3723ad3a4dc_2_4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3723ad3a4dc_2_4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Through this project we have concluded that pdms based microfluidic devices allow for the generation of force probes, probes were of a good size, the mechanical properties of the probes are suitable, finite element analysis confirms the ability to be deformed, and most importantly the embedding and imaging of probes within tumor validates the platform’s capability to qualify in vitro compression. </a:t>
            </a:r>
            <a:endParaRPr/>
          </a:p>
        </p:txBody>
      </p:sp>
      <p:sp>
        <p:nvSpPr>
          <p:cNvPr id="543" name="Google Shape;543;g3723ad3a4dc_2_4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44" name="Google Shape;544;g3723ad3a4dc_2_4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723ad3a4dc_2_4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54" name="Google Shape;554;g3723ad3a4dc_2_4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55" name="Google Shape;555;g3723ad3a4dc_2_47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3723ad3a4dc_2_4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Some future work includes optimizing the embedding process, long term storage, tracking compressive force over time, compare stress profiles of varying gbm phenotypes, gathering enhanced AFM data, and optimizing the microfluidic device.</a:t>
            </a:r>
            <a:endParaRPr/>
          </a:p>
        </p:txBody>
      </p:sp>
      <p:sp>
        <p:nvSpPr>
          <p:cNvPr id="557" name="Google Shape;557;g3723ad3a4dc_2_4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58" name="Google Shape;558;g3723ad3a4dc_2_4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723ad3a4dc_2_493: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723ad3a4dc_2_49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723ad3a4dc_2_50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79" name="Google Shape;579;g3723ad3a4dc_2_50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80" name="Google Shape;580;g3723ad3a4dc_2_50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3723ad3a4dc_2_50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Thank you to Dr. Chen and all of my lab mates for their invaluable help. </a:t>
            </a:r>
            <a:endParaRPr/>
          </a:p>
        </p:txBody>
      </p:sp>
      <p:sp>
        <p:nvSpPr>
          <p:cNvPr id="582" name="Google Shape;582;g3723ad3a4dc_2_50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83" name="Google Shape;583;g3723ad3a4dc_2_50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723ad3a4dc_2_510: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3723ad3a4dc_2_5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723ad3a4dc_2_10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9" name="Google Shape;159;g3723ad3a4dc_2_10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60" name="Google Shape;160;g3723ad3a4dc_2_10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723ad3a4dc_2_10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 is GBM? </a:t>
            </a:r>
            <a:endParaRPr/>
          </a:p>
        </p:txBody>
      </p:sp>
      <p:sp>
        <p:nvSpPr>
          <p:cNvPr id="162" name="Google Shape;162;g3723ad3a4dc_2_10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3" name="Google Shape;163;g3723ad3a4dc_2_10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723ad3a4dc_2_521: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3723ad3a4dc_2_5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723ad3a4dc_2_1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2" name="Google Shape;172;g3723ad3a4dc_2_1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73" name="Google Shape;173;g3723ad3a4dc_2_1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3723ad3a4dc_2_1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“Glioblastoma (GBM) is the most common malignant primary brain tumor.”</a:t>
            </a:r>
            <a:endParaRPr/>
          </a:p>
          <a:p>
            <a:pPr indent="0" lvl="0" marL="0" rtl="0" algn="l">
              <a:spcBef>
                <a:spcPts val="0"/>
              </a:spcBef>
              <a:spcAft>
                <a:spcPts val="0"/>
              </a:spcAft>
              <a:buNone/>
            </a:pPr>
            <a:r>
              <a:rPr lang="en"/>
              <a:t>GBM metastasizes from Glial cells; primarily astrocytes which are responsible for supporting neurons and maintaining the Blood Brain Barrier. Its ability to disrupt such important functions is evident in the poor prognosis of those that are diagnosed. </a:t>
            </a:r>
            <a:endParaRPr/>
          </a:p>
        </p:txBody>
      </p:sp>
      <p:sp>
        <p:nvSpPr>
          <p:cNvPr id="175" name="Google Shape;175;g3723ad3a4dc_2_1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6" name="Google Shape;176;g3723ad3a4dc_2_1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723ad3a4dc_2_1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3" name="Google Shape;183;g3723ad3a4dc_2_1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84" name="Google Shape;184;g3723ad3a4dc_2_1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3723ad3a4dc_2_1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 put into perspective how harsh this subtype of Cancer truly is I've here on the screen the most relevant statistics. For every 100,000 people in the United States, there are approximately 3 cases of GBM, although this may not seem like an abhorrent amount of cases but in the US we have approximately 13,000 new cases of GBM each year. The median age of diagnosis, and unfortunately most patients only live 14 months post diagnosis, and the number of those who are able to battle GBM for 5 years are below 5%. </a:t>
            </a:r>
            <a:endParaRPr/>
          </a:p>
          <a:p>
            <a:pPr indent="0" lvl="0" marL="0" rtl="0" algn="l">
              <a:spcBef>
                <a:spcPts val="0"/>
              </a:spcBef>
              <a:spcAft>
                <a:spcPts val="0"/>
              </a:spcAft>
              <a:buNone/>
            </a:pPr>
            <a:r>
              <a:rPr lang="en"/>
              <a:t>Enough about death. What is it like for someone to live with GBM?</a:t>
            </a:r>
            <a:endParaRPr/>
          </a:p>
        </p:txBody>
      </p:sp>
      <p:sp>
        <p:nvSpPr>
          <p:cNvPr id="186" name="Google Shape;186;g3723ad3a4dc_2_1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7" name="Google Shape;187;g3723ad3a4dc_2_1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723ad3a4dc_2_14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01" name="Google Shape;201;g3723ad3a4dc_2_14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02" name="Google Shape;202;g3723ad3a4dc_2_14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3723ad3a4dc_2_1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Unfortunately for patients of GBM, the standard of care has remained rudimentary for far too long. Currently the only avenue of treatment includes first a surgical resection in which the maximal amount of the tumor is cut from the brain, followed by radiation therapy, and then chemotherapy. These treatments inevitably do not prevent the recurrence of GBM and have yet to effectively stop the proliferation of GBM.</a:t>
            </a:r>
            <a:endParaRPr/>
          </a:p>
        </p:txBody>
      </p:sp>
      <p:sp>
        <p:nvSpPr>
          <p:cNvPr id="204" name="Google Shape;204;g3723ad3a4dc_2_14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5" name="Google Shape;205;g3723ad3a4dc_2_14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723ad3a4dc_2_1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18" name="Google Shape;218;g3723ad3a4dc_2_1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19" name="Google Shape;219;g3723ad3a4dc_2_1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3723ad3a4dc_2_1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Begging the question, Why is GBM so elusive to treatment? </a:t>
            </a:r>
            <a:endParaRPr/>
          </a:p>
        </p:txBody>
      </p:sp>
      <p:sp>
        <p:nvSpPr>
          <p:cNvPr id="221" name="Google Shape;221;g3723ad3a4dc_2_1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22" name="Google Shape;222;g3723ad3a4dc_2_1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723ad3a4dc_2_172: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723ad3a4dc_2_17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723ad3a4dc_2_181: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723ad3a4dc_2_18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32.png"/><Relationship Id="rId6"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5.png"/><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7.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1" Type="http://schemas.openxmlformats.org/officeDocument/2006/relationships/hyperlink" Target="https://www.mdpi.com/2072-6694/16/15/2638" TargetMode="External"/><Relationship Id="rId10" Type="http://schemas.openxmlformats.org/officeDocument/2006/relationships/hyperlink" Target="https://doi.org/10.1088/1367-2630/16/7/075002" TargetMode="External"/><Relationship Id="rId13" Type="http://schemas.openxmlformats.org/officeDocument/2006/relationships/hyperlink" Target="https://doi.org/10.3390/bioengineering11010093" TargetMode="External"/><Relationship Id="rId12" Type="http://schemas.openxmlformats.org/officeDocument/2006/relationships/hyperlink" Target="https://doi.org/10.3390/bioengineering11010093" TargetMode="External"/><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doi.org/10.1093/jnen/nlab092" TargetMode="External"/><Relationship Id="rId4" Type="http://schemas.openxmlformats.org/officeDocument/2006/relationships/hyperlink" Target="https://doi.org/10.1016/j.ijpharm.2019.118627" TargetMode="External"/><Relationship Id="rId9" Type="http://schemas.openxmlformats.org/officeDocument/2006/relationships/hyperlink" Target="https://doi.org/10.1016/j.ces.2008.10.050" TargetMode="External"/><Relationship Id="rId15" Type="http://schemas.openxmlformats.org/officeDocument/2006/relationships/hyperlink" Target="https://doi.org/10.3390/bioengineering11010093" TargetMode="External"/><Relationship Id="rId14" Type="http://schemas.openxmlformats.org/officeDocument/2006/relationships/hyperlink" Target="https://doi.org/10.3390/bioengineering11010093" TargetMode="External"/><Relationship Id="rId17" Type="http://schemas.openxmlformats.org/officeDocument/2006/relationships/hyperlink" Target="https://doi.org/10.3390/bioengineering11010093" TargetMode="External"/><Relationship Id="rId16" Type="http://schemas.openxmlformats.org/officeDocument/2006/relationships/hyperlink" Target="https://doi.org/10.3390/bioengineering11010093" TargetMode="External"/><Relationship Id="rId5" Type="http://schemas.openxmlformats.org/officeDocument/2006/relationships/hyperlink" Target="https://www.abta.org/tumor_types/glioblastoma-gbm/" TargetMode="External"/><Relationship Id="rId6" Type="http://schemas.openxmlformats.org/officeDocument/2006/relationships/hyperlink" Target="https://doi.org/10.1016/j.progpolymsci.2011.06.003" TargetMode="External"/><Relationship Id="rId7" Type="http://schemas.openxmlformats.org/officeDocument/2006/relationships/hyperlink" Target="https://doi.org/10.1063/5.0203570" TargetMode="External"/><Relationship Id="rId8" Type="http://schemas.openxmlformats.org/officeDocument/2006/relationships/hyperlink" Target="https://doi.org/10.1038/s41467-018-04245-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s://www.aans.org/patients/conditions-treatments/glioblastoma-multiforme/"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theconversation.com/glioblastoma-why-these-brain-cancers-are-so-difficult-to-treat-61376"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www.aans.org/patients/conditions-treatments/glioblastoma-multiforme/" TargetMode="External"/><Relationship Id="rId4" Type="http://schemas.openxmlformats.org/officeDocument/2006/relationships/image" Target="../media/image9.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www.mdpi.com/2072-6694/16/15/2638" TargetMode="External"/><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132" name="Shape 132"/>
        <p:cNvGrpSpPr/>
        <p:nvPr/>
      </p:nvGrpSpPr>
      <p:grpSpPr>
        <a:xfrm>
          <a:off x="0" y="0"/>
          <a:ext cx="0" cy="0"/>
          <a:chOff x="0" y="0"/>
          <a:chExt cx="0" cy="0"/>
        </a:xfrm>
      </p:grpSpPr>
      <p:sp>
        <p:nvSpPr>
          <p:cNvPr id="133" name="Google Shape;133;p25"/>
          <p:cNvSpPr/>
          <p:nvPr/>
        </p:nvSpPr>
        <p:spPr>
          <a:xfrm>
            <a:off x="2840097" y="4475312"/>
            <a:ext cx="764508" cy="606585"/>
          </a:xfrm>
          <a:custGeom>
            <a:rect b="b" l="l" r="r" t="t"/>
            <a:pathLst>
              <a:path extrusionOk="0" h="1213171" w="1529017">
                <a:moveTo>
                  <a:pt x="0" y="0"/>
                </a:moveTo>
                <a:lnTo>
                  <a:pt x="1529017" y="0"/>
                </a:lnTo>
                <a:lnTo>
                  <a:pt x="1529017" y="1213171"/>
                </a:lnTo>
                <a:lnTo>
                  <a:pt x="0" y="1213171"/>
                </a:lnTo>
                <a:lnTo>
                  <a:pt x="0" y="0"/>
                </a:lnTo>
                <a:close/>
              </a:path>
            </a:pathLst>
          </a:custGeom>
          <a:blipFill rotWithShape="1">
            <a:blip r:embed="rId3">
              <a:alphaModFix/>
            </a:blip>
            <a:stretch>
              <a:fillRect b="0" l="0" r="0" t="0"/>
            </a:stretch>
          </a:blipFill>
          <a:ln>
            <a:noFill/>
          </a:ln>
        </p:spPr>
      </p:sp>
      <p:sp>
        <p:nvSpPr>
          <p:cNvPr id="134" name="Google Shape;134;p25"/>
          <p:cNvSpPr/>
          <p:nvPr/>
        </p:nvSpPr>
        <p:spPr>
          <a:xfrm>
            <a:off x="8173117" y="10493"/>
            <a:ext cx="768156" cy="770255"/>
          </a:xfrm>
          <a:custGeom>
            <a:rect b="b" l="l" r="r" t="t"/>
            <a:pathLst>
              <a:path extrusionOk="0" h="1540509" w="1536311">
                <a:moveTo>
                  <a:pt x="0" y="0"/>
                </a:moveTo>
                <a:lnTo>
                  <a:pt x="1536312" y="0"/>
                </a:lnTo>
                <a:lnTo>
                  <a:pt x="1536312" y="1540509"/>
                </a:lnTo>
                <a:lnTo>
                  <a:pt x="0" y="1540509"/>
                </a:lnTo>
                <a:lnTo>
                  <a:pt x="0" y="0"/>
                </a:lnTo>
                <a:close/>
              </a:path>
            </a:pathLst>
          </a:custGeom>
          <a:blipFill rotWithShape="1">
            <a:blip r:embed="rId4">
              <a:alphaModFix/>
            </a:blip>
            <a:stretch>
              <a:fillRect b="0" l="0" r="0" t="0"/>
            </a:stretch>
          </a:blipFill>
          <a:ln>
            <a:noFill/>
          </a:ln>
        </p:spPr>
      </p:sp>
      <p:sp>
        <p:nvSpPr>
          <p:cNvPr id="135" name="Google Shape;135;p25"/>
          <p:cNvSpPr/>
          <p:nvPr/>
        </p:nvSpPr>
        <p:spPr>
          <a:xfrm>
            <a:off x="6106182" y="4402343"/>
            <a:ext cx="2835091" cy="453615"/>
          </a:xfrm>
          <a:custGeom>
            <a:rect b="b" l="l" r="r" t="t"/>
            <a:pathLst>
              <a:path extrusionOk="0" h="907229" w="5670182">
                <a:moveTo>
                  <a:pt x="0" y="0"/>
                </a:moveTo>
                <a:lnTo>
                  <a:pt x="5670182" y="0"/>
                </a:lnTo>
                <a:lnTo>
                  <a:pt x="5670182" y="907230"/>
                </a:lnTo>
                <a:lnTo>
                  <a:pt x="0" y="907230"/>
                </a:lnTo>
                <a:lnTo>
                  <a:pt x="0" y="0"/>
                </a:lnTo>
                <a:close/>
              </a:path>
            </a:pathLst>
          </a:custGeom>
          <a:blipFill rotWithShape="1">
            <a:blip r:embed="rId5">
              <a:alphaModFix/>
            </a:blip>
            <a:stretch>
              <a:fillRect b="0" l="0" r="0" t="0"/>
            </a:stretch>
          </a:blipFill>
          <a:ln>
            <a:noFill/>
          </a:ln>
        </p:spPr>
      </p:sp>
      <p:sp>
        <p:nvSpPr>
          <p:cNvPr id="136" name="Google Shape;136;p25"/>
          <p:cNvSpPr/>
          <p:nvPr/>
        </p:nvSpPr>
        <p:spPr>
          <a:xfrm>
            <a:off x="214333" y="4475312"/>
            <a:ext cx="2462385" cy="437074"/>
          </a:xfrm>
          <a:custGeom>
            <a:rect b="b" l="l" r="r" t="t"/>
            <a:pathLst>
              <a:path extrusionOk="0" h="874147" w="4924771">
                <a:moveTo>
                  <a:pt x="0" y="0"/>
                </a:moveTo>
                <a:lnTo>
                  <a:pt x="4924771" y="0"/>
                </a:lnTo>
                <a:lnTo>
                  <a:pt x="4924771" y="874147"/>
                </a:lnTo>
                <a:lnTo>
                  <a:pt x="0" y="874147"/>
                </a:lnTo>
                <a:lnTo>
                  <a:pt x="0" y="0"/>
                </a:lnTo>
                <a:close/>
              </a:path>
            </a:pathLst>
          </a:custGeom>
          <a:blipFill rotWithShape="1">
            <a:blip r:embed="rId6">
              <a:alphaModFix/>
            </a:blip>
            <a:stretch>
              <a:fillRect b="0" l="0" r="0" t="0"/>
            </a:stretch>
          </a:blipFill>
          <a:ln>
            <a:noFill/>
          </a:ln>
        </p:spPr>
      </p:sp>
      <p:sp>
        <p:nvSpPr>
          <p:cNvPr id="137" name="Google Shape;137;p25"/>
          <p:cNvSpPr/>
          <p:nvPr/>
        </p:nvSpPr>
        <p:spPr>
          <a:xfrm>
            <a:off x="3159342" y="197924"/>
            <a:ext cx="2825315" cy="593316"/>
          </a:xfrm>
          <a:custGeom>
            <a:rect b="b" l="l" r="r" t="t"/>
            <a:pathLst>
              <a:path extrusionOk="0" h="1186632" w="5650629">
                <a:moveTo>
                  <a:pt x="0" y="0"/>
                </a:moveTo>
                <a:lnTo>
                  <a:pt x="5650630" y="0"/>
                </a:lnTo>
                <a:lnTo>
                  <a:pt x="5650630" y="1186632"/>
                </a:lnTo>
                <a:lnTo>
                  <a:pt x="0" y="1186632"/>
                </a:lnTo>
                <a:lnTo>
                  <a:pt x="0" y="0"/>
                </a:lnTo>
                <a:close/>
              </a:path>
            </a:pathLst>
          </a:custGeom>
          <a:blipFill rotWithShape="1">
            <a:blip r:embed="rId7">
              <a:alphaModFix/>
            </a:blip>
            <a:stretch>
              <a:fillRect b="0" l="0" r="0" t="0"/>
            </a:stretch>
          </a:blipFill>
          <a:ln>
            <a:noFill/>
          </a:ln>
        </p:spPr>
      </p:sp>
      <p:grpSp>
        <p:nvGrpSpPr>
          <p:cNvPr id="138" name="Google Shape;138;p25"/>
          <p:cNvGrpSpPr/>
          <p:nvPr/>
        </p:nvGrpSpPr>
        <p:grpSpPr>
          <a:xfrm>
            <a:off x="470678" y="864900"/>
            <a:ext cx="8202646" cy="149451"/>
            <a:chOff x="0" y="-28575"/>
            <a:chExt cx="4320735" cy="78724"/>
          </a:xfrm>
        </p:grpSpPr>
        <p:sp>
          <p:nvSpPr>
            <p:cNvPr id="139" name="Google Shape;139;p25"/>
            <p:cNvSpPr/>
            <p:nvPr/>
          </p:nvSpPr>
          <p:spPr>
            <a:xfrm>
              <a:off x="0" y="0"/>
              <a:ext cx="4320735" cy="50149"/>
            </a:xfrm>
            <a:custGeom>
              <a:rect b="b" l="l" r="r" t="t"/>
              <a:pathLst>
                <a:path extrusionOk="0" h="50149" w="4320735">
                  <a:moveTo>
                    <a:pt x="0" y="0"/>
                  </a:moveTo>
                  <a:lnTo>
                    <a:pt x="4320735" y="0"/>
                  </a:lnTo>
                  <a:lnTo>
                    <a:pt x="4320735" y="50149"/>
                  </a:lnTo>
                  <a:lnTo>
                    <a:pt x="0" y="50149"/>
                  </a:lnTo>
                  <a:close/>
                </a:path>
              </a:pathLst>
            </a:custGeom>
            <a:solidFill>
              <a:srgbClr val="9D0618"/>
            </a:solidFill>
            <a:ln>
              <a:noFill/>
            </a:ln>
          </p:spPr>
        </p:sp>
        <p:sp>
          <p:nvSpPr>
            <p:cNvPr id="140" name="Google Shape;140;p25"/>
            <p:cNvSpPr txBox="1"/>
            <p:nvPr/>
          </p:nvSpPr>
          <p:spPr>
            <a:xfrm>
              <a:off x="0" y="-28575"/>
              <a:ext cx="4320735" cy="78724"/>
            </a:xfrm>
            <a:prstGeom prst="rect">
              <a:avLst/>
            </a:prstGeom>
            <a:noFill/>
            <a:ln>
              <a:noFill/>
            </a:ln>
          </p:spPr>
          <p:txBody>
            <a:bodyPr anchorCtr="0" anchor="ctr" bIns="25400" lIns="25400" spcFirstLastPara="1" rIns="25400" wrap="square" tIns="25400">
              <a:noAutofit/>
            </a:bodyPr>
            <a:lstStyle/>
            <a:p>
              <a:pPr indent="0" lvl="0" marL="0" marR="0" rtl="0" algn="just">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1" name="Google Shape;141;p25"/>
          <p:cNvSpPr txBox="1"/>
          <p:nvPr/>
        </p:nvSpPr>
        <p:spPr>
          <a:xfrm>
            <a:off x="364342" y="1230478"/>
            <a:ext cx="8415317" cy="17717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3400" u="none" cap="none" strike="noStrike">
                <a:solidFill>
                  <a:srgbClr val="000000"/>
                </a:solidFill>
                <a:latin typeface="Inter"/>
                <a:ea typeface="Inter"/>
                <a:cs typeface="Inter"/>
                <a:sym typeface="Inter"/>
              </a:rPr>
              <a:t>Generation of Alginate Force Probes to Quantify Intratumoral GBM Compression </a:t>
            </a:r>
            <a:endParaRPr sz="700"/>
          </a:p>
        </p:txBody>
      </p:sp>
      <p:sp>
        <p:nvSpPr>
          <p:cNvPr id="142" name="Google Shape;142;p25"/>
          <p:cNvSpPr/>
          <p:nvPr/>
        </p:nvSpPr>
        <p:spPr>
          <a:xfrm>
            <a:off x="3709823" y="4371421"/>
            <a:ext cx="2274835" cy="814367"/>
          </a:xfrm>
          <a:custGeom>
            <a:rect b="b" l="l" r="r" t="t"/>
            <a:pathLst>
              <a:path extrusionOk="0" h="1628733" w="4549669">
                <a:moveTo>
                  <a:pt x="0" y="0"/>
                </a:moveTo>
                <a:lnTo>
                  <a:pt x="4549669" y="0"/>
                </a:lnTo>
                <a:lnTo>
                  <a:pt x="4549669" y="1628733"/>
                </a:lnTo>
                <a:lnTo>
                  <a:pt x="0" y="1628733"/>
                </a:lnTo>
                <a:lnTo>
                  <a:pt x="0" y="0"/>
                </a:lnTo>
                <a:close/>
              </a:path>
            </a:pathLst>
          </a:custGeom>
          <a:blipFill rotWithShape="1">
            <a:blip r:embed="rId8">
              <a:alphaModFix/>
            </a:blip>
            <a:stretch>
              <a:fillRect b="-21768" l="-3760" r="-62995" t="-21768"/>
            </a:stretch>
          </a:blipFill>
          <a:ln>
            <a:noFill/>
          </a:ln>
        </p:spPr>
      </p:sp>
      <p:sp>
        <p:nvSpPr>
          <p:cNvPr id="143" name="Google Shape;143;p25"/>
          <p:cNvSpPr/>
          <p:nvPr/>
        </p:nvSpPr>
        <p:spPr>
          <a:xfrm>
            <a:off x="214333" y="0"/>
            <a:ext cx="1026248" cy="978672"/>
          </a:xfrm>
          <a:custGeom>
            <a:rect b="b" l="l" r="r" t="t"/>
            <a:pathLst>
              <a:path extrusionOk="0" h="1957343" w="2052495">
                <a:moveTo>
                  <a:pt x="0" y="0"/>
                </a:moveTo>
                <a:lnTo>
                  <a:pt x="2052495" y="0"/>
                </a:lnTo>
                <a:lnTo>
                  <a:pt x="2052495" y="1957343"/>
                </a:lnTo>
                <a:lnTo>
                  <a:pt x="0" y="1957343"/>
                </a:lnTo>
                <a:lnTo>
                  <a:pt x="0" y="0"/>
                </a:lnTo>
                <a:close/>
              </a:path>
            </a:pathLst>
          </a:custGeom>
          <a:blipFill rotWithShape="1">
            <a:blip r:embed="rId9">
              <a:alphaModFix/>
            </a:blip>
            <a:stretch>
              <a:fillRect b="0" l="-11840" r="-186257" t="0"/>
            </a:stretch>
          </a:blipFill>
          <a:ln>
            <a:noFill/>
          </a:ln>
        </p:spPr>
      </p:sp>
      <p:sp>
        <p:nvSpPr>
          <p:cNvPr id="144" name="Google Shape;144;p25"/>
          <p:cNvSpPr txBox="1"/>
          <p:nvPr/>
        </p:nvSpPr>
        <p:spPr>
          <a:xfrm>
            <a:off x="216143" y="4893335"/>
            <a:ext cx="1668736" cy="15766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900" u="none" cap="none" strike="noStrike">
                <a:solidFill>
                  <a:srgbClr val="000000"/>
                </a:solidFill>
                <a:latin typeface="Inter"/>
                <a:ea typeface="Inter"/>
                <a:cs typeface="Inter"/>
                <a:sym typeface="Inter"/>
              </a:rPr>
              <a:t>NSF REU Award ID #2348869</a:t>
            </a:r>
            <a:endParaRPr sz="700"/>
          </a:p>
        </p:txBody>
      </p:sp>
      <p:sp>
        <p:nvSpPr>
          <p:cNvPr id="145" name="Google Shape;145;p25"/>
          <p:cNvSpPr txBox="1"/>
          <p:nvPr/>
        </p:nvSpPr>
        <p:spPr>
          <a:xfrm>
            <a:off x="6106182" y="4893335"/>
            <a:ext cx="1740694" cy="15766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900" u="none" cap="none" strike="noStrike">
                <a:solidFill>
                  <a:srgbClr val="000000"/>
                </a:solidFill>
                <a:latin typeface="Inter"/>
                <a:ea typeface="Inter"/>
                <a:cs typeface="Inter"/>
                <a:sym typeface="Inter"/>
              </a:rPr>
              <a:t>NSF NNCI Award ID # 2025075​</a:t>
            </a:r>
            <a:endParaRPr sz="700"/>
          </a:p>
        </p:txBody>
      </p:sp>
      <p:sp>
        <p:nvSpPr>
          <p:cNvPr id="146" name="Google Shape;146;p25"/>
          <p:cNvSpPr txBox="1"/>
          <p:nvPr/>
        </p:nvSpPr>
        <p:spPr>
          <a:xfrm>
            <a:off x="932132" y="3368753"/>
            <a:ext cx="7279800" cy="654300"/>
          </a:xfrm>
          <a:prstGeom prst="rect">
            <a:avLst/>
          </a:prstGeom>
          <a:noFill/>
          <a:ln>
            <a:noFill/>
          </a:ln>
        </p:spPr>
        <p:txBody>
          <a:bodyPr anchorCtr="0" anchor="t" bIns="0" lIns="0" spcFirstLastPara="1" rIns="0" wrap="square" tIns="0">
            <a:spAutoFit/>
          </a:bodyPr>
          <a:lstStyle/>
          <a:p>
            <a:pPr indent="0" lvl="0" marL="0" marR="0" rtl="0" algn="just">
              <a:lnSpc>
                <a:spcPct val="150014"/>
              </a:lnSpc>
              <a:spcBef>
                <a:spcPts val="0"/>
              </a:spcBef>
              <a:spcAft>
                <a:spcPts val="0"/>
              </a:spcAft>
              <a:buNone/>
            </a:pPr>
            <a:r>
              <a:rPr b="1" i="0" lang="en" sz="1700" u="sng" cap="none" strike="noStrike">
                <a:solidFill>
                  <a:srgbClr val="9D0618"/>
                </a:solidFill>
                <a:latin typeface="Inter"/>
                <a:ea typeface="Inter"/>
                <a:cs typeface="Inter"/>
                <a:sym typeface="Inter"/>
              </a:rPr>
              <a:t>THIAGO PIRES</a:t>
            </a:r>
            <a:r>
              <a:rPr b="1" i="0" lang="en" sz="1700" u="none" cap="none" strike="noStrike">
                <a:solidFill>
                  <a:srgbClr val="9D0618"/>
                </a:solidFill>
                <a:latin typeface="Inter"/>
                <a:ea typeface="Inter"/>
                <a:cs typeface="Inter"/>
                <a:sym typeface="Inter"/>
              </a:rPr>
              <a:t>, CENTRE COLLEGE ​| DR. JOSEPH CHEN, UNIVERSITY OF LOUISVILLE​ | BRYCE THOMPSON, UNIVERSITY OF LOUISVILLE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54" name="Shape 254"/>
        <p:cNvGrpSpPr/>
        <p:nvPr/>
      </p:nvGrpSpPr>
      <p:grpSpPr>
        <a:xfrm>
          <a:off x="0" y="0"/>
          <a:ext cx="0" cy="0"/>
          <a:chOff x="0" y="0"/>
          <a:chExt cx="0" cy="0"/>
        </a:xfrm>
      </p:grpSpPr>
      <p:sp>
        <p:nvSpPr>
          <p:cNvPr id="255" name="Google Shape;255;p34"/>
          <p:cNvSpPr/>
          <p:nvPr/>
        </p:nvSpPr>
        <p:spPr>
          <a:xfrm>
            <a:off x="6308886" y="-225802"/>
            <a:ext cx="3046543" cy="2686704"/>
          </a:xfrm>
          <a:custGeom>
            <a:rect b="b" l="l" r="r" t="t"/>
            <a:pathLst>
              <a:path extrusionOk="0" h="5373407" w="6093086">
                <a:moveTo>
                  <a:pt x="0" y="0"/>
                </a:moveTo>
                <a:lnTo>
                  <a:pt x="6093085" y="0"/>
                </a:lnTo>
                <a:lnTo>
                  <a:pt x="6093085" y="5373406"/>
                </a:lnTo>
                <a:lnTo>
                  <a:pt x="0" y="5373406"/>
                </a:lnTo>
                <a:lnTo>
                  <a:pt x="0" y="0"/>
                </a:lnTo>
                <a:close/>
              </a:path>
            </a:pathLst>
          </a:custGeom>
          <a:blipFill rotWithShape="1">
            <a:blip r:embed="rId3">
              <a:alphaModFix/>
            </a:blip>
            <a:stretch>
              <a:fillRect b="-79608" l="-173000" r="0" t="-3033"/>
            </a:stretch>
          </a:blipFill>
          <a:ln>
            <a:noFill/>
          </a:ln>
        </p:spPr>
      </p:sp>
      <p:grpSp>
        <p:nvGrpSpPr>
          <p:cNvPr id="256" name="Google Shape;256;p34"/>
          <p:cNvGrpSpPr/>
          <p:nvPr/>
        </p:nvGrpSpPr>
        <p:grpSpPr>
          <a:xfrm>
            <a:off x="273836" y="-87947"/>
            <a:ext cx="4062546" cy="861155"/>
            <a:chOff x="0" y="-47625"/>
            <a:chExt cx="676379" cy="143375"/>
          </a:xfrm>
        </p:grpSpPr>
        <p:sp>
          <p:nvSpPr>
            <p:cNvPr id="257" name="Google Shape;257;p34"/>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258" name="Google Shape;258;p34"/>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9" name="Google Shape;259;p34"/>
          <p:cNvSpPr txBox="1"/>
          <p:nvPr/>
        </p:nvSpPr>
        <p:spPr>
          <a:xfrm>
            <a:off x="514275"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Compression </a:t>
            </a:r>
            <a:endParaRPr sz="700"/>
          </a:p>
        </p:txBody>
      </p:sp>
      <p:sp>
        <p:nvSpPr>
          <p:cNvPr id="260" name="Google Shape;260;p34"/>
          <p:cNvSpPr/>
          <p:nvPr/>
        </p:nvSpPr>
        <p:spPr>
          <a:xfrm>
            <a:off x="5279364" y="2906782"/>
            <a:ext cx="2777846" cy="2411416"/>
          </a:xfrm>
          <a:custGeom>
            <a:rect b="b" l="l" r="r" t="t"/>
            <a:pathLst>
              <a:path extrusionOk="0" h="4822831" w="5555692">
                <a:moveTo>
                  <a:pt x="0" y="0"/>
                </a:moveTo>
                <a:lnTo>
                  <a:pt x="5555692" y="0"/>
                </a:lnTo>
                <a:lnTo>
                  <a:pt x="5555692" y="4822831"/>
                </a:lnTo>
                <a:lnTo>
                  <a:pt x="0" y="4822831"/>
                </a:lnTo>
                <a:lnTo>
                  <a:pt x="0" y="0"/>
                </a:lnTo>
                <a:close/>
              </a:path>
            </a:pathLst>
          </a:custGeom>
          <a:blipFill rotWithShape="1">
            <a:blip r:embed="rId4">
              <a:alphaModFix/>
            </a:blip>
            <a:stretch>
              <a:fillRect b="-7595" l="0" r="0" t="-7595"/>
            </a:stretch>
          </a:blipFill>
          <a:ln>
            <a:noFill/>
          </a:ln>
        </p:spPr>
      </p:sp>
      <p:sp>
        <p:nvSpPr>
          <p:cNvPr id="261" name="Google Shape;261;p34"/>
          <p:cNvSpPr txBox="1"/>
          <p:nvPr/>
        </p:nvSpPr>
        <p:spPr>
          <a:xfrm>
            <a:off x="342242" y="455973"/>
            <a:ext cx="4762169" cy="2128838"/>
          </a:xfrm>
          <a:prstGeom prst="rect">
            <a:avLst/>
          </a:prstGeom>
          <a:noFill/>
          <a:ln>
            <a:noFill/>
          </a:ln>
        </p:spPr>
        <p:txBody>
          <a:bodyPr anchorCtr="0" anchor="t" bIns="0" lIns="0" spcFirstLastPara="1" rIns="0" wrap="square" tIns="0">
            <a:spAutoFit/>
          </a:bodyPr>
          <a:lstStyle/>
          <a:p>
            <a:pPr indent="0" lvl="0" marL="0" marR="0" rtl="0" algn="l">
              <a:lnSpc>
                <a:spcPct val="2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2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71450" lvl="1" marL="330200" marR="0" rtl="0" algn="l">
              <a:lnSpc>
                <a:spcPct val="140000"/>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Compressive stress is an emergent biophysical cue that is thought to promote malignancy</a:t>
            </a:r>
            <a:endParaRPr sz="700"/>
          </a:p>
          <a:p>
            <a:pPr indent="0" lvl="0" marL="0" marR="0" rtl="0" algn="l">
              <a:lnSpc>
                <a:spcPct val="140000"/>
              </a:lnSpc>
              <a:spcBef>
                <a:spcPts val="0"/>
              </a:spcBef>
              <a:spcAft>
                <a:spcPts val="0"/>
              </a:spcAft>
              <a:buNone/>
            </a:pPr>
            <a:r>
              <a:t/>
            </a:r>
            <a:endParaRPr b="1" i="0" sz="15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t/>
            </a:r>
            <a:endParaRPr b="1" i="0" sz="15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t/>
            </a:r>
            <a:endParaRPr b="1" i="0" sz="15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t/>
            </a:r>
            <a:endParaRPr b="1" i="0" sz="1500" u="none" cap="none" strike="noStrike">
              <a:solidFill>
                <a:srgbClr val="000000"/>
              </a:solidFill>
              <a:latin typeface="Inter"/>
              <a:ea typeface="Inter"/>
              <a:cs typeface="Inter"/>
              <a:sym typeface="Inter"/>
            </a:endParaRPr>
          </a:p>
        </p:txBody>
      </p:sp>
      <p:sp>
        <p:nvSpPr>
          <p:cNvPr id="262" name="Google Shape;262;p34"/>
          <p:cNvSpPr/>
          <p:nvPr/>
        </p:nvSpPr>
        <p:spPr>
          <a:xfrm>
            <a:off x="3368426" y="1442624"/>
            <a:ext cx="3471970" cy="1018278"/>
          </a:xfrm>
          <a:custGeom>
            <a:rect b="b" l="l" r="r" t="t"/>
            <a:pathLst>
              <a:path extrusionOk="0" h="2036555" w="6943940">
                <a:moveTo>
                  <a:pt x="0" y="0"/>
                </a:moveTo>
                <a:lnTo>
                  <a:pt x="6943940" y="0"/>
                </a:lnTo>
                <a:lnTo>
                  <a:pt x="6943940" y="2036555"/>
                </a:lnTo>
                <a:lnTo>
                  <a:pt x="0" y="2036555"/>
                </a:lnTo>
                <a:lnTo>
                  <a:pt x="0" y="0"/>
                </a:lnTo>
                <a:close/>
              </a:path>
            </a:pathLst>
          </a:custGeom>
          <a:blipFill rotWithShape="1">
            <a:blip r:embed="rId3">
              <a:alphaModFix/>
            </a:blip>
            <a:stretch>
              <a:fillRect b="-123194" l="-173000" r="0" t="-325923"/>
            </a:stretch>
          </a:blipFill>
          <a:ln>
            <a:noFill/>
          </a:ln>
        </p:spPr>
      </p:sp>
      <p:sp>
        <p:nvSpPr>
          <p:cNvPr id="263" name="Google Shape;263;p34"/>
          <p:cNvSpPr txBox="1"/>
          <p:nvPr/>
        </p:nvSpPr>
        <p:spPr>
          <a:xfrm>
            <a:off x="342242" y="2641854"/>
            <a:ext cx="4335573" cy="1862138"/>
          </a:xfrm>
          <a:prstGeom prst="rect">
            <a:avLst/>
          </a:prstGeom>
          <a:noFill/>
          <a:ln>
            <a:noFill/>
          </a:ln>
        </p:spPr>
        <p:txBody>
          <a:bodyPr anchorCtr="0" anchor="t" bIns="0" lIns="0" spcFirstLastPara="1" rIns="0" wrap="square" tIns="0">
            <a:spAutoFit/>
          </a:bodyPr>
          <a:lstStyle/>
          <a:p>
            <a:pPr indent="0" lvl="0" marL="0" marR="0" rtl="0" algn="l">
              <a:lnSpc>
                <a:spcPct val="2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2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71450" lvl="1" marL="330200" marR="0" rtl="0" algn="l">
              <a:lnSpc>
                <a:spcPct val="140000"/>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Compressive stress contributes to the TME heterogeneity and can promote a phenotypic transition (proneural-mesenchymal) that correlates with poorer prognosis</a:t>
            </a:r>
            <a:endParaRPr sz="700"/>
          </a:p>
        </p:txBody>
      </p:sp>
      <p:grpSp>
        <p:nvGrpSpPr>
          <p:cNvPr id="264" name="Google Shape;264;p34"/>
          <p:cNvGrpSpPr/>
          <p:nvPr/>
        </p:nvGrpSpPr>
        <p:grpSpPr>
          <a:xfrm>
            <a:off x="4662266" y="2452251"/>
            <a:ext cx="3531305" cy="445880"/>
            <a:chOff x="0" y="0"/>
            <a:chExt cx="9416814" cy="1189014"/>
          </a:xfrm>
        </p:grpSpPr>
        <p:sp>
          <p:nvSpPr>
            <p:cNvPr id="265" name="Google Shape;265;p34"/>
            <p:cNvSpPr/>
            <p:nvPr/>
          </p:nvSpPr>
          <p:spPr>
            <a:xfrm>
              <a:off x="1976855" y="56237"/>
              <a:ext cx="7439959" cy="594507"/>
            </a:xfrm>
            <a:custGeom>
              <a:rect b="b" l="l" r="r" t="t"/>
              <a:pathLst>
                <a:path extrusionOk="0" h="594507" w="7439959">
                  <a:moveTo>
                    <a:pt x="0" y="0"/>
                  </a:moveTo>
                  <a:lnTo>
                    <a:pt x="7439959" y="0"/>
                  </a:lnTo>
                  <a:lnTo>
                    <a:pt x="7439959" y="594506"/>
                  </a:lnTo>
                  <a:lnTo>
                    <a:pt x="0" y="594506"/>
                  </a:lnTo>
                  <a:lnTo>
                    <a:pt x="0" y="0"/>
                  </a:lnTo>
                  <a:close/>
                </a:path>
              </a:pathLst>
            </a:custGeom>
            <a:blipFill rotWithShape="1">
              <a:blip r:embed="rId3">
                <a:alphaModFix/>
              </a:blip>
              <a:stretch>
                <a:fillRect b="-190850" l="-173000" r="0" t="-1724465"/>
              </a:stretch>
            </a:blipFill>
            <a:ln>
              <a:noFill/>
            </a:ln>
          </p:spPr>
        </p:sp>
        <p:sp>
          <p:nvSpPr>
            <p:cNvPr id="266" name="Google Shape;266;p34"/>
            <p:cNvSpPr/>
            <p:nvPr/>
          </p:nvSpPr>
          <p:spPr>
            <a:xfrm>
              <a:off x="0" y="0"/>
              <a:ext cx="7439959" cy="1189014"/>
            </a:xfrm>
            <a:custGeom>
              <a:rect b="b" l="l" r="r" t="t"/>
              <a:pathLst>
                <a:path extrusionOk="0" h="1189014" w="7439959">
                  <a:moveTo>
                    <a:pt x="0" y="0"/>
                  </a:moveTo>
                  <a:lnTo>
                    <a:pt x="7439959" y="0"/>
                  </a:lnTo>
                  <a:lnTo>
                    <a:pt x="7439959" y="1189014"/>
                  </a:lnTo>
                  <a:lnTo>
                    <a:pt x="0" y="1189014"/>
                  </a:lnTo>
                  <a:lnTo>
                    <a:pt x="0" y="0"/>
                  </a:lnTo>
                  <a:close/>
                </a:path>
              </a:pathLst>
            </a:custGeom>
            <a:blipFill rotWithShape="1">
              <a:blip r:embed="rId3">
                <a:alphaModFix/>
              </a:blip>
              <a:stretch>
                <a:fillRect b="0" l="-175233" r="-499" t="-917915"/>
              </a:stretch>
            </a:blipFill>
            <a:ln>
              <a:noFill/>
            </a:ln>
          </p:spPr>
        </p:sp>
      </p:grpSp>
      <p:sp>
        <p:nvSpPr>
          <p:cNvPr id="267" name="Google Shape;267;p34"/>
          <p:cNvSpPr txBox="1"/>
          <p:nvPr/>
        </p:nvSpPr>
        <p:spPr>
          <a:xfrm>
            <a:off x="342242" y="1223792"/>
            <a:ext cx="3459178" cy="2128838"/>
          </a:xfrm>
          <a:prstGeom prst="rect">
            <a:avLst/>
          </a:prstGeom>
          <a:noFill/>
          <a:ln>
            <a:noFill/>
          </a:ln>
        </p:spPr>
        <p:txBody>
          <a:bodyPr anchorCtr="0" anchor="t" bIns="0" lIns="0" spcFirstLastPara="1" rIns="0" wrap="square" tIns="0">
            <a:spAutoFit/>
          </a:bodyPr>
          <a:lstStyle/>
          <a:p>
            <a:pPr indent="0" lvl="0" marL="0" marR="0" rtl="0" algn="l">
              <a:lnSpc>
                <a:spcPct val="2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2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71450" lvl="1" marL="330200" marR="0" rtl="0" algn="l">
              <a:lnSpc>
                <a:spcPct val="140000"/>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Compressive stress increases intratumorally as the tumor grows within a confined environment </a:t>
            </a:r>
            <a:endParaRPr sz="700"/>
          </a:p>
          <a:p>
            <a:pPr indent="0" lvl="0" marL="0" marR="0" rtl="0" algn="l">
              <a:lnSpc>
                <a:spcPct val="140000"/>
              </a:lnSpc>
              <a:spcBef>
                <a:spcPts val="0"/>
              </a:spcBef>
              <a:spcAft>
                <a:spcPts val="0"/>
              </a:spcAft>
              <a:buNone/>
            </a:pPr>
            <a:r>
              <a:t/>
            </a:r>
            <a:endParaRPr b="1" i="0" sz="15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t/>
            </a:r>
            <a:endParaRPr b="1" i="0" sz="1500" u="none" cap="none" strike="noStrike">
              <a:solidFill>
                <a:srgbClr val="000000"/>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75" name="Shape 275"/>
        <p:cNvGrpSpPr/>
        <p:nvPr/>
      </p:nvGrpSpPr>
      <p:grpSpPr>
        <a:xfrm>
          <a:off x="0" y="0"/>
          <a:ext cx="0" cy="0"/>
          <a:chOff x="0" y="0"/>
          <a:chExt cx="0" cy="0"/>
        </a:xfrm>
      </p:grpSpPr>
      <p:grpSp>
        <p:nvGrpSpPr>
          <p:cNvPr id="276" name="Google Shape;276;p35"/>
          <p:cNvGrpSpPr/>
          <p:nvPr/>
        </p:nvGrpSpPr>
        <p:grpSpPr>
          <a:xfrm>
            <a:off x="795989" y="1692160"/>
            <a:ext cx="7552022" cy="1404204"/>
            <a:chOff x="0" y="-47625"/>
            <a:chExt cx="1013214" cy="188394"/>
          </a:xfrm>
        </p:grpSpPr>
        <p:sp>
          <p:nvSpPr>
            <p:cNvPr id="277" name="Google Shape;277;p35"/>
            <p:cNvSpPr/>
            <p:nvPr/>
          </p:nvSpPr>
          <p:spPr>
            <a:xfrm>
              <a:off x="0" y="0"/>
              <a:ext cx="1013214" cy="140769"/>
            </a:xfrm>
            <a:custGeom>
              <a:rect b="b" l="l" r="r" t="t"/>
              <a:pathLst>
                <a:path extrusionOk="0" h="140769" w="1013214">
                  <a:moveTo>
                    <a:pt x="0" y="0"/>
                  </a:moveTo>
                  <a:lnTo>
                    <a:pt x="1013214" y="0"/>
                  </a:lnTo>
                  <a:lnTo>
                    <a:pt x="1013214" y="140769"/>
                  </a:lnTo>
                  <a:lnTo>
                    <a:pt x="0" y="140769"/>
                  </a:lnTo>
                  <a:close/>
                </a:path>
              </a:pathLst>
            </a:custGeom>
            <a:solidFill>
              <a:srgbClr val="9D0618"/>
            </a:solidFill>
            <a:ln>
              <a:noFill/>
            </a:ln>
          </p:spPr>
        </p:sp>
        <p:sp>
          <p:nvSpPr>
            <p:cNvPr id="278" name="Google Shape;278;p35"/>
            <p:cNvSpPr txBox="1"/>
            <p:nvPr/>
          </p:nvSpPr>
          <p:spPr>
            <a:xfrm>
              <a:off x="0" y="-47625"/>
              <a:ext cx="1013214" cy="188394"/>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9" name="Google Shape;279;p35"/>
          <p:cNvSpPr/>
          <p:nvPr/>
        </p:nvSpPr>
        <p:spPr>
          <a:xfrm>
            <a:off x="2667974" y="0"/>
            <a:ext cx="7888989" cy="4777070"/>
          </a:xfrm>
          <a:custGeom>
            <a:rect b="b" l="l" r="r" t="t"/>
            <a:pathLst>
              <a:path extrusionOk="0" h="9554139" w="15777978">
                <a:moveTo>
                  <a:pt x="0" y="0"/>
                </a:moveTo>
                <a:lnTo>
                  <a:pt x="15777978" y="0"/>
                </a:lnTo>
                <a:lnTo>
                  <a:pt x="15777978" y="9554139"/>
                </a:lnTo>
                <a:lnTo>
                  <a:pt x="0" y="9554139"/>
                </a:lnTo>
                <a:lnTo>
                  <a:pt x="0" y="0"/>
                </a:lnTo>
                <a:close/>
              </a:path>
            </a:pathLst>
          </a:custGeom>
          <a:blipFill rotWithShape="1">
            <a:blip r:embed="rId3">
              <a:alphaModFix amt="50000"/>
            </a:blip>
            <a:stretch>
              <a:fillRect b="0" l="0" r="0" t="0"/>
            </a:stretch>
          </a:blipFill>
          <a:ln>
            <a:noFill/>
          </a:ln>
        </p:spPr>
      </p:sp>
      <p:sp>
        <p:nvSpPr>
          <p:cNvPr id="280" name="Google Shape;280;p35"/>
          <p:cNvSpPr txBox="1"/>
          <p:nvPr/>
        </p:nvSpPr>
        <p:spPr>
          <a:xfrm>
            <a:off x="1248887" y="2133000"/>
            <a:ext cx="6646200" cy="8775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 sz="5700" u="none" cap="none" strike="noStrike">
                <a:solidFill>
                  <a:srgbClr val="FFFFFF"/>
                </a:solidFill>
                <a:latin typeface="Inter"/>
                <a:ea typeface="Inter"/>
                <a:cs typeface="Inter"/>
                <a:sym typeface="Inter"/>
              </a:rPr>
              <a:t>Problem Definition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88" name="Shape 288"/>
        <p:cNvGrpSpPr/>
        <p:nvPr/>
      </p:nvGrpSpPr>
      <p:grpSpPr>
        <a:xfrm>
          <a:off x="0" y="0"/>
          <a:ext cx="0" cy="0"/>
          <a:chOff x="0" y="0"/>
          <a:chExt cx="0" cy="0"/>
        </a:xfrm>
      </p:grpSpPr>
      <p:sp>
        <p:nvSpPr>
          <p:cNvPr id="289" name="Google Shape;289;p36"/>
          <p:cNvSpPr txBox="1"/>
          <p:nvPr/>
        </p:nvSpPr>
        <p:spPr>
          <a:xfrm>
            <a:off x="514972" y="609636"/>
            <a:ext cx="8436834" cy="16821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 sz="2400" u="none" cap="none" strike="noStrike">
                <a:solidFill>
                  <a:srgbClr val="000000"/>
                </a:solidFill>
                <a:latin typeface="Inter"/>
                <a:ea typeface="Inter"/>
                <a:cs typeface="Inter"/>
                <a:sym typeface="Inter"/>
              </a:rPr>
              <a:t>Lack of Tools:</a:t>
            </a:r>
            <a:r>
              <a:rPr b="0" i="0" lang="en" sz="2400" u="none" cap="none" strike="noStrike">
                <a:solidFill>
                  <a:srgbClr val="000000"/>
                </a:solidFill>
                <a:latin typeface="Inter"/>
                <a:ea typeface="Inter"/>
                <a:cs typeface="Inter"/>
                <a:sym typeface="Inter"/>
              </a:rPr>
              <a:t> There is a lack of a reliable in vitro platform to quantify compressive stress as tumors develop over time or across phenotypes.</a:t>
            </a:r>
            <a:endParaRPr sz="700"/>
          </a:p>
          <a:p>
            <a:pPr indent="0" lvl="0" marL="0" marR="0" rtl="0" algn="l">
              <a:lnSpc>
                <a:spcPct val="139979"/>
              </a:lnSpc>
              <a:spcBef>
                <a:spcPts val="0"/>
              </a:spcBef>
              <a:spcAft>
                <a:spcPts val="0"/>
              </a:spcAft>
              <a:buNone/>
            </a:pPr>
            <a:r>
              <a:t/>
            </a:r>
            <a:endParaRPr b="0" i="0" sz="2400" u="none" cap="none" strike="noStrike">
              <a:solidFill>
                <a:srgbClr val="000000"/>
              </a:solidFill>
              <a:latin typeface="Inter"/>
              <a:ea typeface="Inter"/>
              <a:cs typeface="Inter"/>
              <a:sym typeface="Inter"/>
            </a:endParaRPr>
          </a:p>
        </p:txBody>
      </p:sp>
      <p:sp>
        <p:nvSpPr>
          <p:cNvPr id="290" name="Google Shape;290;p36"/>
          <p:cNvSpPr txBox="1"/>
          <p:nvPr/>
        </p:nvSpPr>
        <p:spPr>
          <a:xfrm>
            <a:off x="514972" y="2601432"/>
            <a:ext cx="8300769" cy="16821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 sz="2400" u="none" cap="none" strike="noStrike">
                <a:solidFill>
                  <a:srgbClr val="000000"/>
                </a:solidFill>
                <a:latin typeface="Inter"/>
                <a:ea typeface="Inter"/>
                <a:cs typeface="Inter"/>
                <a:sym typeface="Inter"/>
              </a:rPr>
              <a:t>Knowledge Gap:</a:t>
            </a:r>
            <a:r>
              <a:rPr b="0" i="0" lang="en" sz="2400" u="none" cap="none" strike="noStrike">
                <a:solidFill>
                  <a:srgbClr val="000000"/>
                </a:solidFill>
                <a:latin typeface="Inter"/>
                <a:ea typeface="Inter"/>
                <a:cs typeface="Inter"/>
                <a:sym typeface="Inter"/>
              </a:rPr>
              <a:t> Mechanical forces like ECM stiffness are well-understood however the role of intra-tumoral compression in driving GBM aggressiveness remains poorly understood.</a:t>
            </a:r>
            <a:endParaRPr sz="700"/>
          </a:p>
        </p:txBody>
      </p:sp>
      <p:sp>
        <p:nvSpPr>
          <p:cNvPr id="291" name="Google Shape;291;p36"/>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99" name="Shape 299"/>
        <p:cNvGrpSpPr/>
        <p:nvPr/>
      </p:nvGrpSpPr>
      <p:grpSpPr>
        <a:xfrm>
          <a:off x="0" y="0"/>
          <a:ext cx="0" cy="0"/>
          <a:chOff x="0" y="0"/>
          <a:chExt cx="0" cy="0"/>
        </a:xfrm>
      </p:grpSpPr>
      <p:sp>
        <p:nvSpPr>
          <p:cNvPr id="300" name="Google Shape;300;p37"/>
          <p:cNvSpPr/>
          <p:nvPr/>
        </p:nvSpPr>
        <p:spPr>
          <a:xfrm>
            <a:off x="7859395" y="4747663"/>
            <a:ext cx="1284605" cy="395838"/>
          </a:xfrm>
          <a:custGeom>
            <a:rect b="b" l="l" r="r" t="t"/>
            <a:pathLst>
              <a:path extrusionOk="0" h="791675" w="2569211">
                <a:moveTo>
                  <a:pt x="0" y="0"/>
                </a:moveTo>
                <a:lnTo>
                  <a:pt x="2569211" y="0"/>
                </a:lnTo>
                <a:lnTo>
                  <a:pt x="2569211" y="791675"/>
                </a:lnTo>
                <a:lnTo>
                  <a:pt x="0" y="791675"/>
                </a:lnTo>
                <a:lnTo>
                  <a:pt x="0" y="0"/>
                </a:lnTo>
                <a:close/>
              </a:path>
            </a:pathLst>
          </a:custGeom>
          <a:blipFill rotWithShape="1">
            <a:blip r:embed="rId3">
              <a:alphaModFix/>
            </a:blip>
            <a:stretch>
              <a:fillRect b="0" l="0" r="0" t="0"/>
            </a:stretch>
          </a:blipFill>
          <a:ln>
            <a:noFill/>
          </a:ln>
        </p:spPr>
      </p:sp>
      <p:grpSp>
        <p:nvGrpSpPr>
          <p:cNvPr id="301" name="Google Shape;301;p37"/>
          <p:cNvGrpSpPr/>
          <p:nvPr/>
        </p:nvGrpSpPr>
        <p:grpSpPr>
          <a:xfrm>
            <a:off x="273836" y="-87947"/>
            <a:ext cx="3328193" cy="861155"/>
            <a:chOff x="0" y="-47625"/>
            <a:chExt cx="554116" cy="143375"/>
          </a:xfrm>
        </p:grpSpPr>
        <p:sp>
          <p:nvSpPr>
            <p:cNvPr id="302" name="Google Shape;302;p37"/>
            <p:cNvSpPr/>
            <p:nvPr/>
          </p:nvSpPr>
          <p:spPr>
            <a:xfrm>
              <a:off x="0" y="0"/>
              <a:ext cx="554116" cy="95750"/>
            </a:xfrm>
            <a:custGeom>
              <a:rect b="b" l="l" r="r" t="t"/>
              <a:pathLst>
                <a:path extrusionOk="0" h="95750" w="554116">
                  <a:moveTo>
                    <a:pt x="0" y="0"/>
                  </a:moveTo>
                  <a:lnTo>
                    <a:pt x="554116" y="0"/>
                  </a:lnTo>
                  <a:lnTo>
                    <a:pt x="554116" y="95750"/>
                  </a:lnTo>
                  <a:lnTo>
                    <a:pt x="0" y="95750"/>
                  </a:lnTo>
                  <a:close/>
                </a:path>
              </a:pathLst>
            </a:custGeom>
            <a:solidFill>
              <a:srgbClr val="9D0618"/>
            </a:solidFill>
            <a:ln>
              <a:noFill/>
            </a:ln>
          </p:spPr>
        </p:sp>
        <p:sp>
          <p:nvSpPr>
            <p:cNvPr id="303" name="Google Shape;303;p37"/>
            <p:cNvSpPr txBox="1"/>
            <p:nvPr/>
          </p:nvSpPr>
          <p:spPr>
            <a:xfrm>
              <a:off x="0" y="-47625"/>
              <a:ext cx="554116"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37"/>
          <p:cNvGrpSpPr/>
          <p:nvPr/>
        </p:nvGrpSpPr>
        <p:grpSpPr>
          <a:xfrm>
            <a:off x="514350" y="1183565"/>
            <a:ext cx="8115300" cy="2866639"/>
            <a:chOff x="0" y="-47625"/>
            <a:chExt cx="4274726" cy="1509999"/>
          </a:xfrm>
        </p:grpSpPr>
        <p:sp>
          <p:nvSpPr>
            <p:cNvPr id="305" name="Google Shape;305;p37"/>
            <p:cNvSpPr/>
            <p:nvPr/>
          </p:nvSpPr>
          <p:spPr>
            <a:xfrm>
              <a:off x="0" y="0"/>
              <a:ext cx="4274726" cy="1462374"/>
            </a:xfrm>
            <a:custGeom>
              <a:rect b="b" l="l" r="r" t="t"/>
              <a:pathLst>
                <a:path extrusionOk="0" h="1462374" w="4274726">
                  <a:moveTo>
                    <a:pt x="0" y="0"/>
                  </a:moveTo>
                  <a:lnTo>
                    <a:pt x="4274726" y="0"/>
                  </a:lnTo>
                  <a:lnTo>
                    <a:pt x="4274726" y="1462374"/>
                  </a:lnTo>
                  <a:lnTo>
                    <a:pt x="0" y="1462374"/>
                  </a:lnTo>
                  <a:close/>
                </a:path>
              </a:pathLst>
            </a:custGeom>
            <a:solidFill>
              <a:srgbClr val="FFFFFF"/>
            </a:solidFill>
            <a:ln>
              <a:noFill/>
            </a:ln>
          </p:spPr>
        </p:sp>
        <p:sp>
          <p:nvSpPr>
            <p:cNvPr id="306" name="Google Shape;306;p37"/>
            <p:cNvSpPr txBox="1"/>
            <p:nvPr/>
          </p:nvSpPr>
          <p:spPr>
            <a:xfrm>
              <a:off x="0" y="-47625"/>
              <a:ext cx="4274726" cy="1509999"/>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37"/>
          <p:cNvSpPr txBox="1"/>
          <p:nvPr/>
        </p:nvSpPr>
        <p:spPr>
          <a:xfrm>
            <a:off x="674590" y="893271"/>
            <a:ext cx="7794819" cy="3156933"/>
          </a:xfrm>
          <a:prstGeom prst="rect">
            <a:avLst/>
          </a:prstGeom>
          <a:noFill/>
          <a:ln>
            <a:noFill/>
          </a:ln>
        </p:spPr>
        <p:txBody>
          <a:bodyPr anchorCtr="0" anchor="t" bIns="0" lIns="0" spcFirstLastPara="1" rIns="0" wrap="square" tIns="0">
            <a:spAutoFit/>
          </a:bodyPr>
          <a:lstStyle/>
          <a:p>
            <a:pPr indent="0" lvl="0" marL="0" marR="0" rtl="0" algn="ctr">
              <a:lnSpc>
                <a:spcPct val="563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200000"/>
              </a:lnSpc>
              <a:spcBef>
                <a:spcPts val="0"/>
              </a:spcBef>
              <a:spcAft>
                <a:spcPts val="0"/>
              </a:spcAft>
              <a:buNone/>
            </a:pPr>
            <a:r>
              <a:rPr b="1" i="0" lang="en" sz="2500" u="none" cap="none" strike="noStrike">
                <a:solidFill>
                  <a:srgbClr val="000000"/>
                </a:solidFill>
                <a:latin typeface="Inter"/>
                <a:ea typeface="Inter"/>
                <a:cs typeface="Inter"/>
                <a:sym typeface="Inter"/>
              </a:rPr>
              <a:t>TO DEVELOP AN IN-VITRO PLATFORM TO QUANTIFY COMPRESSIVE FORCES OVER TIME AND ACROSS VARYING GBM AGGRESSIVENESS </a:t>
            </a:r>
            <a:endParaRPr sz="700"/>
          </a:p>
          <a:p>
            <a:pPr indent="0" lvl="0" marL="0" marR="0" rtl="0" algn="ctr">
              <a:lnSpc>
                <a:spcPct val="200000"/>
              </a:lnSpc>
              <a:spcBef>
                <a:spcPts val="0"/>
              </a:spcBef>
              <a:spcAft>
                <a:spcPts val="0"/>
              </a:spcAft>
              <a:buNone/>
            </a:pPr>
            <a:r>
              <a:t/>
            </a:r>
            <a:endParaRPr b="1" i="0" sz="2500" u="none" cap="none" strike="noStrike">
              <a:solidFill>
                <a:srgbClr val="000000"/>
              </a:solidFill>
              <a:latin typeface="Inter"/>
              <a:ea typeface="Inter"/>
              <a:cs typeface="Inter"/>
              <a:sym typeface="Inter"/>
            </a:endParaRPr>
          </a:p>
        </p:txBody>
      </p:sp>
      <p:sp>
        <p:nvSpPr>
          <p:cNvPr id="308" name="Google Shape;308;p37"/>
          <p:cNvSpPr txBox="1"/>
          <p:nvPr/>
        </p:nvSpPr>
        <p:spPr>
          <a:xfrm>
            <a:off x="514350"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Objective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316" name="Shape 316"/>
        <p:cNvGrpSpPr/>
        <p:nvPr/>
      </p:nvGrpSpPr>
      <p:grpSpPr>
        <a:xfrm>
          <a:off x="0" y="0"/>
          <a:ext cx="0" cy="0"/>
          <a:chOff x="0" y="0"/>
          <a:chExt cx="0" cy="0"/>
        </a:xfrm>
      </p:grpSpPr>
      <p:grpSp>
        <p:nvGrpSpPr>
          <p:cNvPr id="317" name="Google Shape;317;p38"/>
          <p:cNvGrpSpPr/>
          <p:nvPr/>
        </p:nvGrpSpPr>
        <p:grpSpPr>
          <a:xfrm>
            <a:off x="1026500" y="1736528"/>
            <a:ext cx="7091001" cy="1254958"/>
            <a:chOff x="0" y="-47625"/>
            <a:chExt cx="812800" cy="143849"/>
          </a:xfrm>
        </p:grpSpPr>
        <p:sp>
          <p:nvSpPr>
            <p:cNvPr id="318" name="Google Shape;318;p38"/>
            <p:cNvSpPr/>
            <p:nvPr/>
          </p:nvSpPr>
          <p:spPr>
            <a:xfrm>
              <a:off x="0" y="0"/>
              <a:ext cx="812800" cy="96224"/>
            </a:xfrm>
            <a:custGeom>
              <a:rect b="b" l="l" r="r" t="t"/>
              <a:pathLst>
                <a:path extrusionOk="0" h="96224" w="812800">
                  <a:moveTo>
                    <a:pt x="0" y="0"/>
                  </a:moveTo>
                  <a:lnTo>
                    <a:pt x="812800" y="0"/>
                  </a:lnTo>
                  <a:lnTo>
                    <a:pt x="812800" y="96224"/>
                  </a:lnTo>
                  <a:lnTo>
                    <a:pt x="0" y="96224"/>
                  </a:lnTo>
                  <a:close/>
                </a:path>
              </a:pathLst>
            </a:custGeom>
            <a:solidFill>
              <a:srgbClr val="9D0618"/>
            </a:solidFill>
            <a:ln>
              <a:noFill/>
            </a:ln>
          </p:spPr>
        </p:sp>
        <p:sp>
          <p:nvSpPr>
            <p:cNvPr id="319" name="Google Shape;319;p38"/>
            <p:cNvSpPr txBox="1"/>
            <p:nvPr/>
          </p:nvSpPr>
          <p:spPr>
            <a:xfrm>
              <a:off x="0" y="-47625"/>
              <a:ext cx="812800" cy="143849"/>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38"/>
          <p:cNvSpPr/>
          <p:nvPr/>
        </p:nvSpPr>
        <p:spPr>
          <a:xfrm>
            <a:off x="2667974" y="0"/>
            <a:ext cx="7888989" cy="4777070"/>
          </a:xfrm>
          <a:custGeom>
            <a:rect b="b" l="l" r="r" t="t"/>
            <a:pathLst>
              <a:path extrusionOk="0" h="9554139" w="15777978">
                <a:moveTo>
                  <a:pt x="0" y="0"/>
                </a:moveTo>
                <a:lnTo>
                  <a:pt x="15777978" y="0"/>
                </a:lnTo>
                <a:lnTo>
                  <a:pt x="15777978" y="9554139"/>
                </a:lnTo>
                <a:lnTo>
                  <a:pt x="0" y="9554139"/>
                </a:lnTo>
                <a:lnTo>
                  <a:pt x="0" y="0"/>
                </a:lnTo>
                <a:close/>
              </a:path>
            </a:pathLst>
          </a:custGeom>
          <a:blipFill rotWithShape="1">
            <a:blip r:embed="rId3">
              <a:alphaModFix amt="50000"/>
            </a:blip>
            <a:stretch>
              <a:fillRect b="0" l="0" r="0" t="0"/>
            </a:stretch>
          </a:blipFill>
          <a:ln>
            <a:noFill/>
          </a:ln>
        </p:spPr>
      </p:sp>
      <p:sp>
        <p:nvSpPr>
          <p:cNvPr id="321" name="Google Shape;321;p38"/>
          <p:cNvSpPr txBox="1"/>
          <p:nvPr/>
        </p:nvSpPr>
        <p:spPr>
          <a:xfrm>
            <a:off x="1354513" y="2125350"/>
            <a:ext cx="6435000" cy="892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5800" u="none" cap="none" strike="noStrike">
                <a:solidFill>
                  <a:srgbClr val="FFFFFF"/>
                </a:solidFill>
                <a:latin typeface="Inter"/>
                <a:ea typeface="Inter"/>
                <a:cs typeface="Inter"/>
                <a:sym typeface="Inter"/>
              </a:rPr>
              <a:t>Project Specifics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329" name="Shape 329"/>
        <p:cNvGrpSpPr/>
        <p:nvPr/>
      </p:nvGrpSpPr>
      <p:grpSpPr>
        <a:xfrm>
          <a:off x="0" y="0"/>
          <a:ext cx="0" cy="0"/>
          <a:chOff x="0" y="0"/>
          <a:chExt cx="0" cy="0"/>
        </a:xfrm>
      </p:grpSpPr>
      <p:grpSp>
        <p:nvGrpSpPr>
          <p:cNvPr id="330" name="Google Shape;330;p39"/>
          <p:cNvGrpSpPr/>
          <p:nvPr/>
        </p:nvGrpSpPr>
        <p:grpSpPr>
          <a:xfrm>
            <a:off x="273836" y="-87947"/>
            <a:ext cx="4830696" cy="861155"/>
            <a:chOff x="0" y="-47625"/>
            <a:chExt cx="804270" cy="143375"/>
          </a:xfrm>
        </p:grpSpPr>
        <p:sp>
          <p:nvSpPr>
            <p:cNvPr id="331" name="Google Shape;331;p39"/>
            <p:cNvSpPr/>
            <p:nvPr/>
          </p:nvSpPr>
          <p:spPr>
            <a:xfrm>
              <a:off x="0" y="0"/>
              <a:ext cx="804270" cy="95750"/>
            </a:xfrm>
            <a:custGeom>
              <a:rect b="b" l="l" r="r" t="t"/>
              <a:pathLst>
                <a:path extrusionOk="0" h="95750" w="804270">
                  <a:moveTo>
                    <a:pt x="0" y="0"/>
                  </a:moveTo>
                  <a:lnTo>
                    <a:pt x="804270" y="0"/>
                  </a:lnTo>
                  <a:lnTo>
                    <a:pt x="804270" y="95750"/>
                  </a:lnTo>
                  <a:lnTo>
                    <a:pt x="0" y="95750"/>
                  </a:lnTo>
                  <a:close/>
                </a:path>
              </a:pathLst>
            </a:custGeom>
            <a:solidFill>
              <a:srgbClr val="9D0618"/>
            </a:solidFill>
            <a:ln>
              <a:noFill/>
            </a:ln>
          </p:spPr>
        </p:sp>
        <p:sp>
          <p:nvSpPr>
            <p:cNvPr id="332" name="Google Shape;332;p39"/>
            <p:cNvSpPr txBox="1"/>
            <p:nvPr/>
          </p:nvSpPr>
          <p:spPr>
            <a:xfrm>
              <a:off x="0" y="-47625"/>
              <a:ext cx="804270"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3" name="Google Shape;333;p39"/>
          <p:cNvSpPr/>
          <p:nvPr/>
        </p:nvSpPr>
        <p:spPr>
          <a:xfrm>
            <a:off x="593825" y="3600112"/>
            <a:ext cx="3383670" cy="1412754"/>
          </a:xfrm>
          <a:custGeom>
            <a:rect b="b" l="l" r="r" t="t"/>
            <a:pathLst>
              <a:path extrusionOk="0" h="3767342" w="9023119">
                <a:moveTo>
                  <a:pt x="0" y="0"/>
                </a:moveTo>
                <a:lnTo>
                  <a:pt x="9023119" y="0"/>
                </a:lnTo>
                <a:lnTo>
                  <a:pt x="9023119" y="3767342"/>
                </a:lnTo>
                <a:lnTo>
                  <a:pt x="0" y="3767342"/>
                </a:lnTo>
                <a:lnTo>
                  <a:pt x="0" y="0"/>
                </a:lnTo>
                <a:close/>
              </a:path>
            </a:pathLst>
          </a:custGeom>
          <a:blipFill rotWithShape="1">
            <a:blip r:embed="rId3">
              <a:alphaModFix/>
            </a:blip>
            <a:stretch>
              <a:fillRect b="-384202" l="-12257" r="-45653" t="-19550"/>
            </a:stretch>
          </a:blipFill>
          <a:ln>
            <a:noFill/>
          </a:ln>
        </p:spPr>
      </p:sp>
      <p:sp>
        <p:nvSpPr>
          <p:cNvPr id="334" name="Google Shape;334;p39"/>
          <p:cNvSpPr txBox="1"/>
          <p:nvPr/>
        </p:nvSpPr>
        <p:spPr>
          <a:xfrm>
            <a:off x="3058223" y="4160238"/>
            <a:ext cx="339300" cy="2925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900" u="none" cap="none" strike="noStrike">
                <a:solidFill>
                  <a:srgbClr val="FFFFFF"/>
                </a:solidFill>
                <a:latin typeface="Inter"/>
                <a:ea typeface="Inter"/>
                <a:cs typeface="Inter"/>
                <a:sym typeface="Inter"/>
              </a:rPr>
              <a:t>3</a:t>
            </a:r>
            <a:endParaRPr sz="700"/>
          </a:p>
        </p:txBody>
      </p:sp>
      <p:sp>
        <p:nvSpPr>
          <p:cNvPr id="335" name="Google Shape;335;p39"/>
          <p:cNvSpPr txBox="1"/>
          <p:nvPr/>
        </p:nvSpPr>
        <p:spPr>
          <a:xfrm>
            <a:off x="1874000" y="4183338"/>
            <a:ext cx="286200" cy="246300"/>
          </a:xfrm>
          <a:prstGeom prst="rect">
            <a:avLst/>
          </a:prstGeom>
          <a:noFill/>
          <a:ln>
            <a:noFill/>
          </a:ln>
        </p:spPr>
        <p:txBody>
          <a:bodyPr anchorCtr="0" anchor="t" bIns="0" lIns="0" spcFirstLastPara="1" rIns="0" wrap="square" tIns="0">
            <a:normAutofit/>
          </a:bodyPr>
          <a:lstStyle/>
          <a:p>
            <a:pPr indent="0" lvl="0" marL="0" marR="0" rtl="0" algn="ctr">
              <a:lnSpc>
                <a:spcPct val="140024"/>
              </a:lnSpc>
              <a:spcBef>
                <a:spcPts val="0"/>
              </a:spcBef>
              <a:spcAft>
                <a:spcPts val="0"/>
              </a:spcAft>
              <a:buNone/>
            </a:pPr>
            <a:r>
              <a:rPr b="1" i="0" lang="en" sz="1600" u="none" cap="none" strike="noStrike">
                <a:solidFill>
                  <a:srgbClr val="FFFFFF"/>
                </a:solidFill>
                <a:latin typeface="Inter"/>
                <a:ea typeface="Inter"/>
                <a:cs typeface="Inter"/>
                <a:sym typeface="Inter"/>
              </a:rPr>
              <a:t>2</a:t>
            </a:r>
            <a:endParaRPr sz="700"/>
          </a:p>
        </p:txBody>
      </p:sp>
      <p:sp>
        <p:nvSpPr>
          <p:cNvPr id="336" name="Google Shape;336;p39"/>
          <p:cNvSpPr txBox="1"/>
          <p:nvPr/>
        </p:nvSpPr>
        <p:spPr>
          <a:xfrm>
            <a:off x="932327" y="4183338"/>
            <a:ext cx="239100" cy="246300"/>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 sz="1600" u="none" cap="none" strike="noStrike">
                <a:solidFill>
                  <a:srgbClr val="FFFFFF"/>
                </a:solidFill>
                <a:latin typeface="Inter"/>
                <a:ea typeface="Inter"/>
                <a:cs typeface="Inter"/>
                <a:sym typeface="Inter"/>
              </a:rPr>
              <a:t>1</a:t>
            </a:r>
            <a:endParaRPr sz="700"/>
          </a:p>
        </p:txBody>
      </p:sp>
      <p:sp>
        <p:nvSpPr>
          <p:cNvPr id="337" name="Google Shape;337;p39"/>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4">
              <a:alphaModFix/>
            </a:blip>
            <a:stretch>
              <a:fillRect b="0" l="0" r="0" t="0"/>
            </a:stretch>
          </a:blipFill>
          <a:ln>
            <a:noFill/>
          </a:ln>
        </p:spPr>
      </p:sp>
      <p:sp>
        <p:nvSpPr>
          <p:cNvPr id="338" name="Google Shape;338;p39"/>
          <p:cNvSpPr/>
          <p:nvPr/>
        </p:nvSpPr>
        <p:spPr>
          <a:xfrm>
            <a:off x="3397536" y="514350"/>
            <a:ext cx="5746464" cy="3233957"/>
          </a:xfrm>
          <a:custGeom>
            <a:rect b="b" l="l" r="r" t="t"/>
            <a:pathLst>
              <a:path extrusionOk="0" h="6467915" w="11492928">
                <a:moveTo>
                  <a:pt x="0" y="0"/>
                </a:moveTo>
                <a:lnTo>
                  <a:pt x="11492928" y="0"/>
                </a:lnTo>
                <a:lnTo>
                  <a:pt x="11492928" y="6467915"/>
                </a:lnTo>
                <a:lnTo>
                  <a:pt x="0" y="6467915"/>
                </a:lnTo>
                <a:lnTo>
                  <a:pt x="0" y="0"/>
                </a:lnTo>
                <a:close/>
              </a:path>
            </a:pathLst>
          </a:custGeom>
          <a:blipFill rotWithShape="1">
            <a:blip r:embed="rId5">
              <a:alphaModFix/>
            </a:blip>
            <a:stretch>
              <a:fillRect b="-18385" l="0" r="0" t="0"/>
            </a:stretch>
          </a:blipFill>
          <a:ln>
            <a:noFill/>
          </a:ln>
        </p:spPr>
      </p:sp>
      <p:sp>
        <p:nvSpPr>
          <p:cNvPr id="339" name="Google Shape;339;p39"/>
          <p:cNvSpPr txBox="1"/>
          <p:nvPr/>
        </p:nvSpPr>
        <p:spPr>
          <a:xfrm>
            <a:off x="367772" y="250010"/>
            <a:ext cx="46428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“Water in oil” Method </a:t>
            </a:r>
            <a:endParaRPr sz="700"/>
          </a:p>
        </p:txBody>
      </p:sp>
      <p:sp>
        <p:nvSpPr>
          <p:cNvPr id="340" name="Google Shape;340;p39"/>
          <p:cNvSpPr txBox="1"/>
          <p:nvPr/>
        </p:nvSpPr>
        <p:spPr>
          <a:xfrm>
            <a:off x="293688" y="250000"/>
            <a:ext cx="3825000" cy="3226800"/>
          </a:xfrm>
          <a:prstGeom prst="rect">
            <a:avLst/>
          </a:prstGeom>
          <a:noFill/>
          <a:ln>
            <a:noFill/>
          </a:ln>
        </p:spPr>
        <p:txBody>
          <a:bodyPr anchorCtr="0" anchor="t" bIns="0" lIns="0" spcFirstLastPara="1" rIns="0" wrap="square" tIns="0">
            <a:spAutoFit/>
          </a:bodyPr>
          <a:lstStyle/>
          <a:p>
            <a:pPr indent="0" lvl="0" marL="0" marR="0" rtl="0" algn="l">
              <a:lnSpc>
                <a:spcPct val="249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249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65100" lvl="1" marL="342900" marR="0" rtl="0" algn="l">
              <a:lnSpc>
                <a:spcPct val="140006"/>
              </a:lnSpc>
              <a:spcBef>
                <a:spcPts val="0"/>
              </a:spcBef>
              <a:spcAft>
                <a:spcPts val="0"/>
              </a:spcAft>
              <a:buClr>
                <a:srgbClr val="000000"/>
              </a:buClr>
              <a:buSzPts val="1600"/>
              <a:buFont typeface="Arial"/>
              <a:buChar char="•"/>
            </a:pPr>
            <a:r>
              <a:rPr b="1" i="0" lang="en" sz="1600" u="none" cap="none" strike="noStrike">
                <a:solidFill>
                  <a:srgbClr val="000000"/>
                </a:solidFill>
                <a:latin typeface="Inter"/>
                <a:ea typeface="Inter"/>
                <a:cs typeface="Inter"/>
                <a:sym typeface="Inter"/>
              </a:rPr>
              <a:t>(Inlet 3) Soybean Oil / 5% Surfactant (Sorbitan </a:t>
            </a:r>
            <a:r>
              <a:rPr b="1" lang="en" sz="1600">
                <a:latin typeface="Inter"/>
                <a:ea typeface="Inter"/>
                <a:cs typeface="Inter"/>
                <a:sym typeface="Inter"/>
              </a:rPr>
              <a:t>Monooleate</a:t>
            </a:r>
            <a:r>
              <a:rPr b="1" i="0" lang="en" sz="1600" u="none" cap="none" strike="noStrike">
                <a:solidFill>
                  <a:srgbClr val="000000"/>
                </a:solidFill>
                <a:latin typeface="Inter"/>
                <a:ea typeface="Inter"/>
                <a:cs typeface="Inter"/>
                <a:sym typeface="Inter"/>
              </a:rPr>
              <a:t>) </a:t>
            </a:r>
            <a:endParaRPr sz="700"/>
          </a:p>
          <a:p>
            <a:pPr indent="0" lvl="0" marL="0" marR="0" rtl="0" algn="l">
              <a:lnSpc>
                <a:spcPct val="140006"/>
              </a:lnSpc>
              <a:spcBef>
                <a:spcPts val="0"/>
              </a:spcBef>
              <a:spcAft>
                <a:spcPts val="0"/>
              </a:spcAft>
              <a:buNone/>
            </a:pPr>
            <a:r>
              <a:t/>
            </a:r>
            <a:endParaRPr b="1" i="0" sz="1600" u="none" cap="none" strike="noStrike">
              <a:solidFill>
                <a:srgbClr val="000000"/>
              </a:solidFill>
              <a:latin typeface="Inter"/>
              <a:ea typeface="Inter"/>
              <a:cs typeface="Inter"/>
              <a:sym typeface="Inter"/>
            </a:endParaRPr>
          </a:p>
          <a:p>
            <a:pPr indent="-165100" lvl="1" marL="342900" marR="0" rtl="0" algn="l">
              <a:lnSpc>
                <a:spcPct val="115000"/>
              </a:lnSpc>
              <a:spcBef>
                <a:spcPts val="0"/>
              </a:spcBef>
              <a:spcAft>
                <a:spcPts val="0"/>
              </a:spcAft>
              <a:buClr>
                <a:srgbClr val="000000"/>
              </a:buClr>
              <a:buSzPts val="1600"/>
              <a:buFont typeface="Arial"/>
              <a:buChar char="•"/>
            </a:pPr>
            <a:r>
              <a:rPr b="1" i="0" lang="en" sz="1600" u="none" cap="none" strike="noStrike">
                <a:solidFill>
                  <a:srgbClr val="000000"/>
                </a:solidFill>
                <a:latin typeface="Inter"/>
                <a:ea typeface="Inter"/>
                <a:cs typeface="Inter"/>
                <a:sym typeface="Inter"/>
              </a:rPr>
              <a:t>(Inlet 2) Alginate Fluorescein / 1% Phosphate </a:t>
            </a:r>
            <a:r>
              <a:rPr b="1" i="0" lang="en" sz="1600" u="none" cap="none" strike="noStrike">
                <a:solidFill>
                  <a:srgbClr val="000000"/>
                </a:solidFill>
                <a:latin typeface="Inter"/>
                <a:ea typeface="Inter"/>
                <a:cs typeface="Inter"/>
                <a:sym typeface="Inter"/>
              </a:rPr>
              <a:t>Buffered</a:t>
            </a:r>
            <a:r>
              <a:rPr b="1" i="0" lang="en" sz="1600" u="none" cap="none" strike="noStrike">
                <a:solidFill>
                  <a:srgbClr val="000000"/>
                </a:solidFill>
                <a:latin typeface="Inter"/>
                <a:ea typeface="Inter"/>
                <a:cs typeface="Inter"/>
                <a:sym typeface="Inter"/>
              </a:rPr>
              <a:t> Saline (PBS) </a:t>
            </a:r>
            <a:endParaRPr sz="700"/>
          </a:p>
          <a:p>
            <a:pPr indent="0" lvl="0" marL="0" marR="0" rtl="0" algn="l">
              <a:lnSpc>
                <a:spcPct val="140006"/>
              </a:lnSpc>
              <a:spcBef>
                <a:spcPts val="0"/>
              </a:spcBef>
              <a:spcAft>
                <a:spcPts val="0"/>
              </a:spcAft>
              <a:buNone/>
            </a:pPr>
            <a:r>
              <a:t/>
            </a:r>
            <a:endParaRPr b="1" i="0" sz="1600" u="none" cap="none" strike="noStrike">
              <a:solidFill>
                <a:srgbClr val="000000"/>
              </a:solidFill>
              <a:latin typeface="Inter"/>
              <a:ea typeface="Inter"/>
              <a:cs typeface="Inter"/>
              <a:sym typeface="Inter"/>
            </a:endParaRPr>
          </a:p>
          <a:p>
            <a:pPr indent="-165100" lvl="1" marL="342900" marR="0" rtl="0" algn="l">
              <a:lnSpc>
                <a:spcPct val="140006"/>
              </a:lnSpc>
              <a:spcBef>
                <a:spcPts val="0"/>
              </a:spcBef>
              <a:spcAft>
                <a:spcPts val="0"/>
              </a:spcAft>
              <a:buClr>
                <a:srgbClr val="000000"/>
              </a:buClr>
              <a:buSzPts val="1600"/>
              <a:buFont typeface="Arial"/>
              <a:buChar char="•"/>
            </a:pPr>
            <a:r>
              <a:rPr b="1" i="0" lang="en" sz="1600" u="none" cap="none" strike="noStrike">
                <a:solidFill>
                  <a:srgbClr val="000000"/>
                </a:solidFill>
                <a:latin typeface="Inter"/>
                <a:ea typeface="Inter"/>
                <a:cs typeface="Inter"/>
                <a:sym typeface="Inter"/>
              </a:rPr>
              <a:t>(Outlet 3) Calcium Chloride collection outlet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348" name="Shape 348"/>
        <p:cNvGrpSpPr/>
        <p:nvPr/>
      </p:nvGrpSpPr>
      <p:grpSpPr>
        <a:xfrm>
          <a:off x="0" y="0"/>
          <a:ext cx="0" cy="0"/>
          <a:chOff x="0" y="0"/>
          <a:chExt cx="0" cy="0"/>
        </a:xfrm>
      </p:grpSpPr>
      <p:grpSp>
        <p:nvGrpSpPr>
          <p:cNvPr id="349" name="Google Shape;349;p40"/>
          <p:cNvGrpSpPr/>
          <p:nvPr/>
        </p:nvGrpSpPr>
        <p:grpSpPr>
          <a:xfrm>
            <a:off x="273836" y="-87947"/>
            <a:ext cx="4940360" cy="933776"/>
            <a:chOff x="0" y="-47625"/>
            <a:chExt cx="822528" cy="155466"/>
          </a:xfrm>
        </p:grpSpPr>
        <p:sp>
          <p:nvSpPr>
            <p:cNvPr id="350" name="Google Shape;350;p40"/>
            <p:cNvSpPr/>
            <p:nvPr/>
          </p:nvSpPr>
          <p:spPr>
            <a:xfrm>
              <a:off x="0" y="0"/>
              <a:ext cx="822528" cy="107841"/>
            </a:xfrm>
            <a:custGeom>
              <a:rect b="b" l="l" r="r" t="t"/>
              <a:pathLst>
                <a:path extrusionOk="0" h="107841" w="822528">
                  <a:moveTo>
                    <a:pt x="0" y="0"/>
                  </a:moveTo>
                  <a:lnTo>
                    <a:pt x="822528" y="0"/>
                  </a:lnTo>
                  <a:lnTo>
                    <a:pt x="822528" y="107841"/>
                  </a:lnTo>
                  <a:lnTo>
                    <a:pt x="0" y="107841"/>
                  </a:lnTo>
                  <a:close/>
                </a:path>
              </a:pathLst>
            </a:custGeom>
            <a:solidFill>
              <a:srgbClr val="9D0618"/>
            </a:solidFill>
            <a:ln>
              <a:noFill/>
            </a:ln>
          </p:spPr>
        </p:sp>
        <p:sp>
          <p:nvSpPr>
            <p:cNvPr id="351" name="Google Shape;351;p40"/>
            <p:cNvSpPr txBox="1"/>
            <p:nvPr/>
          </p:nvSpPr>
          <p:spPr>
            <a:xfrm>
              <a:off x="0" y="-47625"/>
              <a:ext cx="822528" cy="155466"/>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40"/>
          <p:cNvSpPr txBox="1"/>
          <p:nvPr/>
        </p:nvSpPr>
        <p:spPr>
          <a:xfrm>
            <a:off x="273836" y="1024160"/>
            <a:ext cx="8793000" cy="3426300"/>
          </a:xfrm>
          <a:prstGeom prst="rect">
            <a:avLst/>
          </a:prstGeom>
          <a:noFill/>
          <a:ln>
            <a:noFill/>
          </a:ln>
        </p:spPr>
        <p:txBody>
          <a:bodyPr anchorCtr="0" anchor="t" bIns="0" lIns="0" spcFirstLastPara="1" rIns="0" wrap="square" tIns="0">
            <a:spAutoFit/>
          </a:bodyPr>
          <a:lstStyle/>
          <a:p>
            <a:pPr indent="-361950" lvl="0" marL="457200" marR="0" rtl="0" algn="l">
              <a:lnSpc>
                <a:spcPct val="150000"/>
              </a:lnSpc>
              <a:spcBef>
                <a:spcPts val="0"/>
              </a:spcBef>
              <a:spcAft>
                <a:spcPts val="0"/>
              </a:spcAft>
              <a:buClr>
                <a:srgbClr val="000000"/>
              </a:buClr>
              <a:buSzPts val="2100"/>
              <a:buFont typeface="Inter"/>
              <a:buChar char="●"/>
            </a:pPr>
            <a:r>
              <a:rPr b="1" i="0" lang="en" sz="2100" u="none" cap="none" strike="noStrike">
                <a:solidFill>
                  <a:srgbClr val="000000"/>
                </a:solidFill>
                <a:latin typeface="Inter"/>
                <a:ea typeface="Inter"/>
                <a:cs typeface="Inter"/>
                <a:sym typeface="Inter"/>
              </a:rPr>
              <a:t>Naturally derived anionic polymer with versatile applications</a:t>
            </a:r>
            <a:endParaRPr sz="700"/>
          </a:p>
          <a:p>
            <a:pPr indent="-361950" lvl="0" marL="457200" marR="0" rtl="0" algn="l">
              <a:lnSpc>
                <a:spcPct val="150000"/>
              </a:lnSpc>
              <a:spcBef>
                <a:spcPts val="0"/>
              </a:spcBef>
              <a:spcAft>
                <a:spcPts val="0"/>
              </a:spcAft>
              <a:buClr>
                <a:srgbClr val="000000"/>
              </a:buClr>
              <a:buSzPts val="2100"/>
              <a:buFont typeface="Inter"/>
              <a:buChar char="●"/>
            </a:pPr>
            <a:r>
              <a:rPr b="1" i="0" lang="en" sz="2100" u="none" cap="none" strike="noStrike">
                <a:solidFill>
                  <a:srgbClr val="000000"/>
                </a:solidFill>
                <a:latin typeface="Inter"/>
                <a:ea typeface="Inter"/>
                <a:cs typeface="Inter"/>
                <a:sym typeface="Inter"/>
              </a:rPr>
              <a:t>Offers biocompatibility, minimal toxicity, and low production cost</a:t>
            </a:r>
            <a:endParaRPr sz="700"/>
          </a:p>
          <a:p>
            <a:pPr indent="-361950" lvl="0" marL="457200" marR="0" rtl="0" algn="l">
              <a:lnSpc>
                <a:spcPct val="150000"/>
              </a:lnSpc>
              <a:spcBef>
                <a:spcPts val="0"/>
              </a:spcBef>
              <a:spcAft>
                <a:spcPts val="0"/>
              </a:spcAft>
              <a:buClr>
                <a:srgbClr val="000000"/>
              </a:buClr>
              <a:buSzPts val="2100"/>
              <a:buFont typeface="Inter"/>
              <a:buChar char="●"/>
            </a:pPr>
            <a:r>
              <a:rPr b="1" i="0" lang="en" sz="2100" u="none" cap="none" strike="noStrike">
                <a:solidFill>
                  <a:srgbClr val="000000"/>
                </a:solidFill>
                <a:latin typeface="Inter"/>
                <a:ea typeface="Inter"/>
                <a:cs typeface="Inter"/>
                <a:sym typeface="Inter"/>
              </a:rPr>
              <a:t>Gelation triggered by cations such as calcium (Ca²⁺)</a:t>
            </a:r>
            <a:endParaRPr sz="700"/>
          </a:p>
          <a:p>
            <a:pPr indent="0" lvl="0" marL="0" marR="0" rtl="0" algn="l">
              <a:lnSpc>
                <a:spcPct val="180014"/>
              </a:lnSpc>
              <a:spcBef>
                <a:spcPts val="0"/>
              </a:spcBef>
              <a:spcAft>
                <a:spcPts val="0"/>
              </a:spcAft>
              <a:buNone/>
            </a:pPr>
            <a:r>
              <a:rPr b="1" i="0" lang="en" sz="2100" u="none" cap="none" strike="noStrike">
                <a:solidFill>
                  <a:srgbClr val="000000"/>
                </a:solidFill>
                <a:latin typeface="Inter"/>
                <a:ea typeface="Inter"/>
                <a:cs typeface="Inter"/>
                <a:sym typeface="Inter"/>
              </a:rPr>
              <a:t> </a:t>
            </a:r>
            <a:endParaRPr sz="700"/>
          </a:p>
          <a:p>
            <a:pPr indent="0" lvl="0" marL="0" marR="0" rtl="0" algn="l">
              <a:lnSpc>
                <a:spcPct val="180014"/>
              </a:lnSpc>
              <a:spcBef>
                <a:spcPts val="0"/>
              </a:spcBef>
              <a:spcAft>
                <a:spcPts val="0"/>
              </a:spcAft>
              <a:buNone/>
            </a:pPr>
            <a:r>
              <a:t/>
            </a:r>
            <a:endParaRPr b="1" i="0" sz="2100" u="none" cap="none" strike="noStrike">
              <a:solidFill>
                <a:srgbClr val="000000"/>
              </a:solidFill>
              <a:latin typeface="Inter"/>
              <a:ea typeface="Inter"/>
              <a:cs typeface="Inter"/>
              <a:sym typeface="Inter"/>
            </a:endParaRPr>
          </a:p>
          <a:p>
            <a:pPr indent="0" lvl="0" marL="0" marR="0" rtl="0" algn="l">
              <a:lnSpc>
                <a:spcPct val="180014"/>
              </a:lnSpc>
              <a:spcBef>
                <a:spcPts val="0"/>
              </a:spcBef>
              <a:spcAft>
                <a:spcPts val="0"/>
              </a:spcAft>
              <a:buNone/>
            </a:pPr>
            <a:r>
              <a:t/>
            </a:r>
            <a:endParaRPr b="1" i="0" sz="2100" u="none" cap="none" strike="noStrike">
              <a:solidFill>
                <a:srgbClr val="000000"/>
              </a:solidFill>
              <a:latin typeface="Inter"/>
              <a:ea typeface="Inter"/>
              <a:cs typeface="Inter"/>
              <a:sym typeface="Inter"/>
            </a:endParaRPr>
          </a:p>
        </p:txBody>
      </p:sp>
      <p:sp>
        <p:nvSpPr>
          <p:cNvPr id="353" name="Google Shape;353;p40"/>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3">
              <a:alphaModFix/>
            </a:blip>
            <a:stretch>
              <a:fillRect b="0" l="0" r="0" t="0"/>
            </a:stretch>
          </a:blipFill>
          <a:ln>
            <a:noFill/>
          </a:ln>
        </p:spPr>
      </p:sp>
      <p:sp>
        <p:nvSpPr>
          <p:cNvPr id="354" name="Google Shape;354;p40"/>
          <p:cNvSpPr/>
          <p:nvPr/>
        </p:nvSpPr>
        <p:spPr>
          <a:xfrm>
            <a:off x="1509986" y="2802894"/>
            <a:ext cx="5997980" cy="2075686"/>
          </a:xfrm>
          <a:custGeom>
            <a:rect b="b" l="l" r="r" t="t"/>
            <a:pathLst>
              <a:path extrusionOk="0" h="4151371" w="11995960">
                <a:moveTo>
                  <a:pt x="0" y="0"/>
                </a:moveTo>
                <a:lnTo>
                  <a:pt x="11995960" y="0"/>
                </a:lnTo>
                <a:lnTo>
                  <a:pt x="11995960" y="4151371"/>
                </a:lnTo>
                <a:lnTo>
                  <a:pt x="0" y="4151371"/>
                </a:lnTo>
                <a:lnTo>
                  <a:pt x="0" y="0"/>
                </a:lnTo>
                <a:close/>
              </a:path>
            </a:pathLst>
          </a:custGeom>
          <a:blipFill rotWithShape="1">
            <a:blip r:embed="rId4">
              <a:alphaModFix/>
            </a:blip>
            <a:stretch>
              <a:fillRect b="-92515" l="0" r="0" t="0"/>
            </a:stretch>
          </a:blipFill>
          <a:ln>
            <a:noFill/>
          </a:ln>
        </p:spPr>
      </p:sp>
      <p:sp>
        <p:nvSpPr>
          <p:cNvPr id="355" name="Google Shape;355;p40"/>
          <p:cNvSpPr txBox="1"/>
          <p:nvPr/>
        </p:nvSpPr>
        <p:spPr>
          <a:xfrm>
            <a:off x="504651" y="260680"/>
            <a:ext cx="54657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Alginate Background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363" name="Shape 363"/>
        <p:cNvGrpSpPr/>
        <p:nvPr/>
      </p:nvGrpSpPr>
      <p:grpSpPr>
        <a:xfrm>
          <a:off x="0" y="0"/>
          <a:ext cx="0" cy="0"/>
          <a:chOff x="0" y="0"/>
          <a:chExt cx="0" cy="0"/>
        </a:xfrm>
      </p:grpSpPr>
      <p:grpSp>
        <p:nvGrpSpPr>
          <p:cNvPr id="364" name="Google Shape;364;p41"/>
          <p:cNvGrpSpPr/>
          <p:nvPr/>
        </p:nvGrpSpPr>
        <p:grpSpPr>
          <a:xfrm>
            <a:off x="5768503" y="339483"/>
            <a:ext cx="3190274" cy="2482568"/>
            <a:chOff x="0" y="-47625"/>
            <a:chExt cx="1680474" cy="1307690"/>
          </a:xfrm>
        </p:grpSpPr>
        <p:sp>
          <p:nvSpPr>
            <p:cNvPr id="365" name="Google Shape;365;p41"/>
            <p:cNvSpPr/>
            <p:nvPr/>
          </p:nvSpPr>
          <p:spPr>
            <a:xfrm>
              <a:off x="0" y="0"/>
              <a:ext cx="1680474" cy="1260065"/>
            </a:xfrm>
            <a:custGeom>
              <a:rect b="b" l="l" r="r" t="t"/>
              <a:pathLst>
                <a:path extrusionOk="0" h="1260065" w="1680474">
                  <a:moveTo>
                    <a:pt x="61881" y="0"/>
                  </a:moveTo>
                  <a:lnTo>
                    <a:pt x="1618592" y="0"/>
                  </a:lnTo>
                  <a:cubicBezTo>
                    <a:pt x="1652769" y="0"/>
                    <a:pt x="1680474" y="27705"/>
                    <a:pt x="1680474" y="61881"/>
                  </a:cubicBezTo>
                  <a:lnTo>
                    <a:pt x="1680474" y="1198183"/>
                  </a:lnTo>
                  <a:cubicBezTo>
                    <a:pt x="1680474" y="1232360"/>
                    <a:pt x="1652769" y="1260065"/>
                    <a:pt x="1618592" y="1260065"/>
                  </a:cubicBezTo>
                  <a:lnTo>
                    <a:pt x="61881" y="1260065"/>
                  </a:lnTo>
                  <a:cubicBezTo>
                    <a:pt x="45469" y="1260065"/>
                    <a:pt x="29730" y="1253545"/>
                    <a:pt x="18125" y="1241940"/>
                  </a:cubicBezTo>
                  <a:cubicBezTo>
                    <a:pt x="6520" y="1230335"/>
                    <a:pt x="0" y="1214595"/>
                    <a:pt x="0" y="1198183"/>
                  </a:cubicBezTo>
                  <a:lnTo>
                    <a:pt x="0" y="61881"/>
                  </a:lnTo>
                  <a:cubicBezTo>
                    <a:pt x="0" y="27705"/>
                    <a:pt x="27705" y="0"/>
                    <a:pt x="61881"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41"/>
            <p:cNvSpPr txBox="1"/>
            <p:nvPr/>
          </p:nvSpPr>
          <p:spPr>
            <a:xfrm>
              <a:off x="0" y="-47625"/>
              <a:ext cx="1680474" cy="1307690"/>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7" name="Google Shape;367;p41"/>
          <p:cNvSpPr/>
          <p:nvPr/>
        </p:nvSpPr>
        <p:spPr>
          <a:xfrm>
            <a:off x="5854172" y="514350"/>
            <a:ext cx="3079602" cy="2278905"/>
          </a:xfrm>
          <a:custGeom>
            <a:rect b="b" l="l" r="r" t="t"/>
            <a:pathLst>
              <a:path extrusionOk="0" h="4557810" w="6159203">
                <a:moveTo>
                  <a:pt x="0" y="0"/>
                </a:moveTo>
                <a:lnTo>
                  <a:pt x="6159202" y="0"/>
                </a:lnTo>
                <a:lnTo>
                  <a:pt x="6159202" y="4557810"/>
                </a:lnTo>
                <a:lnTo>
                  <a:pt x="0" y="4557810"/>
                </a:lnTo>
                <a:lnTo>
                  <a:pt x="0" y="0"/>
                </a:lnTo>
                <a:close/>
              </a:path>
            </a:pathLst>
          </a:custGeom>
          <a:blipFill rotWithShape="1">
            <a:blip r:embed="rId3">
              <a:alphaModFix/>
            </a:blip>
            <a:stretch>
              <a:fillRect b="0" l="0" r="0" t="0"/>
            </a:stretch>
          </a:blipFill>
          <a:ln>
            <a:noFill/>
          </a:ln>
        </p:spPr>
      </p:sp>
      <p:grpSp>
        <p:nvGrpSpPr>
          <p:cNvPr id="368" name="Google Shape;368;p41"/>
          <p:cNvGrpSpPr/>
          <p:nvPr/>
        </p:nvGrpSpPr>
        <p:grpSpPr>
          <a:xfrm>
            <a:off x="273836" y="-87947"/>
            <a:ext cx="4940350" cy="933775"/>
            <a:chOff x="0" y="-47625"/>
            <a:chExt cx="822528" cy="155466"/>
          </a:xfrm>
        </p:grpSpPr>
        <p:sp>
          <p:nvSpPr>
            <p:cNvPr id="369" name="Google Shape;369;p41"/>
            <p:cNvSpPr/>
            <p:nvPr/>
          </p:nvSpPr>
          <p:spPr>
            <a:xfrm>
              <a:off x="0" y="0"/>
              <a:ext cx="822528" cy="107841"/>
            </a:xfrm>
            <a:custGeom>
              <a:rect b="b" l="l" r="r" t="t"/>
              <a:pathLst>
                <a:path extrusionOk="0" h="107841" w="822528">
                  <a:moveTo>
                    <a:pt x="0" y="0"/>
                  </a:moveTo>
                  <a:lnTo>
                    <a:pt x="822528" y="0"/>
                  </a:lnTo>
                  <a:lnTo>
                    <a:pt x="822528" y="107841"/>
                  </a:lnTo>
                  <a:lnTo>
                    <a:pt x="0" y="107841"/>
                  </a:lnTo>
                  <a:close/>
                </a:path>
              </a:pathLst>
            </a:custGeom>
            <a:solidFill>
              <a:srgbClr val="9D0618"/>
            </a:solidFill>
            <a:ln>
              <a:noFill/>
            </a:ln>
          </p:spPr>
        </p:sp>
        <p:sp>
          <p:nvSpPr>
            <p:cNvPr id="370" name="Google Shape;370;p41"/>
            <p:cNvSpPr txBox="1"/>
            <p:nvPr/>
          </p:nvSpPr>
          <p:spPr>
            <a:xfrm>
              <a:off x="0" y="-47625"/>
              <a:ext cx="822528" cy="155466"/>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1" name="Google Shape;371;p41"/>
          <p:cNvSpPr txBox="1"/>
          <p:nvPr/>
        </p:nvSpPr>
        <p:spPr>
          <a:xfrm>
            <a:off x="109323" y="1023374"/>
            <a:ext cx="5340576" cy="3461109"/>
          </a:xfrm>
          <a:prstGeom prst="rect">
            <a:avLst/>
          </a:prstGeom>
          <a:noFill/>
          <a:ln>
            <a:noFill/>
          </a:ln>
        </p:spPr>
        <p:txBody>
          <a:bodyPr anchorCtr="0" anchor="t" bIns="0" lIns="0" spcFirstLastPara="1" rIns="0" wrap="square" tIns="0">
            <a:spAutoFit/>
          </a:bodyPr>
          <a:lstStyle/>
          <a:p>
            <a:pPr indent="-228600" lvl="1" marL="469900" marR="0" rtl="0" algn="l">
              <a:lnSpc>
                <a:spcPct val="180009"/>
              </a:lnSpc>
              <a:spcBef>
                <a:spcPts val="0"/>
              </a:spcBef>
              <a:spcAft>
                <a:spcPts val="0"/>
              </a:spcAft>
              <a:buClr>
                <a:srgbClr val="000000"/>
              </a:buClr>
              <a:buSzPts val="2200"/>
              <a:buFont typeface="Arial"/>
              <a:buChar char="•"/>
            </a:pPr>
            <a:r>
              <a:rPr b="1" i="0" lang="en" sz="2200" u="none" cap="none" strike="noStrike">
                <a:solidFill>
                  <a:srgbClr val="000000"/>
                </a:solidFill>
                <a:latin typeface="Inter"/>
                <a:ea typeface="Inter"/>
                <a:cs typeface="Inter"/>
                <a:sym typeface="Inter"/>
              </a:rPr>
              <a:t>Excitation wavelength: 494 nm</a:t>
            </a:r>
            <a:endParaRPr sz="700"/>
          </a:p>
          <a:p>
            <a:pPr indent="-228600" lvl="1" marL="469900" marR="0" rtl="0" algn="l">
              <a:lnSpc>
                <a:spcPct val="180009"/>
              </a:lnSpc>
              <a:spcBef>
                <a:spcPts val="0"/>
              </a:spcBef>
              <a:spcAft>
                <a:spcPts val="0"/>
              </a:spcAft>
              <a:buClr>
                <a:srgbClr val="000000"/>
              </a:buClr>
              <a:buSzPts val="2200"/>
              <a:buFont typeface="Arial"/>
              <a:buChar char="•"/>
            </a:pPr>
            <a:r>
              <a:rPr b="1" i="0" lang="en" sz="2200" u="none" cap="none" strike="noStrike">
                <a:solidFill>
                  <a:srgbClr val="000000"/>
                </a:solidFill>
                <a:latin typeface="Inter"/>
                <a:ea typeface="Inter"/>
                <a:cs typeface="Inter"/>
                <a:sym typeface="Inter"/>
              </a:rPr>
              <a:t>Emission wavelength: 518 nm</a:t>
            </a:r>
            <a:endParaRPr sz="700"/>
          </a:p>
          <a:p>
            <a:pPr indent="-228600" lvl="1" marL="469900" marR="0" rtl="0" algn="l">
              <a:lnSpc>
                <a:spcPct val="180009"/>
              </a:lnSpc>
              <a:spcBef>
                <a:spcPts val="0"/>
              </a:spcBef>
              <a:spcAft>
                <a:spcPts val="0"/>
              </a:spcAft>
              <a:buClr>
                <a:srgbClr val="000000"/>
              </a:buClr>
              <a:buSzPts val="2200"/>
              <a:buFont typeface="Arial"/>
              <a:buChar char="•"/>
            </a:pPr>
            <a:r>
              <a:rPr b="1" i="0" lang="en" sz="2200" u="none" cap="none" strike="noStrike">
                <a:solidFill>
                  <a:srgbClr val="000000"/>
                </a:solidFill>
                <a:latin typeface="Inter"/>
                <a:ea typeface="Inter"/>
                <a:cs typeface="Inter"/>
                <a:sym typeface="Inter"/>
              </a:rPr>
              <a:t>Emits bright green fluorescence, ideal for confocal and fluorescence microscopy</a:t>
            </a:r>
            <a:endParaRPr sz="700"/>
          </a:p>
          <a:p>
            <a:pPr indent="0" lvl="0" marL="0" marR="0" rtl="0" algn="l">
              <a:lnSpc>
                <a:spcPct val="180009"/>
              </a:lnSpc>
              <a:spcBef>
                <a:spcPts val="0"/>
              </a:spcBef>
              <a:spcAft>
                <a:spcPts val="0"/>
              </a:spcAft>
              <a:buNone/>
            </a:pPr>
            <a:r>
              <a:t/>
            </a:r>
            <a:endParaRPr b="1" i="0" sz="2200" u="none" cap="none" strike="noStrike">
              <a:solidFill>
                <a:srgbClr val="000000"/>
              </a:solidFill>
              <a:latin typeface="Inter"/>
              <a:ea typeface="Inter"/>
              <a:cs typeface="Inter"/>
              <a:sym typeface="Inter"/>
            </a:endParaRPr>
          </a:p>
          <a:p>
            <a:pPr indent="0" lvl="0" marL="0" marR="0" rtl="0" algn="l">
              <a:lnSpc>
                <a:spcPct val="180009"/>
              </a:lnSpc>
              <a:spcBef>
                <a:spcPts val="0"/>
              </a:spcBef>
              <a:spcAft>
                <a:spcPts val="0"/>
              </a:spcAft>
              <a:buNone/>
            </a:pPr>
            <a:r>
              <a:t/>
            </a:r>
            <a:endParaRPr b="1" i="0" sz="2200" u="none" cap="none" strike="noStrike">
              <a:solidFill>
                <a:srgbClr val="000000"/>
              </a:solidFill>
              <a:latin typeface="Inter"/>
              <a:ea typeface="Inter"/>
              <a:cs typeface="Inter"/>
              <a:sym typeface="Inter"/>
            </a:endParaRPr>
          </a:p>
        </p:txBody>
      </p:sp>
      <p:sp>
        <p:nvSpPr>
          <p:cNvPr id="372" name="Google Shape;372;p41"/>
          <p:cNvSpPr/>
          <p:nvPr/>
        </p:nvSpPr>
        <p:spPr>
          <a:xfrm>
            <a:off x="5449888" y="3102809"/>
            <a:ext cx="2411917" cy="1929534"/>
          </a:xfrm>
          <a:custGeom>
            <a:rect b="b" l="l" r="r" t="t"/>
            <a:pathLst>
              <a:path extrusionOk="0" h="3859067" w="4823834">
                <a:moveTo>
                  <a:pt x="0" y="0"/>
                </a:moveTo>
                <a:lnTo>
                  <a:pt x="4823834" y="0"/>
                </a:lnTo>
                <a:lnTo>
                  <a:pt x="4823834" y="3859067"/>
                </a:lnTo>
                <a:lnTo>
                  <a:pt x="0" y="3859067"/>
                </a:lnTo>
                <a:lnTo>
                  <a:pt x="0" y="0"/>
                </a:lnTo>
                <a:close/>
              </a:path>
            </a:pathLst>
          </a:custGeom>
          <a:blipFill rotWithShape="1">
            <a:blip r:embed="rId4">
              <a:alphaModFix/>
            </a:blip>
            <a:stretch>
              <a:fillRect b="0" l="0" r="0" t="0"/>
            </a:stretch>
          </a:blipFill>
          <a:ln>
            <a:noFill/>
          </a:ln>
        </p:spPr>
      </p:sp>
      <p:sp>
        <p:nvSpPr>
          <p:cNvPr id="373" name="Google Shape;373;p41"/>
          <p:cNvSpPr txBox="1"/>
          <p:nvPr/>
        </p:nvSpPr>
        <p:spPr>
          <a:xfrm>
            <a:off x="504651" y="260680"/>
            <a:ext cx="54657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Alginate Fluorescein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381" name="Shape 381"/>
        <p:cNvGrpSpPr/>
        <p:nvPr/>
      </p:nvGrpSpPr>
      <p:grpSpPr>
        <a:xfrm>
          <a:off x="0" y="0"/>
          <a:ext cx="0" cy="0"/>
          <a:chOff x="0" y="0"/>
          <a:chExt cx="0" cy="0"/>
        </a:xfrm>
      </p:grpSpPr>
      <p:grpSp>
        <p:nvGrpSpPr>
          <p:cNvPr id="382" name="Google Shape;382;p42"/>
          <p:cNvGrpSpPr/>
          <p:nvPr/>
        </p:nvGrpSpPr>
        <p:grpSpPr>
          <a:xfrm>
            <a:off x="642742" y="64708"/>
            <a:ext cx="7888952" cy="5078792"/>
            <a:chOff x="0" y="-47625"/>
            <a:chExt cx="4155497" cy="2675248"/>
          </a:xfrm>
        </p:grpSpPr>
        <p:sp>
          <p:nvSpPr>
            <p:cNvPr id="383" name="Google Shape;383;p42"/>
            <p:cNvSpPr/>
            <p:nvPr/>
          </p:nvSpPr>
          <p:spPr>
            <a:xfrm>
              <a:off x="0" y="0"/>
              <a:ext cx="4155497" cy="2627623"/>
            </a:xfrm>
            <a:custGeom>
              <a:rect b="b" l="l" r="r" t="t"/>
              <a:pathLst>
                <a:path extrusionOk="0" h="2627623" w="4155497">
                  <a:moveTo>
                    <a:pt x="0" y="0"/>
                  </a:moveTo>
                  <a:lnTo>
                    <a:pt x="4155497" y="0"/>
                  </a:lnTo>
                  <a:lnTo>
                    <a:pt x="4155497" y="2627623"/>
                  </a:lnTo>
                  <a:lnTo>
                    <a:pt x="0" y="2627623"/>
                  </a:lnTo>
                  <a:close/>
                </a:path>
              </a:pathLst>
            </a:custGeom>
            <a:solidFill>
              <a:srgbClr val="FFFFFF"/>
            </a:solidFill>
            <a:ln>
              <a:noFill/>
            </a:ln>
          </p:spPr>
        </p:sp>
        <p:sp>
          <p:nvSpPr>
            <p:cNvPr id="384" name="Google Shape;384;p42"/>
            <p:cNvSpPr txBox="1"/>
            <p:nvPr/>
          </p:nvSpPr>
          <p:spPr>
            <a:xfrm>
              <a:off x="0" y="-47625"/>
              <a:ext cx="4155497" cy="267524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42"/>
          <p:cNvGrpSpPr/>
          <p:nvPr/>
        </p:nvGrpSpPr>
        <p:grpSpPr>
          <a:xfrm>
            <a:off x="1178650" y="341700"/>
            <a:ext cx="7125871" cy="4801882"/>
            <a:chOff x="0" y="0"/>
            <a:chExt cx="19002322" cy="13630093"/>
          </a:xfrm>
        </p:grpSpPr>
        <p:sp>
          <p:nvSpPr>
            <p:cNvPr id="386" name="Google Shape;386;p42"/>
            <p:cNvSpPr/>
            <p:nvPr/>
          </p:nvSpPr>
          <p:spPr>
            <a:xfrm>
              <a:off x="0" y="0"/>
              <a:ext cx="18173457" cy="13630093"/>
            </a:xfrm>
            <a:custGeom>
              <a:rect b="b" l="l" r="r" t="t"/>
              <a:pathLst>
                <a:path extrusionOk="0" h="13630093" w="18173457">
                  <a:moveTo>
                    <a:pt x="0" y="0"/>
                  </a:moveTo>
                  <a:lnTo>
                    <a:pt x="18173457" y="0"/>
                  </a:lnTo>
                  <a:lnTo>
                    <a:pt x="18173457" y="13630093"/>
                  </a:lnTo>
                  <a:lnTo>
                    <a:pt x="0" y="13630093"/>
                  </a:lnTo>
                  <a:lnTo>
                    <a:pt x="0" y="0"/>
                  </a:lnTo>
                  <a:close/>
                </a:path>
              </a:pathLst>
            </a:custGeom>
            <a:blipFill rotWithShape="1">
              <a:blip r:embed="rId3">
                <a:alphaModFix/>
              </a:blip>
              <a:stretch>
                <a:fillRect b="0" l="0" r="0" t="0"/>
              </a:stretch>
            </a:blipFill>
            <a:ln>
              <a:noFill/>
            </a:ln>
          </p:spPr>
        </p:sp>
        <p:grpSp>
          <p:nvGrpSpPr>
            <p:cNvPr id="387" name="Google Shape;387;p42"/>
            <p:cNvGrpSpPr/>
            <p:nvPr/>
          </p:nvGrpSpPr>
          <p:grpSpPr>
            <a:xfrm rot="-7342539">
              <a:off x="3094648" y="10218965"/>
              <a:ext cx="3797857" cy="610113"/>
              <a:chOff x="0" y="0"/>
              <a:chExt cx="3227354" cy="518464"/>
            </a:xfrm>
          </p:grpSpPr>
          <p:sp>
            <p:nvSpPr>
              <p:cNvPr id="388" name="Google Shape;388;p42"/>
              <p:cNvSpPr/>
              <p:nvPr/>
            </p:nvSpPr>
            <p:spPr>
              <a:xfrm>
                <a:off x="0" y="0"/>
                <a:ext cx="3227354" cy="518464"/>
              </a:xfrm>
              <a:custGeom>
                <a:rect b="b" l="l" r="r" t="t"/>
                <a:pathLst>
                  <a:path extrusionOk="0" h="518464" w="3227354">
                    <a:moveTo>
                      <a:pt x="3227354" y="259232"/>
                    </a:moveTo>
                    <a:lnTo>
                      <a:pt x="2820954" y="0"/>
                    </a:lnTo>
                    <a:lnTo>
                      <a:pt x="2820954" y="203200"/>
                    </a:lnTo>
                    <a:lnTo>
                      <a:pt x="0" y="203200"/>
                    </a:lnTo>
                    <a:lnTo>
                      <a:pt x="0" y="315264"/>
                    </a:lnTo>
                    <a:lnTo>
                      <a:pt x="2820954" y="315264"/>
                    </a:lnTo>
                    <a:lnTo>
                      <a:pt x="2820954" y="518464"/>
                    </a:lnTo>
                    <a:lnTo>
                      <a:pt x="3227354" y="259232"/>
                    </a:lnTo>
                    <a:close/>
                  </a:path>
                </a:pathLst>
              </a:custGeom>
              <a:solidFill>
                <a:srgbClr val="FFFFFF"/>
              </a:solidFill>
              <a:ln>
                <a:noFill/>
              </a:ln>
            </p:spPr>
          </p:sp>
          <p:sp>
            <p:nvSpPr>
              <p:cNvPr id="389" name="Google Shape;389;p42"/>
              <p:cNvSpPr txBox="1"/>
              <p:nvPr/>
            </p:nvSpPr>
            <p:spPr>
              <a:xfrm>
                <a:off x="0" y="165100"/>
                <a:ext cx="3125754" cy="150164"/>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0" name="Google Shape;390;p42"/>
            <p:cNvGrpSpPr/>
            <p:nvPr/>
          </p:nvGrpSpPr>
          <p:grpSpPr>
            <a:xfrm>
              <a:off x="3449329" y="10857334"/>
              <a:ext cx="5637399" cy="1670006"/>
              <a:chOff x="0" y="-38100"/>
              <a:chExt cx="641733" cy="190105"/>
            </a:xfrm>
          </p:grpSpPr>
          <p:sp>
            <p:nvSpPr>
              <p:cNvPr id="391" name="Google Shape;391;p42"/>
              <p:cNvSpPr/>
              <p:nvPr/>
            </p:nvSpPr>
            <p:spPr>
              <a:xfrm>
                <a:off x="0" y="0"/>
                <a:ext cx="641733" cy="152005"/>
              </a:xfrm>
              <a:custGeom>
                <a:rect b="b" l="l" r="r" t="t"/>
                <a:pathLst>
                  <a:path extrusionOk="0" h="152005" w="641733">
                    <a:moveTo>
                      <a:pt x="76003" y="0"/>
                    </a:moveTo>
                    <a:lnTo>
                      <a:pt x="565731" y="0"/>
                    </a:lnTo>
                    <a:cubicBezTo>
                      <a:pt x="607706" y="0"/>
                      <a:pt x="641733" y="34028"/>
                      <a:pt x="641733" y="76003"/>
                    </a:cubicBezTo>
                    <a:lnTo>
                      <a:pt x="641733" y="76003"/>
                    </a:lnTo>
                    <a:cubicBezTo>
                      <a:pt x="641733" y="96160"/>
                      <a:pt x="633726" y="115491"/>
                      <a:pt x="619473" y="129744"/>
                    </a:cubicBezTo>
                    <a:cubicBezTo>
                      <a:pt x="605220" y="143998"/>
                      <a:pt x="585888" y="152005"/>
                      <a:pt x="565731" y="152005"/>
                    </a:cubicBezTo>
                    <a:lnTo>
                      <a:pt x="76003" y="152005"/>
                    </a:lnTo>
                    <a:cubicBezTo>
                      <a:pt x="34028" y="152005"/>
                      <a:pt x="0" y="117978"/>
                      <a:pt x="0" y="76003"/>
                    </a:cubicBezTo>
                    <a:lnTo>
                      <a:pt x="0" y="76003"/>
                    </a:lnTo>
                    <a:cubicBezTo>
                      <a:pt x="0" y="34028"/>
                      <a:pt x="34028" y="0"/>
                      <a:pt x="76003" y="0"/>
                    </a:cubicBezTo>
                    <a:close/>
                  </a:path>
                </a:pathLst>
              </a:custGeom>
              <a:solidFill>
                <a:srgbClr val="6AC4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42"/>
              <p:cNvSpPr txBox="1"/>
              <p:nvPr/>
            </p:nvSpPr>
            <p:spPr>
              <a:xfrm>
                <a:off x="0" y="-38100"/>
                <a:ext cx="641733" cy="190105"/>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42"/>
            <p:cNvGrpSpPr/>
            <p:nvPr/>
          </p:nvGrpSpPr>
          <p:grpSpPr>
            <a:xfrm rot="-8416219">
              <a:off x="9810351" y="9125528"/>
              <a:ext cx="2972681" cy="481475"/>
              <a:chOff x="0" y="0"/>
              <a:chExt cx="3244057" cy="525429"/>
            </a:xfrm>
          </p:grpSpPr>
          <p:sp>
            <p:nvSpPr>
              <p:cNvPr id="394" name="Google Shape;394;p42"/>
              <p:cNvSpPr/>
              <p:nvPr/>
            </p:nvSpPr>
            <p:spPr>
              <a:xfrm>
                <a:off x="0" y="0"/>
                <a:ext cx="3244057" cy="525429"/>
              </a:xfrm>
              <a:custGeom>
                <a:rect b="b" l="l" r="r" t="t"/>
                <a:pathLst>
                  <a:path extrusionOk="0" h="525429" w="3244057">
                    <a:moveTo>
                      <a:pt x="3244057" y="262715"/>
                    </a:moveTo>
                    <a:lnTo>
                      <a:pt x="2837657" y="0"/>
                    </a:lnTo>
                    <a:lnTo>
                      <a:pt x="2837657" y="203200"/>
                    </a:lnTo>
                    <a:lnTo>
                      <a:pt x="0" y="203200"/>
                    </a:lnTo>
                    <a:lnTo>
                      <a:pt x="0" y="322229"/>
                    </a:lnTo>
                    <a:lnTo>
                      <a:pt x="2837657" y="322229"/>
                    </a:lnTo>
                    <a:lnTo>
                      <a:pt x="2837657" y="525429"/>
                    </a:lnTo>
                    <a:lnTo>
                      <a:pt x="3244057" y="262715"/>
                    </a:lnTo>
                    <a:close/>
                  </a:path>
                </a:pathLst>
              </a:custGeom>
              <a:solidFill>
                <a:srgbClr val="FFFFFF"/>
              </a:solidFill>
              <a:ln>
                <a:noFill/>
              </a:ln>
            </p:spPr>
          </p:sp>
          <p:sp>
            <p:nvSpPr>
              <p:cNvPr id="395" name="Google Shape;395;p42"/>
              <p:cNvSpPr txBox="1"/>
              <p:nvPr/>
            </p:nvSpPr>
            <p:spPr>
              <a:xfrm>
                <a:off x="0" y="165100"/>
                <a:ext cx="3142457" cy="157129"/>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42"/>
            <p:cNvGrpSpPr/>
            <p:nvPr/>
          </p:nvGrpSpPr>
          <p:grpSpPr>
            <a:xfrm>
              <a:off x="8522642" y="8978165"/>
              <a:ext cx="7551111" cy="1842317"/>
              <a:chOff x="0" y="-38100"/>
              <a:chExt cx="859581" cy="209720"/>
            </a:xfrm>
          </p:grpSpPr>
          <p:sp>
            <p:nvSpPr>
              <p:cNvPr id="397" name="Google Shape;397;p42"/>
              <p:cNvSpPr/>
              <p:nvPr/>
            </p:nvSpPr>
            <p:spPr>
              <a:xfrm>
                <a:off x="0" y="0"/>
                <a:ext cx="859581" cy="171620"/>
              </a:xfrm>
              <a:custGeom>
                <a:rect b="b" l="l" r="r" t="t"/>
                <a:pathLst>
                  <a:path extrusionOk="0" h="171620" w="859581">
                    <a:moveTo>
                      <a:pt x="85810" y="0"/>
                    </a:moveTo>
                    <a:lnTo>
                      <a:pt x="773771" y="0"/>
                    </a:lnTo>
                    <a:cubicBezTo>
                      <a:pt x="796529" y="0"/>
                      <a:pt x="818355" y="9041"/>
                      <a:pt x="834448" y="25133"/>
                    </a:cubicBezTo>
                    <a:cubicBezTo>
                      <a:pt x="850540" y="41226"/>
                      <a:pt x="859581" y="63052"/>
                      <a:pt x="859581" y="85810"/>
                    </a:cubicBezTo>
                    <a:lnTo>
                      <a:pt x="859581" y="85810"/>
                    </a:lnTo>
                    <a:cubicBezTo>
                      <a:pt x="859581" y="108568"/>
                      <a:pt x="850540" y="130394"/>
                      <a:pt x="834448" y="146487"/>
                    </a:cubicBezTo>
                    <a:cubicBezTo>
                      <a:pt x="818355" y="162579"/>
                      <a:pt x="796529" y="171620"/>
                      <a:pt x="773771" y="171620"/>
                    </a:cubicBezTo>
                    <a:lnTo>
                      <a:pt x="85810" y="171620"/>
                    </a:lnTo>
                    <a:cubicBezTo>
                      <a:pt x="63052" y="171620"/>
                      <a:pt x="41226" y="162579"/>
                      <a:pt x="25133" y="146487"/>
                    </a:cubicBezTo>
                    <a:cubicBezTo>
                      <a:pt x="9041" y="130394"/>
                      <a:pt x="0" y="108568"/>
                      <a:pt x="0" y="85810"/>
                    </a:cubicBezTo>
                    <a:lnTo>
                      <a:pt x="0" y="85810"/>
                    </a:lnTo>
                    <a:cubicBezTo>
                      <a:pt x="0" y="63052"/>
                      <a:pt x="9041" y="41226"/>
                      <a:pt x="25133" y="25133"/>
                    </a:cubicBezTo>
                    <a:cubicBezTo>
                      <a:pt x="41226" y="9041"/>
                      <a:pt x="63052" y="0"/>
                      <a:pt x="85810" y="0"/>
                    </a:cubicBezTo>
                    <a:close/>
                  </a:path>
                </a:pathLst>
              </a:custGeom>
              <a:solidFill>
                <a:srgbClr val="6AC4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42"/>
              <p:cNvSpPr txBox="1"/>
              <p:nvPr/>
            </p:nvSpPr>
            <p:spPr>
              <a:xfrm>
                <a:off x="0" y="-38100"/>
                <a:ext cx="859581" cy="209720"/>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42"/>
            <p:cNvGrpSpPr/>
            <p:nvPr/>
          </p:nvGrpSpPr>
          <p:grpSpPr>
            <a:xfrm rot="9710017">
              <a:off x="12583096" y="5802903"/>
              <a:ext cx="3195180" cy="443050"/>
              <a:chOff x="0" y="0"/>
              <a:chExt cx="3314035" cy="459531"/>
            </a:xfrm>
          </p:grpSpPr>
          <p:sp>
            <p:nvSpPr>
              <p:cNvPr id="400" name="Google Shape;400;p42"/>
              <p:cNvSpPr/>
              <p:nvPr/>
            </p:nvSpPr>
            <p:spPr>
              <a:xfrm>
                <a:off x="0" y="0"/>
                <a:ext cx="3314035" cy="459531"/>
              </a:xfrm>
              <a:custGeom>
                <a:rect b="b" l="l" r="r" t="t"/>
                <a:pathLst>
                  <a:path extrusionOk="0" h="459531" w="3314035">
                    <a:moveTo>
                      <a:pt x="3314035" y="229765"/>
                    </a:moveTo>
                    <a:lnTo>
                      <a:pt x="2907635" y="0"/>
                    </a:lnTo>
                    <a:lnTo>
                      <a:pt x="2907635" y="203200"/>
                    </a:lnTo>
                    <a:lnTo>
                      <a:pt x="0" y="203200"/>
                    </a:lnTo>
                    <a:lnTo>
                      <a:pt x="0" y="256331"/>
                    </a:lnTo>
                    <a:lnTo>
                      <a:pt x="2907635" y="256331"/>
                    </a:lnTo>
                    <a:lnTo>
                      <a:pt x="2907635" y="459531"/>
                    </a:lnTo>
                    <a:lnTo>
                      <a:pt x="3314035" y="229765"/>
                    </a:lnTo>
                    <a:close/>
                  </a:path>
                </a:pathLst>
              </a:custGeom>
              <a:solidFill>
                <a:srgbClr val="FFFFFF"/>
              </a:solidFill>
              <a:ln>
                <a:noFill/>
              </a:ln>
            </p:spPr>
          </p:sp>
          <p:sp>
            <p:nvSpPr>
              <p:cNvPr id="401" name="Google Shape;401;p42"/>
              <p:cNvSpPr txBox="1"/>
              <p:nvPr/>
            </p:nvSpPr>
            <p:spPr>
              <a:xfrm>
                <a:off x="0" y="165100"/>
                <a:ext cx="3212435" cy="91231"/>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2" name="Google Shape;402;p42"/>
            <p:cNvGrpSpPr/>
            <p:nvPr/>
          </p:nvGrpSpPr>
          <p:grpSpPr>
            <a:xfrm>
              <a:off x="13295601" y="4362454"/>
              <a:ext cx="5706721" cy="1850491"/>
              <a:chOff x="0" y="-38100"/>
              <a:chExt cx="649625" cy="210651"/>
            </a:xfrm>
          </p:grpSpPr>
          <p:sp>
            <p:nvSpPr>
              <p:cNvPr id="403" name="Google Shape;403;p42"/>
              <p:cNvSpPr/>
              <p:nvPr/>
            </p:nvSpPr>
            <p:spPr>
              <a:xfrm>
                <a:off x="0" y="0"/>
                <a:ext cx="649625" cy="172551"/>
              </a:xfrm>
              <a:custGeom>
                <a:rect b="b" l="l" r="r" t="t"/>
                <a:pathLst>
                  <a:path extrusionOk="0" h="172551" w="649625">
                    <a:moveTo>
                      <a:pt x="86275" y="0"/>
                    </a:moveTo>
                    <a:lnTo>
                      <a:pt x="563349" y="0"/>
                    </a:lnTo>
                    <a:cubicBezTo>
                      <a:pt x="586231" y="0"/>
                      <a:pt x="608175" y="9090"/>
                      <a:pt x="624355" y="25269"/>
                    </a:cubicBezTo>
                    <a:cubicBezTo>
                      <a:pt x="640535" y="41449"/>
                      <a:pt x="649625" y="63394"/>
                      <a:pt x="649625" y="86275"/>
                    </a:cubicBezTo>
                    <a:lnTo>
                      <a:pt x="649625" y="86275"/>
                    </a:lnTo>
                    <a:cubicBezTo>
                      <a:pt x="649625" y="133924"/>
                      <a:pt x="610998" y="172551"/>
                      <a:pt x="563349" y="172551"/>
                    </a:cubicBezTo>
                    <a:lnTo>
                      <a:pt x="86275" y="172551"/>
                    </a:lnTo>
                    <a:cubicBezTo>
                      <a:pt x="38627" y="172551"/>
                      <a:pt x="0" y="133924"/>
                      <a:pt x="0" y="86275"/>
                    </a:cubicBezTo>
                    <a:lnTo>
                      <a:pt x="0" y="86275"/>
                    </a:lnTo>
                    <a:cubicBezTo>
                      <a:pt x="0" y="38627"/>
                      <a:pt x="38627" y="0"/>
                      <a:pt x="86275" y="0"/>
                    </a:cubicBezTo>
                    <a:close/>
                  </a:path>
                </a:pathLst>
              </a:custGeom>
              <a:solidFill>
                <a:srgbClr val="6AC4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42"/>
              <p:cNvSpPr txBox="1"/>
              <p:nvPr/>
            </p:nvSpPr>
            <p:spPr>
              <a:xfrm>
                <a:off x="0" y="-38100"/>
                <a:ext cx="649625" cy="210651"/>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5" name="Google Shape;405;p42"/>
            <p:cNvGrpSpPr/>
            <p:nvPr/>
          </p:nvGrpSpPr>
          <p:grpSpPr>
            <a:xfrm rot="6495308">
              <a:off x="10756647" y="4026817"/>
              <a:ext cx="2998062" cy="475634"/>
              <a:chOff x="0" y="0"/>
              <a:chExt cx="3297528" cy="523143"/>
            </a:xfrm>
          </p:grpSpPr>
          <p:sp>
            <p:nvSpPr>
              <p:cNvPr id="406" name="Google Shape;406;p42"/>
              <p:cNvSpPr/>
              <p:nvPr/>
            </p:nvSpPr>
            <p:spPr>
              <a:xfrm>
                <a:off x="0" y="0"/>
                <a:ext cx="3297528" cy="523143"/>
              </a:xfrm>
              <a:custGeom>
                <a:rect b="b" l="l" r="r" t="t"/>
                <a:pathLst>
                  <a:path extrusionOk="0" h="523143" w="3297528">
                    <a:moveTo>
                      <a:pt x="3297528" y="261572"/>
                    </a:moveTo>
                    <a:lnTo>
                      <a:pt x="2891128" y="0"/>
                    </a:lnTo>
                    <a:lnTo>
                      <a:pt x="2891128" y="203200"/>
                    </a:lnTo>
                    <a:lnTo>
                      <a:pt x="0" y="203200"/>
                    </a:lnTo>
                    <a:lnTo>
                      <a:pt x="0" y="319943"/>
                    </a:lnTo>
                    <a:lnTo>
                      <a:pt x="2891128" y="319943"/>
                    </a:lnTo>
                    <a:lnTo>
                      <a:pt x="2891128" y="523143"/>
                    </a:lnTo>
                    <a:lnTo>
                      <a:pt x="3297528" y="261572"/>
                    </a:lnTo>
                    <a:close/>
                  </a:path>
                </a:pathLst>
              </a:custGeom>
              <a:solidFill>
                <a:srgbClr val="FFFFFF"/>
              </a:solidFill>
              <a:ln>
                <a:noFill/>
              </a:ln>
            </p:spPr>
          </p:sp>
          <p:sp>
            <p:nvSpPr>
              <p:cNvPr id="407" name="Google Shape;407;p42"/>
              <p:cNvSpPr txBox="1"/>
              <p:nvPr/>
            </p:nvSpPr>
            <p:spPr>
              <a:xfrm>
                <a:off x="0" y="165100"/>
                <a:ext cx="3195928" cy="154843"/>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42"/>
            <p:cNvGrpSpPr/>
            <p:nvPr/>
          </p:nvGrpSpPr>
          <p:grpSpPr>
            <a:xfrm>
              <a:off x="10894045" y="1512313"/>
              <a:ext cx="6600202" cy="1685234"/>
              <a:chOff x="0" y="-38100"/>
              <a:chExt cx="751334" cy="191839"/>
            </a:xfrm>
          </p:grpSpPr>
          <p:sp>
            <p:nvSpPr>
              <p:cNvPr id="409" name="Google Shape;409;p42"/>
              <p:cNvSpPr/>
              <p:nvPr/>
            </p:nvSpPr>
            <p:spPr>
              <a:xfrm>
                <a:off x="0" y="0"/>
                <a:ext cx="751334" cy="153739"/>
              </a:xfrm>
              <a:custGeom>
                <a:rect b="b" l="l" r="r" t="t"/>
                <a:pathLst>
                  <a:path extrusionOk="0" h="153739" w="751334">
                    <a:moveTo>
                      <a:pt x="76869" y="0"/>
                    </a:moveTo>
                    <a:lnTo>
                      <a:pt x="674465" y="0"/>
                    </a:lnTo>
                    <a:cubicBezTo>
                      <a:pt x="694852" y="0"/>
                      <a:pt x="714404" y="8099"/>
                      <a:pt x="728819" y="22515"/>
                    </a:cubicBezTo>
                    <a:cubicBezTo>
                      <a:pt x="743235" y="36930"/>
                      <a:pt x="751334" y="56482"/>
                      <a:pt x="751334" y="76869"/>
                    </a:cubicBezTo>
                    <a:lnTo>
                      <a:pt x="751334" y="76869"/>
                    </a:lnTo>
                    <a:cubicBezTo>
                      <a:pt x="751334" y="119323"/>
                      <a:pt x="716918" y="153739"/>
                      <a:pt x="674465" y="153739"/>
                    </a:cubicBezTo>
                    <a:lnTo>
                      <a:pt x="76869" y="153739"/>
                    </a:lnTo>
                    <a:cubicBezTo>
                      <a:pt x="56482" y="153739"/>
                      <a:pt x="36930" y="145640"/>
                      <a:pt x="22515" y="131224"/>
                    </a:cubicBezTo>
                    <a:cubicBezTo>
                      <a:pt x="8099" y="116808"/>
                      <a:pt x="0" y="97256"/>
                      <a:pt x="0" y="76869"/>
                    </a:cubicBezTo>
                    <a:lnTo>
                      <a:pt x="0" y="76869"/>
                    </a:lnTo>
                    <a:cubicBezTo>
                      <a:pt x="0" y="56482"/>
                      <a:pt x="8099" y="36930"/>
                      <a:pt x="22515" y="22515"/>
                    </a:cubicBezTo>
                    <a:cubicBezTo>
                      <a:pt x="36930" y="8099"/>
                      <a:pt x="56482" y="0"/>
                      <a:pt x="76869" y="0"/>
                    </a:cubicBezTo>
                    <a:close/>
                  </a:path>
                </a:pathLst>
              </a:custGeom>
              <a:solidFill>
                <a:srgbClr val="6AC4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0" name="Google Shape;410;p42"/>
              <p:cNvSpPr txBox="1"/>
              <p:nvPr/>
            </p:nvSpPr>
            <p:spPr>
              <a:xfrm>
                <a:off x="0" y="-38100"/>
                <a:ext cx="751334" cy="191839"/>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42"/>
            <p:cNvGrpSpPr/>
            <p:nvPr/>
          </p:nvGrpSpPr>
          <p:grpSpPr>
            <a:xfrm rot="4594834">
              <a:off x="3949995" y="4442817"/>
              <a:ext cx="1653026" cy="521870"/>
              <a:chOff x="0" y="0"/>
              <a:chExt cx="1590081" cy="501998"/>
            </a:xfrm>
          </p:grpSpPr>
          <p:sp>
            <p:nvSpPr>
              <p:cNvPr id="412" name="Google Shape;412;p42"/>
              <p:cNvSpPr/>
              <p:nvPr/>
            </p:nvSpPr>
            <p:spPr>
              <a:xfrm>
                <a:off x="0" y="0"/>
                <a:ext cx="1590081" cy="501998"/>
              </a:xfrm>
              <a:custGeom>
                <a:rect b="b" l="l" r="r" t="t"/>
                <a:pathLst>
                  <a:path extrusionOk="0" h="501998" w="1590081">
                    <a:moveTo>
                      <a:pt x="1590081" y="250999"/>
                    </a:moveTo>
                    <a:lnTo>
                      <a:pt x="1183681" y="0"/>
                    </a:lnTo>
                    <a:lnTo>
                      <a:pt x="1183681" y="203200"/>
                    </a:lnTo>
                    <a:lnTo>
                      <a:pt x="0" y="203200"/>
                    </a:lnTo>
                    <a:lnTo>
                      <a:pt x="0" y="298798"/>
                    </a:lnTo>
                    <a:lnTo>
                      <a:pt x="1183681" y="298798"/>
                    </a:lnTo>
                    <a:lnTo>
                      <a:pt x="1183681" y="501998"/>
                    </a:lnTo>
                    <a:lnTo>
                      <a:pt x="1590081" y="250999"/>
                    </a:lnTo>
                    <a:close/>
                  </a:path>
                </a:pathLst>
              </a:custGeom>
              <a:solidFill>
                <a:srgbClr val="FFFFFF"/>
              </a:solidFill>
              <a:ln>
                <a:noFill/>
              </a:ln>
            </p:spPr>
          </p:sp>
          <p:sp>
            <p:nvSpPr>
              <p:cNvPr id="413" name="Google Shape;413;p42"/>
              <p:cNvSpPr txBox="1"/>
              <p:nvPr/>
            </p:nvSpPr>
            <p:spPr>
              <a:xfrm>
                <a:off x="0" y="165100"/>
                <a:ext cx="1488481" cy="133698"/>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42"/>
            <p:cNvGrpSpPr/>
            <p:nvPr/>
          </p:nvGrpSpPr>
          <p:grpSpPr>
            <a:xfrm>
              <a:off x="1950323" y="2381827"/>
              <a:ext cx="5374028" cy="1710633"/>
              <a:chOff x="0" y="-38100"/>
              <a:chExt cx="611752" cy="194730"/>
            </a:xfrm>
          </p:grpSpPr>
          <p:sp>
            <p:nvSpPr>
              <p:cNvPr id="415" name="Google Shape;415;p42"/>
              <p:cNvSpPr/>
              <p:nvPr/>
            </p:nvSpPr>
            <p:spPr>
              <a:xfrm>
                <a:off x="0" y="0"/>
                <a:ext cx="611752" cy="156630"/>
              </a:xfrm>
              <a:custGeom>
                <a:rect b="b" l="l" r="r" t="t"/>
                <a:pathLst>
                  <a:path extrusionOk="0" h="156630" w="611752">
                    <a:moveTo>
                      <a:pt x="78315" y="0"/>
                    </a:moveTo>
                    <a:lnTo>
                      <a:pt x="533437" y="0"/>
                    </a:lnTo>
                    <a:cubicBezTo>
                      <a:pt x="576689" y="0"/>
                      <a:pt x="611752" y="35063"/>
                      <a:pt x="611752" y="78315"/>
                    </a:cubicBezTo>
                    <a:lnTo>
                      <a:pt x="611752" y="78315"/>
                    </a:lnTo>
                    <a:cubicBezTo>
                      <a:pt x="611752" y="121567"/>
                      <a:pt x="576689" y="156630"/>
                      <a:pt x="533437" y="156630"/>
                    </a:cubicBezTo>
                    <a:lnTo>
                      <a:pt x="78315" y="156630"/>
                    </a:lnTo>
                    <a:cubicBezTo>
                      <a:pt x="35063" y="156630"/>
                      <a:pt x="0" y="121567"/>
                      <a:pt x="0" y="78315"/>
                    </a:cubicBezTo>
                    <a:lnTo>
                      <a:pt x="0" y="78315"/>
                    </a:lnTo>
                    <a:cubicBezTo>
                      <a:pt x="0" y="35063"/>
                      <a:pt x="35063" y="0"/>
                      <a:pt x="78315" y="0"/>
                    </a:cubicBezTo>
                    <a:close/>
                  </a:path>
                </a:pathLst>
              </a:custGeom>
              <a:solidFill>
                <a:srgbClr val="6AC4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42"/>
              <p:cNvSpPr txBox="1"/>
              <p:nvPr/>
            </p:nvSpPr>
            <p:spPr>
              <a:xfrm>
                <a:off x="0" y="-38100"/>
                <a:ext cx="611751" cy="194730"/>
              </a:xfrm>
              <a:prstGeom prst="rect">
                <a:avLst/>
              </a:prstGeom>
              <a:noFill/>
              <a:ln>
                <a:noFill/>
              </a:ln>
            </p:spPr>
            <p:txBody>
              <a:bodyPr anchorCtr="0" anchor="ctr" bIns="25400" lIns="25400" spcFirstLastPara="1" rIns="25400" wrap="square" tIns="25400">
                <a:noAutofit/>
              </a:bodyPr>
              <a:lstStyle/>
              <a:p>
                <a:pPr indent="0" lvl="0" marL="0" marR="0" rtl="0" algn="ctr">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42"/>
            <p:cNvSpPr txBox="1"/>
            <p:nvPr/>
          </p:nvSpPr>
          <p:spPr>
            <a:xfrm>
              <a:off x="1476516" y="2952997"/>
              <a:ext cx="6600000" cy="96120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1" i="0" lang="en" sz="2200" u="none" cap="none" strike="noStrike">
                  <a:solidFill>
                    <a:srgbClr val="FFFFFF"/>
                  </a:solidFill>
                  <a:latin typeface="Inter"/>
                  <a:ea typeface="Inter"/>
                  <a:cs typeface="Inter"/>
                  <a:sym typeface="Inter"/>
                </a:rPr>
                <a:t>Oil Syringe</a:t>
              </a:r>
              <a:endParaRPr sz="700"/>
            </a:p>
          </p:txBody>
        </p:sp>
        <p:sp>
          <p:nvSpPr>
            <p:cNvPr id="418" name="Google Shape;418;p42"/>
            <p:cNvSpPr txBox="1"/>
            <p:nvPr/>
          </p:nvSpPr>
          <p:spPr>
            <a:xfrm>
              <a:off x="7481693" y="9586077"/>
              <a:ext cx="9633000" cy="96120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1" i="0" lang="en" sz="2200" u="none" cap="none" strike="noStrike">
                  <a:solidFill>
                    <a:srgbClr val="FFFFFF"/>
                  </a:solidFill>
                  <a:latin typeface="Inter"/>
                  <a:ea typeface="Inter"/>
                  <a:cs typeface="Inter"/>
                  <a:sym typeface="Inter"/>
                </a:rPr>
                <a:t>Microfluidic Device</a:t>
              </a:r>
              <a:endParaRPr sz="700"/>
            </a:p>
          </p:txBody>
        </p:sp>
        <p:sp>
          <p:nvSpPr>
            <p:cNvPr id="419" name="Google Shape;419;p42"/>
            <p:cNvSpPr txBox="1"/>
            <p:nvPr/>
          </p:nvSpPr>
          <p:spPr>
            <a:xfrm>
              <a:off x="11168089" y="2070762"/>
              <a:ext cx="6129600" cy="96120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1" i="0" lang="en" sz="2200" u="none" cap="none" strike="noStrike">
                  <a:solidFill>
                    <a:srgbClr val="FFFFFF"/>
                  </a:solidFill>
                  <a:latin typeface="Inter"/>
                  <a:ea typeface="Inter"/>
                  <a:cs typeface="Inter"/>
                  <a:sym typeface="Inter"/>
                </a:rPr>
                <a:t>Alginate Syringe </a:t>
              </a:r>
              <a:endParaRPr sz="700"/>
            </a:p>
          </p:txBody>
        </p:sp>
        <p:sp>
          <p:nvSpPr>
            <p:cNvPr id="420" name="Google Shape;420;p42"/>
            <p:cNvSpPr txBox="1"/>
            <p:nvPr/>
          </p:nvSpPr>
          <p:spPr>
            <a:xfrm>
              <a:off x="3449329" y="11466315"/>
              <a:ext cx="5637300" cy="96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200" u="none" cap="none" strike="noStrike">
                  <a:solidFill>
                    <a:srgbClr val="FFFFFF"/>
                  </a:solidFill>
                  <a:latin typeface="Inter"/>
                  <a:ea typeface="Inter"/>
                  <a:cs typeface="Inter"/>
                  <a:sym typeface="Inter"/>
                </a:rPr>
                <a:t>Syringe Pump </a:t>
              </a:r>
              <a:endParaRPr sz="700"/>
            </a:p>
          </p:txBody>
        </p:sp>
        <p:sp>
          <p:nvSpPr>
            <p:cNvPr id="421" name="Google Shape;421;p42"/>
            <p:cNvSpPr txBox="1"/>
            <p:nvPr/>
          </p:nvSpPr>
          <p:spPr>
            <a:xfrm>
              <a:off x="13484623" y="4991589"/>
              <a:ext cx="5178300" cy="96120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1" i="0" lang="en" sz="2200" u="none" cap="none" strike="noStrike">
                  <a:solidFill>
                    <a:srgbClr val="FFFFFF"/>
                  </a:solidFill>
                  <a:latin typeface="Inter"/>
                  <a:ea typeface="Inter"/>
                  <a:cs typeface="Inter"/>
                  <a:sym typeface="Inter"/>
                </a:rPr>
                <a:t>Syringe Pump </a:t>
              </a:r>
              <a:endParaRPr sz="700"/>
            </a:p>
          </p:txBody>
        </p:sp>
      </p:grpSp>
      <p:sp>
        <p:nvSpPr>
          <p:cNvPr id="422" name="Google Shape;422;p42"/>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4">
              <a:alphaModFix/>
            </a:blip>
            <a:stretch>
              <a:fillRect b="0" l="0" r="0" t="0"/>
            </a:stretch>
          </a:blipFill>
          <a:ln>
            <a:noFill/>
          </a:ln>
        </p:spPr>
      </p:sp>
      <p:grpSp>
        <p:nvGrpSpPr>
          <p:cNvPr id="423" name="Google Shape;423;p42"/>
          <p:cNvGrpSpPr/>
          <p:nvPr/>
        </p:nvGrpSpPr>
        <p:grpSpPr>
          <a:xfrm>
            <a:off x="273836" y="-87947"/>
            <a:ext cx="4762547" cy="861155"/>
            <a:chOff x="0" y="-47625"/>
            <a:chExt cx="792923" cy="143375"/>
          </a:xfrm>
        </p:grpSpPr>
        <p:sp>
          <p:nvSpPr>
            <p:cNvPr id="424" name="Google Shape;424;p42"/>
            <p:cNvSpPr/>
            <p:nvPr/>
          </p:nvSpPr>
          <p:spPr>
            <a:xfrm>
              <a:off x="0" y="0"/>
              <a:ext cx="792923" cy="95750"/>
            </a:xfrm>
            <a:custGeom>
              <a:rect b="b" l="l" r="r" t="t"/>
              <a:pathLst>
                <a:path extrusionOk="0" h="95750" w="792923">
                  <a:moveTo>
                    <a:pt x="0" y="0"/>
                  </a:moveTo>
                  <a:lnTo>
                    <a:pt x="792923" y="0"/>
                  </a:lnTo>
                  <a:lnTo>
                    <a:pt x="792923" y="95750"/>
                  </a:lnTo>
                  <a:lnTo>
                    <a:pt x="0" y="95750"/>
                  </a:lnTo>
                  <a:close/>
                </a:path>
              </a:pathLst>
            </a:custGeom>
            <a:solidFill>
              <a:srgbClr val="9D0618"/>
            </a:solidFill>
            <a:ln>
              <a:noFill/>
            </a:ln>
          </p:spPr>
        </p:sp>
        <p:sp>
          <p:nvSpPr>
            <p:cNvPr id="425" name="Google Shape;425;p42"/>
            <p:cNvSpPr txBox="1"/>
            <p:nvPr/>
          </p:nvSpPr>
          <p:spPr>
            <a:xfrm>
              <a:off x="0" y="-47625"/>
              <a:ext cx="792923"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6" name="Google Shape;426;p42"/>
          <p:cNvSpPr txBox="1"/>
          <p:nvPr/>
        </p:nvSpPr>
        <p:spPr>
          <a:xfrm>
            <a:off x="555181"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Microfluidic Design</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434" name="Shape 434"/>
        <p:cNvGrpSpPr/>
        <p:nvPr/>
      </p:nvGrpSpPr>
      <p:grpSpPr>
        <a:xfrm>
          <a:off x="0" y="0"/>
          <a:ext cx="0" cy="0"/>
          <a:chOff x="0" y="0"/>
          <a:chExt cx="0" cy="0"/>
        </a:xfrm>
      </p:grpSpPr>
      <p:grpSp>
        <p:nvGrpSpPr>
          <p:cNvPr id="435" name="Google Shape;435;p43"/>
          <p:cNvGrpSpPr/>
          <p:nvPr/>
        </p:nvGrpSpPr>
        <p:grpSpPr>
          <a:xfrm>
            <a:off x="273836" y="-87947"/>
            <a:ext cx="4062546" cy="861155"/>
            <a:chOff x="0" y="-47625"/>
            <a:chExt cx="676379" cy="143375"/>
          </a:xfrm>
        </p:grpSpPr>
        <p:sp>
          <p:nvSpPr>
            <p:cNvPr id="436" name="Google Shape;436;p43"/>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437" name="Google Shape;437;p43"/>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8" name="Google Shape;438;p43"/>
          <p:cNvSpPr txBox="1"/>
          <p:nvPr/>
        </p:nvSpPr>
        <p:spPr>
          <a:xfrm>
            <a:off x="901046" y="234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Embedding </a:t>
            </a:r>
            <a:endParaRPr sz="700"/>
          </a:p>
        </p:txBody>
      </p:sp>
      <p:grpSp>
        <p:nvGrpSpPr>
          <p:cNvPr id="439" name="Google Shape;439;p43"/>
          <p:cNvGrpSpPr/>
          <p:nvPr/>
        </p:nvGrpSpPr>
        <p:grpSpPr>
          <a:xfrm>
            <a:off x="2998780" y="387330"/>
            <a:ext cx="5930573" cy="4316100"/>
            <a:chOff x="0" y="0"/>
            <a:chExt cx="15814860" cy="11509599"/>
          </a:xfrm>
        </p:grpSpPr>
        <p:sp>
          <p:nvSpPr>
            <p:cNvPr id="440" name="Google Shape;440;p43"/>
            <p:cNvSpPr/>
            <p:nvPr/>
          </p:nvSpPr>
          <p:spPr>
            <a:xfrm rot="-1733580">
              <a:off x="1238162" y="3367796"/>
              <a:ext cx="6903662" cy="690363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3339" l="-12189" r="-9946" t="-4574"/>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1" name="Google Shape;441;p43"/>
            <p:cNvSpPr/>
            <p:nvPr/>
          </p:nvSpPr>
          <p:spPr>
            <a:xfrm rot="690105">
              <a:off x="8011998" y="693281"/>
              <a:ext cx="7098007" cy="70980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19150" l="-22258" r="-24538" t="-1627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442" name="Google Shape;442;p43"/>
            <p:cNvCxnSpPr/>
            <p:nvPr/>
          </p:nvCxnSpPr>
          <p:spPr>
            <a:xfrm flipH="1" rot="10800000">
              <a:off x="5046607" y="3063133"/>
              <a:ext cx="3234193" cy="3543871"/>
            </a:xfrm>
            <a:prstGeom prst="straightConnector1">
              <a:avLst/>
            </a:prstGeom>
            <a:noFill/>
            <a:ln cap="flat" cmpd="sng" w="38100">
              <a:solidFill>
                <a:srgbClr val="000000"/>
              </a:solidFill>
              <a:prstDash val="solid"/>
              <a:round/>
              <a:headEnd len="sm" w="sm" type="none"/>
              <a:tailEnd len="sm" w="sm" type="none"/>
            </a:ln>
          </p:spPr>
        </p:cxnSp>
        <p:cxnSp>
          <p:nvCxnSpPr>
            <p:cNvPr id="443" name="Google Shape;443;p43"/>
            <p:cNvCxnSpPr/>
            <p:nvPr/>
          </p:nvCxnSpPr>
          <p:spPr>
            <a:xfrm flipH="1" rot="10800000">
              <a:off x="5267446" y="6710288"/>
              <a:ext cx="4185754" cy="359714"/>
            </a:xfrm>
            <a:prstGeom prst="straightConnector1">
              <a:avLst/>
            </a:prstGeom>
            <a:noFill/>
            <a:ln cap="flat" cmpd="sng" w="38100">
              <a:solidFill>
                <a:srgbClr val="000000"/>
              </a:solidFill>
              <a:prstDash val="solid"/>
              <a:round/>
              <a:headEnd len="sm" w="sm" type="none"/>
              <a:tailEnd len="sm" w="sm" type="none"/>
            </a:ln>
          </p:spPr>
        </p:cxnSp>
        <p:sp>
          <p:nvSpPr>
            <p:cNvPr id="444" name="Google Shape;444;p43"/>
            <p:cNvSpPr/>
            <p:nvPr/>
          </p:nvSpPr>
          <p:spPr>
            <a:xfrm rot="690105">
              <a:off x="8017202" y="641600"/>
              <a:ext cx="7156059" cy="7156059"/>
            </a:xfrm>
            <a:custGeom>
              <a:rect b="b" l="l" r="r" t="t"/>
              <a:pathLst>
                <a:path extrusionOk="0" h="7156059" w="7156059">
                  <a:moveTo>
                    <a:pt x="0" y="0"/>
                  </a:moveTo>
                  <a:lnTo>
                    <a:pt x="7156059" y="0"/>
                  </a:lnTo>
                  <a:lnTo>
                    <a:pt x="7156059" y="7156059"/>
                  </a:lnTo>
                  <a:lnTo>
                    <a:pt x="0" y="7156059"/>
                  </a:lnTo>
                  <a:lnTo>
                    <a:pt x="0" y="0"/>
                  </a:lnTo>
                  <a:close/>
                </a:path>
              </a:pathLst>
            </a:custGeom>
            <a:blipFill rotWithShape="1">
              <a:blip r:embed="rId5">
                <a:alphaModFix/>
              </a:blip>
              <a:stretch>
                <a:fillRect b="0" l="0" r="0" t="0"/>
              </a:stretch>
            </a:blipFill>
            <a:ln>
              <a:noFill/>
            </a:ln>
          </p:spPr>
        </p:sp>
      </p:grpSp>
      <p:sp>
        <p:nvSpPr>
          <p:cNvPr id="445" name="Google Shape;445;p43"/>
          <p:cNvSpPr txBox="1"/>
          <p:nvPr/>
        </p:nvSpPr>
        <p:spPr>
          <a:xfrm>
            <a:off x="5875362" y="3620464"/>
            <a:ext cx="2751425" cy="1209227"/>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 Three HA gels with GSC20 tumorspheres embedded, (right) fluorescent Alginate microbeads embedded in GSC20 tumorsphere captured at 20x magnification, </a:t>
            </a:r>
            <a:endParaRPr sz="700"/>
          </a:p>
          <a:p>
            <a:pPr indent="0" lvl="0" marL="0" marR="0" rtl="0" algn="l">
              <a:lnSpc>
                <a:spcPct val="140008"/>
              </a:lnSpc>
              <a:spcBef>
                <a:spcPts val="0"/>
              </a:spcBef>
              <a:spcAft>
                <a:spcPts val="0"/>
              </a:spcAft>
              <a:buNone/>
            </a:pPr>
            <a:r>
              <a:t/>
            </a:r>
            <a:endParaRPr b="0" i="0" sz="1100" u="none" cap="none" strike="noStrike">
              <a:solidFill>
                <a:srgbClr val="000000"/>
              </a:solidFill>
              <a:latin typeface="Montserrat"/>
              <a:ea typeface="Montserrat"/>
              <a:cs typeface="Montserrat"/>
              <a:sym typeface="Montserrat"/>
            </a:endParaRPr>
          </a:p>
        </p:txBody>
      </p:sp>
      <p:sp>
        <p:nvSpPr>
          <p:cNvPr id="446" name="Google Shape;446;p43"/>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6">
              <a:alphaModFix/>
            </a:blip>
            <a:stretch>
              <a:fillRect b="0" l="0" r="0" t="0"/>
            </a:stretch>
          </a:blipFill>
          <a:ln>
            <a:noFill/>
          </a:ln>
        </p:spPr>
      </p:sp>
      <p:sp>
        <p:nvSpPr>
          <p:cNvPr id="447" name="Google Shape;447;p43"/>
          <p:cNvSpPr txBox="1"/>
          <p:nvPr/>
        </p:nvSpPr>
        <p:spPr>
          <a:xfrm>
            <a:off x="273836" y="502345"/>
            <a:ext cx="5975020" cy="1260013"/>
          </a:xfrm>
          <a:prstGeom prst="rect">
            <a:avLst/>
          </a:prstGeom>
          <a:noFill/>
          <a:ln>
            <a:noFill/>
          </a:ln>
        </p:spPr>
        <p:txBody>
          <a:bodyPr anchorCtr="0" anchor="t" bIns="0" lIns="0" spcFirstLastPara="1" rIns="0" wrap="square" tIns="0">
            <a:spAutoFit/>
          </a:bodyPr>
          <a:lstStyle/>
          <a:p>
            <a:pPr indent="0" lvl="0" marL="0" marR="0" rtl="0" algn="l">
              <a:lnSpc>
                <a:spcPct val="225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225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58750" lvl="1" marL="317500" marR="0" rtl="0" algn="l">
              <a:lnSpc>
                <a:spcPct val="139993"/>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GSCs and collected microprobes were counted using a hemocytometer and mixed at a 100:1 ratio</a:t>
            </a:r>
            <a:endParaRPr sz="700"/>
          </a:p>
          <a:p>
            <a:pPr indent="0" lvl="0" marL="0" marR="0" rtl="0" algn="l">
              <a:lnSpc>
                <a:spcPct val="139993"/>
              </a:lnSpc>
              <a:spcBef>
                <a:spcPts val="0"/>
              </a:spcBef>
              <a:spcAft>
                <a:spcPts val="0"/>
              </a:spcAft>
              <a:buNone/>
            </a:pPr>
            <a:r>
              <a:t/>
            </a:r>
            <a:endParaRPr b="1" i="0" sz="1500" u="none" cap="none" strike="noStrike">
              <a:solidFill>
                <a:srgbClr val="000000"/>
              </a:solidFill>
              <a:latin typeface="Inter"/>
              <a:ea typeface="Inter"/>
              <a:cs typeface="Inter"/>
              <a:sym typeface="Inter"/>
            </a:endParaRPr>
          </a:p>
        </p:txBody>
      </p:sp>
      <p:sp>
        <p:nvSpPr>
          <p:cNvPr id="448" name="Google Shape;448;p43"/>
          <p:cNvSpPr txBox="1"/>
          <p:nvPr/>
        </p:nvSpPr>
        <p:spPr>
          <a:xfrm>
            <a:off x="273836" y="1536781"/>
            <a:ext cx="3333590" cy="1260013"/>
          </a:xfrm>
          <a:prstGeom prst="rect">
            <a:avLst/>
          </a:prstGeom>
          <a:noFill/>
          <a:ln>
            <a:noFill/>
          </a:ln>
        </p:spPr>
        <p:txBody>
          <a:bodyPr anchorCtr="0" anchor="t" bIns="0" lIns="0" spcFirstLastPara="1" rIns="0" wrap="square" tIns="0">
            <a:spAutoFit/>
          </a:bodyPr>
          <a:lstStyle/>
          <a:p>
            <a:pPr indent="0" lvl="0" marL="0" marR="0" rtl="0" algn="l">
              <a:lnSpc>
                <a:spcPct val="225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58750" lvl="1" marL="317500" marR="0" rtl="0" algn="l">
              <a:lnSpc>
                <a:spcPct val="139993"/>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100 µL of the mixture was plated per well and incubated for 48 hours</a:t>
            </a:r>
            <a:endParaRPr sz="700"/>
          </a:p>
          <a:p>
            <a:pPr indent="0" lvl="0" marL="0" marR="0" rtl="0" algn="l">
              <a:lnSpc>
                <a:spcPct val="139993"/>
              </a:lnSpc>
              <a:spcBef>
                <a:spcPts val="0"/>
              </a:spcBef>
              <a:spcAft>
                <a:spcPts val="0"/>
              </a:spcAft>
              <a:buNone/>
            </a:pPr>
            <a:r>
              <a:t/>
            </a:r>
            <a:endParaRPr b="1" i="0" sz="1500" u="none" cap="none" strike="noStrike">
              <a:solidFill>
                <a:srgbClr val="000000"/>
              </a:solidFill>
              <a:latin typeface="Inter"/>
              <a:ea typeface="Inter"/>
              <a:cs typeface="Inter"/>
              <a:sym typeface="Inter"/>
            </a:endParaRPr>
          </a:p>
        </p:txBody>
      </p:sp>
      <p:sp>
        <p:nvSpPr>
          <p:cNvPr id="449" name="Google Shape;449;p43"/>
          <p:cNvSpPr txBox="1"/>
          <p:nvPr/>
        </p:nvSpPr>
        <p:spPr>
          <a:xfrm>
            <a:off x="273836" y="2763456"/>
            <a:ext cx="3333590" cy="1025166"/>
          </a:xfrm>
          <a:prstGeom prst="rect">
            <a:avLst/>
          </a:prstGeom>
          <a:noFill/>
          <a:ln>
            <a:noFill/>
          </a:ln>
        </p:spPr>
        <p:txBody>
          <a:bodyPr anchorCtr="0" anchor="t" bIns="0" lIns="0" spcFirstLastPara="1" rIns="0" wrap="square" tIns="0">
            <a:spAutoFit/>
          </a:bodyPr>
          <a:lstStyle/>
          <a:p>
            <a:pPr indent="-158750" lvl="1" marL="317500" marR="0" rtl="0" algn="l">
              <a:lnSpc>
                <a:spcPct val="139993"/>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A hyaluronic acid (HA) matrix was used for its abundance in brain tissue</a:t>
            </a:r>
            <a:endParaRPr sz="700"/>
          </a:p>
          <a:p>
            <a:pPr indent="0" lvl="0" marL="0" marR="0" rtl="0" algn="l">
              <a:lnSpc>
                <a:spcPct val="139993"/>
              </a:lnSpc>
              <a:spcBef>
                <a:spcPts val="0"/>
              </a:spcBef>
              <a:spcAft>
                <a:spcPts val="0"/>
              </a:spcAft>
              <a:buNone/>
            </a:pPr>
            <a:r>
              <a:t/>
            </a:r>
            <a:endParaRPr b="1" i="0" sz="1500" u="none" cap="none" strike="noStrike">
              <a:solidFill>
                <a:srgbClr val="000000"/>
              </a:solidFill>
              <a:latin typeface="Inter"/>
              <a:ea typeface="Inter"/>
              <a:cs typeface="Inter"/>
              <a:sym typeface="Inter"/>
            </a:endParaRPr>
          </a:p>
        </p:txBody>
      </p:sp>
      <p:sp>
        <p:nvSpPr>
          <p:cNvPr id="450" name="Google Shape;450;p43"/>
          <p:cNvSpPr txBox="1"/>
          <p:nvPr/>
        </p:nvSpPr>
        <p:spPr>
          <a:xfrm>
            <a:off x="273836" y="3421089"/>
            <a:ext cx="3333590" cy="1539515"/>
          </a:xfrm>
          <a:prstGeom prst="rect">
            <a:avLst/>
          </a:prstGeom>
          <a:noFill/>
          <a:ln>
            <a:noFill/>
          </a:ln>
        </p:spPr>
        <p:txBody>
          <a:bodyPr anchorCtr="0" anchor="t" bIns="0" lIns="0" spcFirstLastPara="1" rIns="0" wrap="square" tIns="0">
            <a:spAutoFit/>
          </a:bodyPr>
          <a:lstStyle/>
          <a:p>
            <a:pPr indent="0" lvl="0" marL="0" marR="0" rtl="0" algn="l">
              <a:lnSpc>
                <a:spcPct val="225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158750" lvl="1" marL="317500" marR="0" rtl="0" algn="l">
              <a:lnSpc>
                <a:spcPct val="139993"/>
              </a:lnSpc>
              <a:spcBef>
                <a:spcPts val="0"/>
              </a:spcBef>
              <a:spcAft>
                <a:spcPts val="0"/>
              </a:spcAft>
              <a:buClr>
                <a:srgbClr val="000000"/>
              </a:buClr>
              <a:buSzPts val="1500"/>
              <a:buFont typeface="Arial"/>
              <a:buChar char="•"/>
            </a:pPr>
            <a:r>
              <a:rPr b="1" i="0" lang="en" sz="1500" u="none" cap="none" strike="noStrike">
                <a:solidFill>
                  <a:srgbClr val="000000"/>
                </a:solidFill>
                <a:latin typeface="Inter"/>
                <a:ea typeface="Inter"/>
                <a:cs typeface="Inter"/>
                <a:sym typeface="Inter"/>
              </a:rPr>
              <a:t>3D HA gels were formed using HA, DTT (as a thiol-based crosslinker), and DMEM (nutrient rich cell culture media)</a:t>
            </a:r>
            <a:endParaRPr sz="700"/>
          </a:p>
          <a:p>
            <a:pPr indent="0" lvl="0" marL="0" marR="0" rtl="0" algn="l">
              <a:lnSpc>
                <a:spcPct val="139993"/>
              </a:lnSpc>
              <a:spcBef>
                <a:spcPts val="0"/>
              </a:spcBef>
              <a:spcAft>
                <a:spcPts val="0"/>
              </a:spcAft>
              <a:buNone/>
            </a:pPr>
            <a:r>
              <a:t/>
            </a:r>
            <a:endParaRPr b="1" i="0" sz="1500" u="none" cap="none" strike="noStrike">
              <a:solidFill>
                <a:srgbClr val="000000"/>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154" name="Shape 154"/>
        <p:cNvGrpSpPr/>
        <p:nvPr/>
      </p:nvGrpSpPr>
      <p:grpSpPr>
        <a:xfrm>
          <a:off x="0" y="0"/>
          <a:ext cx="0" cy="0"/>
          <a:chOff x="0" y="0"/>
          <a:chExt cx="0" cy="0"/>
        </a:xfrm>
      </p:grpSpPr>
      <p:sp>
        <p:nvSpPr>
          <p:cNvPr id="155" name="Google Shape;155;p26"/>
          <p:cNvSpPr txBox="1"/>
          <p:nvPr/>
        </p:nvSpPr>
        <p:spPr>
          <a:xfrm>
            <a:off x="1205668" y="-914309"/>
            <a:ext cx="6732600" cy="107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t/>
            </a:r>
            <a:endParaRPr sz="700"/>
          </a:p>
        </p:txBody>
      </p:sp>
      <p:sp>
        <p:nvSpPr>
          <p:cNvPr id="156" name="Google Shape;156;p26"/>
          <p:cNvSpPr txBox="1"/>
          <p:nvPr/>
        </p:nvSpPr>
        <p:spPr>
          <a:xfrm>
            <a:off x="2169425" y="1709850"/>
            <a:ext cx="4805100" cy="1723800"/>
          </a:xfrm>
          <a:prstGeom prst="rect">
            <a:avLst/>
          </a:prstGeom>
          <a:noFill/>
          <a:ln>
            <a:noFill/>
          </a:ln>
        </p:spPr>
        <p:txBody>
          <a:bodyPr anchorCtr="0" anchor="t" bIns="91425" lIns="91425" spcFirstLastPara="1" rIns="91425" wrap="square" tIns="91425">
            <a:spAutoFit/>
          </a:bodyPr>
          <a:lstStyle/>
          <a:p>
            <a:pPr indent="0" lvl="0" marL="0" rtl="0" algn="ctr">
              <a:lnSpc>
                <a:spcPct val="140000"/>
              </a:lnSpc>
              <a:spcBef>
                <a:spcPts val="0"/>
              </a:spcBef>
              <a:spcAft>
                <a:spcPts val="0"/>
              </a:spcAft>
              <a:buNone/>
            </a:pPr>
            <a:r>
              <a:rPr lang="en" sz="10000">
                <a:solidFill>
                  <a:schemeClr val="dk1"/>
                </a:solidFill>
                <a:latin typeface="Inter Black"/>
                <a:ea typeface="Inter Black"/>
                <a:cs typeface="Inter Black"/>
                <a:sym typeface="Inter Black"/>
              </a:rPr>
              <a:t>Cancer</a:t>
            </a:r>
            <a:endParaRPr sz="10000">
              <a:latin typeface="Inter Black"/>
              <a:ea typeface="Inter Black"/>
              <a:cs typeface="Inter Black"/>
              <a:sym typeface="Inter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458" name="Shape 458"/>
        <p:cNvGrpSpPr/>
        <p:nvPr/>
      </p:nvGrpSpPr>
      <p:grpSpPr>
        <a:xfrm>
          <a:off x="0" y="0"/>
          <a:ext cx="0" cy="0"/>
          <a:chOff x="0" y="0"/>
          <a:chExt cx="0" cy="0"/>
        </a:xfrm>
      </p:grpSpPr>
      <p:grpSp>
        <p:nvGrpSpPr>
          <p:cNvPr id="459" name="Google Shape;459;p44"/>
          <p:cNvGrpSpPr/>
          <p:nvPr/>
        </p:nvGrpSpPr>
        <p:grpSpPr>
          <a:xfrm>
            <a:off x="385642" y="1588630"/>
            <a:ext cx="8372717" cy="1475967"/>
            <a:chOff x="0" y="-47625"/>
            <a:chExt cx="813323" cy="143375"/>
          </a:xfrm>
        </p:grpSpPr>
        <p:sp>
          <p:nvSpPr>
            <p:cNvPr id="460" name="Google Shape;460;p44"/>
            <p:cNvSpPr/>
            <p:nvPr/>
          </p:nvSpPr>
          <p:spPr>
            <a:xfrm>
              <a:off x="0" y="0"/>
              <a:ext cx="813323" cy="95750"/>
            </a:xfrm>
            <a:custGeom>
              <a:rect b="b" l="l" r="r" t="t"/>
              <a:pathLst>
                <a:path extrusionOk="0" h="95750" w="813323">
                  <a:moveTo>
                    <a:pt x="0" y="0"/>
                  </a:moveTo>
                  <a:lnTo>
                    <a:pt x="813323" y="0"/>
                  </a:lnTo>
                  <a:lnTo>
                    <a:pt x="813323" y="95750"/>
                  </a:lnTo>
                  <a:lnTo>
                    <a:pt x="0" y="95750"/>
                  </a:lnTo>
                  <a:close/>
                </a:path>
              </a:pathLst>
            </a:custGeom>
            <a:solidFill>
              <a:srgbClr val="9D0618"/>
            </a:solidFill>
            <a:ln>
              <a:noFill/>
            </a:ln>
          </p:spPr>
        </p:sp>
        <p:sp>
          <p:nvSpPr>
            <p:cNvPr id="461" name="Google Shape;461;p44"/>
            <p:cNvSpPr txBox="1"/>
            <p:nvPr/>
          </p:nvSpPr>
          <p:spPr>
            <a:xfrm>
              <a:off x="0" y="-47625"/>
              <a:ext cx="813323"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44"/>
          <p:cNvSpPr/>
          <p:nvPr/>
        </p:nvSpPr>
        <p:spPr>
          <a:xfrm>
            <a:off x="2667974" y="0"/>
            <a:ext cx="7888989" cy="4777070"/>
          </a:xfrm>
          <a:custGeom>
            <a:rect b="b" l="l" r="r" t="t"/>
            <a:pathLst>
              <a:path extrusionOk="0" h="9554139" w="15777978">
                <a:moveTo>
                  <a:pt x="0" y="0"/>
                </a:moveTo>
                <a:lnTo>
                  <a:pt x="15777978" y="0"/>
                </a:lnTo>
                <a:lnTo>
                  <a:pt x="15777978" y="9554139"/>
                </a:lnTo>
                <a:lnTo>
                  <a:pt x="0" y="9554139"/>
                </a:lnTo>
                <a:lnTo>
                  <a:pt x="0" y="0"/>
                </a:lnTo>
                <a:close/>
              </a:path>
            </a:pathLst>
          </a:custGeom>
          <a:blipFill rotWithShape="1">
            <a:blip r:embed="rId3">
              <a:alphaModFix amt="50000"/>
            </a:blip>
            <a:stretch>
              <a:fillRect b="0" l="0" r="0" t="0"/>
            </a:stretch>
          </a:blipFill>
          <a:ln>
            <a:noFill/>
          </a:ln>
        </p:spPr>
      </p:sp>
      <p:sp>
        <p:nvSpPr>
          <p:cNvPr id="463" name="Google Shape;463;p44"/>
          <p:cNvSpPr txBox="1"/>
          <p:nvPr/>
        </p:nvSpPr>
        <p:spPr>
          <a:xfrm>
            <a:off x="1031684" y="2125362"/>
            <a:ext cx="7242900" cy="892800"/>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 sz="5800" u="none" cap="none" strike="noStrike">
                <a:solidFill>
                  <a:srgbClr val="FFFFFF"/>
                </a:solidFill>
                <a:latin typeface="Inter"/>
                <a:ea typeface="Inter"/>
                <a:cs typeface="Inter"/>
                <a:sym typeface="Inter"/>
              </a:rPr>
              <a:t>Preliminary Results </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471" name="Shape 471"/>
        <p:cNvGrpSpPr/>
        <p:nvPr/>
      </p:nvGrpSpPr>
      <p:grpSpPr>
        <a:xfrm>
          <a:off x="0" y="0"/>
          <a:ext cx="0" cy="0"/>
          <a:chOff x="0" y="0"/>
          <a:chExt cx="0" cy="0"/>
        </a:xfrm>
      </p:grpSpPr>
      <p:sp>
        <p:nvSpPr>
          <p:cNvPr id="472" name="Google Shape;472;p45"/>
          <p:cNvSpPr/>
          <p:nvPr/>
        </p:nvSpPr>
        <p:spPr>
          <a:xfrm>
            <a:off x="7859395" y="4747663"/>
            <a:ext cx="1284605" cy="395838"/>
          </a:xfrm>
          <a:custGeom>
            <a:rect b="b" l="l" r="r" t="t"/>
            <a:pathLst>
              <a:path extrusionOk="0" h="791675" w="2569211">
                <a:moveTo>
                  <a:pt x="0" y="0"/>
                </a:moveTo>
                <a:lnTo>
                  <a:pt x="2569211" y="0"/>
                </a:lnTo>
                <a:lnTo>
                  <a:pt x="2569211" y="791675"/>
                </a:lnTo>
                <a:lnTo>
                  <a:pt x="0" y="791675"/>
                </a:lnTo>
                <a:lnTo>
                  <a:pt x="0" y="0"/>
                </a:lnTo>
                <a:close/>
              </a:path>
            </a:pathLst>
          </a:custGeom>
          <a:blipFill rotWithShape="1">
            <a:blip r:embed="rId3">
              <a:alphaModFix/>
            </a:blip>
            <a:stretch>
              <a:fillRect b="0" l="0" r="0" t="0"/>
            </a:stretch>
          </a:blipFill>
          <a:ln>
            <a:noFill/>
          </a:ln>
        </p:spPr>
      </p:sp>
      <p:sp>
        <p:nvSpPr>
          <p:cNvPr id="473" name="Google Shape;473;p45"/>
          <p:cNvSpPr/>
          <p:nvPr/>
        </p:nvSpPr>
        <p:spPr>
          <a:xfrm>
            <a:off x="704176" y="773208"/>
            <a:ext cx="2745045" cy="4024173"/>
          </a:xfrm>
          <a:custGeom>
            <a:rect b="b" l="l" r="r" t="t"/>
            <a:pathLst>
              <a:path extrusionOk="0" h="8048345" w="5490089">
                <a:moveTo>
                  <a:pt x="0" y="0"/>
                </a:moveTo>
                <a:lnTo>
                  <a:pt x="5490089" y="0"/>
                </a:lnTo>
                <a:lnTo>
                  <a:pt x="5490089" y="8048344"/>
                </a:lnTo>
                <a:lnTo>
                  <a:pt x="0" y="8048344"/>
                </a:lnTo>
                <a:lnTo>
                  <a:pt x="0" y="0"/>
                </a:lnTo>
                <a:close/>
              </a:path>
            </a:pathLst>
          </a:custGeom>
          <a:blipFill rotWithShape="1">
            <a:blip r:embed="rId4">
              <a:alphaModFix/>
            </a:blip>
            <a:stretch>
              <a:fillRect b="-265" l="0" r="-140801" t="0"/>
            </a:stretch>
          </a:blipFill>
          <a:ln>
            <a:noFill/>
          </a:ln>
        </p:spPr>
      </p:sp>
      <p:sp>
        <p:nvSpPr>
          <p:cNvPr id="474" name="Google Shape;474;p45"/>
          <p:cNvSpPr/>
          <p:nvPr/>
        </p:nvSpPr>
        <p:spPr>
          <a:xfrm>
            <a:off x="4444047" y="773208"/>
            <a:ext cx="4057650" cy="4114800"/>
          </a:xfrm>
          <a:custGeom>
            <a:rect b="b" l="l" r="r" t="t"/>
            <a:pathLst>
              <a:path extrusionOk="0" h="8229600" w="8115300">
                <a:moveTo>
                  <a:pt x="0" y="0"/>
                </a:moveTo>
                <a:lnTo>
                  <a:pt x="8115300" y="0"/>
                </a:lnTo>
                <a:lnTo>
                  <a:pt x="8115300" y="8229600"/>
                </a:lnTo>
                <a:lnTo>
                  <a:pt x="0" y="8229600"/>
                </a:lnTo>
                <a:lnTo>
                  <a:pt x="0" y="0"/>
                </a:lnTo>
                <a:close/>
              </a:path>
            </a:pathLst>
          </a:custGeom>
          <a:blipFill rotWithShape="1">
            <a:blip r:embed="rId4">
              <a:alphaModFix/>
            </a:blip>
            <a:stretch>
              <a:fillRect b="-265" l="-66577" r="0" t="0"/>
            </a:stretch>
          </a:blipFill>
          <a:ln>
            <a:noFill/>
          </a:ln>
        </p:spPr>
      </p:sp>
      <p:grpSp>
        <p:nvGrpSpPr>
          <p:cNvPr id="475" name="Google Shape;475;p45"/>
          <p:cNvGrpSpPr/>
          <p:nvPr/>
        </p:nvGrpSpPr>
        <p:grpSpPr>
          <a:xfrm>
            <a:off x="273836" y="-87947"/>
            <a:ext cx="4062546" cy="861155"/>
            <a:chOff x="0" y="-47625"/>
            <a:chExt cx="676379" cy="143375"/>
          </a:xfrm>
        </p:grpSpPr>
        <p:sp>
          <p:nvSpPr>
            <p:cNvPr id="476" name="Google Shape;476;p45"/>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477" name="Google Shape;477;p45"/>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8" name="Google Shape;478;p45"/>
          <p:cNvSpPr txBox="1"/>
          <p:nvPr/>
        </p:nvSpPr>
        <p:spPr>
          <a:xfrm>
            <a:off x="835321"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Probe Size </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486" name="Shape 486"/>
        <p:cNvGrpSpPr/>
        <p:nvPr/>
      </p:nvGrpSpPr>
      <p:grpSpPr>
        <a:xfrm>
          <a:off x="0" y="0"/>
          <a:ext cx="0" cy="0"/>
          <a:chOff x="0" y="0"/>
          <a:chExt cx="0" cy="0"/>
        </a:xfrm>
      </p:grpSpPr>
      <p:sp>
        <p:nvSpPr>
          <p:cNvPr id="487" name="Google Shape;487;p46"/>
          <p:cNvSpPr/>
          <p:nvPr/>
        </p:nvSpPr>
        <p:spPr>
          <a:xfrm>
            <a:off x="7859395" y="4747663"/>
            <a:ext cx="1284605" cy="395838"/>
          </a:xfrm>
          <a:custGeom>
            <a:rect b="b" l="l" r="r" t="t"/>
            <a:pathLst>
              <a:path extrusionOk="0" h="791675" w="2569211">
                <a:moveTo>
                  <a:pt x="0" y="0"/>
                </a:moveTo>
                <a:lnTo>
                  <a:pt x="2569211" y="0"/>
                </a:lnTo>
                <a:lnTo>
                  <a:pt x="2569211" y="791675"/>
                </a:lnTo>
                <a:lnTo>
                  <a:pt x="0" y="791675"/>
                </a:lnTo>
                <a:lnTo>
                  <a:pt x="0" y="0"/>
                </a:lnTo>
                <a:close/>
              </a:path>
            </a:pathLst>
          </a:custGeom>
          <a:blipFill rotWithShape="1">
            <a:blip r:embed="rId3">
              <a:alphaModFix/>
            </a:blip>
            <a:stretch>
              <a:fillRect b="0" l="0" r="0" t="0"/>
            </a:stretch>
          </a:blipFill>
          <a:ln>
            <a:noFill/>
          </a:ln>
        </p:spPr>
      </p:sp>
      <p:sp>
        <p:nvSpPr>
          <p:cNvPr id="488" name="Google Shape;488;p46"/>
          <p:cNvSpPr/>
          <p:nvPr/>
        </p:nvSpPr>
        <p:spPr>
          <a:xfrm>
            <a:off x="4428027" y="1198051"/>
            <a:ext cx="4201623" cy="3431099"/>
          </a:xfrm>
          <a:custGeom>
            <a:rect b="b" l="l" r="r" t="t"/>
            <a:pathLst>
              <a:path extrusionOk="0" h="6862198" w="8403245">
                <a:moveTo>
                  <a:pt x="0" y="0"/>
                </a:moveTo>
                <a:lnTo>
                  <a:pt x="8403245" y="0"/>
                </a:lnTo>
                <a:lnTo>
                  <a:pt x="8403245" y="6862198"/>
                </a:lnTo>
                <a:lnTo>
                  <a:pt x="0" y="6862198"/>
                </a:lnTo>
                <a:lnTo>
                  <a:pt x="0" y="0"/>
                </a:lnTo>
                <a:close/>
              </a:path>
            </a:pathLst>
          </a:custGeom>
          <a:blipFill rotWithShape="1">
            <a:blip r:embed="rId4">
              <a:alphaModFix/>
            </a:blip>
            <a:stretch>
              <a:fillRect b="-447" l="-96171" r="-884" t="0"/>
            </a:stretch>
          </a:blipFill>
          <a:ln>
            <a:noFill/>
          </a:ln>
        </p:spPr>
      </p:sp>
      <p:sp>
        <p:nvSpPr>
          <p:cNvPr id="489" name="Google Shape;489;p46"/>
          <p:cNvSpPr/>
          <p:nvPr/>
        </p:nvSpPr>
        <p:spPr>
          <a:xfrm>
            <a:off x="455344" y="1218578"/>
            <a:ext cx="3408575" cy="3101743"/>
          </a:xfrm>
          <a:custGeom>
            <a:rect b="b" l="l" r="r" t="t"/>
            <a:pathLst>
              <a:path extrusionOk="0" h="6203485" w="6817151">
                <a:moveTo>
                  <a:pt x="0" y="0"/>
                </a:moveTo>
                <a:lnTo>
                  <a:pt x="6817151" y="0"/>
                </a:lnTo>
                <a:lnTo>
                  <a:pt x="6817151" y="6203484"/>
                </a:lnTo>
                <a:lnTo>
                  <a:pt x="0" y="6203484"/>
                </a:lnTo>
                <a:lnTo>
                  <a:pt x="0" y="0"/>
                </a:lnTo>
                <a:close/>
              </a:path>
            </a:pathLst>
          </a:custGeom>
          <a:blipFill rotWithShape="1">
            <a:blip r:embed="rId4">
              <a:alphaModFix/>
            </a:blip>
            <a:stretch>
              <a:fillRect b="-2711" l="0" r="-124542" t="0"/>
            </a:stretch>
          </a:blipFill>
          <a:ln>
            <a:noFill/>
          </a:ln>
        </p:spPr>
      </p:sp>
      <p:grpSp>
        <p:nvGrpSpPr>
          <p:cNvPr id="490" name="Google Shape;490;p46"/>
          <p:cNvGrpSpPr/>
          <p:nvPr/>
        </p:nvGrpSpPr>
        <p:grpSpPr>
          <a:xfrm>
            <a:off x="273836" y="-87947"/>
            <a:ext cx="4062546" cy="861155"/>
            <a:chOff x="0" y="-47625"/>
            <a:chExt cx="676379" cy="143375"/>
          </a:xfrm>
        </p:grpSpPr>
        <p:sp>
          <p:nvSpPr>
            <p:cNvPr id="491" name="Google Shape;491;p46"/>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492" name="Google Shape;492;p46"/>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3" name="Google Shape;493;p46"/>
          <p:cNvSpPr txBox="1"/>
          <p:nvPr/>
        </p:nvSpPr>
        <p:spPr>
          <a:xfrm>
            <a:off x="455344"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Probe Properties</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01" name="Shape 501"/>
        <p:cNvGrpSpPr/>
        <p:nvPr/>
      </p:nvGrpSpPr>
      <p:grpSpPr>
        <a:xfrm>
          <a:off x="0" y="0"/>
          <a:ext cx="0" cy="0"/>
          <a:chOff x="0" y="0"/>
          <a:chExt cx="0" cy="0"/>
        </a:xfrm>
      </p:grpSpPr>
      <p:sp>
        <p:nvSpPr>
          <p:cNvPr id="502" name="Google Shape;502;p47"/>
          <p:cNvSpPr/>
          <p:nvPr/>
        </p:nvSpPr>
        <p:spPr>
          <a:xfrm>
            <a:off x="3436105" y="1802764"/>
            <a:ext cx="2837022" cy="3021643"/>
          </a:xfrm>
          <a:custGeom>
            <a:rect b="b" l="l" r="r" t="t"/>
            <a:pathLst>
              <a:path extrusionOk="0" h="6043287" w="5674043">
                <a:moveTo>
                  <a:pt x="0" y="0"/>
                </a:moveTo>
                <a:lnTo>
                  <a:pt x="5674043" y="0"/>
                </a:lnTo>
                <a:lnTo>
                  <a:pt x="5674043" y="6043287"/>
                </a:lnTo>
                <a:lnTo>
                  <a:pt x="0" y="6043287"/>
                </a:lnTo>
                <a:lnTo>
                  <a:pt x="0" y="0"/>
                </a:lnTo>
                <a:close/>
              </a:path>
            </a:pathLst>
          </a:custGeom>
          <a:blipFill rotWithShape="1">
            <a:blip r:embed="rId3">
              <a:alphaModFix/>
            </a:blip>
            <a:stretch>
              <a:fillRect b="0" l="0" r="0" t="0"/>
            </a:stretch>
          </a:blipFill>
          <a:ln>
            <a:noFill/>
          </a:ln>
        </p:spPr>
      </p:sp>
      <p:sp>
        <p:nvSpPr>
          <p:cNvPr id="503" name="Google Shape;503;p47"/>
          <p:cNvSpPr/>
          <p:nvPr/>
        </p:nvSpPr>
        <p:spPr>
          <a:xfrm>
            <a:off x="6023589" y="228798"/>
            <a:ext cx="3120411" cy="3694449"/>
          </a:xfrm>
          <a:custGeom>
            <a:rect b="b" l="l" r="r" t="t"/>
            <a:pathLst>
              <a:path extrusionOk="0" h="7388897" w="6240822">
                <a:moveTo>
                  <a:pt x="0" y="0"/>
                </a:moveTo>
                <a:lnTo>
                  <a:pt x="6240822" y="0"/>
                </a:lnTo>
                <a:lnTo>
                  <a:pt x="6240822" y="7388898"/>
                </a:lnTo>
                <a:lnTo>
                  <a:pt x="0" y="7388898"/>
                </a:lnTo>
                <a:lnTo>
                  <a:pt x="0" y="0"/>
                </a:lnTo>
                <a:close/>
              </a:path>
            </a:pathLst>
          </a:custGeom>
          <a:blipFill rotWithShape="1">
            <a:blip r:embed="rId4">
              <a:alphaModFix/>
            </a:blip>
            <a:stretch>
              <a:fillRect b="0" l="0" r="0" t="0"/>
            </a:stretch>
          </a:blipFill>
          <a:ln>
            <a:noFill/>
          </a:ln>
        </p:spPr>
      </p:sp>
      <p:grpSp>
        <p:nvGrpSpPr>
          <p:cNvPr id="504" name="Google Shape;504;p47"/>
          <p:cNvGrpSpPr/>
          <p:nvPr/>
        </p:nvGrpSpPr>
        <p:grpSpPr>
          <a:xfrm>
            <a:off x="273836" y="-87947"/>
            <a:ext cx="4062546" cy="861155"/>
            <a:chOff x="0" y="-47625"/>
            <a:chExt cx="676379" cy="143375"/>
          </a:xfrm>
        </p:grpSpPr>
        <p:sp>
          <p:nvSpPr>
            <p:cNvPr id="505" name="Google Shape;505;p47"/>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506" name="Google Shape;506;p47"/>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7" name="Google Shape;507;p47"/>
          <p:cNvSpPr/>
          <p:nvPr/>
        </p:nvSpPr>
        <p:spPr>
          <a:xfrm>
            <a:off x="633902" y="1001040"/>
            <a:ext cx="2623185" cy="26231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6650" l="-6584" r="-5111" t="-8165"/>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8" name="Google Shape;508;p47"/>
          <p:cNvSpPr txBox="1"/>
          <p:nvPr/>
        </p:nvSpPr>
        <p:spPr>
          <a:xfrm>
            <a:off x="458539" y="2288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Probe Mesh Body </a:t>
            </a:r>
            <a:endParaRPr sz="700"/>
          </a:p>
        </p:txBody>
      </p:sp>
      <p:sp>
        <p:nvSpPr>
          <p:cNvPr id="509" name="Google Shape;509;p47"/>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17" name="Shape 517"/>
        <p:cNvGrpSpPr/>
        <p:nvPr/>
      </p:nvGrpSpPr>
      <p:grpSpPr>
        <a:xfrm>
          <a:off x="0" y="0"/>
          <a:ext cx="0" cy="0"/>
          <a:chOff x="0" y="0"/>
          <a:chExt cx="0" cy="0"/>
        </a:xfrm>
      </p:grpSpPr>
      <p:sp>
        <p:nvSpPr>
          <p:cNvPr id="518" name="Google Shape;518;p48"/>
          <p:cNvSpPr/>
          <p:nvPr/>
        </p:nvSpPr>
        <p:spPr>
          <a:xfrm>
            <a:off x="7859395" y="4747663"/>
            <a:ext cx="1284605" cy="395838"/>
          </a:xfrm>
          <a:custGeom>
            <a:rect b="b" l="l" r="r" t="t"/>
            <a:pathLst>
              <a:path extrusionOk="0" h="791675" w="2569211">
                <a:moveTo>
                  <a:pt x="0" y="0"/>
                </a:moveTo>
                <a:lnTo>
                  <a:pt x="2569211" y="0"/>
                </a:lnTo>
                <a:lnTo>
                  <a:pt x="2569211" y="791675"/>
                </a:lnTo>
                <a:lnTo>
                  <a:pt x="0" y="791675"/>
                </a:lnTo>
                <a:lnTo>
                  <a:pt x="0" y="0"/>
                </a:lnTo>
                <a:close/>
              </a:path>
            </a:pathLst>
          </a:custGeom>
          <a:blipFill rotWithShape="1">
            <a:blip r:embed="rId3">
              <a:alphaModFix/>
            </a:blip>
            <a:stretch>
              <a:fillRect b="0" l="0" r="0" t="0"/>
            </a:stretch>
          </a:blipFill>
          <a:ln>
            <a:noFill/>
          </a:ln>
        </p:spPr>
      </p:sp>
      <p:grpSp>
        <p:nvGrpSpPr>
          <p:cNvPr id="519" name="Google Shape;519;p48"/>
          <p:cNvGrpSpPr/>
          <p:nvPr/>
        </p:nvGrpSpPr>
        <p:grpSpPr>
          <a:xfrm>
            <a:off x="273836" y="776013"/>
            <a:ext cx="4610444" cy="3853137"/>
            <a:chOff x="0" y="-47625"/>
            <a:chExt cx="2428547" cy="2029636"/>
          </a:xfrm>
        </p:grpSpPr>
        <p:sp>
          <p:nvSpPr>
            <p:cNvPr id="520" name="Google Shape;520;p48"/>
            <p:cNvSpPr/>
            <p:nvPr/>
          </p:nvSpPr>
          <p:spPr>
            <a:xfrm>
              <a:off x="0" y="0"/>
              <a:ext cx="2428547" cy="1982011"/>
            </a:xfrm>
            <a:custGeom>
              <a:rect b="b" l="l" r="r" t="t"/>
              <a:pathLst>
                <a:path extrusionOk="0" h="1982011" w="2428547">
                  <a:moveTo>
                    <a:pt x="0" y="0"/>
                  </a:moveTo>
                  <a:lnTo>
                    <a:pt x="2428547" y="0"/>
                  </a:lnTo>
                  <a:lnTo>
                    <a:pt x="2428547" y="1982011"/>
                  </a:lnTo>
                  <a:lnTo>
                    <a:pt x="0" y="1982011"/>
                  </a:lnTo>
                  <a:close/>
                </a:path>
              </a:pathLst>
            </a:custGeom>
            <a:solidFill>
              <a:srgbClr val="FFFFFF"/>
            </a:solidFill>
            <a:ln>
              <a:noFill/>
            </a:ln>
          </p:spPr>
        </p:sp>
        <p:sp>
          <p:nvSpPr>
            <p:cNvPr id="521" name="Google Shape;521;p48"/>
            <p:cNvSpPr txBox="1"/>
            <p:nvPr/>
          </p:nvSpPr>
          <p:spPr>
            <a:xfrm>
              <a:off x="0" y="-47625"/>
              <a:ext cx="2428547" cy="2029636"/>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2" name="Google Shape;522;p48"/>
          <p:cNvSpPr/>
          <p:nvPr/>
        </p:nvSpPr>
        <p:spPr>
          <a:xfrm>
            <a:off x="656470" y="1106131"/>
            <a:ext cx="4035811" cy="3147469"/>
          </a:xfrm>
          <a:custGeom>
            <a:rect b="b" l="l" r="r" t="t"/>
            <a:pathLst>
              <a:path extrusionOk="0" h="6294937" w="8071621">
                <a:moveTo>
                  <a:pt x="0" y="0"/>
                </a:moveTo>
                <a:lnTo>
                  <a:pt x="8071620" y="0"/>
                </a:lnTo>
                <a:lnTo>
                  <a:pt x="8071620" y="6294937"/>
                </a:lnTo>
                <a:lnTo>
                  <a:pt x="0" y="6294937"/>
                </a:lnTo>
                <a:lnTo>
                  <a:pt x="0" y="0"/>
                </a:lnTo>
                <a:close/>
              </a:path>
            </a:pathLst>
          </a:custGeom>
          <a:blipFill rotWithShape="1">
            <a:blip r:embed="rId4">
              <a:alphaModFix/>
            </a:blip>
            <a:stretch>
              <a:fillRect b="-2096" l="-4425" r="0" t="0"/>
            </a:stretch>
          </a:blipFill>
          <a:ln>
            <a:noFill/>
          </a:ln>
        </p:spPr>
      </p:sp>
      <p:sp>
        <p:nvSpPr>
          <p:cNvPr id="523" name="Google Shape;523;p48"/>
          <p:cNvSpPr/>
          <p:nvPr/>
        </p:nvSpPr>
        <p:spPr>
          <a:xfrm>
            <a:off x="5215150" y="0"/>
            <a:ext cx="3414500" cy="2679866"/>
          </a:xfrm>
          <a:custGeom>
            <a:rect b="b" l="l" r="r" t="t"/>
            <a:pathLst>
              <a:path extrusionOk="0" h="5359731" w="6829000">
                <a:moveTo>
                  <a:pt x="0" y="0"/>
                </a:moveTo>
                <a:lnTo>
                  <a:pt x="6829000" y="0"/>
                </a:lnTo>
                <a:lnTo>
                  <a:pt x="6829000" y="5359731"/>
                </a:lnTo>
                <a:lnTo>
                  <a:pt x="0" y="5359731"/>
                </a:lnTo>
                <a:lnTo>
                  <a:pt x="0" y="0"/>
                </a:lnTo>
                <a:close/>
              </a:path>
            </a:pathLst>
          </a:custGeom>
          <a:blipFill rotWithShape="1">
            <a:blip r:embed="rId5">
              <a:alphaModFix/>
            </a:blip>
            <a:stretch>
              <a:fillRect b="0" l="0" r="-107904" t="0"/>
            </a:stretch>
          </a:blipFill>
          <a:ln>
            <a:noFill/>
          </a:ln>
        </p:spPr>
      </p:sp>
      <p:sp>
        <p:nvSpPr>
          <p:cNvPr id="524" name="Google Shape;524;p48"/>
          <p:cNvSpPr/>
          <p:nvPr/>
        </p:nvSpPr>
        <p:spPr>
          <a:xfrm>
            <a:off x="5118454" y="2293950"/>
            <a:ext cx="3607892" cy="2651631"/>
          </a:xfrm>
          <a:custGeom>
            <a:rect b="b" l="l" r="r" t="t"/>
            <a:pathLst>
              <a:path extrusionOk="0" h="5303262" w="7215784">
                <a:moveTo>
                  <a:pt x="0" y="0"/>
                </a:moveTo>
                <a:lnTo>
                  <a:pt x="7215784" y="0"/>
                </a:lnTo>
                <a:lnTo>
                  <a:pt x="7215784" y="5303262"/>
                </a:lnTo>
                <a:lnTo>
                  <a:pt x="0" y="5303262"/>
                </a:lnTo>
                <a:lnTo>
                  <a:pt x="0" y="0"/>
                </a:lnTo>
                <a:close/>
              </a:path>
            </a:pathLst>
          </a:custGeom>
          <a:blipFill rotWithShape="1">
            <a:blip r:embed="rId5">
              <a:alphaModFix/>
            </a:blip>
            <a:stretch>
              <a:fillRect b="-2268" l="-97911" r="-1192" t="0"/>
            </a:stretch>
          </a:blipFill>
          <a:ln>
            <a:noFill/>
          </a:ln>
        </p:spPr>
      </p:sp>
      <p:grpSp>
        <p:nvGrpSpPr>
          <p:cNvPr id="525" name="Google Shape;525;p48"/>
          <p:cNvGrpSpPr/>
          <p:nvPr/>
        </p:nvGrpSpPr>
        <p:grpSpPr>
          <a:xfrm>
            <a:off x="273836" y="-87947"/>
            <a:ext cx="4801079" cy="861155"/>
            <a:chOff x="0" y="-47625"/>
            <a:chExt cx="799339" cy="143375"/>
          </a:xfrm>
        </p:grpSpPr>
        <p:sp>
          <p:nvSpPr>
            <p:cNvPr id="526" name="Google Shape;526;p48"/>
            <p:cNvSpPr/>
            <p:nvPr/>
          </p:nvSpPr>
          <p:spPr>
            <a:xfrm>
              <a:off x="0" y="0"/>
              <a:ext cx="799339" cy="95750"/>
            </a:xfrm>
            <a:custGeom>
              <a:rect b="b" l="l" r="r" t="t"/>
              <a:pathLst>
                <a:path extrusionOk="0" h="95750" w="799339">
                  <a:moveTo>
                    <a:pt x="0" y="0"/>
                  </a:moveTo>
                  <a:lnTo>
                    <a:pt x="799339" y="0"/>
                  </a:lnTo>
                  <a:lnTo>
                    <a:pt x="799339" y="95750"/>
                  </a:lnTo>
                  <a:lnTo>
                    <a:pt x="0" y="95750"/>
                  </a:lnTo>
                  <a:close/>
                </a:path>
              </a:pathLst>
            </a:custGeom>
            <a:solidFill>
              <a:srgbClr val="9D0618"/>
            </a:solidFill>
            <a:ln>
              <a:noFill/>
            </a:ln>
          </p:spPr>
        </p:sp>
        <p:sp>
          <p:nvSpPr>
            <p:cNvPr id="527" name="Google Shape;527;p48"/>
            <p:cNvSpPr txBox="1"/>
            <p:nvPr/>
          </p:nvSpPr>
          <p:spPr>
            <a:xfrm>
              <a:off x="0" y="-47625"/>
              <a:ext cx="79933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8" name="Google Shape;528;p48"/>
          <p:cNvSpPr txBox="1"/>
          <p:nvPr/>
        </p:nvSpPr>
        <p:spPr>
          <a:xfrm>
            <a:off x="460081" y="249998"/>
            <a:ext cx="46149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Probe Quantification </a:t>
            </a:r>
            <a:endParaRPr sz="700"/>
          </a:p>
        </p:txBody>
      </p:sp>
      <p:sp>
        <p:nvSpPr>
          <p:cNvPr id="529" name="Google Shape;529;p48"/>
          <p:cNvSpPr txBox="1"/>
          <p:nvPr/>
        </p:nvSpPr>
        <p:spPr>
          <a:xfrm>
            <a:off x="6430906" y="495300"/>
            <a:ext cx="2070792" cy="145810"/>
          </a:xfrm>
          <a:prstGeom prst="rect">
            <a:avLst/>
          </a:prstGeom>
          <a:noFill/>
          <a:ln>
            <a:noFill/>
          </a:ln>
        </p:spPr>
        <p:txBody>
          <a:bodyPr anchorCtr="0" anchor="t" bIns="0" lIns="0" spcFirstLastPara="1" rIns="0" wrap="square" tIns="0">
            <a:spAutoFit/>
          </a:bodyPr>
          <a:lstStyle/>
          <a:p>
            <a:pPr indent="0" lvl="0" marL="0" marR="0" rtl="0" algn="l">
              <a:lnSpc>
                <a:spcPct val="143051"/>
              </a:lnSpc>
              <a:spcBef>
                <a:spcPts val="0"/>
              </a:spcBef>
              <a:spcAft>
                <a:spcPts val="0"/>
              </a:spcAft>
              <a:buNone/>
            </a:pPr>
            <a:r>
              <a:rPr b="1" i="0" lang="en" sz="800" u="sng" cap="none" strike="noStrike">
                <a:solidFill>
                  <a:srgbClr val="000000"/>
                </a:solidFill>
                <a:latin typeface="Montserrat"/>
                <a:ea typeface="Montserrat"/>
                <a:cs typeface="Montserrat"/>
                <a:sym typeface="Montserrat"/>
              </a:rPr>
              <a:t>10 MICRO-NEWTON TOTAL FORCE</a:t>
            </a:r>
            <a:endParaRPr sz="700"/>
          </a:p>
        </p:txBody>
      </p:sp>
      <p:sp>
        <p:nvSpPr>
          <p:cNvPr id="530" name="Google Shape;530;p48"/>
          <p:cNvSpPr txBox="1"/>
          <p:nvPr/>
        </p:nvSpPr>
        <p:spPr>
          <a:xfrm>
            <a:off x="6430906" y="2953821"/>
            <a:ext cx="2070792" cy="145810"/>
          </a:xfrm>
          <a:prstGeom prst="rect">
            <a:avLst/>
          </a:prstGeom>
          <a:noFill/>
          <a:ln>
            <a:noFill/>
          </a:ln>
        </p:spPr>
        <p:txBody>
          <a:bodyPr anchorCtr="0" anchor="t" bIns="0" lIns="0" spcFirstLastPara="1" rIns="0" wrap="square" tIns="0">
            <a:spAutoFit/>
          </a:bodyPr>
          <a:lstStyle/>
          <a:p>
            <a:pPr indent="0" lvl="0" marL="0" marR="0" rtl="0" algn="l">
              <a:lnSpc>
                <a:spcPct val="143051"/>
              </a:lnSpc>
              <a:spcBef>
                <a:spcPts val="0"/>
              </a:spcBef>
              <a:spcAft>
                <a:spcPts val="0"/>
              </a:spcAft>
              <a:buNone/>
            </a:pPr>
            <a:r>
              <a:rPr b="1" i="0" lang="en" sz="800" u="sng" cap="none" strike="noStrike">
                <a:solidFill>
                  <a:srgbClr val="000000"/>
                </a:solidFill>
                <a:latin typeface="Montserrat"/>
                <a:ea typeface="Montserrat"/>
                <a:cs typeface="Montserrat"/>
                <a:sym typeface="Montserrat"/>
              </a:rPr>
              <a:t>50 MICRO-NEWTON TOTAL FORCE</a:t>
            </a:r>
            <a:endParaRPr sz="700"/>
          </a:p>
        </p:txBody>
      </p:sp>
      <p:grpSp>
        <p:nvGrpSpPr>
          <p:cNvPr id="531" name="Google Shape;531;p48"/>
          <p:cNvGrpSpPr/>
          <p:nvPr/>
        </p:nvGrpSpPr>
        <p:grpSpPr>
          <a:xfrm>
            <a:off x="1915838" y="4329884"/>
            <a:ext cx="1703395" cy="164604"/>
            <a:chOff x="0" y="-47625"/>
            <a:chExt cx="4542387" cy="438945"/>
          </a:xfrm>
        </p:grpSpPr>
        <p:sp>
          <p:nvSpPr>
            <p:cNvPr id="532" name="Google Shape;532;p48"/>
            <p:cNvSpPr txBox="1"/>
            <p:nvPr/>
          </p:nvSpPr>
          <p:spPr>
            <a:xfrm>
              <a:off x="0" y="12706"/>
              <a:ext cx="4542387" cy="378614"/>
            </a:xfrm>
            <a:prstGeom prst="rect">
              <a:avLst/>
            </a:prstGeom>
            <a:noFill/>
            <a:ln>
              <a:noFill/>
            </a:ln>
          </p:spPr>
          <p:txBody>
            <a:bodyPr anchorCtr="0" anchor="t" bIns="0" lIns="0" spcFirstLastPara="1" rIns="0" wrap="square" tIns="0">
              <a:spAutoFit/>
            </a:bodyPr>
            <a:lstStyle/>
            <a:p>
              <a:pPr indent="0" lvl="0" marL="0" marR="0" rtl="0" algn="l">
                <a:lnSpc>
                  <a:spcPct val="143051"/>
                </a:lnSpc>
                <a:spcBef>
                  <a:spcPts val="0"/>
                </a:spcBef>
                <a:spcAft>
                  <a:spcPts val="0"/>
                </a:spcAft>
                <a:buNone/>
              </a:pPr>
              <a:r>
                <a:rPr b="1" i="0" lang="en" sz="800" u="none" cap="none" strike="noStrike">
                  <a:solidFill>
                    <a:srgbClr val="000000"/>
                  </a:solidFill>
                  <a:latin typeface="Montserrat"/>
                  <a:ea typeface="Montserrat"/>
                  <a:cs typeface="Montserrat"/>
                  <a:sym typeface="Montserrat"/>
                </a:rPr>
                <a:t>CHANGE IN DIAMETER(  M)</a:t>
              </a:r>
              <a:endParaRPr sz="700"/>
            </a:p>
          </p:txBody>
        </p:sp>
        <p:sp>
          <p:nvSpPr>
            <p:cNvPr id="533" name="Google Shape;533;p48"/>
            <p:cNvSpPr txBox="1"/>
            <p:nvPr/>
          </p:nvSpPr>
          <p:spPr>
            <a:xfrm>
              <a:off x="3686356" y="-47625"/>
              <a:ext cx="208005" cy="4389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000" u="none" cap="none" strike="noStrike">
                  <a:solidFill>
                    <a:srgbClr val="000000"/>
                  </a:solidFill>
                  <a:latin typeface="Montserrat"/>
                  <a:ea typeface="Montserrat"/>
                  <a:cs typeface="Montserrat"/>
                  <a:sym typeface="Montserrat"/>
                </a:rPr>
                <a:t>µ</a:t>
              </a:r>
              <a:endParaRPr sz="700"/>
            </a:p>
          </p:txBody>
        </p:sp>
      </p:grpSp>
      <p:grpSp>
        <p:nvGrpSpPr>
          <p:cNvPr id="534" name="Google Shape;534;p48"/>
          <p:cNvGrpSpPr/>
          <p:nvPr/>
        </p:nvGrpSpPr>
        <p:grpSpPr>
          <a:xfrm>
            <a:off x="423118" y="1562009"/>
            <a:ext cx="164604" cy="1703395"/>
            <a:chOff x="-47625" y="0"/>
            <a:chExt cx="438945" cy="4542387"/>
          </a:xfrm>
        </p:grpSpPr>
        <p:sp>
          <p:nvSpPr>
            <p:cNvPr id="535" name="Google Shape;535;p48"/>
            <p:cNvSpPr txBox="1"/>
            <p:nvPr/>
          </p:nvSpPr>
          <p:spPr>
            <a:xfrm rot="-5400000">
              <a:off x="-2069181" y="2081887"/>
              <a:ext cx="4542387" cy="378614"/>
            </a:xfrm>
            <a:prstGeom prst="rect">
              <a:avLst/>
            </a:prstGeom>
            <a:noFill/>
            <a:ln>
              <a:noFill/>
            </a:ln>
          </p:spPr>
          <p:txBody>
            <a:bodyPr anchorCtr="0" anchor="t" bIns="0" lIns="0" spcFirstLastPara="1" rIns="0" wrap="square" tIns="0">
              <a:spAutoFit/>
            </a:bodyPr>
            <a:lstStyle/>
            <a:p>
              <a:pPr indent="0" lvl="0" marL="0" marR="0" rtl="0" algn="l">
                <a:lnSpc>
                  <a:spcPct val="143051"/>
                </a:lnSpc>
                <a:spcBef>
                  <a:spcPts val="0"/>
                </a:spcBef>
                <a:spcAft>
                  <a:spcPts val="0"/>
                </a:spcAft>
                <a:buNone/>
              </a:pPr>
              <a:r>
                <a:rPr b="1" i="0" lang="en" sz="800" u="none" cap="none" strike="noStrike">
                  <a:solidFill>
                    <a:srgbClr val="000000"/>
                  </a:solidFill>
                  <a:latin typeface="Montserrat"/>
                  <a:ea typeface="Montserrat"/>
                  <a:cs typeface="Montserrat"/>
                  <a:sym typeface="Montserrat"/>
                </a:rPr>
                <a:t>TOTAL FORCE(  N)</a:t>
              </a:r>
              <a:endParaRPr sz="700"/>
            </a:p>
          </p:txBody>
        </p:sp>
        <p:sp>
          <p:nvSpPr>
            <p:cNvPr id="536" name="Google Shape;536;p48"/>
            <p:cNvSpPr txBox="1"/>
            <p:nvPr/>
          </p:nvSpPr>
          <p:spPr>
            <a:xfrm rot="-5400000">
              <a:off x="67845" y="1901488"/>
              <a:ext cx="208005" cy="4389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000" u="none" cap="none" strike="noStrike">
                  <a:solidFill>
                    <a:srgbClr val="000000"/>
                  </a:solidFill>
                  <a:latin typeface="Montserrat"/>
                  <a:ea typeface="Montserrat"/>
                  <a:cs typeface="Montserrat"/>
                  <a:sym typeface="Montserrat"/>
                </a:rPr>
                <a:t>µ</a:t>
              </a:r>
              <a:endParaRPr sz="700"/>
            </a:p>
          </p:txBody>
        </p:sp>
      </p:grpSp>
      <p:sp>
        <p:nvSpPr>
          <p:cNvPr id="537" name="Google Shape;537;p48"/>
          <p:cNvSpPr txBox="1"/>
          <p:nvPr/>
        </p:nvSpPr>
        <p:spPr>
          <a:xfrm>
            <a:off x="5395511" y="4798839"/>
            <a:ext cx="2070792" cy="146743"/>
          </a:xfrm>
          <a:prstGeom prst="rect">
            <a:avLst/>
          </a:prstGeom>
          <a:noFill/>
          <a:ln>
            <a:noFill/>
          </a:ln>
        </p:spPr>
        <p:txBody>
          <a:bodyPr anchorCtr="0" anchor="t" bIns="0" lIns="0" spcFirstLastPara="1" rIns="0" wrap="square" tIns="0">
            <a:spAutoFit/>
          </a:bodyPr>
          <a:lstStyle/>
          <a:p>
            <a:pPr indent="0" lvl="0" marL="0" marR="0" rtl="0" algn="l">
              <a:lnSpc>
                <a:spcPct val="143051"/>
              </a:lnSpc>
              <a:spcBef>
                <a:spcPts val="0"/>
              </a:spcBef>
              <a:spcAft>
                <a:spcPts val="0"/>
              </a:spcAft>
              <a:buNone/>
            </a:pPr>
            <a:r>
              <a:rPr b="1" i="0" lang="en" sz="800" u="none" cap="none" strike="noStrike">
                <a:solidFill>
                  <a:srgbClr val="000000"/>
                </a:solidFill>
                <a:latin typeface="Montserrat"/>
                <a:ea typeface="Montserrat"/>
                <a:cs typeface="Montserrat"/>
                <a:sym typeface="Montserrat"/>
              </a:rPr>
              <a:t>(MATTHEW PRIDDY, PHD)</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45" name="Shape 545"/>
        <p:cNvGrpSpPr/>
        <p:nvPr/>
      </p:nvGrpSpPr>
      <p:grpSpPr>
        <a:xfrm>
          <a:off x="0" y="0"/>
          <a:ext cx="0" cy="0"/>
          <a:chOff x="0" y="0"/>
          <a:chExt cx="0" cy="0"/>
        </a:xfrm>
      </p:grpSpPr>
      <p:grpSp>
        <p:nvGrpSpPr>
          <p:cNvPr id="546" name="Google Shape;546;p49"/>
          <p:cNvGrpSpPr/>
          <p:nvPr/>
        </p:nvGrpSpPr>
        <p:grpSpPr>
          <a:xfrm>
            <a:off x="273836" y="-87947"/>
            <a:ext cx="4062546" cy="861155"/>
            <a:chOff x="0" y="-47625"/>
            <a:chExt cx="676379" cy="143375"/>
          </a:xfrm>
        </p:grpSpPr>
        <p:sp>
          <p:nvSpPr>
            <p:cNvPr id="547" name="Google Shape;547;p49"/>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548" name="Google Shape;548;p49"/>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9" name="Google Shape;549;p49"/>
          <p:cNvSpPr txBox="1"/>
          <p:nvPr/>
        </p:nvSpPr>
        <p:spPr>
          <a:xfrm>
            <a:off x="890096" y="234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Conclusions </a:t>
            </a:r>
            <a:endParaRPr sz="700"/>
          </a:p>
        </p:txBody>
      </p:sp>
      <p:sp>
        <p:nvSpPr>
          <p:cNvPr id="550" name="Google Shape;550;p49"/>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3">
              <a:alphaModFix/>
            </a:blip>
            <a:stretch>
              <a:fillRect b="0" l="0" r="0" t="0"/>
            </a:stretch>
          </a:blipFill>
          <a:ln>
            <a:noFill/>
          </a:ln>
        </p:spPr>
      </p:sp>
      <p:sp>
        <p:nvSpPr>
          <p:cNvPr id="551" name="Google Shape;551;p49"/>
          <p:cNvSpPr txBox="1"/>
          <p:nvPr/>
        </p:nvSpPr>
        <p:spPr>
          <a:xfrm>
            <a:off x="273824" y="978179"/>
            <a:ext cx="8850900" cy="3801900"/>
          </a:xfrm>
          <a:prstGeom prst="rect">
            <a:avLst/>
          </a:prstGeom>
          <a:noFill/>
          <a:ln>
            <a:noFill/>
          </a:ln>
        </p:spPr>
        <p:txBody>
          <a:bodyPr anchorCtr="0" anchor="t" bIns="0" lIns="0" spcFirstLastPara="1" rIns="0" wrap="square" tIns="0">
            <a:spAutoFit/>
          </a:bodyPr>
          <a:lstStyle/>
          <a:p>
            <a:pPr indent="-196850" lvl="1" marL="406400" marR="0" rtl="0" algn="l">
              <a:lnSpc>
                <a:spcPct val="150000"/>
              </a:lnSpc>
              <a:spcBef>
                <a:spcPts val="0"/>
              </a:spcBef>
              <a:spcAft>
                <a:spcPts val="0"/>
              </a:spcAft>
              <a:buClr>
                <a:srgbClr val="000000"/>
              </a:buClr>
              <a:buSzPts val="1900"/>
              <a:buFont typeface="Arial"/>
              <a:buChar char="•"/>
            </a:pPr>
            <a:r>
              <a:rPr b="1" i="0" lang="en" sz="1900" u="none" cap="none" strike="noStrike">
                <a:solidFill>
                  <a:srgbClr val="000000"/>
                </a:solidFill>
                <a:latin typeface="Inter"/>
                <a:ea typeface="Inter"/>
                <a:cs typeface="Inter"/>
                <a:sym typeface="Inter"/>
              </a:rPr>
              <a:t>PDMS-based microfluidic devices enable controlled production of alginate force probes.</a:t>
            </a:r>
            <a:endParaRPr sz="700"/>
          </a:p>
          <a:p>
            <a:pPr indent="-196850" lvl="1" marL="406400" marR="0" rtl="0" algn="l">
              <a:lnSpc>
                <a:spcPct val="150000"/>
              </a:lnSpc>
              <a:spcBef>
                <a:spcPts val="0"/>
              </a:spcBef>
              <a:spcAft>
                <a:spcPts val="0"/>
              </a:spcAft>
              <a:buClr>
                <a:srgbClr val="000000"/>
              </a:buClr>
              <a:buSzPts val="1900"/>
              <a:buFont typeface="Arial"/>
              <a:buChar char="•"/>
            </a:pPr>
            <a:r>
              <a:rPr b="1" i="0" lang="en" sz="1900" u="none" cap="none" strike="noStrike">
                <a:solidFill>
                  <a:srgbClr val="000000"/>
                </a:solidFill>
                <a:latin typeface="Inter"/>
                <a:ea typeface="Inter"/>
                <a:cs typeface="Inter"/>
                <a:sym typeface="Inter"/>
              </a:rPr>
              <a:t>AFM analysis verified uniform probe morphology and mechanical stiffness.</a:t>
            </a:r>
            <a:endParaRPr sz="700"/>
          </a:p>
          <a:p>
            <a:pPr indent="-196850" lvl="1" marL="406400" marR="0" rtl="0" algn="l">
              <a:lnSpc>
                <a:spcPct val="150000"/>
              </a:lnSpc>
              <a:spcBef>
                <a:spcPts val="0"/>
              </a:spcBef>
              <a:spcAft>
                <a:spcPts val="0"/>
              </a:spcAft>
              <a:buClr>
                <a:srgbClr val="000000"/>
              </a:buClr>
              <a:buSzPts val="1900"/>
              <a:buFont typeface="Arial"/>
              <a:buChar char="•"/>
            </a:pPr>
            <a:r>
              <a:rPr b="1" i="0" lang="en" sz="1900" u="none" cap="none" strike="noStrike">
                <a:solidFill>
                  <a:srgbClr val="000000"/>
                </a:solidFill>
                <a:latin typeface="Inter"/>
                <a:ea typeface="Inter"/>
                <a:cs typeface="Inter"/>
                <a:sym typeface="Inter"/>
              </a:rPr>
              <a:t>FEA confirmed consistent alginate probe deformability under compression.</a:t>
            </a:r>
            <a:endParaRPr sz="700"/>
          </a:p>
          <a:p>
            <a:pPr indent="-196850" lvl="1" marL="406400" marR="0" rtl="0" algn="l">
              <a:lnSpc>
                <a:spcPct val="150000"/>
              </a:lnSpc>
              <a:spcBef>
                <a:spcPts val="0"/>
              </a:spcBef>
              <a:spcAft>
                <a:spcPts val="0"/>
              </a:spcAft>
              <a:buClr>
                <a:srgbClr val="000000"/>
              </a:buClr>
              <a:buSzPts val="1900"/>
              <a:buFont typeface="Arial"/>
              <a:buChar char="•"/>
            </a:pPr>
            <a:r>
              <a:rPr b="1" i="0" lang="en" sz="1900" u="none" cap="none" strike="noStrike">
                <a:solidFill>
                  <a:srgbClr val="000000"/>
                </a:solidFill>
                <a:latin typeface="Inter"/>
                <a:ea typeface="Inter"/>
                <a:cs typeface="Inter"/>
                <a:sym typeface="Inter"/>
              </a:rPr>
              <a:t>Embedding and imaging in tumors validated the platform for in vitro compression modeling.</a:t>
            </a:r>
            <a:endParaRPr sz="700"/>
          </a:p>
          <a:p>
            <a:pPr indent="0" lvl="0" marL="0" marR="0" rtl="0" algn="l">
              <a:lnSpc>
                <a:spcPct val="218010"/>
              </a:lnSpc>
              <a:spcBef>
                <a:spcPts val="0"/>
              </a:spcBef>
              <a:spcAft>
                <a:spcPts val="0"/>
              </a:spcAft>
              <a:buNone/>
            </a:pPr>
            <a:r>
              <a:t/>
            </a:r>
            <a:endParaRPr b="1" i="0" sz="1900" u="none" cap="none" strike="noStrike">
              <a:solidFill>
                <a:srgbClr val="000000"/>
              </a:solidFill>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59" name="Shape 559"/>
        <p:cNvGrpSpPr/>
        <p:nvPr/>
      </p:nvGrpSpPr>
      <p:grpSpPr>
        <a:xfrm>
          <a:off x="0" y="0"/>
          <a:ext cx="0" cy="0"/>
          <a:chOff x="0" y="0"/>
          <a:chExt cx="0" cy="0"/>
        </a:xfrm>
      </p:grpSpPr>
      <p:grpSp>
        <p:nvGrpSpPr>
          <p:cNvPr id="560" name="Google Shape;560;p50"/>
          <p:cNvGrpSpPr/>
          <p:nvPr/>
        </p:nvGrpSpPr>
        <p:grpSpPr>
          <a:xfrm>
            <a:off x="273836" y="-87947"/>
            <a:ext cx="4062546" cy="861155"/>
            <a:chOff x="0" y="-47625"/>
            <a:chExt cx="676379" cy="143375"/>
          </a:xfrm>
        </p:grpSpPr>
        <p:sp>
          <p:nvSpPr>
            <p:cNvPr id="561" name="Google Shape;561;p50"/>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562" name="Google Shape;562;p50"/>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3" name="Google Shape;563;p50"/>
          <p:cNvSpPr/>
          <p:nvPr/>
        </p:nvSpPr>
        <p:spPr>
          <a:xfrm>
            <a:off x="890096" y="3442417"/>
            <a:ext cx="3822061" cy="1481049"/>
          </a:xfrm>
          <a:custGeom>
            <a:rect b="b" l="l" r="r" t="t"/>
            <a:pathLst>
              <a:path extrusionOk="0" h="2962097" w="7644121">
                <a:moveTo>
                  <a:pt x="0" y="0"/>
                </a:moveTo>
                <a:lnTo>
                  <a:pt x="7644120" y="0"/>
                </a:lnTo>
                <a:lnTo>
                  <a:pt x="7644120" y="2962097"/>
                </a:lnTo>
                <a:lnTo>
                  <a:pt x="0" y="2962097"/>
                </a:lnTo>
                <a:lnTo>
                  <a:pt x="0" y="0"/>
                </a:lnTo>
                <a:close/>
              </a:path>
            </a:pathLst>
          </a:custGeom>
          <a:blipFill rotWithShape="1">
            <a:blip r:embed="rId3">
              <a:alphaModFix/>
            </a:blip>
            <a:stretch>
              <a:fillRect b="0" l="0" r="0" t="0"/>
            </a:stretch>
          </a:blipFill>
          <a:ln>
            <a:noFill/>
          </a:ln>
        </p:spPr>
      </p:sp>
      <p:sp>
        <p:nvSpPr>
          <p:cNvPr id="564" name="Google Shape;564;p50"/>
          <p:cNvSpPr/>
          <p:nvPr/>
        </p:nvSpPr>
        <p:spPr>
          <a:xfrm>
            <a:off x="7715847" y="4703430"/>
            <a:ext cx="1428153" cy="440071"/>
          </a:xfrm>
          <a:custGeom>
            <a:rect b="b" l="l" r="r" t="t"/>
            <a:pathLst>
              <a:path extrusionOk="0" h="880141" w="2856306">
                <a:moveTo>
                  <a:pt x="0" y="0"/>
                </a:moveTo>
                <a:lnTo>
                  <a:pt x="2856306" y="0"/>
                </a:lnTo>
                <a:lnTo>
                  <a:pt x="2856306" y="880141"/>
                </a:lnTo>
                <a:lnTo>
                  <a:pt x="0" y="880141"/>
                </a:lnTo>
                <a:lnTo>
                  <a:pt x="0" y="0"/>
                </a:lnTo>
                <a:close/>
              </a:path>
            </a:pathLst>
          </a:custGeom>
          <a:blipFill rotWithShape="1">
            <a:blip r:embed="rId4">
              <a:alphaModFix/>
            </a:blip>
            <a:stretch>
              <a:fillRect b="0" l="0" r="0" t="0"/>
            </a:stretch>
          </a:blipFill>
          <a:ln>
            <a:noFill/>
          </a:ln>
        </p:spPr>
      </p:sp>
      <p:sp>
        <p:nvSpPr>
          <p:cNvPr id="565" name="Google Shape;565;p50"/>
          <p:cNvSpPr/>
          <p:nvPr/>
        </p:nvSpPr>
        <p:spPr>
          <a:xfrm>
            <a:off x="5642152" y="2130824"/>
            <a:ext cx="2623185" cy="26231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0" l="-16615" r="-8342" t="-22044"/>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6" name="Google Shape;566;p50"/>
          <p:cNvSpPr txBox="1"/>
          <p:nvPr/>
        </p:nvSpPr>
        <p:spPr>
          <a:xfrm>
            <a:off x="890096"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Future Work</a:t>
            </a:r>
            <a:endParaRPr sz="700"/>
          </a:p>
        </p:txBody>
      </p:sp>
      <p:sp>
        <p:nvSpPr>
          <p:cNvPr id="567" name="Google Shape;567;p50"/>
          <p:cNvSpPr txBox="1"/>
          <p:nvPr/>
        </p:nvSpPr>
        <p:spPr>
          <a:xfrm>
            <a:off x="136918" y="476250"/>
            <a:ext cx="8870100" cy="2581500"/>
          </a:xfrm>
          <a:prstGeom prst="rect">
            <a:avLst/>
          </a:prstGeom>
          <a:noFill/>
          <a:ln>
            <a:noFill/>
          </a:ln>
        </p:spPr>
        <p:txBody>
          <a:bodyPr anchorCtr="0" anchor="t" bIns="0" lIns="0" spcFirstLastPara="1" rIns="0" wrap="square" tIns="0">
            <a:spAutoFit/>
          </a:bodyPr>
          <a:lstStyle/>
          <a:p>
            <a:pPr indent="0" lvl="0" marL="0" marR="0" rtl="0" algn="l">
              <a:lnSpc>
                <a:spcPct val="307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215900" lvl="1" marL="431800" marR="0" rtl="0" algn="l">
              <a:lnSpc>
                <a:spcPct val="150000"/>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TRACK COMPRESSIVE STRESS OVER TIME TO MONITOR PROGRESSION</a:t>
            </a:r>
            <a:endParaRPr sz="700"/>
          </a:p>
          <a:p>
            <a:pPr indent="-215900" lvl="1" marL="431800" marR="0" rtl="0" algn="l">
              <a:lnSpc>
                <a:spcPct val="150000"/>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COMPARE STRESS PROFILES ACROSS TUMORS OF VARYING AGGRESSIVENESS</a:t>
            </a:r>
            <a:endParaRPr sz="700"/>
          </a:p>
          <a:p>
            <a:pPr indent="-215900" lvl="1" marL="431800" marR="0" rtl="0" algn="l">
              <a:lnSpc>
                <a:spcPct val="150000"/>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OPTIMIZE MICROFLUIDIC DEVICE</a:t>
            </a:r>
            <a:endParaRPr sz="7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71" name="Shape 571"/>
        <p:cNvGrpSpPr/>
        <p:nvPr/>
      </p:nvGrpSpPr>
      <p:grpSpPr>
        <a:xfrm>
          <a:off x="0" y="0"/>
          <a:ext cx="0" cy="0"/>
          <a:chOff x="0" y="0"/>
          <a:chExt cx="0" cy="0"/>
        </a:xfrm>
      </p:grpSpPr>
      <p:grpSp>
        <p:nvGrpSpPr>
          <p:cNvPr id="572" name="Google Shape;572;p51"/>
          <p:cNvGrpSpPr/>
          <p:nvPr/>
        </p:nvGrpSpPr>
        <p:grpSpPr>
          <a:xfrm>
            <a:off x="273836" y="-87947"/>
            <a:ext cx="4801079" cy="861155"/>
            <a:chOff x="0" y="-47625"/>
            <a:chExt cx="799339" cy="143375"/>
          </a:xfrm>
        </p:grpSpPr>
        <p:sp>
          <p:nvSpPr>
            <p:cNvPr id="573" name="Google Shape;573;p51"/>
            <p:cNvSpPr/>
            <p:nvPr/>
          </p:nvSpPr>
          <p:spPr>
            <a:xfrm>
              <a:off x="0" y="0"/>
              <a:ext cx="799339" cy="95750"/>
            </a:xfrm>
            <a:custGeom>
              <a:rect b="b" l="l" r="r" t="t"/>
              <a:pathLst>
                <a:path extrusionOk="0" h="95750" w="799339">
                  <a:moveTo>
                    <a:pt x="0" y="0"/>
                  </a:moveTo>
                  <a:lnTo>
                    <a:pt x="799339" y="0"/>
                  </a:lnTo>
                  <a:lnTo>
                    <a:pt x="799339" y="95750"/>
                  </a:lnTo>
                  <a:lnTo>
                    <a:pt x="0" y="95750"/>
                  </a:lnTo>
                  <a:close/>
                </a:path>
              </a:pathLst>
            </a:custGeom>
            <a:solidFill>
              <a:srgbClr val="9D0618"/>
            </a:solidFill>
            <a:ln>
              <a:noFill/>
            </a:ln>
          </p:spPr>
        </p:sp>
        <p:sp>
          <p:nvSpPr>
            <p:cNvPr id="574" name="Google Shape;574;p51"/>
            <p:cNvSpPr txBox="1"/>
            <p:nvPr/>
          </p:nvSpPr>
          <p:spPr>
            <a:xfrm>
              <a:off x="0" y="-47625"/>
              <a:ext cx="79933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5" name="Google Shape;575;p51"/>
          <p:cNvSpPr txBox="1"/>
          <p:nvPr/>
        </p:nvSpPr>
        <p:spPr>
          <a:xfrm>
            <a:off x="460131" y="244960"/>
            <a:ext cx="46149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Acknowledgements </a:t>
            </a:r>
            <a:endParaRPr sz="700"/>
          </a:p>
        </p:txBody>
      </p:sp>
      <p:sp>
        <p:nvSpPr>
          <p:cNvPr id="576" name="Google Shape;576;p51"/>
          <p:cNvSpPr txBox="1"/>
          <p:nvPr/>
        </p:nvSpPr>
        <p:spPr>
          <a:xfrm>
            <a:off x="277049" y="933400"/>
            <a:ext cx="9144000" cy="46950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500" u="none" cap="none" strike="noStrike">
                <a:solidFill>
                  <a:srgbClr val="000000"/>
                </a:solidFill>
                <a:latin typeface="Inter"/>
                <a:ea typeface="Inter"/>
                <a:cs typeface="Inter"/>
                <a:sym typeface="Inter"/>
              </a:rPr>
              <a:t>Project Mentor-</a:t>
            </a:r>
            <a:r>
              <a:rPr b="1" i="0" lang="en" sz="2500" u="none" cap="none" strike="noStrike">
                <a:solidFill>
                  <a:srgbClr val="000000"/>
                </a:solidFill>
                <a:latin typeface="Inter"/>
                <a:ea typeface="Inter"/>
                <a:cs typeface="Inter"/>
                <a:sym typeface="Inter"/>
              </a:rPr>
              <a:t>Bryce Thompson</a:t>
            </a:r>
            <a:r>
              <a:rPr b="0" i="0" lang="en" sz="2500" u="none" cap="none" strike="noStrike">
                <a:solidFill>
                  <a:srgbClr val="000000"/>
                </a:solidFill>
                <a:latin typeface="Inter"/>
                <a:ea typeface="Inter"/>
                <a:cs typeface="Inter"/>
                <a:sym typeface="Inter"/>
              </a:rPr>
              <a:t>, MEng, UofL</a:t>
            </a:r>
            <a:endParaRPr sz="700"/>
          </a:p>
          <a:p>
            <a:pPr indent="0" lvl="0" marL="0" marR="0" rtl="0" algn="l">
              <a:lnSpc>
                <a:spcPct val="140007"/>
              </a:lnSpc>
              <a:spcBef>
                <a:spcPts val="0"/>
              </a:spcBef>
              <a:spcAft>
                <a:spcPts val="0"/>
              </a:spcAft>
              <a:buNone/>
            </a:pPr>
            <a:r>
              <a:rPr b="0" i="0" lang="en" sz="2500" u="none" cap="none" strike="noStrike">
                <a:solidFill>
                  <a:srgbClr val="000000"/>
                </a:solidFill>
                <a:latin typeface="Inter"/>
                <a:ea typeface="Inter"/>
                <a:cs typeface="Inter"/>
                <a:sym typeface="Inter"/>
              </a:rPr>
              <a:t>REU Mentor-</a:t>
            </a:r>
            <a:r>
              <a:rPr b="1" i="0" lang="en" sz="2500" u="none" cap="none" strike="noStrike">
                <a:solidFill>
                  <a:srgbClr val="000000"/>
                </a:solidFill>
                <a:latin typeface="Inter"/>
                <a:ea typeface="Inter"/>
                <a:cs typeface="Inter"/>
                <a:sym typeface="Inter"/>
              </a:rPr>
              <a:t>Dr. Joseph Chen</a:t>
            </a:r>
            <a:r>
              <a:rPr b="0" i="0" lang="en" sz="2500" u="none" cap="none" strike="noStrike">
                <a:solidFill>
                  <a:srgbClr val="000000"/>
                </a:solidFill>
                <a:latin typeface="Inter"/>
                <a:ea typeface="Inter"/>
                <a:cs typeface="Inter"/>
                <a:sym typeface="Inter"/>
              </a:rPr>
              <a:t>, PhD, UofL</a:t>
            </a:r>
            <a:endParaRPr sz="700"/>
          </a:p>
          <a:p>
            <a:pPr indent="0" lvl="0" marL="0" marR="0" rtl="0" algn="l">
              <a:lnSpc>
                <a:spcPct val="140007"/>
              </a:lnSpc>
              <a:spcBef>
                <a:spcPts val="0"/>
              </a:spcBef>
              <a:spcAft>
                <a:spcPts val="0"/>
              </a:spcAft>
              <a:buNone/>
            </a:pPr>
            <a:r>
              <a:rPr b="0" i="0" lang="en" sz="2500" u="none" cap="none" strike="noStrike">
                <a:solidFill>
                  <a:srgbClr val="000000"/>
                </a:solidFill>
                <a:latin typeface="Inter"/>
                <a:ea typeface="Inter"/>
                <a:cs typeface="Inter"/>
                <a:sym typeface="Inter"/>
              </a:rPr>
              <a:t>REU Program Manager-</a:t>
            </a:r>
            <a:r>
              <a:rPr b="1" i="0" lang="en" sz="2500" u="none" cap="none" strike="noStrike">
                <a:solidFill>
                  <a:srgbClr val="000000"/>
                </a:solidFill>
                <a:latin typeface="Inter"/>
                <a:ea typeface="Inter"/>
                <a:cs typeface="Inter"/>
                <a:sym typeface="Inter"/>
              </a:rPr>
              <a:t>Ana Sanchez Galiano</a:t>
            </a:r>
            <a:r>
              <a:rPr b="0" i="0" lang="en" sz="2500" u="none" cap="none" strike="noStrike">
                <a:solidFill>
                  <a:srgbClr val="000000"/>
                </a:solidFill>
                <a:latin typeface="Inter"/>
                <a:ea typeface="Inter"/>
                <a:cs typeface="Inter"/>
                <a:sym typeface="Inter"/>
              </a:rPr>
              <a:t>,MEng,UofL</a:t>
            </a:r>
            <a:endParaRPr sz="700"/>
          </a:p>
          <a:p>
            <a:pPr indent="0" lvl="0" marL="0" marR="0" rtl="0" algn="l">
              <a:lnSpc>
                <a:spcPct val="140007"/>
              </a:lnSpc>
              <a:spcBef>
                <a:spcPts val="0"/>
              </a:spcBef>
              <a:spcAft>
                <a:spcPts val="0"/>
              </a:spcAft>
              <a:buNone/>
            </a:pPr>
            <a:r>
              <a:rPr b="0" i="0" lang="en" sz="2500" u="none" cap="none" strike="noStrike">
                <a:solidFill>
                  <a:srgbClr val="000000"/>
                </a:solidFill>
                <a:latin typeface="Inter"/>
                <a:ea typeface="Inter"/>
                <a:cs typeface="Inter"/>
                <a:sym typeface="Inter"/>
              </a:rPr>
              <a:t>REU Director-</a:t>
            </a:r>
            <a:r>
              <a:rPr b="1" i="0" lang="en" sz="2500" u="none" cap="none" strike="noStrike">
                <a:solidFill>
                  <a:srgbClr val="000000"/>
                </a:solidFill>
                <a:latin typeface="Inter"/>
                <a:ea typeface="Inter"/>
                <a:cs typeface="Inter"/>
                <a:sym typeface="Inter"/>
              </a:rPr>
              <a:t>Dr. Kevin Walsh</a:t>
            </a:r>
            <a:r>
              <a:rPr b="0" i="0" lang="en" sz="2500" u="none" cap="none" strike="noStrike">
                <a:solidFill>
                  <a:srgbClr val="000000"/>
                </a:solidFill>
                <a:latin typeface="Inter"/>
                <a:ea typeface="Inter"/>
                <a:cs typeface="Inter"/>
                <a:sym typeface="Inter"/>
              </a:rPr>
              <a:t>, PhD, UofL</a:t>
            </a:r>
            <a:endParaRPr sz="700"/>
          </a:p>
          <a:p>
            <a:pPr indent="0" lvl="0" marL="0" marR="0" rtl="0" algn="l">
              <a:lnSpc>
                <a:spcPct val="140007"/>
              </a:lnSpc>
              <a:spcBef>
                <a:spcPts val="0"/>
              </a:spcBef>
              <a:spcAft>
                <a:spcPts val="0"/>
              </a:spcAft>
              <a:buNone/>
            </a:pPr>
            <a:r>
              <a:rPr b="0" i="0" lang="en" sz="2500" u="none" cap="none" strike="noStrike">
                <a:solidFill>
                  <a:srgbClr val="000000"/>
                </a:solidFill>
                <a:latin typeface="Inter"/>
                <a:ea typeface="Inter"/>
                <a:cs typeface="Inter"/>
                <a:sym typeface="Inter"/>
              </a:rPr>
              <a:t>Collaborator-</a:t>
            </a:r>
            <a:r>
              <a:rPr b="1" i="0" lang="en" sz="2500" u="none" cap="none" strike="noStrike">
                <a:solidFill>
                  <a:srgbClr val="000000"/>
                </a:solidFill>
                <a:latin typeface="Inter"/>
                <a:ea typeface="Inter"/>
                <a:cs typeface="Inter"/>
                <a:sym typeface="Inter"/>
              </a:rPr>
              <a:t> Dr. Matthew Priddy</a:t>
            </a:r>
            <a:r>
              <a:rPr b="0" i="0" lang="en" sz="2500" u="none" cap="none" strike="noStrike">
                <a:solidFill>
                  <a:srgbClr val="000000"/>
                </a:solidFill>
                <a:latin typeface="Inter"/>
                <a:ea typeface="Inter"/>
                <a:cs typeface="Inter"/>
                <a:sym typeface="Inter"/>
              </a:rPr>
              <a:t>, PhD, Mississippi State </a:t>
            </a:r>
            <a:endParaRPr sz="700"/>
          </a:p>
          <a:p>
            <a:pPr indent="0" lvl="0" marL="0" marR="0" rtl="0" algn="l">
              <a:lnSpc>
                <a:spcPct val="140007"/>
              </a:lnSpc>
              <a:spcBef>
                <a:spcPts val="0"/>
              </a:spcBef>
              <a:spcAft>
                <a:spcPts val="0"/>
              </a:spcAft>
              <a:buNone/>
            </a:pPr>
            <a:r>
              <a:rPr b="0" i="0" lang="en" sz="2500" u="none" cap="none" strike="noStrike">
                <a:solidFill>
                  <a:srgbClr val="000000"/>
                </a:solidFill>
                <a:latin typeface="Inter"/>
                <a:ea typeface="Inter"/>
                <a:cs typeface="Inter"/>
                <a:sym typeface="Inter"/>
              </a:rPr>
              <a:t>Micro and Nano Technology Center, UofL</a:t>
            </a:r>
            <a:endParaRPr sz="700"/>
          </a:p>
          <a:p>
            <a:pPr indent="0" lvl="0" marL="0" marR="0" rtl="0" algn="l">
              <a:lnSpc>
                <a:spcPct val="140007"/>
              </a:lnSpc>
              <a:spcBef>
                <a:spcPts val="0"/>
              </a:spcBef>
              <a:spcAft>
                <a:spcPts val="0"/>
              </a:spcAft>
              <a:buNone/>
            </a:pPr>
            <a:r>
              <a:rPr b="0" i="0" lang="en" sz="2500" cap="none" strike="noStrike">
                <a:latin typeface="Inter"/>
                <a:ea typeface="Inter"/>
                <a:cs typeface="Inter"/>
                <a:sym typeface="Inter"/>
              </a:rPr>
              <a:t>Additive Manufacturing Institute of Science &amp; Technology</a:t>
            </a:r>
            <a:r>
              <a:rPr b="0" i="0" lang="en" sz="2500" u="none" cap="none" strike="noStrike">
                <a:solidFill>
                  <a:srgbClr val="000000"/>
                </a:solidFill>
                <a:latin typeface="Inter"/>
                <a:ea typeface="Inter"/>
                <a:cs typeface="Inter"/>
                <a:sym typeface="Inter"/>
              </a:rPr>
              <a:t>, UofL </a:t>
            </a:r>
            <a:endParaRPr sz="700"/>
          </a:p>
          <a:p>
            <a:pPr indent="0" lvl="0" marL="0" marR="0" rtl="0" algn="l">
              <a:lnSpc>
                <a:spcPct val="140007"/>
              </a:lnSpc>
              <a:spcBef>
                <a:spcPts val="0"/>
              </a:spcBef>
              <a:spcAft>
                <a:spcPts val="0"/>
              </a:spcAft>
              <a:buNone/>
            </a:pPr>
            <a:r>
              <a:t/>
            </a:r>
            <a:endParaRPr b="0" i="0" sz="2500" u="none" cap="none" strike="noStrike">
              <a:solidFill>
                <a:srgbClr val="000000"/>
              </a:solidFill>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84" name="Shape 584"/>
        <p:cNvGrpSpPr/>
        <p:nvPr/>
      </p:nvGrpSpPr>
      <p:grpSpPr>
        <a:xfrm>
          <a:off x="0" y="0"/>
          <a:ext cx="0" cy="0"/>
          <a:chOff x="0" y="0"/>
          <a:chExt cx="0" cy="0"/>
        </a:xfrm>
      </p:grpSpPr>
      <p:sp>
        <p:nvSpPr>
          <p:cNvPr id="585" name="Google Shape;585;p52"/>
          <p:cNvSpPr/>
          <p:nvPr/>
        </p:nvSpPr>
        <p:spPr>
          <a:xfrm>
            <a:off x="1157868" y="584217"/>
            <a:ext cx="6828265" cy="3975067"/>
          </a:xfrm>
          <a:custGeom>
            <a:rect b="b" l="l" r="r" t="t"/>
            <a:pathLst>
              <a:path extrusionOk="0" h="812800" w="1396206">
                <a:moveTo>
                  <a:pt x="13039" y="0"/>
                </a:moveTo>
                <a:lnTo>
                  <a:pt x="1383168" y="0"/>
                </a:lnTo>
                <a:cubicBezTo>
                  <a:pt x="1390369" y="0"/>
                  <a:pt x="1396206" y="5838"/>
                  <a:pt x="1396206" y="13039"/>
                </a:cubicBezTo>
                <a:lnTo>
                  <a:pt x="1396206" y="799761"/>
                </a:lnTo>
                <a:cubicBezTo>
                  <a:pt x="1396206" y="806962"/>
                  <a:pt x="1390369" y="812800"/>
                  <a:pt x="1383168" y="812800"/>
                </a:cubicBezTo>
                <a:lnTo>
                  <a:pt x="13039" y="812800"/>
                </a:lnTo>
                <a:cubicBezTo>
                  <a:pt x="5838" y="812800"/>
                  <a:pt x="0" y="806962"/>
                  <a:pt x="0" y="799761"/>
                </a:cubicBezTo>
                <a:lnTo>
                  <a:pt x="0" y="13039"/>
                </a:lnTo>
                <a:cubicBezTo>
                  <a:pt x="0" y="5838"/>
                  <a:pt x="5838" y="0"/>
                  <a:pt x="13039" y="0"/>
                </a:cubicBezTo>
                <a:close/>
              </a:path>
            </a:pathLst>
          </a:custGeom>
          <a:blipFill rotWithShape="1">
            <a:blip r:embed="rId3">
              <a:alphaModFix/>
            </a:blip>
            <a:stretch>
              <a:fillRect b="-42427" l="-17349" r="-19281" t="-17066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6" name="Google Shape;586;p52"/>
          <p:cNvSpPr/>
          <p:nvPr/>
        </p:nvSpPr>
        <p:spPr>
          <a:xfrm>
            <a:off x="297591" y="285507"/>
            <a:ext cx="2668984" cy="822420"/>
          </a:xfrm>
          <a:custGeom>
            <a:rect b="b" l="l" r="r" t="t"/>
            <a:pathLst>
              <a:path extrusionOk="0" h="1644839" w="5337968">
                <a:moveTo>
                  <a:pt x="0" y="0"/>
                </a:moveTo>
                <a:lnTo>
                  <a:pt x="5337968" y="0"/>
                </a:lnTo>
                <a:lnTo>
                  <a:pt x="5337968" y="1644839"/>
                </a:lnTo>
                <a:lnTo>
                  <a:pt x="0" y="164483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590" name="Shape 590"/>
        <p:cNvGrpSpPr/>
        <p:nvPr/>
      </p:nvGrpSpPr>
      <p:grpSpPr>
        <a:xfrm>
          <a:off x="0" y="0"/>
          <a:ext cx="0" cy="0"/>
          <a:chOff x="0" y="0"/>
          <a:chExt cx="0" cy="0"/>
        </a:xfrm>
      </p:grpSpPr>
      <p:grpSp>
        <p:nvGrpSpPr>
          <p:cNvPr id="591" name="Google Shape;591;p53"/>
          <p:cNvGrpSpPr/>
          <p:nvPr/>
        </p:nvGrpSpPr>
        <p:grpSpPr>
          <a:xfrm>
            <a:off x="335653" y="-94318"/>
            <a:ext cx="3228650" cy="867533"/>
            <a:chOff x="0" y="-47625"/>
            <a:chExt cx="525830" cy="141290"/>
          </a:xfrm>
        </p:grpSpPr>
        <p:sp>
          <p:nvSpPr>
            <p:cNvPr id="592" name="Google Shape;592;p53"/>
            <p:cNvSpPr/>
            <p:nvPr/>
          </p:nvSpPr>
          <p:spPr>
            <a:xfrm>
              <a:off x="0" y="0"/>
              <a:ext cx="525830" cy="93665"/>
            </a:xfrm>
            <a:custGeom>
              <a:rect b="b" l="l" r="r" t="t"/>
              <a:pathLst>
                <a:path extrusionOk="0" h="93665" w="525830">
                  <a:moveTo>
                    <a:pt x="0" y="0"/>
                  </a:moveTo>
                  <a:lnTo>
                    <a:pt x="525830" y="0"/>
                  </a:lnTo>
                  <a:lnTo>
                    <a:pt x="525830" y="93665"/>
                  </a:lnTo>
                  <a:lnTo>
                    <a:pt x="0" y="93665"/>
                  </a:lnTo>
                  <a:close/>
                </a:path>
              </a:pathLst>
            </a:custGeom>
            <a:solidFill>
              <a:srgbClr val="9D0618"/>
            </a:solidFill>
            <a:ln>
              <a:noFill/>
            </a:ln>
          </p:spPr>
        </p:sp>
        <p:sp>
          <p:nvSpPr>
            <p:cNvPr id="593" name="Google Shape;593;p53"/>
            <p:cNvSpPr txBox="1"/>
            <p:nvPr/>
          </p:nvSpPr>
          <p:spPr>
            <a:xfrm>
              <a:off x="0" y="-47625"/>
              <a:ext cx="525830" cy="141290"/>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4" name="Google Shape;594;p53"/>
          <p:cNvSpPr txBox="1"/>
          <p:nvPr/>
        </p:nvSpPr>
        <p:spPr>
          <a:xfrm>
            <a:off x="177310" y="244939"/>
            <a:ext cx="3545400" cy="52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REFERENCES</a:t>
            </a:r>
            <a:endParaRPr sz="700"/>
          </a:p>
        </p:txBody>
      </p:sp>
      <p:grpSp>
        <p:nvGrpSpPr>
          <p:cNvPr id="595" name="Google Shape;595;p53"/>
          <p:cNvGrpSpPr/>
          <p:nvPr/>
        </p:nvGrpSpPr>
        <p:grpSpPr>
          <a:xfrm>
            <a:off x="335650" y="667848"/>
            <a:ext cx="8421456" cy="5465854"/>
            <a:chOff x="0" y="-47625"/>
            <a:chExt cx="4436081" cy="2799413"/>
          </a:xfrm>
        </p:grpSpPr>
        <p:sp>
          <p:nvSpPr>
            <p:cNvPr id="596" name="Google Shape;596;p53"/>
            <p:cNvSpPr/>
            <p:nvPr/>
          </p:nvSpPr>
          <p:spPr>
            <a:xfrm>
              <a:off x="0" y="0"/>
              <a:ext cx="4436081" cy="2751788"/>
            </a:xfrm>
            <a:custGeom>
              <a:rect b="b" l="l" r="r" t="t"/>
              <a:pathLst>
                <a:path extrusionOk="0" h="2751788" w="4436081">
                  <a:moveTo>
                    <a:pt x="0" y="0"/>
                  </a:moveTo>
                  <a:lnTo>
                    <a:pt x="4436081" y="0"/>
                  </a:lnTo>
                  <a:lnTo>
                    <a:pt x="4436081" y="2751788"/>
                  </a:lnTo>
                  <a:lnTo>
                    <a:pt x="0" y="2751788"/>
                  </a:lnTo>
                  <a:close/>
                </a:path>
              </a:pathLst>
            </a:custGeom>
            <a:solidFill>
              <a:srgbClr val="FFFFFF"/>
            </a:solidFill>
            <a:ln>
              <a:noFill/>
            </a:ln>
          </p:spPr>
        </p:sp>
        <p:sp>
          <p:nvSpPr>
            <p:cNvPr id="597" name="Google Shape;597;p53"/>
            <p:cNvSpPr txBox="1"/>
            <p:nvPr/>
          </p:nvSpPr>
          <p:spPr>
            <a:xfrm>
              <a:off x="0" y="-47625"/>
              <a:ext cx="4436081" cy="279941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8" name="Google Shape;598;p53"/>
          <p:cNvSpPr txBox="1"/>
          <p:nvPr/>
        </p:nvSpPr>
        <p:spPr>
          <a:xfrm>
            <a:off x="463825" y="886638"/>
            <a:ext cx="8165100" cy="5179500"/>
          </a:xfrm>
          <a:prstGeom prst="rect">
            <a:avLst/>
          </a:prstGeom>
          <a:noFill/>
          <a:ln>
            <a:noFill/>
          </a:ln>
        </p:spPr>
        <p:txBody>
          <a:bodyPr anchorCtr="0" anchor="t" bIns="0" lIns="0" spcFirstLastPara="1" rIns="0" wrap="square" tIns="0">
            <a:spAutoFit/>
          </a:bodyPr>
          <a:lstStyle/>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CHEN, J., LEE, H., SCHMITT, P., CHOY, C. J., MILLER, D. M., WILLIAMS, B. J., BEARER, E. L., &amp; FRIEBOES, H. B. (2021). BIOENGINEERED MODELS TO STUDY MICROENVIRONMENTAL REGULATION OF GLIOBLASTOMA METABOLISM. JOURNAL OF NEUROPATHOLOGY &amp; EXPERIMENTAL NEUROLOGY, 80(11), 1012–1023. </a:t>
            </a:r>
            <a:r>
              <a:rPr b="1" i="0" lang="en" sz="900" u="sng" cap="none" strike="noStrike">
                <a:solidFill>
                  <a:schemeClr val="hlink"/>
                </a:solidFill>
                <a:latin typeface="Inter"/>
                <a:ea typeface="Inter"/>
                <a:cs typeface="Inter"/>
                <a:sym typeface="Inter"/>
                <a:hlinkClick r:id="rId3"/>
              </a:rPr>
              <a:t>https://doi.org/10.1093/jnen/nlab092</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Dhamecha, D., Movsas, R., Sano, U., &amp; Menon, J. U. (2019). Applications of alginate microspheres in therapeutics delivery and cell culture: Past, present and future. International Journal of Pharmaceutics, 569, 118627. </a:t>
            </a:r>
            <a:r>
              <a:rPr b="1" i="0" lang="en" sz="900" u="sng" cap="none" strike="noStrike">
                <a:solidFill>
                  <a:schemeClr val="hlink"/>
                </a:solidFill>
                <a:latin typeface="Inter"/>
                <a:ea typeface="Inter"/>
                <a:cs typeface="Inter"/>
                <a:sym typeface="Inter"/>
                <a:hlinkClick r:id="rId4"/>
              </a:rPr>
              <a:t>https://doi.org/10.1016/j.ijpharm.2019.118627</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Glioblastoma (GBM) - american brain tumor association | learn more. (n.d.). </a:t>
            </a:r>
            <a:r>
              <a:rPr b="1" i="0" lang="en" sz="900" u="sng" cap="none" strike="noStrike">
                <a:solidFill>
                  <a:schemeClr val="hlink"/>
                </a:solidFill>
                <a:latin typeface="Inter"/>
                <a:ea typeface="Inter"/>
                <a:cs typeface="Inter"/>
                <a:sym typeface="Inter"/>
                <a:hlinkClick r:id="rId5"/>
              </a:rPr>
              <a:t>https://www.abta.org/tumor_types/glioblastoma-gbm/</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Lee, K. Y., &amp; Mooney, D. J. (2012). Alginate: properties and biomedical applications. Progress in Polymer Science, 37(1), 106–126. </a:t>
            </a:r>
            <a:r>
              <a:rPr b="1" i="0" lang="en" sz="900" u="sng" cap="none" strike="noStrike">
                <a:solidFill>
                  <a:schemeClr val="hlink"/>
                </a:solidFill>
                <a:latin typeface="Inter"/>
                <a:ea typeface="Inter"/>
                <a:cs typeface="Inter"/>
                <a:sym typeface="Inter"/>
                <a:hlinkClick r:id="rId6"/>
              </a:rPr>
              <a:t>https://doi.org/10.1016/j.progpolymsci.2011.06.003</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Mahaffey, B. J., Fowler, Z. P., Lung, Z., Dang, V., Lee, H., Johnson, A. M., Munoz, M. A., Goodin, D. A., Frieboes, H. B., Williams, B. J., &amp; Chen, J. (2024). The prognostic effect of mechanical, ultrastructural, and ECM signatures in glioblastoma core and rim. APL Bioengineering, 8(3), 036101. </a:t>
            </a:r>
            <a:r>
              <a:rPr b="1" i="0" lang="en" sz="900" u="sng" cap="none" strike="noStrike">
                <a:solidFill>
                  <a:schemeClr val="hlink"/>
                </a:solidFill>
                <a:latin typeface="Inter"/>
                <a:ea typeface="Inter"/>
                <a:cs typeface="Inter"/>
                <a:sym typeface="Inter"/>
                <a:hlinkClick r:id="rId7"/>
              </a:rPr>
              <a:t>https://doi.org/10.1063/5.0203570</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Mohagheghian, E., Luo, J., Chen, J., et al. (2018). Quantifying compressive forces between living cell layers and within tissues using elastic round microgels. Nature Communications, 9, 1878. </a:t>
            </a:r>
            <a:r>
              <a:rPr b="1" i="0" lang="en" sz="900" u="sng" cap="none" strike="noStrike">
                <a:solidFill>
                  <a:schemeClr val="hlink"/>
                </a:solidFill>
                <a:latin typeface="Inter"/>
                <a:ea typeface="Inter"/>
                <a:cs typeface="Inter"/>
                <a:sym typeface="Inter"/>
                <a:hlinkClick r:id="rId8"/>
              </a:rPr>
              <a:t>https://doi.org/10.1038/s41467-018-04245-1</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Nguyen, V. B., Wang, C. X., Thomas, C. R., &amp; Zhang, Z. (2009). Mechanical properties of single alginate microspheres determined by microcompression and finite element modelling. Chemical Engineering Science, 64(5), 821–829. </a:t>
            </a:r>
            <a:r>
              <a:rPr b="1" i="0" lang="en" sz="900" u="sng" cap="none" strike="noStrike">
                <a:solidFill>
                  <a:schemeClr val="hlink"/>
                </a:solidFill>
                <a:latin typeface="Inter"/>
                <a:ea typeface="Inter"/>
                <a:cs typeface="Inter"/>
                <a:sym typeface="Inter"/>
                <a:hlinkClick r:id="rId9"/>
              </a:rPr>
              <a:t>https://doi.org/10.1016/j.ces.2008.10.050</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Pogoda, K., Chin, L., Georges, P. C., Byfield, F. J., Bucki, R., Kim, R., Weaver, M., Wells, R. G., Marcinkiewicz, C., &amp; Janmey, P. A. (2014). Compression stiffening of brain and its effect on mechanosensing by glioma cells. New Journal of Physics, 16, 075002. </a:t>
            </a:r>
            <a:r>
              <a:rPr b="1" i="0" lang="en" sz="900" u="sng" cap="none" strike="noStrike">
                <a:solidFill>
                  <a:schemeClr val="hlink"/>
                </a:solidFill>
                <a:latin typeface="Inter"/>
                <a:ea typeface="Inter"/>
                <a:cs typeface="Inter"/>
                <a:sym typeface="Inter"/>
                <a:hlinkClick r:id="rId10"/>
              </a:rPr>
              <a:t>https://doi.org/10.1088/1367-2630/16/7/075002</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Rodgers, L. T., Villano, J. L., Hartz, A. M. S., &amp; Bauer, B. (2024). Glioblastoma standard of care: Effects on tumor evolution and reverse translation in preclinical models. Cancers (MDPI), 16(15), 2638. </a:t>
            </a:r>
            <a:r>
              <a:rPr b="1" i="0" lang="en" sz="900" u="sng" cap="none" strike="noStrike">
                <a:solidFill>
                  <a:schemeClr val="hlink"/>
                </a:solidFill>
                <a:latin typeface="Inter"/>
                <a:ea typeface="Inter"/>
                <a:cs typeface="Inter"/>
                <a:sym typeface="Inter"/>
                <a:hlinkClick r:id="rId11"/>
              </a:rPr>
              <a:t>https://www.mdpi.com/2072-6694/16/15/2638</a:t>
            </a:r>
            <a:endParaRPr sz="700"/>
          </a:p>
          <a:p>
            <a:pPr indent="-107950" lvl="1" marL="203200" marR="0" rtl="0" algn="l">
              <a:lnSpc>
                <a:spcPct val="139956"/>
              </a:lnSpc>
              <a:spcBef>
                <a:spcPts val="0"/>
              </a:spcBef>
              <a:spcAft>
                <a:spcPts val="0"/>
              </a:spcAft>
              <a:buClr>
                <a:srgbClr val="000000"/>
              </a:buClr>
              <a:buSzPts val="900"/>
              <a:buFont typeface="Arial"/>
              <a:buChar char="•"/>
            </a:pPr>
            <a:r>
              <a:rPr b="1" i="0" lang="en" sz="900" u="sng" cap="none" strike="noStrike">
                <a:solidFill>
                  <a:srgbClr val="000000"/>
                </a:solidFill>
                <a:latin typeface="Inter"/>
                <a:ea typeface="Inter"/>
                <a:cs typeface="Inter"/>
                <a:sym typeface="Inter"/>
              </a:rPr>
              <a:t>Teer, L., Yaddanapudi, K., &amp; Chen, J. (2024). Biophysical control of the glioblastoma immunosuppressive microenvironment: Opportunities for immunotherapy. Bioengineering (Basel), 11(1), 93. </a:t>
            </a:r>
            <a:r>
              <a:rPr b="1" i="0" lang="en" sz="900" u="sng" cap="none" strike="noStrike">
                <a:solidFill>
                  <a:schemeClr val="hlink"/>
                </a:solidFill>
                <a:latin typeface="Inter"/>
                <a:ea typeface="Inter"/>
                <a:cs typeface="Inter"/>
                <a:sym typeface="Inter"/>
                <a:hlinkClick r:id="rId12"/>
              </a:rPr>
              <a:t>https://doi.org/10.3390/bioengineering11010093</a:t>
            </a:r>
            <a:endParaRPr sz="700"/>
          </a:p>
          <a:p>
            <a:pPr indent="-50800" lvl="1" marL="203200" marR="0" rtl="0" algn="l">
              <a:lnSpc>
                <a:spcPct val="139956"/>
              </a:lnSpc>
              <a:spcBef>
                <a:spcPts val="0"/>
              </a:spcBef>
              <a:spcAft>
                <a:spcPts val="0"/>
              </a:spcAft>
              <a:buClr>
                <a:schemeClr val="dk1"/>
              </a:buClr>
              <a:buSzPts val="900"/>
              <a:buFont typeface="Arial"/>
              <a:buNone/>
            </a:pPr>
            <a:r>
              <a:t/>
            </a:r>
            <a:endParaRPr b="1" i="0" sz="900" u="sng" cap="none" strike="noStrike">
              <a:solidFill>
                <a:schemeClr val="hlink"/>
              </a:solidFill>
              <a:latin typeface="Inter"/>
              <a:ea typeface="Inter"/>
              <a:cs typeface="Inter"/>
              <a:sym typeface="Inter"/>
              <a:hlinkClick r:id="rId13"/>
            </a:endParaRPr>
          </a:p>
          <a:p>
            <a:pPr indent="-50800" lvl="1" marL="203200" marR="0" rtl="0" algn="l">
              <a:lnSpc>
                <a:spcPct val="139956"/>
              </a:lnSpc>
              <a:spcBef>
                <a:spcPts val="0"/>
              </a:spcBef>
              <a:spcAft>
                <a:spcPts val="0"/>
              </a:spcAft>
              <a:buClr>
                <a:schemeClr val="dk1"/>
              </a:buClr>
              <a:buSzPts val="900"/>
              <a:buFont typeface="Arial"/>
              <a:buNone/>
            </a:pPr>
            <a:r>
              <a:t/>
            </a:r>
            <a:endParaRPr b="1" i="0" sz="900" u="sng" cap="none" strike="noStrike">
              <a:solidFill>
                <a:schemeClr val="hlink"/>
              </a:solidFill>
              <a:latin typeface="Inter"/>
              <a:ea typeface="Inter"/>
              <a:cs typeface="Inter"/>
              <a:sym typeface="Inter"/>
              <a:hlinkClick r:id="rId14"/>
            </a:endParaRPr>
          </a:p>
          <a:p>
            <a:pPr indent="-50800" lvl="1" marL="203200" marR="0" rtl="0" algn="l">
              <a:lnSpc>
                <a:spcPct val="139956"/>
              </a:lnSpc>
              <a:spcBef>
                <a:spcPts val="0"/>
              </a:spcBef>
              <a:spcAft>
                <a:spcPts val="0"/>
              </a:spcAft>
              <a:buClr>
                <a:schemeClr val="dk1"/>
              </a:buClr>
              <a:buSzPts val="900"/>
              <a:buFont typeface="Arial"/>
              <a:buNone/>
            </a:pPr>
            <a:r>
              <a:t/>
            </a:r>
            <a:endParaRPr b="1" i="0" sz="900" u="sng" cap="none" strike="noStrike">
              <a:solidFill>
                <a:schemeClr val="hlink"/>
              </a:solidFill>
              <a:latin typeface="Inter"/>
              <a:ea typeface="Inter"/>
              <a:cs typeface="Inter"/>
              <a:sym typeface="Inter"/>
              <a:hlinkClick r:id="rId15"/>
            </a:endParaRPr>
          </a:p>
          <a:p>
            <a:pPr indent="-50800" lvl="1" marL="203200" marR="0" rtl="0" algn="l">
              <a:lnSpc>
                <a:spcPct val="139956"/>
              </a:lnSpc>
              <a:spcBef>
                <a:spcPts val="0"/>
              </a:spcBef>
              <a:spcAft>
                <a:spcPts val="0"/>
              </a:spcAft>
              <a:buClr>
                <a:schemeClr val="dk1"/>
              </a:buClr>
              <a:buSzPts val="900"/>
              <a:buFont typeface="Arial"/>
              <a:buNone/>
            </a:pPr>
            <a:r>
              <a:t/>
            </a:r>
            <a:endParaRPr b="1" i="0" sz="900" u="sng" cap="none" strike="noStrike">
              <a:solidFill>
                <a:schemeClr val="hlink"/>
              </a:solidFill>
              <a:latin typeface="Inter"/>
              <a:ea typeface="Inter"/>
              <a:cs typeface="Inter"/>
              <a:sym typeface="Inter"/>
              <a:hlinkClick r:id="rId16"/>
            </a:endParaRPr>
          </a:p>
          <a:p>
            <a:pPr indent="-50800" lvl="1" marL="203200" marR="0" rtl="0" algn="l">
              <a:lnSpc>
                <a:spcPct val="139956"/>
              </a:lnSpc>
              <a:spcBef>
                <a:spcPts val="0"/>
              </a:spcBef>
              <a:spcAft>
                <a:spcPts val="0"/>
              </a:spcAft>
              <a:buClr>
                <a:schemeClr val="dk1"/>
              </a:buClr>
              <a:buSzPts val="900"/>
              <a:buFont typeface="Arial"/>
              <a:buNone/>
            </a:pPr>
            <a:r>
              <a:t/>
            </a:r>
            <a:endParaRPr b="1" i="0" sz="900" u="sng" cap="none" strike="noStrike">
              <a:solidFill>
                <a:schemeClr val="hlink"/>
              </a:solidFill>
              <a:latin typeface="Inter"/>
              <a:ea typeface="Inter"/>
              <a:cs typeface="Inter"/>
              <a:sym typeface="Inter"/>
              <a:hlinkClick r:id="rId17"/>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164" name="Shape 164"/>
        <p:cNvGrpSpPr/>
        <p:nvPr/>
      </p:nvGrpSpPr>
      <p:grpSpPr>
        <a:xfrm>
          <a:off x="0" y="0"/>
          <a:ext cx="0" cy="0"/>
          <a:chOff x="0" y="0"/>
          <a:chExt cx="0" cy="0"/>
        </a:xfrm>
      </p:grpSpPr>
      <p:sp>
        <p:nvSpPr>
          <p:cNvPr id="165" name="Google Shape;165;p27">
            <a:hlinkClick r:id="rId3"/>
          </p:cNvPr>
          <p:cNvSpPr/>
          <p:nvPr/>
        </p:nvSpPr>
        <p:spPr>
          <a:xfrm rot="5400000">
            <a:off x="1612776" y="-773927"/>
            <a:ext cx="5845537" cy="6691355"/>
          </a:xfrm>
          <a:custGeom>
            <a:rect b="b" l="l" r="r" t="t"/>
            <a:pathLst>
              <a:path extrusionOk="0" h="13382709" w="11691074">
                <a:moveTo>
                  <a:pt x="0" y="0"/>
                </a:moveTo>
                <a:lnTo>
                  <a:pt x="11691074" y="0"/>
                </a:lnTo>
                <a:lnTo>
                  <a:pt x="11691074" y="13382708"/>
                </a:lnTo>
                <a:lnTo>
                  <a:pt x="0" y="13382708"/>
                </a:lnTo>
                <a:lnTo>
                  <a:pt x="0" y="0"/>
                </a:lnTo>
                <a:close/>
              </a:path>
            </a:pathLst>
          </a:custGeom>
          <a:blipFill rotWithShape="1">
            <a:blip r:embed="rId4">
              <a:alphaModFix amt="39000"/>
            </a:blip>
            <a:stretch>
              <a:fillRect b="0" l="0" r="0" t="0"/>
            </a:stretch>
          </a:blipFill>
          <a:ln>
            <a:noFill/>
          </a:ln>
        </p:spPr>
      </p:sp>
      <p:grpSp>
        <p:nvGrpSpPr>
          <p:cNvPr id="166" name="Google Shape;166;p27"/>
          <p:cNvGrpSpPr/>
          <p:nvPr/>
        </p:nvGrpSpPr>
        <p:grpSpPr>
          <a:xfrm>
            <a:off x="530966" y="1331008"/>
            <a:ext cx="8082068" cy="1862736"/>
            <a:chOff x="0" y="-47625"/>
            <a:chExt cx="622077" cy="143375"/>
          </a:xfrm>
        </p:grpSpPr>
        <p:sp>
          <p:nvSpPr>
            <p:cNvPr id="167" name="Google Shape;167;p27"/>
            <p:cNvSpPr/>
            <p:nvPr/>
          </p:nvSpPr>
          <p:spPr>
            <a:xfrm>
              <a:off x="0" y="0"/>
              <a:ext cx="622077" cy="95750"/>
            </a:xfrm>
            <a:custGeom>
              <a:rect b="b" l="l" r="r" t="t"/>
              <a:pathLst>
                <a:path extrusionOk="0" h="95750" w="622077">
                  <a:moveTo>
                    <a:pt x="0" y="0"/>
                  </a:moveTo>
                  <a:lnTo>
                    <a:pt x="622077" y="0"/>
                  </a:lnTo>
                  <a:lnTo>
                    <a:pt x="622077" y="95750"/>
                  </a:lnTo>
                  <a:lnTo>
                    <a:pt x="0" y="95750"/>
                  </a:lnTo>
                  <a:close/>
                </a:path>
              </a:pathLst>
            </a:custGeom>
            <a:solidFill>
              <a:srgbClr val="9D0618"/>
            </a:solidFill>
            <a:ln>
              <a:noFill/>
            </a:ln>
          </p:spPr>
        </p:sp>
        <p:sp>
          <p:nvSpPr>
            <p:cNvPr id="168" name="Google Shape;168;p27"/>
            <p:cNvSpPr txBox="1"/>
            <p:nvPr/>
          </p:nvSpPr>
          <p:spPr>
            <a:xfrm>
              <a:off x="0" y="-47625"/>
              <a:ext cx="622077"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9" name="Google Shape;169;p27"/>
          <p:cNvSpPr txBox="1"/>
          <p:nvPr/>
        </p:nvSpPr>
        <p:spPr>
          <a:xfrm>
            <a:off x="1262866" y="2002201"/>
            <a:ext cx="6618300" cy="11391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1" i="0" lang="en" sz="7400" u="none" cap="none" strike="noStrike">
                <a:solidFill>
                  <a:srgbClr val="FFFFFF"/>
                </a:solidFill>
                <a:latin typeface="Inter"/>
                <a:ea typeface="Inter"/>
                <a:cs typeface="Inter"/>
                <a:sym typeface="Inter"/>
              </a:rPr>
              <a:t>What is GBM? </a:t>
            </a:r>
            <a:endParaRPr sz="7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602" name="Shape 602"/>
        <p:cNvGrpSpPr/>
        <p:nvPr/>
      </p:nvGrpSpPr>
      <p:grpSpPr>
        <a:xfrm>
          <a:off x="0" y="0"/>
          <a:ext cx="0" cy="0"/>
          <a:chOff x="0" y="0"/>
          <a:chExt cx="0" cy="0"/>
        </a:xfrm>
      </p:grpSpPr>
      <p:sp>
        <p:nvSpPr>
          <p:cNvPr id="603" name="Google Shape;603;p54"/>
          <p:cNvSpPr/>
          <p:nvPr/>
        </p:nvSpPr>
        <p:spPr>
          <a:xfrm>
            <a:off x="87777" y="175893"/>
            <a:ext cx="853145" cy="676913"/>
          </a:xfrm>
          <a:custGeom>
            <a:rect b="b" l="l" r="r" t="t"/>
            <a:pathLst>
              <a:path extrusionOk="0" h="1353825" w="1706290">
                <a:moveTo>
                  <a:pt x="0" y="0"/>
                </a:moveTo>
                <a:lnTo>
                  <a:pt x="1706290" y="0"/>
                </a:lnTo>
                <a:lnTo>
                  <a:pt x="1706290" y="1353826"/>
                </a:lnTo>
                <a:lnTo>
                  <a:pt x="0" y="1353826"/>
                </a:lnTo>
                <a:lnTo>
                  <a:pt x="0" y="0"/>
                </a:lnTo>
                <a:close/>
              </a:path>
            </a:pathLst>
          </a:custGeom>
          <a:blipFill rotWithShape="1">
            <a:blip r:embed="rId3">
              <a:alphaModFix/>
            </a:blip>
            <a:stretch>
              <a:fillRect b="0" l="0" r="0" t="0"/>
            </a:stretch>
          </a:blipFill>
          <a:ln>
            <a:noFill/>
          </a:ln>
        </p:spPr>
      </p:sp>
      <p:sp>
        <p:nvSpPr>
          <p:cNvPr id="604" name="Google Shape;604;p54"/>
          <p:cNvSpPr/>
          <p:nvPr/>
        </p:nvSpPr>
        <p:spPr>
          <a:xfrm>
            <a:off x="8289245" y="129222"/>
            <a:ext cx="768156" cy="770255"/>
          </a:xfrm>
          <a:custGeom>
            <a:rect b="b" l="l" r="r" t="t"/>
            <a:pathLst>
              <a:path extrusionOk="0" h="1540509" w="1536311">
                <a:moveTo>
                  <a:pt x="0" y="0"/>
                </a:moveTo>
                <a:lnTo>
                  <a:pt x="1536311" y="0"/>
                </a:lnTo>
                <a:lnTo>
                  <a:pt x="1536311" y="1540510"/>
                </a:lnTo>
                <a:lnTo>
                  <a:pt x="0" y="1540510"/>
                </a:lnTo>
                <a:lnTo>
                  <a:pt x="0" y="0"/>
                </a:lnTo>
                <a:close/>
              </a:path>
            </a:pathLst>
          </a:custGeom>
          <a:blipFill rotWithShape="1">
            <a:blip r:embed="rId4">
              <a:alphaModFix/>
            </a:blip>
            <a:stretch>
              <a:fillRect b="0" l="0" r="0" t="0"/>
            </a:stretch>
          </a:blipFill>
          <a:ln>
            <a:noFill/>
          </a:ln>
        </p:spPr>
      </p:sp>
      <p:sp>
        <p:nvSpPr>
          <p:cNvPr id="605" name="Google Shape;605;p54"/>
          <p:cNvSpPr/>
          <p:nvPr/>
        </p:nvSpPr>
        <p:spPr>
          <a:xfrm>
            <a:off x="6106182" y="4402343"/>
            <a:ext cx="2835091" cy="453615"/>
          </a:xfrm>
          <a:custGeom>
            <a:rect b="b" l="l" r="r" t="t"/>
            <a:pathLst>
              <a:path extrusionOk="0" h="907229" w="5670182">
                <a:moveTo>
                  <a:pt x="0" y="0"/>
                </a:moveTo>
                <a:lnTo>
                  <a:pt x="5670182" y="0"/>
                </a:lnTo>
                <a:lnTo>
                  <a:pt x="5670182" y="907230"/>
                </a:lnTo>
                <a:lnTo>
                  <a:pt x="0" y="907230"/>
                </a:lnTo>
                <a:lnTo>
                  <a:pt x="0" y="0"/>
                </a:lnTo>
                <a:close/>
              </a:path>
            </a:pathLst>
          </a:custGeom>
          <a:blipFill rotWithShape="1">
            <a:blip r:embed="rId5">
              <a:alphaModFix/>
            </a:blip>
            <a:stretch>
              <a:fillRect b="0" l="0" r="0" t="0"/>
            </a:stretch>
          </a:blipFill>
          <a:ln>
            <a:noFill/>
          </a:ln>
        </p:spPr>
      </p:sp>
      <p:sp>
        <p:nvSpPr>
          <p:cNvPr id="606" name="Google Shape;606;p54"/>
          <p:cNvSpPr/>
          <p:nvPr/>
        </p:nvSpPr>
        <p:spPr>
          <a:xfrm>
            <a:off x="214333" y="4475312"/>
            <a:ext cx="2462385" cy="437074"/>
          </a:xfrm>
          <a:custGeom>
            <a:rect b="b" l="l" r="r" t="t"/>
            <a:pathLst>
              <a:path extrusionOk="0" h="874147" w="4924771">
                <a:moveTo>
                  <a:pt x="0" y="0"/>
                </a:moveTo>
                <a:lnTo>
                  <a:pt x="4924771" y="0"/>
                </a:lnTo>
                <a:lnTo>
                  <a:pt x="4924771" y="874147"/>
                </a:lnTo>
                <a:lnTo>
                  <a:pt x="0" y="874147"/>
                </a:lnTo>
                <a:lnTo>
                  <a:pt x="0" y="0"/>
                </a:lnTo>
                <a:close/>
              </a:path>
            </a:pathLst>
          </a:custGeom>
          <a:blipFill rotWithShape="1">
            <a:blip r:embed="rId6">
              <a:alphaModFix/>
            </a:blip>
            <a:stretch>
              <a:fillRect b="0" l="0" r="0" t="0"/>
            </a:stretch>
          </a:blipFill>
          <a:ln>
            <a:noFill/>
          </a:ln>
        </p:spPr>
      </p:sp>
      <p:sp>
        <p:nvSpPr>
          <p:cNvPr id="607" name="Google Shape;607;p54"/>
          <p:cNvSpPr/>
          <p:nvPr/>
        </p:nvSpPr>
        <p:spPr>
          <a:xfrm>
            <a:off x="3159342" y="306161"/>
            <a:ext cx="2825315" cy="593316"/>
          </a:xfrm>
          <a:custGeom>
            <a:rect b="b" l="l" r="r" t="t"/>
            <a:pathLst>
              <a:path extrusionOk="0" h="1186632" w="5650629">
                <a:moveTo>
                  <a:pt x="0" y="0"/>
                </a:moveTo>
                <a:lnTo>
                  <a:pt x="5650630" y="0"/>
                </a:lnTo>
                <a:lnTo>
                  <a:pt x="5650630" y="1186633"/>
                </a:lnTo>
                <a:lnTo>
                  <a:pt x="0" y="1186633"/>
                </a:lnTo>
                <a:lnTo>
                  <a:pt x="0" y="0"/>
                </a:lnTo>
                <a:close/>
              </a:path>
            </a:pathLst>
          </a:custGeom>
          <a:blipFill rotWithShape="1">
            <a:blip r:embed="rId7">
              <a:alphaModFix/>
            </a:blip>
            <a:stretch>
              <a:fillRect b="0" l="0" r="0" t="0"/>
            </a:stretch>
          </a:blipFill>
          <a:ln>
            <a:noFill/>
          </a:ln>
        </p:spPr>
      </p:sp>
      <p:grpSp>
        <p:nvGrpSpPr>
          <p:cNvPr id="608" name="Google Shape;608;p54"/>
          <p:cNvGrpSpPr/>
          <p:nvPr/>
        </p:nvGrpSpPr>
        <p:grpSpPr>
          <a:xfrm>
            <a:off x="470678" y="1012287"/>
            <a:ext cx="8202646" cy="149451"/>
            <a:chOff x="0" y="-28575"/>
            <a:chExt cx="4320735" cy="78724"/>
          </a:xfrm>
        </p:grpSpPr>
        <p:sp>
          <p:nvSpPr>
            <p:cNvPr id="609" name="Google Shape;609;p54"/>
            <p:cNvSpPr/>
            <p:nvPr/>
          </p:nvSpPr>
          <p:spPr>
            <a:xfrm>
              <a:off x="0" y="0"/>
              <a:ext cx="4320735" cy="50149"/>
            </a:xfrm>
            <a:custGeom>
              <a:rect b="b" l="l" r="r" t="t"/>
              <a:pathLst>
                <a:path extrusionOk="0" h="50149" w="4320735">
                  <a:moveTo>
                    <a:pt x="0" y="0"/>
                  </a:moveTo>
                  <a:lnTo>
                    <a:pt x="4320735" y="0"/>
                  </a:lnTo>
                  <a:lnTo>
                    <a:pt x="4320735" y="50149"/>
                  </a:lnTo>
                  <a:lnTo>
                    <a:pt x="0" y="50149"/>
                  </a:lnTo>
                  <a:close/>
                </a:path>
              </a:pathLst>
            </a:custGeom>
            <a:solidFill>
              <a:srgbClr val="9D0618"/>
            </a:solidFill>
            <a:ln>
              <a:noFill/>
            </a:ln>
          </p:spPr>
        </p:sp>
        <p:sp>
          <p:nvSpPr>
            <p:cNvPr id="610" name="Google Shape;610;p54"/>
            <p:cNvSpPr txBox="1"/>
            <p:nvPr/>
          </p:nvSpPr>
          <p:spPr>
            <a:xfrm>
              <a:off x="0" y="-28575"/>
              <a:ext cx="4320735" cy="78724"/>
            </a:xfrm>
            <a:prstGeom prst="rect">
              <a:avLst/>
            </a:prstGeom>
            <a:noFill/>
            <a:ln>
              <a:noFill/>
            </a:ln>
          </p:spPr>
          <p:txBody>
            <a:bodyPr anchorCtr="0" anchor="ctr" bIns="25400" lIns="25400" spcFirstLastPara="1" rIns="25400" wrap="square" tIns="25400">
              <a:noAutofit/>
            </a:bodyPr>
            <a:lstStyle/>
            <a:p>
              <a:pPr indent="0" lvl="0" marL="0" marR="0" rtl="0" algn="just">
                <a:lnSpc>
                  <a:spcPct val="142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1" name="Google Shape;611;p54"/>
          <p:cNvSpPr txBox="1"/>
          <p:nvPr/>
        </p:nvSpPr>
        <p:spPr>
          <a:xfrm>
            <a:off x="6106182" y="4893335"/>
            <a:ext cx="1740694" cy="15766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900" u="none" cap="none" strike="noStrike">
                <a:solidFill>
                  <a:srgbClr val="000000"/>
                </a:solidFill>
                <a:latin typeface="Inter"/>
                <a:ea typeface="Inter"/>
                <a:cs typeface="Inter"/>
                <a:sym typeface="Inter"/>
              </a:rPr>
              <a:t>NSF NNCI Award ID # 2025075​</a:t>
            </a:r>
            <a:endParaRPr sz="700"/>
          </a:p>
        </p:txBody>
      </p:sp>
      <p:sp>
        <p:nvSpPr>
          <p:cNvPr id="612" name="Google Shape;612;p54"/>
          <p:cNvSpPr txBox="1"/>
          <p:nvPr/>
        </p:nvSpPr>
        <p:spPr>
          <a:xfrm>
            <a:off x="-12" y="1833313"/>
            <a:ext cx="9374100" cy="1800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700" u="none" cap="none" strike="noStrike">
                <a:solidFill>
                  <a:srgbClr val="000000"/>
                </a:solidFill>
                <a:latin typeface="Arial"/>
                <a:ea typeface="Arial"/>
                <a:cs typeface="Arial"/>
                <a:sym typeface="Arial"/>
              </a:rPr>
              <a:t>Questi</a:t>
            </a:r>
            <a:r>
              <a:rPr b="1" lang="en" sz="11700"/>
              <a:t>o</a:t>
            </a:r>
            <a:r>
              <a:rPr b="1" i="0" lang="en" sz="11700" u="none" cap="none" strike="noStrike">
                <a:solidFill>
                  <a:srgbClr val="000000"/>
                </a:solidFill>
                <a:latin typeface="Arial"/>
                <a:ea typeface="Arial"/>
                <a:cs typeface="Arial"/>
                <a:sym typeface="Arial"/>
              </a:rPr>
              <a:t>ns? </a:t>
            </a:r>
            <a:endParaRPr sz="100"/>
          </a:p>
        </p:txBody>
      </p:sp>
      <p:sp>
        <p:nvSpPr>
          <p:cNvPr id="613" name="Google Shape;613;p54"/>
          <p:cNvSpPr/>
          <p:nvPr/>
        </p:nvSpPr>
        <p:spPr>
          <a:xfrm>
            <a:off x="3816721" y="4305799"/>
            <a:ext cx="2167936" cy="776098"/>
          </a:xfrm>
          <a:custGeom>
            <a:rect b="b" l="l" r="r" t="t"/>
            <a:pathLst>
              <a:path extrusionOk="0" h="1552196" w="4335872">
                <a:moveTo>
                  <a:pt x="0" y="0"/>
                </a:moveTo>
                <a:lnTo>
                  <a:pt x="4335873" y="0"/>
                </a:lnTo>
                <a:lnTo>
                  <a:pt x="4335873" y="1552196"/>
                </a:lnTo>
                <a:lnTo>
                  <a:pt x="0" y="1552196"/>
                </a:lnTo>
                <a:lnTo>
                  <a:pt x="0" y="0"/>
                </a:lnTo>
                <a:close/>
              </a:path>
            </a:pathLst>
          </a:custGeom>
          <a:blipFill rotWithShape="1">
            <a:blip r:embed="rId8">
              <a:alphaModFix/>
            </a:blip>
            <a:stretch>
              <a:fillRect b="-21768" l="-3760" r="-62995" t="-21768"/>
            </a:stretch>
          </a:blipFill>
          <a:ln>
            <a:noFill/>
          </a:ln>
        </p:spPr>
      </p:sp>
      <p:sp>
        <p:nvSpPr>
          <p:cNvPr id="614" name="Google Shape;614;p54"/>
          <p:cNvSpPr/>
          <p:nvPr/>
        </p:nvSpPr>
        <p:spPr>
          <a:xfrm>
            <a:off x="2676719" y="4181577"/>
            <a:ext cx="1203544" cy="1147748"/>
          </a:xfrm>
          <a:custGeom>
            <a:rect b="b" l="l" r="r" t="t"/>
            <a:pathLst>
              <a:path extrusionOk="0" h="2295496" w="2407087">
                <a:moveTo>
                  <a:pt x="0" y="0"/>
                </a:moveTo>
                <a:lnTo>
                  <a:pt x="2407087" y="0"/>
                </a:lnTo>
                <a:lnTo>
                  <a:pt x="2407087" y="2295496"/>
                </a:lnTo>
                <a:lnTo>
                  <a:pt x="0" y="2295496"/>
                </a:lnTo>
                <a:lnTo>
                  <a:pt x="0" y="0"/>
                </a:lnTo>
                <a:close/>
              </a:path>
            </a:pathLst>
          </a:custGeom>
          <a:blipFill rotWithShape="1">
            <a:blip r:embed="rId9">
              <a:alphaModFix/>
            </a:blip>
            <a:stretch>
              <a:fillRect b="0" l="-11840" r="-186257" t="0"/>
            </a:stretch>
          </a:blipFill>
          <a:ln>
            <a:noFill/>
          </a:ln>
        </p:spPr>
      </p:sp>
      <p:sp>
        <p:nvSpPr>
          <p:cNvPr id="615" name="Google Shape;615;p54"/>
          <p:cNvSpPr txBox="1"/>
          <p:nvPr/>
        </p:nvSpPr>
        <p:spPr>
          <a:xfrm>
            <a:off x="216143" y="4893335"/>
            <a:ext cx="1668736" cy="15766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900" u="none" cap="none" strike="noStrike">
                <a:solidFill>
                  <a:srgbClr val="000000"/>
                </a:solidFill>
                <a:latin typeface="Inter"/>
                <a:ea typeface="Inter"/>
                <a:cs typeface="Inter"/>
                <a:sym typeface="Inter"/>
              </a:rPr>
              <a:t>NSF REU Award ID #2348869</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177" name="Shape 177"/>
        <p:cNvGrpSpPr/>
        <p:nvPr/>
      </p:nvGrpSpPr>
      <p:grpSpPr>
        <a:xfrm>
          <a:off x="0" y="0"/>
          <a:ext cx="0" cy="0"/>
          <a:chOff x="0" y="0"/>
          <a:chExt cx="0" cy="0"/>
        </a:xfrm>
      </p:grpSpPr>
      <p:sp>
        <p:nvSpPr>
          <p:cNvPr id="178" name="Google Shape;178;p28">
            <a:hlinkClick r:id="rId3"/>
          </p:cNvPr>
          <p:cNvSpPr/>
          <p:nvPr/>
        </p:nvSpPr>
        <p:spPr>
          <a:xfrm>
            <a:off x="3241530" y="-445479"/>
            <a:ext cx="7451973" cy="5588980"/>
          </a:xfrm>
          <a:custGeom>
            <a:rect b="b" l="l" r="r" t="t"/>
            <a:pathLst>
              <a:path extrusionOk="0" h="11177959" w="14903945">
                <a:moveTo>
                  <a:pt x="0" y="0"/>
                </a:moveTo>
                <a:lnTo>
                  <a:pt x="14903945" y="0"/>
                </a:lnTo>
                <a:lnTo>
                  <a:pt x="14903945" y="11177959"/>
                </a:lnTo>
                <a:lnTo>
                  <a:pt x="0" y="11177959"/>
                </a:lnTo>
                <a:lnTo>
                  <a:pt x="0" y="0"/>
                </a:lnTo>
                <a:close/>
              </a:path>
            </a:pathLst>
          </a:custGeom>
          <a:blipFill rotWithShape="1">
            <a:blip r:embed="rId4">
              <a:alphaModFix amt="47000"/>
            </a:blip>
            <a:stretch>
              <a:fillRect b="0" l="0" r="0" t="0"/>
            </a:stretch>
          </a:blipFill>
          <a:ln>
            <a:noFill/>
          </a:ln>
        </p:spPr>
      </p:sp>
      <p:sp>
        <p:nvSpPr>
          <p:cNvPr id="179" name="Google Shape;179;p28"/>
          <p:cNvSpPr txBox="1"/>
          <p:nvPr/>
        </p:nvSpPr>
        <p:spPr>
          <a:xfrm>
            <a:off x="738425" y="1186186"/>
            <a:ext cx="8031609" cy="2547291"/>
          </a:xfrm>
          <a:prstGeom prst="rect">
            <a:avLst/>
          </a:prstGeom>
          <a:noFill/>
          <a:ln>
            <a:noFill/>
          </a:ln>
        </p:spPr>
        <p:txBody>
          <a:bodyPr anchorCtr="0" anchor="t" bIns="0" lIns="0" spcFirstLastPara="1" rIns="0" wrap="square" tIns="0">
            <a:spAutoFit/>
          </a:bodyPr>
          <a:lstStyle/>
          <a:p>
            <a:pPr indent="0" lvl="0" marL="0" marR="0" rtl="0" algn="ctr">
              <a:lnSpc>
                <a:spcPct val="180015"/>
              </a:lnSpc>
              <a:spcBef>
                <a:spcPts val="0"/>
              </a:spcBef>
              <a:spcAft>
                <a:spcPts val="0"/>
              </a:spcAft>
              <a:buNone/>
            </a:pPr>
            <a:r>
              <a:rPr b="1" i="0" lang="en" sz="3800" u="none" cap="none" strike="noStrike">
                <a:solidFill>
                  <a:srgbClr val="000000"/>
                </a:solidFill>
                <a:latin typeface="Inter"/>
                <a:ea typeface="Inter"/>
                <a:cs typeface="Inter"/>
                <a:sym typeface="Inter"/>
              </a:rPr>
              <a:t>“GLIOBLASTOMA (GBM) IS THE MOST COMMON MALIGNANT PRIMARY BRAIN TUMOR.”</a:t>
            </a:r>
            <a:endParaRPr sz="700"/>
          </a:p>
        </p:txBody>
      </p:sp>
      <p:sp>
        <p:nvSpPr>
          <p:cNvPr id="180" name="Google Shape;180;p28"/>
          <p:cNvSpPr txBox="1"/>
          <p:nvPr/>
        </p:nvSpPr>
        <p:spPr>
          <a:xfrm>
            <a:off x="6238986" y="3797239"/>
            <a:ext cx="1081500" cy="215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400" u="none" cap="none" strike="noStrike">
                <a:solidFill>
                  <a:srgbClr val="000000"/>
                </a:solidFill>
                <a:latin typeface="Inter"/>
                <a:ea typeface="Inter"/>
                <a:cs typeface="Inter"/>
                <a:sym typeface="Inter"/>
              </a:rPr>
              <a:t>(Chen,2021)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188" name="Shape 188"/>
        <p:cNvGrpSpPr/>
        <p:nvPr/>
      </p:nvGrpSpPr>
      <p:grpSpPr>
        <a:xfrm>
          <a:off x="0" y="0"/>
          <a:ext cx="0" cy="0"/>
          <a:chOff x="0" y="0"/>
          <a:chExt cx="0" cy="0"/>
        </a:xfrm>
      </p:grpSpPr>
      <p:grpSp>
        <p:nvGrpSpPr>
          <p:cNvPr id="189" name="Google Shape;189;p29"/>
          <p:cNvGrpSpPr/>
          <p:nvPr/>
        </p:nvGrpSpPr>
        <p:grpSpPr>
          <a:xfrm>
            <a:off x="578326" y="222280"/>
            <a:ext cx="7987348" cy="4921223"/>
            <a:chOff x="0" y="-47625"/>
            <a:chExt cx="3422985" cy="2108994"/>
          </a:xfrm>
        </p:grpSpPr>
        <p:sp>
          <p:nvSpPr>
            <p:cNvPr id="190" name="Google Shape;190;p29"/>
            <p:cNvSpPr/>
            <p:nvPr/>
          </p:nvSpPr>
          <p:spPr>
            <a:xfrm>
              <a:off x="0" y="0"/>
              <a:ext cx="3422985" cy="2061369"/>
            </a:xfrm>
            <a:custGeom>
              <a:rect b="b" l="l" r="r" t="t"/>
              <a:pathLst>
                <a:path extrusionOk="0" h="2061369" w="3422985">
                  <a:moveTo>
                    <a:pt x="0" y="0"/>
                  </a:moveTo>
                  <a:lnTo>
                    <a:pt x="3422985" y="0"/>
                  </a:lnTo>
                  <a:lnTo>
                    <a:pt x="3422985" y="2061369"/>
                  </a:lnTo>
                  <a:lnTo>
                    <a:pt x="0" y="2061369"/>
                  </a:lnTo>
                  <a:close/>
                </a:path>
              </a:pathLst>
            </a:custGeom>
            <a:solidFill>
              <a:srgbClr val="FFFFFF"/>
            </a:solidFill>
            <a:ln>
              <a:noFill/>
            </a:ln>
          </p:spPr>
        </p:sp>
        <p:sp>
          <p:nvSpPr>
            <p:cNvPr id="191" name="Google Shape;191;p29"/>
            <p:cNvSpPr txBox="1"/>
            <p:nvPr/>
          </p:nvSpPr>
          <p:spPr>
            <a:xfrm>
              <a:off x="0" y="-47625"/>
              <a:ext cx="3422985" cy="2108993"/>
            </a:xfrm>
            <a:prstGeom prst="rect">
              <a:avLst/>
            </a:prstGeom>
            <a:noFill/>
            <a:ln>
              <a:noFill/>
            </a:ln>
          </p:spPr>
          <p:txBody>
            <a:bodyPr anchorCtr="0" anchor="ctr" bIns="31225" lIns="31225" spcFirstLastPara="1" rIns="31225" wrap="square" tIns="3122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2" name="Google Shape;192;p29">
            <a:hlinkClick r:id="rId3"/>
          </p:cNvPr>
          <p:cNvSpPr/>
          <p:nvPr/>
        </p:nvSpPr>
        <p:spPr>
          <a:xfrm>
            <a:off x="6489823" y="2738455"/>
            <a:ext cx="1928136" cy="2207126"/>
          </a:xfrm>
          <a:custGeom>
            <a:rect b="b" l="l" r="r" t="t"/>
            <a:pathLst>
              <a:path extrusionOk="0" h="4414252" w="3856271">
                <a:moveTo>
                  <a:pt x="0" y="0"/>
                </a:moveTo>
                <a:lnTo>
                  <a:pt x="3856271" y="0"/>
                </a:lnTo>
                <a:lnTo>
                  <a:pt x="3856271" y="4414252"/>
                </a:lnTo>
                <a:lnTo>
                  <a:pt x="0" y="4414252"/>
                </a:lnTo>
                <a:lnTo>
                  <a:pt x="0" y="0"/>
                </a:lnTo>
                <a:close/>
              </a:path>
            </a:pathLst>
          </a:custGeom>
          <a:blipFill rotWithShape="1">
            <a:blip r:embed="rId4">
              <a:alphaModFix amt="55000"/>
            </a:blip>
            <a:stretch>
              <a:fillRect b="0" l="0" r="0" t="0"/>
            </a:stretch>
          </a:blipFill>
          <a:ln>
            <a:noFill/>
          </a:ln>
        </p:spPr>
      </p:sp>
      <p:sp>
        <p:nvSpPr>
          <p:cNvPr id="193" name="Google Shape;193;p29"/>
          <p:cNvSpPr/>
          <p:nvPr/>
        </p:nvSpPr>
        <p:spPr>
          <a:xfrm>
            <a:off x="7859395" y="4747663"/>
            <a:ext cx="1284605" cy="395838"/>
          </a:xfrm>
          <a:custGeom>
            <a:rect b="b" l="l" r="r" t="t"/>
            <a:pathLst>
              <a:path extrusionOk="0" h="791675" w="2569211">
                <a:moveTo>
                  <a:pt x="0" y="0"/>
                </a:moveTo>
                <a:lnTo>
                  <a:pt x="2569211" y="0"/>
                </a:lnTo>
                <a:lnTo>
                  <a:pt x="2569211" y="791675"/>
                </a:lnTo>
                <a:lnTo>
                  <a:pt x="0" y="791675"/>
                </a:lnTo>
                <a:lnTo>
                  <a:pt x="0" y="0"/>
                </a:lnTo>
                <a:close/>
              </a:path>
            </a:pathLst>
          </a:custGeom>
          <a:blipFill rotWithShape="1">
            <a:blip r:embed="rId5">
              <a:alphaModFix/>
            </a:blip>
            <a:stretch>
              <a:fillRect b="0" l="0" r="0" t="0"/>
            </a:stretch>
          </a:blipFill>
          <a:ln>
            <a:noFill/>
          </a:ln>
        </p:spPr>
      </p:sp>
      <p:sp>
        <p:nvSpPr>
          <p:cNvPr id="194" name="Google Shape;194;p29"/>
          <p:cNvSpPr txBox="1"/>
          <p:nvPr/>
        </p:nvSpPr>
        <p:spPr>
          <a:xfrm>
            <a:off x="534000" y="408750"/>
            <a:ext cx="7967700" cy="8254800"/>
          </a:xfrm>
          <a:prstGeom prst="rect">
            <a:avLst/>
          </a:prstGeom>
          <a:noFill/>
          <a:ln>
            <a:noFill/>
          </a:ln>
        </p:spPr>
        <p:txBody>
          <a:bodyPr anchorCtr="0" anchor="t" bIns="0" lIns="0" spcFirstLastPara="1" rIns="0" wrap="square" tIns="0">
            <a:spAutoFit/>
          </a:bodyPr>
          <a:lstStyle/>
          <a:p>
            <a:pPr indent="0" lvl="0" marL="0" marR="0" rtl="0" algn="l">
              <a:lnSpc>
                <a:spcPct val="523777"/>
              </a:lnSpc>
              <a:spcBef>
                <a:spcPts val="0"/>
              </a:spcBef>
              <a:spcAft>
                <a:spcPts val="0"/>
              </a:spcAft>
              <a:buNone/>
            </a:pPr>
            <a:r>
              <a:t/>
            </a:r>
            <a:endParaRPr b="0" i="0" sz="600" u="none" cap="none" strike="noStrike">
              <a:solidFill>
                <a:schemeClr val="dk1"/>
              </a:solidFill>
              <a:latin typeface="Calibri"/>
              <a:ea typeface="Calibri"/>
              <a:cs typeface="Calibri"/>
              <a:sym typeface="Calibri"/>
            </a:endParaRPr>
          </a:p>
          <a:p>
            <a:pPr indent="-234950" lvl="1" marL="508000" marR="0" rtl="0" algn="l">
              <a:lnSpc>
                <a:spcPct val="231014"/>
              </a:lnSpc>
              <a:spcBef>
                <a:spcPts val="0"/>
              </a:spcBef>
              <a:spcAft>
                <a:spcPts val="0"/>
              </a:spcAft>
              <a:buClr>
                <a:srgbClr val="000000"/>
              </a:buClr>
              <a:buSzPts val="2100"/>
              <a:buFont typeface="Arial"/>
              <a:buChar char="•"/>
            </a:pPr>
            <a:r>
              <a:rPr b="1" i="0" lang="en" sz="2100" cap="none" strike="noStrike">
                <a:solidFill>
                  <a:schemeClr val="dk1"/>
                </a:solidFill>
                <a:latin typeface="Inter"/>
                <a:ea typeface="Inter"/>
                <a:cs typeface="Inter"/>
                <a:sym typeface="Inter"/>
              </a:rPr>
              <a:t> </a:t>
            </a:r>
            <a:r>
              <a:rPr b="0" i="0" lang="en" sz="2100" cap="none" strike="noStrike">
                <a:solidFill>
                  <a:schemeClr val="dk1"/>
                </a:solidFill>
                <a:latin typeface="Inter"/>
                <a:ea typeface="Inter"/>
                <a:cs typeface="Inter"/>
                <a:sym typeface="Inter"/>
              </a:rPr>
              <a:t>~3 cases per 100,000 per y</a:t>
            </a:r>
            <a:r>
              <a:rPr b="0" i="0" lang="en" sz="2100" cap="none" strike="noStrike">
                <a:solidFill>
                  <a:srgbClr val="000000"/>
                </a:solidFill>
                <a:latin typeface="Inter"/>
                <a:ea typeface="Inter"/>
                <a:cs typeface="Inter"/>
                <a:sym typeface="Inter"/>
              </a:rPr>
              <a:t>ear</a:t>
            </a:r>
            <a:r>
              <a:rPr b="0" i="0" lang="en" sz="2100" cap="none" strike="noStrike">
                <a:latin typeface="Inter"/>
                <a:ea typeface="Inter"/>
                <a:cs typeface="Inter"/>
                <a:sym typeface="Inter"/>
              </a:rPr>
              <a:t> in the U.S.</a:t>
            </a:r>
            <a:r>
              <a:rPr b="0" i="0" lang="en" sz="2100" cap="none" strike="noStrike">
                <a:solidFill>
                  <a:srgbClr val="000000"/>
                </a:solidFill>
                <a:latin typeface="Inter"/>
                <a:ea typeface="Inter"/>
                <a:cs typeface="Inter"/>
                <a:sym typeface="Inter"/>
              </a:rPr>
              <a:t> </a:t>
            </a:r>
            <a:endParaRPr sz="400"/>
          </a:p>
          <a:p>
            <a:pPr indent="-323850" lvl="2" marL="1016000" marR="0" rtl="0" algn="l">
              <a:lnSpc>
                <a:spcPct val="231014"/>
              </a:lnSpc>
              <a:spcBef>
                <a:spcPts val="0"/>
              </a:spcBef>
              <a:spcAft>
                <a:spcPts val="0"/>
              </a:spcAft>
              <a:buClr>
                <a:srgbClr val="000000"/>
              </a:buClr>
              <a:buSzPts val="2100"/>
              <a:buFont typeface="Arial"/>
              <a:buChar char="⚬"/>
            </a:pPr>
            <a:r>
              <a:rPr b="0" i="0" lang="en" sz="2100" cap="none" strike="noStrike">
                <a:solidFill>
                  <a:srgbClr val="000000"/>
                </a:solidFill>
                <a:latin typeface="Inter"/>
                <a:ea typeface="Inter"/>
                <a:cs typeface="Inter"/>
                <a:sym typeface="Inter"/>
              </a:rPr>
              <a:t>1.6x higher diagnosis in males</a:t>
            </a:r>
            <a:endParaRPr sz="400"/>
          </a:p>
          <a:p>
            <a:pPr indent="-234950" lvl="1" marL="508000" marR="0" rtl="0" algn="l">
              <a:lnSpc>
                <a:spcPct val="231014"/>
              </a:lnSpc>
              <a:spcBef>
                <a:spcPts val="0"/>
              </a:spcBef>
              <a:spcAft>
                <a:spcPts val="0"/>
              </a:spcAft>
              <a:buClr>
                <a:srgbClr val="000000"/>
              </a:buClr>
              <a:buSzPts val="2100"/>
              <a:buFont typeface="Arial"/>
              <a:buChar char="•"/>
            </a:pPr>
            <a:r>
              <a:rPr b="0" i="0" lang="en" sz="2100" cap="none" strike="noStrike">
                <a:latin typeface="Inter"/>
                <a:ea typeface="Inter"/>
                <a:cs typeface="Inter"/>
                <a:sym typeface="Inter"/>
              </a:rPr>
              <a:t>~13,000 new GBM cases per year in the US</a:t>
            </a:r>
            <a:endParaRPr sz="400"/>
          </a:p>
          <a:p>
            <a:pPr indent="-234950" lvl="1" marL="508000" marR="0" rtl="0" algn="l">
              <a:lnSpc>
                <a:spcPct val="231014"/>
              </a:lnSpc>
              <a:spcBef>
                <a:spcPts val="0"/>
              </a:spcBef>
              <a:spcAft>
                <a:spcPts val="0"/>
              </a:spcAft>
              <a:buClr>
                <a:srgbClr val="000000"/>
              </a:buClr>
              <a:buSzPts val="2100"/>
              <a:buFont typeface="Arial"/>
              <a:buChar char="•"/>
            </a:pPr>
            <a:r>
              <a:rPr b="0" i="0" lang="en" sz="2100" cap="none" strike="noStrike">
                <a:latin typeface="Inter"/>
                <a:ea typeface="Inter"/>
                <a:cs typeface="Inter"/>
                <a:sym typeface="Inter"/>
              </a:rPr>
              <a:t>Median age of diagnosis: ~64 yrs</a:t>
            </a:r>
            <a:endParaRPr sz="400"/>
          </a:p>
          <a:p>
            <a:pPr indent="-234950" lvl="1" marL="508000" marR="0" rtl="0" algn="l">
              <a:lnSpc>
                <a:spcPct val="231014"/>
              </a:lnSpc>
              <a:spcBef>
                <a:spcPts val="0"/>
              </a:spcBef>
              <a:spcAft>
                <a:spcPts val="0"/>
              </a:spcAft>
              <a:buClr>
                <a:srgbClr val="000000"/>
              </a:buClr>
              <a:buSzPts val="2100"/>
              <a:buFont typeface="Arial"/>
              <a:buChar char="•"/>
            </a:pPr>
            <a:r>
              <a:rPr b="1" i="0" lang="en" sz="2100" cap="none" strike="noStrike">
                <a:solidFill>
                  <a:srgbClr val="000000"/>
                </a:solidFill>
                <a:latin typeface="Inter"/>
                <a:ea typeface="Inter"/>
                <a:cs typeface="Inter"/>
                <a:sym typeface="Inter"/>
              </a:rPr>
              <a:t>Avg. lifespan Postdiagnosis </a:t>
            </a:r>
            <a:r>
              <a:rPr b="1" i="0" lang="en" sz="2100" cap="none" strike="noStrike">
                <a:latin typeface="Inter"/>
                <a:ea typeface="Inter"/>
                <a:cs typeface="Inter"/>
                <a:sym typeface="Inter"/>
              </a:rPr>
              <a:t>~</a:t>
            </a:r>
            <a:r>
              <a:rPr b="1" i="0" lang="en" sz="2100" cap="none" strike="noStrike">
                <a:solidFill>
                  <a:srgbClr val="000000"/>
                </a:solidFill>
                <a:latin typeface="Inter"/>
                <a:ea typeface="Inter"/>
                <a:cs typeface="Inter"/>
                <a:sym typeface="Inter"/>
              </a:rPr>
              <a:t>14 mos</a:t>
            </a:r>
            <a:endParaRPr sz="400"/>
          </a:p>
          <a:p>
            <a:pPr indent="-234950" lvl="1" marL="508000" marR="0" rtl="0" algn="l">
              <a:lnSpc>
                <a:spcPct val="231014"/>
              </a:lnSpc>
              <a:spcBef>
                <a:spcPts val="0"/>
              </a:spcBef>
              <a:spcAft>
                <a:spcPts val="0"/>
              </a:spcAft>
              <a:buClr>
                <a:srgbClr val="000000"/>
              </a:buClr>
              <a:buSzPts val="2100"/>
              <a:buFont typeface="Arial"/>
              <a:buChar char="•"/>
            </a:pPr>
            <a:r>
              <a:rPr b="1" i="0" lang="en" sz="2100" cap="none" strike="noStrike">
                <a:solidFill>
                  <a:srgbClr val="000000"/>
                </a:solidFill>
                <a:latin typeface="Inter"/>
                <a:ea typeface="Inter"/>
                <a:cs typeface="Inter"/>
                <a:sym typeface="Inter"/>
              </a:rPr>
              <a:t>Less than 5% Five-year survival rate</a:t>
            </a:r>
            <a:endParaRPr sz="400"/>
          </a:p>
          <a:p>
            <a:pPr indent="0" lvl="0" marL="0" marR="0" rtl="0" algn="l">
              <a:lnSpc>
                <a:spcPct val="200000"/>
              </a:lnSpc>
              <a:spcBef>
                <a:spcPts val="0"/>
              </a:spcBef>
              <a:spcAft>
                <a:spcPts val="0"/>
              </a:spcAft>
              <a:buNone/>
            </a:pPr>
            <a:r>
              <a:t/>
            </a:r>
            <a:endParaRPr b="1" i="0" sz="2400" u="none" cap="none" strike="noStrike">
              <a:solidFill>
                <a:srgbClr val="000000"/>
              </a:solidFill>
              <a:latin typeface="Inter"/>
              <a:ea typeface="Inter"/>
              <a:cs typeface="Inter"/>
              <a:sym typeface="Inter"/>
            </a:endParaRPr>
          </a:p>
          <a:p>
            <a:pPr indent="0" lvl="0" marL="0" marR="0" rtl="0" algn="l">
              <a:lnSpc>
                <a:spcPct val="179995"/>
              </a:lnSpc>
              <a:spcBef>
                <a:spcPts val="0"/>
              </a:spcBef>
              <a:spcAft>
                <a:spcPts val="0"/>
              </a:spcAft>
              <a:buNone/>
            </a:pPr>
            <a:r>
              <a:t/>
            </a:r>
            <a:endParaRPr b="1" i="0" sz="2400" u="none" cap="none" strike="noStrike">
              <a:solidFill>
                <a:srgbClr val="000000"/>
              </a:solidFill>
              <a:latin typeface="Inter"/>
              <a:ea typeface="Inter"/>
              <a:cs typeface="Inter"/>
              <a:sym typeface="Inter"/>
            </a:endParaRPr>
          </a:p>
          <a:p>
            <a:pPr indent="0" lvl="0" marL="0" marR="0" rtl="0" algn="l">
              <a:lnSpc>
                <a:spcPct val="200000"/>
              </a:lnSpc>
              <a:spcBef>
                <a:spcPts val="0"/>
              </a:spcBef>
              <a:spcAft>
                <a:spcPts val="0"/>
              </a:spcAft>
              <a:buNone/>
            </a:pPr>
            <a:r>
              <a:t/>
            </a:r>
            <a:endParaRPr b="1" i="0" sz="2400" u="none" cap="none" strike="noStrike">
              <a:solidFill>
                <a:srgbClr val="000000"/>
              </a:solidFill>
              <a:latin typeface="Inter"/>
              <a:ea typeface="Inter"/>
              <a:cs typeface="Inter"/>
              <a:sym typeface="Inter"/>
            </a:endParaRPr>
          </a:p>
          <a:p>
            <a:pPr indent="0" lvl="0" marL="0" marR="0" rtl="0" algn="l">
              <a:lnSpc>
                <a:spcPct val="210755"/>
              </a:lnSpc>
              <a:spcBef>
                <a:spcPts val="0"/>
              </a:spcBef>
              <a:spcAft>
                <a:spcPts val="0"/>
              </a:spcAft>
              <a:buNone/>
            </a:pPr>
            <a:r>
              <a:t/>
            </a:r>
            <a:endParaRPr b="1" i="0" sz="2400" u="none" cap="none" strike="noStrike">
              <a:solidFill>
                <a:srgbClr val="000000"/>
              </a:solidFill>
              <a:latin typeface="Inter"/>
              <a:ea typeface="Inter"/>
              <a:cs typeface="Inter"/>
              <a:sym typeface="Inter"/>
            </a:endParaRPr>
          </a:p>
          <a:p>
            <a:pPr indent="0" lvl="0" marL="0" marR="0" rtl="0" algn="l">
              <a:lnSpc>
                <a:spcPct val="167734"/>
              </a:lnSpc>
              <a:spcBef>
                <a:spcPts val="0"/>
              </a:spcBef>
              <a:spcAft>
                <a:spcPts val="0"/>
              </a:spcAft>
              <a:buNone/>
            </a:pPr>
            <a:r>
              <a:t/>
            </a:r>
            <a:endParaRPr b="1" i="0" sz="2400" u="none" cap="none" strike="noStrike">
              <a:solidFill>
                <a:srgbClr val="000000"/>
              </a:solidFill>
              <a:latin typeface="Inter"/>
              <a:ea typeface="Inter"/>
              <a:cs typeface="Inter"/>
              <a:sym typeface="Inter"/>
            </a:endParaRPr>
          </a:p>
        </p:txBody>
      </p:sp>
      <p:grpSp>
        <p:nvGrpSpPr>
          <p:cNvPr id="195" name="Google Shape;195;p29"/>
          <p:cNvGrpSpPr/>
          <p:nvPr/>
        </p:nvGrpSpPr>
        <p:grpSpPr>
          <a:xfrm>
            <a:off x="273836" y="-87947"/>
            <a:ext cx="4062546" cy="861155"/>
            <a:chOff x="0" y="-47625"/>
            <a:chExt cx="676379" cy="143375"/>
          </a:xfrm>
        </p:grpSpPr>
        <p:sp>
          <p:nvSpPr>
            <p:cNvPr id="196" name="Google Shape;196;p29"/>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197" name="Google Shape;197;p29"/>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8" name="Google Shape;198;p29"/>
          <p:cNvSpPr txBox="1"/>
          <p:nvPr/>
        </p:nvSpPr>
        <p:spPr>
          <a:xfrm>
            <a:off x="821971" y="222285"/>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GBM Stats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06" name="Shape 206"/>
        <p:cNvGrpSpPr/>
        <p:nvPr/>
      </p:nvGrpSpPr>
      <p:grpSpPr>
        <a:xfrm>
          <a:off x="0" y="0"/>
          <a:ext cx="0" cy="0"/>
          <a:chOff x="0" y="0"/>
          <a:chExt cx="0" cy="0"/>
        </a:xfrm>
      </p:grpSpPr>
      <p:grpSp>
        <p:nvGrpSpPr>
          <p:cNvPr id="207" name="Google Shape;207;p30"/>
          <p:cNvGrpSpPr/>
          <p:nvPr/>
        </p:nvGrpSpPr>
        <p:grpSpPr>
          <a:xfrm>
            <a:off x="77283" y="1037230"/>
            <a:ext cx="8989434" cy="3329374"/>
            <a:chOff x="0" y="-47625"/>
            <a:chExt cx="3658016" cy="1354802"/>
          </a:xfrm>
        </p:grpSpPr>
        <p:sp>
          <p:nvSpPr>
            <p:cNvPr id="208" name="Google Shape;208;p30"/>
            <p:cNvSpPr/>
            <p:nvPr/>
          </p:nvSpPr>
          <p:spPr>
            <a:xfrm>
              <a:off x="0" y="0"/>
              <a:ext cx="3658016" cy="1307177"/>
            </a:xfrm>
            <a:custGeom>
              <a:rect b="b" l="l" r="r" t="t"/>
              <a:pathLst>
                <a:path extrusionOk="0" h="1307177" w="3658016">
                  <a:moveTo>
                    <a:pt x="0" y="0"/>
                  </a:moveTo>
                  <a:lnTo>
                    <a:pt x="3658016" y="0"/>
                  </a:lnTo>
                  <a:lnTo>
                    <a:pt x="3658016" y="1307177"/>
                  </a:lnTo>
                  <a:lnTo>
                    <a:pt x="0" y="1307177"/>
                  </a:lnTo>
                  <a:close/>
                </a:path>
              </a:pathLst>
            </a:custGeom>
            <a:solidFill>
              <a:srgbClr val="FFFFFF"/>
            </a:solidFill>
            <a:ln>
              <a:noFill/>
            </a:ln>
          </p:spPr>
        </p:sp>
        <p:sp>
          <p:nvSpPr>
            <p:cNvPr id="209" name="Google Shape;209;p30"/>
            <p:cNvSpPr txBox="1"/>
            <p:nvPr/>
          </p:nvSpPr>
          <p:spPr>
            <a:xfrm>
              <a:off x="0" y="-47625"/>
              <a:ext cx="3658016" cy="1354802"/>
            </a:xfrm>
            <a:prstGeom prst="rect">
              <a:avLst/>
            </a:prstGeom>
            <a:noFill/>
            <a:ln>
              <a:noFill/>
            </a:ln>
          </p:spPr>
          <p:txBody>
            <a:bodyPr anchorCtr="0" anchor="ctr" bIns="31225" lIns="31225" spcFirstLastPara="1" rIns="31225" wrap="square" tIns="3122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30"/>
          <p:cNvSpPr/>
          <p:nvPr/>
        </p:nvSpPr>
        <p:spPr>
          <a:xfrm>
            <a:off x="7859395" y="4747663"/>
            <a:ext cx="1284605" cy="395838"/>
          </a:xfrm>
          <a:custGeom>
            <a:rect b="b" l="l" r="r" t="t"/>
            <a:pathLst>
              <a:path extrusionOk="0" h="791675" w="2569211">
                <a:moveTo>
                  <a:pt x="0" y="0"/>
                </a:moveTo>
                <a:lnTo>
                  <a:pt x="2569211" y="0"/>
                </a:lnTo>
                <a:lnTo>
                  <a:pt x="2569211" y="791675"/>
                </a:lnTo>
                <a:lnTo>
                  <a:pt x="0" y="791675"/>
                </a:lnTo>
                <a:lnTo>
                  <a:pt x="0" y="0"/>
                </a:lnTo>
                <a:close/>
              </a:path>
            </a:pathLst>
          </a:custGeom>
          <a:blipFill rotWithShape="1">
            <a:blip r:embed="rId3">
              <a:alphaModFix/>
            </a:blip>
            <a:stretch>
              <a:fillRect b="0" l="0" r="0" t="0"/>
            </a:stretch>
          </a:blipFill>
          <a:ln>
            <a:noFill/>
          </a:ln>
        </p:spPr>
      </p:sp>
      <p:grpSp>
        <p:nvGrpSpPr>
          <p:cNvPr id="211" name="Google Shape;211;p30"/>
          <p:cNvGrpSpPr/>
          <p:nvPr/>
        </p:nvGrpSpPr>
        <p:grpSpPr>
          <a:xfrm>
            <a:off x="273836" y="-87947"/>
            <a:ext cx="4062546" cy="861155"/>
            <a:chOff x="0" y="-47625"/>
            <a:chExt cx="676379" cy="143375"/>
          </a:xfrm>
        </p:grpSpPr>
        <p:sp>
          <p:nvSpPr>
            <p:cNvPr id="212" name="Google Shape;212;p30"/>
            <p:cNvSpPr/>
            <p:nvPr/>
          </p:nvSpPr>
          <p:spPr>
            <a:xfrm>
              <a:off x="0" y="0"/>
              <a:ext cx="676379" cy="95750"/>
            </a:xfrm>
            <a:custGeom>
              <a:rect b="b" l="l" r="r" t="t"/>
              <a:pathLst>
                <a:path extrusionOk="0" h="95750" w="676379">
                  <a:moveTo>
                    <a:pt x="0" y="0"/>
                  </a:moveTo>
                  <a:lnTo>
                    <a:pt x="676379" y="0"/>
                  </a:lnTo>
                  <a:lnTo>
                    <a:pt x="676379" y="95750"/>
                  </a:lnTo>
                  <a:lnTo>
                    <a:pt x="0" y="95750"/>
                  </a:lnTo>
                  <a:close/>
                </a:path>
              </a:pathLst>
            </a:custGeom>
            <a:solidFill>
              <a:srgbClr val="9D0618"/>
            </a:solidFill>
            <a:ln>
              <a:noFill/>
            </a:ln>
          </p:spPr>
        </p:sp>
        <p:sp>
          <p:nvSpPr>
            <p:cNvPr id="213" name="Google Shape;213;p30"/>
            <p:cNvSpPr txBox="1"/>
            <p:nvPr/>
          </p:nvSpPr>
          <p:spPr>
            <a:xfrm>
              <a:off x="0" y="-47625"/>
              <a:ext cx="676379"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4" name="Google Shape;214;p30"/>
          <p:cNvSpPr txBox="1"/>
          <p:nvPr/>
        </p:nvSpPr>
        <p:spPr>
          <a:xfrm>
            <a:off x="457575" y="250010"/>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Standard of Care </a:t>
            </a:r>
            <a:endParaRPr sz="700"/>
          </a:p>
        </p:txBody>
      </p:sp>
      <p:sp>
        <p:nvSpPr>
          <p:cNvPr id="215" name="Google Shape;215;p30">
            <a:hlinkClick r:id="rId4"/>
          </p:cNvPr>
          <p:cNvSpPr/>
          <p:nvPr/>
        </p:nvSpPr>
        <p:spPr>
          <a:xfrm>
            <a:off x="330580" y="1409593"/>
            <a:ext cx="8546607" cy="2683334"/>
          </a:xfrm>
          <a:custGeom>
            <a:rect b="b" l="l" r="r" t="t"/>
            <a:pathLst>
              <a:path extrusionOk="0" h="5366668" w="17093213">
                <a:moveTo>
                  <a:pt x="0" y="0"/>
                </a:moveTo>
                <a:lnTo>
                  <a:pt x="17093213" y="0"/>
                </a:lnTo>
                <a:lnTo>
                  <a:pt x="17093213" y="5366668"/>
                </a:lnTo>
                <a:lnTo>
                  <a:pt x="0" y="5366668"/>
                </a:lnTo>
                <a:lnTo>
                  <a:pt x="0" y="0"/>
                </a:lnTo>
                <a:close/>
              </a:path>
            </a:pathLst>
          </a:custGeom>
          <a:blipFill rotWithShape="1">
            <a:blip r:embed="rId5">
              <a:alphaModFix/>
            </a:blip>
            <a:stretch>
              <a:fillRect b="-58830" l="0" r="0" t="-22315"/>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23" name="Shape 223"/>
        <p:cNvGrpSpPr/>
        <p:nvPr/>
      </p:nvGrpSpPr>
      <p:grpSpPr>
        <a:xfrm>
          <a:off x="0" y="0"/>
          <a:ext cx="0" cy="0"/>
          <a:chOff x="0" y="0"/>
          <a:chExt cx="0" cy="0"/>
        </a:xfrm>
      </p:grpSpPr>
      <p:grpSp>
        <p:nvGrpSpPr>
          <p:cNvPr id="224" name="Google Shape;224;p31"/>
          <p:cNvGrpSpPr/>
          <p:nvPr/>
        </p:nvGrpSpPr>
        <p:grpSpPr>
          <a:xfrm>
            <a:off x="530966" y="1331008"/>
            <a:ext cx="8082068" cy="1862736"/>
            <a:chOff x="0" y="-47625"/>
            <a:chExt cx="622077" cy="143375"/>
          </a:xfrm>
        </p:grpSpPr>
        <p:sp>
          <p:nvSpPr>
            <p:cNvPr id="225" name="Google Shape;225;p31"/>
            <p:cNvSpPr/>
            <p:nvPr/>
          </p:nvSpPr>
          <p:spPr>
            <a:xfrm>
              <a:off x="0" y="0"/>
              <a:ext cx="622077" cy="95750"/>
            </a:xfrm>
            <a:custGeom>
              <a:rect b="b" l="l" r="r" t="t"/>
              <a:pathLst>
                <a:path extrusionOk="0" h="95750" w="622077">
                  <a:moveTo>
                    <a:pt x="0" y="0"/>
                  </a:moveTo>
                  <a:lnTo>
                    <a:pt x="622077" y="0"/>
                  </a:lnTo>
                  <a:lnTo>
                    <a:pt x="622077" y="95750"/>
                  </a:lnTo>
                  <a:lnTo>
                    <a:pt x="0" y="95750"/>
                  </a:lnTo>
                  <a:close/>
                </a:path>
              </a:pathLst>
            </a:custGeom>
            <a:solidFill>
              <a:srgbClr val="9D0618"/>
            </a:solidFill>
            <a:ln>
              <a:noFill/>
            </a:ln>
          </p:spPr>
        </p:sp>
        <p:sp>
          <p:nvSpPr>
            <p:cNvPr id="226" name="Google Shape;226;p31"/>
            <p:cNvSpPr txBox="1"/>
            <p:nvPr/>
          </p:nvSpPr>
          <p:spPr>
            <a:xfrm>
              <a:off x="0" y="-47625"/>
              <a:ext cx="622077"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7" name="Google Shape;227;p31"/>
          <p:cNvSpPr/>
          <p:nvPr/>
        </p:nvSpPr>
        <p:spPr>
          <a:xfrm>
            <a:off x="2667974" y="0"/>
            <a:ext cx="7888989" cy="4777070"/>
          </a:xfrm>
          <a:custGeom>
            <a:rect b="b" l="l" r="r" t="t"/>
            <a:pathLst>
              <a:path extrusionOk="0" h="9554139" w="15777978">
                <a:moveTo>
                  <a:pt x="0" y="0"/>
                </a:moveTo>
                <a:lnTo>
                  <a:pt x="15777978" y="0"/>
                </a:lnTo>
                <a:lnTo>
                  <a:pt x="15777978" y="9554139"/>
                </a:lnTo>
                <a:lnTo>
                  <a:pt x="0" y="9554139"/>
                </a:lnTo>
                <a:lnTo>
                  <a:pt x="0" y="0"/>
                </a:lnTo>
                <a:close/>
              </a:path>
            </a:pathLst>
          </a:custGeom>
          <a:blipFill rotWithShape="1">
            <a:blip r:embed="rId3">
              <a:alphaModFix amt="50000"/>
            </a:blip>
            <a:stretch>
              <a:fillRect b="0" l="0" r="0" t="0"/>
            </a:stretch>
          </a:blipFill>
          <a:ln>
            <a:noFill/>
          </a:ln>
        </p:spPr>
      </p:sp>
      <p:sp>
        <p:nvSpPr>
          <p:cNvPr id="228" name="Google Shape;228;p31"/>
          <p:cNvSpPr txBox="1"/>
          <p:nvPr/>
        </p:nvSpPr>
        <p:spPr>
          <a:xfrm>
            <a:off x="1086450" y="2071488"/>
            <a:ext cx="6971100" cy="1000500"/>
          </a:xfrm>
          <a:prstGeom prst="rect">
            <a:avLst/>
          </a:prstGeom>
          <a:noFill/>
          <a:ln>
            <a:noFill/>
          </a:ln>
        </p:spPr>
        <p:txBody>
          <a:bodyPr anchorCtr="0" anchor="t" bIns="0" lIns="0" spcFirstLastPara="1" rIns="0" wrap="square" tIns="0">
            <a:spAutoFit/>
          </a:bodyPr>
          <a:lstStyle/>
          <a:p>
            <a:pPr indent="0" lvl="0" marL="0" marR="0" rtl="0" algn="just">
              <a:lnSpc>
                <a:spcPct val="140003"/>
              </a:lnSpc>
              <a:spcBef>
                <a:spcPts val="0"/>
              </a:spcBef>
              <a:spcAft>
                <a:spcPts val="0"/>
              </a:spcAft>
              <a:buNone/>
            </a:pPr>
            <a:r>
              <a:rPr b="1" i="0" lang="en" sz="6500" u="none" cap="none" strike="noStrike">
                <a:solidFill>
                  <a:srgbClr val="FFFFFF"/>
                </a:solidFill>
                <a:latin typeface="Inter"/>
                <a:ea typeface="Inter"/>
                <a:cs typeface="Inter"/>
                <a:sym typeface="Inter"/>
              </a:rPr>
              <a:t>Why so Elusive ?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32" name="Shape 232"/>
        <p:cNvGrpSpPr/>
        <p:nvPr/>
      </p:nvGrpSpPr>
      <p:grpSpPr>
        <a:xfrm>
          <a:off x="0" y="0"/>
          <a:ext cx="0" cy="0"/>
          <a:chOff x="0" y="0"/>
          <a:chExt cx="0" cy="0"/>
        </a:xfrm>
      </p:grpSpPr>
      <p:sp>
        <p:nvSpPr>
          <p:cNvPr id="233" name="Google Shape;233;p32"/>
          <p:cNvSpPr/>
          <p:nvPr/>
        </p:nvSpPr>
        <p:spPr>
          <a:xfrm>
            <a:off x="623872" y="955427"/>
            <a:ext cx="7896255" cy="3827175"/>
          </a:xfrm>
          <a:custGeom>
            <a:rect b="b" l="l" r="r" t="t"/>
            <a:pathLst>
              <a:path extrusionOk="0" h="7654349" w="15792510">
                <a:moveTo>
                  <a:pt x="0" y="0"/>
                </a:moveTo>
                <a:lnTo>
                  <a:pt x="15792510" y="0"/>
                </a:lnTo>
                <a:lnTo>
                  <a:pt x="15792510" y="7654349"/>
                </a:lnTo>
                <a:lnTo>
                  <a:pt x="0" y="7654349"/>
                </a:lnTo>
                <a:lnTo>
                  <a:pt x="0" y="0"/>
                </a:lnTo>
                <a:close/>
              </a:path>
            </a:pathLst>
          </a:custGeom>
          <a:blipFill rotWithShape="1">
            <a:blip r:embed="rId3">
              <a:alphaModFix/>
            </a:blip>
            <a:stretch>
              <a:fillRect b="-20086" l="-1844" r="-1844" t="-11479"/>
            </a:stretch>
          </a:blipFill>
          <a:ln>
            <a:noFill/>
          </a:ln>
        </p:spPr>
      </p:sp>
      <p:grpSp>
        <p:nvGrpSpPr>
          <p:cNvPr id="234" name="Google Shape;234;p32"/>
          <p:cNvGrpSpPr/>
          <p:nvPr/>
        </p:nvGrpSpPr>
        <p:grpSpPr>
          <a:xfrm>
            <a:off x="273836" y="-87947"/>
            <a:ext cx="5659396" cy="861155"/>
            <a:chOff x="0" y="-47625"/>
            <a:chExt cx="942241" cy="143375"/>
          </a:xfrm>
        </p:grpSpPr>
        <p:sp>
          <p:nvSpPr>
            <p:cNvPr id="235" name="Google Shape;235;p32"/>
            <p:cNvSpPr/>
            <p:nvPr/>
          </p:nvSpPr>
          <p:spPr>
            <a:xfrm>
              <a:off x="0" y="0"/>
              <a:ext cx="942241" cy="95750"/>
            </a:xfrm>
            <a:custGeom>
              <a:rect b="b" l="l" r="r" t="t"/>
              <a:pathLst>
                <a:path extrusionOk="0" h="95750" w="942241">
                  <a:moveTo>
                    <a:pt x="0" y="0"/>
                  </a:moveTo>
                  <a:lnTo>
                    <a:pt x="942241" y="0"/>
                  </a:lnTo>
                  <a:lnTo>
                    <a:pt x="942241" y="95750"/>
                  </a:lnTo>
                  <a:lnTo>
                    <a:pt x="0" y="95750"/>
                  </a:lnTo>
                  <a:close/>
                </a:path>
              </a:pathLst>
            </a:custGeom>
            <a:solidFill>
              <a:srgbClr val="9D0618"/>
            </a:solidFill>
            <a:ln>
              <a:noFill/>
            </a:ln>
          </p:spPr>
        </p:sp>
        <p:sp>
          <p:nvSpPr>
            <p:cNvPr id="236" name="Google Shape;236;p32"/>
            <p:cNvSpPr txBox="1"/>
            <p:nvPr/>
          </p:nvSpPr>
          <p:spPr>
            <a:xfrm>
              <a:off x="0" y="-47625"/>
              <a:ext cx="942241"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32"/>
          <p:cNvSpPr/>
          <p:nvPr/>
        </p:nvSpPr>
        <p:spPr>
          <a:xfrm>
            <a:off x="1073357" y="955427"/>
            <a:ext cx="6535611" cy="4307829"/>
          </a:xfrm>
          <a:custGeom>
            <a:rect b="b" l="l" r="r" t="t"/>
            <a:pathLst>
              <a:path extrusionOk="0" h="8615658" w="13071221">
                <a:moveTo>
                  <a:pt x="0" y="0"/>
                </a:moveTo>
                <a:lnTo>
                  <a:pt x="13071221" y="0"/>
                </a:lnTo>
                <a:lnTo>
                  <a:pt x="13071221" y="8615658"/>
                </a:lnTo>
                <a:lnTo>
                  <a:pt x="0" y="8615658"/>
                </a:lnTo>
                <a:lnTo>
                  <a:pt x="0" y="0"/>
                </a:lnTo>
                <a:close/>
              </a:path>
            </a:pathLst>
          </a:custGeom>
          <a:blipFill rotWithShape="1">
            <a:blip r:embed="rId4">
              <a:alphaModFix/>
            </a:blip>
            <a:stretch>
              <a:fillRect b="0" l="-1924" r="-6300" t="-982"/>
            </a:stretch>
          </a:blipFill>
          <a:ln>
            <a:noFill/>
          </a:ln>
        </p:spPr>
      </p:sp>
      <p:sp>
        <p:nvSpPr>
          <p:cNvPr id="238" name="Google Shape;238;p32"/>
          <p:cNvSpPr txBox="1"/>
          <p:nvPr/>
        </p:nvSpPr>
        <p:spPr>
          <a:xfrm>
            <a:off x="396065" y="250010"/>
            <a:ext cx="60504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Tumor Microenvironment</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8F0"/>
        </a:solidFill>
      </p:bgPr>
    </p:bg>
    <p:spTree>
      <p:nvGrpSpPr>
        <p:cNvPr id="242" name="Shape 242"/>
        <p:cNvGrpSpPr/>
        <p:nvPr/>
      </p:nvGrpSpPr>
      <p:grpSpPr>
        <a:xfrm>
          <a:off x="0" y="0"/>
          <a:ext cx="0" cy="0"/>
          <a:chOff x="0" y="0"/>
          <a:chExt cx="0" cy="0"/>
        </a:xfrm>
      </p:grpSpPr>
      <p:sp>
        <p:nvSpPr>
          <p:cNvPr id="243" name="Google Shape;243;p33"/>
          <p:cNvSpPr/>
          <p:nvPr/>
        </p:nvSpPr>
        <p:spPr>
          <a:xfrm>
            <a:off x="273825" y="928274"/>
            <a:ext cx="5190266" cy="2924704"/>
          </a:xfrm>
          <a:custGeom>
            <a:rect b="b" l="l" r="r" t="t"/>
            <a:pathLst>
              <a:path extrusionOk="0" h="5492401" w="9792954">
                <a:moveTo>
                  <a:pt x="0" y="0"/>
                </a:moveTo>
                <a:lnTo>
                  <a:pt x="9792954" y="0"/>
                </a:lnTo>
                <a:lnTo>
                  <a:pt x="9792954" y="5492400"/>
                </a:lnTo>
                <a:lnTo>
                  <a:pt x="0" y="5492400"/>
                </a:lnTo>
                <a:lnTo>
                  <a:pt x="0" y="0"/>
                </a:lnTo>
                <a:close/>
              </a:path>
            </a:pathLst>
          </a:custGeom>
          <a:blipFill rotWithShape="1">
            <a:blip r:embed="rId3">
              <a:alphaModFix/>
            </a:blip>
            <a:stretch>
              <a:fillRect b="-61256" l="0" r="-47058" t="0"/>
            </a:stretch>
          </a:blipFill>
          <a:ln>
            <a:noFill/>
          </a:ln>
        </p:spPr>
      </p:sp>
      <p:grpSp>
        <p:nvGrpSpPr>
          <p:cNvPr id="244" name="Google Shape;244;p33"/>
          <p:cNvGrpSpPr/>
          <p:nvPr/>
        </p:nvGrpSpPr>
        <p:grpSpPr>
          <a:xfrm>
            <a:off x="273836" y="-87947"/>
            <a:ext cx="4464716" cy="861155"/>
            <a:chOff x="0" y="-47625"/>
            <a:chExt cx="743337" cy="143375"/>
          </a:xfrm>
        </p:grpSpPr>
        <p:sp>
          <p:nvSpPr>
            <p:cNvPr id="245" name="Google Shape;245;p33"/>
            <p:cNvSpPr/>
            <p:nvPr/>
          </p:nvSpPr>
          <p:spPr>
            <a:xfrm>
              <a:off x="0" y="0"/>
              <a:ext cx="743337" cy="95750"/>
            </a:xfrm>
            <a:custGeom>
              <a:rect b="b" l="l" r="r" t="t"/>
              <a:pathLst>
                <a:path extrusionOk="0" h="95750" w="743337">
                  <a:moveTo>
                    <a:pt x="0" y="0"/>
                  </a:moveTo>
                  <a:lnTo>
                    <a:pt x="743337" y="0"/>
                  </a:lnTo>
                  <a:lnTo>
                    <a:pt x="743337" y="95750"/>
                  </a:lnTo>
                  <a:lnTo>
                    <a:pt x="0" y="95750"/>
                  </a:lnTo>
                  <a:close/>
                </a:path>
              </a:pathLst>
            </a:custGeom>
            <a:solidFill>
              <a:srgbClr val="9D0618"/>
            </a:solidFill>
            <a:ln>
              <a:noFill/>
            </a:ln>
          </p:spPr>
        </p:sp>
        <p:sp>
          <p:nvSpPr>
            <p:cNvPr id="246" name="Google Shape;246;p33"/>
            <p:cNvSpPr txBox="1"/>
            <p:nvPr/>
          </p:nvSpPr>
          <p:spPr>
            <a:xfrm>
              <a:off x="0" y="-47625"/>
              <a:ext cx="743337" cy="143375"/>
            </a:xfrm>
            <a:prstGeom prst="rect">
              <a:avLst/>
            </a:prstGeom>
            <a:noFill/>
            <a:ln>
              <a:noFill/>
            </a:ln>
          </p:spPr>
          <p:txBody>
            <a:bodyPr anchorCtr="0" anchor="ctr" bIns="25400" lIns="25400" spcFirstLastPara="1" rIns="25400" wrap="square" tIns="25400">
              <a:noAutofit/>
            </a:bodyPr>
            <a:lstStyle/>
            <a:p>
              <a:pPr indent="0" lvl="0" marL="0" marR="0" rtl="0" algn="ctr">
                <a:lnSpc>
                  <a:spcPct val="16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7" name="Google Shape;247;p33"/>
          <p:cNvSpPr txBox="1"/>
          <p:nvPr/>
        </p:nvSpPr>
        <p:spPr>
          <a:xfrm>
            <a:off x="434875" y="248185"/>
            <a:ext cx="4418100" cy="52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3400" u="none" cap="none" strike="noStrike">
                <a:solidFill>
                  <a:srgbClr val="FFFFFF"/>
                </a:solidFill>
                <a:latin typeface="Inter"/>
                <a:ea typeface="Inter"/>
                <a:cs typeface="Inter"/>
                <a:sym typeface="Inter"/>
              </a:rPr>
              <a:t>Tumor Progression</a:t>
            </a:r>
            <a:endParaRPr sz="700"/>
          </a:p>
        </p:txBody>
      </p:sp>
      <p:sp>
        <p:nvSpPr>
          <p:cNvPr id="248" name="Google Shape;248;p33"/>
          <p:cNvSpPr/>
          <p:nvPr/>
        </p:nvSpPr>
        <p:spPr>
          <a:xfrm>
            <a:off x="5758413" y="-524644"/>
            <a:ext cx="3310396" cy="3425355"/>
          </a:xfrm>
          <a:custGeom>
            <a:rect b="b" l="l" r="r" t="t"/>
            <a:pathLst>
              <a:path extrusionOk="0" h="6850709" w="6620793">
                <a:moveTo>
                  <a:pt x="0" y="0"/>
                </a:moveTo>
                <a:lnTo>
                  <a:pt x="6620793" y="0"/>
                </a:lnTo>
                <a:lnTo>
                  <a:pt x="6620793" y="6850709"/>
                </a:lnTo>
                <a:lnTo>
                  <a:pt x="0" y="6850709"/>
                </a:lnTo>
                <a:lnTo>
                  <a:pt x="0" y="0"/>
                </a:lnTo>
                <a:close/>
              </a:path>
            </a:pathLst>
          </a:custGeom>
          <a:blipFill rotWithShape="1">
            <a:blip r:embed="rId3">
              <a:alphaModFix/>
            </a:blip>
            <a:stretch>
              <a:fillRect b="-88782" l="-217621" r="0" t="0"/>
            </a:stretch>
          </a:blipFill>
          <a:ln>
            <a:noFill/>
          </a:ln>
        </p:spPr>
      </p:sp>
      <p:sp>
        <p:nvSpPr>
          <p:cNvPr id="249" name="Google Shape;249;p33"/>
          <p:cNvSpPr txBox="1"/>
          <p:nvPr/>
        </p:nvSpPr>
        <p:spPr>
          <a:xfrm>
            <a:off x="5862172" y="2173935"/>
            <a:ext cx="3102900" cy="4173300"/>
          </a:xfrm>
          <a:prstGeom prst="rect">
            <a:avLst/>
          </a:prstGeom>
          <a:noFill/>
          <a:ln>
            <a:noFill/>
          </a:ln>
        </p:spPr>
        <p:txBody>
          <a:bodyPr anchorCtr="0" anchor="t" bIns="0" lIns="0" spcFirstLastPara="1" rIns="0" wrap="square" tIns="0">
            <a:spAutoFit/>
          </a:bodyPr>
          <a:lstStyle/>
          <a:p>
            <a:pPr indent="0" lvl="0" marL="0" marR="0" rtl="0" algn="l">
              <a:lnSpc>
                <a:spcPct val="306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306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203200" lvl="1" marL="419100" marR="0" rtl="0" algn="l">
              <a:lnSpc>
                <a:spcPct val="140035"/>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ECM mechanics </a:t>
            </a:r>
            <a:endParaRPr sz="700"/>
          </a:p>
          <a:p>
            <a:pPr indent="-203200" lvl="1" marL="419100" marR="0" rtl="0" algn="l">
              <a:lnSpc>
                <a:spcPct val="140035"/>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ECM composition </a:t>
            </a:r>
            <a:endParaRPr sz="700"/>
          </a:p>
          <a:p>
            <a:pPr indent="-203200" lvl="1" marL="419100" marR="0" rtl="0" algn="l">
              <a:lnSpc>
                <a:spcPct val="140035"/>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Tissue density </a:t>
            </a:r>
            <a:endParaRPr sz="700"/>
          </a:p>
          <a:p>
            <a:pPr indent="-203200" lvl="1" marL="419100" marR="0" rtl="0" algn="l">
              <a:lnSpc>
                <a:spcPct val="140035"/>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Shear stress </a:t>
            </a:r>
            <a:endParaRPr sz="700"/>
          </a:p>
          <a:p>
            <a:pPr indent="-203200" lvl="1" marL="419100" marR="0" rtl="0" algn="l">
              <a:lnSpc>
                <a:spcPct val="140035"/>
              </a:lnSpc>
              <a:spcBef>
                <a:spcPts val="0"/>
              </a:spcBef>
              <a:spcAft>
                <a:spcPts val="0"/>
              </a:spcAft>
              <a:buClr>
                <a:srgbClr val="000000"/>
              </a:buClr>
              <a:buSzPts val="2000"/>
              <a:buFont typeface="Arial"/>
              <a:buChar char="•"/>
            </a:pPr>
            <a:r>
              <a:rPr b="1" i="0" lang="en" sz="2000" u="none" cap="none" strike="noStrike">
                <a:solidFill>
                  <a:srgbClr val="000000"/>
                </a:solidFill>
                <a:latin typeface="Inter"/>
                <a:ea typeface="Inter"/>
                <a:cs typeface="Inter"/>
                <a:sym typeface="Inter"/>
              </a:rPr>
              <a:t>Interstitial pressure </a:t>
            </a:r>
            <a:endParaRPr sz="700"/>
          </a:p>
          <a:p>
            <a:pPr indent="0" lvl="0" marL="0" marR="0" rtl="0" algn="l">
              <a:lnSpc>
                <a:spcPct val="140000"/>
              </a:lnSpc>
              <a:spcBef>
                <a:spcPts val="0"/>
              </a:spcBef>
              <a:spcAft>
                <a:spcPts val="0"/>
              </a:spcAft>
              <a:buNone/>
            </a:pPr>
            <a:r>
              <a:t/>
            </a:r>
            <a:endParaRPr b="1" i="0" sz="20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t/>
            </a:r>
            <a:endParaRPr b="1" i="0" sz="20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t/>
            </a:r>
            <a:endParaRPr b="1" i="0" sz="2000" u="none" cap="none" strike="noStrike">
              <a:solidFill>
                <a:srgbClr val="000000"/>
              </a:solidFill>
              <a:latin typeface="Inter"/>
              <a:ea typeface="Inter"/>
              <a:cs typeface="Inter"/>
              <a:sym typeface="Inter"/>
            </a:endParaRPr>
          </a:p>
        </p:txBody>
      </p:sp>
      <p:sp>
        <p:nvSpPr>
          <p:cNvPr id="250" name="Google Shape;250;p33"/>
          <p:cNvSpPr txBox="1"/>
          <p:nvPr/>
        </p:nvSpPr>
        <p:spPr>
          <a:xfrm>
            <a:off x="621474" y="3239091"/>
            <a:ext cx="4792020" cy="2426518"/>
          </a:xfrm>
          <a:prstGeom prst="rect">
            <a:avLst/>
          </a:prstGeom>
          <a:noFill/>
          <a:ln>
            <a:noFill/>
          </a:ln>
        </p:spPr>
        <p:txBody>
          <a:bodyPr anchorCtr="0" anchor="t" bIns="0" lIns="0" spcFirstLastPara="1" rIns="0" wrap="square" tIns="0">
            <a:spAutoFit/>
          </a:bodyPr>
          <a:lstStyle/>
          <a:p>
            <a:pPr indent="0" lvl="0" marL="0" marR="0" rtl="0" algn="ctr">
              <a:lnSpc>
                <a:spcPct val="306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306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40035"/>
              </a:lnSpc>
              <a:spcBef>
                <a:spcPts val="0"/>
              </a:spcBef>
              <a:spcAft>
                <a:spcPts val="0"/>
              </a:spcAft>
              <a:buNone/>
            </a:pPr>
            <a:r>
              <a:rPr b="1" i="0" lang="en" sz="2000" u="none" cap="none" strike="noStrike">
                <a:solidFill>
                  <a:srgbClr val="F4433D"/>
                </a:solidFill>
                <a:latin typeface="Inter"/>
                <a:ea typeface="Inter"/>
                <a:cs typeface="Inter"/>
                <a:sym typeface="Inter"/>
              </a:rPr>
              <a:t>BIOPHYSICAL SIGNALS PROMOTE CANCER CELL MALIGNANCY  </a:t>
            </a:r>
            <a:endParaRPr sz="700"/>
          </a:p>
          <a:p>
            <a:pPr indent="0" lvl="0" marL="0" marR="0" rtl="0" algn="ctr">
              <a:lnSpc>
                <a:spcPct val="140000"/>
              </a:lnSpc>
              <a:spcBef>
                <a:spcPts val="0"/>
              </a:spcBef>
              <a:spcAft>
                <a:spcPts val="0"/>
              </a:spcAft>
              <a:buNone/>
            </a:pPr>
            <a:r>
              <a:t/>
            </a:r>
            <a:endParaRPr b="1" i="0" sz="2000" u="none" cap="none" strike="noStrike">
              <a:solidFill>
                <a:srgbClr val="F4433D"/>
              </a:solidFill>
              <a:latin typeface="Inter"/>
              <a:ea typeface="Inter"/>
              <a:cs typeface="Inter"/>
              <a:sym typeface="Inter"/>
            </a:endParaRPr>
          </a:p>
          <a:p>
            <a:pPr indent="0" lvl="0" marL="0" marR="0" rtl="0" algn="ctr">
              <a:lnSpc>
                <a:spcPct val="140000"/>
              </a:lnSpc>
              <a:spcBef>
                <a:spcPts val="0"/>
              </a:spcBef>
              <a:spcAft>
                <a:spcPts val="0"/>
              </a:spcAft>
              <a:buNone/>
            </a:pPr>
            <a:r>
              <a:t/>
            </a:r>
            <a:endParaRPr b="1" i="0" sz="2000" u="none" cap="none" strike="noStrike">
              <a:solidFill>
                <a:srgbClr val="F4433D"/>
              </a:solidFill>
              <a:latin typeface="Inter"/>
              <a:ea typeface="Inter"/>
              <a:cs typeface="Inter"/>
              <a:sym typeface="Inter"/>
            </a:endParaRPr>
          </a:p>
          <a:p>
            <a:pPr indent="0" lvl="0" marL="0" marR="0" rtl="0" algn="ctr">
              <a:lnSpc>
                <a:spcPct val="140000"/>
              </a:lnSpc>
              <a:spcBef>
                <a:spcPts val="0"/>
              </a:spcBef>
              <a:spcAft>
                <a:spcPts val="0"/>
              </a:spcAft>
              <a:buNone/>
            </a:pPr>
            <a:r>
              <a:t/>
            </a:r>
            <a:endParaRPr b="1" i="0" sz="2000" u="none" cap="none" strike="noStrike">
              <a:solidFill>
                <a:srgbClr val="F4433D"/>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