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15"/>
  </p:notesMasterIdLst>
  <p:sldIdLst>
    <p:sldId id="267" r:id="rId5"/>
    <p:sldId id="261" r:id="rId6"/>
    <p:sldId id="258" r:id="rId7"/>
    <p:sldId id="262" r:id="rId8"/>
    <p:sldId id="263" r:id="rId9"/>
    <p:sldId id="264" r:id="rId10"/>
    <p:sldId id="277" r:id="rId11"/>
    <p:sldId id="273" r:id="rId12"/>
    <p:sldId id="27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8EC49-27C5-6548-87A4-9A4248B36513}" v="1" dt="2025-08-02T15:11:23.134"/>
    <p1510:client id="{DC3365A7-A543-4610-8A57-BB9A5D6E04B3}" v="1408" dt="2025-08-02T15:51:10.243"/>
    <p1510:client id="{EF22726C-DFD9-73C9-6712-54803B7CBD91}" v="330" dt="2025-08-02T06:06:1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C9F6-B0A7-4798-A5D1-16DFEF02741F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DBAB-0E7F-4AEA-9D63-DA3C9248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7DBAB-0E7F-4AEA-9D63-DA3C9248F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what a transfer curve is for a </a:t>
            </a:r>
            <a:r>
              <a:rPr lang="en-US" err="1"/>
              <a:t>mosfet</a:t>
            </a:r>
            <a:r>
              <a:rPr lang="en-US"/>
              <a:t> and tell what </a:t>
            </a:r>
            <a:r>
              <a:rPr lang="en-US" err="1"/>
              <a:t>Vsd</a:t>
            </a:r>
            <a:r>
              <a:rPr lang="en-US"/>
              <a:t> and </a:t>
            </a:r>
            <a:r>
              <a:rPr lang="en-US" err="1"/>
              <a:t>Isd</a:t>
            </a:r>
            <a:r>
              <a:rPr lang="en-US"/>
              <a:t> are, then explain </a:t>
            </a:r>
            <a:r>
              <a:rPr lang="en-US" err="1"/>
              <a:t>dirac</a:t>
            </a:r>
            <a:r>
              <a:rPr lang="en-US"/>
              <a:t> point, fermi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7DBAB-0E7F-4AEA-9D63-DA3C9248F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8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minimum of the blue line tells where the Femi level is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7DBAB-0E7F-4AEA-9D63-DA3C9248F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more content, explain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7DBAB-0E7F-4AEA-9D63-DA3C9248F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have any material say graphene, put on the bottom of the time response 635nm laser and 0.5 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7DBAB-0E7F-4AEA-9D63-DA3C9248F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D51E-D715-9F6D-A947-822D0516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6ECCB-9FE5-A0D9-CE41-1840EEBD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033C-3ACA-B573-175D-DD6226F9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8104-AAF9-5B7E-A9F0-6756A3B9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4BCC-D2D8-C4AE-742B-A6AEE85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D953-7924-8488-A54E-166FCAF0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D7529-4B46-EE98-C06C-623E0779B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BEED-CC36-16CF-57AB-1D8B3739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54C6-913E-4129-18FA-A211F05F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A39F-83E6-3E38-83D4-71075B1C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9ED0A-42EE-137F-2BD1-2BC7B7018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437BF-1B6F-8B0A-CC25-9E74F3FD2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C371-2B45-1B9E-0AAD-27CB628F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E29C-84C0-6E6D-53D9-94245A78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3F5F-09A4-478E-30F7-1713A0A4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61A-9A9B-0F32-F72F-8D645D38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3D28-5D41-CA0E-01C0-B2B2BFA4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2377-58BE-E2C0-6E71-FF02B486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E1D02-0ED6-D2C0-F59A-064B5C49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405C7-00FE-7E43-F63B-2BB78C50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8BA4-7B39-A0E5-AA7F-431AA4B8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3D04-1FE9-746A-F20A-216A0E1F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C236-56EF-AC8F-3C7A-6F0B4DA2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E499-3EDB-C06D-26D0-9EB77A64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5F4E-834F-B207-110C-A980EF40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7809-DFE0-19FF-8011-804A4EBF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B852-CCA3-1BD2-950A-C76A6307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8D5BB-F197-11E9-4391-C4627D84B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945C-2614-031E-6E9A-470F2BB0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0AFF7-AE2D-F797-60F0-1DB69AA7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5E3D-8E1F-7EAB-EAFB-C90A96EF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8EB4-BA74-41B3-C70E-35E315E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DC074-727B-2734-DBD4-79F94A94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3155A-C4C4-9384-EF36-5600749C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082EA-07C7-983B-B4AB-F05D438C6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48869-6F24-B5B8-228E-72EE22EBD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43F8F-1A00-411C-8727-76A01547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8FFF6-816F-DF18-C4C3-34CBEB06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FE2BF-6762-28C6-F22E-D7492F28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A715-FC27-AF02-94DA-214DE1B1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C5A5E-0A21-DBA0-5ED5-A164046E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FAB89-AD3F-5637-CA86-1D1B292D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16B73-4236-E680-F09B-E5AA2BDF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2CBCD-14A5-459D-5FA8-93569ECE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D9248-1EA1-B885-F726-C90D7057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9248C-24B8-7D91-72F1-50427D6A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5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AFCD-3673-2BAE-0CCF-8C1D278F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D35D-64A2-BF70-C68A-7ADC97E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F152-1306-5875-419C-07F7ECBBC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F2A5A-8843-5471-BA67-BDF02467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BEC18-5423-AE67-E8B0-CCCA04FC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8449B-4CC8-4EA0-2C0D-D1A797D9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EF8F-A479-D139-EC51-23FB3A3B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F9ABB-6820-5134-C9F6-9A0A9705E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239-7795-CD8E-8F65-DD153877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13A88-E709-8864-D503-A3803520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6494D-B05D-F501-A0BF-D371615C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2E3D6-D494-E41A-B054-7297386A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F919E-DAF2-8CCF-75EF-F1B8BA91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DD33-1F2E-6521-EDCD-84F73C0F9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E5AA-1B58-3B98-9FB3-13B60D264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325B-F90F-235A-4415-C9364F932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6D5E-9A7A-E51F-E944-4B34517FA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id="173" name="Google Shape;173;p1" descr="A picture containing text, transport, whee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" descr="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1"/>
          <p:cNvSpPr txBox="1"/>
          <p:nvPr/>
        </p:nvSpPr>
        <p:spPr>
          <a:xfrm>
            <a:off x="482338" y="2006148"/>
            <a:ext cx="112272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Performance Effect of Graphene Placement on GR-QD Hybrid Photodetectors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John Navarro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University of California San Diego</a:t>
            </a: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1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Faculty PI: </a:t>
            </a: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Oscar Vazquez Mena</a:t>
            </a: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Department of </a:t>
            </a:r>
            <a:r>
              <a:rPr lang="en-US" b="1" i="1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Aiiso</a:t>
            </a: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Yufeng Li Family Department of Chemical and Nano Engineering</a:t>
            </a: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UC 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Mentor: </a:t>
            </a: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Freddy Garcia and Suraj Patel</a:t>
            </a: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Department of </a:t>
            </a:r>
            <a:r>
              <a:rPr lang="en-US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Chemical and Nano Engineering</a:t>
            </a: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UC San Diego</a:t>
            </a:r>
            <a:endParaRPr sz="1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1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Presented at the 2025 NNCI REU Convocation, University of California San Diego, 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August 4-5, 2025</a:t>
            </a:r>
            <a:endParaRPr sz="1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"/>
          <p:cNvGrpSpPr/>
          <p:nvPr/>
        </p:nvGrpSpPr>
        <p:grpSpPr>
          <a:xfrm>
            <a:off x="2503266" y="0"/>
            <a:ext cx="7185468" cy="1915886"/>
            <a:chOff x="2581507" y="0"/>
            <a:chExt cx="7185468" cy="1915886"/>
          </a:xfrm>
        </p:grpSpPr>
        <p:pic>
          <p:nvPicPr>
            <p:cNvPr id="179" name="Google Shape;179;p1" descr="A picture containing building, roof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81507" y="0"/>
              <a:ext cx="2878049" cy="1915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" descr="http://ucsdnews.ucsd.edu/news_uploads/atkinson-72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59556" y="0"/>
              <a:ext cx="4307419" cy="1915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id="186" name="Google Shape;186;p2" descr="A picture containing text, transport, whee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" descr="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"/>
          <p:cNvSpPr txBox="1"/>
          <p:nvPr/>
        </p:nvSpPr>
        <p:spPr>
          <a:xfrm>
            <a:off x="979714" y="427506"/>
            <a:ext cx="102327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28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 would like to sincerely thank: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National Science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Our host, University of California 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sz="2400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Oscar Vazquez Mena</a:t>
            </a: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Faculty 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Freddy Garcia, Suraj Patel</a:t>
            </a: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Mentor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Yves Theriault, SDNI Executive Director, Education and Outreach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Yuhwa</a:t>
            </a: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Lo, SDNI Faculty Director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audience for listening and for their time!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This program was supported by NSF grant ECCS 2025752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0746F8-0539-95FC-F871-DCAC8608F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49" y="3692324"/>
            <a:ext cx="4223109" cy="2692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5EFC1-A111-0F2D-4E1D-353E2769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Gr-</a:t>
            </a:r>
            <a:r>
              <a:rPr lang="en-US" err="1"/>
              <a:t>PbS</a:t>
            </a:r>
            <a:r>
              <a:rPr lang="en-US"/>
              <a:t> Hybrid Photodetector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E874-8E75-D39E-F08D-FC8D4FCD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132"/>
            <a:ext cx="7171944" cy="3651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err="1"/>
              <a:t>PbS</a:t>
            </a:r>
            <a:r>
              <a:rPr lang="en-US" sz="2600"/>
              <a:t> QDs absorb incident light and generate electron-hole pairs, </a:t>
            </a:r>
            <a:r>
              <a:rPr lang="en-US" sz="2600">
                <a:solidFill>
                  <a:srgbClr val="FF0000"/>
                </a:solidFill>
              </a:rPr>
              <a:t>but are poor electron and hole conductors.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Graphene provides transportation with high carrier mobility and fast response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Promising for: IR cameras, wearable sensors, optical communication, and flexible and printed electronics.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D037A-56B7-23F2-E0EB-D09677EA5086}"/>
              </a:ext>
            </a:extLst>
          </p:cNvPr>
          <p:cNvSpPr txBox="1"/>
          <p:nvPr/>
        </p:nvSpPr>
        <p:spPr>
          <a:xfrm>
            <a:off x="7587179" y="4936603"/>
            <a:ext cx="16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QDs on 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06DD1-4113-013A-F907-E17DFD144AB9}"/>
              </a:ext>
            </a:extLst>
          </p:cNvPr>
          <p:cNvSpPr txBox="1"/>
          <p:nvPr/>
        </p:nvSpPr>
        <p:spPr>
          <a:xfrm>
            <a:off x="8998272" y="3846176"/>
            <a:ext cx="16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Photons</a:t>
            </a:r>
          </a:p>
        </p:txBody>
      </p:sp>
    </p:spTree>
    <p:extLst>
      <p:ext uri="{BB962C8B-B14F-4D97-AF65-F5344CB8AC3E}">
        <p14:creationId xmlns:p14="http://schemas.microsoft.com/office/powerpoint/2010/main" val="213107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DBD2-64F9-F410-1401-6A6DD985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Photodetector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A8DD-390B-37FF-C04D-70FADAAB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857" y="1581961"/>
            <a:ext cx="6086792" cy="65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Spin Coating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16E0F-2CC3-D204-7ABB-8CE1247E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39" r="13300" b="34039"/>
          <a:stretch>
            <a:fillRect/>
          </a:stretch>
        </p:blipFill>
        <p:spPr>
          <a:xfrm>
            <a:off x="6571388" y="2310246"/>
            <a:ext cx="1844244" cy="1492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0FF40-F7C1-738F-F33A-95D92799B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55" t="59498" r="41787" b="18328"/>
          <a:stretch>
            <a:fillRect/>
          </a:stretch>
        </p:blipFill>
        <p:spPr>
          <a:xfrm>
            <a:off x="8449647" y="5452991"/>
            <a:ext cx="1156372" cy="1037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9D0D8-E04C-5A05-4361-3661A2EBE942}"/>
              </a:ext>
            </a:extLst>
          </p:cNvPr>
          <p:cNvSpPr txBox="1"/>
          <p:nvPr/>
        </p:nvSpPr>
        <p:spPr>
          <a:xfrm>
            <a:off x="9685868" y="5575599"/>
            <a:ext cx="17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Chip with Gr only (left)</a:t>
            </a:r>
          </a:p>
          <a:p>
            <a:r>
              <a:rPr lang="en-US" sz="1400"/>
              <a:t>Chip with Gr/QDs (right)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A00423-BE03-E60F-9B8E-2736F2EDC108}"/>
              </a:ext>
            </a:extLst>
          </p:cNvPr>
          <p:cNvSpPr txBox="1">
            <a:spLocks/>
          </p:cNvSpPr>
          <p:nvPr/>
        </p:nvSpPr>
        <p:spPr>
          <a:xfrm>
            <a:off x="838200" y="1581962"/>
            <a:ext cx="4244788" cy="55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Wet Transfer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5D5019-573B-54D0-930F-E069B0B1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2" y="2298495"/>
            <a:ext cx="2028109" cy="15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8ACA46A-CF96-5821-AFE8-25FF36F7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0" y="4184080"/>
            <a:ext cx="2515057" cy="9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vel methods of synthesizing quantum dot materials | MIT News |  Massachusetts Institute of Technology">
            <a:extLst>
              <a:ext uri="{FF2B5EF4-FFF2-40B4-BE49-F238E27FC236}">
                <a16:creationId xmlns:a16="http://schemas.microsoft.com/office/drawing/2014/main" id="{53032444-74EC-058C-C7CB-C3DD7782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52" y="3875545"/>
            <a:ext cx="2390616" cy="12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AF0FA-5D7C-BED2-D141-D802E830C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5054" r="24816" b="25649"/>
          <a:stretch>
            <a:fillRect/>
          </a:stretch>
        </p:blipFill>
        <p:spPr>
          <a:xfrm>
            <a:off x="3253357" y="4042963"/>
            <a:ext cx="836030" cy="1153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5F2B0-A752-4864-F3AF-7A7369294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42088" r="30741" b="42198"/>
          <a:stretch>
            <a:fillRect/>
          </a:stretch>
        </p:blipFill>
        <p:spPr>
          <a:xfrm>
            <a:off x="3065898" y="2389870"/>
            <a:ext cx="1255031" cy="851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46CA3-20E1-6D99-0410-49E123224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8523" r="33278" b="35576"/>
          <a:stretch>
            <a:fillRect/>
          </a:stretch>
        </p:blipFill>
        <p:spPr>
          <a:xfrm>
            <a:off x="2855909" y="5420991"/>
            <a:ext cx="1599710" cy="1051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5B8CD-736A-53B7-24EE-C652E48B5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39158" r="48382" b="16191"/>
          <a:stretch>
            <a:fillRect/>
          </a:stretch>
        </p:blipFill>
        <p:spPr>
          <a:xfrm>
            <a:off x="433462" y="5397535"/>
            <a:ext cx="809476" cy="1150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CCB6E4-820F-F528-F462-96B1BC868B48}"/>
              </a:ext>
            </a:extLst>
          </p:cNvPr>
          <p:cNvSpPr txBox="1"/>
          <p:nvPr/>
        </p:nvSpPr>
        <p:spPr>
          <a:xfrm>
            <a:off x="2858278" y="3240961"/>
            <a:ext cx="2140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5x5 mm square of graphene on Cu foil in ammonium persulfate solution (APS) to etch Cu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4E97E-2D96-80EC-EB64-497032B5F79C}"/>
              </a:ext>
            </a:extLst>
          </p:cNvPr>
          <p:cNvSpPr txBox="1"/>
          <p:nvPr/>
        </p:nvSpPr>
        <p:spPr>
          <a:xfrm>
            <a:off x="1242938" y="5457216"/>
            <a:ext cx="1255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Polymethyl methacrylate (PMMA) layer etching using acetone and isopropyl alcohol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B9076-626E-9D70-2DA3-2E7E610D646D}"/>
              </a:ext>
            </a:extLst>
          </p:cNvPr>
          <p:cNvSpPr txBox="1"/>
          <p:nvPr/>
        </p:nvSpPr>
        <p:spPr>
          <a:xfrm>
            <a:off x="4192347" y="4340623"/>
            <a:ext cx="126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Graphene transfer onto SiO2/Si chip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E0A3D-4A36-B0ED-0FDC-982454BF6529}"/>
              </a:ext>
            </a:extLst>
          </p:cNvPr>
          <p:cNvSpPr txBox="1"/>
          <p:nvPr/>
        </p:nvSpPr>
        <p:spPr>
          <a:xfrm>
            <a:off x="4455619" y="5486452"/>
            <a:ext cx="1395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Chip with graphene and PMMA (left)</a:t>
            </a:r>
          </a:p>
          <a:p>
            <a:endParaRPr lang="en-US" sz="1100"/>
          </a:p>
          <a:p>
            <a:r>
              <a:rPr lang="en-US" sz="1100"/>
              <a:t>Chip with graphene only (right)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0D274-88C5-F048-CAAE-28A6DD0B97C6}"/>
              </a:ext>
            </a:extLst>
          </p:cNvPr>
          <p:cNvSpPr txBox="1"/>
          <p:nvPr/>
        </p:nvSpPr>
        <p:spPr>
          <a:xfrm>
            <a:off x="8666143" y="2461657"/>
            <a:ext cx="2582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/>
              <a:t>PbS</a:t>
            </a:r>
            <a:r>
              <a:rPr lang="en-US" sz="1400"/>
              <a:t> QDs spin-coated onto chip using </a:t>
            </a:r>
          </a:p>
          <a:p>
            <a:pPr algn="ctr"/>
            <a:r>
              <a:rPr lang="en-US" sz="1400"/>
              <a:t>Tetra-n-butylammonium iodide  methanol (TBAI MeOH) for ligand exchange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15C97-AFEF-92E2-4EC7-1B844A51A422}"/>
              </a:ext>
            </a:extLst>
          </p:cNvPr>
          <p:cNvSpPr txBox="1"/>
          <p:nvPr/>
        </p:nvSpPr>
        <p:spPr>
          <a:xfrm>
            <a:off x="8130058" y="4793194"/>
            <a:ext cx="151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Ligand exchange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D78811-C111-B4F1-4A9B-DA845672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87" t="42589" r="44786" b="40818"/>
          <a:stretch>
            <a:fillRect/>
          </a:stretch>
        </p:blipFill>
        <p:spPr>
          <a:xfrm>
            <a:off x="7065728" y="5457216"/>
            <a:ext cx="1193104" cy="10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AE4B-7E80-EF0C-BE35-808791DF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Electrical Characterization: </a:t>
            </a:r>
            <a:br>
              <a:rPr lang="en-US"/>
            </a:br>
            <a:r>
              <a:rPr lang="en-US"/>
              <a:t>Transfer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38A2-C4AD-2BE0-34F6-FDCB684C1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397"/>
            <a:ext cx="1051560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Fermi level:  the highest energy level of the electrons in a system.</a:t>
            </a:r>
          </a:p>
          <a:p>
            <a:pPr marL="285750" indent="-285750"/>
            <a:r>
              <a:rPr lang="en-US"/>
              <a:t>Dirac point: where conduction and valence bands touch, and the equilibrium point where the number of electrons and holes is in balance. </a:t>
            </a:r>
          </a:p>
          <a:p>
            <a:pPr marL="285750" indent="-285750"/>
            <a:r>
              <a:rPr lang="en-US"/>
              <a:t>Transfer curve shows source-drain current (</a:t>
            </a:r>
            <a:r>
              <a:rPr lang="en-US" err="1"/>
              <a:t>Isd</a:t>
            </a:r>
            <a:r>
              <a:rPr lang="en-US"/>
              <a:t>) change as a function of gate voltage (Vg) in a field-effect transistor (FET).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52" name="Picture 4" descr="Two-dimensional gas of massless Dirac fermions in graphene">
            <a:extLst>
              <a:ext uri="{FF2B5EF4-FFF2-40B4-BE49-F238E27FC236}">
                <a16:creationId xmlns:a16="http://schemas.microsoft.com/office/drawing/2014/main" id="{879C8DA9-300A-7BB3-8DD4-E4CAD7BC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04" y="4585240"/>
            <a:ext cx="3180038" cy="19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rmi Energy">
            <a:extLst>
              <a:ext uri="{FF2B5EF4-FFF2-40B4-BE49-F238E27FC236}">
                <a16:creationId xmlns:a16="http://schemas.microsoft.com/office/drawing/2014/main" id="{3744924D-1E9F-EC5C-7AF8-77E746084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15589" r="6034"/>
          <a:stretch>
            <a:fillRect/>
          </a:stretch>
        </p:blipFill>
        <p:spPr bwMode="auto">
          <a:xfrm>
            <a:off x="3564244" y="4534191"/>
            <a:ext cx="3935824" cy="19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F41804-E898-5A93-7A93-1E3AAEE27DE4}"/>
              </a:ext>
            </a:extLst>
          </p:cNvPr>
          <p:cNvSpPr txBox="1">
            <a:spLocks/>
          </p:cNvSpPr>
          <p:nvPr/>
        </p:nvSpPr>
        <p:spPr>
          <a:xfrm>
            <a:off x="10628242" y="4870795"/>
            <a:ext cx="1352947" cy="1740433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N-type.</a:t>
            </a:r>
          </a:p>
          <a:p>
            <a:endParaRPr lang="en-US"/>
          </a:p>
          <a:p>
            <a:r>
              <a:rPr lang="en-US"/>
              <a:t>P-type.</a:t>
            </a:r>
          </a:p>
        </p:txBody>
      </p:sp>
    </p:spTree>
    <p:extLst>
      <p:ext uri="{BB962C8B-B14F-4D97-AF65-F5344CB8AC3E}">
        <p14:creationId xmlns:p14="http://schemas.microsoft.com/office/powerpoint/2010/main" val="353212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red lines&#10;&#10;AI-generated content may be incorrect.">
            <a:extLst>
              <a:ext uri="{FF2B5EF4-FFF2-40B4-BE49-F238E27FC236}">
                <a16:creationId xmlns:a16="http://schemas.microsoft.com/office/drawing/2014/main" id="{CF793BE5-2991-BB0F-2F94-0D56BE24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85" y="2631789"/>
            <a:ext cx="3583188" cy="2693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005AA-67BD-55E5-8F52-511E165D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Electrical Characterization:</a:t>
            </a:r>
            <a:br>
              <a:rPr lang="en-US"/>
            </a:br>
            <a:r>
              <a:rPr lang="en-US"/>
              <a:t>Transfer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F94D-3533-3A85-E5F6-BD8C4C45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322"/>
            <a:ext cx="4562856" cy="36515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Fermi level shift to the left and near the Dirac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means that graphene has near zero carrier density and high resistance.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Good as a reference point, grants high sensitivity, takes advantage of the photogating effect, and shows ambipolar behavior.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D3DA47-09EB-CC87-AB85-CECDB267E66E}"/>
              </a:ext>
            </a:extLst>
          </p:cNvPr>
          <p:cNvCxnSpPr/>
          <p:nvPr/>
        </p:nvCxnSpPr>
        <p:spPr>
          <a:xfrm flipH="1">
            <a:off x="7175856" y="4710127"/>
            <a:ext cx="73549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96BDB2-51B6-2B46-9D5D-EAEEDDA91934}"/>
              </a:ext>
            </a:extLst>
          </p:cNvPr>
          <p:cNvSpPr txBox="1"/>
          <p:nvPr/>
        </p:nvSpPr>
        <p:spPr>
          <a:xfrm>
            <a:off x="9101471" y="2300178"/>
            <a:ext cx="230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Transfer curve of Gr before QDs are placed on top.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C153E-286A-31DE-4E83-86D5FA0B6AF7}"/>
              </a:ext>
            </a:extLst>
          </p:cNvPr>
          <p:cNvSpPr txBox="1"/>
          <p:nvPr/>
        </p:nvSpPr>
        <p:spPr>
          <a:xfrm>
            <a:off x="9176844" y="5866360"/>
            <a:ext cx="215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Transfer curve of Gr after QDs are placed on top.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9D3-14AD-323B-00F2-7181D25F13E3}"/>
              </a:ext>
            </a:extLst>
          </p:cNvPr>
          <p:cNvSpPr txBox="1"/>
          <p:nvPr/>
        </p:nvSpPr>
        <p:spPr>
          <a:xfrm>
            <a:off x="8858441" y="4759439"/>
            <a:ext cx="155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QDs on Top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920B75D-8BC2-4AF3-14B4-96A8C5D4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96" y="5077781"/>
            <a:ext cx="3068543" cy="8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BBA99-7437-7E71-C967-C0D49363F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441" y="3097904"/>
            <a:ext cx="3088398" cy="827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EF980F-3E75-828B-E505-3B24CA2DA13D}"/>
              </a:ext>
            </a:extLst>
          </p:cNvPr>
          <p:cNvSpPr txBox="1"/>
          <p:nvPr/>
        </p:nvSpPr>
        <p:spPr>
          <a:xfrm>
            <a:off x="8878296" y="2855731"/>
            <a:ext cx="155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 Only</a:t>
            </a:r>
          </a:p>
        </p:txBody>
      </p:sp>
    </p:spTree>
    <p:extLst>
      <p:ext uri="{BB962C8B-B14F-4D97-AF65-F5344CB8AC3E}">
        <p14:creationId xmlns:p14="http://schemas.microsoft.com/office/powerpoint/2010/main" val="162546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6313-87DD-D71B-9EB8-BF5E7356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Curve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42BCB-0994-3B87-E4B6-560639C40A2E}"/>
              </a:ext>
            </a:extLst>
          </p:cNvPr>
          <p:cNvSpPr txBox="1"/>
          <p:nvPr/>
        </p:nvSpPr>
        <p:spPr>
          <a:xfrm>
            <a:off x="1438656" y="5890865"/>
            <a:ext cx="976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Observations: Slight shift to the right under Light condition due to the </a:t>
            </a:r>
            <a:r>
              <a:rPr lang="en-US" err="1"/>
              <a:t>photoresponse</a:t>
            </a:r>
            <a:r>
              <a:rPr lang="en-US"/>
              <a:t>                     (e.g., response to light).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DB4EA3CA-A7ED-EC6D-F3A6-E8005A2B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19051"/>
            <a:ext cx="5102078" cy="367080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7FC63D-B4E3-280D-5E4C-2D0C94138129}"/>
              </a:ext>
            </a:extLst>
          </p:cNvPr>
          <p:cNvSpPr txBox="1">
            <a:spLocks/>
          </p:cNvSpPr>
          <p:nvPr/>
        </p:nvSpPr>
        <p:spPr>
          <a:xfrm>
            <a:off x="1305182" y="1699409"/>
            <a:ext cx="3799788" cy="681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Transfer Curve of 500um channel with </a:t>
            </a:r>
            <a:r>
              <a:rPr lang="en-US" b="1"/>
              <a:t>Gr on bottom.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380CE1-7465-E378-C5F5-BEE2269A6E4C}"/>
              </a:ext>
            </a:extLst>
          </p:cNvPr>
          <p:cNvSpPr txBox="1">
            <a:spLocks/>
          </p:cNvSpPr>
          <p:nvPr/>
        </p:nvSpPr>
        <p:spPr>
          <a:xfrm>
            <a:off x="7057761" y="1599441"/>
            <a:ext cx="3799788" cy="681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Transfer Curve of 500um channel with </a:t>
            </a:r>
            <a:r>
              <a:rPr lang="en-US" sz="2200" b="1"/>
              <a:t>Gr on top.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4FC31E-1A82-3F2E-0D44-B0077787A40D}"/>
              </a:ext>
            </a:extLst>
          </p:cNvPr>
          <p:cNvCxnSpPr>
            <a:cxnSpLocks/>
          </p:cNvCxnSpPr>
          <p:nvPr/>
        </p:nvCxnSpPr>
        <p:spPr>
          <a:xfrm flipV="1">
            <a:off x="8240118" y="3738624"/>
            <a:ext cx="0" cy="126294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A2A06D-8464-DF62-1CA4-DA033A90A01E}"/>
              </a:ext>
            </a:extLst>
          </p:cNvPr>
          <p:cNvCxnSpPr>
            <a:cxnSpLocks/>
          </p:cNvCxnSpPr>
          <p:nvPr/>
        </p:nvCxnSpPr>
        <p:spPr>
          <a:xfrm flipV="1">
            <a:off x="9434238" y="3107152"/>
            <a:ext cx="0" cy="126294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16" descr="A graph of a light and dark&#10;&#10;AI-generated content may be incorrect.">
            <a:extLst>
              <a:ext uri="{FF2B5EF4-FFF2-40B4-BE49-F238E27FC236}">
                <a16:creationId xmlns:a16="http://schemas.microsoft.com/office/drawing/2014/main" id="{9B3522DF-C75A-C250-2A7B-683A496D6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3" y="2219051"/>
            <a:ext cx="5102078" cy="367080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69F1E-F384-5498-C8EC-375FDDB1E8FD}"/>
              </a:ext>
            </a:extLst>
          </p:cNvPr>
          <p:cNvCxnSpPr>
            <a:cxnSpLocks/>
          </p:cNvCxnSpPr>
          <p:nvPr/>
        </p:nvCxnSpPr>
        <p:spPr>
          <a:xfrm flipH="1" flipV="1">
            <a:off x="2717461" y="3586337"/>
            <a:ext cx="13529" cy="14613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5F7815-FA91-9FE4-8AEA-0B45D4F17A34}"/>
              </a:ext>
            </a:extLst>
          </p:cNvPr>
          <p:cNvCxnSpPr>
            <a:cxnSpLocks/>
          </p:cNvCxnSpPr>
          <p:nvPr/>
        </p:nvCxnSpPr>
        <p:spPr>
          <a:xfrm flipV="1">
            <a:off x="3472113" y="5321144"/>
            <a:ext cx="257868" cy="1043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5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DB9B-BCDD-D240-A1BA-1BA672CF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Photodetection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1731E8-512F-DC7B-00B2-8B76C59222CC}"/>
              </a:ext>
            </a:extLst>
          </p:cNvPr>
          <p:cNvSpPr txBox="1">
            <a:spLocks/>
          </p:cNvSpPr>
          <p:nvPr/>
        </p:nvSpPr>
        <p:spPr>
          <a:xfrm>
            <a:off x="835456" y="1535010"/>
            <a:ext cx="4989760" cy="671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Transfer Curve of 500um channel with </a:t>
            </a:r>
            <a:r>
              <a:rPr lang="en-US" b="1"/>
              <a:t>Gr on bottom.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121047-EA05-DC25-DC37-94A1B9AFDA34}"/>
              </a:ext>
            </a:extLst>
          </p:cNvPr>
          <p:cNvSpPr txBox="1">
            <a:spLocks/>
          </p:cNvSpPr>
          <p:nvPr/>
        </p:nvSpPr>
        <p:spPr>
          <a:xfrm>
            <a:off x="5825232" y="1399312"/>
            <a:ext cx="5741321" cy="937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Photodetection of 500um channel operated at 0.5 V with </a:t>
            </a:r>
            <a:r>
              <a:rPr lang="en-US" sz="2200" b="1"/>
              <a:t>Gr on bottom in real time.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71819C-4991-B9FB-EE76-0CBC5D6CF509}"/>
              </a:ext>
            </a:extLst>
          </p:cNvPr>
          <p:cNvCxnSpPr>
            <a:cxnSpLocks/>
          </p:cNvCxnSpPr>
          <p:nvPr/>
        </p:nvCxnSpPr>
        <p:spPr>
          <a:xfrm>
            <a:off x="3284223" y="4744995"/>
            <a:ext cx="49795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1701FD-0232-CB8F-B720-1A178663F002}"/>
              </a:ext>
            </a:extLst>
          </p:cNvPr>
          <p:cNvCxnSpPr>
            <a:cxnSpLocks/>
          </p:cNvCxnSpPr>
          <p:nvPr/>
        </p:nvCxnSpPr>
        <p:spPr>
          <a:xfrm>
            <a:off x="3284223" y="5237637"/>
            <a:ext cx="49795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95FC3B-8814-8420-A770-6F1C41C3C940}"/>
              </a:ext>
            </a:extLst>
          </p:cNvPr>
          <p:cNvSpPr txBox="1">
            <a:spLocks/>
          </p:cNvSpPr>
          <p:nvPr/>
        </p:nvSpPr>
        <p:spPr>
          <a:xfrm>
            <a:off x="10615421" y="3508120"/>
            <a:ext cx="1081550" cy="3042132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Light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 light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30779-5025-1D0D-ECFE-172C97FD8806}"/>
              </a:ext>
            </a:extLst>
          </p:cNvPr>
          <p:cNvSpPr txBox="1">
            <a:spLocks/>
          </p:cNvSpPr>
          <p:nvPr/>
        </p:nvSpPr>
        <p:spPr>
          <a:xfrm>
            <a:off x="8796045" y="5365303"/>
            <a:ext cx="472210" cy="430048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(s)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8E26E31-2A1B-A563-C6F1-56F6CA5E1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8105" y="2159653"/>
            <a:ext cx="4383239" cy="43513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931F9-537F-C044-E73D-3B8008BEA7A4}"/>
              </a:ext>
            </a:extLst>
          </p:cNvPr>
          <p:cNvSpPr txBox="1">
            <a:spLocks/>
          </p:cNvSpPr>
          <p:nvPr/>
        </p:nvSpPr>
        <p:spPr>
          <a:xfrm>
            <a:off x="3105699" y="5417837"/>
            <a:ext cx="1352947" cy="1884529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Vg (V)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03204-14C5-4434-EE62-BB366752F715}"/>
              </a:ext>
            </a:extLst>
          </p:cNvPr>
          <p:cNvSpPr txBox="1"/>
          <p:nvPr/>
        </p:nvSpPr>
        <p:spPr>
          <a:xfrm>
            <a:off x="8792724" y="6310061"/>
            <a:ext cx="9999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/>
              <a:t>(Sec)</a:t>
            </a:r>
          </a:p>
        </p:txBody>
      </p:sp>
      <p:pic>
        <p:nvPicPr>
          <p:cNvPr id="17" name="Picture 1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643F6097-52F1-834D-12D3-5EF562BDA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34" y="2889409"/>
            <a:ext cx="4120242" cy="290510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BF9A260-9F39-349A-A570-A7D2EE59033F}"/>
              </a:ext>
            </a:extLst>
          </p:cNvPr>
          <p:cNvSpPr txBox="1">
            <a:spLocks/>
          </p:cNvSpPr>
          <p:nvPr/>
        </p:nvSpPr>
        <p:spPr>
          <a:xfrm>
            <a:off x="5124846" y="2370340"/>
            <a:ext cx="1217248" cy="304213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Gr/QD</a:t>
            </a:r>
          </a:p>
          <a:p>
            <a:r>
              <a:rPr lang="en-US"/>
              <a:t>Devices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30A102-25C7-868F-C085-240CA71BDF3B}"/>
              </a:ext>
            </a:extLst>
          </p:cNvPr>
          <p:cNvSpPr txBox="1">
            <a:spLocks/>
          </p:cNvSpPr>
          <p:nvPr/>
        </p:nvSpPr>
        <p:spPr>
          <a:xfrm>
            <a:off x="6210434" y="2078064"/>
            <a:ext cx="1081550" cy="1424187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ON</a:t>
            </a:r>
          </a:p>
          <a:p>
            <a:endParaRPr lang="en-US"/>
          </a:p>
          <a:p>
            <a:r>
              <a:rPr lang="en-US"/>
              <a:t>OFF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65511-90E6-B691-B47C-6DD1E5C0B45A}"/>
              </a:ext>
            </a:extLst>
          </p:cNvPr>
          <p:cNvCxnSpPr/>
          <p:nvPr/>
        </p:nvCxnSpPr>
        <p:spPr>
          <a:xfrm flipH="1" flipV="1">
            <a:off x="9853535" y="3726104"/>
            <a:ext cx="703545" cy="35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B61228-EAA0-619D-7A77-70D939F04E2D}"/>
              </a:ext>
            </a:extLst>
          </p:cNvPr>
          <p:cNvCxnSpPr>
            <a:cxnSpLocks/>
          </p:cNvCxnSpPr>
          <p:nvPr/>
        </p:nvCxnSpPr>
        <p:spPr>
          <a:xfrm flipH="1" flipV="1">
            <a:off x="10072741" y="6001665"/>
            <a:ext cx="620039" cy="35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0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F4D7-A69D-B80C-9DDF-993B6104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happening?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A5AF-6ADF-EC0A-73EC-3A8F78C53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Gr on top is not in direct contact with the Au.</a:t>
            </a:r>
          </a:p>
          <a:p>
            <a:r>
              <a:rPr lang="en-US"/>
              <a:t>When you put the Gr on the bottom, it lands on a nice, smooth, clean silicon oxide.</a:t>
            </a:r>
          </a:p>
          <a:p>
            <a:r>
              <a:rPr lang="en-US"/>
              <a:t>When you put the Gr on top of the QDs, the surface is not clean due to the ligands and is not smooth.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0FE08-85E6-69C7-0613-188CB818A32D}"/>
              </a:ext>
            </a:extLst>
          </p:cNvPr>
          <p:cNvSpPr txBox="1"/>
          <p:nvPr/>
        </p:nvSpPr>
        <p:spPr>
          <a:xfrm>
            <a:off x="381000" y="4602384"/>
            <a:ext cx="155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QDs on 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62463-08D3-6156-E143-D2B84B754BB2}"/>
              </a:ext>
            </a:extLst>
          </p:cNvPr>
          <p:cNvSpPr txBox="1"/>
          <p:nvPr/>
        </p:nvSpPr>
        <p:spPr>
          <a:xfrm>
            <a:off x="6583807" y="4704978"/>
            <a:ext cx="170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QDs on Bottom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D28C1-CDD8-933A-B670-7296BB3E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995" y="4983291"/>
            <a:ext cx="6033351" cy="15315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26A0C4-37E5-5C80-EE09-62C7D585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5" y="4931720"/>
            <a:ext cx="5918260" cy="15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2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C412-DE71-E08C-70D1-8E44BE13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B762-4441-C6C1-C3F9-B560DC00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1A79-7C74-154B-1BDF-E225556F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2038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Made Gr/QD and QD/Gr photodetectors.</a:t>
            </a:r>
          </a:p>
          <a:p>
            <a:r>
              <a:rPr lang="en-US" sz="2600"/>
              <a:t>Both devices have shown a change in current under illumination vs. when they are in the dark.</a:t>
            </a:r>
          </a:p>
          <a:p>
            <a:r>
              <a:rPr lang="en-US" sz="2600"/>
              <a:t>The transfer curve for Graphene on top looks unusual, and more research needs to be performed to explore its applications.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33D33-C3DA-BF44-EA94-8E060E0DE533}"/>
              </a:ext>
            </a:extLst>
          </p:cNvPr>
          <p:cNvSpPr txBox="1">
            <a:spLocks/>
          </p:cNvSpPr>
          <p:nvPr/>
        </p:nvSpPr>
        <p:spPr>
          <a:xfrm>
            <a:off x="4169229" y="4739450"/>
            <a:ext cx="1326041" cy="594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Transfer Curve of 500um channel with </a:t>
            </a:r>
            <a:r>
              <a:rPr lang="en-US" b="1"/>
              <a:t>Gr on bottom.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099068-100F-BDBF-0557-478A83A16CAB}"/>
              </a:ext>
            </a:extLst>
          </p:cNvPr>
          <p:cNvSpPr txBox="1">
            <a:spLocks/>
          </p:cNvSpPr>
          <p:nvPr/>
        </p:nvSpPr>
        <p:spPr>
          <a:xfrm>
            <a:off x="9327706" y="4591368"/>
            <a:ext cx="1647039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Transfer Curve of 500um channel with </a:t>
            </a:r>
            <a:r>
              <a:rPr lang="en-US" sz="1100" b="1"/>
              <a:t>Gr on top.</a:t>
            </a:r>
          </a:p>
        </p:txBody>
      </p:sp>
      <p:pic>
        <p:nvPicPr>
          <p:cNvPr id="9" name="Picture 8" descr="A graph of a light and dark&#10;&#10;AI-generated content may be incorrect.">
            <a:extLst>
              <a:ext uri="{FF2B5EF4-FFF2-40B4-BE49-F238E27FC236}">
                <a16:creationId xmlns:a16="http://schemas.microsoft.com/office/drawing/2014/main" id="{83A8740F-F01D-B246-BD1F-A2434B384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14" y="4330700"/>
            <a:ext cx="3190885" cy="229575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1B84D2-11AC-1574-7B8D-42710D296ED8}"/>
              </a:ext>
            </a:extLst>
          </p:cNvPr>
          <p:cNvCxnSpPr>
            <a:cxnSpLocks/>
          </p:cNvCxnSpPr>
          <p:nvPr/>
        </p:nvCxnSpPr>
        <p:spPr>
          <a:xfrm flipH="1" flipV="1">
            <a:off x="2115713" y="4780137"/>
            <a:ext cx="8" cy="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E4D889-B095-74BF-DE6E-A1B24B0B3DED}"/>
              </a:ext>
            </a:extLst>
          </p:cNvPr>
          <p:cNvCxnSpPr>
            <a:cxnSpLocks/>
          </p:cNvCxnSpPr>
          <p:nvPr/>
        </p:nvCxnSpPr>
        <p:spPr>
          <a:xfrm flipV="1">
            <a:off x="2875256" y="6240624"/>
            <a:ext cx="156634" cy="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A13068E9-12BE-079E-B6B2-850C83BD0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64" y="4330700"/>
            <a:ext cx="3190885" cy="22957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759809-518E-A2AD-8086-BFC4E0922DFA}"/>
              </a:ext>
            </a:extLst>
          </p:cNvPr>
          <p:cNvCxnSpPr>
            <a:cxnSpLocks/>
          </p:cNvCxnSpPr>
          <p:nvPr/>
        </p:nvCxnSpPr>
        <p:spPr>
          <a:xfrm flipV="1">
            <a:off x="7783860" y="5062887"/>
            <a:ext cx="0" cy="95691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F5D029-1198-0FA3-7375-D52F824E76EF}"/>
              </a:ext>
            </a:extLst>
          </p:cNvPr>
          <p:cNvCxnSpPr>
            <a:cxnSpLocks/>
          </p:cNvCxnSpPr>
          <p:nvPr/>
        </p:nvCxnSpPr>
        <p:spPr>
          <a:xfrm flipV="1">
            <a:off x="8522448" y="4887531"/>
            <a:ext cx="0" cy="75131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0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AA6502991734AA1F92CD381A518EE" ma:contentTypeVersion="5" ma:contentTypeDescription="Create a new document." ma:contentTypeScope="" ma:versionID="5f55338f7839469d0a7599c7a543c499">
  <xsd:schema xmlns:xsd="http://www.w3.org/2001/XMLSchema" xmlns:xs="http://www.w3.org/2001/XMLSchema" xmlns:p="http://schemas.microsoft.com/office/2006/metadata/properties" xmlns:ns3="31db054f-32fa-46b8-ab3d-7a9e4b8e1968" targetNamespace="http://schemas.microsoft.com/office/2006/metadata/properties" ma:root="true" ma:fieldsID="cf7860231223bac2963ab0681c6dec63" ns3:_="">
    <xsd:import namespace="31db054f-32fa-46b8-ab3d-7a9e4b8e196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b054f-32fa-46b8-ab3d-7a9e4b8e196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BB4F7B-ACC6-460C-922E-0D5A54E78453}">
  <ds:schemaRefs>
    <ds:schemaRef ds:uri="31db054f-32fa-46b8-ab3d-7a9e4b8e19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0A4DA7-9D0F-4CF1-887A-0C333F191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68637-E3B7-49D2-B937-27D619B6073F}">
  <ds:schemaRefs>
    <ds:schemaRef ds:uri="31db054f-32fa-46b8-ab3d-7a9e4b8e19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Gr-PbS Hybrid Photodetector</vt:lpstr>
      <vt:lpstr>Photodetector Fabrication</vt:lpstr>
      <vt:lpstr>Electrical Characterization:  Transfer Curve</vt:lpstr>
      <vt:lpstr>Electrical Characterization: Transfer Curve</vt:lpstr>
      <vt:lpstr>Transfer Curve </vt:lpstr>
      <vt:lpstr>Photodetection</vt:lpstr>
      <vt:lpstr>Why is this happening?</vt:lpstr>
      <vt:lpstr>In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Navarro, John</dc:creator>
  <cp:revision>4</cp:revision>
  <dcterms:created xsi:type="dcterms:W3CDTF">2025-07-18T01:35:06Z</dcterms:created>
  <dcterms:modified xsi:type="dcterms:W3CDTF">2025-08-02T15:59:47Z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0x010100886AA6502991734AA1F92CD381A518EE</vt:lpwstr>
  </property>
</Properties>
</file>