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sldIdLst>
    <p:sldId id="258" r:id="rId5"/>
    <p:sldId id="295" r:id="rId6"/>
    <p:sldId id="314" r:id="rId7"/>
    <p:sldId id="297" r:id="rId8"/>
    <p:sldId id="336" r:id="rId9"/>
    <p:sldId id="279" r:id="rId10"/>
    <p:sldId id="274" r:id="rId11"/>
    <p:sldId id="324" r:id="rId12"/>
    <p:sldId id="307" r:id="rId13"/>
    <p:sldId id="328" r:id="rId14"/>
    <p:sldId id="313" r:id="rId15"/>
    <p:sldId id="312" r:id="rId16"/>
    <p:sldId id="310" r:id="rId17"/>
    <p:sldId id="332" r:id="rId18"/>
    <p:sldId id="335" r:id="rId19"/>
    <p:sldId id="334" r:id="rId20"/>
    <p:sldId id="269" r:id="rId21"/>
    <p:sldId id="309" r:id="rId22"/>
    <p:sldId id="278" r:id="rId23"/>
    <p:sldId id="277" r:id="rId24"/>
    <p:sldId id="325" r:id="rId25"/>
    <p:sldId id="305" r:id="rId26"/>
    <p:sldId id="299" r:id="rId27"/>
    <p:sldId id="281" r:id="rId28"/>
    <p:sldId id="308" r:id="rId29"/>
    <p:sldId id="329" r:id="rId30"/>
    <p:sldId id="298" r:id="rId31"/>
    <p:sldId id="300" r:id="rId32"/>
    <p:sldId id="326" r:id="rId33"/>
    <p:sldId id="315" r:id="rId34"/>
    <p:sldId id="321" r:id="rId35"/>
    <p:sldId id="323" r:id="rId36"/>
    <p:sldId id="319" r:id="rId37"/>
    <p:sldId id="31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C09"/>
    <a:srgbClr val="0D2C6C"/>
    <a:srgbClr val="1171BE"/>
    <a:srgbClr val="FF00FF"/>
    <a:srgbClr val="FF98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E9E17-60A5-425B-B8A2-2E5831396D23}" v="5" dt="2025-07-30T04:35:19.884"/>
    <p1510:client id="{5E552B6D-9E2F-1E1F-D27B-C1539A1D5671}" v="7" dt="2025-07-29T06:16:00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039" autoAdjust="0"/>
  </p:normalViewPr>
  <p:slideViewPr>
    <p:cSldViewPr snapToGrid="0">
      <p:cViewPr varScale="1">
        <p:scale>
          <a:sx n="48" d="100"/>
          <a:sy n="48" d="100"/>
        </p:scale>
        <p:origin x="92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01F07-FFEF-4E51-8CB3-D5E596D861AD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7423A-FC51-490B-9CC8-F0A89EE2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7423A-FC51-490B-9CC8-F0A89EE22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7423A-FC51-490B-9CC8-F0A89EE22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1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7423A-FC51-490B-9CC8-F0A89EE22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2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7423A-FC51-490B-9CC8-F0A89EE22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58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7423A-FC51-490B-9CC8-F0A89EE227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5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80D0F-45A7-65DE-2A46-A2CA71B4E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809F86-B685-48A9-9E4A-D7CBF665B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075033-55C5-39BA-5423-078867B8A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13ECD-5151-B95C-CA12-D8597344A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7423A-FC51-490B-9CC8-F0A89EE227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44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7423A-FC51-490B-9CC8-F0A89EE227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4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72C6A-7024-6013-9999-9CC7857CA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6843F3-8710-4DFB-29E3-C7BA79D71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A48282-2802-3435-96FC-49EF599FF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EB066-3561-CF24-47E3-40CE82334B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7423A-FC51-490B-9CC8-F0A89EE227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BD96-5DD5-A543-B6D0-FB6BE362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48417-31B7-DD48-A727-1234A30ED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0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8E81-5D1B-0444-91F6-E4E23EA2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30B72-CEFE-CF42-9325-38972957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D6BDA7-C017-1F05-342B-3E5FDACF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0312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B1984-2203-BC40-B618-FDDC0A9BE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30976-1D29-7E4A-88AE-77008DE6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C5FB5B-966A-7D83-8177-B4211603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0312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1358-D3CE-5E4D-B5D1-DAFF6294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7EF1-BB43-5046-8593-2D9EC3E4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AF496-4653-9F4A-A24E-68787D42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0312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7BB4-CDCD-B841-9338-259C27EC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FEB28-0EDC-CF47-B98F-D3B69B01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33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34CC-1B1E-4C42-981F-C8F40A43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B6F7-1371-9A4F-A1B3-4785792ED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72C9B-A4FD-8440-9594-8EE3F4A06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C81C50-FE9D-6E40-A798-94BAFB1F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0312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2F2F-2C99-5148-BB76-C085DA2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7A5F-4422-3646-A309-9D1E8E99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CEDA-0547-C546-A3FD-961408C2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D53C-D9F7-6B43-B4A2-EA0307EAA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88F29-B3B9-DF46-8B2E-4BB57FBE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4B2327-6726-B184-1C6D-370903E8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0312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0576-0DC9-DE4A-BEC9-027BAFF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B9386-3CDB-55BB-A0A2-D46A7EB1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0312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2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34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B64B-8D1A-8D41-96DC-4B4D3620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D885-220B-7B41-A32F-FB6371F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9CC36-AB1C-A643-98E5-DADBCCBAD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71348D-8203-8DBB-7175-F1022D34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0312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C4AA-71FA-C348-B354-15FD73F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3A876-98D6-F647-87D3-8ED3762F9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485B9-8958-954C-AA55-FD9E8779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ABC55-0672-E698-FD44-5D7B1432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0312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71B4F-3E2A-4C48-BE26-627C28C0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8953-A92E-A44E-B1F6-F9072B8DC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6A5C-788D-4275-BC7D-D3220EC698A2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01097-5C2A-594B-ACFA-FD2C946F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5E8D-216B-3140-B0E8-B69F1B04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5AD2C-CD67-5E49-AEBA-E909467048DB}"/>
              </a:ext>
            </a:extLst>
          </p:cNvPr>
          <p:cNvSpPr/>
          <p:nvPr userDrawn="1"/>
        </p:nvSpPr>
        <p:spPr>
          <a:xfrm>
            <a:off x="0" y="5958018"/>
            <a:ext cx="12191999" cy="908756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EE4CC7-3DC8-AC49-985D-0B735D174F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61345" y="6329863"/>
            <a:ext cx="1849655" cy="147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BFC440-3632-A449-9322-0B212DB6212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4161" y="6103329"/>
            <a:ext cx="2129586" cy="5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2852737"/>
          </a:xfrm>
        </p:spPr>
        <p:txBody>
          <a:bodyPr lIns="91440" tIns="45720" rIns="91440" bIns="45720" anchor="b">
            <a:normAutofit fontScale="90000"/>
          </a:bodyPr>
          <a:lstStyle/>
          <a:p>
            <a:r>
              <a:rPr lang="en-US" dirty="0"/>
              <a:t>Optical Characterization of a Thin-film Faraday Rotator at Oblique Incidence Angles</a:t>
            </a:r>
            <a:br>
              <a:rPr lang="en-US" dirty="0"/>
            </a:br>
            <a:r>
              <a:rPr lang="en-US" sz="2800" dirty="0"/>
              <a:t>MSU ECE REU Site Summer 2025 Final Project Presentation</a:t>
            </a:r>
            <a:endParaRPr lang="en-US" sz="2800" dirty="0"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/>
          <a:p>
            <a:r>
              <a:rPr lang="en-US" dirty="0"/>
              <a:t>Presenter: Isabel Garcia</a:t>
            </a:r>
          </a:p>
          <a:p>
            <a:r>
              <a:rPr lang="en-US" dirty="0"/>
              <a:t>Co-authors: Jordan Baker</a:t>
            </a:r>
          </a:p>
          <a:p>
            <a:r>
              <a:rPr lang="en-US" dirty="0"/>
              <a:t>Mentor: Wataru Nakagawa</a:t>
            </a:r>
          </a:p>
        </p:txBody>
      </p:sp>
    </p:spTree>
    <p:extLst>
      <p:ext uri="{BB962C8B-B14F-4D97-AF65-F5344CB8AC3E}">
        <p14:creationId xmlns:p14="http://schemas.microsoft.com/office/powerpoint/2010/main" val="221482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aph of a function&#10;&#10;AI-generated content may be incorrect.">
            <a:extLst>
              <a:ext uri="{FF2B5EF4-FFF2-40B4-BE49-F238E27FC236}">
                <a16:creationId xmlns:a16="http://schemas.microsoft.com/office/drawing/2014/main" id="{1F223825-9667-75BA-B018-D3B1C48D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822" y="345218"/>
            <a:ext cx="8327555" cy="5569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CBE381-C269-5AFF-6649-6F0A440A6458}"/>
                  </a:ext>
                </a:extLst>
              </p:cNvPr>
              <p:cNvSpPr txBox="1"/>
              <p:nvPr/>
            </p:nvSpPr>
            <p:spPr>
              <a:xfrm>
                <a:off x="196174" y="5914417"/>
                <a:ext cx="11799652" cy="79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11998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𝐹𝑎𝑟𝑎𝑑𝑎𝑦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𝑀𝑎𝑥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𝐴𝑛𝑎𝑙𝑦𝑧𝑒𝑟</m:t>
                          </m:r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𝑀𝑎𝑥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CR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𝐹𝑎𝑟𝑎𝑑𝑎𝑦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𝑀𝑎𝑥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𝐹𝑎𝑟𝑎𝑑𝑎𝑦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𝑀𝑖𝑛</m:t>
                          </m:r>
                        </m:den>
                      </m:f>
                      <m:r>
                        <m:rPr>
                          <m:lit/>
                        </m:rPr>
                        <a:rPr lang="en-US" sz="22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𝐹𝑎𝑟𝑎𝑑𝑎𝑦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𝑀𝑖𝑛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𝐴𝑛𝑎𝑙𝑦𝑧𝑒𝑟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𝑀𝑖𝑛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𝐴𝑛𝑔𝑙𝑒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CBE381-C269-5AFF-6649-6F0A440A6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74" y="5914417"/>
                <a:ext cx="11799652" cy="792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092E94-C5E4-576A-72FB-F3B58E0DCD21}"/>
                  </a:ext>
                </a:extLst>
              </p:cNvPr>
              <p:cNvSpPr txBox="1"/>
              <p:nvPr/>
            </p:nvSpPr>
            <p:spPr>
              <a:xfrm>
                <a:off x="3000764" y="5673703"/>
                <a:ext cx="3574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092E94-C5E4-576A-72FB-F3B58E0DC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764" y="5673703"/>
                <a:ext cx="3574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58F48C-A059-3B95-46A0-A874D9FDBCB4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4807393" y="836044"/>
            <a:ext cx="4916661" cy="30731"/>
          </a:xfrm>
          <a:prstGeom prst="line">
            <a:avLst/>
          </a:prstGeom>
          <a:ln w="38100">
            <a:solidFill>
              <a:srgbClr val="FF00FF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646B1B-A162-128B-5E98-72DF4228BC93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4327559" y="1126782"/>
            <a:ext cx="5429016" cy="0"/>
          </a:xfrm>
          <a:prstGeom prst="line">
            <a:avLst/>
          </a:prstGeom>
          <a:ln w="38100">
            <a:solidFill>
              <a:srgbClr val="1171BE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6269B5-000A-3C4F-ED4B-A3B2D90C39DD}"/>
              </a:ext>
            </a:extLst>
          </p:cNvPr>
          <p:cNvCxnSpPr>
            <a:cxnSpLocks/>
          </p:cNvCxnSpPr>
          <p:nvPr/>
        </p:nvCxnSpPr>
        <p:spPr>
          <a:xfrm flipH="1">
            <a:off x="2639028" y="5391150"/>
            <a:ext cx="7216349" cy="0"/>
          </a:xfrm>
          <a:prstGeom prst="line">
            <a:avLst/>
          </a:prstGeom>
          <a:ln w="38100">
            <a:solidFill>
              <a:srgbClr val="1171BE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B7572761-8C71-6D90-D56C-3E298B9AF362}"/>
              </a:ext>
            </a:extLst>
          </p:cNvPr>
          <p:cNvSpPr/>
          <p:nvPr/>
        </p:nvSpPr>
        <p:spPr>
          <a:xfrm rot="5400000">
            <a:off x="3037686" y="5142074"/>
            <a:ext cx="283647" cy="894642"/>
          </a:xfrm>
          <a:prstGeom prst="rightBrace">
            <a:avLst>
              <a:gd name="adj1" fmla="val 62668"/>
              <a:gd name="adj2" fmla="val 51071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5C131C-E5C6-9BCC-3F0E-FCAFC58F60C2}"/>
                  </a:ext>
                </a:extLst>
              </p:cNvPr>
              <p:cNvSpPr txBox="1"/>
              <p:nvPr/>
            </p:nvSpPr>
            <p:spPr>
              <a:xfrm>
                <a:off x="9756575" y="942116"/>
                <a:ext cx="16771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1171BE"/>
                          </a:solidFill>
                          <a:latin typeface="Cambria Math" panose="02040503050406030204" pitchFamily="18" charset="0"/>
                        </a:rPr>
                        <m:t>𝐹𝑎𝑟𝑎𝑑𝑎𝑦</m:t>
                      </m:r>
                      <m:r>
                        <a:rPr lang="en-US" sz="1800" i="1" smtClean="0">
                          <a:solidFill>
                            <a:srgbClr val="1171B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solidFill>
                            <a:srgbClr val="1171BE"/>
                          </a:solidFill>
                          <a:latin typeface="Cambria Math" panose="02040503050406030204" pitchFamily="18" charset="0"/>
                        </a:rPr>
                        <m:t>𝑀𝑎𝑥</m:t>
                      </m:r>
                    </m:oMath>
                  </m:oMathPara>
                </a14:m>
                <a:endParaRPr lang="en-US" dirty="0">
                  <a:solidFill>
                    <a:srgbClr val="1171BE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5C131C-E5C6-9BCC-3F0E-FCAFC58F6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575" y="942116"/>
                <a:ext cx="1677154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6EA845-3099-DD13-F4A8-5A7E81A3D0B7}"/>
                  </a:ext>
                </a:extLst>
              </p:cNvPr>
              <p:cNvSpPr txBox="1"/>
              <p:nvPr/>
            </p:nvSpPr>
            <p:spPr>
              <a:xfrm>
                <a:off x="9656987" y="5206484"/>
                <a:ext cx="18763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1171BE"/>
                          </a:solidFill>
                          <a:latin typeface="Cambria Math" panose="02040503050406030204" pitchFamily="18" charset="0"/>
                        </a:rPr>
                        <m:t>𝐹𝑎𝑟𝑎𝑑𝑎𝑦</m:t>
                      </m:r>
                      <m:r>
                        <a:rPr lang="en-US" sz="1800" i="1" smtClean="0">
                          <a:solidFill>
                            <a:srgbClr val="1171B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solidFill>
                            <a:srgbClr val="1171BE"/>
                          </a:solidFill>
                          <a:latin typeface="Cambria Math" panose="02040503050406030204" pitchFamily="18" charset="0"/>
                        </a:rPr>
                        <m:t>𝑀𝑖𝑛</m:t>
                      </m:r>
                    </m:oMath>
                  </m:oMathPara>
                </a14:m>
                <a:endParaRPr lang="en-US" dirty="0">
                  <a:solidFill>
                    <a:srgbClr val="1171BE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6EA845-3099-DD13-F4A8-5A7E81A3D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987" y="5206484"/>
                <a:ext cx="187633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438B5F-5546-B2A4-AEA9-51FE7C11B70B}"/>
                  </a:ext>
                </a:extLst>
              </p:cNvPr>
              <p:cNvSpPr txBox="1"/>
              <p:nvPr/>
            </p:nvSpPr>
            <p:spPr>
              <a:xfrm>
                <a:off x="9724054" y="651378"/>
                <a:ext cx="17421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𝐴𝑛𝑎𝑙𝑦𝑧𝑒𝑟</m:t>
                      </m:r>
                      <m:r>
                        <a:rPr lang="en-US" sz="180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𝑀𝑎𝑥</m:t>
                      </m:r>
                    </m:oMath>
                  </m:oMathPara>
                </a14:m>
                <a:endParaRPr 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438B5F-5546-B2A4-AEA9-51FE7C11B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054" y="651378"/>
                <a:ext cx="174219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49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EE15D-7E16-2AE9-261D-54C34B033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DE01-9D10-1C68-272E-6D18ACDF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 Max Transmittance</a:t>
            </a:r>
          </a:p>
        </p:txBody>
      </p:sp>
      <p:pic>
        <p:nvPicPr>
          <p:cNvPr id="5" name="Content Placeholder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2962A213-E0B6-B235-EC43-A62AB13F6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563" y="1371600"/>
            <a:ext cx="5575754" cy="4114800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9FFE60-9498-E3EE-8805-8C519502C831}"/>
              </a:ext>
            </a:extLst>
          </p:cNvPr>
          <p:cNvSpPr txBox="1">
            <a:spLocks/>
          </p:cNvSpPr>
          <p:nvPr/>
        </p:nvSpPr>
        <p:spPr>
          <a:xfrm>
            <a:off x="6303524" y="1051035"/>
            <a:ext cx="5894961" cy="4435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Stable at 99.1% ± 2.3% within incidence angles of -30° to 30°</a:t>
            </a:r>
          </a:p>
          <a:p>
            <a:r>
              <a:rPr lang="en-US" dirty="0"/>
              <a:t>Decreases by as much as 3.7% at -50° incidence</a:t>
            </a:r>
          </a:p>
          <a:p>
            <a:r>
              <a:rPr lang="en-US" dirty="0"/>
              <a:t>Manufacturer says &gt; 98.9%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EB5AC4-61FF-5095-BB8A-C82FEBAAB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AAFE73-308E-6125-AD22-6F7A710B1426}"/>
                  </a:ext>
                </a:extLst>
              </p:cNvPr>
              <p:cNvSpPr txBox="1"/>
              <p:nvPr/>
            </p:nvSpPr>
            <p:spPr>
              <a:xfrm>
                <a:off x="6303524" y="4693426"/>
                <a:ext cx="5575754" cy="79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11998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𝐹𝑎𝑟𝑎𝑑𝑎𝑦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𝑀𝑎𝑥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𝐴𝑛𝑎𝑙𝑦𝑧𝑒𝑟</m:t>
                          </m:r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𝑀𝑎𝑥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AAFE73-308E-6125-AD22-6F7A710B1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24" y="4693426"/>
                <a:ext cx="5575754" cy="792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B6CD2E-20E8-95DA-7E74-25C350EB56CE}"/>
              </a:ext>
            </a:extLst>
          </p:cNvPr>
          <p:cNvCxnSpPr>
            <a:cxnSpLocks/>
          </p:cNvCxnSpPr>
          <p:nvPr/>
        </p:nvCxnSpPr>
        <p:spPr>
          <a:xfrm>
            <a:off x="786384" y="2590800"/>
            <a:ext cx="5197933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02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7C0A2-7524-AED8-97B5-AA0D3DFCA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636C-C094-D293-7200-76FD981F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 Contrast Ratio</a:t>
            </a:r>
          </a:p>
        </p:txBody>
      </p:sp>
      <p:pic>
        <p:nvPicPr>
          <p:cNvPr id="9" name="Picture 8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45DA0C4-7066-5EA8-E77D-5310B789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12" y="1371600"/>
            <a:ext cx="5609263" cy="41148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3DE739-28BE-A618-7526-CD2688998582}"/>
              </a:ext>
            </a:extLst>
          </p:cNvPr>
          <p:cNvSpPr txBox="1">
            <a:spLocks/>
          </p:cNvSpPr>
          <p:nvPr/>
        </p:nvSpPr>
        <p:spPr>
          <a:xfrm>
            <a:off x="6284073" y="1051035"/>
            <a:ext cx="5894961" cy="4435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Decreases by 91.0% from 0° incidence to -50° incidence</a:t>
            </a:r>
          </a:p>
          <a:p>
            <a:r>
              <a:rPr lang="en-US" dirty="0"/>
              <a:t>Stable within </a:t>
            </a:r>
          </a:p>
          <a:p>
            <a:r>
              <a:rPr lang="en-US" dirty="0"/>
              <a:t>Outlier behavior from the first trial of horizontal input polarization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68FED-49B5-E746-908A-71E6FE3E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D56D2B-FE55-280B-98EE-F9A169234EC6}"/>
                  </a:ext>
                </a:extLst>
              </p:cNvPr>
              <p:cNvSpPr txBox="1"/>
              <p:nvPr/>
            </p:nvSpPr>
            <p:spPr>
              <a:xfrm>
                <a:off x="6600305" y="4442609"/>
                <a:ext cx="5370022" cy="79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11998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CR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𝐹𝑎𝑟𝑎𝑑𝑎𝑦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𝑀𝑎𝑥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𝐹𝑎𝑟𝑎𝑑𝑎𝑦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𝑀𝑖𝑛</m:t>
                          </m:r>
                        </m:den>
                      </m:f>
                      <m:r>
                        <m:rPr>
                          <m:lit/>
                        </m:rPr>
                        <a:rPr lang="en-US" sz="22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D56D2B-FE55-280B-98EE-F9A169234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305" y="4442609"/>
                <a:ext cx="5370022" cy="792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04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E0C86-22F0-3B49-E295-D9201B8B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 Rotation angle</a:t>
            </a:r>
          </a:p>
        </p:txBody>
      </p:sp>
      <p:pic>
        <p:nvPicPr>
          <p:cNvPr id="7" name="Picture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5F1B82F4-AFC7-9BE9-FB06-3CCF647F8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11" y="1371600"/>
            <a:ext cx="5612615" cy="41148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A10B54-9E8F-6418-DA11-6EEC62F8EFA4}"/>
              </a:ext>
            </a:extLst>
          </p:cNvPr>
          <p:cNvSpPr txBox="1">
            <a:spLocks/>
          </p:cNvSpPr>
          <p:nvPr/>
        </p:nvSpPr>
        <p:spPr>
          <a:xfrm>
            <a:off x="6284072" y="1051035"/>
            <a:ext cx="5894961" cy="4435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measurements were higher in magnitude than 45° </a:t>
            </a:r>
          </a:p>
          <a:p>
            <a:r>
              <a:rPr lang="en-US" dirty="0"/>
              <a:t>Stable within -45.8° ± 0.4° with resolution of 0.1°</a:t>
            </a:r>
          </a:p>
          <a:p>
            <a:r>
              <a:rPr lang="en-US" dirty="0"/>
              <a:t>Manufacturer says 45° ± 1°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2B44C3B-59D4-D58E-88E0-B9A3B073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D2F8AA-CFE3-DAA4-645B-C5A7E5097BB2}"/>
                  </a:ext>
                </a:extLst>
              </p:cNvPr>
              <p:cNvSpPr txBox="1"/>
              <p:nvPr/>
            </p:nvSpPr>
            <p:spPr>
              <a:xfrm>
                <a:off x="5957526" y="4473924"/>
                <a:ext cx="64527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11998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𝐹𝑎𝑟𝑎𝑑𝑎𝑦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𝑀𝑖𝑛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𝐴𝑛𝑎𝑙𝑦𝑧𝑒𝑟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𝑀𝑖𝑛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𝐴𝑛𝑔𝑙𝑒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D2F8AA-CFE3-DAA4-645B-C5A7E5097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526" y="4473924"/>
                <a:ext cx="645272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91AA1B-76C7-A2A7-B195-296BC351EAA7}"/>
              </a:ext>
            </a:extLst>
          </p:cNvPr>
          <p:cNvCxnSpPr>
            <a:cxnSpLocks/>
          </p:cNvCxnSpPr>
          <p:nvPr/>
        </p:nvCxnSpPr>
        <p:spPr>
          <a:xfrm>
            <a:off x="759593" y="4129669"/>
            <a:ext cx="5197933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55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429B5-677C-BC1E-9525-B682AA8CB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6DF3-F91B-9F41-65B4-8ECBCFAC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72AF9-2242-B0D9-6807-666D0923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B416D04-EA40-B84F-616C-206F519353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055501"/>
              </p:ext>
            </p:extLst>
          </p:nvPr>
        </p:nvGraphicFramePr>
        <p:xfrm>
          <a:off x="547988" y="1276714"/>
          <a:ext cx="11037655" cy="2286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07531">
                  <a:extLst>
                    <a:ext uri="{9D8B030D-6E8A-4147-A177-3AD203B41FA5}">
                      <a16:colId xmlns:a16="http://schemas.microsoft.com/office/drawing/2014/main" val="362078701"/>
                    </a:ext>
                  </a:extLst>
                </a:gridCol>
                <a:gridCol w="2207531">
                  <a:extLst>
                    <a:ext uri="{9D8B030D-6E8A-4147-A177-3AD203B41FA5}">
                      <a16:colId xmlns:a16="http://schemas.microsoft.com/office/drawing/2014/main" val="1990737172"/>
                    </a:ext>
                  </a:extLst>
                </a:gridCol>
                <a:gridCol w="2207531">
                  <a:extLst>
                    <a:ext uri="{9D8B030D-6E8A-4147-A177-3AD203B41FA5}">
                      <a16:colId xmlns:a16="http://schemas.microsoft.com/office/drawing/2014/main" val="1534975727"/>
                    </a:ext>
                  </a:extLst>
                </a:gridCol>
                <a:gridCol w="2207531">
                  <a:extLst>
                    <a:ext uri="{9D8B030D-6E8A-4147-A177-3AD203B41FA5}">
                      <a16:colId xmlns:a16="http://schemas.microsoft.com/office/drawing/2014/main" val="1000085869"/>
                    </a:ext>
                  </a:extLst>
                </a:gridCol>
                <a:gridCol w="2207531">
                  <a:extLst>
                    <a:ext uri="{9D8B030D-6E8A-4147-A177-3AD203B41FA5}">
                      <a16:colId xmlns:a16="http://schemas.microsoft.com/office/drawing/2014/main" val="395875189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Transmittance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Contrast Ratio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Rotation 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78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Threshold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Incidence Angle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Threshold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Incidence Angle 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Not dependent on incidence angle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6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High (&gt; 99%)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  ±  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 (&gt;4000)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&lt; ± 10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22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Good  (&gt; 96%)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  ± 45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Good (&gt;1000)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&lt; ± 35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043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Risky (&lt; 96%)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&gt; ± 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Risky (&lt; 1000)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&gt; ± 35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043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05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701C9-24E2-EA08-2D15-097262C5D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F091F24-E51B-BDBE-5BB4-0669CA5CA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323" y="3562715"/>
            <a:ext cx="3760450" cy="23499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E6FAF3-CBF9-B76E-DD5D-2302BABF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3CF93-7EBB-9524-2504-5306E6FA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4076A04-3270-90AD-EF0D-B66BAEEFEE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7988" y="1276714"/>
          <a:ext cx="11037655" cy="2286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07531">
                  <a:extLst>
                    <a:ext uri="{9D8B030D-6E8A-4147-A177-3AD203B41FA5}">
                      <a16:colId xmlns:a16="http://schemas.microsoft.com/office/drawing/2014/main" val="362078701"/>
                    </a:ext>
                  </a:extLst>
                </a:gridCol>
                <a:gridCol w="2207531">
                  <a:extLst>
                    <a:ext uri="{9D8B030D-6E8A-4147-A177-3AD203B41FA5}">
                      <a16:colId xmlns:a16="http://schemas.microsoft.com/office/drawing/2014/main" val="1990737172"/>
                    </a:ext>
                  </a:extLst>
                </a:gridCol>
                <a:gridCol w="2207531">
                  <a:extLst>
                    <a:ext uri="{9D8B030D-6E8A-4147-A177-3AD203B41FA5}">
                      <a16:colId xmlns:a16="http://schemas.microsoft.com/office/drawing/2014/main" val="1534975727"/>
                    </a:ext>
                  </a:extLst>
                </a:gridCol>
                <a:gridCol w="2207531">
                  <a:extLst>
                    <a:ext uri="{9D8B030D-6E8A-4147-A177-3AD203B41FA5}">
                      <a16:colId xmlns:a16="http://schemas.microsoft.com/office/drawing/2014/main" val="1000085869"/>
                    </a:ext>
                  </a:extLst>
                </a:gridCol>
                <a:gridCol w="2207531">
                  <a:extLst>
                    <a:ext uri="{9D8B030D-6E8A-4147-A177-3AD203B41FA5}">
                      <a16:colId xmlns:a16="http://schemas.microsoft.com/office/drawing/2014/main" val="395875189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Transmittance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Contrast Ratio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Rotation 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78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Threshold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Incidence Angle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Threshold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Incidence Angle 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Not dependent on incidence angle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6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High (&gt; 99%)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  ±  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 (&gt;4000)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&lt; ± 10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22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Good  (&gt; 96%)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  ± 45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Good (&gt;1000)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&lt; ± 35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043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Risky (&lt; 96%)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&gt; ± 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Risky (&lt; 1000)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&gt; ± 35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04377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027252-A601-3097-1A82-15C1593A08FC}"/>
              </a:ext>
            </a:extLst>
          </p:cNvPr>
          <p:cNvSpPr txBox="1">
            <a:spLocks/>
          </p:cNvSpPr>
          <p:nvPr/>
        </p:nvSpPr>
        <p:spPr>
          <a:xfrm>
            <a:off x="1382881" y="4173168"/>
            <a:ext cx="2284448" cy="2011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0" dirty="0">
                <a:sym typeface="Wingdings" panose="05000000000000000000" pitchFamily="2" charset="2"/>
              </a:rPr>
              <a:t>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AEC8E6-DD6E-B68A-688A-D1766B458573}"/>
              </a:ext>
            </a:extLst>
          </p:cNvPr>
          <p:cNvSpPr txBox="1">
            <a:spLocks/>
          </p:cNvSpPr>
          <p:nvPr/>
        </p:nvSpPr>
        <p:spPr>
          <a:xfrm>
            <a:off x="9161766" y="4173168"/>
            <a:ext cx="2284448" cy="2011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0" dirty="0">
                <a:sym typeface="Wingdings" panose="05000000000000000000" pitchFamily="2" charset="2"/>
              </a:rPr>
              <a:t>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FD017F-AC39-13F8-185E-30422781C625}"/>
              </a:ext>
            </a:extLst>
          </p:cNvPr>
          <p:cNvSpPr/>
          <p:nvPr/>
        </p:nvSpPr>
        <p:spPr>
          <a:xfrm>
            <a:off x="547987" y="2178996"/>
            <a:ext cx="4364479" cy="4407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78884D-8EDF-DDC0-233B-CDF2533BAEEA}"/>
              </a:ext>
            </a:extLst>
          </p:cNvPr>
          <p:cNvSpPr/>
          <p:nvPr/>
        </p:nvSpPr>
        <p:spPr>
          <a:xfrm>
            <a:off x="4912467" y="2629439"/>
            <a:ext cx="4533089" cy="4407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69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3EB95-6913-8648-861C-FCAC4D672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6DE1-D3E0-285F-58AE-AA2CCE0E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EC9E4-DF01-82E3-5961-F035F37F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0A734E5-343F-6458-2B01-8A39EDD26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839507"/>
              </p:ext>
            </p:extLst>
          </p:nvPr>
        </p:nvGraphicFramePr>
        <p:xfrm>
          <a:off x="547988" y="1276714"/>
          <a:ext cx="11037655" cy="2286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07531">
                  <a:extLst>
                    <a:ext uri="{9D8B030D-6E8A-4147-A177-3AD203B41FA5}">
                      <a16:colId xmlns:a16="http://schemas.microsoft.com/office/drawing/2014/main" val="362078701"/>
                    </a:ext>
                  </a:extLst>
                </a:gridCol>
                <a:gridCol w="2207531">
                  <a:extLst>
                    <a:ext uri="{9D8B030D-6E8A-4147-A177-3AD203B41FA5}">
                      <a16:colId xmlns:a16="http://schemas.microsoft.com/office/drawing/2014/main" val="1990737172"/>
                    </a:ext>
                  </a:extLst>
                </a:gridCol>
                <a:gridCol w="2207531">
                  <a:extLst>
                    <a:ext uri="{9D8B030D-6E8A-4147-A177-3AD203B41FA5}">
                      <a16:colId xmlns:a16="http://schemas.microsoft.com/office/drawing/2014/main" val="1534975727"/>
                    </a:ext>
                  </a:extLst>
                </a:gridCol>
                <a:gridCol w="2207531">
                  <a:extLst>
                    <a:ext uri="{9D8B030D-6E8A-4147-A177-3AD203B41FA5}">
                      <a16:colId xmlns:a16="http://schemas.microsoft.com/office/drawing/2014/main" val="1000085869"/>
                    </a:ext>
                  </a:extLst>
                </a:gridCol>
                <a:gridCol w="2207531">
                  <a:extLst>
                    <a:ext uri="{9D8B030D-6E8A-4147-A177-3AD203B41FA5}">
                      <a16:colId xmlns:a16="http://schemas.microsoft.com/office/drawing/2014/main" val="395875189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Transmittance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Contrast Ratio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Rotation 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78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Threshold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Incidence Angle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Threshold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Incidence Angle 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Not dependent on incidence angle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366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High (&gt; 99%)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  ±  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 (&gt;4000)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&lt; ± 10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22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Good  (&gt; 96%)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  ± 45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Good (&gt;1000)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&lt; ± 35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043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Risky (&lt; 96%)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&gt; ± 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Risky (&lt; 1000)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&gt; ± 35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0437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5ADB8A-6C30-51EA-A5DA-71A00C83B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29824"/>
              </p:ext>
            </p:extLst>
          </p:nvPr>
        </p:nvGraphicFramePr>
        <p:xfrm>
          <a:off x="547988" y="3783330"/>
          <a:ext cx="11037654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518827">
                  <a:extLst>
                    <a:ext uri="{9D8B030D-6E8A-4147-A177-3AD203B41FA5}">
                      <a16:colId xmlns:a16="http://schemas.microsoft.com/office/drawing/2014/main" val="1123130620"/>
                    </a:ext>
                  </a:extLst>
                </a:gridCol>
                <a:gridCol w="5518827">
                  <a:extLst>
                    <a:ext uri="{9D8B030D-6E8A-4147-A177-3AD203B41FA5}">
                      <a16:colId xmlns:a16="http://schemas.microsoft.com/office/drawing/2014/main" val="1830320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Theories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Noticeable degradation at high incidence angles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Anti-reflection coatings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22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change in path length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25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Difference between input states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Spatial non-uniformity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375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Power fluctuations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10536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E9B024-B770-A47E-D3DB-CB88B55099A8}"/>
              </a:ext>
            </a:extLst>
          </p:cNvPr>
          <p:cNvSpPr/>
          <p:nvPr/>
        </p:nvSpPr>
        <p:spPr>
          <a:xfrm>
            <a:off x="547987" y="2178996"/>
            <a:ext cx="4364479" cy="4407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66ED22-AACA-4416-3C50-A4A1601B2EB4}"/>
              </a:ext>
            </a:extLst>
          </p:cNvPr>
          <p:cNvSpPr/>
          <p:nvPr/>
        </p:nvSpPr>
        <p:spPr>
          <a:xfrm>
            <a:off x="4990290" y="2676760"/>
            <a:ext cx="4364479" cy="4407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71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0D1D-B5BF-4CB7-80AB-7933ABE0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0A6A6-89D0-4191-87ED-3D227FCAB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516"/>
            <a:ext cx="10515600" cy="49254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We successfully characterized a latching Faraday rotator for non-normal incidence angles with different input polarization states. </a:t>
            </a:r>
          </a:p>
          <a:p>
            <a:endParaRPr lang="en-US" sz="2400" dirty="0"/>
          </a:p>
          <a:p>
            <a:r>
              <a:rPr lang="en-US" sz="2400" dirty="0"/>
              <a:t>Input polarization does not significantly affect transmittance, contrast ratio, or rotation angle</a:t>
            </a:r>
          </a:p>
          <a:p>
            <a:r>
              <a:rPr lang="en-US" sz="2400" dirty="0"/>
              <a:t>Faraday rotation angle is stable within -45.8° ± 0.4° for change in incidence angle and input polarization state. </a:t>
            </a:r>
          </a:p>
          <a:p>
            <a:r>
              <a:rPr lang="en-US" sz="2400" dirty="0"/>
              <a:t>If transmittance greater than 98% is desired, then incidence angle magnitudes less than 30° should be used </a:t>
            </a:r>
          </a:p>
          <a:p>
            <a:r>
              <a:rPr lang="en-US" sz="2400" dirty="0"/>
              <a:t>If a contrast ratio greater than 3500 is desired, then incidence angle magnitudes less than 15° should be used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91479-785E-43EF-B038-ED1983AA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95787-56F3-28C7-C0EF-A26D52704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5D24-14FB-910F-7D63-736907588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ADCD9-43A0-D619-44F0-162F2EB7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516"/>
            <a:ext cx="10515600" cy="49254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Anti-reflection Coatings: </a:t>
            </a:r>
          </a:p>
          <a:p>
            <a:pPr lvl="1"/>
            <a:r>
              <a:rPr lang="en-US" dirty="0"/>
              <a:t>Are the transmittance and contrast ratio decreases due to the anti-reflection coatings, or if it is intrinsic to the device? </a:t>
            </a:r>
          </a:p>
          <a:p>
            <a:pPr lvl="1"/>
            <a:r>
              <a:rPr lang="en-US" dirty="0"/>
              <a:t>Are there that are optimized? </a:t>
            </a:r>
          </a:p>
          <a:p>
            <a:pPr lvl="1"/>
            <a:r>
              <a:rPr lang="en-US" dirty="0"/>
              <a:t>Could anti-reflection coatings be optimized for use at a large range of incidence angles for the most sustained transmittance and contrast ratio at oblique incidence? </a:t>
            </a:r>
          </a:p>
          <a:p>
            <a:r>
              <a:rPr lang="en-US" dirty="0"/>
              <a:t>Latching Faraday rotators in visible wavelengths: </a:t>
            </a:r>
          </a:p>
          <a:p>
            <a:pPr lvl="1"/>
            <a:r>
              <a:rPr lang="en-US" dirty="0"/>
              <a:t>What are the limiting factors for production of latching Faraday rotators that work in the visible regime?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0D0B0-97DA-D5BB-F7E0-98DF2A11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8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EF24-2980-4418-A86D-D3DA2971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92395-E974-4AAD-A288-9B2FBE120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This material is based upon work supported by the National Science Foundation under Grant No. 2349091.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My mentor: Wataru Nakagawa </a:t>
            </a:r>
          </a:p>
          <a:p>
            <a:r>
              <a:rPr lang="en-US" sz="2400" dirty="0"/>
              <a:t>My graduate student: Jordan Baker</a:t>
            </a:r>
          </a:p>
          <a:p>
            <a:r>
              <a:rPr lang="en-US" sz="2400" dirty="0"/>
              <a:t>The rest of the Nano-optics lab </a:t>
            </a:r>
          </a:p>
          <a:p>
            <a:r>
              <a:rPr lang="en-US" sz="2400" dirty="0"/>
              <a:t>My REU cohort for their continued support! </a:t>
            </a:r>
          </a:p>
          <a:p>
            <a:pPr lvl="1"/>
            <a:r>
              <a:rPr lang="en-US" sz="2000" dirty="0"/>
              <a:t>Special thanks to Daphne and Nash for their help proofreading my final report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81EA-750F-46CA-91E8-3DFA0F9C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4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8E8B-841A-039C-ECF0-E3232FC5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7FB74-CEC5-4693-A017-10817ABAC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6634"/>
            <a:ext cx="6299584" cy="4950329"/>
          </a:xfrm>
        </p:spPr>
        <p:txBody>
          <a:bodyPr>
            <a:normAutofit/>
          </a:bodyPr>
          <a:lstStyle/>
          <a:p>
            <a:r>
              <a:rPr lang="en-US" dirty="0"/>
              <a:t>Optical fiber communication</a:t>
            </a:r>
          </a:p>
          <a:p>
            <a:pPr lvl="1"/>
            <a:r>
              <a:rPr lang="en-US" dirty="0"/>
              <a:t>Optical Isolators</a:t>
            </a:r>
          </a:p>
          <a:p>
            <a:pPr lvl="1"/>
            <a:r>
              <a:rPr lang="en-US" dirty="0"/>
              <a:t>Optical Circulators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Miniaturization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Novel Applications: 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Specific use in a compact beam scanner at non-normal incidence angles (Baker et al. 2024)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everal black tubes with white text&#10;&#10;AI-generated content may be incorrect.">
            <a:extLst>
              <a:ext uri="{FF2B5EF4-FFF2-40B4-BE49-F238E27FC236}">
                <a16:creationId xmlns:a16="http://schemas.microsoft.com/office/drawing/2014/main" id="{89C63C40-B90E-0B2D-6FFD-22AEE1852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074" t="58942"/>
          <a:stretch>
            <a:fillRect/>
          </a:stretch>
        </p:blipFill>
        <p:spPr>
          <a:xfrm>
            <a:off x="8207884" y="828832"/>
            <a:ext cx="1663472" cy="16993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451152-D6BE-2356-2B3D-563C72509E8B}"/>
              </a:ext>
            </a:extLst>
          </p:cNvPr>
          <p:cNvSpPr txBox="1"/>
          <p:nvPr/>
        </p:nvSpPr>
        <p:spPr>
          <a:xfrm>
            <a:off x="9578972" y="1537425"/>
            <a:ext cx="2700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ThorLabs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“Faraday rotators” I2050R5, 2050 nm CWL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1ABFD2-8D0B-D343-CBE8-5D4EB56BC90B}"/>
              </a:ext>
            </a:extLst>
          </p:cNvPr>
          <p:cNvSpPr txBox="1"/>
          <p:nvPr/>
        </p:nvSpPr>
        <p:spPr>
          <a:xfrm>
            <a:off x="7477290" y="1466529"/>
            <a:ext cx="782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mm</a:t>
            </a: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A9C85CBE-5E97-C023-53DA-1E82B5A21EDF}"/>
              </a:ext>
            </a:extLst>
          </p:cNvPr>
          <p:cNvSpPr/>
          <p:nvPr/>
        </p:nvSpPr>
        <p:spPr>
          <a:xfrm rot="10800000">
            <a:off x="8207883" y="974232"/>
            <a:ext cx="46613" cy="1319583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E15E32-6BA0-D135-3683-BA581629E8AC}"/>
              </a:ext>
            </a:extLst>
          </p:cNvPr>
          <p:cNvSpPr txBox="1"/>
          <p:nvPr/>
        </p:nvSpPr>
        <p:spPr>
          <a:xfrm>
            <a:off x="8680711" y="2369564"/>
            <a:ext cx="10618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29.2 mm</a:t>
            </a:r>
          </a:p>
        </p:txBody>
      </p: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5D058F3B-1FF4-B064-2024-3C68DC46FF41}"/>
              </a:ext>
            </a:extLst>
          </p:cNvPr>
          <p:cNvSpPr/>
          <p:nvPr/>
        </p:nvSpPr>
        <p:spPr>
          <a:xfrm rot="5400000">
            <a:off x="9005805" y="1959777"/>
            <a:ext cx="114239" cy="782319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850A14E-BD15-9296-52F3-41EA9202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A group of square black squares&#10;&#10;AI-generated content may be incorrect.">
            <a:extLst>
              <a:ext uri="{FF2B5EF4-FFF2-40B4-BE49-F238E27FC236}">
                <a16:creationId xmlns:a16="http://schemas.microsoft.com/office/drawing/2014/main" id="{CC25BB86-DA7B-FF92-E333-66556FF5E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4" y="2945460"/>
            <a:ext cx="4418559" cy="23480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7F90A7-13C5-A9E1-7D90-85CDDC50EA32}"/>
              </a:ext>
            </a:extLst>
          </p:cNvPr>
          <p:cNvSpPr txBox="1"/>
          <p:nvPr/>
        </p:nvSpPr>
        <p:spPr>
          <a:xfrm>
            <a:off x="10122438" y="5042393"/>
            <a:ext cx="2440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Coherent Corp. “Thick-Film Faraday rotators”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050204-12F6-9275-09F1-92E5D9F9FE7F}"/>
              </a:ext>
            </a:extLst>
          </p:cNvPr>
          <p:cNvSpPr txBox="1"/>
          <p:nvPr/>
        </p:nvSpPr>
        <p:spPr>
          <a:xfrm>
            <a:off x="7086751" y="3851997"/>
            <a:ext cx="782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56020E-02C1-5A0B-377E-67D20DAD3C4E}"/>
              </a:ext>
            </a:extLst>
          </p:cNvPr>
          <p:cNvSpPr txBox="1"/>
          <p:nvPr/>
        </p:nvSpPr>
        <p:spPr>
          <a:xfrm>
            <a:off x="7518938" y="3287384"/>
            <a:ext cx="782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mm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0A69567B-F26A-1B24-AE3A-2AFE944C0139}"/>
              </a:ext>
            </a:extLst>
          </p:cNvPr>
          <p:cNvSpPr/>
          <p:nvPr/>
        </p:nvSpPr>
        <p:spPr>
          <a:xfrm rot="8304029">
            <a:off x="7747575" y="3706276"/>
            <a:ext cx="45719" cy="448989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ket 23">
            <a:extLst>
              <a:ext uri="{FF2B5EF4-FFF2-40B4-BE49-F238E27FC236}">
                <a16:creationId xmlns:a16="http://schemas.microsoft.com/office/drawing/2014/main" id="{B2A380B7-1FFA-1821-0198-94131159E4D9}"/>
              </a:ext>
            </a:extLst>
          </p:cNvPr>
          <p:cNvSpPr/>
          <p:nvPr/>
        </p:nvSpPr>
        <p:spPr>
          <a:xfrm rot="15548412">
            <a:off x="8008403" y="3222468"/>
            <a:ext cx="46571" cy="7278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52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0D1D-B5BF-4CB7-80AB-7933ABE0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0A6A6-89D0-4191-87ED-3D227FCAB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4938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Baker, J. L., Lang, K. A., Dickensheets, D. L., and Nakagawa, W., “Demonstration of a compact double-reflection transmissive beam scanner operating at 1550 nm wavelength,” Applied Optics 63(5), 1429–1437 (2024).</a:t>
            </a:r>
          </a:p>
          <a:p>
            <a:pPr marL="0" indent="0">
              <a:buNone/>
            </a:pPr>
            <a:r>
              <a:rPr lang="en-US" sz="1800" dirty="0"/>
              <a:t>Baker, J. L., Graham, J. C., Oliver, A., Dickensheets, D. L., Nakagawa, W., “Fabrication and optical characterization of a silicon bilayer wire-grid polarizer at a wavelength of 1550 nm” in </a:t>
            </a:r>
            <a:r>
              <a:rPr lang="en-US" sz="1800" i="1" dirty="0"/>
              <a:t>Photonic Instrumentation Engineering XII Conference: OPTO., </a:t>
            </a:r>
            <a:r>
              <a:rPr lang="en-US" sz="1800" dirty="0"/>
              <a:t>vol., no. 13373, pp. 133730S - 133730S-8, </a:t>
            </a:r>
            <a:r>
              <a:rPr lang="en-US" sz="1800" dirty="0" err="1"/>
              <a:t>doi</a:t>
            </a:r>
            <a:r>
              <a:rPr lang="en-US" sz="1800" dirty="0"/>
              <a:t>: 10.1117/12.3038762 (2025).</a:t>
            </a:r>
          </a:p>
          <a:p>
            <a:pPr marL="0" indent="0">
              <a:buNone/>
            </a:pPr>
            <a:r>
              <a:rPr lang="en-US" sz="1800" dirty="0"/>
              <a:t>E. Collett and S. of Photo-optical Instrumentation Engineers., Field guide to polarization, SPIE field guides ; v. FG05(SPIE Press, Bellingham, Wash, 2005).</a:t>
            </a:r>
          </a:p>
          <a:p>
            <a:pPr marL="0" indent="0">
              <a:buNone/>
            </a:pPr>
            <a:r>
              <a:rPr lang="en-US" sz="1800" dirty="0"/>
              <a:t>Karki, D., Stenger, V., Pollick, A., Levy, M., “Thin-film </a:t>
            </a:r>
            <a:r>
              <a:rPr lang="en-US" sz="1800" dirty="0" err="1"/>
              <a:t>magnetless</a:t>
            </a:r>
            <a:r>
              <a:rPr lang="en-US" sz="1800" dirty="0"/>
              <a:t> Faraday rotators for compact heterogeneous integrated optical isolators.” J. Appl. Phys; 121 (23): 233101. https://doi.org/10.1063/1.4986237. (2017)</a:t>
            </a:r>
          </a:p>
          <a:p>
            <a:pPr marL="0" indent="0">
              <a:buNone/>
            </a:pPr>
            <a:r>
              <a:rPr lang="pt-BR" sz="1800" dirty="0"/>
              <a:t>Lang, K., Baker, J., Dickensheets, D., Nakagawa, W., “Experimental characterization of a commercial wire grid polarizer as a polarizing beam splitter at 1.55 µm wavelength.” Optics Continuum. 2. 250-258.10.1364/OPTCON .476912. (2023). </a:t>
            </a:r>
          </a:p>
          <a:p>
            <a:pPr marL="0" indent="0">
              <a:buNone/>
            </a:pPr>
            <a:r>
              <a:rPr lang="en-US" sz="1800" dirty="0"/>
              <a:t>A. Lipson, S. G. Lipson, and H. Lipson, Optical Physics (Cambridge University Press, 2010), 4th ed.</a:t>
            </a:r>
            <a:endParaRPr lang="pt-BR" sz="1800" dirty="0"/>
          </a:p>
          <a:p>
            <a:pPr marL="0" indent="0">
              <a:buNone/>
            </a:pPr>
            <a:r>
              <a:rPr lang="pt-BR" sz="1800" dirty="0"/>
              <a:t>Meadowlark Optics, Grid VersaLightTM Polarizer, Accessed 2025.</a:t>
            </a:r>
          </a:p>
          <a:p>
            <a:pPr marL="0" indent="0">
              <a:buNone/>
            </a:pPr>
            <a:r>
              <a:rPr lang="en-US" sz="1800" dirty="0"/>
              <a:t>Saleh, B. and Teich, M., “Fundamentals of Photonics”, Wiley, 3rd Edition (2019).</a:t>
            </a:r>
          </a:p>
          <a:p>
            <a:pPr marL="0" indent="0">
              <a:buNone/>
            </a:pPr>
            <a:r>
              <a:rPr lang="en-US" sz="1800" dirty="0"/>
              <a:t>https://en.wikipedia.org/wiki/Faraday_effect#/media/File:Faraday-effect.svg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91479-785E-43EF-B038-ED1983AA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21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FA37F3-C277-469A-F211-D3E9073E8C7A}"/>
              </a:ext>
            </a:extLst>
          </p:cNvPr>
          <p:cNvSpPr/>
          <p:nvPr/>
        </p:nvSpPr>
        <p:spPr>
          <a:xfrm>
            <a:off x="-68094" y="-107005"/>
            <a:ext cx="12402766" cy="7470503"/>
          </a:xfrm>
          <a:prstGeom prst="rect">
            <a:avLst/>
          </a:prstGeom>
          <a:solidFill>
            <a:srgbClr val="0D2C6C"/>
          </a:solidFill>
          <a:ln>
            <a:solidFill>
              <a:srgbClr val="0D2C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D78B6472-CD86-B03E-1765-66AEA1A8B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CA5B3D0-5794-6EEA-E0D4-B81192144C24}"/>
              </a:ext>
            </a:extLst>
          </p:cNvPr>
          <p:cNvSpPr txBox="1">
            <a:spLocks/>
          </p:cNvSpPr>
          <p:nvPr/>
        </p:nvSpPr>
        <p:spPr>
          <a:xfrm>
            <a:off x="1615440" y="5384359"/>
            <a:ext cx="8961120" cy="1129610"/>
          </a:xfrm>
          <a:prstGeom prst="rect">
            <a:avLst/>
          </a:prstGeom>
          <a:solidFill>
            <a:srgbClr val="ECAC09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076292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1E6A7-CB23-7A65-2C26-B68755E26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EEB0D-E613-7F25-39C9-5D289369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Analyzer Characterization</a:t>
            </a:r>
          </a:p>
        </p:txBody>
      </p:sp>
      <p:pic>
        <p:nvPicPr>
          <p:cNvPr id="5" name="Picture 4" descr="A diagram of a polarizer&#10;&#10;AI-generated content may be incorrect.">
            <a:extLst>
              <a:ext uri="{FF2B5EF4-FFF2-40B4-BE49-F238E27FC236}">
                <a16:creationId xmlns:a16="http://schemas.microsoft.com/office/drawing/2014/main" id="{C77B2DB3-C3F5-7D41-B3B5-068FFCB3E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87" y="1143000"/>
            <a:ext cx="10159999" cy="4572000"/>
          </a:xfrm>
          <a:prstGeom prst="rect">
            <a:avLst/>
          </a:prstGeom>
        </p:spPr>
      </p:pic>
      <p:pic>
        <p:nvPicPr>
          <p:cNvPr id="3" name="Picture 2" descr="A diagram of a polarization angle&#10;&#10;AI-generated content may be incorrect.">
            <a:extLst>
              <a:ext uri="{FF2B5EF4-FFF2-40B4-BE49-F238E27FC236}">
                <a16:creationId xmlns:a16="http://schemas.microsoft.com/office/drawing/2014/main" id="{D23CF0AF-812D-0D59-8B1C-1E926B066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143000"/>
            <a:ext cx="10160000" cy="457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32EA02-EF6C-EFFE-8E94-E5CAD911685F}"/>
              </a:ext>
            </a:extLst>
          </p:cNvPr>
          <p:cNvSpPr/>
          <p:nvPr/>
        </p:nvSpPr>
        <p:spPr>
          <a:xfrm>
            <a:off x="5991323" y="1891531"/>
            <a:ext cx="1285671" cy="14096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polarizer&#10;&#10;AI-generated content may be incorrect.">
            <a:extLst>
              <a:ext uri="{FF2B5EF4-FFF2-40B4-BE49-F238E27FC236}">
                <a16:creationId xmlns:a16="http://schemas.microsoft.com/office/drawing/2014/main" id="{05D8F5B4-3DF1-DE5A-948C-3199771C8B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46556" t="21028" r="44827" b="64504"/>
          <a:stretch>
            <a:fillRect/>
          </a:stretch>
        </p:blipFill>
        <p:spPr>
          <a:xfrm>
            <a:off x="5738216" y="2104907"/>
            <a:ext cx="875489" cy="66148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A98CA-9668-7DC3-2F45-B8C28C67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26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6A58E-D688-9FB2-57DB-FF9E3C800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50F23C8-1779-5BC2-D79A-82D0D7D9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211" y="2880716"/>
            <a:ext cx="4079354" cy="30245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0CBA0-4A26-B933-5661-D2A621E5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Analyzer Characterization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8FF4-ABF9-2887-BCBD-5D3100125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669"/>
            <a:ext cx="10515600" cy="4989294"/>
          </a:xfrm>
        </p:spPr>
        <p:txBody>
          <a:bodyPr/>
          <a:lstStyle/>
          <a:p>
            <a:r>
              <a:rPr lang="en-US" dirty="0"/>
              <a:t>Measure transmission though analyzer as a function of analyzer angle Sweep wavelength 1546-1554 nm in 0.2-nm steps</a:t>
            </a:r>
          </a:p>
          <a:p>
            <a:r>
              <a:rPr lang="en-US" dirty="0"/>
              <a:t>Sweep analyzer from 0° -360° in 45° steps or 15° steps</a:t>
            </a:r>
          </a:p>
          <a:p>
            <a:r>
              <a:rPr lang="en-US" dirty="0"/>
              <a:t>Start measurements at minimum transmission angles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D4AF0-AB8E-49AE-2870-2E13AE7C23E9}"/>
              </a:ext>
            </a:extLst>
          </p:cNvPr>
          <p:cNvSpPr txBox="1"/>
          <p:nvPr/>
        </p:nvSpPr>
        <p:spPr>
          <a:xfrm>
            <a:off x="6115061" y="3807372"/>
            <a:ext cx="4973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For our analyzer with a 1550 nm laser:</a:t>
            </a:r>
          </a:p>
          <a:p>
            <a:pPr marL="0" indent="0">
              <a:buNone/>
            </a:pPr>
            <a:r>
              <a:rPr lang="en-US" sz="2400" dirty="0"/>
              <a:t>Expected Transmittance: 96%</a:t>
            </a:r>
          </a:p>
          <a:p>
            <a:pPr marL="0" indent="0">
              <a:buNone/>
            </a:pPr>
            <a:r>
              <a:rPr lang="en-US" sz="2400" dirty="0"/>
              <a:t>Expected Contrast Ratio: 5000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506B8DA-A6B6-47B9-FDDF-03A2E925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50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B581B-D393-4969-C0F8-F63780DAD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function&#10;&#10;AI-generated content may be incorrect.">
            <a:extLst>
              <a:ext uri="{FF2B5EF4-FFF2-40B4-BE49-F238E27FC236}">
                <a16:creationId xmlns:a16="http://schemas.microsoft.com/office/drawing/2014/main" id="{10C6B22A-A64C-8AA0-8A7C-A7A8A8F5A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4" y="715009"/>
            <a:ext cx="7997291" cy="4955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3183A-6F7A-9FC5-73C0-B6EF2CD1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4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Analyzer Characterization: 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8B4C4-3B43-1B30-77F1-9465ADCC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9802079-2E9C-020F-553D-10371C39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87059"/>
              </p:ext>
            </p:extLst>
          </p:nvPr>
        </p:nvGraphicFramePr>
        <p:xfrm>
          <a:off x="6191251" y="2382402"/>
          <a:ext cx="5916664" cy="2093196"/>
        </p:xfrm>
        <a:graphic>
          <a:graphicData uri="http://schemas.openxmlformats.org/drawingml/2006/table">
            <a:tbl>
              <a:tblPr/>
              <a:tblGrid>
                <a:gridCol w="581400">
                  <a:extLst>
                    <a:ext uri="{9D8B030D-6E8A-4147-A177-3AD203B41FA5}">
                      <a16:colId xmlns:a16="http://schemas.microsoft.com/office/drawing/2014/main" val="1126772571"/>
                    </a:ext>
                  </a:extLst>
                </a:gridCol>
                <a:gridCol w="880069">
                  <a:extLst>
                    <a:ext uri="{9D8B030D-6E8A-4147-A177-3AD203B41FA5}">
                      <a16:colId xmlns:a16="http://schemas.microsoft.com/office/drawing/2014/main" val="1537016208"/>
                    </a:ext>
                  </a:extLst>
                </a:gridCol>
                <a:gridCol w="1900072">
                  <a:extLst>
                    <a:ext uri="{9D8B030D-6E8A-4147-A177-3AD203B41FA5}">
                      <a16:colId xmlns:a16="http://schemas.microsoft.com/office/drawing/2014/main" val="3865949003"/>
                    </a:ext>
                  </a:extLst>
                </a:gridCol>
                <a:gridCol w="1462049">
                  <a:extLst>
                    <a:ext uri="{9D8B030D-6E8A-4147-A177-3AD203B41FA5}">
                      <a16:colId xmlns:a16="http://schemas.microsoft.com/office/drawing/2014/main" val="3053720052"/>
                    </a:ext>
                  </a:extLst>
                </a:gridCol>
                <a:gridCol w="1093074">
                  <a:extLst>
                    <a:ext uri="{9D8B030D-6E8A-4147-A177-3AD203B41FA5}">
                      <a16:colId xmlns:a16="http://schemas.microsoft.com/office/drawing/2014/main" val="4201275678"/>
                    </a:ext>
                  </a:extLst>
                </a:gridCol>
              </a:tblGrid>
              <a:tr h="8435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Trial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Step size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Analyzer angle in block state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Maximum Transmittance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Contrast Ratio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743981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45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en-US" sz="18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40.10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97.8%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5,180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098883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15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en-US" sz="18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40.07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98.5%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5,180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782901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45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en-US" sz="18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129.86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dirty="0">
                          <a:effectLst/>
                          <a:latin typeface="Menlo"/>
                        </a:rPr>
                        <a:t>94.2%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dirty="0">
                          <a:effectLst/>
                          <a:latin typeface="Menlo"/>
                        </a:rPr>
                        <a:t>5,070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380188"/>
                  </a:ext>
                </a:extLst>
              </a:tr>
              <a:tr h="25785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mean ± max deviation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8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96.8% ± 2.6%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5140 ± 70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2147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8003D1-FB24-A14C-E0D2-B0F6A32F4C97}"/>
              </a:ext>
            </a:extLst>
          </p:cNvPr>
          <p:cNvSpPr txBox="1"/>
          <p:nvPr/>
        </p:nvSpPr>
        <p:spPr>
          <a:xfrm>
            <a:off x="884058" y="5621147"/>
            <a:ext cx="629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state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7513C5-BC2E-0E7F-71B1-FCB76E9DE166}"/>
              </a:ext>
            </a:extLst>
          </p:cNvPr>
          <p:cNvCxnSpPr>
            <a:cxnSpLocks/>
          </p:cNvCxnSpPr>
          <p:nvPr/>
        </p:nvCxnSpPr>
        <p:spPr>
          <a:xfrm flipV="1">
            <a:off x="1276350" y="5295900"/>
            <a:ext cx="0" cy="37497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16C9A2-14DE-D2E6-7371-21E651514BEE}"/>
              </a:ext>
            </a:extLst>
          </p:cNvPr>
          <p:cNvCxnSpPr>
            <a:cxnSpLocks/>
          </p:cNvCxnSpPr>
          <p:nvPr/>
        </p:nvCxnSpPr>
        <p:spPr>
          <a:xfrm flipV="1">
            <a:off x="1680210" y="5295900"/>
            <a:ext cx="697230" cy="40386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116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AD628-A529-8733-F093-69A3E6E38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function&#10;&#10;AI-generated content may be incorrect.">
            <a:extLst>
              <a:ext uri="{FF2B5EF4-FFF2-40B4-BE49-F238E27FC236}">
                <a16:creationId xmlns:a16="http://schemas.microsoft.com/office/drawing/2014/main" id="{91F9FC81-3DC1-8F45-64D7-33FBE78C6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4" y="715009"/>
            <a:ext cx="7997291" cy="4955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322804-DDBF-D898-893F-7B2E8E09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4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Analyzer Characterization: 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1EFBF-488B-5905-603A-141BF8E4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6F08F12-97CE-51C1-F4C3-75B66ABD60BE}"/>
              </a:ext>
            </a:extLst>
          </p:cNvPr>
          <p:cNvGraphicFramePr>
            <a:graphicFrameLocks noGrp="1"/>
          </p:cNvGraphicFramePr>
          <p:nvPr/>
        </p:nvGraphicFramePr>
        <p:xfrm>
          <a:off x="6191251" y="2382402"/>
          <a:ext cx="5916664" cy="2093196"/>
        </p:xfrm>
        <a:graphic>
          <a:graphicData uri="http://schemas.openxmlformats.org/drawingml/2006/table">
            <a:tbl>
              <a:tblPr/>
              <a:tblGrid>
                <a:gridCol w="581400">
                  <a:extLst>
                    <a:ext uri="{9D8B030D-6E8A-4147-A177-3AD203B41FA5}">
                      <a16:colId xmlns:a16="http://schemas.microsoft.com/office/drawing/2014/main" val="1126772571"/>
                    </a:ext>
                  </a:extLst>
                </a:gridCol>
                <a:gridCol w="880069">
                  <a:extLst>
                    <a:ext uri="{9D8B030D-6E8A-4147-A177-3AD203B41FA5}">
                      <a16:colId xmlns:a16="http://schemas.microsoft.com/office/drawing/2014/main" val="1537016208"/>
                    </a:ext>
                  </a:extLst>
                </a:gridCol>
                <a:gridCol w="1900072">
                  <a:extLst>
                    <a:ext uri="{9D8B030D-6E8A-4147-A177-3AD203B41FA5}">
                      <a16:colId xmlns:a16="http://schemas.microsoft.com/office/drawing/2014/main" val="3865949003"/>
                    </a:ext>
                  </a:extLst>
                </a:gridCol>
                <a:gridCol w="1462049">
                  <a:extLst>
                    <a:ext uri="{9D8B030D-6E8A-4147-A177-3AD203B41FA5}">
                      <a16:colId xmlns:a16="http://schemas.microsoft.com/office/drawing/2014/main" val="3053720052"/>
                    </a:ext>
                  </a:extLst>
                </a:gridCol>
                <a:gridCol w="1093074">
                  <a:extLst>
                    <a:ext uri="{9D8B030D-6E8A-4147-A177-3AD203B41FA5}">
                      <a16:colId xmlns:a16="http://schemas.microsoft.com/office/drawing/2014/main" val="4201275678"/>
                    </a:ext>
                  </a:extLst>
                </a:gridCol>
              </a:tblGrid>
              <a:tr h="8435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Trial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Step size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Analyzer angle in block state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Maximum Transmittance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Contrast Ratio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743981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45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en-US" sz="18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40.10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97.8%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5,180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098883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15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en-US" sz="18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40.07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98.5%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5,180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782901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45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en-US" sz="18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129.86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dirty="0">
                          <a:effectLst/>
                          <a:latin typeface="Menlo"/>
                        </a:rPr>
                        <a:t>94.2%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dirty="0">
                          <a:effectLst/>
                          <a:latin typeface="Menlo"/>
                        </a:rPr>
                        <a:t>5,070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380188"/>
                  </a:ext>
                </a:extLst>
              </a:tr>
              <a:tr h="25785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mean ± max deviation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18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96.8% ± 2.6%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5140 ± 70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2147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347C7D8-A592-7247-BFE5-7983487C56CC}"/>
              </a:ext>
            </a:extLst>
          </p:cNvPr>
          <p:cNvSpPr txBox="1"/>
          <p:nvPr/>
        </p:nvSpPr>
        <p:spPr>
          <a:xfrm>
            <a:off x="884058" y="5621147"/>
            <a:ext cx="629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state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D60AE0-DFF1-025B-DA5F-4DF3E8005C36}"/>
              </a:ext>
            </a:extLst>
          </p:cNvPr>
          <p:cNvCxnSpPr>
            <a:cxnSpLocks/>
          </p:cNvCxnSpPr>
          <p:nvPr/>
        </p:nvCxnSpPr>
        <p:spPr>
          <a:xfrm flipV="1">
            <a:off x="1276350" y="5295900"/>
            <a:ext cx="0" cy="37497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307F827-0F93-D69D-41FB-17F3B096519A}"/>
              </a:ext>
            </a:extLst>
          </p:cNvPr>
          <p:cNvCxnSpPr>
            <a:cxnSpLocks/>
          </p:cNvCxnSpPr>
          <p:nvPr/>
        </p:nvCxnSpPr>
        <p:spPr>
          <a:xfrm flipV="1">
            <a:off x="1680210" y="5295900"/>
            <a:ext cx="697230" cy="40386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2C8F77D-167C-FC07-1CE3-53B51E9150E8}"/>
              </a:ext>
            </a:extLst>
          </p:cNvPr>
          <p:cNvSpPr/>
          <p:nvPr/>
        </p:nvSpPr>
        <p:spPr>
          <a:xfrm>
            <a:off x="7651532" y="2093122"/>
            <a:ext cx="1839310" cy="213203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12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D51B5-7619-ABD2-209C-61A93E84A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1AE9-72F5-949B-55BC-559DB0E0C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Faraday Rotator Characterization</a:t>
            </a:r>
          </a:p>
        </p:txBody>
      </p:sp>
      <p:pic>
        <p:nvPicPr>
          <p:cNvPr id="5" name="Picture 4" descr="A diagram of a polarizer&#10;&#10;AI-generated content may be incorrect.">
            <a:extLst>
              <a:ext uri="{FF2B5EF4-FFF2-40B4-BE49-F238E27FC236}">
                <a16:creationId xmlns:a16="http://schemas.microsoft.com/office/drawing/2014/main" id="{CC5274E1-4B6F-23A7-DC19-3A179FA77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87" y="1143000"/>
            <a:ext cx="10159999" cy="4572000"/>
          </a:xfrm>
          <a:prstGeom prst="rect">
            <a:avLst/>
          </a:prstGeom>
        </p:spPr>
      </p:pic>
      <p:pic>
        <p:nvPicPr>
          <p:cNvPr id="4" name="Picture 3" descr="A diagram of a polarizer&#10;&#10;AI-generated content may be incorrect.">
            <a:extLst>
              <a:ext uri="{FF2B5EF4-FFF2-40B4-BE49-F238E27FC236}">
                <a16:creationId xmlns:a16="http://schemas.microsoft.com/office/drawing/2014/main" id="{05F18CF0-DA38-936A-D12A-AB15A1167B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46556" t="21028" r="44827" b="64504"/>
          <a:stretch>
            <a:fillRect/>
          </a:stretch>
        </p:blipFill>
        <p:spPr>
          <a:xfrm>
            <a:off x="5738216" y="2104907"/>
            <a:ext cx="875489" cy="6614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B6E22-135E-D305-78C8-772AF465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84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7FA9-B72E-9C00-106E-F25FB4BB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Overview</a:t>
            </a:r>
          </a:p>
        </p:txBody>
      </p:sp>
      <p:pic>
        <p:nvPicPr>
          <p:cNvPr id="9" name="Picture 8" descr="A group of metal objects on a table&#10;&#10;AI-generated content may be incorrect.">
            <a:extLst>
              <a:ext uri="{FF2B5EF4-FFF2-40B4-BE49-F238E27FC236}">
                <a16:creationId xmlns:a16="http://schemas.microsoft.com/office/drawing/2014/main" id="{F364E6ED-4914-1AFB-56F7-D463797D9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64987"/>
            <a:ext cx="10568405" cy="345950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DFAA49-91E8-0870-A169-DC75658B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3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a line&#10;&#10;AI-generated content may be incorrect.">
            <a:extLst>
              <a:ext uri="{FF2B5EF4-FFF2-40B4-BE49-F238E27FC236}">
                <a16:creationId xmlns:a16="http://schemas.microsoft.com/office/drawing/2014/main" id="{5EB9F1A3-4976-CF1F-9F3D-1B6B54632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015" y="617725"/>
            <a:ext cx="8033971" cy="53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70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4405C-1FFB-ED62-2CC9-386684F94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function&#10;&#10;AI-generated content may be incorrect.">
            <a:extLst>
              <a:ext uri="{FF2B5EF4-FFF2-40B4-BE49-F238E27FC236}">
                <a16:creationId xmlns:a16="http://schemas.microsoft.com/office/drawing/2014/main" id="{D914FFBA-9764-0A4E-A06F-80CC65A29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2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C86C4-5B15-D9AF-4692-419C423F0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09F5-36BE-01FA-BBEE-EE5BF331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9C969-AC5D-F223-1A56-1D79B56ED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6634"/>
            <a:ext cx="6299584" cy="4950329"/>
          </a:xfrm>
        </p:spPr>
        <p:txBody>
          <a:bodyPr>
            <a:normAutofit/>
          </a:bodyPr>
          <a:lstStyle/>
          <a:p>
            <a:r>
              <a:rPr lang="en-US" dirty="0"/>
              <a:t>Optical fiber communication</a:t>
            </a:r>
          </a:p>
          <a:p>
            <a:pPr lvl="1"/>
            <a:r>
              <a:rPr lang="en-US" dirty="0"/>
              <a:t>Optical Isolators </a:t>
            </a:r>
          </a:p>
          <a:p>
            <a:pPr lvl="1"/>
            <a:r>
              <a:rPr lang="en-US" dirty="0"/>
              <a:t>Optical Circulators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Miniaturization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Novel Applications: 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Specific use in a beam scanner at non-normal incidence angles (Baker et al. 2024)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1000"/>
              </a:spcBef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everal black tubes with white text&#10;&#10;AI-generated content may be incorrect.">
            <a:extLst>
              <a:ext uri="{FF2B5EF4-FFF2-40B4-BE49-F238E27FC236}">
                <a16:creationId xmlns:a16="http://schemas.microsoft.com/office/drawing/2014/main" id="{4509D6B8-7628-9B74-F011-EF91B57646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074" t="58942"/>
          <a:stretch>
            <a:fillRect/>
          </a:stretch>
        </p:blipFill>
        <p:spPr>
          <a:xfrm>
            <a:off x="8207884" y="3405780"/>
            <a:ext cx="1663472" cy="1699318"/>
          </a:xfrm>
          <a:prstGeom prst="rect">
            <a:avLst/>
          </a:prstGeom>
        </p:spPr>
      </p:pic>
      <p:pic>
        <p:nvPicPr>
          <p:cNvPr id="7" name="Picture 6" descr="A group of square black squares&#10;&#10;AI-generated content may be incorrect.">
            <a:extLst>
              <a:ext uri="{FF2B5EF4-FFF2-40B4-BE49-F238E27FC236}">
                <a16:creationId xmlns:a16="http://schemas.microsoft.com/office/drawing/2014/main" id="{4A70BD4E-B91A-E3DA-9325-7D40EB85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520" y="784151"/>
            <a:ext cx="4418559" cy="23480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F3E5B3-5CE6-203E-0F8F-3B15D0F00CE4}"/>
              </a:ext>
            </a:extLst>
          </p:cNvPr>
          <p:cNvSpPr txBox="1"/>
          <p:nvPr/>
        </p:nvSpPr>
        <p:spPr>
          <a:xfrm>
            <a:off x="9578972" y="4114373"/>
            <a:ext cx="2700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ThorLabs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“Faraday rotators” I2050R5, 2050 nm CWL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9B2097-7384-E701-A122-E9DE4B059CCB}"/>
              </a:ext>
            </a:extLst>
          </p:cNvPr>
          <p:cNvSpPr txBox="1"/>
          <p:nvPr/>
        </p:nvSpPr>
        <p:spPr>
          <a:xfrm>
            <a:off x="9723434" y="2881084"/>
            <a:ext cx="2440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Coherent Corp. “Thick-Film Faraday rotators”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13D917-4D20-5E90-3880-18EE621241AF}"/>
              </a:ext>
            </a:extLst>
          </p:cNvPr>
          <p:cNvSpPr txBox="1"/>
          <p:nvPr/>
        </p:nvSpPr>
        <p:spPr>
          <a:xfrm>
            <a:off x="6687747" y="1690688"/>
            <a:ext cx="782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mm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5F5F8-2936-CADE-E40D-28EC350BCBA8}"/>
              </a:ext>
            </a:extLst>
          </p:cNvPr>
          <p:cNvSpPr txBox="1"/>
          <p:nvPr/>
        </p:nvSpPr>
        <p:spPr>
          <a:xfrm>
            <a:off x="7119934" y="1126075"/>
            <a:ext cx="782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mm</a:t>
            </a:r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C5EB0C2E-57C5-92E6-25EB-1F833DC64054}"/>
              </a:ext>
            </a:extLst>
          </p:cNvPr>
          <p:cNvSpPr/>
          <p:nvPr/>
        </p:nvSpPr>
        <p:spPr>
          <a:xfrm rot="8304029">
            <a:off x="7348571" y="1544967"/>
            <a:ext cx="45719" cy="448989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FC814823-42C3-B44C-8F42-6AD7BCDD3E49}"/>
              </a:ext>
            </a:extLst>
          </p:cNvPr>
          <p:cNvSpPr/>
          <p:nvPr/>
        </p:nvSpPr>
        <p:spPr>
          <a:xfrm rot="15548412">
            <a:off x="7609399" y="1061159"/>
            <a:ext cx="46571" cy="7278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59A47-24B8-4BBA-A19E-E1BF4CD494B5}"/>
              </a:ext>
            </a:extLst>
          </p:cNvPr>
          <p:cNvSpPr txBox="1"/>
          <p:nvPr/>
        </p:nvSpPr>
        <p:spPr>
          <a:xfrm>
            <a:off x="7410790" y="4375983"/>
            <a:ext cx="782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mm</a:t>
            </a: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C4701B7A-AA00-CCFB-AADC-DEC84C89D176}"/>
              </a:ext>
            </a:extLst>
          </p:cNvPr>
          <p:cNvSpPr/>
          <p:nvPr/>
        </p:nvSpPr>
        <p:spPr>
          <a:xfrm rot="10800000">
            <a:off x="8207883" y="3551180"/>
            <a:ext cx="46613" cy="1319583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D2DB21-0199-817F-D43B-17E6B47F8F59}"/>
              </a:ext>
            </a:extLst>
          </p:cNvPr>
          <p:cNvSpPr txBox="1"/>
          <p:nvPr/>
        </p:nvSpPr>
        <p:spPr>
          <a:xfrm>
            <a:off x="8680711" y="4946512"/>
            <a:ext cx="10618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29.2 mm</a:t>
            </a:r>
          </a:p>
        </p:txBody>
      </p: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D655C9EB-9CFD-A797-0C12-AB946AD20E30}"/>
              </a:ext>
            </a:extLst>
          </p:cNvPr>
          <p:cNvSpPr/>
          <p:nvPr/>
        </p:nvSpPr>
        <p:spPr>
          <a:xfrm rot="5400000">
            <a:off x="9005805" y="4536725"/>
            <a:ext cx="114239" cy="782319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4ED3B9D-6563-5156-670A-08F53A672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553" y="924412"/>
            <a:ext cx="7736419" cy="48345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3730F-199B-746E-A11A-A7B3FDAB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37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F30DBC6E-5562-AC29-E746-44A08814B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356" y="622494"/>
            <a:ext cx="8037289" cy="561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73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6AE50-FCF9-6ADE-D556-AEE50E6ED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DF2C0047-632D-5293-4F1B-41104FAAE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788" y="1371600"/>
            <a:ext cx="6045531" cy="4114800"/>
          </a:xfrm>
          <a:prstGeom prst="rect">
            <a:avLst/>
          </a:prstGeom>
        </p:spPr>
      </p:pic>
      <p:pic>
        <p:nvPicPr>
          <p:cNvPr id="2" name="Picture 1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E71E6696-14B7-C422-A6C6-31E9479D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2" y="1371600"/>
            <a:ext cx="585042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46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AA237-DA49-7A25-9468-75A546492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E973A23D-B549-7436-5791-C2304447B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619"/>
            <a:ext cx="6143343" cy="42947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23F222-04F6-77C4-74EB-1B112F7F7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598" y="1281619"/>
            <a:ext cx="6110402" cy="429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4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2BD03-D4B8-31BF-F6E1-D903D0A78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number of red and blue dots&#10;&#10;AI-generated content may be incorrect.">
            <a:extLst>
              <a:ext uri="{FF2B5EF4-FFF2-40B4-BE49-F238E27FC236}">
                <a16:creationId xmlns:a16="http://schemas.microsoft.com/office/drawing/2014/main" id="{B015B5BC-C8E4-4712-A62A-4ED284279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16" y="1369274"/>
            <a:ext cx="5648006" cy="4119453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E93BFD-1686-1BB0-5E7E-0A4799611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038" y="1369274"/>
            <a:ext cx="5943946" cy="411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48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71277-C9ED-CB96-74B5-5F8AEE673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function&#10;&#10;AI-generated content may be incorrect.">
            <a:extLst>
              <a:ext uri="{FF2B5EF4-FFF2-40B4-BE49-F238E27FC236}">
                <a16:creationId xmlns:a16="http://schemas.microsoft.com/office/drawing/2014/main" id="{C359D243-6CD1-B739-BE55-C0B69BD28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38" y="483496"/>
            <a:ext cx="8639325" cy="589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4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072502-AC98-95D1-BB3A-6F42DD236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041" y="3982343"/>
            <a:ext cx="4260523" cy="1778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35AE3E-0F7C-2370-90D6-6DFE5AD1104E}"/>
              </a:ext>
            </a:extLst>
          </p:cNvPr>
          <p:cNvSpPr txBox="1"/>
          <p:nvPr/>
        </p:nvSpPr>
        <p:spPr>
          <a:xfrm>
            <a:off x="9241752" y="5745968"/>
            <a:ext cx="11849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(C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ollett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2005)</a:t>
            </a:r>
            <a:endParaRPr lang="en-US" sz="1400" dirty="0"/>
          </a:p>
        </p:txBody>
      </p:sp>
      <p:pic>
        <p:nvPicPr>
          <p:cNvPr id="6" name="Picture 5" descr="A diagram of a polarizer&#10;&#10;AI-generated content may be incorrect.">
            <a:extLst>
              <a:ext uri="{FF2B5EF4-FFF2-40B4-BE49-F238E27FC236}">
                <a16:creationId xmlns:a16="http://schemas.microsoft.com/office/drawing/2014/main" id="{F4606E00-5A2F-99B9-AF3C-A8B632FCE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65" y="3741268"/>
            <a:ext cx="3222385" cy="2195899"/>
          </a:xfrm>
          <a:prstGeom prst="rect">
            <a:avLst/>
          </a:prstGeom>
        </p:spPr>
      </p:pic>
      <p:pic>
        <p:nvPicPr>
          <p:cNvPr id="7" name="Picture 6" descr="A diagram of a curved section&#10;&#10;AI-generated content may be incorrect.">
            <a:extLst>
              <a:ext uri="{FF2B5EF4-FFF2-40B4-BE49-F238E27FC236}">
                <a16:creationId xmlns:a16="http://schemas.microsoft.com/office/drawing/2014/main" id="{F61BE241-CA14-2E7D-F0EA-99B43A90BC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897" t="9238" b="7664"/>
          <a:stretch>
            <a:fillRect/>
          </a:stretch>
        </p:blipFill>
        <p:spPr>
          <a:xfrm>
            <a:off x="6657028" y="858903"/>
            <a:ext cx="5818828" cy="2152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32DE9-B525-969E-D708-7099BC13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2ED82-7E6E-B71C-8178-089F4EC18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8687"/>
            <a:ext cx="6184503" cy="49982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The path that the electric field component of an electromagnetic wave traces as the wave oscillates in time. </a:t>
            </a:r>
          </a:p>
          <a:p>
            <a:r>
              <a:rPr lang="en-US" sz="2400" dirty="0"/>
              <a:t>Affects how light interacts with materials </a:t>
            </a:r>
          </a:p>
          <a:p>
            <a:pPr lvl="1"/>
            <a:r>
              <a:rPr lang="en-US" dirty="0"/>
              <a:t>Reflection </a:t>
            </a:r>
          </a:p>
          <a:p>
            <a:pPr lvl="1"/>
            <a:r>
              <a:rPr lang="en-US" dirty="0"/>
              <a:t>Transmission </a:t>
            </a:r>
          </a:p>
          <a:p>
            <a:pPr lvl="1"/>
            <a:r>
              <a:rPr lang="en-US" dirty="0"/>
              <a:t>Absorption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6F867-9F69-E35F-AD4A-EF259E57AB98}"/>
              </a:ext>
            </a:extLst>
          </p:cNvPr>
          <p:cNvSpPr txBox="1"/>
          <p:nvPr/>
        </p:nvSpPr>
        <p:spPr>
          <a:xfrm>
            <a:off x="10337398" y="2858001"/>
            <a:ext cx="185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(Saleh and Teich, 2019)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569563-CA94-EF98-3847-51728B49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ACF202-CACC-C396-D7A8-944CA5C720BF}"/>
                  </a:ext>
                </a:extLst>
              </p:cNvPr>
              <p:cNvSpPr txBox="1"/>
              <p:nvPr/>
            </p:nvSpPr>
            <p:spPr>
              <a:xfrm>
                <a:off x="6682908" y="3025868"/>
                <a:ext cx="6234544" cy="1032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Linear Polarizers (Malus’s Law):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ACF202-CACC-C396-D7A8-944CA5C72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08" y="3025868"/>
                <a:ext cx="6234544" cy="1032014"/>
              </a:xfrm>
              <a:prstGeom prst="rect">
                <a:avLst/>
              </a:prstGeom>
              <a:blipFill>
                <a:blip r:embed="rId5"/>
                <a:stretch>
                  <a:fillRect l="-1271" t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00DB24D-2F67-DFAD-989A-6578ACC9F32C}"/>
              </a:ext>
            </a:extLst>
          </p:cNvPr>
          <p:cNvSpPr txBox="1"/>
          <p:nvPr/>
        </p:nvSpPr>
        <p:spPr>
          <a:xfrm>
            <a:off x="93736" y="5664526"/>
            <a:ext cx="185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(Saleh and Teich, 2019)</a:t>
            </a:r>
          </a:p>
        </p:txBody>
      </p:sp>
    </p:spTree>
    <p:extLst>
      <p:ext uri="{BB962C8B-B14F-4D97-AF65-F5344CB8AC3E}">
        <p14:creationId xmlns:p14="http://schemas.microsoft.com/office/powerpoint/2010/main" val="94015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C6F02-52DE-5949-22AE-8FA0AB6EE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E66989-39A6-E6D7-B56C-A6B140705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041" y="3982343"/>
            <a:ext cx="4260523" cy="1778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E8EC38-E605-265F-8046-38D285A913EF}"/>
              </a:ext>
            </a:extLst>
          </p:cNvPr>
          <p:cNvSpPr txBox="1"/>
          <p:nvPr/>
        </p:nvSpPr>
        <p:spPr>
          <a:xfrm>
            <a:off x="9241752" y="5745968"/>
            <a:ext cx="11849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(C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ollett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2005)</a:t>
            </a:r>
            <a:endParaRPr lang="en-US" sz="1400" dirty="0"/>
          </a:p>
        </p:txBody>
      </p:sp>
      <p:pic>
        <p:nvPicPr>
          <p:cNvPr id="6" name="Picture 5" descr="A diagram of a polarizer&#10;&#10;AI-generated content may be incorrect.">
            <a:extLst>
              <a:ext uri="{FF2B5EF4-FFF2-40B4-BE49-F238E27FC236}">
                <a16:creationId xmlns:a16="http://schemas.microsoft.com/office/drawing/2014/main" id="{DCEC2073-CEFE-A075-0190-30E7D3ABB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65" y="3741268"/>
            <a:ext cx="3222385" cy="2195899"/>
          </a:xfrm>
          <a:prstGeom prst="rect">
            <a:avLst/>
          </a:prstGeom>
        </p:spPr>
      </p:pic>
      <p:pic>
        <p:nvPicPr>
          <p:cNvPr id="7" name="Picture 6" descr="A diagram of a curved section&#10;&#10;AI-generated content may be incorrect.">
            <a:extLst>
              <a:ext uri="{FF2B5EF4-FFF2-40B4-BE49-F238E27FC236}">
                <a16:creationId xmlns:a16="http://schemas.microsoft.com/office/drawing/2014/main" id="{8D341EAF-70E1-878E-3F1E-43916A05C7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897" t="9238" b="7664"/>
          <a:stretch>
            <a:fillRect/>
          </a:stretch>
        </p:blipFill>
        <p:spPr>
          <a:xfrm>
            <a:off x="6657028" y="858903"/>
            <a:ext cx="5818828" cy="2152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68F499-70BB-FBA6-B6FA-A4FA3695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190B7-54B9-24E8-5FE1-79BE346DF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8687"/>
            <a:ext cx="6184503" cy="49982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The path that the electric field component of an electromagnetic wave traces as the wave oscillates in time. </a:t>
            </a:r>
          </a:p>
          <a:p>
            <a:r>
              <a:rPr lang="en-US" sz="2400" dirty="0"/>
              <a:t>Affects how light interacts with materials </a:t>
            </a:r>
          </a:p>
          <a:p>
            <a:pPr lvl="1"/>
            <a:r>
              <a:rPr lang="en-US" dirty="0"/>
              <a:t>Reflection </a:t>
            </a:r>
          </a:p>
          <a:p>
            <a:pPr lvl="1"/>
            <a:r>
              <a:rPr lang="en-US" dirty="0"/>
              <a:t>Transmission </a:t>
            </a:r>
          </a:p>
          <a:p>
            <a:pPr lvl="1"/>
            <a:r>
              <a:rPr lang="en-US" dirty="0"/>
              <a:t>Absorption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CCEE0A-3F9D-C1AD-D53E-79EC138EF6DE}"/>
              </a:ext>
            </a:extLst>
          </p:cNvPr>
          <p:cNvSpPr txBox="1"/>
          <p:nvPr/>
        </p:nvSpPr>
        <p:spPr>
          <a:xfrm>
            <a:off x="10337398" y="2858001"/>
            <a:ext cx="185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(Saleh and Teich, 2019)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5AF0C9-C343-8FC4-5591-FDCB0A0F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0C84DB-9E6E-E007-3FA8-F4243F0C87F7}"/>
                  </a:ext>
                </a:extLst>
              </p:cNvPr>
              <p:cNvSpPr txBox="1"/>
              <p:nvPr/>
            </p:nvSpPr>
            <p:spPr>
              <a:xfrm>
                <a:off x="6682908" y="3025868"/>
                <a:ext cx="6234544" cy="1032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Linear Polarizers (Malus’s Law):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0C84DB-9E6E-E007-3FA8-F4243F0C8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08" y="3025868"/>
                <a:ext cx="6234544" cy="1032014"/>
              </a:xfrm>
              <a:prstGeom prst="rect">
                <a:avLst/>
              </a:prstGeom>
              <a:blipFill>
                <a:blip r:embed="rId5"/>
                <a:stretch>
                  <a:fillRect l="-1271" t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D185B51-6881-7D17-D2EC-BC8F2361B878}"/>
              </a:ext>
            </a:extLst>
          </p:cNvPr>
          <p:cNvSpPr txBox="1"/>
          <p:nvPr/>
        </p:nvSpPr>
        <p:spPr>
          <a:xfrm>
            <a:off x="93736" y="5664526"/>
            <a:ext cx="185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(Saleh and Teich, 2019)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C81CB2-4527-80A8-4FED-B4F829493EA9}"/>
              </a:ext>
            </a:extLst>
          </p:cNvPr>
          <p:cNvCxnSpPr>
            <a:cxnSpLocks/>
          </p:cNvCxnSpPr>
          <p:nvPr/>
        </p:nvCxnSpPr>
        <p:spPr>
          <a:xfrm>
            <a:off x="7173378" y="413895"/>
            <a:ext cx="0" cy="1457577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7D0FF6-654D-CBCB-B5B3-58B57B81B62D}"/>
              </a:ext>
            </a:extLst>
          </p:cNvPr>
          <p:cNvCxnSpPr>
            <a:cxnSpLocks/>
          </p:cNvCxnSpPr>
          <p:nvPr/>
        </p:nvCxnSpPr>
        <p:spPr>
          <a:xfrm flipH="1">
            <a:off x="7173378" y="712185"/>
            <a:ext cx="403950" cy="1142011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298B1A-9A8C-30E6-17A0-10DEED1AF356}"/>
              </a:ext>
            </a:extLst>
          </p:cNvPr>
          <p:cNvCxnSpPr>
            <a:cxnSpLocks/>
          </p:cNvCxnSpPr>
          <p:nvPr/>
        </p:nvCxnSpPr>
        <p:spPr>
          <a:xfrm flipH="1">
            <a:off x="6779503" y="1861044"/>
            <a:ext cx="403950" cy="1142011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DB28E7-34EE-E52D-A678-BBE35CAE04DA}"/>
              </a:ext>
            </a:extLst>
          </p:cNvPr>
          <p:cNvCxnSpPr>
            <a:cxnSpLocks/>
          </p:cNvCxnSpPr>
          <p:nvPr/>
        </p:nvCxnSpPr>
        <p:spPr>
          <a:xfrm>
            <a:off x="7183453" y="1814952"/>
            <a:ext cx="0" cy="1196094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F713ADF5-5552-3A6B-FB72-C60835D865BD}"/>
              </a:ext>
            </a:extLst>
          </p:cNvPr>
          <p:cNvSpPr/>
          <p:nvPr/>
        </p:nvSpPr>
        <p:spPr>
          <a:xfrm rot="21209527">
            <a:off x="7146181" y="448330"/>
            <a:ext cx="404224" cy="498065"/>
          </a:xfrm>
          <a:prstGeom prst="arc">
            <a:avLst>
              <a:gd name="adj1" fmla="val 15068393"/>
              <a:gd name="adj2" fmla="val 0"/>
            </a:avLst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1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8017B-00D8-47B8-2B95-7B998DB4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81B1-F642-297E-DAD2-3907217B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What is a Faraday Rotator?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F779-552A-BF3D-9298-B8A3BE6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881" y="1017186"/>
            <a:ext cx="7351971" cy="49122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Nonreciprocal magneto-o</a:t>
            </a:r>
            <a:r>
              <a:rPr lang="en-US" sz="2400" dirty="0">
                <a:ea typeface="Calibri" panose="020F0502020204030204"/>
                <a:cs typeface="Calibri" panose="020F0502020204030204"/>
              </a:rPr>
              <a:t>ptical device that r</a:t>
            </a:r>
            <a:r>
              <a:rPr lang="en-US" sz="2400" dirty="0"/>
              <a:t>otates the linear polarization of an incident beam. </a:t>
            </a:r>
          </a:p>
          <a:p>
            <a:r>
              <a:rPr lang="en-US" sz="2400" dirty="0">
                <a:ea typeface="Calibri" panose="020F0502020204030204"/>
                <a:cs typeface="Calibri" panose="020F0502020204030204"/>
              </a:rPr>
              <a:t>Faraday effect: </a:t>
            </a:r>
          </a:p>
          <a:p>
            <a:pPr lvl="1"/>
            <a:r>
              <a:rPr lang="en-US" dirty="0">
                <a:ea typeface="Calibri" panose="020F0502020204030204"/>
                <a:cs typeface="Calibri" panose="020F0502020204030204"/>
              </a:rPr>
              <a:t>A polarization rotation occurs when linearly polarized light is in a magnetic field.  </a:t>
            </a:r>
          </a:p>
          <a:p>
            <a:pPr>
              <a:defRPr/>
            </a:pPr>
            <a:r>
              <a:rPr lang="en-US" sz="2400" dirty="0"/>
              <a:t>Historically, Faraday rotators required a long path or a very strong bias magnet. </a:t>
            </a:r>
          </a:p>
          <a:p>
            <a:pPr>
              <a:defRPr/>
            </a:pPr>
            <a:r>
              <a:rPr lang="en-US" sz="2400" dirty="0"/>
              <a:t>However, recent innovations have created latching Faraday rotators which don’t need an external magnet because the magnetic field is latched to the material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DC0BD-877D-578E-3C62-79D334BB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91FCDD-00B7-7286-23A4-F4011C4A4005}"/>
                  </a:ext>
                </a:extLst>
              </p:cNvPr>
              <p:cNvSpPr txBox="1"/>
              <p:nvPr/>
            </p:nvSpPr>
            <p:spPr>
              <a:xfrm>
                <a:off x="8678166" y="766296"/>
                <a:ext cx="20485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91FCDD-00B7-7286-23A4-F4011C4A4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166" y="766296"/>
                <a:ext cx="20485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D95F46-2A9E-8B2C-DC0C-FAEAC320BDD6}"/>
                  </a:ext>
                </a:extLst>
              </p:cNvPr>
              <p:cNvSpPr txBox="1"/>
              <p:nvPr/>
            </p:nvSpPr>
            <p:spPr>
              <a:xfrm>
                <a:off x="7827929" y="1270512"/>
                <a:ext cx="468407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: angle of rotation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400" dirty="0"/>
                  <a:t>:  </a:t>
                </a:r>
                <a:r>
                  <a:rPr lang="en-US" sz="2400" dirty="0" err="1"/>
                  <a:t>Verdet</a:t>
                </a:r>
                <a:r>
                  <a:rPr lang="en-US" sz="2400" dirty="0"/>
                  <a:t> constant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: Magnetic flux density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: path length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D95F46-2A9E-8B2C-DC0C-FAEAC320B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929" y="1270512"/>
                <a:ext cx="4684079" cy="1569660"/>
              </a:xfrm>
              <a:prstGeom prst="rect">
                <a:avLst/>
              </a:prstGeom>
              <a:blipFill>
                <a:blip r:embed="rId4"/>
                <a:stretch>
                  <a:fillRect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D45D047-7A26-3D13-C497-775819F74FBC}"/>
              </a:ext>
            </a:extLst>
          </p:cNvPr>
          <p:cNvSpPr txBox="1"/>
          <p:nvPr/>
        </p:nvSpPr>
        <p:spPr>
          <a:xfrm>
            <a:off x="10196095" y="5652439"/>
            <a:ext cx="26570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(Lipson, Lipson, Lipson, 2010)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90BA4-0FBB-529B-EC4C-3130290F6362}"/>
              </a:ext>
            </a:extLst>
          </p:cNvPr>
          <p:cNvSpPr txBox="1"/>
          <p:nvPr/>
        </p:nvSpPr>
        <p:spPr>
          <a:xfrm>
            <a:off x="9148487" y="5406340"/>
            <a:ext cx="30965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https://en.wikipedia.org/wiki/Faraday_effect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C2C5CD4-3365-81D5-8B43-929EA5C14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7282" y="2423594"/>
            <a:ext cx="4597465" cy="34172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A603EC-0798-B20F-7162-6CC935055FC5}"/>
              </a:ext>
            </a:extLst>
          </p:cNvPr>
          <p:cNvSpPr/>
          <p:nvPr/>
        </p:nvSpPr>
        <p:spPr>
          <a:xfrm rot="1823992">
            <a:off x="11387554" y="2359983"/>
            <a:ext cx="274150" cy="3204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E1C950-7438-43E8-8A6E-EDA96F0EBFBC}"/>
                  </a:ext>
                </a:extLst>
              </p:cNvPr>
              <p:cNvSpPr txBox="1"/>
              <p:nvPr/>
            </p:nvSpPr>
            <p:spPr>
              <a:xfrm>
                <a:off x="11628418" y="2342897"/>
                <a:ext cx="3174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E1C950-7438-43E8-8A6E-EDA96F0EB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418" y="2342897"/>
                <a:ext cx="31748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9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does changing the incidence angle and initial polarization state affect the performance of a thin-film latching Faraday rotator?</a:t>
            </a:r>
          </a:p>
          <a:p>
            <a:r>
              <a:rPr lang="en-US" dirty="0"/>
              <a:t>Quantify through the max transmittance, contrast ratio, and Faraday rotation angle.</a:t>
            </a:r>
          </a:p>
          <a:p>
            <a:pPr marL="0" indent="0">
              <a:buNone/>
            </a:pPr>
            <a:r>
              <a:rPr lang="en-US" dirty="0"/>
              <a:t>Ultimately… </a:t>
            </a:r>
          </a:p>
          <a:p>
            <a:r>
              <a:rPr lang="en-US" dirty="0"/>
              <a:t>Is the performance angularly tolerant enough such the thin-film Faraday rotator can be used for novel applications such as the compact transmissive beam scanner?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77F04-2EF7-9542-8C66-6E543A16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4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815AE-3792-49E6-31FF-3E7768EF2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DAB9-45D5-7C46-0A9E-0DAB0811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Overview </a:t>
            </a:r>
          </a:p>
        </p:txBody>
      </p:sp>
      <p:pic>
        <p:nvPicPr>
          <p:cNvPr id="5" name="Picture 4" descr="A diagram of a polarizer&#10;&#10;AI-generated content may be incorrect.">
            <a:extLst>
              <a:ext uri="{FF2B5EF4-FFF2-40B4-BE49-F238E27FC236}">
                <a16:creationId xmlns:a16="http://schemas.microsoft.com/office/drawing/2014/main" id="{5DD778FA-0189-BCC8-F4C5-61F965011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87" y="1143000"/>
            <a:ext cx="10159999" cy="4572000"/>
          </a:xfrm>
          <a:prstGeom prst="rect">
            <a:avLst/>
          </a:prstGeom>
        </p:spPr>
      </p:pic>
      <p:pic>
        <p:nvPicPr>
          <p:cNvPr id="4" name="Picture 3" descr="A diagram of a polarizer&#10;&#10;AI-generated content may be incorrect.">
            <a:extLst>
              <a:ext uri="{FF2B5EF4-FFF2-40B4-BE49-F238E27FC236}">
                <a16:creationId xmlns:a16="http://schemas.microsoft.com/office/drawing/2014/main" id="{5922BD6D-1622-7543-2781-06F3AE55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46556" t="21028" r="44827" b="64504"/>
          <a:stretch>
            <a:fillRect/>
          </a:stretch>
        </p:blipFill>
        <p:spPr>
          <a:xfrm>
            <a:off x="5738216" y="2104907"/>
            <a:ext cx="875489" cy="6614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77C85E-22C2-780E-32D3-CD76105D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5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DF1B3-0597-932B-2074-164F336B2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4F00-DD45-971B-8C0D-55BD5FD7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Faraday Rotator Characterization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96238-A3B1-0D83-8D33-A2BCA22116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1035"/>
                <a:ext cx="10515600" cy="460162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Measure transmittance with and without the device</a:t>
                </a:r>
              </a:p>
              <a:p>
                <a:pPr lvl="1"/>
                <a:r>
                  <a:rPr lang="en-US" dirty="0"/>
                  <a:t>The ratio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with </a:t>
                </a:r>
                <a:r>
                  <a:rPr lang="en-US"/>
                  <a:t>the Faraday </a:t>
                </a:r>
                <a:r>
                  <a:rPr lang="en-US" dirty="0"/>
                  <a:t>rotator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without the Faraday rotator gives us the effect of the Faraday rotator alone </a:t>
                </a:r>
              </a:p>
              <a:p>
                <a:r>
                  <a:rPr lang="en-US" sz="2400" dirty="0"/>
                  <a:t>Sweep analyzer angle from 0° -270° with 45° coarse steps with five 0.1° fine steps to either side of the minimum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Sweep incidence angle from -50° to 50° in 5° steps </a:t>
                </a:r>
              </a:p>
              <a:p>
                <a:r>
                  <a:rPr lang="en-US" sz="2400" dirty="0"/>
                  <a:t>Repeat for each input polarization: 90°, 0°, 45°, -45°, 90°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96238-A3B1-0D83-8D33-A2BCA2211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1035"/>
                <a:ext cx="10515600" cy="4601620"/>
              </a:xfrm>
              <a:blipFill>
                <a:blip r:embed="rId2"/>
                <a:stretch>
                  <a:fillRect l="-812" t="-1854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F23AAA-7E79-E5C2-A215-F77F373A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60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-branded-power-point-template-widescreen-white-test" id="{1DCC296B-1FB8-264B-8B76-D3CB3C933C55}" vid="{00EF76A3-298E-6941-82AB-7A7BEDEAC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0F6C6EEA68A64B964B72697574760E" ma:contentTypeVersion="10" ma:contentTypeDescription="Create a new document." ma:contentTypeScope="" ma:versionID="686f0c9d43e0f0d5c9680b6b5ea36f93">
  <xsd:schema xmlns:xsd="http://www.w3.org/2001/XMLSchema" xmlns:xs="http://www.w3.org/2001/XMLSchema" xmlns:p="http://schemas.microsoft.com/office/2006/metadata/properties" xmlns:ns3="0ce5f3df-8f76-4adf-94c5-f2c731af7341" targetNamespace="http://schemas.microsoft.com/office/2006/metadata/properties" ma:root="true" ma:fieldsID="4a9459a00e0ed8e03f1f7582db60acf5" ns3:_="">
    <xsd:import namespace="0ce5f3df-8f76-4adf-94c5-f2c731af73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5f3df-8f76-4adf-94c5-f2c731af7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ce5f3df-8f76-4adf-94c5-f2c731af7341" xsi:nil="true"/>
  </documentManagement>
</p:properties>
</file>

<file path=customXml/itemProps1.xml><?xml version="1.0" encoding="utf-8"?>
<ds:datastoreItem xmlns:ds="http://schemas.openxmlformats.org/officeDocument/2006/customXml" ds:itemID="{D7FDA83E-F430-40AF-9DF2-9B4E20701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5f3df-8f76-4adf-94c5-f2c731af73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78996A-A3A7-4C78-8EB1-D5B880526D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AB20E2-FEB2-4F7C-BFB5-293C840C6A3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ce5f3df-8f76-4adf-94c5-f2c731af734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2937</TotalTime>
  <Words>1647</Words>
  <Application>Microsoft Office PowerPoint</Application>
  <PresentationFormat>Widescreen</PresentationFormat>
  <Paragraphs>298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Cambria Math</vt:lpstr>
      <vt:lpstr>Menlo</vt:lpstr>
      <vt:lpstr>Wingdings</vt:lpstr>
      <vt:lpstr>Office Theme</vt:lpstr>
      <vt:lpstr>Optical Characterization of a Thin-film Faraday Rotator at Oblique Incidence Angles MSU ECE REU Site Summer 2025 Final Project Presentation</vt:lpstr>
      <vt:lpstr>Motivation</vt:lpstr>
      <vt:lpstr>Motivation</vt:lpstr>
      <vt:lpstr>Polarization</vt:lpstr>
      <vt:lpstr>Polarization</vt:lpstr>
      <vt:lpstr>What is a Faraday Rotator?</vt:lpstr>
      <vt:lpstr>Research Question</vt:lpstr>
      <vt:lpstr>Experiment Overview </vt:lpstr>
      <vt:lpstr>Faraday Rotator Characterization </vt:lpstr>
      <vt:lpstr>PowerPoint Presentation</vt:lpstr>
      <vt:lpstr>Results- Max Transmittance</vt:lpstr>
      <vt:lpstr>Results- Contrast Ratio</vt:lpstr>
      <vt:lpstr>Results- Rotation angle</vt:lpstr>
      <vt:lpstr>Discussion</vt:lpstr>
      <vt:lpstr>Discussion</vt:lpstr>
      <vt:lpstr>Discussion</vt:lpstr>
      <vt:lpstr>Summary</vt:lpstr>
      <vt:lpstr>Future Work</vt:lpstr>
      <vt:lpstr>Acknowledgements</vt:lpstr>
      <vt:lpstr>References</vt:lpstr>
      <vt:lpstr>PowerPoint Presentation</vt:lpstr>
      <vt:lpstr>Analyzer Characterization</vt:lpstr>
      <vt:lpstr>Analyzer Characterization </vt:lpstr>
      <vt:lpstr>Analyzer Characterization: Results </vt:lpstr>
      <vt:lpstr>Analyzer Characterization: Results </vt:lpstr>
      <vt:lpstr>Faraday Rotator Characterization</vt:lpstr>
      <vt:lpstr>Experiment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Lambert, Ronald</dc:creator>
  <cp:lastModifiedBy>Garcia, Isabel</cp:lastModifiedBy>
  <cp:revision>82</cp:revision>
  <dcterms:created xsi:type="dcterms:W3CDTF">2021-06-17T21:21:29Z</dcterms:created>
  <dcterms:modified xsi:type="dcterms:W3CDTF">2025-07-30T06:22:22Z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0x010100A20F6C6EEA68A64B964B72697574760E</vt:lpwstr>
  </property>
</Properties>
</file>