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Merriweather"/>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B34CF42-C95C-4120-BD2A-56AEE224F4E5}">
  <a:tblStyle styleId="{2B34CF42-C95C-4120-BD2A-56AEE224F4E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Merriweather-regular.fntdata"/><Relationship Id="rId21" Type="http://schemas.openxmlformats.org/officeDocument/2006/relationships/slide" Target="slides/slide15.xml"/><Relationship Id="rId24" Type="http://schemas.openxmlformats.org/officeDocument/2006/relationships/font" Target="fonts/Merriweather-italic.fntdata"/><Relationship Id="rId23" Type="http://schemas.openxmlformats.org/officeDocument/2006/relationships/font" Target="fonts/Merriweather-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5" Type="http://schemas.openxmlformats.org/officeDocument/2006/relationships/font" Target="fonts/Merriweather-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693636bda7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693636bda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6b877d14df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6b877d14df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6e6085968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6e6085968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6b877d14df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6b877d14df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6e00b14f4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6e00b14f4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6f81dc61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6f81dc61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693636bda7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693636bda7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6e00b14f4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6e00b14f4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6b877d14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6b877d14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6b877d14df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6b877d14df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6b877d14df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6b877d14df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693636bd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693636bd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6b877d14df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6b877d14df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6b877d14df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6b877d14df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6e00b14f4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6e00b14f4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31.png"/><Relationship Id="rId6"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35.png"/><Relationship Id="rId7"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14.png"/><Relationship Id="rId6"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22.png"/><Relationship Id="rId5"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8.jpg"/><Relationship Id="rId4" Type="http://schemas.openxmlformats.org/officeDocument/2006/relationships/image" Target="../media/image20.jpg"/><Relationship Id="rId5"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3.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24.png"/><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1.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0" y="924900"/>
            <a:ext cx="9144000" cy="1896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780"/>
              <a:t>Microfabricated Gas Sensor Array for Detection of Airborne Toxic Organic Compounds</a:t>
            </a:r>
            <a:endParaRPr sz="3780"/>
          </a:p>
        </p:txBody>
      </p:sp>
      <p:sp>
        <p:nvSpPr>
          <p:cNvPr id="55" name="Google Shape;55;p13"/>
          <p:cNvSpPr txBox="1"/>
          <p:nvPr>
            <p:ph idx="1" type="subTitle"/>
          </p:nvPr>
        </p:nvSpPr>
        <p:spPr>
          <a:xfrm>
            <a:off x="311700" y="2821200"/>
            <a:ext cx="8520600" cy="1295400"/>
          </a:xfrm>
          <a:prstGeom prst="rect">
            <a:avLst/>
          </a:prstGeom>
        </p:spPr>
        <p:txBody>
          <a:bodyPr anchorCtr="0" anchor="t" bIns="91425" lIns="91425" spcFirstLastPara="1" rIns="91425" wrap="square" tIns="91425">
            <a:normAutofit fontScale="70000"/>
          </a:bodyPr>
          <a:lstStyle/>
          <a:p>
            <a:pPr indent="0" lvl="0" marL="0" rtl="0" algn="ctr">
              <a:lnSpc>
                <a:spcPct val="115000"/>
              </a:lnSpc>
              <a:spcBef>
                <a:spcPts val="0"/>
              </a:spcBef>
              <a:spcAft>
                <a:spcPts val="0"/>
              </a:spcAft>
              <a:buNone/>
            </a:pPr>
            <a:r>
              <a:rPr lang="en" sz="2500" u="sng"/>
              <a:t>Joseph Babcock</a:t>
            </a:r>
            <a:r>
              <a:rPr baseline="30000" lang="en" sz="2500"/>
              <a:t>1</a:t>
            </a:r>
            <a:r>
              <a:rPr lang="en" sz="2500"/>
              <a:t>, Dr. Xiao-An Fu</a:t>
            </a:r>
            <a:r>
              <a:rPr baseline="30000" lang="en" sz="2500"/>
              <a:t>2</a:t>
            </a:r>
            <a:r>
              <a:rPr lang="en" sz="2500"/>
              <a:t>, Shadmin Chowdhury</a:t>
            </a:r>
            <a:r>
              <a:rPr baseline="30000" lang="en" sz="2500"/>
              <a:t>2</a:t>
            </a:r>
            <a:endParaRPr baseline="30000" sz="2500"/>
          </a:p>
          <a:p>
            <a:pPr indent="0" lvl="0" marL="0" rtl="0" algn="ctr">
              <a:lnSpc>
                <a:spcPct val="115000"/>
              </a:lnSpc>
              <a:spcBef>
                <a:spcPts val="0"/>
              </a:spcBef>
              <a:spcAft>
                <a:spcPts val="0"/>
              </a:spcAft>
              <a:buNone/>
            </a:pPr>
            <a:r>
              <a:rPr baseline="30000" lang="en" sz="2500"/>
              <a:t>1</a:t>
            </a:r>
            <a:r>
              <a:rPr lang="en" sz="2500"/>
              <a:t>Department of Chemistry, Transylvania University, Lexington, KY. </a:t>
            </a:r>
            <a:endParaRPr sz="2500"/>
          </a:p>
          <a:p>
            <a:pPr indent="0" lvl="0" marL="0" rtl="0" algn="ctr">
              <a:lnSpc>
                <a:spcPct val="115000"/>
              </a:lnSpc>
              <a:spcBef>
                <a:spcPts val="0"/>
              </a:spcBef>
              <a:spcAft>
                <a:spcPts val="0"/>
              </a:spcAft>
              <a:buNone/>
            </a:pPr>
            <a:r>
              <a:rPr baseline="30000" lang="en" sz="2500"/>
              <a:t>2</a:t>
            </a:r>
            <a:r>
              <a:rPr lang="en" sz="2500"/>
              <a:t>Department of Chemical Engineering, University of Louisville, Louisville, KY.</a:t>
            </a:r>
            <a:endParaRPr sz="2500"/>
          </a:p>
        </p:txBody>
      </p:sp>
      <p:pic>
        <p:nvPicPr>
          <p:cNvPr id="56" name="Google Shape;56;p13"/>
          <p:cNvPicPr preferRelativeResize="0"/>
          <p:nvPr/>
        </p:nvPicPr>
        <p:blipFill>
          <a:blip r:embed="rId3">
            <a:alphaModFix/>
          </a:blip>
          <a:stretch>
            <a:fillRect/>
          </a:stretch>
        </p:blipFill>
        <p:spPr>
          <a:xfrm>
            <a:off x="0" y="4332450"/>
            <a:ext cx="3240175" cy="576825"/>
          </a:xfrm>
          <a:prstGeom prst="rect">
            <a:avLst/>
          </a:prstGeom>
          <a:noFill/>
          <a:ln>
            <a:noFill/>
          </a:ln>
        </p:spPr>
      </p:pic>
      <p:pic>
        <p:nvPicPr>
          <p:cNvPr id="57" name="Google Shape;57;p13"/>
          <p:cNvPicPr preferRelativeResize="0"/>
          <p:nvPr/>
        </p:nvPicPr>
        <p:blipFill rotWithShape="1">
          <a:blip r:embed="rId4">
            <a:alphaModFix/>
          </a:blip>
          <a:srcRect b="0" l="38545" r="23557" t="0"/>
          <a:stretch/>
        </p:blipFill>
        <p:spPr>
          <a:xfrm>
            <a:off x="3556050" y="0"/>
            <a:ext cx="2031906" cy="992875"/>
          </a:xfrm>
          <a:prstGeom prst="rect">
            <a:avLst/>
          </a:prstGeom>
          <a:noFill/>
          <a:ln>
            <a:noFill/>
          </a:ln>
        </p:spPr>
      </p:pic>
      <p:sp>
        <p:nvSpPr>
          <p:cNvPr id="58" name="Google Shape;58;p13"/>
          <p:cNvSpPr txBox="1"/>
          <p:nvPr/>
        </p:nvSpPr>
        <p:spPr>
          <a:xfrm>
            <a:off x="0" y="4841300"/>
            <a:ext cx="286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NSF REU Award ID #</a:t>
            </a:r>
            <a:r>
              <a:rPr lang="en" sz="1350">
                <a:solidFill>
                  <a:schemeClr val="dk1"/>
                </a:solidFill>
                <a:highlight>
                  <a:srgbClr val="FFFFFF"/>
                </a:highlight>
              </a:rPr>
              <a:t>2348869</a:t>
            </a:r>
            <a:endParaRPr/>
          </a:p>
        </p:txBody>
      </p:sp>
      <p:pic>
        <p:nvPicPr>
          <p:cNvPr id="59" name="Google Shape;59;p13"/>
          <p:cNvPicPr preferRelativeResize="0"/>
          <p:nvPr/>
        </p:nvPicPr>
        <p:blipFill rotWithShape="1">
          <a:blip r:embed="rId4">
            <a:alphaModFix/>
          </a:blip>
          <a:srcRect b="12151" l="0" r="65709" t="17445"/>
          <a:stretch/>
        </p:blipFill>
        <p:spPr>
          <a:xfrm>
            <a:off x="6899550" y="4055900"/>
            <a:ext cx="2244450" cy="853375"/>
          </a:xfrm>
          <a:prstGeom prst="rect">
            <a:avLst/>
          </a:prstGeom>
          <a:noFill/>
          <a:ln>
            <a:noFill/>
          </a:ln>
        </p:spPr>
      </p:pic>
      <p:sp>
        <p:nvSpPr>
          <p:cNvPr id="60" name="Google Shape;60;p13"/>
          <p:cNvSpPr txBox="1"/>
          <p:nvPr/>
        </p:nvSpPr>
        <p:spPr>
          <a:xfrm>
            <a:off x="6527025" y="4841300"/>
            <a:ext cx="271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NSF NNCI Award ID # </a:t>
            </a:r>
            <a:r>
              <a:rPr lang="en" sz="1350">
                <a:solidFill>
                  <a:schemeClr val="dk1"/>
                </a:solidFill>
                <a:highlight>
                  <a:srgbClr val="FFFFFF"/>
                </a:highlight>
              </a:rPr>
              <a:t>2025075</a:t>
            </a:r>
            <a:endParaRPr/>
          </a:p>
        </p:txBody>
      </p:sp>
      <p:pic>
        <p:nvPicPr>
          <p:cNvPr id="61" name="Google Shape;61;p13"/>
          <p:cNvPicPr preferRelativeResize="0"/>
          <p:nvPr/>
        </p:nvPicPr>
        <p:blipFill rotWithShape="1">
          <a:blip r:embed="rId4">
            <a:alphaModFix/>
          </a:blip>
          <a:srcRect b="0" l="81119" r="0" t="0"/>
          <a:stretch/>
        </p:blipFill>
        <p:spPr>
          <a:xfrm>
            <a:off x="8131698" y="0"/>
            <a:ext cx="1012302" cy="992875"/>
          </a:xfrm>
          <a:prstGeom prst="rect">
            <a:avLst/>
          </a:prstGeom>
          <a:noFill/>
          <a:ln>
            <a:noFill/>
          </a:ln>
        </p:spPr>
      </p:pic>
      <p:pic>
        <p:nvPicPr>
          <p:cNvPr id="62" name="Google Shape;62;p13"/>
          <p:cNvPicPr preferRelativeResize="0"/>
          <p:nvPr/>
        </p:nvPicPr>
        <p:blipFill>
          <a:blip r:embed="rId5">
            <a:alphaModFix/>
          </a:blip>
          <a:stretch>
            <a:fillRect/>
          </a:stretch>
        </p:blipFill>
        <p:spPr>
          <a:xfrm>
            <a:off x="-1" y="0"/>
            <a:ext cx="1325525" cy="992875"/>
          </a:xfrm>
          <a:prstGeom prst="rect">
            <a:avLst/>
          </a:prstGeom>
          <a:noFill/>
          <a:ln>
            <a:noFill/>
          </a:ln>
        </p:spPr>
      </p:pic>
      <p:pic>
        <p:nvPicPr>
          <p:cNvPr id="63" name="Google Shape;63;p13"/>
          <p:cNvPicPr preferRelativeResize="0"/>
          <p:nvPr/>
        </p:nvPicPr>
        <p:blipFill>
          <a:blip r:embed="rId6">
            <a:alphaModFix/>
          </a:blip>
          <a:stretch>
            <a:fillRect/>
          </a:stretch>
        </p:blipFill>
        <p:spPr>
          <a:xfrm>
            <a:off x="3556060" y="4204525"/>
            <a:ext cx="849726" cy="9389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2"/>
          <p:cNvSpPr txBox="1"/>
          <p:nvPr>
            <p:ph type="title"/>
          </p:nvPr>
        </p:nvSpPr>
        <p:spPr>
          <a:xfrm>
            <a:off x="0" y="0"/>
            <a:ext cx="2832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Response of DT capped AuNP</a:t>
            </a:r>
            <a:endParaRPr/>
          </a:p>
        </p:txBody>
      </p:sp>
      <p:sp>
        <p:nvSpPr>
          <p:cNvPr id="145" name="Google Shape;145;p22"/>
          <p:cNvSpPr txBox="1"/>
          <p:nvPr>
            <p:ph idx="1" type="body"/>
          </p:nvPr>
        </p:nvSpPr>
        <p:spPr>
          <a:xfrm>
            <a:off x="311650" y="996975"/>
            <a:ext cx="4589400" cy="15747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Char char="●"/>
            </a:pPr>
            <a:r>
              <a:rPr lang="en"/>
              <a:t>Shows best sensitivity to carbonyl compounds</a:t>
            </a:r>
            <a:endParaRPr/>
          </a:p>
          <a:p>
            <a:pPr indent="-325755" lvl="0" marL="457200" rtl="0" algn="l">
              <a:spcBef>
                <a:spcPts val="1000"/>
              </a:spcBef>
              <a:spcAft>
                <a:spcPts val="0"/>
              </a:spcAft>
              <a:buSzPct val="100000"/>
              <a:buChar char="●"/>
            </a:pPr>
            <a:r>
              <a:rPr lang="en"/>
              <a:t>Has some trouble with small concentrations</a:t>
            </a:r>
            <a:endParaRPr/>
          </a:p>
          <a:p>
            <a:pPr indent="-325755" lvl="0" marL="457200" rtl="0" algn="l">
              <a:spcBef>
                <a:spcPts val="1000"/>
              </a:spcBef>
              <a:spcAft>
                <a:spcPts val="1000"/>
              </a:spcAft>
              <a:buSzPct val="100000"/>
              <a:buChar char="●"/>
            </a:pPr>
            <a:r>
              <a:rPr lang="en"/>
              <a:t>Shows inconsistencies with BTEX compounds</a:t>
            </a:r>
            <a:endParaRPr/>
          </a:p>
        </p:txBody>
      </p:sp>
      <p:pic>
        <p:nvPicPr>
          <p:cNvPr id="146" name="Google Shape;146;p22" title="Screenshot 2025-06-30 at 10.05.37 AM.png"/>
          <p:cNvPicPr preferRelativeResize="0"/>
          <p:nvPr/>
        </p:nvPicPr>
        <p:blipFill>
          <a:blip r:embed="rId3">
            <a:alphaModFix/>
          </a:blip>
          <a:stretch>
            <a:fillRect/>
          </a:stretch>
        </p:blipFill>
        <p:spPr>
          <a:xfrm>
            <a:off x="0" y="2777925"/>
            <a:ext cx="5438048" cy="2365575"/>
          </a:xfrm>
          <a:prstGeom prst="rect">
            <a:avLst/>
          </a:prstGeom>
          <a:noFill/>
          <a:ln>
            <a:noFill/>
          </a:ln>
        </p:spPr>
      </p:pic>
      <p:sp>
        <p:nvSpPr>
          <p:cNvPr id="147" name="Google Shape;147;p22"/>
          <p:cNvSpPr txBox="1"/>
          <p:nvPr/>
        </p:nvSpPr>
        <p:spPr>
          <a:xfrm>
            <a:off x="-12" y="2571750"/>
            <a:ext cx="4848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2"/>
                </a:solidFill>
              </a:rPr>
              <a:t>Response to acetone</a:t>
            </a:r>
            <a:endParaRPr sz="1500">
              <a:solidFill>
                <a:schemeClr val="dk2"/>
              </a:solidFill>
            </a:endParaRPr>
          </a:p>
        </p:txBody>
      </p:sp>
      <p:pic>
        <p:nvPicPr>
          <p:cNvPr id="148" name="Google Shape;148;p22" title="Screenshot 2025-07-09 at 4.52.31 PM.png"/>
          <p:cNvPicPr preferRelativeResize="0"/>
          <p:nvPr/>
        </p:nvPicPr>
        <p:blipFill rotWithShape="1">
          <a:blip r:embed="rId4">
            <a:alphaModFix/>
          </a:blip>
          <a:srcRect b="0" l="0" r="0" t="9313"/>
          <a:stretch/>
        </p:blipFill>
        <p:spPr>
          <a:xfrm>
            <a:off x="5161325" y="288625"/>
            <a:ext cx="3982674" cy="2094600"/>
          </a:xfrm>
          <a:prstGeom prst="rect">
            <a:avLst/>
          </a:prstGeom>
          <a:noFill/>
          <a:ln>
            <a:noFill/>
          </a:ln>
        </p:spPr>
      </p:pic>
      <p:pic>
        <p:nvPicPr>
          <p:cNvPr id="149" name="Google Shape;149;p22" title="Screenshot 2025-07-09 at 4.56.27 PM.png"/>
          <p:cNvPicPr preferRelativeResize="0"/>
          <p:nvPr/>
        </p:nvPicPr>
        <p:blipFill rotWithShape="1">
          <a:blip r:embed="rId5">
            <a:alphaModFix/>
          </a:blip>
          <a:srcRect b="0" l="0" r="0" t="8925"/>
          <a:stretch/>
        </p:blipFill>
        <p:spPr>
          <a:xfrm>
            <a:off x="5161325" y="2634775"/>
            <a:ext cx="3982676" cy="2094601"/>
          </a:xfrm>
          <a:prstGeom prst="rect">
            <a:avLst/>
          </a:prstGeom>
          <a:noFill/>
          <a:ln>
            <a:noFill/>
          </a:ln>
        </p:spPr>
      </p:pic>
      <p:pic>
        <p:nvPicPr>
          <p:cNvPr id="150" name="Google Shape;150;p22"/>
          <p:cNvPicPr preferRelativeResize="0"/>
          <p:nvPr/>
        </p:nvPicPr>
        <p:blipFill rotWithShape="1">
          <a:blip r:embed="rId6">
            <a:alphaModFix/>
          </a:blip>
          <a:srcRect b="40141" l="0" r="0" t="42069"/>
          <a:stretch/>
        </p:blipFill>
        <p:spPr>
          <a:xfrm>
            <a:off x="2559249" y="50275"/>
            <a:ext cx="2436975" cy="472150"/>
          </a:xfrm>
          <a:prstGeom prst="rect">
            <a:avLst/>
          </a:prstGeom>
          <a:noFill/>
          <a:ln>
            <a:noFill/>
          </a:ln>
        </p:spPr>
      </p:pic>
      <p:sp>
        <p:nvSpPr>
          <p:cNvPr id="151" name="Google Shape;151;p22"/>
          <p:cNvSpPr txBox="1"/>
          <p:nvPr/>
        </p:nvSpPr>
        <p:spPr>
          <a:xfrm>
            <a:off x="2725525" y="234000"/>
            <a:ext cx="35718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rgbClr val="595959"/>
                </a:solidFill>
              </a:rPr>
              <a:t>Decanethiol (DT)</a:t>
            </a:r>
            <a:endParaRPr sz="1000">
              <a:solidFill>
                <a:srgbClr val="595959"/>
              </a:solidFill>
            </a:endParaRPr>
          </a:p>
        </p:txBody>
      </p:sp>
      <p:sp>
        <p:nvSpPr>
          <p:cNvPr id="152" name="Google Shape;152;p22"/>
          <p:cNvSpPr txBox="1"/>
          <p:nvPr/>
        </p:nvSpPr>
        <p:spPr>
          <a:xfrm>
            <a:off x="5161313" y="-46775"/>
            <a:ext cx="4848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2"/>
                </a:solidFill>
              </a:rPr>
              <a:t>Response to ethylbenzene</a:t>
            </a:r>
            <a:endParaRPr sz="1500">
              <a:solidFill>
                <a:schemeClr val="dk2"/>
              </a:solidFill>
            </a:endParaRPr>
          </a:p>
        </p:txBody>
      </p:sp>
      <p:sp>
        <p:nvSpPr>
          <p:cNvPr id="153" name="Google Shape;153;p22"/>
          <p:cNvSpPr txBox="1"/>
          <p:nvPr/>
        </p:nvSpPr>
        <p:spPr>
          <a:xfrm>
            <a:off x="5161313" y="2364000"/>
            <a:ext cx="4848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2"/>
                </a:solidFill>
              </a:rPr>
              <a:t>Response to toluene</a:t>
            </a:r>
            <a:endParaRPr sz="15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3"/>
          <p:cNvSpPr txBox="1"/>
          <p:nvPr>
            <p:ph type="title"/>
          </p:nvPr>
        </p:nvSpPr>
        <p:spPr>
          <a:xfrm>
            <a:off x="0" y="20225"/>
            <a:ext cx="8630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Response of </a:t>
            </a:r>
            <a:r>
              <a:rPr lang="en"/>
              <a:t>Au6-YL Crosslinked with HDT capped AuNP</a:t>
            </a:r>
            <a:endParaRPr/>
          </a:p>
        </p:txBody>
      </p:sp>
      <p:pic>
        <p:nvPicPr>
          <p:cNvPr id="159" name="Google Shape;159;p23" title="Screenshot 2025-07-10 at 9.41.53 AM.png"/>
          <p:cNvPicPr preferRelativeResize="0"/>
          <p:nvPr/>
        </p:nvPicPr>
        <p:blipFill rotWithShape="1">
          <a:blip r:embed="rId3">
            <a:alphaModFix/>
          </a:blip>
          <a:srcRect b="0" l="0" r="0" t="9877"/>
          <a:stretch/>
        </p:blipFill>
        <p:spPr>
          <a:xfrm>
            <a:off x="4725700" y="2369125"/>
            <a:ext cx="4418302" cy="2774375"/>
          </a:xfrm>
          <a:prstGeom prst="rect">
            <a:avLst/>
          </a:prstGeom>
          <a:noFill/>
          <a:ln>
            <a:noFill/>
          </a:ln>
        </p:spPr>
      </p:pic>
      <p:pic>
        <p:nvPicPr>
          <p:cNvPr id="160" name="Google Shape;160;p23"/>
          <p:cNvPicPr preferRelativeResize="0"/>
          <p:nvPr/>
        </p:nvPicPr>
        <p:blipFill rotWithShape="1">
          <a:blip r:embed="rId4">
            <a:alphaModFix/>
          </a:blip>
          <a:srcRect b="36917" l="0" r="0" t="42030"/>
          <a:stretch/>
        </p:blipFill>
        <p:spPr>
          <a:xfrm>
            <a:off x="5036350" y="887606"/>
            <a:ext cx="2720475" cy="572700"/>
          </a:xfrm>
          <a:prstGeom prst="rect">
            <a:avLst/>
          </a:prstGeom>
          <a:noFill/>
          <a:ln>
            <a:noFill/>
          </a:ln>
        </p:spPr>
      </p:pic>
      <p:sp>
        <p:nvSpPr>
          <p:cNvPr id="161" name="Google Shape;161;p23"/>
          <p:cNvSpPr txBox="1"/>
          <p:nvPr/>
        </p:nvSpPr>
        <p:spPr>
          <a:xfrm>
            <a:off x="5560300" y="1181425"/>
            <a:ext cx="19407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300">
                <a:solidFill>
                  <a:srgbClr val="595959"/>
                </a:solidFill>
              </a:rPr>
              <a:t>Hexanedithiol (HDT)</a:t>
            </a:r>
            <a:endParaRPr sz="1300">
              <a:solidFill>
                <a:srgbClr val="595959"/>
              </a:solidFill>
            </a:endParaRPr>
          </a:p>
        </p:txBody>
      </p:sp>
      <p:pic>
        <p:nvPicPr>
          <p:cNvPr id="162" name="Google Shape;162;p23"/>
          <p:cNvPicPr preferRelativeResize="0"/>
          <p:nvPr/>
        </p:nvPicPr>
        <p:blipFill>
          <a:blip r:embed="rId5">
            <a:alphaModFix/>
          </a:blip>
          <a:stretch>
            <a:fillRect/>
          </a:stretch>
        </p:blipFill>
        <p:spPr>
          <a:xfrm>
            <a:off x="1262200" y="675525"/>
            <a:ext cx="2821650" cy="784771"/>
          </a:xfrm>
          <a:prstGeom prst="rect">
            <a:avLst/>
          </a:prstGeom>
          <a:noFill/>
          <a:ln>
            <a:noFill/>
          </a:ln>
        </p:spPr>
      </p:pic>
      <p:sp>
        <p:nvSpPr>
          <p:cNvPr id="163" name="Google Shape;163;p23"/>
          <p:cNvSpPr txBox="1"/>
          <p:nvPr/>
        </p:nvSpPr>
        <p:spPr>
          <a:xfrm>
            <a:off x="631050" y="1411525"/>
            <a:ext cx="42732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300">
                <a:solidFill>
                  <a:srgbClr val="595959"/>
                </a:solidFill>
              </a:rPr>
              <a:t>1-(2-</a:t>
            </a:r>
            <a:r>
              <a:rPr lang="en" sz="1300">
                <a:solidFill>
                  <a:srgbClr val="595959"/>
                </a:solidFill>
              </a:rPr>
              <a:t>Mercaptobenzothiazole</a:t>
            </a:r>
            <a:r>
              <a:rPr lang="en" sz="1300">
                <a:solidFill>
                  <a:srgbClr val="595959"/>
                </a:solidFill>
              </a:rPr>
              <a:t>-6-YL)-3-phenyl urea (6-YL)</a:t>
            </a:r>
            <a:endParaRPr sz="1300">
              <a:solidFill>
                <a:srgbClr val="595959"/>
              </a:solidFill>
            </a:endParaRPr>
          </a:p>
        </p:txBody>
      </p:sp>
      <p:pic>
        <p:nvPicPr>
          <p:cNvPr id="164" name="Google Shape;164;p23" title="Screenshot 2025-07-18 at 4.27.08 PM.png"/>
          <p:cNvPicPr preferRelativeResize="0"/>
          <p:nvPr/>
        </p:nvPicPr>
        <p:blipFill>
          <a:blip r:embed="rId6">
            <a:alphaModFix/>
          </a:blip>
          <a:stretch>
            <a:fillRect/>
          </a:stretch>
        </p:blipFill>
        <p:spPr>
          <a:xfrm>
            <a:off x="0" y="2369125"/>
            <a:ext cx="4725700" cy="2774375"/>
          </a:xfrm>
          <a:prstGeom prst="rect">
            <a:avLst/>
          </a:prstGeom>
          <a:noFill/>
          <a:ln>
            <a:noFill/>
          </a:ln>
        </p:spPr>
      </p:pic>
      <p:pic>
        <p:nvPicPr>
          <p:cNvPr id="165" name="Google Shape;165;p23" title="Screenshot 2025-07-18 at 4.30.35 PM.png"/>
          <p:cNvPicPr preferRelativeResize="0"/>
          <p:nvPr/>
        </p:nvPicPr>
        <p:blipFill>
          <a:blip r:embed="rId7">
            <a:alphaModFix/>
          </a:blip>
          <a:stretch>
            <a:fillRect/>
          </a:stretch>
        </p:blipFill>
        <p:spPr>
          <a:xfrm>
            <a:off x="3618482" y="1796437"/>
            <a:ext cx="1107218" cy="572700"/>
          </a:xfrm>
          <a:prstGeom prst="rect">
            <a:avLst/>
          </a:prstGeom>
          <a:noFill/>
          <a:ln>
            <a:noFill/>
          </a:ln>
        </p:spPr>
      </p:pic>
      <p:sp>
        <p:nvSpPr>
          <p:cNvPr id="166" name="Google Shape;166;p23"/>
          <p:cNvSpPr txBox="1"/>
          <p:nvPr/>
        </p:nvSpPr>
        <p:spPr>
          <a:xfrm>
            <a:off x="4964888" y="1953625"/>
            <a:ext cx="4848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2"/>
                </a:solidFill>
              </a:rPr>
              <a:t>Response to benzene</a:t>
            </a:r>
            <a:endParaRPr sz="15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4"/>
          <p:cNvSpPr txBox="1"/>
          <p:nvPr>
            <p:ph type="title"/>
          </p:nvPr>
        </p:nvSpPr>
        <p:spPr>
          <a:xfrm>
            <a:off x="124625" y="0"/>
            <a:ext cx="4305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AuDT Crosslinking with HDT</a:t>
            </a:r>
            <a:endParaRPr/>
          </a:p>
        </p:txBody>
      </p:sp>
      <p:sp>
        <p:nvSpPr>
          <p:cNvPr id="172" name="Google Shape;172;p24"/>
          <p:cNvSpPr txBox="1"/>
          <p:nvPr>
            <p:ph idx="1" type="body"/>
          </p:nvPr>
        </p:nvSpPr>
        <p:spPr>
          <a:xfrm>
            <a:off x="0" y="1563450"/>
            <a:ext cx="3874500" cy="35802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Crosslinked the DT capped AuNP with 1,6-hexanedithiol (HDT) by using </a:t>
            </a:r>
            <a:r>
              <a:rPr lang="en"/>
              <a:t>30 uM</a:t>
            </a:r>
            <a:r>
              <a:rPr lang="en"/>
              <a:t> solution of AuDT in hexane (solution 1) and </a:t>
            </a:r>
            <a:r>
              <a:rPr lang="en"/>
              <a:t>50 mM</a:t>
            </a:r>
            <a:r>
              <a:rPr lang="en"/>
              <a:t> solution of HDT in hexane (solution 2).</a:t>
            </a:r>
            <a:endParaRPr/>
          </a:p>
          <a:p>
            <a:pPr indent="-342900" lvl="0" marL="457200" rtl="0" algn="l">
              <a:spcBef>
                <a:spcPts val="1000"/>
              </a:spcBef>
              <a:spcAft>
                <a:spcPts val="0"/>
              </a:spcAft>
              <a:buSzPts val="1800"/>
              <a:buChar char="●"/>
            </a:pPr>
            <a:r>
              <a:rPr lang="en"/>
              <a:t>Shows decent trends, however very noisy and responds inconsistently to high concentrations</a:t>
            </a:r>
            <a:endParaRPr/>
          </a:p>
          <a:p>
            <a:pPr indent="-342900" lvl="0" marL="457200" rtl="0" algn="l">
              <a:spcBef>
                <a:spcPts val="1000"/>
              </a:spcBef>
              <a:spcAft>
                <a:spcPts val="1000"/>
              </a:spcAft>
              <a:buSzPts val="1800"/>
              <a:buChar char="●"/>
            </a:pPr>
            <a:r>
              <a:rPr lang="en"/>
              <a:t>Does not return to consistent original resistance</a:t>
            </a:r>
            <a:endParaRPr/>
          </a:p>
        </p:txBody>
      </p:sp>
      <p:pic>
        <p:nvPicPr>
          <p:cNvPr id="173" name="Google Shape;173;p24" title="Screenshot 2025-07-10 at 9.34.15 AM.png"/>
          <p:cNvPicPr preferRelativeResize="0"/>
          <p:nvPr/>
        </p:nvPicPr>
        <p:blipFill>
          <a:blip r:embed="rId3">
            <a:alphaModFix/>
          </a:blip>
          <a:stretch>
            <a:fillRect/>
          </a:stretch>
        </p:blipFill>
        <p:spPr>
          <a:xfrm>
            <a:off x="4710062" y="0"/>
            <a:ext cx="4429514" cy="2571751"/>
          </a:xfrm>
          <a:prstGeom prst="rect">
            <a:avLst/>
          </a:prstGeom>
          <a:noFill/>
          <a:ln>
            <a:noFill/>
          </a:ln>
        </p:spPr>
      </p:pic>
      <p:pic>
        <p:nvPicPr>
          <p:cNvPr id="174" name="Google Shape;174;p24" title="Screenshot 2025-07-10 at 9.34.57 AM.png"/>
          <p:cNvPicPr preferRelativeResize="0"/>
          <p:nvPr/>
        </p:nvPicPr>
        <p:blipFill>
          <a:blip r:embed="rId4">
            <a:alphaModFix/>
          </a:blip>
          <a:stretch>
            <a:fillRect/>
          </a:stretch>
        </p:blipFill>
        <p:spPr>
          <a:xfrm>
            <a:off x="4710050" y="2556294"/>
            <a:ext cx="4429526" cy="2587206"/>
          </a:xfrm>
          <a:prstGeom prst="rect">
            <a:avLst/>
          </a:prstGeom>
          <a:noFill/>
          <a:ln>
            <a:noFill/>
          </a:ln>
        </p:spPr>
      </p:pic>
      <p:pic>
        <p:nvPicPr>
          <p:cNvPr id="175" name="Google Shape;175;p24"/>
          <p:cNvPicPr preferRelativeResize="0"/>
          <p:nvPr/>
        </p:nvPicPr>
        <p:blipFill rotWithShape="1">
          <a:blip r:embed="rId5">
            <a:alphaModFix/>
          </a:blip>
          <a:srcRect b="36917" l="0" r="0" t="42030"/>
          <a:stretch/>
        </p:blipFill>
        <p:spPr>
          <a:xfrm>
            <a:off x="588337" y="1077868"/>
            <a:ext cx="2720475" cy="572700"/>
          </a:xfrm>
          <a:prstGeom prst="rect">
            <a:avLst/>
          </a:prstGeom>
          <a:noFill/>
          <a:ln>
            <a:noFill/>
          </a:ln>
        </p:spPr>
      </p:pic>
      <p:sp>
        <p:nvSpPr>
          <p:cNvPr id="176" name="Google Shape;176;p24"/>
          <p:cNvSpPr txBox="1"/>
          <p:nvPr/>
        </p:nvSpPr>
        <p:spPr>
          <a:xfrm>
            <a:off x="946825" y="1311863"/>
            <a:ext cx="35718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rgbClr val="595959"/>
                </a:solidFill>
              </a:rPr>
              <a:t>Hexanedithiol (HDT)</a:t>
            </a:r>
            <a:endParaRPr sz="1000">
              <a:solidFill>
                <a:srgbClr val="595959"/>
              </a:solidFill>
            </a:endParaRPr>
          </a:p>
        </p:txBody>
      </p:sp>
      <p:pic>
        <p:nvPicPr>
          <p:cNvPr id="177" name="Google Shape;177;p24"/>
          <p:cNvPicPr preferRelativeResize="0"/>
          <p:nvPr/>
        </p:nvPicPr>
        <p:blipFill rotWithShape="1">
          <a:blip r:embed="rId6">
            <a:alphaModFix/>
          </a:blip>
          <a:srcRect b="40141" l="0" r="0" t="42069"/>
          <a:stretch/>
        </p:blipFill>
        <p:spPr>
          <a:xfrm>
            <a:off x="588325" y="555450"/>
            <a:ext cx="2654164" cy="472150"/>
          </a:xfrm>
          <a:prstGeom prst="rect">
            <a:avLst/>
          </a:prstGeom>
          <a:noFill/>
          <a:ln>
            <a:noFill/>
          </a:ln>
        </p:spPr>
      </p:pic>
      <p:sp>
        <p:nvSpPr>
          <p:cNvPr id="178" name="Google Shape;178;p24"/>
          <p:cNvSpPr txBox="1"/>
          <p:nvPr/>
        </p:nvSpPr>
        <p:spPr>
          <a:xfrm>
            <a:off x="971800" y="739175"/>
            <a:ext cx="35718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rgbClr val="595959"/>
                </a:solidFill>
              </a:rPr>
              <a:t>Decanethiol (DT)</a:t>
            </a:r>
            <a:endParaRPr sz="1000">
              <a:solidFill>
                <a:srgbClr val="59595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5"/>
          <p:cNvSpPr txBox="1"/>
          <p:nvPr>
            <p:ph type="title"/>
          </p:nvPr>
        </p:nvSpPr>
        <p:spPr>
          <a:xfrm>
            <a:off x="101175"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Au-6-YL response to VOC mixtures</a:t>
            </a:r>
            <a:endParaRPr/>
          </a:p>
        </p:txBody>
      </p:sp>
      <p:sp>
        <p:nvSpPr>
          <p:cNvPr id="184" name="Google Shape;184;p25"/>
          <p:cNvSpPr txBox="1"/>
          <p:nvPr>
            <p:ph idx="1" type="body"/>
          </p:nvPr>
        </p:nvSpPr>
        <p:spPr>
          <a:xfrm>
            <a:off x="311700" y="1477850"/>
            <a:ext cx="2962500" cy="36657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u="sng"/>
              <a:t>Mixture 1:</a:t>
            </a:r>
            <a:r>
              <a:rPr lang="en"/>
              <a:t> 10 ppb benzene (A) &amp; 10 ppb - 10 ppm acetone (B)</a:t>
            </a:r>
            <a:endParaRPr/>
          </a:p>
          <a:p>
            <a:pPr indent="-342900" lvl="0" marL="457200" rtl="0" algn="l">
              <a:spcBef>
                <a:spcPts val="0"/>
              </a:spcBef>
              <a:spcAft>
                <a:spcPts val="0"/>
              </a:spcAft>
              <a:buSzPts val="1800"/>
              <a:buChar char="●"/>
            </a:pPr>
            <a:r>
              <a:rPr lang="en" u="sng"/>
              <a:t>Mixture 2:</a:t>
            </a:r>
            <a:r>
              <a:rPr lang="en"/>
              <a:t> 10 ppb acetone (A) &amp; 10 ppb - 10 ppm benzene (B)</a:t>
            </a:r>
            <a:endParaRPr/>
          </a:p>
          <a:p>
            <a:pPr indent="-342900" lvl="0" marL="457200" rtl="0" algn="l">
              <a:spcBef>
                <a:spcPts val="0"/>
              </a:spcBef>
              <a:spcAft>
                <a:spcPts val="0"/>
              </a:spcAft>
              <a:buSzPts val="1800"/>
              <a:buChar char="●"/>
            </a:pPr>
            <a:r>
              <a:rPr lang="en"/>
              <a:t>When the mixture is predominantly benzene, higher resistance is shown</a:t>
            </a:r>
            <a:endParaRPr/>
          </a:p>
          <a:p>
            <a:pPr indent="-342900" lvl="0" marL="457200" rtl="0" algn="l">
              <a:spcBef>
                <a:spcPts val="0"/>
              </a:spcBef>
              <a:spcAft>
                <a:spcPts val="0"/>
              </a:spcAft>
              <a:buSzPts val="1800"/>
              <a:buChar char="●"/>
            </a:pPr>
            <a:r>
              <a:rPr lang="en"/>
              <a:t>Shows some sensitivity to concentration.</a:t>
            </a:r>
            <a:endParaRPr/>
          </a:p>
        </p:txBody>
      </p:sp>
      <p:pic>
        <p:nvPicPr>
          <p:cNvPr id="185" name="Google Shape;185;p25" title="Screenshot 2025-07-17 at 10.12.45 AM.png"/>
          <p:cNvPicPr preferRelativeResize="0"/>
          <p:nvPr/>
        </p:nvPicPr>
        <p:blipFill>
          <a:blip r:embed="rId3">
            <a:alphaModFix/>
          </a:blip>
          <a:stretch>
            <a:fillRect/>
          </a:stretch>
        </p:blipFill>
        <p:spPr>
          <a:xfrm>
            <a:off x="3520550" y="700500"/>
            <a:ext cx="5623448" cy="3417700"/>
          </a:xfrm>
          <a:prstGeom prst="rect">
            <a:avLst/>
          </a:prstGeom>
          <a:noFill/>
          <a:ln>
            <a:noFill/>
          </a:ln>
        </p:spPr>
      </p:pic>
      <p:pic>
        <p:nvPicPr>
          <p:cNvPr id="186" name="Google Shape;186;p25" title="Screenshot 2025-07-17 at 10.18.31 AM.png"/>
          <p:cNvPicPr preferRelativeResize="0"/>
          <p:nvPr/>
        </p:nvPicPr>
        <p:blipFill>
          <a:blip r:embed="rId4">
            <a:alphaModFix/>
          </a:blip>
          <a:stretch>
            <a:fillRect/>
          </a:stretch>
        </p:blipFill>
        <p:spPr>
          <a:xfrm>
            <a:off x="5358750" y="3967125"/>
            <a:ext cx="3785250" cy="1176375"/>
          </a:xfrm>
          <a:prstGeom prst="rect">
            <a:avLst/>
          </a:prstGeom>
          <a:solidFill>
            <a:srgbClr val="FFFFFF"/>
          </a:solidFill>
          <a:ln>
            <a:noFill/>
          </a:ln>
        </p:spPr>
      </p:pic>
      <p:pic>
        <p:nvPicPr>
          <p:cNvPr id="187" name="Google Shape;187;p25"/>
          <p:cNvPicPr preferRelativeResize="0"/>
          <p:nvPr/>
        </p:nvPicPr>
        <p:blipFill>
          <a:blip r:embed="rId5">
            <a:alphaModFix/>
          </a:blip>
          <a:stretch>
            <a:fillRect/>
          </a:stretch>
        </p:blipFill>
        <p:spPr>
          <a:xfrm>
            <a:off x="0" y="433675"/>
            <a:ext cx="2821650" cy="784771"/>
          </a:xfrm>
          <a:prstGeom prst="rect">
            <a:avLst/>
          </a:prstGeom>
          <a:noFill/>
          <a:ln>
            <a:noFill/>
          </a:ln>
        </p:spPr>
      </p:pic>
      <p:sp>
        <p:nvSpPr>
          <p:cNvPr id="188" name="Google Shape;188;p25"/>
          <p:cNvSpPr txBox="1"/>
          <p:nvPr/>
        </p:nvSpPr>
        <p:spPr>
          <a:xfrm>
            <a:off x="101175" y="1139150"/>
            <a:ext cx="35718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000">
                <a:solidFill>
                  <a:srgbClr val="595959"/>
                </a:solidFill>
              </a:rPr>
              <a:t>1-(2-Mercaptobenzothiazole-6-YL)-3-phenyl urea (6-YL)</a:t>
            </a:r>
            <a:endParaRPr sz="1000">
              <a:solidFill>
                <a:srgbClr val="59595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6"/>
          <p:cNvSpPr txBox="1"/>
          <p:nvPr>
            <p:ph type="title"/>
          </p:nvPr>
        </p:nvSpPr>
        <p:spPr>
          <a:xfrm>
            <a:off x="311700" y="5797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 and Future Uses</a:t>
            </a:r>
            <a:endParaRPr/>
          </a:p>
        </p:txBody>
      </p:sp>
      <p:sp>
        <p:nvSpPr>
          <p:cNvPr id="194" name="Google Shape;194;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1000"/>
              </a:spcBef>
              <a:spcAft>
                <a:spcPts val="0"/>
              </a:spcAft>
              <a:buSzPts val="1800"/>
              <a:buChar char="●"/>
            </a:pPr>
            <a:r>
              <a:rPr lang="en"/>
              <a:t>While w</a:t>
            </a:r>
            <a:r>
              <a:rPr lang="en"/>
              <a:t>e have made good progress on identifying thiols that effectively detect different groups of VOCs including BTEX, carbonyls, alcohols, and alkanes, using the sensors for concentration detection will take more time </a:t>
            </a:r>
            <a:endParaRPr/>
          </a:p>
          <a:p>
            <a:pPr indent="-342900" lvl="0" marL="457200" rtl="0" algn="l">
              <a:spcBef>
                <a:spcPts val="1200"/>
              </a:spcBef>
              <a:spcAft>
                <a:spcPts val="0"/>
              </a:spcAft>
              <a:buSzPts val="1800"/>
              <a:buChar char="●"/>
            </a:pPr>
            <a:r>
              <a:rPr lang="en"/>
              <a:t>Once further developed, these sensors will be capable of identifying specific areas that are more severely affected by these chemicals, ensuring that all people are aware of their surroundings and can indicate if the conditions they are in are unsafe.</a:t>
            </a:r>
            <a:endParaRPr/>
          </a:p>
          <a:p>
            <a:pPr indent="-342900" lvl="0" marL="457200" rtl="0" algn="l">
              <a:spcBef>
                <a:spcPts val="1000"/>
              </a:spcBef>
              <a:spcAft>
                <a:spcPts val="1200"/>
              </a:spcAft>
              <a:buSzPts val="1800"/>
              <a:buChar char="●"/>
            </a:pPr>
            <a:r>
              <a:rPr lang="en"/>
              <a:t>This could lead to improvements of the environmental injustice of underrepresented communities being more exposed to these toxic chemicals, and hopefully limit the amount of people in high risk areas.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a:t>
            </a:r>
            <a:endParaRPr/>
          </a:p>
        </p:txBody>
      </p:sp>
      <p:sp>
        <p:nvSpPr>
          <p:cNvPr id="200" name="Google Shape;200;p27"/>
          <p:cNvSpPr txBox="1"/>
          <p:nvPr>
            <p:ph idx="1" type="body"/>
          </p:nvPr>
        </p:nvSpPr>
        <p:spPr>
          <a:xfrm>
            <a:off x="311700" y="1017725"/>
            <a:ext cx="8520600" cy="15540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Halder, Sujoy. Novel Microdevices to Analyze Toxic Volatile Organic Compounds. May 2023.</a:t>
            </a:r>
            <a:endParaRPr/>
          </a:p>
          <a:p>
            <a:pPr indent="-342900" lvl="0" marL="457200" rtl="0" algn="l">
              <a:spcBef>
                <a:spcPts val="0"/>
              </a:spcBef>
              <a:spcAft>
                <a:spcPts val="0"/>
              </a:spcAft>
              <a:buSzPts val="1800"/>
              <a:buChar char="●"/>
            </a:pPr>
            <a:r>
              <a:rPr lang="en"/>
              <a:t>Foster, Sheena. “What Is Environmental Racism, and How Can We Fight It?” Reader's Digest, 2 August 2022, https://www.rd.com/article/environmental-racism/. Accessed 17 July 2025.</a:t>
            </a:r>
            <a:endParaRPr/>
          </a:p>
        </p:txBody>
      </p:sp>
      <p:sp>
        <p:nvSpPr>
          <p:cNvPr id="201" name="Google Shape;201;p27"/>
          <p:cNvSpPr txBox="1"/>
          <p:nvPr>
            <p:ph type="title"/>
          </p:nvPr>
        </p:nvSpPr>
        <p:spPr>
          <a:xfrm>
            <a:off x="311700" y="2571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Acknowledgements</a:t>
            </a:r>
            <a:endParaRPr/>
          </a:p>
        </p:txBody>
      </p:sp>
      <p:sp>
        <p:nvSpPr>
          <p:cNvPr id="202" name="Google Shape;202;p27"/>
          <p:cNvSpPr txBox="1"/>
          <p:nvPr>
            <p:ph idx="1" type="body"/>
          </p:nvPr>
        </p:nvSpPr>
        <p:spPr>
          <a:xfrm>
            <a:off x="311700" y="3144450"/>
            <a:ext cx="8520600" cy="9207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lang="en"/>
              <a:t>This work was supported by the NSF and NNCI KY Multiscale. I would also like to acknowledge Dr. Xiao-An Fu, Shadmin Chowdhury and Ana Sanchez Galliano for their feedback on my presentations, poster, and paper.</a:t>
            </a:r>
            <a:endParaRPr/>
          </a:p>
        </p:txBody>
      </p:sp>
      <p:pic>
        <p:nvPicPr>
          <p:cNvPr id="203" name="Google Shape;203;p27"/>
          <p:cNvPicPr preferRelativeResize="0"/>
          <p:nvPr/>
        </p:nvPicPr>
        <p:blipFill>
          <a:blip r:embed="rId3">
            <a:alphaModFix/>
          </a:blip>
          <a:stretch>
            <a:fillRect/>
          </a:stretch>
        </p:blipFill>
        <p:spPr>
          <a:xfrm>
            <a:off x="1660450" y="4065150"/>
            <a:ext cx="5823090" cy="1078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Environmental Injustice</a:t>
            </a:r>
            <a:endParaRPr/>
          </a:p>
        </p:txBody>
      </p:sp>
      <p:sp>
        <p:nvSpPr>
          <p:cNvPr id="69" name="Google Shape;69;p14"/>
          <p:cNvSpPr txBox="1"/>
          <p:nvPr>
            <p:ph idx="1" type="body"/>
          </p:nvPr>
        </p:nvSpPr>
        <p:spPr>
          <a:xfrm>
            <a:off x="311700" y="572700"/>
            <a:ext cx="4560000" cy="4570800"/>
          </a:xfrm>
          <a:prstGeom prst="rect">
            <a:avLst/>
          </a:prstGeom>
        </p:spPr>
        <p:txBody>
          <a:bodyPr anchorCtr="0" anchor="t" bIns="91425" lIns="91425" spcFirstLastPara="1" rIns="91425" wrap="square" tIns="91425">
            <a:normAutofit fontScale="62500" lnSpcReduction="20000"/>
          </a:bodyPr>
          <a:lstStyle/>
          <a:p>
            <a:pPr indent="-347662" lvl="0" marL="457200" rtl="0" algn="l">
              <a:spcBef>
                <a:spcPts val="1000"/>
              </a:spcBef>
              <a:spcAft>
                <a:spcPts val="0"/>
              </a:spcAft>
              <a:buSzPct val="100000"/>
              <a:buChar char="●"/>
            </a:pPr>
            <a:r>
              <a:rPr lang="en" sz="3000"/>
              <a:t>Occurs when marginalized communities bear a disproportionate burden of environmental hazards and have limited access to environmental benefits and resources</a:t>
            </a:r>
            <a:endParaRPr sz="3000"/>
          </a:p>
          <a:p>
            <a:pPr indent="-347662" lvl="1" marL="914400" rtl="0" algn="l">
              <a:spcBef>
                <a:spcPts val="0"/>
              </a:spcBef>
              <a:spcAft>
                <a:spcPts val="0"/>
              </a:spcAft>
              <a:buSzPct val="100000"/>
              <a:buChar char="○"/>
            </a:pPr>
            <a:r>
              <a:rPr lang="en" sz="3000"/>
              <a:t>“Cancer Alley”, Louisiana</a:t>
            </a:r>
            <a:endParaRPr sz="3000"/>
          </a:p>
          <a:p>
            <a:pPr indent="-347662" lvl="1" marL="914400" rtl="0" algn="l">
              <a:spcBef>
                <a:spcPts val="0"/>
              </a:spcBef>
              <a:spcAft>
                <a:spcPts val="0"/>
              </a:spcAft>
              <a:buSzPct val="100000"/>
              <a:buChar char="○"/>
            </a:pPr>
            <a:r>
              <a:rPr lang="en" sz="3000"/>
              <a:t>Flint, Michigan</a:t>
            </a:r>
            <a:endParaRPr sz="3000"/>
          </a:p>
          <a:p>
            <a:pPr indent="-347662" lvl="0" marL="457200" rtl="0" algn="l">
              <a:spcBef>
                <a:spcPts val="0"/>
              </a:spcBef>
              <a:spcAft>
                <a:spcPts val="0"/>
              </a:spcAft>
              <a:buSzPct val="100000"/>
              <a:buChar char="●"/>
            </a:pPr>
            <a:r>
              <a:rPr lang="en" sz="3000"/>
              <a:t>One of the most common forms, is increased exposure to volatile organic compounds (VOCs) in the air, </a:t>
            </a:r>
            <a:r>
              <a:rPr lang="en" sz="3000"/>
              <a:t>which</a:t>
            </a:r>
            <a:r>
              <a:rPr lang="en" sz="3000"/>
              <a:t> can cause serious health complications, including cancer, cardiovascular and many other diseases.</a:t>
            </a:r>
            <a:endParaRPr sz="3000"/>
          </a:p>
        </p:txBody>
      </p:sp>
      <p:pic>
        <p:nvPicPr>
          <p:cNvPr id="70" name="Google Shape;70;p14"/>
          <p:cNvPicPr preferRelativeResize="0"/>
          <p:nvPr/>
        </p:nvPicPr>
        <p:blipFill>
          <a:blip r:embed="rId3">
            <a:alphaModFix/>
          </a:blip>
          <a:stretch>
            <a:fillRect/>
          </a:stretch>
        </p:blipFill>
        <p:spPr>
          <a:xfrm>
            <a:off x="5475250" y="737379"/>
            <a:ext cx="3668750" cy="3668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Background</a:t>
            </a:r>
            <a:endParaRPr/>
          </a:p>
        </p:txBody>
      </p:sp>
      <p:sp>
        <p:nvSpPr>
          <p:cNvPr id="76" name="Google Shape;76;p15"/>
          <p:cNvSpPr txBox="1"/>
          <p:nvPr>
            <p:ph idx="1" type="body"/>
          </p:nvPr>
        </p:nvSpPr>
        <p:spPr>
          <a:xfrm>
            <a:off x="311700" y="1152475"/>
            <a:ext cx="4260300" cy="3990900"/>
          </a:xfrm>
          <a:prstGeom prst="rect">
            <a:avLst/>
          </a:prstGeom>
        </p:spPr>
        <p:txBody>
          <a:bodyPr anchorCtr="0" anchor="t" bIns="91425" lIns="91425" spcFirstLastPara="1" rIns="91425" wrap="square" tIns="91425">
            <a:normAutofit/>
          </a:bodyPr>
          <a:lstStyle/>
          <a:p>
            <a:pPr indent="-342900" lvl="0" marL="457200" rtl="0" algn="l">
              <a:spcBef>
                <a:spcPts val="1000"/>
              </a:spcBef>
              <a:spcAft>
                <a:spcPts val="0"/>
              </a:spcAft>
              <a:buSzPts val="1800"/>
              <a:buChar char="●"/>
            </a:pPr>
            <a:r>
              <a:rPr lang="en"/>
              <a:t>We are using chemiresistors with thiol-capped gold nanoparticles (AuNP) to detect change in resistance when exposed to VOCs</a:t>
            </a:r>
            <a:endParaRPr/>
          </a:p>
          <a:p>
            <a:pPr indent="-342900" lvl="0" marL="457200" rtl="0" algn="l">
              <a:spcBef>
                <a:spcPts val="0"/>
              </a:spcBef>
              <a:spcAft>
                <a:spcPts val="0"/>
              </a:spcAft>
              <a:buSzPts val="1800"/>
              <a:buChar char="●"/>
            </a:pPr>
            <a:r>
              <a:rPr lang="en"/>
              <a:t>VOCs</a:t>
            </a:r>
            <a:r>
              <a:rPr lang="en"/>
              <a:t> being detects include: </a:t>
            </a:r>
            <a:endParaRPr/>
          </a:p>
          <a:p>
            <a:pPr indent="-317500" lvl="1" marL="914400" rtl="0" algn="l">
              <a:spcBef>
                <a:spcPts val="0"/>
              </a:spcBef>
              <a:spcAft>
                <a:spcPts val="0"/>
              </a:spcAft>
              <a:buSzPts val="1400"/>
              <a:buChar char="○"/>
            </a:pPr>
            <a:r>
              <a:rPr lang="en"/>
              <a:t>Acetone</a:t>
            </a:r>
            <a:endParaRPr/>
          </a:p>
          <a:p>
            <a:pPr indent="-317500" lvl="1" marL="914400" rtl="0" algn="l">
              <a:spcBef>
                <a:spcPts val="0"/>
              </a:spcBef>
              <a:spcAft>
                <a:spcPts val="0"/>
              </a:spcAft>
              <a:buSzPts val="1400"/>
              <a:buChar char="○"/>
            </a:pPr>
            <a:r>
              <a:rPr lang="en"/>
              <a:t>Ethanol</a:t>
            </a:r>
            <a:endParaRPr/>
          </a:p>
          <a:p>
            <a:pPr indent="-317500" lvl="1" marL="914400" rtl="0" algn="l">
              <a:spcBef>
                <a:spcPts val="0"/>
              </a:spcBef>
              <a:spcAft>
                <a:spcPts val="0"/>
              </a:spcAft>
              <a:buSzPts val="1400"/>
              <a:buChar char="○"/>
            </a:pPr>
            <a:r>
              <a:rPr lang="en"/>
              <a:t>Hexane </a:t>
            </a:r>
            <a:endParaRPr/>
          </a:p>
          <a:p>
            <a:pPr indent="-317500" lvl="1" marL="914400" rtl="0" algn="l">
              <a:spcBef>
                <a:spcPts val="0"/>
              </a:spcBef>
              <a:spcAft>
                <a:spcPts val="0"/>
              </a:spcAft>
              <a:buSzPts val="1400"/>
              <a:buChar char="○"/>
            </a:pPr>
            <a:r>
              <a:rPr lang="en"/>
              <a:t>BTEX (Benzene, Toluene, Ethyl benzene, Xylene)</a:t>
            </a:r>
            <a:endParaRPr/>
          </a:p>
        </p:txBody>
      </p:sp>
      <p:pic>
        <p:nvPicPr>
          <p:cNvPr id="77" name="Google Shape;77;p15" title="AuNP synthesis.png"/>
          <p:cNvPicPr preferRelativeResize="0"/>
          <p:nvPr/>
        </p:nvPicPr>
        <p:blipFill rotWithShape="1">
          <a:blip r:embed="rId3">
            <a:alphaModFix/>
          </a:blip>
          <a:srcRect b="60885" l="82532" r="4334" t="0"/>
          <a:stretch/>
        </p:blipFill>
        <p:spPr>
          <a:xfrm>
            <a:off x="5999951" y="2052600"/>
            <a:ext cx="3144049" cy="3090775"/>
          </a:xfrm>
          <a:prstGeom prst="rect">
            <a:avLst/>
          </a:prstGeom>
          <a:noFill/>
          <a:ln>
            <a:noFill/>
          </a:ln>
        </p:spPr>
      </p:pic>
      <p:sp>
        <p:nvSpPr>
          <p:cNvPr id="78" name="Google Shape;78;p15"/>
          <p:cNvSpPr txBox="1"/>
          <p:nvPr/>
        </p:nvSpPr>
        <p:spPr>
          <a:xfrm>
            <a:off x="4119550" y="3873925"/>
            <a:ext cx="1880400" cy="120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en" sz="1000">
                <a:solidFill>
                  <a:schemeClr val="dk2"/>
                </a:solidFill>
              </a:rPr>
              <a:t>Beaker containing:</a:t>
            </a:r>
            <a:endParaRPr sz="1000">
              <a:solidFill>
                <a:schemeClr val="dk2"/>
              </a:solidFill>
            </a:endParaRPr>
          </a:p>
          <a:p>
            <a:pPr indent="-292100" lvl="0" marL="457200" rtl="0" algn="l">
              <a:lnSpc>
                <a:spcPct val="115000"/>
              </a:lnSpc>
              <a:spcBef>
                <a:spcPts val="1200"/>
              </a:spcBef>
              <a:spcAft>
                <a:spcPts val="0"/>
              </a:spcAft>
              <a:buClr>
                <a:schemeClr val="dk2"/>
              </a:buClr>
              <a:buSzPts val="1000"/>
              <a:buChar char="●"/>
            </a:pPr>
            <a:r>
              <a:rPr lang="en" sz="1000">
                <a:solidFill>
                  <a:schemeClr val="dk2"/>
                </a:solidFill>
              </a:rPr>
              <a:t>Top layer - Thiol-capped AuNPs in toluene</a:t>
            </a:r>
            <a:endParaRPr sz="1000">
              <a:solidFill>
                <a:schemeClr val="dk2"/>
              </a:solidFill>
            </a:endParaRPr>
          </a:p>
          <a:p>
            <a:pPr indent="-292100" lvl="0" marL="457200" rtl="0" algn="l">
              <a:lnSpc>
                <a:spcPct val="115000"/>
              </a:lnSpc>
              <a:spcBef>
                <a:spcPts val="0"/>
              </a:spcBef>
              <a:spcAft>
                <a:spcPts val="0"/>
              </a:spcAft>
              <a:buClr>
                <a:schemeClr val="dk2"/>
              </a:buClr>
              <a:buSzPts val="1000"/>
              <a:buChar char="●"/>
            </a:pPr>
            <a:r>
              <a:rPr lang="en" sz="1000">
                <a:solidFill>
                  <a:schemeClr val="dk2"/>
                </a:solidFill>
              </a:rPr>
              <a:t>Bottom layer - Water</a:t>
            </a:r>
            <a:endParaRPr sz="1000">
              <a:solidFill>
                <a:schemeClr val="dk2"/>
              </a:solidFill>
            </a:endParaRPr>
          </a:p>
        </p:txBody>
      </p:sp>
      <p:pic>
        <p:nvPicPr>
          <p:cNvPr id="79" name="Google Shape;79;p15"/>
          <p:cNvPicPr preferRelativeResize="0"/>
          <p:nvPr/>
        </p:nvPicPr>
        <p:blipFill>
          <a:blip r:embed="rId4">
            <a:alphaModFix/>
          </a:blip>
          <a:stretch>
            <a:fillRect/>
          </a:stretch>
        </p:blipFill>
        <p:spPr>
          <a:xfrm>
            <a:off x="6167758" y="0"/>
            <a:ext cx="2976242" cy="2052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Goals for the Summer</a:t>
            </a:r>
            <a:endParaRPr/>
          </a:p>
        </p:txBody>
      </p:sp>
      <p:sp>
        <p:nvSpPr>
          <p:cNvPr id="85" name="Google Shape;85;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419100" lvl="0" marL="457200" rtl="0" algn="l">
              <a:spcBef>
                <a:spcPts val="1000"/>
              </a:spcBef>
              <a:spcAft>
                <a:spcPts val="0"/>
              </a:spcAft>
              <a:buSzPts val="3000"/>
              <a:buChar char="●"/>
            </a:pPr>
            <a:r>
              <a:rPr lang="en" sz="3000"/>
              <a:t>Identify thiols that are effective nanoparticle caps for detecting different VOCs</a:t>
            </a:r>
            <a:endParaRPr sz="3000"/>
          </a:p>
          <a:p>
            <a:pPr indent="-419100" lvl="0" marL="457200" rtl="0" algn="l">
              <a:spcBef>
                <a:spcPts val="1200"/>
              </a:spcBef>
              <a:spcAft>
                <a:spcPts val="1200"/>
              </a:spcAft>
              <a:buSzPts val="3000"/>
              <a:buChar char="●"/>
            </a:pPr>
            <a:r>
              <a:rPr lang="en" sz="3000"/>
              <a:t>Be able to use the sensors to accurately identify the concentration of the VOCs</a:t>
            </a:r>
            <a:endParaRPr sz="3000"/>
          </a:p>
        </p:txBody>
      </p:sp>
      <p:pic>
        <p:nvPicPr>
          <p:cNvPr id="86" name="Google Shape;86;p16"/>
          <p:cNvPicPr preferRelativeResize="0"/>
          <p:nvPr/>
        </p:nvPicPr>
        <p:blipFill>
          <a:blip r:embed="rId3">
            <a:alphaModFix/>
          </a:blip>
          <a:stretch>
            <a:fillRect/>
          </a:stretch>
        </p:blipFill>
        <p:spPr>
          <a:xfrm>
            <a:off x="3740506" y="3480481"/>
            <a:ext cx="1663000" cy="1663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Microsensor Design and Fabrication</a:t>
            </a:r>
            <a:endParaRPr/>
          </a:p>
        </p:txBody>
      </p:sp>
      <p:sp>
        <p:nvSpPr>
          <p:cNvPr id="92" name="Google Shape;92;p17"/>
          <p:cNvSpPr txBox="1"/>
          <p:nvPr>
            <p:ph idx="1" type="body"/>
          </p:nvPr>
        </p:nvSpPr>
        <p:spPr>
          <a:xfrm>
            <a:off x="2765125" y="804375"/>
            <a:ext cx="3332400" cy="4339200"/>
          </a:xfrm>
          <a:prstGeom prst="rect">
            <a:avLst/>
          </a:prstGeom>
        </p:spPr>
        <p:txBody>
          <a:bodyPr anchorCtr="0" anchor="t" bIns="91425" lIns="91425" spcFirstLastPara="1" rIns="91425" wrap="square" tIns="91425">
            <a:normAutofit/>
          </a:bodyPr>
          <a:lstStyle/>
          <a:p>
            <a:pPr indent="-342900" lvl="0" marL="457200" rtl="0" algn="l">
              <a:spcBef>
                <a:spcPts val="1000"/>
              </a:spcBef>
              <a:spcAft>
                <a:spcPts val="0"/>
              </a:spcAft>
              <a:buSzPts val="1800"/>
              <a:buAutoNum type="alphaUcPeriod"/>
            </a:pPr>
            <a:r>
              <a:rPr lang="en"/>
              <a:t>SiO</a:t>
            </a:r>
            <a:r>
              <a:rPr baseline="-25000" lang="en"/>
              <a:t>2</a:t>
            </a:r>
            <a:r>
              <a:rPr lang="en"/>
              <a:t> layer applied to wafer</a:t>
            </a:r>
            <a:endParaRPr/>
          </a:p>
          <a:p>
            <a:pPr indent="-342900" lvl="0" marL="457200" rtl="0" algn="l">
              <a:spcBef>
                <a:spcPts val="1200"/>
              </a:spcBef>
              <a:spcAft>
                <a:spcPts val="0"/>
              </a:spcAft>
              <a:buSzPts val="1800"/>
              <a:buAutoNum type="alphaUcPeriod"/>
            </a:pPr>
            <a:r>
              <a:rPr lang="en"/>
              <a:t>Photoresist spin coating</a:t>
            </a:r>
            <a:endParaRPr/>
          </a:p>
          <a:p>
            <a:pPr indent="-342900" lvl="0" marL="457200" rtl="0" algn="l">
              <a:spcBef>
                <a:spcPts val="1200"/>
              </a:spcBef>
              <a:spcAft>
                <a:spcPts val="0"/>
              </a:spcAft>
              <a:buSzPts val="1800"/>
              <a:buAutoNum type="alphaUcPeriod"/>
            </a:pPr>
            <a:r>
              <a:rPr lang="en"/>
              <a:t>Photolithography</a:t>
            </a:r>
            <a:endParaRPr/>
          </a:p>
          <a:p>
            <a:pPr indent="-342900" lvl="0" marL="457200" rtl="0" algn="l">
              <a:spcBef>
                <a:spcPts val="1200"/>
              </a:spcBef>
              <a:spcAft>
                <a:spcPts val="0"/>
              </a:spcAft>
              <a:buSzPts val="1800"/>
              <a:buAutoNum type="alphaUcPeriod"/>
            </a:pPr>
            <a:r>
              <a:rPr lang="en"/>
              <a:t>YES Image Reversal</a:t>
            </a:r>
            <a:endParaRPr/>
          </a:p>
          <a:p>
            <a:pPr indent="-342900" lvl="0" marL="457200" rtl="0" algn="l">
              <a:spcBef>
                <a:spcPts val="1000"/>
              </a:spcBef>
              <a:spcAft>
                <a:spcPts val="0"/>
              </a:spcAft>
              <a:buSzPts val="1800"/>
              <a:buAutoNum type="alphaUcPeriod"/>
            </a:pPr>
            <a:r>
              <a:rPr lang="en"/>
              <a:t>Development</a:t>
            </a:r>
            <a:endParaRPr/>
          </a:p>
          <a:p>
            <a:pPr indent="-342900" lvl="0" marL="457200" rtl="0" algn="l">
              <a:spcBef>
                <a:spcPts val="1000"/>
              </a:spcBef>
              <a:spcAft>
                <a:spcPts val="0"/>
              </a:spcAft>
              <a:buSzPts val="1800"/>
              <a:buAutoNum type="alphaUcPeriod"/>
            </a:pPr>
            <a:r>
              <a:rPr lang="en"/>
              <a:t>Metal Sputtering</a:t>
            </a:r>
            <a:endParaRPr/>
          </a:p>
          <a:p>
            <a:pPr indent="-342900" lvl="0" marL="457200" rtl="0" algn="l">
              <a:spcBef>
                <a:spcPts val="1000"/>
              </a:spcBef>
              <a:spcAft>
                <a:spcPts val="1200"/>
              </a:spcAft>
              <a:buSzPts val="1800"/>
              <a:buAutoNum type="alphaUcPeriod"/>
            </a:pPr>
            <a:r>
              <a:rPr lang="en"/>
              <a:t>Lift-Off</a:t>
            </a:r>
            <a:endParaRPr/>
          </a:p>
        </p:txBody>
      </p:sp>
      <p:pic>
        <p:nvPicPr>
          <p:cNvPr id="93" name="Google Shape;93;p17" title="Screenshot 2025-06-10 at 9.27.46 PM.png"/>
          <p:cNvPicPr preferRelativeResize="0"/>
          <p:nvPr/>
        </p:nvPicPr>
        <p:blipFill rotWithShape="1">
          <a:blip r:embed="rId3">
            <a:alphaModFix/>
          </a:blip>
          <a:srcRect b="0" l="6270" r="0" t="0"/>
          <a:stretch/>
        </p:blipFill>
        <p:spPr>
          <a:xfrm>
            <a:off x="0" y="931429"/>
            <a:ext cx="2765125" cy="1416034"/>
          </a:xfrm>
          <a:prstGeom prst="rect">
            <a:avLst/>
          </a:prstGeom>
          <a:noFill/>
          <a:ln>
            <a:noFill/>
          </a:ln>
        </p:spPr>
      </p:pic>
      <p:pic>
        <p:nvPicPr>
          <p:cNvPr id="94" name="Google Shape;94;p17" title="Screenshot 2025-06-10 at 9.28.06 PM.png"/>
          <p:cNvPicPr preferRelativeResize="0"/>
          <p:nvPr/>
        </p:nvPicPr>
        <p:blipFill rotWithShape="1">
          <a:blip r:embed="rId4">
            <a:alphaModFix/>
          </a:blip>
          <a:srcRect b="2871" l="3778" r="5617" t="3302"/>
          <a:stretch/>
        </p:blipFill>
        <p:spPr>
          <a:xfrm>
            <a:off x="5811573" y="0"/>
            <a:ext cx="3332426" cy="5143501"/>
          </a:xfrm>
          <a:prstGeom prst="rect">
            <a:avLst/>
          </a:prstGeom>
          <a:noFill/>
          <a:ln>
            <a:noFill/>
          </a:ln>
        </p:spPr>
      </p:pic>
      <p:pic>
        <p:nvPicPr>
          <p:cNvPr id="95" name="Google Shape;95;p17" title="Screenshot 2025-06-10 at 9.36.21 PM.png"/>
          <p:cNvPicPr preferRelativeResize="0"/>
          <p:nvPr/>
        </p:nvPicPr>
        <p:blipFill rotWithShape="1">
          <a:blip r:embed="rId5">
            <a:alphaModFix/>
          </a:blip>
          <a:srcRect b="2641" l="3753" r="2420" t="3364"/>
          <a:stretch/>
        </p:blipFill>
        <p:spPr>
          <a:xfrm>
            <a:off x="0" y="2347447"/>
            <a:ext cx="2765126" cy="2796051"/>
          </a:xfrm>
          <a:prstGeom prst="rect">
            <a:avLst/>
          </a:prstGeom>
          <a:noFill/>
          <a:ln>
            <a:noFill/>
          </a:ln>
        </p:spPr>
      </p:pic>
      <p:sp>
        <p:nvSpPr>
          <p:cNvPr id="96" name="Google Shape;96;p17"/>
          <p:cNvSpPr txBox="1"/>
          <p:nvPr/>
        </p:nvSpPr>
        <p:spPr>
          <a:xfrm>
            <a:off x="7591900" y="4893300"/>
            <a:ext cx="671700" cy="2769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chemeClr val="dk1"/>
                </a:solidFill>
                <a:latin typeface="Merriweather"/>
                <a:ea typeface="Merriweather"/>
                <a:cs typeface="Merriweather"/>
                <a:sym typeface="Merriweather"/>
              </a:rPr>
              <a:t>Au/Ti metal</a:t>
            </a:r>
            <a:endParaRPr sz="600">
              <a:solidFill>
                <a:schemeClr val="dk1"/>
              </a:solidFill>
              <a:latin typeface="Merriweather"/>
              <a:ea typeface="Merriweather"/>
              <a:cs typeface="Merriweather"/>
              <a:sym typeface="Merriweath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8"/>
          <p:cNvSpPr txBox="1"/>
          <p:nvPr>
            <p:ph type="title"/>
          </p:nvPr>
        </p:nvSpPr>
        <p:spPr>
          <a:xfrm>
            <a:off x="-25" y="0"/>
            <a:ext cx="4010700" cy="1031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Synthesis of Thiol-Capped Gold Nanoparticles</a:t>
            </a:r>
            <a:endParaRPr/>
          </a:p>
        </p:txBody>
      </p:sp>
      <p:sp>
        <p:nvSpPr>
          <p:cNvPr id="102" name="Google Shape;102;p18"/>
          <p:cNvSpPr txBox="1"/>
          <p:nvPr>
            <p:ph idx="1" type="body"/>
          </p:nvPr>
        </p:nvSpPr>
        <p:spPr>
          <a:xfrm>
            <a:off x="0" y="946625"/>
            <a:ext cx="3806700" cy="4196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900"/>
              <a:t>Synthesis of thiol-capped gold NPs to test the effectiveness of detecting different VOC’s</a:t>
            </a:r>
            <a:endParaRPr sz="1900"/>
          </a:p>
          <a:p>
            <a:pPr indent="-323850" lvl="0" marL="457200" rtl="0" algn="l">
              <a:spcBef>
                <a:spcPts val="1200"/>
              </a:spcBef>
              <a:spcAft>
                <a:spcPts val="0"/>
              </a:spcAft>
              <a:buSzPts val="1500"/>
              <a:buAutoNum type="arabicPeriod"/>
            </a:pPr>
            <a:r>
              <a:rPr lang="en" sz="1500"/>
              <a:t>Solution of HAuCl4*3H2O &amp; Nanopure Water</a:t>
            </a:r>
            <a:endParaRPr sz="1500"/>
          </a:p>
          <a:p>
            <a:pPr indent="-323850" lvl="0" marL="457200" rtl="0" algn="l">
              <a:spcBef>
                <a:spcPts val="0"/>
              </a:spcBef>
              <a:spcAft>
                <a:spcPts val="0"/>
              </a:spcAft>
              <a:buSzPts val="1500"/>
              <a:buAutoNum type="arabicPeriod"/>
            </a:pPr>
            <a:r>
              <a:rPr lang="en" sz="1500"/>
              <a:t>Solution of TOAB &amp; Toluene</a:t>
            </a:r>
            <a:endParaRPr sz="1500"/>
          </a:p>
          <a:p>
            <a:pPr indent="-323850" lvl="0" marL="457200" rtl="0" algn="l">
              <a:spcBef>
                <a:spcPts val="0"/>
              </a:spcBef>
              <a:spcAft>
                <a:spcPts val="0"/>
              </a:spcAft>
              <a:buSzPts val="1500"/>
              <a:buAutoNum type="arabicPeriod"/>
            </a:pPr>
            <a:r>
              <a:rPr lang="en" sz="1500"/>
              <a:t>Mix solutions from steps 1 and 2 and stir for about 30 minutes to separate the water layer from the organic phase</a:t>
            </a:r>
            <a:endParaRPr sz="1500"/>
          </a:p>
          <a:p>
            <a:pPr indent="-323850" lvl="0" marL="457200" rtl="0" algn="l">
              <a:spcBef>
                <a:spcPts val="0"/>
              </a:spcBef>
              <a:spcAft>
                <a:spcPts val="0"/>
              </a:spcAft>
              <a:buSzPts val="1500"/>
              <a:buAutoNum type="arabicPeriod"/>
            </a:pPr>
            <a:r>
              <a:rPr lang="en" sz="1500"/>
              <a:t>Add thiol at a ratio of 1:1 (Au:Thiol) and stir for 1 hour</a:t>
            </a:r>
            <a:endParaRPr sz="1500"/>
          </a:p>
          <a:p>
            <a:pPr indent="-323850" lvl="0" marL="457200" rtl="0" algn="l">
              <a:spcBef>
                <a:spcPts val="0"/>
              </a:spcBef>
              <a:spcAft>
                <a:spcPts val="0"/>
              </a:spcAft>
              <a:buSzPts val="1500"/>
              <a:buAutoNum type="arabicPeriod"/>
            </a:pPr>
            <a:r>
              <a:rPr lang="en" sz="1500"/>
              <a:t>Add NaBH4 &amp; Nanopure Water solution dropwise and stir for 3 hours</a:t>
            </a:r>
            <a:endParaRPr sz="1500"/>
          </a:p>
          <a:p>
            <a:pPr indent="-323850" lvl="0" marL="457200" rtl="0" algn="l">
              <a:spcBef>
                <a:spcPts val="0"/>
              </a:spcBef>
              <a:spcAft>
                <a:spcPts val="0"/>
              </a:spcAft>
              <a:buSzPts val="1500"/>
              <a:buAutoNum type="arabicPeriod"/>
            </a:pPr>
            <a:r>
              <a:rPr lang="en" sz="1500"/>
              <a:t>Left in ethanol overnight to rinse any excess thiols from AuNPs</a:t>
            </a:r>
            <a:endParaRPr sz="1500"/>
          </a:p>
        </p:txBody>
      </p:sp>
      <p:pic>
        <p:nvPicPr>
          <p:cNvPr id="103" name="Google Shape;103;p18" title="IMG_2043.jpeg"/>
          <p:cNvPicPr preferRelativeResize="0"/>
          <p:nvPr/>
        </p:nvPicPr>
        <p:blipFill rotWithShape="1">
          <a:blip r:embed="rId3">
            <a:alphaModFix/>
          </a:blip>
          <a:srcRect b="36976" l="34254" r="28086" t="0"/>
          <a:stretch/>
        </p:blipFill>
        <p:spPr>
          <a:xfrm>
            <a:off x="3874294" y="884825"/>
            <a:ext cx="1908457" cy="4258673"/>
          </a:xfrm>
          <a:prstGeom prst="rect">
            <a:avLst/>
          </a:prstGeom>
          <a:noFill/>
          <a:ln>
            <a:noFill/>
          </a:ln>
        </p:spPr>
      </p:pic>
      <p:pic>
        <p:nvPicPr>
          <p:cNvPr id="104" name="Google Shape;104;p18" title="IMG_2044.jpeg"/>
          <p:cNvPicPr preferRelativeResize="0"/>
          <p:nvPr/>
        </p:nvPicPr>
        <p:blipFill rotWithShape="1">
          <a:blip r:embed="rId4">
            <a:alphaModFix/>
          </a:blip>
          <a:srcRect b="48272" l="34224" r="38387" t="0"/>
          <a:stretch/>
        </p:blipFill>
        <p:spPr>
          <a:xfrm>
            <a:off x="5854457" y="884825"/>
            <a:ext cx="1691067" cy="4258673"/>
          </a:xfrm>
          <a:prstGeom prst="rect">
            <a:avLst/>
          </a:prstGeom>
          <a:noFill/>
          <a:ln>
            <a:noFill/>
          </a:ln>
        </p:spPr>
      </p:pic>
      <p:pic>
        <p:nvPicPr>
          <p:cNvPr id="105" name="Google Shape;105;p18" title="IMG_2045.jpeg"/>
          <p:cNvPicPr preferRelativeResize="0"/>
          <p:nvPr/>
        </p:nvPicPr>
        <p:blipFill rotWithShape="1">
          <a:blip r:embed="rId5">
            <a:alphaModFix/>
          </a:blip>
          <a:srcRect b="36972" l="34935" r="34935" t="0"/>
          <a:stretch/>
        </p:blipFill>
        <p:spPr>
          <a:xfrm>
            <a:off x="7617224" y="884820"/>
            <a:ext cx="1526776" cy="4258683"/>
          </a:xfrm>
          <a:prstGeom prst="rect">
            <a:avLst/>
          </a:prstGeom>
          <a:noFill/>
          <a:ln>
            <a:noFill/>
          </a:ln>
        </p:spPr>
      </p:pic>
      <p:sp>
        <p:nvSpPr>
          <p:cNvPr id="106" name="Google Shape;106;p18"/>
          <p:cNvSpPr txBox="1"/>
          <p:nvPr/>
        </p:nvSpPr>
        <p:spPr>
          <a:xfrm>
            <a:off x="3874300" y="561725"/>
            <a:ext cx="1908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rPr>
              <a:t>Before adding thiol</a:t>
            </a:r>
            <a:endParaRPr sz="1300">
              <a:solidFill>
                <a:schemeClr val="dk2"/>
              </a:solidFill>
            </a:endParaRPr>
          </a:p>
        </p:txBody>
      </p:sp>
      <p:sp>
        <p:nvSpPr>
          <p:cNvPr id="107" name="Google Shape;107;p18"/>
          <p:cNvSpPr txBox="1"/>
          <p:nvPr/>
        </p:nvSpPr>
        <p:spPr>
          <a:xfrm>
            <a:off x="5854450" y="592625"/>
            <a:ext cx="1691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rPr>
              <a:t>Some thiol added</a:t>
            </a:r>
            <a:endParaRPr sz="1300">
              <a:solidFill>
                <a:schemeClr val="dk2"/>
              </a:solidFill>
            </a:endParaRPr>
          </a:p>
        </p:txBody>
      </p:sp>
      <p:sp>
        <p:nvSpPr>
          <p:cNvPr id="108" name="Google Shape;108;p18"/>
          <p:cNvSpPr txBox="1"/>
          <p:nvPr/>
        </p:nvSpPr>
        <p:spPr>
          <a:xfrm>
            <a:off x="7617100" y="561725"/>
            <a:ext cx="1526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rPr>
              <a:t>All thiol added</a:t>
            </a:r>
            <a:endParaRPr sz="13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ph type="title"/>
          </p:nvPr>
        </p:nvSpPr>
        <p:spPr>
          <a:xfrm>
            <a:off x="0" y="0"/>
            <a:ext cx="3670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Sample Prep and Trials</a:t>
            </a:r>
            <a:endParaRPr/>
          </a:p>
        </p:txBody>
      </p:sp>
      <p:sp>
        <p:nvSpPr>
          <p:cNvPr id="114" name="Google Shape;114;p19"/>
          <p:cNvSpPr txBox="1"/>
          <p:nvPr>
            <p:ph idx="1" type="body"/>
          </p:nvPr>
        </p:nvSpPr>
        <p:spPr>
          <a:xfrm>
            <a:off x="3670800" y="264175"/>
            <a:ext cx="5473200" cy="2160300"/>
          </a:xfrm>
          <a:prstGeom prst="rect">
            <a:avLst/>
          </a:prstGeom>
        </p:spPr>
        <p:txBody>
          <a:bodyPr anchorCtr="0" anchor="t" bIns="91425" lIns="91425" spcFirstLastPara="1" rIns="91425" wrap="square" tIns="91425">
            <a:normAutofit fontScale="77500" lnSpcReduction="20000"/>
          </a:bodyPr>
          <a:lstStyle/>
          <a:p>
            <a:pPr indent="0" lvl="0" marL="0" rtl="0" algn="l">
              <a:spcBef>
                <a:spcPts val="1000"/>
              </a:spcBef>
              <a:spcAft>
                <a:spcPts val="0"/>
              </a:spcAft>
              <a:buNone/>
            </a:pPr>
            <a:r>
              <a:rPr lang="en"/>
              <a:t>General trial:</a:t>
            </a:r>
            <a:endParaRPr/>
          </a:p>
          <a:p>
            <a:pPr indent="-317182" lvl="0" marL="457200" rtl="0" algn="l">
              <a:spcBef>
                <a:spcPts val="1200"/>
              </a:spcBef>
              <a:spcAft>
                <a:spcPts val="0"/>
              </a:spcAft>
              <a:buSzPct val="100000"/>
              <a:buChar char="●"/>
            </a:pPr>
            <a:r>
              <a:rPr lang="en"/>
              <a:t>We place the chip into the vacuum chamber</a:t>
            </a:r>
            <a:endParaRPr/>
          </a:p>
          <a:p>
            <a:pPr indent="-317182" lvl="0" marL="457200" rtl="0" algn="l">
              <a:spcBef>
                <a:spcPts val="1000"/>
              </a:spcBef>
              <a:spcAft>
                <a:spcPts val="0"/>
              </a:spcAft>
              <a:buSzPct val="100000"/>
              <a:buChar char="●"/>
            </a:pPr>
            <a:r>
              <a:rPr lang="en"/>
              <a:t>Alternate between vacuum and sample after a specified period of time</a:t>
            </a:r>
            <a:endParaRPr/>
          </a:p>
          <a:p>
            <a:pPr indent="-317182" lvl="0" marL="457200" rtl="0" algn="l">
              <a:spcBef>
                <a:spcPts val="1000"/>
              </a:spcBef>
              <a:spcAft>
                <a:spcPts val="0"/>
              </a:spcAft>
              <a:buSzPct val="100000"/>
              <a:buChar char="●"/>
            </a:pPr>
            <a:r>
              <a:rPr lang="en"/>
              <a:t>Some exchange of samples from less concentrated to more concentrated or vise versa</a:t>
            </a:r>
            <a:endParaRPr/>
          </a:p>
          <a:p>
            <a:pPr indent="-317182" lvl="0" marL="457200" rtl="0" algn="l">
              <a:spcBef>
                <a:spcPts val="1000"/>
              </a:spcBef>
              <a:spcAft>
                <a:spcPts val="1200"/>
              </a:spcAft>
              <a:buSzPct val="100000"/>
              <a:buChar char="●"/>
            </a:pPr>
            <a:r>
              <a:rPr lang="en"/>
              <a:t>One second increments between resistance detection</a:t>
            </a:r>
            <a:endParaRPr/>
          </a:p>
        </p:txBody>
      </p:sp>
      <p:pic>
        <p:nvPicPr>
          <p:cNvPr id="115" name="Google Shape;115;p19" title="IMG_2020.jpeg"/>
          <p:cNvPicPr preferRelativeResize="0"/>
          <p:nvPr/>
        </p:nvPicPr>
        <p:blipFill>
          <a:blip r:embed="rId3">
            <a:alphaModFix/>
          </a:blip>
          <a:stretch>
            <a:fillRect/>
          </a:stretch>
        </p:blipFill>
        <p:spPr>
          <a:xfrm>
            <a:off x="3443900" y="2503775"/>
            <a:ext cx="1979762" cy="2639724"/>
          </a:xfrm>
          <a:prstGeom prst="rect">
            <a:avLst/>
          </a:prstGeom>
          <a:noFill/>
          <a:ln>
            <a:noFill/>
          </a:ln>
        </p:spPr>
      </p:pic>
      <p:pic>
        <p:nvPicPr>
          <p:cNvPr id="116" name="Google Shape;116;p19" title="Screenshot 2025-07-16 at 3.27.34 PM.png"/>
          <p:cNvPicPr preferRelativeResize="0"/>
          <p:nvPr/>
        </p:nvPicPr>
        <p:blipFill>
          <a:blip r:embed="rId4">
            <a:alphaModFix/>
          </a:blip>
          <a:stretch>
            <a:fillRect/>
          </a:stretch>
        </p:blipFill>
        <p:spPr>
          <a:xfrm>
            <a:off x="5423650" y="2277200"/>
            <a:ext cx="3720351" cy="2878075"/>
          </a:xfrm>
          <a:prstGeom prst="rect">
            <a:avLst/>
          </a:prstGeom>
          <a:noFill/>
          <a:ln>
            <a:noFill/>
          </a:ln>
        </p:spPr>
      </p:pic>
      <p:graphicFrame>
        <p:nvGraphicFramePr>
          <p:cNvPr id="117" name="Google Shape;117;p19"/>
          <p:cNvGraphicFramePr/>
          <p:nvPr/>
        </p:nvGraphicFramePr>
        <p:xfrm>
          <a:off x="300325" y="1885488"/>
          <a:ext cx="3000000" cy="3000000"/>
        </p:xfrm>
        <a:graphic>
          <a:graphicData uri="http://schemas.openxmlformats.org/drawingml/2006/table">
            <a:tbl>
              <a:tblPr>
                <a:noFill/>
                <a:tableStyleId>{2B34CF42-C95C-4120-BD2A-56AEE224F4E5}</a:tableStyleId>
              </a:tblPr>
              <a:tblGrid>
                <a:gridCol w="1421625"/>
                <a:gridCol w="1421625"/>
              </a:tblGrid>
              <a:tr h="100000">
                <a:tc>
                  <a:txBody>
                    <a:bodyPr/>
                    <a:lstStyle/>
                    <a:p>
                      <a:pPr indent="0" lvl="0" marL="0" rtl="0" algn="l">
                        <a:spcBef>
                          <a:spcPts val="0"/>
                        </a:spcBef>
                        <a:spcAft>
                          <a:spcPts val="0"/>
                        </a:spcAft>
                        <a:buNone/>
                      </a:pPr>
                      <a:r>
                        <a:rPr b="1" lang="en"/>
                        <a:t>VOC</a:t>
                      </a:r>
                      <a:endParaRPr b="1"/>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a:t>Amount</a:t>
                      </a:r>
                      <a:endParaRPr b="1"/>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28575">
                      <a:solidFill>
                        <a:schemeClr val="dk1"/>
                      </a:solidFill>
                      <a:prstDash val="solid"/>
                      <a:round/>
                      <a:headEnd len="sm" w="sm" type="none"/>
                      <a:tailEnd len="sm" w="sm" type="none"/>
                    </a:lnB>
                  </a:tcPr>
                </a:tc>
              </a:tr>
              <a:tr h="188025">
                <a:tc>
                  <a:txBody>
                    <a:bodyPr/>
                    <a:lstStyle/>
                    <a:p>
                      <a:pPr indent="0" lvl="0" marL="0" rtl="0" algn="l">
                        <a:spcBef>
                          <a:spcPts val="0"/>
                        </a:spcBef>
                        <a:spcAft>
                          <a:spcPts val="0"/>
                        </a:spcAft>
                        <a:buNone/>
                      </a:pPr>
                      <a:r>
                        <a:rPr lang="en"/>
                        <a:t>Hexane</a:t>
                      </a:r>
                      <a:endParaRPr/>
                    </a:p>
                  </a:txBody>
                  <a:tcPr marT="91425" marB="91425" marR="91425" marL="91425">
                    <a:lnT cap="flat" cmpd="sng" w="28575">
                      <a:solidFill>
                        <a:schemeClr val="dk1"/>
                      </a:solidFill>
                      <a:prstDash val="solid"/>
                      <a:round/>
                      <a:headEnd len="sm" w="sm" type="none"/>
                      <a:tailEnd len="sm" w="sm" type="none"/>
                    </a:lnT>
                  </a:tcPr>
                </a:tc>
                <a:tc>
                  <a:txBody>
                    <a:bodyPr/>
                    <a:lstStyle/>
                    <a:p>
                      <a:pPr indent="0" lvl="0" marL="0" rtl="0" algn="l">
                        <a:spcBef>
                          <a:spcPts val="0"/>
                        </a:spcBef>
                        <a:spcAft>
                          <a:spcPts val="0"/>
                        </a:spcAft>
                        <a:buNone/>
                      </a:pPr>
                      <a:r>
                        <a:rPr lang="en"/>
                        <a:t>5.34 uL </a:t>
                      </a:r>
                      <a:endParaRPr/>
                    </a:p>
                  </a:txBody>
                  <a:tcPr marT="91425" marB="91425" marR="91425" marL="91425">
                    <a:lnT cap="flat" cmpd="sng" w="28575">
                      <a:solidFill>
                        <a:schemeClr val="dk1"/>
                      </a:solidFill>
                      <a:prstDash val="solid"/>
                      <a:round/>
                      <a:headEnd len="sm" w="sm" type="none"/>
                      <a:tailEnd len="sm" w="sm" type="none"/>
                    </a:lnT>
                  </a:tcPr>
                </a:tc>
              </a:tr>
              <a:tr h="188025">
                <a:tc>
                  <a:txBody>
                    <a:bodyPr/>
                    <a:lstStyle/>
                    <a:p>
                      <a:pPr indent="0" lvl="0" marL="0" rtl="0" algn="l">
                        <a:spcBef>
                          <a:spcPts val="0"/>
                        </a:spcBef>
                        <a:spcAft>
                          <a:spcPts val="0"/>
                        </a:spcAft>
                        <a:buNone/>
                      </a:pPr>
                      <a:r>
                        <a:rPr lang="en"/>
                        <a:t>Ethanol</a:t>
                      </a:r>
                      <a:endParaRPr/>
                    </a:p>
                  </a:txBody>
                  <a:tcPr marT="91425" marB="91425" marR="91425" marL="91425"/>
                </a:tc>
                <a:tc>
                  <a:txBody>
                    <a:bodyPr/>
                    <a:lstStyle/>
                    <a:p>
                      <a:pPr indent="0" lvl="0" marL="0" rtl="0" algn="l">
                        <a:spcBef>
                          <a:spcPts val="0"/>
                        </a:spcBef>
                        <a:spcAft>
                          <a:spcPts val="0"/>
                        </a:spcAft>
                        <a:buNone/>
                      </a:pPr>
                      <a:r>
                        <a:rPr lang="en"/>
                        <a:t>2.39 uL</a:t>
                      </a:r>
                      <a:endParaRPr/>
                    </a:p>
                  </a:txBody>
                  <a:tcPr marT="91425" marB="91425" marR="91425" marL="91425"/>
                </a:tc>
              </a:tr>
              <a:tr h="188025">
                <a:tc>
                  <a:txBody>
                    <a:bodyPr/>
                    <a:lstStyle/>
                    <a:p>
                      <a:pPr indent="0" lvl="0" marL="0" rtl="0" algn="l">
                        <a:spcBef>
                          <a:spcPts val="0"/>
                        </a:spcBef>
                        <a:spcAft>
                          <a:spcPts val="0"/>
                        </a:spcAft>
                        <a:buNone/>
                      </a:pPr>
                      <a:r>
                        <a:rPr lang="en"/>
                        <a:t>Acetone</a:t>
                      </a:r>
                      <a:endParaRPr/>
                    </a:p>
                  </a:txBody>
                  <a:tcPr marT="91425" marB="91425" marR="91425" marL="91425"/>
                </a:tc>
                <a:tc>
                  <a:txBody>
                    <a:bodyPr/>
                    <a:lstStyle/>
                    <a:p>
                      <a:pPr indent="0" lvl="0" marL="0" rtl="0" algn="l">
                        <a:spcBef>
                          <a:spcPts val="0"/>
                        </a:spcBef>
                        <a:spcAft>
                          <a:spcPts val="0"/>
                        </a:spcAft>
                        <a:buNone/>
                      </a:pPr>
                      <a:r>
                        <a:rPr lang="en"/>
                        <a:t>3.00 uL</a:t>
                      </a:r>
                      <a:endParaRPr/>
                    </a:p>
                  </a:txBody>
                  <a:tcPr marT="91425" marB="91425" marR="91425" marL="91425"/>
                </a:tc>
              </a:tr>
              <a:tr h="188025">
                <a:tc>
                  <a:txBody>
                    <a:bodyPr/>
                    <a:lstStyle/>
                    <a:p>
                      <a:pPr indent="0" lvl="0" marL="0" rtl="0" algn="l">
                        <a:spcBef>
                          <a:spcPts val="0"/>
                        </a:spcBef>
                        <a:spcAft>
                          <a:spcPts val="0"/>
                        </a:spcAft>
                        <a:buNone/>
                      </a:pPr>
                      <a:r>
                        <a:rPr lang="en"/>
                        <a:t>Benzene</a:t>
                      </a:r>
                      <a:endParaRPr/>
                    </a:p>
                  </a:txBody>
                  <a:tcPr marT="91425" marB="91425" marR="91425" marL="91425"/>
                </a:tc>
                <a:tc>
                  <a:txBody>
                    <a:bodyPr/>
                    <a:lstStyle/>
                    <a:p>
                      <a:pPr indent="0" lvl="0" marL="0" rtl="0" algn="l">
                        <a:spcBef>
                          <a:spcPts val="0"/>
                        </a:spcBef>
                        <a:spcAft>
                          <a:spcPts val="0"/>
                        </a:spcAft>
                        <a:buNone/>
                      </a:pPr>
                      <a:r>
                        <a:rPr lang="en"/>
                        <a:t>4.03 uL</a:t>
                      </a:r>
                      <a:endParaRPr/>
                    </a:p>
                  </a:txBody>
                  <a:tcPr marT="91425" marB="91425" marR="91425" marL="91425"/>
                </a:tc>
              </a:tr>
              <a:tr h="188025">
                <a:tc>
                  <a:txBody>
                    <a:bodyPr/>
                    <a:lstStyle/>
                    <a:p>
                      <a:pPr indent="0" lvl="0" marL="0" rtl="0" algn="l">
                        <a:spcBef>
                          <a:spcPts val="0"/>
                        </a:spcBef>
                        <a:spcAft>
                          <a:spcPts val="0"/>
                        </a:spcAft>
                        <a:buNone/>
                      </a:pPr>
                      <a:r>
                        <a:rPr lang="en"/>
                        <a:t>Toluene</a:t>
                      </a:r>
                      <a:endParaRPr/>
                    </a:p>
                  </a:txBody>
                  <a:tcPr marT="91425" marB="91425" marR="91425" marL="91425"/>
                </a:tc>
                <a:tc>
                  <a:txBody>
                    <a:bodyPr/>
                    <a:lstStyle/>
                    <a:p>
                      <a:pPr indent="0" lvl="0" marL="0" rtl="0" algn="l">
                        <a:spcBef>
                          <a:spcPts val="0"/>
                        </a:spcBef>
                        <a:spcAft>
                          <a:spcPts val="0"/>
                        </a:spcAft>
                        <a:buNone/>
                      </a:pPr>
                      <a:r>
                        <a:rPr lang="en"/>
                        <a:t>4.34 uL</a:t>
                      </a:r>
                      <a:endParaRPr/>
                    </a:p>
                  </a:txBody>
                  <a:tcPr marT="91425" marB="91425" marR="91425" marL="91425"/>
                </a:tc>
              </a:tr>
              <a:tr h="188025">
                <a:tc>
                  <a:txBody>
                    <a:bodyPr/>
                    <a:lstStyle/>
                    <a:p>
                      <a:pPr indent="0" lvl="0" marL="0" rtl="0" algn="l">
                        <a:spcBef>
                          <a:spcPts val="0"/>
                        </a:spcBef>
                        <a:spcAft>
                          <a:spcPts val="0"/>
                        </a:spcAft>
                        <a:buNone/>
                      </a:pPr>
                      <a:r>
                        <a:rPr lang="en"/>
                        <a:t>Ethyl Benzene</a:t>
                      </a:r>
                      <a:endParaRPr/>
                    </a:p>
                  </a:txBody>
                  <a:tcPr marT="91425" marB="91425" marR="91425" marL="91425"/>
                </a:tc>
                <a:tc>
                  <a:txBody>
                    <a:bodyPr/>
                    <a:lstStyle/>
                    <a:p>
                      <a:pPr indent="0" lvl="0" marL="0" rtl="0" algn="l">
                        <a:spcBef>
                          <a:spcPts val="0"/>
                        </a:spcBef>
                        <a:spcAft>
                          <a:spcPts val="0"/>
                        </a:spcAft>
                        <a:buNone/>
                      </a:pPr>
                      <a:r>
                        <a:rPr lang="en"/>
                        <a:t>5.01 uL</a:t>
                      </a:r>
                      <a:endParaRPr/>
                    </a:p>
                  </a:txBody>
                  <a:tcPr marT="91425" marB="91425" marR="91425" marL="91425"/>
                </a:tc>
              </a:tr>
              <a:tr h="188025">
                <a:tc>
                  <a:txBody>
                    <a:bodyPr/>
                    <a:lstStyle/>
                    <a:p>
                      <a:pPr indent="0" lvl="0" marL="0" rtl="0" algn="l">
                        <a:spcBef>
                          <a:spcPts val="0"/>
                        </a:spcBef>
                        <a:spcAft>
                          <a:spcPts val="0"/>
                        </a:spcAft>
                        <a:buNone/>
                      </a:pPr>
                      <a:r>
                        <a:rPr lang="en"/>
                        <a:t>Xylene</a:t>
                      </a:r>
                      <a:endParaRPr/>
                    </a:p>
                  </a:txBody>
                  <a:tcPr marT="91425" marB="91425" marR="91425" marL="91425"/>
                </a:tc>
                <a:tc>
                  <a:txBody>
                    <a:bodyPr/>
                    <a:lstStyle/>
                    <a:p>
                      <a:pPr indent="0" lvl="0" marL="0" rtl="0" algn="l">
                        <a:spcBef>
                          <a:spcPts val="0"/>
                        </a:spcBef>
                        <a:spcAft>
                          <a:spcPts val="0"/>
                        </a:spcAft>
                        <a:buNone/>
                      </a:pPr>
                      <a:r>
                        <a:rPr lang="en"/>
                        <a:t>5.05 uL</a:t>
                      </a:r>
                      <a:endParaRPr/>
                    </a:p>
                  </a:txBody>
                  <a:tcPr marT="91425" marB="91425" marR="91425" marL="91425"/>
                </a:tc>
              </a:tr>
            </a:tbl>
          </a:graphicData>
        </a:graphic>
      </p:graphicFrame>
      <p:sp>
        <p:nvSpPr>
          <p:cNvPr id="118" name="Google Shape;118;p19"/>
          <p:cNvSpPr txBox="1"/>
          <p:nvPr/>
        </p:nvSpPr>
        <p:spPr>
          <a:xfrm>
            <a:off x="28150" y="382625"/>
            <a:ext cx="3670800" cy="159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50">
                <a:solidFill>
                  <a:schemeClr val="dk2"/>
                </a:solidFill>
              </a:rPr>
              <a:t>Sample Prep:</a:t>
            </a:r>
            <a:endParaRPr sz="1250">
              <a:solidFill>
                <a:schemeClr val="dk2"/>
              </a:solidFill>
            </a:endParaRPr>
          </a:p>
          <a:p>
            <a:pPr indent="-307975" lvl="0" marL="457200" rtl="0" algn="l">
              <a:spcBef>
                <a:spcPts val="1000"/>
              </a:spcBef>
              <a:spcAft>
                <a:spcPts val="0"/>
              </a:spcAft>
              <a:buClr>
                <a:schemeClr val="dk2"/>
              </a:buClr>
              <a:buSzPts val="1250"/>
              <a:buChar char="●"/>
            </a:pPr>
            <a:r>
              <a:rPr lang="en" sz="1250">
                <a:solidFill>
                  <a:schemeClr val="dk2"/>
                </a:solidFill>
              </a:rPr>
              <a:t>Add designated amount of VOC into 1 L of air in a tedlar bag to prepare a 1000 ppm sample</a:t>
            </a:r>
            <a:endParaRPr sz="1150">
              <a:solidFill>
                <a:schemeClr val="dk2"/>
              </a:solidFill>
            </a:endParaRPr>
          </a:p>
          <a:p>
            <a:pPr indent="-307975" lvl="0" marL="457200" rtl="0" algn="l">
              <a:spcBef>
                <a:spcPts val="1000"/>
              </a:spcBef>
              <a:spcAft>
                <a:spcPts val="1000"/>
              </a:spcAft>
              <a:buClr>
                <a:schemeClr val="dk2"/>
              </a:buClr>
              <a:buSzPts val="1250"/>
              <a:buChar char="●"/>
            </a:pPr>
            <a:r>
              <a:rPr lang="en" sz="1250">
                <a:solidFill>
                  <a:schemeClr val="dk2"/>
                </a:solidFill>
              </a:rPr>
              <a:t>Series </a:t>
            </a:r>
            <a:r>
              <a:rPr lang="en" sz="1250">
                <a:solidFill>
                  <a:schemeClr val="dk2"/>
                </a:solidFill>
              </a:rPr>
              <a:t>dilution</a:t>
            </a:r>
            <a:r>
              <a:rPr lang="en" sz="1250">
                <a:solidFill>
                  <a:schemeClr val="dk2"/>
                </a:solidFill>
              </a:rPr>
              <a:t> of sample to create multiple concentrations</a:t>
            </a:r>
            <a:endParaRPr sz="125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0"/>
          <p:cNvSpPr txBox="1"/>
          <p:nvPr>
            <p:ph idx="1" type="body"/>
          </p:nvPr>
        </p:nvSpPr>
        <p:spPr>
          <a:xfrm>
            <a:off x="0" y="1257500"/>
            <a:ext cx="4271100" cy="1604100"/>
          </a:xfrm>
          <a:prstGeom prst="rect">
            <a:avLst/>
          </a:prstGeom>
        </p:spPr>
        <p:txBody>
          <a:bodyPr anchorCtr="0" anchor="t" bIns="91425" lIns="91425" spcFirstLastPara="1" rIns="91425" wrap="square" tIns="91425">
            <a:normAutofit fontScale="70000" lnSpcReduction="20000"/>
          </a:bodyPr>
          <a:lstStyle/>
          <a:p>
            <a:pPr indent="-308610" lvl="0" marL="457200" rtl="0" algn="l">
              <a:spcBef>
                <a:spcPts val="1000"/>
              </a:spcBef>
              <a:spcAft>
                <a:spcPts val="0"/>
              </a:spcAft>
              <a:buSzPct val="100000"/>
              <a:buChar char="●"/>
            </a:pPr>
            <a:r>
              <a:rPr lang="en"/>
              <a:t>Shows sensitivity to concentrations of alkanes and BTEX</a:t>
            </a:r>
            <a:endParaRPr/>
          </a:p>
          <a:p>
            <a:pPr indent="-308610" lvl="0" marL="457200" rtl="0" algn="l">
              <a:spcBef>
                <a:spcPts val="1200"/>
              </a:spcBef>
              <a:spcAft>
                <a:spcPts val="0"/>
              </a:spcAft>
              <a:buSzPct val="100000"/>
              <a:buChar char="●"/>
            </a:pPr>
            <a:r>
              <a:rPr lang="en"/>
              <a:t>Some inconsistencies with hexane, but mostly good</a:t>
            </a:r>
            <a:endParaRPr/>
          </a:p>
          <a:p>
            <a:pPr indent="-308610" lvl="0" marL="457200" rtl="0" algn="l">
              <a:spcBef>
                <a:spcPts val="1200"/>
              </a:spcBef>
              <a:spcAft>
                <a:spcPts val="1200"/>
              </a:spcAft>
              <a:buSzPct val="100000"/>
              <a:buChar char="●"/>
            </a:pPr>
            <a:r>
              <a:rPr lang="en"/>
              <a:t>Some problems with higher concentrations of toluene and hexane</a:t>
            </a:r>
            <a:endParaRPr/>
          </a:p>
        </p:txBody>
      </p:sp>
      <p:pic>
        <p:nvPicPr>
          <p:cNvPr id="124" name="Google Shape;124;p20" title="Screenshot 2025-06-17 at 9.44.51 PM.png"/>
          <p:cNvPicPr preferRelativeResize="0"/>
          <p:nvPr/>
        </p:nvPicPr>
        <p:blipFill>
          <a:blip r:embed="rId3">
            <a:alphaModFix/>
          </a:blip>
          <a:stretch>
            <a:fillRect/>
          </a:stretch>
        </p:blipFill>
        <p:spPr>
          <a:xfrm>
            <a:off x="4401375" y="0"/>
            <a:ext cx="4742626" cy="2492449"/>
          </a:xfrm>
          <a:prstGeom prst="rect">
            <a:avLst/>
          </a:prstGeom>
          <a:noFill/>
          <a:ln>
            <a:noFill/>
          </a:ln>
        </p:spPr>
      </p:pic>
      <p:pic>
        <p:nvPicPr>
          <p:cNvPr id="125" name="Google Shape;125;p20" title="Screenshot 2025-06-17 at 9.45.31 PM.png"/>
          <p:cNvPicPr preferRelativeResize="0"/>
          <p:nvPr/>
        </p:nvPicPr>
        <p:blipFill rotWithShape="1">
          <a:blip r:embed="rId4">
            <a:alphaModFix/>
          </a:blip>
          <a:srcRect b="0" l="0" r="2123" t="0"/>
          <a:stretch/>
        </p:blipFill>
        <p:spPr>
          <a:xfrm>
            <a:off x="4572000" y="2861663"/>
            <a:ext cx="4572001" cy="2281824"/>
          </a:xfrm>
          <a:prstGeom prst="rect">
            <a:avLst/>
          </a:prstGeom>
          <a:noFill/>
          <a:ln>
            <a:noFill/>
          </a:ln>
        </p:spPr>
      </p:pic>
      <p:pic>
        <p:nvPicPr>
          <p:cNvPr id="126" name="Google Shape;126;p20" title="Screenshot 2025-06-17 at 9.45.54 PM.png"/>
          <p:cNvPicPr preferRelativeResize="0"/>
          <p:nvPr/>
        </p:nvPicPr>
        <p:blipFill rotWithShape="1">
          <a:blip r:embed="rId5">
            <a:alphaModFix/>
          </a:blip>
          <a:srcRect b="0" l="0" r="3735" t="0"/>
          <a:stretch/>
        </p:blipFill>
        <p:spPr>
          <a:xfrm>
            <a:off x="0" y="2791292"/>
            <a:ext cx="4572000" cy="2352208"/>
          </a:xfrm>
          <a:prstGeom prst="rect">
            <a:avLst/>
          </a:prstGeom>
          <a:noFill/>
          <a:ln>
            <a:noFill/>
          </a:ln>
        </p:spPr>
      </p:pic>
      <p:sp>
        <p:nvSpPr>
          <p:cNvPr id="127" name="Google Shape;127;p20"/>
          <p:cNvSpPr txBox="1"/>
          <p:nvPr>
            <p:ph type="title"/>
          </p:nvPr>
        </p:nvSpPr>
        <p:spPr>
          <a:xfrm>
            <a:off x="0" y="0"/>
            <a:ext cx="4271100" cy="906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Response of 16-MHA capped AuNP</a:t>
            </a:r>
            <a:endParaRPr/>
          </a:p>
        </p:txBody>
      </p:sp>
      <p:pic>
        <p:nvPicPr>
          <p:cNvPr id="128" name="Google Shape;128;p20"/>
          <p:cNvPicPr preferRelativeResize="0"/>
          <p:nvPr/>
        </p:nvPicPr>
        <p:blipFill rotWithShape="1">
          <a:blip r:embed="rId6">
            <a:alphaModFix/>
          </a:blip>
          <a:srcRect b="42144" l="0" r="0" t="44237"/>
          <a:stretch/>
        </p:blipFill>
        <p:spPr>
          <a:xfrm>
            <a:off x="63975" y="906300"/>
            <a:ext cx="3023875" cy="351200"/>
          </a:xfrm>
          <a:prstGeom prst="rect">
            <a:avLst/>
          </a:prstGeom>
          <a:noFill/>
          <a:ln>
            <a:noFill/>
          </a:ln>
        </p:spPr>
      </p:pic>
      <p:sp>
        <p:nvSpPr>
          <p:cNvPr id="129" name="Google Shape;129;p20"/>
          <p:cNvSpPr txBox="1"/>
          <p:nvPr/>
        </p:nvSpPr>
        <p:spPr>
          <a:xfrm>
            <a:off x="703467" y="987874"/>
            <a:ext cx="24630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900">
                <a:solidFill>
                  <a:srgbClr val="595959"/>
                </a:solidFill>
              </a:rPr>
              <a:t>16-Mercaptohexadecanoic acid (16-MHA)</a:t>
            </a:r>
            <a:endParaRPr sz="900">
              <a:solidFill>
                <a:srgbClr val="59595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1"/>
          <p:cNvSpPr txBox="1"/>
          <p:nvPr>
            <p:ph idx="1" type="body"/>
          </p:nvPr>
        </p:nvSpPr>
        <p:spPr>
          <a:xfrm>
            <a:off x="0" y="737488"/>
            <a:ext cx="6117900" cy="978600"/>
          </a:xfrm>
          <a:prstGeom prst="rect">
            <a:avLst/>
          </a:prstGeom>
        </p:spPr>
        <p:txBody>
          <a:bodyPr anchorCtr="0" anchor="t" bIns="91425" lIns="91425" spcFirstLastPara="1" rIns="91425" wrap="square" tIns="91425">
            <a:normAutofit lnSpcReduction="20000"/>
          </a:bodyPr>
          <a:lstStyle/>
          <a:p>
            <a:pPr indent="-342900" lvl="0" marL="457200" rtl="0" algn="l">
              <a:spcBef>
                <a:spcPts val="1000"/>
              </a:spcBef>
              <a:spcAft>
                <a:spcPts val="1200"/>
              </a:spcAft>
              <a:buSzPts val="1800"/>
              <a:buChar char="●"/>
            </a:pPr>
            <a:r>
              <a:rPr lang="en"/>
              <a:t>Responds to VOCs at different resistance levels, making it so that we can accurately identify the present VOC</a:t>
            </a:r>
            <a:endParaRPr/>
          </a:p>
        </p:txBody>
      </p:sp>
      <p:sp>
        <p:nvSpPr>
          <p:cNvPr id="135" name="Google Shape;135;p21"/>
          <p:cNvSpPr txBox="1"/>
          <p:nvPr>
            <p:ph type="title"/>
          </p:nvPr>
        </p:nvSpPr>
        <p:spPr>
          <a:xfrm>
            <a:off x="0" y="0"/>
            <a:ext cx="4983900" cy="906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Response of 16-MHA capped AuNP</a:t>
            </a:r>
            <a:endParaRPr/>
          </a:p>
        </p:txBody>
      </p:sp>
      <p:pic>
        <p:nvPicPr>
          <p:cNvPr id="136" name="Google Shape;136;p21"/>
          <p:cNvPicPr preferRelativeResize="0"/>
          <p:nvPr/>
        </p:nvPicPr>
        <p:blipFill rotWithShape="1">
          <a:blip r:embed="rId3">
            <a:alphaModFix/>
          </a:blip>
          <a:srcRect b="42144" l="0" r="0" t="44237"/>
          <a:stretch/>
        </p:blipFill>
        <p:spPr>
          <a:xfrm>
            <a:off x="4618650" y="118775"/>
            <a:ext cx="3998972" cy="464450"/>
          </a:xfrm>
          <a:prstGeom prst="rect">
            <a:avLst/>
          </a:prstGeom>
          <a:noFill/>
          <a:ln>
            <a:noFill/>
          </a:ln>
        </p:spPr>
      </p:pic>
      <p:sp>
        <p:nvSpPr>
          <p:cNvPr id="137" name="Google Shape;137;p21"/>
          <p:cNvSpPr txBox="1"/>
          <p:nvPr/>
        </p:nvSpPr>
        <p:spPr>
          <a:xfrm>
            <a:off x="5436142" y="291599"/>
            <a:ext cx="24630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900">
                <a:solidFill>
                  <a:srgbClr val="595959"/>
                </a:solidFill>
              </a:rPr>
              <a:t>16-Mercaptohexadecanoic acid (16-MHA)</a:t>
            </a:r>
            <a:endParaRPr sz="900">
              <a:solidFill>
                <a:srgbClr val="595959"/>
              </a:solidFill>
            </a:endParaRPr>
          </a:p>
        </p:txBody>
      </p:sp>
      <p:pic>
        <p:nvPicPr>
          <p:cNvPr id="138" name="Google Shape;138;p21" title="Screenshot 2025-07-16 at 4.31.06 PM.png"/>
          <p:cNvPicPr preferRelativeResize="0"/>
          <p:nvPr/>
        </p:nvPicPr>
        <p:blipFill rotWithShape="1">
          <a:blip r:embed="rId4">
            <a:alphaModFix/>
          </a:blip>
          <a:srcRect b="0" l="0" r="0" t="8725"/>
          <a:stretch/>
        </p:blipFill>
        <p:spPr>
          <a:xfrm>
            <a:off x="1" y="1870375"/>
            <a:ext cx="7025424" cy="3273125"/>
          </a:xfrm>
          <a:prstGeom prst="rect">
            <a:avLst/>
          </a:prstGeom>
          <a:noFill/>
          <a:ln>
            <a:noFill/>
          </a:ln>
        </p:spPr>
      </p:pic>
      <p:pic>
        <p:nvPicPr>
          <p:cNvPr id="139" name="Google Shape;139;p21" title="Screenshot 2025-07-16 at 4.32.06 PM.png"/>
          <p:cNvPicPr preferRelativeResize="0"/>
          <p:nvPr/>
        </p:nvPicPr>
        <p:blipFill>
          <a:blip r:embed="rId5">
            <a:alphaModFix/>
          </a:blip>
          <a:stretch>
            <a:fillRect/>
          </a:stretch>
        </p:blipFill>
        <p:spPr>
          <a:xfrm>
            <a:off x="7025425" y="1384496"/>
            <a:ext cx="1893250" cy="1477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