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12192000"/>
  <p:notesSz cx="6858000" cy="9144000"/>
  <p:embeddedFontLst>
    <p:embeddedFont>
      <p:font typeface="Roboto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7" roundtripDataSignature="AMtx7mj1lsbGtCwjz3UoZHgojTKBgOdP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1D1C168-B9E1-41CD-94BB-725C8CE48360}">
  <a:tblStyle styleId="{41D1C168-B9E1-41CD-94BB-725C8CE483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oboto-italic.fntdata"/><Relationship Id="rId12" Type="http://schemas.openxmlformats.org/officeDocument/2006/relationships/slide" Target="slides/slide7.xml"/><Relationship Id="rId34" Type="http://schemas.openxmlformats.org/officeDocument/2006/relationships/font" Target="fonts/Roboto-bold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Roboto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f584004d6a_0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f584004d6a_0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3f584004d6a_0_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f584004d6a_0_3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f584004d6a_0_3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g3f584004d6a_0_3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f584004d6a_0_3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f584004d6a_0_3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g3f584004d6a_0_3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f584004d6a_0_2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f584004d6a_0_2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g3f584004d6a_0_2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f586fd66fa_0_5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3f586fd66fa_0_5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g3f586fd66fa_0_5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f586fd66fa_0_5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f586fd66fa_0_5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g3f586fd66fa_0_5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f584004d6a_0_2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f584004d6a_0_2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g3f584004d6a_0_2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f584004d6a_0_3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f584004d6a_0_3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g3f584004d6a_0_30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f584004d6a_0_4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3f584004d6a_0_4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g3f584004d6a_0_4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f586fd66fa_0_4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f586fd66fa_0_4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g3f586fd66fa_0_4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f586fd66fa_0_4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f586fd66fa_0_4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g3f586fd66fa_0_4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f584004d6a_0_3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3f584004d6a_0_3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g3f584004d6a_0_3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f586fd66fa_0_3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f586fd66fa_0_3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g3f586fd66fa_0_3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f586fd66fa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3f586fd66fa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g3f586fd66fa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f586fd66fa_0_6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3f586fd66fa_0_6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g3f586fd66fa_0_6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f586fd66fa_0_6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3f586fd66fa_0_6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g3f586fd66fa_0_60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f586fd66fa_0_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3f586fd66fa_0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g3f586fd66fa_0_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584004d6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f584004d6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3f584004d6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584004d6a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584004d6a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3f584004d6a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586fd66fa_0_4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586fd66fa_0_4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3f586fd66fa_0_4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5cc3dc6fd_0_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f5cc3dc6fd_0_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3f5cc3dc6fd_0_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f584004d6a_0_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f584004d6a_0_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3f584004d6a_0_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5cc3dc6f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f5cc3dc6f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3f5cc3dc6f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f5cc3dc6fd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f5cc3dc6fd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g3f5cc3dc6fd_0_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6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" type="body"/>
          </p:nvPr>
        </p:nvSpPr>
        <p:spPr>
          <a:xfrm rot="5400000">
            <a:off x="3581203" y="-2432479"/>
            <a:ext cx="4882200" cy="11729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5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6" name="Google Shape;86;p16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Google Shape;88;g3f586fd66fa_0_303"/>
          <p:cNvCxnSpPr/>
          <p:nvPr/>
        </p:nvCxnSpPr>
        <p:spPr>
          <a:xfrm>
            <a:off x="656750" y="1680378"/>
            <a:ext cx="566400" cy="0"/>
          </a:xfrm>
          <a:prstGeom prst="straightConnector1">
            <a:avLst/>
          </a:prstGeom>
          <a:noFill/>
          <a:ln cap="flat" cmpd="sng" w="508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9" name="Google Shape;89;g3f586fd66fa_0_303"/>
          <p:cNvSpPr txBox="1"/>
          <p:nvPr>
            <p:ph type="title"/>
          </p:nvPr>
        </p:nvSpPr>
        <p:spPr>
          <a:xfrm>
            <a:off x="517200" y="610700"/>
            <a:ext cx="11157600" cy="91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g3f586fd66fa_0_303"/>
          <p:cNvSpPr txBox="1"/>
          <p:nvPr>
            <p:ph idx="1" type="body"/>
          </p:nvPr>
        </p:nvSpPr>
        <p:spPr>
          <a:xfrm>
            <a:off x="517200" y="1986432"/>
            <a:ext cx="11157600" cy="410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>
              <a:spcBef>
                <a:spcPts val="1000"/>
              </a:spcBef>
              <a:spcAft>
                <a:spcPts val="0"/>
              </a:spcAft>
              <a:buSzPts val="1500"/>
              <a:buChar char="•"/>
              <a:defRPr/>
            </a:lvl1pPr>
            <a:lvl2pPr indent="-323850" lvl="1" marL="914400">
              <a:spcBef>
                <a:spcPts val="500"/>
              </a:spcBef>
              <a:spcAft>
                <a:spcPts val="0"/>
              </a:spcAft>
              <a:buSzPts val="1500"/>
              <a:buChar char="•"/>
              <a:defRPr/>
            </a:lvl2pPr>
            <a:lvl3pPr indent="-323850" lvl="2" marL="1371600">
              <a:spcBef>
                <a:spcPts val="500"/>
              </a:spcBef>
              <a:spcAft>
                <a:spcPts val="0"/>
              </a:spcAft>
              <a:buSzPts val="1500"/>
              <a:buChar char="•"/>
              <a:defRPr/>
            </a:lvl3pPr>
            <a:lvl4pPr indent="-323850" lvl="3" marL="1828800">
              <a:spcBef>
                <a:spcPts val="500"/>
              </a:spcBef>
              <a:spcAft>
                <a:spcPts val="0"/>
              </a:spcAft>
              <a:buSzPts val="1500"/>
              <a:buChar char="•"/>
              <a:defRPr/>
            </a:lvl4pPr>
            <a:lvl5pPr indent="-323850" lvl="4" marL="2286000">
              <a:spcBef>
                <a:spcPts val="500"/>
              </a:spcBef>
              <a:spcAft>
                <a:spcPts val="0"/>
              </a:spcAft>
              <a:buSzPts val="1500"/>
              <a:buChar char="•"/>
              <a:defRPr/>
            </a:lvl5pPr>
            <a:lvl6pPr indent="-342900" lvl="5" marL="27432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g3f586fd66fa_0_30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" type="body"/>
          </p:nvPr>
        </p:nvSpPr>
        <p:spPr>
          <a:xfrm>
            <a:off x="157406" y="991318"/>
            <a:ext cx="11729794" cy="48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4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6.xml"/><Relationship Id="rId10" Type="http://schemas.openxmlformats.org/officeDocument/2006/relationships/slideLayout" Target="../slideLayouts/slideLayout5.xml"/><Relationship Id="rId1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7.xml"/><Relationship Id="rId1" Type="http://schemas.openxmlformats.org/officeDocument/2006/relationships/image" Target="../media/image3.jpg"/><Relationship Id="rId2" Type="http://schemas.openxmlformats.org/officeDocument/2006/relationships/image" Target="../media/image7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slideLayout" Target="../slideLayouts/slideLayout4.xml"/><Relationship Id="rId15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9.xml"/><Relationship Id="rId17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/>
          <p:nvPr/>
        </p:nvSpPr>
        <p:spPr>
          <a:xfrm>
            <a:off x="1" y="0"/>
            <a:ext cx="12192000" cy="887702"/>
          </a:xfrm>
          <a:prstGeom prst="rect">
            <a:avLst/>
          </a:prstGeom>
          <a:solidFill>
            <a:srgbClr val="5252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5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5"/>
          <p:cNvSpPr txBox="1"/>
          <p:nvPr>
            <p:ph idx="1" type="body"/>
          </p:nvPr>
        </p:nvSpPr>
        <p:spPr>
          <a:xfrm>
            <a:off x="157406" y="991318"/>
            <a:ext cx="11729794" cy="48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673814" y="6184591"/>
            <a:ext cx="780774" cy="5576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transport, wheel&#10;&#10;Description automatically generated" id="15" name="Google Shape;15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6708" y="6061250"/>
            <a:ext cx="677496" cy="6810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, logo&#10;&#10;Description automatically generated" id="16" name="Google Shape;1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8309" y="6109843"/>
            <a:ext cx="1397082" cy="6722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&#10;&#10;Description automatically generated" id="17" name="Google Shape;1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0737" y="6146504"/>
            <a:ext cx="1205043" cy="5269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horizontal and vertical variations of the University of North Carolina at Chapel Hill signature." id="18" name="Google Shape;18;p5"/>
          <p:cNvPicPr preferRelativeResize="0"/>
          <p:nvPr/>
        </p:nvPicPr>
        <p:blipFill rotWithShape="1">
          <a:blip r:embed="rId5">
            <a:alphaModFix/>
          </a:blip>
          <a:srcRect b="37296" l="13407" r="51922" t="37112"/>
          <a:stretch/>
        </p:blipFill>
        <p:spPr>
          <a:xfrm>
            <a:off x="4850375" y="6109843"/>
            <a:ext cx="2102328" cy="63526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14.png"/><Relationship Id="rId5" Type="http://schemas.openxmlformats.org/officeDocument/2006/relationships/image" Target="../media/image21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drive.google.com/file/d/1GlL5nnr_H6XVDrPHn3f9lso4Grj7LAvF/view" TargetMode="External"/><Relationship Id="rId4" Type="http://schemas.openxmlformats.org/officeDocument/2006/relationships/image" Target="../media/image1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Relationship Id="rId4" Type="http://schemas.openxmlformats.org/officeDocument/2006/relationships/image" Target="../media/image2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9.jpg"/><Relationship Id="rId4" Type="http://schemas.openxmlformats.org/officeDocument/2006/relationships/image" Target="../media/image5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drive.google.com/file/d/1Evs9a715YUYe8PeXkR0H02JCMLsoonq7/view" TargetMode="External"/><Relationship Id="rId4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png"/><Relationship Id="rId4" Type="http://schemas.openxmlformats.org/officeDocument/2006/relationships/image" Target="../media/image3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png"/><Relationship Id="rId4" Type="http://schemas.openxmlformats.org/officeDocument/2006/relationships/image" Target="../media/image6.png"/><Relationship Id="rId5" Type="http://schemas.openxmlformats.org/officeDocument/2006/relationships/image" Target="../media/image49.jpg"/><Relationship Id="rId6" Type="http://schemas.openxmlformats.org/officeDocument/2006/relationships/image" Target="../media/image5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3.png"/><Relationship Id="rId4" Type="http://schemas.openxmlformats.org/officeDocument/2006/relationships/image" Target="../media/image32.png"/><Relationship Id="rId5" Type="http://schemas.openxmlformats.org/officeDocument/2006/relationships/image" Target="../media/image2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43.png"/><Relationship Id="rId10" Type="http://schemas.openxmlformats.org/officeDocument/2006/relationships/image" Target="../media/image45.png"/><Relationship Id="rId13" Type="http://schemas.openxmlformats.org/officeDocument/2006/relationships/image" Target="../media/image48.png"/><Relationship Id="rId1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4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47.png"/><Relationship Id="rId5" Type="http://schemas.openxmlformats.org/officeDocument/2006/relationships/image" Target="../media/image37.png"/><Relationship Id="rId6" Type="http://schemas.openxmlformats.org/officeDocument/2006/relationships/image" Target="../media/image40.png"/><Relationship Id="rId7" Type="http://schemas.openxmlformats.org/officeDocument/2006/relationships/image" Target="../media/image39.png"/><Relationship Id="rId8" Type="http://schemas.openxmlformats.org/officeDocument/2006/relationships/image" Target="../media/image4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25.png"/><Relationship Id="rId5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3600"/>
              <a:t>Optimizing Target Solvent Composition for RIR-MAPLE Deposition of </a:t>
            </a:r>
            <a:endParaRPr b="1" sz="36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3600"/>
              <a:t>Hybrid Perovskites</a:t>
            </a:r>
            <a:r>
              <a:rPr lang="en-US" sz="3600"/>
              <a:t> </a:t>
            </a:r>
            <a:endParaRPr sz="3600"/>
          </a:p>
        </p:txBody>
      </p:sp>
      <p:sp>
        <p:nvSpPr>
          <p:cNvPr id="97" name="Google Shape;97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1800"/>
              <a:t>Fiona Wolfe-Roberts</a:t>
            </a:r>
            <a:endParaRPr sz="1800"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en-US" sz="1800"/>
              <a:t>Home Institution: North Carolina State University</a:t>
            </a:r>
            <a:endParaRPr sz="1800"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en-US" sz="1800"/>
              <a:t>Host Institution: Duke University</a:t>
            </a:r>
            <a:endParaRPr sz="1800"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800"/>
              <a:t>J</a:t>
            </a:r>
            <a:r>
              <a:rPr lang="en-US" sz="1800"/>
              <a:t>oshua O. Ayeni</a:t>
            </a:r>
            <a:r>
              <a:rPr baseline="30000" lang="en-US" sz="1800"/>
              <a:t>1,2</a:t>
            </a:r>
            <a:r>
              <a:rPr lang="en-US" sz="1800"/>
              <a:t>, Adrienne D. Stiff-Roberts</a:t>
            </a:r>
            <a:r>
              <a:rPr baseline="30000" lang="en-US" sz="1800"/>
              <a:t>1,2</a:t>
            </a:r>
            <a:endParaRPr sz="1800"/>
          </a:p>
          <a:p>
            <a:pPr indent="-32385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AutoNum type="arabicPeriod"/>
            </a:pPr>
            <a:r>
              <a:rPr i="1" lang="en-US" sz="1500">
                <a:solidFill>
                  <a:srgbClr val="666666"/>
                </a:solidFill>
              </a:rPr>
              <a:t>University Program in Materials Science and Engineering, Duke University, Durham, NC, USA</a:t>
            </a:r>
            <a:endParaRPr i="1" sz="1500">
              <a:solidFill>
                <a:srgbClr val="666666"/>
              </a:solidFill>
            </a:endParaRPr>
          </a:p>
          <a:p>
            <a:pPr indent="-32385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AutoNum type="arabicPeriod"/>
            </a:pPr>
            <a:r>
              <a:rPr i="1" lang="en-US" sz="1500">
                <a:solidFill>
                  <a:srgbClr val="666666"/>
                </a:solidFill>
              </a:rPr>
              <a:t>Department of Electrical and Computer Engineering, Duke University, Durham, NC, USA</a:t>
            </a:r>
            <a:endParaRPr i="1" sz="1500">
              <a:solidFill>
                <a:srgbClr val="666666"/>
              </a:solidFill>
            </a:endParaRPr>
          </a:p>
        </p:txBody>
      </p:sp>
      <p:sp>
        <p:nvSpPr>
          <p:cNvPr id="98" name="Google Shape;98;p1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584004d6a_0_58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Glassy Target</a:t>
            </a:r>
            <a:endParaRPr/>
          </a:p>
        </p:txBody>
      </p:sp>
      <p:sp>
        <p:nvSpPr>
          <p:cNvPr id="240" name="Google Shape;240;g3f584004d6a_0_58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1" name="Google Shape;241;g3f584004d6a_0_58"/>
          <p:cNvSpPr txBox="1"/>
          <p:nvPr/>
        </p:nvSpPr>
        <p:spPr>
          <a:xfrm>
            <a:off x="3191250" y="993351"/>
            <a:ext cx="5809500" cy="4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4000" lIns="44000" spcFirstLastPara="1" rIns="44000" wrap="square" tIns="44000">
            <a:spAutoFit/>
          </a:bodyPr>
          <a:lstStyle/>
          <a:p>
            <a:pPr indent="0" lvl="0" marL="0" rtl="0" algn="ctr">
              <a:spcBef>
                <a:spcPts val="33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</a:rPr>
              <a:t>Our solvents </a:t>
            </a:r>
            <a:r>
              <a:rPr b="1" lang="en-US" sz="2400">
                <a:solidFill>
                  <a:schemeClr val="dk1"/>
                </a:solidFill>
              </a:rPr>
              <a:t>are strong glass formers.</a:t>
            </a:r>
            <a:endParaRPr b="1" sz="2400">
              <a:solidFill>
                <a:schemeClr val="dk1"/>
              </a:solidFill>
            </a:endParaRPr>
          </a:p>
        </p:txBody>
      </p:sp>
      <p:grpSp>
        <p:nvGrpSpPr>
          <p:cNvPr id="242" name="Google Shape;242;g3f584004d6a_0_58"/>
          <p:cNvGrpSpPr/>
          <p:nvPr/>
        </p:nvGrpSpPr>
        <p:grpSpPr>
          <a:xfrm>
            <a:off x="107726" y="1416856"/>
            <a:ext cx="4126314" cy="4398150"/>
            <a:chOff x="7510321" y="1141633"/>
            <a:chExt cx="4291985" cy="4574735"/>
          </a:xfrm>
        </p:grpSpPr>
        <p:grpSp>
          <p:nvGrpSpPr>
            <p:cNvPr id="243" name="Google Shape;243;g3f584004d6a_0_58"/>
            <p:cNvGrpSpPr/>
            <p:nvPr/>
          </p:nvGrpSpPr>
          <p:grpSpPr>
            <a:xfrm>
              <a:off x="7682774" y="3380516"/>
              <a:ext cx="1799807" cy="1404372"/>
              <a:chOff x="10161275" y="19628250"/>
              <a:chExt cx="2979050" cy="2324525"/>
            </a:xfrm>
          </p:grpSpPr>
          <p:sp>
            <p:nvSpPr>
              <p:cNvPr id="244" name="Google Shape;244;g3f584004d6a_0_58"/>
              <p:cNvSpPr/>
              <p:nvPr/>
            </p:nvSpPr>
            <p:spPr>
              <a:xfrm>
                <a:off x="11579400" y="19907813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45" name="Google Shape;245;g3f584004d6a_0_58"/>
              <p:cNvSpPr/>
              <p:nvPr/>
            </p:nvSpPr>
            <p:spPr>
              <a:xfrm>
                <a:off x="12087013" y="19907813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46" name="Google Shape;246;g3f584004d6a_0_58"/>
              <p:cNvSpPr/>
              <p:nvPr/>
            </p:nvSpPr>
            <p:spPr>
              <a:xfrm>
                <a:off x="12594650" y="19907813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47" name="Google Shape;247;g3f584004d6a_0_58"/>
              <p:cNvSpPr/>
              <p:nvPr/>
            </p:nvSpPr>
            <p:spPr>
              <a:xfrm>
                <a:off x="10564138" y="19907813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48" name="Google Shape;248;g3f584004d6a_0_58"/>
              <p:cNvSpPr/>
              <p:nvPr/>
            </p:nvSpPr>
            <p:spPr>
              <a:xfrm>
                <a:off x="11071775" y="19907813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49" name="Google Shape;249;g3f584004d6a_0_58"/>
              <p:cNvSpPr/>
              <p:nvPr/>
            </p:nvSpPr>
            <p:spPr>
              <a:xfrm>
                <a:off x="11833200" y="20367113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50" name="Google Shape;250;g3f584004d6a_0_58"/>
              <p:cNvSpPr/>
              <p:nvPr/>
            </p:nvSpPr>
            <p:spPr>
              <a:xfrm>
                <a:off x="12340813" y="20367113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51" name="Google Shape;251;g3f584004d6a_0_58"/>
              <p:cNvSpPr/>
              <p:nvPr/>
            </p:nvSpPr>
            <p:spPr>
              <a:xfrm>
                <a:off x="10310325" y="20367113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52" name="Google Shape;252;g3f584004d6a_0_58"/>
              <p:cNvSpPr/>
              <p:nvPr/>
            </p:nvSpPr>
            <p:spPr>
              <a:xfrm>
                <a:off x="10817938" y="20367113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53" name="Google Shape;253;g3f584004d6a_0_58"/>
              <p:cNvSpPr/>
              <p:nvPr/>
            </p:nvSpPr>
            <p:spPr>
              <a:xfrm>
                <a:off x="11325575" y="20367113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54" name="Google Shape;254;g3f584004d6a_0_58"/>
              <p:cNvSpPr/>
              <p:nvPr/>
            </p:nvSpPr>
            <p:spPr>
              <a:xfrm>
                <a:off x="11579375" y="20819425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55" name="Google Shape;255;g3f584004d6a_0_58"/>
              <p:cNvSpPr/>
              <p:nvPr/>
            </p:nvSpPr>
            <p:spPr>
              <a:xfrm>
                <a:off x="12086988" y="20819425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56" name="Google Shape;256;g3f584004d6a_0_58"/>
              <p:cNvSpPr/>
              <p:nvPr/>
            </p:nvSpPr>
            <p:spPr>
              <a:xfrm>
                <a:off x="12594625" y="20819425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57" name="Google Shape;257;g3f584004d6a_0_58"/>
              <p:cNvSpPr/>
              <p:nvPr/>
            </p:nvSpPr>
            <p:spPr>
              <a:xfrm>
                <a:off x="10564113" y="20819425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58" name="Google Shape;258;g3f584004d6a_0_58"/>
              <p:cNvSpPr/>
              <p:nvPr/>
            </p:nvSpPr>
            <p:spPr>
              <a:xfrm>
                <a:off x="11071750" y="20819425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59" name="Google Shape;259;g3f584004d6a_0_58"/>
              <p:cNvSpPr/>
              <p:nvPr/>
            </p:nvSpPr>
            <p:spPr>
              <a:xfrm>
                <a:off x="11833175" y="21309738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60" name="Google Shape;260;g3f584004d6a_0_58"/>
              <p:cNvSpPr/>
              <p:nvPr/>
            </p:nvSpPr>
            <p:spPr>
              <a:xfrm>
                <a:off x="12340788" y="21309738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61" name="Google Shape;261;g3f584004d6a_0_58"/>
              <p:cNvSpPr/>
              <p:nvPr/>
            </p:nvSpPr>
            <p:spPr>
              <a:xfrm>
                <a:off x="10310300" y="21309738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62" name="Google Shape;262;g3f584004d6a_0_58"/>
              <p:cNvSpPr/>
              <p:nvPr/>
            </p:nvSpPr>
            <p:spPr>
              <a:xfrm>
                <a:off x="10817913" y="21309738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63" name="Google Shape;263;g3f584004d6a_0_58"/>
              <p:cNvSpPr/>
              <p:nvPr/>
            </p:nvSpPr>
            <p:spPr>
              <a:xfrm>
                <a:off x="11325550" y="21309738"/>
                <a:ext cx="396600" cy="405300"/>
              </a:xfrm>
              <a:prstGeom prst="ellipse">
                <a:avLst/>
              </a:prstGeom>
              <a:solidFill>
                <a:srgbClr val="EDEDED"/>
              </a:solidFill>
              <a:ln cap="flat" cmpd="sng" w="110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64" name="Google Shape;264;g3f584004d6a_0_58"/>
              <p:cNvSpPr/>
              <p:nvPr/>
            </p:nvSpPr>
            <p:spPr>
              <a:xfrm>
                <a:off x="10512325" y="19628250"/>
                <a:ext cx="2533500" cy="354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65" name="Google Shape;265;g3f584004d6a_0_58"/>
              <p:cNvSpPr/>
              <p:nvPr/>
            </p:nvSpPr>
            <p:spPr>
              <a:xfrm>
                <a:off x="10510038" y="19985513"/>
                <a:ext cx="2281500" cy="1614000"/>
              </a:xfrm>
              <a:prstGeom prst="rect">
                <a:avLst/>
              </a:prstGeom>
              <a:noFill/>
              <a:ln cap="flat" cmpd="sng" w="55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66" name="Google Shape;266;g3f584004d6a_0_58"/>
              <p:cNvSpPr/>
              <p:nvPr/>
            </p:nvSpPr>
            <p:spPr>
              <a:xfrm>
                <a:off x="10348250" y="21598475"/>
                <a:ext cx="2445600" cy="354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67" name="Google Shape;267;g3f584004d6a_0_58"/>
              <p:cNvSpPr/>
              <p:nvPr/>
            </p:nvSpPr>
            <p:spPr>
              <a:xfrm>
                <a:off x="12793825" y="19933325"/>
                <a:ext cx="346500" cy="16761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  <p:sp>
            <p:nvSpPr>
              <p:cNvPr id="268" name="Google Shape;268;g3f584004d6a_0_58"/>
              <p:cNvSpPr/>
              <p:nvPr/>
            </p:nvSpPr>
            <p:spPr>
              <a:xfrm>
                <a:off x="10161275" y="19985525"/>
                <a:ext cx="346500" cy="18471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53125" lIns="53125" spcFirstLastPara="1" rIns="53125" wrap="square" tIns="531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3"/>
              </a:p>
            </p:txBody>
          </p:sp>
        </p:grpSp>
        <p:grpSp>
          <p:nvGrpSpPr>
            <p:cNvPr id="269" name="Google Shape;269;g3f584004d6a_0_58"/>
            <p:cNvGrpSpPr/>
            <p:nvPr/>
          </p:nvGrpSpPr>
          <p:grpSpPr>
            <a:xfrm>
              <a:off x="9734670" y="3382762"/>
              <a:ext cx="1799769" cy="1399521"/>
              <a:chOff x="10348250" y="17275425"/>
              <a:chExt cx="2990150" cy="2325175"/>
            </a:xfrm>
          </p:grpSpPr>
          <p:sp>
            <p:nvSpPr>
              <p:cNvPr id="270" name="Google Shape;270;g3f584004d6a_0_58"/>
              <p:cNvSpPr/>
              <p:nvPr/>
            </p:nvSpPr>
            <p:spPr>
              <a:xfrm>
                <a:off x="10913786" y="17729382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71" name="Google Shape;271;g3f584004d6a_0_58"/>
              <p:cNvSpPr/>
              <p:nvPr/>
            </p:nvSpPr>
            <p:spPr>
              <a:xfrm>
                <a:off x="11378658" y="17829269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72" name="Google Shape;272;g3f584004d6a_0_58"/>
              <p:cNvSpPr/>
              <p:nvPr/>
            </p:nvSpPr>
            <p:spPr>
              <a:xfrm>
                <a:off x="11433260" y="18263121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73" name="Google Shape;273;g3f584004d6a_0_58"/>
              <p:cNvSpPr/>
              <p:nvPr/>
            </p:nvSpPr>
            <p:spPr>
              <a:xfrm>
                <a:off x="11882808" y="17719705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74" name="Google Shape;274;g3f584004d6a_0_58"/>
              <p:cNvSpPr/>
              <p:nvPr/>
            </p:nvSpPr>
            <p:spPr>
              <a:xfrm>
                <a:off x="10953543" y="18444784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75" name="Google Shape;275;g3f584004d6a_0_58"/>
              <p:cNvSpPr/>
              <p:nvPr/>
            </p:nvSpPr>
            <p:spPr>
              <a:xfrm>
                <a:off x="12009979" y="18208094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76" name="Google Shape;276;g3f584004d6a_0_58"/>
              <p:cNvSpPr/>
              <p:nvPr/>
            </p:nvSpPr>
            <p:spPr>
              <a:xfrm>
                <a:off x="12436906" y="17895470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77" name="Google Shape;277;g3f584004d6a_0_58"/>
              <p:cNvSpPr/>
              <p:nvPr/>
            </p:nvSpPr>
            <p:spPr>
              <a:xfrm>
                <a:off x="12320385" y="18715750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78" name="Google Shape;278;g3f584004d6a_0_58"/>
              <p:cNvSpPr/>
              <p:nvPr/>
            </p:nvSpPr>
            <p:spPr>
              <a:xfrm>
                <a:off x="11779809" y="18546669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79" name="Google Shape;279;g3f584004d6a_0_58"/>
              <p:cNvSpPr/>
              <p:nvPr/>
            </p:nvSpPr>
            <p:spPr>
              <a:xfrm>
                <a:off x="11239232" y="18816586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80" name="Google Shape;280;g3f584004d6a_0_58"/>
              <p:cNvSpPr/>
              <p:nvPr/>
            </p:nvSpPr>
            <p:spPr>
              <a:xfrm>
                <a:off x="12586710" y="18305537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81" name="Google Shape;281;g3f584004d6a_0_58"/>
              <p:cNvSpPr/>
              <p:nvPr/>
            </p:nvSpPr>
            <p:spPr>
              <a:xfrm>
                <a:off x="11882835" y="18919212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82" name="Google Shape;282;g3f584004d6a_0_58"/>
              <p:cNvSpPr/>
              <p:nvPr/>
            </p:nvSpPr>
            <p:spPr>
              <a:xfrm>
                <a:off x="10673048" y="18087000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83" name="Google Shape;283;g3f584004d6a_0_58"/>
              <p:cNvSpPr/>
              <p:nvPr/>
            </p:nvSpPr>
            <p:spPr>
              <a:xfrm>
                <a:off x="10687173" y="18923300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84" name="Google Shape;284;g3f584004d6a_0_58"/>
              <p:cNvSpPr/>
              <p:nvPr/>
            </p:nvSpPr>
            <p:spPr>
              <a:xfrm>
                <a:off x="11378685" y="17334537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85" name="Google Shape;285;g3f584004d6a_0_58"/>
              <p:cNvSpPr/>
              <p:nvPr/>
            </p:nvSpPr>
            <p:spPr>
              <a:xfrm>
                <a:off x="12699435" y="17503537"/>
                <a:ext cx="346500" cy="354300"/>
              </a:xfrm>
              <a:prstGeom prst="ellipse">
                <a:avLst/>
              </a:prstGeom>
              <a:solidFill>
                <a:srgbClr val="EDEDED"/>
              </a:solidFill>
              <a:ln cap="flat" cmpd="sng" w="9625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86" name="Google Shape;286;g3f584004d6a_0_58"/>
              <p:cNvSpPr/>
              <p:nvPr/>
            </p:nvSpPr>
            <p:spPr>
              <a:xfrm>
                <a:off x="10702875" y="17275425"/>
                <a:ext cx="2533500" cy="354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52875" lIns="52875" spcFirstLastPara="1" rIns="52875" wrap="square" tIns="528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0"/>
              </a:p>
            </p:txBody>
          </p:sp>
          <p:sp>
            <p:nvSpPr>
              <p:cNvPr id="287" name="Google Shape;287;g3f584004d6a_0_58"/>
              <p:cNvSpPr/>
              <p:nvPr/>
            </p:nvSpPr>
            <p:spPr>
              <a:xfrm>
                <a:off x="10702413" y="17629638"/>
                <a:ext cx="2281800" cy="1614000"/>
              </a:xfrm>
              <a:prstGeom prst="rect">
                <a:avLst/>
              </a:prstGeom>
              <a:noFill/>
              <a:ln cap="flat" cmpd="sng" w="4850">
                <a:solidFill>
                  <a:srgbClr val="1F497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6225" lIns="46225" spcFirstLastPara="1" rIns="46225" wrap="square" tIns="462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708"/>
              </a:p>
            </p:txBody>
          </p:sp>
          <p:sp>
            <p:nvSpPr>
              <p:cNvPr id="288" name="Google Shape;288;g3f584004d6a_0_58"/>
              <p:cNvSpPr/>
              <p:nvPr/>
            </p:nvSpPr>
            <p:spPr>
              <a:xfrm>
                <a:off x="10702575" y="19246300"/>
                <a:ext cx="2281500" cy="354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52875" lIns="52875" spcFirstLastPara="1" rIns="52875" wrap="square" tIns="528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0"/>
              </a:p>
            </p:txBody>
          </p:sp>
          <p:sp>
            <p:nvSpPr>
              <p:cNvPr id="289" name="Google Shape;289;g3f584004d6a_0_58"/>
              <p:cNvSpPr/>
              <p:nvPr/>
            </p:nvSpPr>
            <p:spPr>
              <a:xfrm>
                <a:off x="12991900" y="17578725"/>
                <a:ext cx="346500" cy="405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52875" lIns="52875" spcFirstLastPara="1" rIns="52875" wrap="square" tIns="528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0"/>
              </a:p>
            </p:txBody>
          </p:sp>
          <p:sp>
            <p:nvSpPr>
              <p:cNvPr id="290" name="Google Shape;290;g3f584004d6a_0_58"/>
              <p:cNvSpPr/>
              <p:nvPr/>
            </p:nvSpPr>
            <p:spPr>
              <a:xfrm>
                <a:off x="10348250" y="17613200"/>
                <a:ext cx="346500" cy="16761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52875" lIns="52875" spcFirstLastPara="1" rIns="52875" wrap="square" tIns="5287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10"/>
              </a:p>
            </p:txBody>
          </p:sp>
        </p:grpSp>
        <p:sp>
          <p:nvSpPr>
            <p:cNvPr id="291" name="Google Shape;291;g3f584004d6a_0_58"/>
            <p:cNvSpPr txBox="1"/>
            <p:nvPr/>
          </p:nvSpPr>
          <p:spPr>
            <a:xfrm>
              <a:off x="7510321" y="4713719"/>
              <a:ext cx="2146116" cy="10026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9625" lIns="59625" spcFirstLastPara="1" rIns="59625" wrap="square" tIns="596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27">
                  <a:latin typeface="Times New Roman"/>
                  <a:ea typeface="Times New Roman"/>
                  <a:cs typeface="Times New Roman"/>
                  <a:sym typeface="Times New Roman"/>
                </a:rPr>
                <a:t>crystalline solid:</a:t>
              </a:r>
              <a:endParaRPr sz="1827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27">
                  <a:latin typeface="Times New Roman"/>
                  <a:ea typeface="Times New Roman"/>
                  <a:cs typeface="Times New Roman"/>
                  <a:sym typeface="Times New Roman"/>
                </a:rPr>
                <a:t>packed in a</a:t>
              </a:r>
              <a:endParaRPr sz="1827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27">
                  <a:latin typeface="Times New Roman"/>
                  <a:ea typeface="Times New Roman"/>
                  <a:cs typeface="Times New Roman"/>
                  <a:sym typeface="Times New Roman"/>
                </a:rPr>
                <a:t>stable lattice</a:t>
              </a:r>
              <a:endParaRPr sz="1827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2" name="Google Shape;292;g3f584004d6a_0_58"/>
            <p:cNvSpPr txBox="1"/>
            <p:nvPr/>
          </p:nvSpPr>
          <p:spPr>
            <a:xfrm>
              <a:off x="9656190" y="4702361"/>
              <a:ext cx="2146116" cy="10026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9625" lIns="59625" spcFirstLastPara="1" rIns="59625" wrap="square" tIns="596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27">
                  <a:latin typeface="Times New Roman"/>
                  <a:ea typeface="Times New Roman"/>
                  <a:cs typeface="Times New Roman"/>
                  <a:sym typeface="Times New Roman"/>
                </a:rPr>
                <a:t>glassy solid: </a:t>
              </a:r>
              <a:endParaRPr sz="1827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27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the liquid phase</a:t>
              </a:r>
              <a:endParaRPr sz="1827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27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“frozen in time”</a:t>
              </a:r>
              <a:endParaRPr sz="1827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3" name="Google Shape;293;g3f584004d6a_0_58"/>
            <p:cNvSpPr/>
            <p:nvPr/>
          </p:nvSpPr>
          <p:spPr>
            <a:xfrm>
              <a:off x="8000957" y="2716075"/>
              <a:ext cx="219475" cy="646584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rgbClr val="72A5D6"/>
            </a:solidFill>
            <a:ln cap="flat" cmpd="sng" w="6225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9625" lIns="59625" spcFirstLastPara="1" rIns="59625" wrap="square" tIns="596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3"/>
            </a:p>
          </p:txBody>
        </p:sp>
        <p:sp>
          <p:nvSpPr>
            <p:cNvPr id="294" name="Google Shape;294;g3f584004d6a_0_58"/>
            <p:cNvSpPr/>
            <p:nvPr/>
          </p:nvSpPr>
          <p:spPr>
            <a:xfrm>
              <a:off x="10058382" y="2716066"/>
              <a:ext cx="219475" cy="646584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rgbClr val="72A5D6"/>
            </a:solidFill>
            <a:ln cap="flat" cmpd="sng" w="6225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9625" lIns="59625" spcFirstLastPara="1" rIns="59625" wrap="square" tIns="596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3"/>
            </a:p>
          </p:txBody>
        </p:sp>
        <p:sp>
          <p:nvSpPr>
            <p:cNvPr id="295" name="Google Shape;295;g3f584004d6a_0_58"/>
            <p:cNvSpPr txBox="1"/>
            <p:nvPr/>
          </p:nvSpPr>
          <p:spPr>
            <a:xfrm>
              <a:off x="8124594" y="2684122"/>
              <a:ext cx="1288500" cy="71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9625" lIns="59625" spcFirstLastPara="1" rIns="59625" wrap="square" tIns="596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27">
                  <a:latin typeface="Times New Roman"/>
                  <a:ea typeface="Times New Roman"/>
                  <a:cs typeface="Times New Roman"/>
                  <a:sym typeface="Times New Roman"/>
                </a:rPr>
                <a:t>cooling at R ≤ R</a:t>
              </a:r>
              <a:r>
                <a:rPr baseline="-25000" lang="en-US" sz="1827">
                  <a:latin typeface="Times New Roman"/>
                  <a:ea typeface="Times New Roman"/>
                  <a:cs typeface="Times New Roman"/>
                  <a:sym typeface="Times New Roman"/>
                </a:rPr>
                <a:t>c</a:t>
              </a:r>
              <a:endParaRPr baseline="-25000" sz="1827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6" name="Google Shape;296;g3f584004d6a_0_58"/>
            <p:cNvSpPr txBox="1"/>
            <p:nvPr/>
          </p:nvSpPr>
          <p:spPr>
            <a:xfrm>
              <a:off x="10207101" y="2684114"/>
              <a:ext cx="1288500" cy="71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9625" lIns="59625" spcFirstLastPara="1" rIns="59625" wrap="square" tIns="596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27">
                  <a:latin typeface="Times New Roman"/>
                  <a:ea typeface="Times New Roman"/>
                  <a:cs typeface="Times New Roman"/>
                  <a:sym typeface="Times New Roman"/>
                </a:rPr>
                <a:t>cooling at R &gt; R</a:t>
              </a:r>
              <a:r>
                <a:rPr baseline="-25000" lang="en-US" sz="1827">
                  <a:latin typeface="Times New Roman"/>
                  <a:ea typeface="Times New Roman"/>
                  <a:cs typeface="Times New Roman"/>
                  <a:sym typeface="Times New Roman"/>
                </a:rPr>
                <a:t>c</a:t>
              </a:r>
              <a:endParaRPr baseline="-25000" sz="1827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297" name="Google Shape;297;g3f584004d6a_0_58"/>
            <p:cNvGrpSpPr/>
            <p:nvPr/>
          </p:nvGrpSpPr>
          <p:grpSpPr>
            <a:xfrm>
              <a:off x="7701443" y="1422075"/>
              <a:ext cx="1729412" cy="1344811"/>
              <a:chOff x="9350810" y="17912631"/>
              <a:chExt cx="2375375" cy="1847119"/>
            </a:xfrm>
          </p:grpSpPr>
          <p:grpSp>
            <p:nvGrpSpPr>
              <p:cNvPr id="298" name="Google Shape;298;g3f584004d6a_0_58"/>
              <p:cNvGrpSpPr/>
              <p:nvPr/>
            </p:nvGrpSpPr>
            <p:grpSpPr>
              <a:xfrm>
                <a:off x="9350810" y="17912631"/>
                <a:ext cx="2375375" cy="1847119"/>
                <a:chOff x="10348250" y="17275425"/>
                <a:chExt cx="2990150" cy="2325175"/>
              </a:xfrm>
            </p:grpSpPr>
            <p:sp>
              <p:nvSpPr>
                <p:cNvPr id="299" name="Google Shape;299;g3f584004d6a_0_58"/>
                <p:cNvSpPr/>
                <p:nvPr/>
              </p:nvSpPr>
              <p:spPr>
                <a:xfrm>
                  <a:off x="10913786" y="17729382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00" name="Google Shape;300;g3f584004d6a_0_58"/>
                <p:cNvSpPr/>
                <p:nvPr/>
              </p:nvSpPr>
              <p:spPr>
                <a:xfrm>
                  <a:off x="11378658" y="17829269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01" name="Google Shape;301;g3f584004d6a_0_58"/>
                <p:cNvSpPr/>
                <p:nvPr/>
              </p:nvSpPr>
              <p:spPr>
                <a:xfrm>
                  <a:off x="11433260" y="18263121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02" name="Google Shape;302;g3f584004d6a_0_58"/>
                <p:cNvSpPr/>
                <p:nvPr/>
              </p:nvSpPr>
              <p:spPr>
                <a:xfrm>
                  <a:off x="11882808" y="17719705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03" name="Google Shape;303;g3f584004d6a_0_58"/>
                <p:cNvSpPr/>
                <p:nvPr/>
              </p:nvSpPr>
              <p:spPr>
                <a:xfrm>
                  <a:off x="10953543" y="18444784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04" name="Google Shape;304;g3f584004d6a_0_58"/>
                <p:cNvSpPr/>
                <p:nvPr/>
              </p:nvSpPr>
              <p:spPr>
                <a:xfrm>
                  <a:off x="12009979" y="18208094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05" name="Google Shape;305;g3f584004d6a_0_58"/>
                <p:cNvSpPr/>
                <p:nvPr/>
              </p:nvSpPr>
              <p:spPr>
                <a:xfrm>
                  <a:off x="12436906" y="17895470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06" name="Google Shape;306;g3f584004d6a_0_58"/>
                <p:cNvSpPr/>
                <p:nvPr/>
              </p:nvSpPr>
              <p:spPr>
                <a:xfrm>
                  <a:off x="12320385" y="18715750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07" name="Google Shape;307;g3f584004d6a_0_58"/>
                <p:cNvSpPr/>
                <p:nvPr/>
              </p:nvSpPr>
              <p:spPr>
                <a:xfrm>
                  <a:off x="11779809" y="18546669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08" name="Google Shape;308;g3f584004d6a_0_58"/>
                <p:cNvSpPr/>
                <p:nvPr/>
              </p:nvSpPr>
              <p:spPr>
                <a:xfrm>
                  <a:off x="11239232" y="18816586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09" name="Google Shape;309;g3f584004d6a_0_58"/>
                <p:cNvSpPr/>
                <p:nvPr/>
              </p:nvSpPr>
              <p:spPr>
                <a:xfrm>
                  <a:off x="12586710" y="18305537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10" name="Google Shape;310;g3f584004d6a_0_58"/>
                <p:cNvSpPr/>
                <p:nvPr/>
              </p:nvSpPr>
              <p:spPr>
                <a:xfrm>
                  <a:off x="11882835" y="18919212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11" name="Google Shape;311;g3f584004d6a_0_58"/>
                <p:cNvSpPr/>
                <p:nvPr/>
              </p:nvSpPr>
              <p:spPr>
                <a:xfrm>
                  <a:off x="10673048" y="18087000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12" name="Google Shape;312;g3f584004d6a_0_58"/>
                <p:cNvSpPr/>
                <p:nvPr/>
              </p:nvSpPr>
              <p:spPr>
                <a:xfrm>
                  <a:off x="10687173" y="18923300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13" name="Google Shape;313;g3f584004d6a_0_58"/>
                <p:cNvSpPr/>
                <p:nvPr/>
              </p:nvSpPr>
              <p:spPr>
                <a:xfrm>
                  <a:off x="11378685" y="17334537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14" name="Google Shape;314;g3f584004d6a_0_58"/>
                <p:cNvSpPr/>
                <p:nvPr/>
              </p:nvSpPr>
              <p:spPr>
                <a:xfrm>
                  <a:off x="12699435" y="17503537"/>
                  <a:ext cx="346500" cy="354300"/>
                </a:xfrm>
                <a:prstGeom prst="ellipse">
                  <a:avLst/>
                </a:prstGeom>
                <a:solidFill>
                  <a:srgbClr val="EDEDED"/>
                </a:solidFill>
                <a:ln cap="flat" cmpd="sng" w="92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15" name="Google Shape;315;g3f584004d6a_0_58"/>
                <p:cNvSpPr/>
                <p:nvPr/>
              </p:nvSpPr>
              <p:spPr>
                <a:xfrm>
                  <a:off x="10702875" y="17275425"/>
                  <a:ext cx="2533500" cy="3543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50850" lIns="50850" spcFirstLastPara="1" rIns="50850" wrap="square" tIns="50850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779"/>
                </a:p>
              </p:txBody>
            </p:sp>
            <p:sp>
              <p:nvSpPr>
                <p:cNvPr id="316" name="Google Shape;316;g3f584004d6a_0_58"/>
                <p:cNvSpPr/>
                <p:nvPr/>
              </p:nvSpPr>
              <p:spPr>
                <a:xfrm>
                  <a:off x="10702413" y="17629638"/>
                  <a:ext cx="2281800" cy="1614000"/>
                </a:xfrm>
                <a:prstGeom prst="rect">
                  <a:avLst/>
                </a:prstGeom>
                <a:noFill/>
                <a:ln cap="flat" cmpd="sng" w="4650">
                  <a:solidFill>
                    <a:srgbClr val="1F497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4425" lIns="44425" spcFirstLastPara="1" rIns="44425" wrap="square" tIns="44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680"/>
                </a:p>
              </p:txBody>
            </p:sp>
            <p:sp>
              <p:nvSpPr>
                <p:cNvPr id="317" name="Google Shape;317;g3f584004d6a_0_58"/>
                <p:cNvSpPr/>
                <p:nvPr/>
              </p:nvSpPr>
              <p:spPr>
                <a:xfrm>
                  <a:off x="10702575" y="19246300"/>
                  <a:ext cx="2281500" cy="3543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50850" lIns="50850" spcFirstLastPara="1" rIns="50850" wrap="square" tIns="50850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779"/>
                </a:p>
              </p:txBody>
            </p:sp>
            <p:sp>
              <p:nvSpPr>
                <p:cNvPr id="318" name="Google Shape;318;g3f584004d6a_0_58"/>
                <p:cNvSpPr/>
                <p:nvPr/>
              </p:nvSpPr>
              <p:spPr>
                <a:xfrm>
                  <a:off x="12991900" y="17578725"/>
                  <a:ext cx="346500" cy="4053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50850" lIns="50850" spcFirstLastPara="1" rIns="50850" wrap="square" tIns="50850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779"/>
                </a:p>
              </p:txBody>
            </p:sp>
            <p:sp>
              <p:nvSpPr>
                <p:cNvPr id="319" name="Google Shape;319;g3f584004d6a_0_58"/>
                <p:cNvSpPr/>
                <p:nvPr/>
              </p:nvSpPr>
              <p:spPr>
                <a:xfrm>
                  <a:off x="10348250" y="17613200"/>
                  <a:ext cx="346500" cy="16761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50850" lIns="50850" spcFirstLastPara="1" rIns="50850" wrap="square" tIns="50850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779"/>
                </a:p>
              </p:txBody>
            </p:sp>
          </p:grpSp>
          <p:cxnSp>
            <p:nvCxnSpPr>
              <p:cNvPr id="320" name="Google Shape;320;g3f584004d6a_0_58"/>
              <p:cNvCxnSpPr/>
              <p:nvPr/>
            </p:nvCxnSpPr>
            <p:spPr>
              <a:xfrm flipH="1" rot="10800000">
                <a:off x="9885250" y="18649500"/>
                <a:ext cx="157200" cy="96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21" name="Google Shape;321;g3f584004d6a_0_58"/>
              <p:cNvCxnSpPr/>
              <p:nvPr/>
            </p:nvCxnSpPr>
            <p:spPr>
              <a:xfrm rot="10800000">
                <a:off x="9683300" y="18224550"/>
                <a:ext cx="168600" cy="726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22" name="Google Shape;322;g3f584004d6a_0_58"/>
              <p:cNvCxnSpPr/>
              <p:nvPr/>
            </p:nvCxnSpPr>
            <p:spPr>
              <a:xfrm flipH="1" rot="10800000">
                <a:off x="10342450" y="18263700"/>
                <a:ext cx="109500" cy="906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23" name="Google Shape;323;g3f584004d6a_0_58"/>
              <p:cNvCxnSpPr/>
              <p:nvPr/>
            </p:nvCxnSpPr>
            <p:spPr>
              <a:xfrm rot="10800000">
                <a:off x="9718550" y="18916350"/>
                <a:ext cx="114300" cy="285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24" name="Google Shape;324;g3f584004d6a_0_58"/>
              <p:cNvCxnSpPr/>
              <p:nvPr/>
            </p:nvCxnSpPr>
            <p:spPr>
              <a:xfrm flipH="1" rot="10800000">
                <a:off x="9856675" y="19168575"/>
                <a:ext cx="185700" cy="906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25" name="Google Shape;325;g3f584004d6a_0_58"/>
              <p:cNvCxnSpPr/>
              <p:nvPr/>
            </p:nvCxnSpPr>
            <p:spPr>
              <a:xfrm>
                <a:off x="10294825" y="19387750"/>
                <a:ext cx="109500" cy="666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26" name="Google Shape;326;g3f584004d6a_0_58"/>
              <p:cNvCxnSpPr/>
              <p:nvPr/>
            </p:nvCxnSpPr>
            <p:spPr>
              <a:xfrm flipH="1">
                <a:off x="10166225" y="18921025"/>
                <a:ext cx="76200" cy="1143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27" name="Google Shape;327;g3f584004d6a_0_58"/>
              <p:cNvCxnSpPr/>
              <p:nvPr/>
            </p:nvCxnSpPr>
            <p:spPr>
              <a:xfrm rot="10800000">
                <a:off x="10504400" y="18635175"/>
                <a:ext cx="185700" cy="906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28" name="Google Shape;328;g3f584004d6a_0_58"/>
              <p:cNvCxnSpPr/>
              <p:nvPr/>
            </p:nvCxnSpPr>
            <p:spPr>
              <a:xfrm flipH="1" rot="10800000">
                <a:off x="10794875" y="18206575"/>
                <a:ext cx="119100" cy="858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29" name="Google Shape;329;g3f584004d6a_0_58"/>
              <p:cNvCxnSpPr/>
              <p:nvPr/>
            </p:nvCxnSpPr>
            <p:spPr>
              <a:xfrm rot="10800000">
                <a:off x="10923475" y="18335200"/>
                <a:ext cx="114300" cy="1191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30" name="Google Shape;330;g3f584004d6a_0_58"/>
              <p:cNvCxnSpPr/>
              <p:nvPr/>
            </p:nvCxnSpPr>
            <p:spPr>
              <a:xfrm flipH="1">
                <a:off x="11071025" y="18282850"/>
                <a:ext cx="162000" cy="666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31" name="Google Shape;331;g3f584004d6a_0_58"/>
              <p:cNvCxnSpPr/>
              <p:nvPr/>
            </p:nvCxnSpPr>
            <p:spPr>
              <a:xfrm rot="10800000">
                <a:off x="10552100" y="18740050"/>
                <a:ext cx="23700" cy="1905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32" name="Google Shape;332;g3f584004d6a_0_58"/>
              <p:cNvCxnSpPr/>
              <p:nvPr/>
            </p:nvCxnSpPr>
            <p:spPr>
              <a:xfrm rot="10800000">
                <a:off x="10447075" y="19254300"/>
                <a:ext cx="133500" cy="525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33" name="Google Shape;333;g3f584004d6a_0_58"/>
              <p:cNvCxnSpPr/>
              <p:nvPr/>
            </p:nvCxnSpPr>
            <p:spPr>
              <a:xfrm>
                <a:off x="11171125" y="19287750"/>
                <a:ext cx="157200" cy="954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  <p:cxnSp>
            <p:nvCxnSpPr>
              <p:cNvPr id="334" name="Google Shape;334;g3f584004d6a_0_58"/>
              <p:cNvCxnSpPr/>
              <p:nvPr/>
            </p:nvCxnSpPr>
            <p:spPr>
              <a:xfrm flipH="1">
                <a:off x="10985450" y="18844825"/>
                <a:ext cx="142800" cy="4800"/>
              </a:xfrm>
              <a:prstGeom prst="straightConnector1">
                <a:avLst/>
              </a:prstGeom>
              <a:noFill/>
              <a:ln cap="flat" cmpd="sng" w="13325">
                <a:solidFill>
                  <a:srgbClr val="1F497D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cxnSp>
        </p:grpSp>
        <p:sp>
          <p:nvSpPr>
            <p:cNvPr id="335" name="Google Shape;335;g3f584004d6a_0_58"/>
            <p:cNvSpPr/>
            <p:nvPr/>
          </p:nvSpPr>
          <p:spPr>
            <a:xfrm>
              <a:off x="10100037" y="1684630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36" name="Google Shape;336;g3f584004d6a_0_58"/>
            <p:cNvSpPr/>
            <p:nvPr/>
          </p:nvSpPr>
          <p:spPr>
            <a:xfrm>
              <a:off x="10368905" y="1742402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37" name="Google Shape;337;g3f584004d6a_0_58"/>
            <p:cNvSpPr/>
            <p:nvPr/>
          </p:nvSpPr>
          <p:spPr>
            <a:xfrm>
              <a:off x="10400485" y="1993329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38" name="Google Shape;338;g3f584004d6a_0_58"/>
            <p:cNvSpPr/>
            <p:nvPr/>
          </p:nvSpPr>
          <p:spPr>
            <a:xfrm>
              <a:off x="10660490" y="1679033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39" name="Google Shape;339;g3f584004d6a_0_58"/>
            <p:cNvSpPr/>
            <p:nvPr/>
          </p:nvSpPr>
          <p:spPr>
            <a:xfrm>
              <a:off x="10123032" y="2098397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40" name="Google Shape;340;g3f584004d6a_0_58"/>
            <p:cNvSpPr/>
            <p:nvPr/>
          </p:nvSpPr>
          <p:spPr>
            <a:xfrm>
              <a:off x="10734042" y="1961502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41" name="Google Shape;341;g3f584004d6a_0_58"/>
            <p:cNvSpPr/>
            <p:nvPr/>
          </p:nvSpPr>
          <p:spPr>
            <a:xfrm>
              <a:off x="10980964" y="1780690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42" name="Google Shape;342;g3f584004d6a_0_58"/>
            <p:cNvSpPr/>
            <p:nvPr/>
          </p:nvSpPr>
          <p:spPr>
            <a:xfrm>
              <a:off x="10913571" y="2255115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43" name="Google Shape;343;g3f584004d6a_0_58"/>
            <p:cNvSpPr/>
            <p:nvPr/>
          </p:nvSpPr>
          <p:spPr>
            <a:xfrm>
              <a:off x="10600918" y="2157324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44" name="Google Shape;344;g3f584004d6a_0_58"/>
            <p:cNvSpPr/>
            <p:nvPr/>
          </p:nvSpPr>
          <p:spPr>
            <a:xfrm>
              <a:off x="10288265" y="2313436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45" name="Google Shape;345;g3f584004d6a_0_58"/>
            <p:cNvSpPr/>
            <p:nvPr/>
          </p:nvSpPr>
          <p:spPr>
            <a:xfrm>
              <a:off x="11067606" y="2017861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46" name="Google Shape;346;g3f584004d6a_0_58"/>
            <p:cNvSpPr/>
            <p:nvPr/>
          </p:nvSpPr>
          <p:spPr>
            <a:xfrm>
              <a:off x="10660506" y="2372792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47" name="Google Shape;347;g3f584004d6a_0_58"/>
            <p:cNvSpPr/>
            <p:nvPr/>
          </p:nvSpPr>
          <p:spPr>
            <a:xfrm>
              <a:off x="9960801" y="1891465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48" name="Google Shape;348;g3f584004d6a_0_58"/>
            <p:cNvSpPr/>
            <p:nvPr/>
          </p:nvSpPr>
          <p:spPr>
            <a:xfrm>
              <a:off x="9968971" y="2375156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49" name="Google Shape;349;g3f584004d6a_0_58"/>
            <p:cNvSpPr/>
            <p:nvPr/>
          </p:nvSpPr>
          <p:spPr>
            <a:xfrm>
              <a:off x="10368921" y="1456264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50" name="Google Shape;350;g3f584004d6a_0_58"/>
            <p:cNvSpPr/>
            <p:nvPr/>
          </p:nvSpPr>
          <p:spPr>
            <a:xfrm>
              <a:off x="11132802" y="1554008"/>
              <a:ext cx="200405" cy="204916"/>
            </a:xfrm>
            <a:prstGeom prst="ellipse">
              <a:avLst/>
            </a:prstGeom>
            <a:solidFill>
              <a:srgbClr val="EDEDED"/>
            </a:solidFill>
            <a:ln cap="flat" cmpd="sng" w="92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51" name="Google Shape;351;g3f584004d6a_0_58"/>
            <p:cNvSpPr/>
            <p:nvPr/>
          </p:nvSpPr>
          <p:spPr>
            <a:xfrm>
              <a:off x="9978053" y="1422075"/>
              <a:ext cx="1465299" cy="2049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50" lIns="50850" spcFirstLastPara="1" rIns="50850" wrap="square" tIns="508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79"/>
            </a:p>
          </p:txBody>
        </p:sp>
        <p:sp>
          <p:nvSpPr>
            <p:cNvPr id="352" name="Google Shape;352;g3f584004d6a_0_58"/>
            <p:cNvSpPr/>
            <p:nvPr/>
          </p:nvSpPr>
          <p:spPr>
            <a:xfrm>
              <a:off x="9974723" y="1627029"/>
              <a:ext cx="1319700" cy="933600"/>
            </a:xfrm>
            <a:prstGeom prst="rect">
              <a:avLst/>
            </a:prstGeom>
            <a:noFill/>
            <a:ln cap="flat" cmpd="sng" w="4650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4425" lIns="44425" spcFirstLastPara="1" rIns="44425" wrap="square" tIns="44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80"/>
            </a:p>
          </p:txBody>
        </p:sp>
        <p:sp>
          <p:nvSpPr>
            <p:cNvPr id="353" name="Google Shape;353;g3f584004d6a_0_58"/>
            <p:cNvSpPr/>
            <p:nvPr/>
          </p:nvSpPr>
          <p:spPr>
            <a:xfrm>
              <a:off x="9977879" y="2561970"/>
              <a:ext cx="1319550" cy="2049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50" lIns="50850" spcFirstLastPara="1" rIns="50850" wrap="square" tIns="508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79"/>
            </a:p>
          </p:txBody>
        </p:sp>
        <p:sp>
          <p:nvSpPr>
            <p:cNvPr id="354" name="Google Shape;354;g3f584004d6a_0_58"/>
            <p:cNvSpPr/>
            <p:nvPr/>
          </p:nvSpPr>
          <p:spPr>
            <a:xfrm>
              <a:off x="11301955" y="1597495"/>
              <a:ext cx="200405" cy="2344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50" lIns="50850" spcFirstLastPara="1" rIns="50850" wrap="square" tIns="508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79"/>
            </a:p>
          </p:txBody>
        </p:sp>
        <p:sp>
          <p:nvSpPr>
            <p:cNvPr id="355" name="Google Shape;355;g3f584004d6a_0_58"/>
            <p:cNvSpPr/>
            <p:nvPr/>
          </p:nvSpPr>
          <p:spPr>
            <a:xfrm>
              <a:off x="9772948" y="1617434"/>
              <a:ext cx="200405" cy="9694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50" lIns="50850" spcFirstLastPara="1" rIns="50850" wrap="square" tIns="508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79"/>
            </a:p>
          </p:txBody>
        </p:sp>
        <p:cxnSp>
          <p:nvCxnSpPr>
            <p:cNvPr id="356" name="Google Shape;356;g3f584004d6a_0_58"/>
            <p:cNvCxnSpPr/>
            <p:nvPr/>
          </p:nvCxnSpPr>
          <p:spPr>
            <a:xfrm flipH="1" rot="10800000">
              <a:off x="10162052" y="1958559"/>
              <a:ext cx="114451" cy="6989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57" name="Google Shape;357;g3f584004d6a_0_58"/>
            <p:cNvCxnSpPr/>
            <p:nvPr/>
          </p:nvCxnSpPr>
          <p:spPr>
            <a:xfrm rot="10800000">
              <a:off x="10015021" y="1649171"/>
              <a:ext cx="122751" cy="52857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58" name="Google Shape;358;g3f584004d6a_0_58"/>
            <p:cNvCxnSpPr/>
            <p:nvPr/>
          </p:nvCxnSpPr>
          <p:spPr>
            <a:xfrm flipH="1" rot="10800000">
              <a:off x="10494920" y="1677674"/>
              <a:ext cx="79722" cy="65962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59" name="Google Shape;359;g3f584004d6a_0_58"/>
            <p:cNvCxnSpPr/>
            <p:nvPr/>
          </p:nvCxnSpPr>
          <p:spPr>
            <a:xfrm rot="10800000">
              <a:off x="10040685" y="2152842"/>
              <a:ext cx="83217" cy="20750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60" name="Google Shape;360;g3f584004d6a_0_58"/>
            <p:cNvCxnSpPr/>
            <p:nvPr/>
          </p:nvCxnSpPr>
          <p:spPr>
            <a:xfrm flipH="1" rot="10800000">
              <a:off x="10141248" y="2336476"/>
              <a:ext cx="135200" cy="65962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61" name="Google Shape;361;g3f584004d6a_0_58"/>
            <p:cNvCxnSpPr/>
            <p:nvPr/>
          </p:nvCxnSpPr>
          <p:spPr>
            <a:xfrm>
              <a:off x="10460247" y="2496048"/>
              <a:ext cx="79722" cy="48489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62" name="Google Shape;362;g3f584004d6a_0_58"/>
            <p:cNvCxnSpPr/>
            <p:nvPr/>
          </p:nvCxnSpPr>
          <p:spPr>
            <a:xfrm flipH="1">
              <a:off x="10366618" y="2156245"/>
              <a:ext cx="55478" cy="83217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63" name="Google Shape;363;g3f584004d6a_0_58"/>
            <p:cNvCxnSpPr/>
            <p:nvPr/>
          </p:nvCxnSpPr>
          <p:spPr>
            <a:xfrm rot="10800000">
              <a:off x="10612830" y="1948130"/>
              <a:ext cx="135200" cy="65962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64" name="Google Shape;364;g3f584004d6a_0_58"/>
            <p:cNvCxnSpPr/>
            <p:nvPr/>
          </p:nvCxnSpPr>
          <p:spPr>
            <a:xfrm flipH="1" rot="10800000">
              <a:off x="10824312" y="1636084"/>
              <a:ext cx="86712" cy="62467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65" name="Google Shape;365;g3f584004d6a_0_58"/>
            <p:cNvCxnSpPr/>
            <p:nvPr/>
          </p:nvCxnSpPr>
          <p:spPr>
            <a:xfrm rot="10800000">
              <a:off x="10917941" y="1729730"/>
              <a:ext cx="83217" cy="86712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66" name="Google Shape;366;g3f584004d6a_0_58"/>
            <p:cNvCxnSpPr/>
            <p:nvPr/>
          </p:nvCxnSpPr>
          <p:spPr>
            <a:xfrm flipH="1">
              <a:off x="11025366" y="1691617"/>
              <a:ext cx="117945" cy="48489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67" name="Google Shape;367;g3f584004d6a_0_58"/>
            <p:cNvCxnSpPr/>
            <p:nvPr/>
          </p:nvCxnSpPr>
          <p:spPr>
            <a:xfrm rot="10800000">
              <a:off x="10647558" y="2024485"/>
              <a:ext cx="17255" cy="138695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68" name="Google Shape;368;g3f584004d6a_0_58"/>
            <p:cNvCxnSpPr/>
            <p:nvPr/>
          </p:nvCxnSpPr>
          <p:spPr>
            <a:xfrm rot="10800000">
              <a:off x="10571094" y="2398889"/>
              <a:ext cx="97196" cy="38223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69" name="Google Shape;369;g3f584004d6a_0_58"/>
            <p:cNvCxnSpPr/>
            <p:nvPr/>
          </p:nvCxnSpPr>
          <p:spPr>
            <a:xfrm>
              <a:off x="11098244" y="2423243"/>
              <a:ext cx="114451" cy="69457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cxnSp>
          <p:nvCxnSpPr>
            <p:cNvPr id="370" name="Google Shape;370;g3f584004d6a_0_58"/>
            <p:cNvCxnSpPr/>
            <p:nvPr/>
          </p:nvCxnSpPr>
          <p:spPr>
            <a:xfrm flipH="1">
              <a:off x="10963062" y="2100767"/>
              <a:ext cx="103967" cy="3495"/>
            </a:xfrm>
            <a:prstGeom prst="straightConnector1">
              <a:avLst/>
            </a:prstGeom>
            <a:noFill/>
            <a:ln cap="flat" cmpd="sng" w="13325">
              <a:solidFill>
                <a:srgbClr val="1F497D"/>
              </a:solidFill>
              <a:prstDash val="solid"/>
              <a:round/>
              <a:headEnd len="med" w="med" type="none"/>
              <a:tailEnd len="med" w="med" type="stealth"/>
            </a:ln>
          </p:spPr>
        </p:cxnSp>
        <p:sp>
          <p:nvSpPr>
            <p:cNvPr id="371" name="Google Shape;371;g3f584004d6a_0_58"/>
            <p:cNvSpPr txBox="1"/>
            <p:nvPr/>
          </p:nvSpPr>
          <p:spPr>
            <a:xfrm>
              <a:off x="8158955" y="1148096"/>
              <a:ext cx="816900" cy="4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9625" lIns="59625" spcFirstLastPara="1" rIns="59625" wrap="square" tIns="596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27">
                  <a:latin typeface="Times New Roman"/>
                  <a:ea typeface="Times New Roman"/>
                  <a:cs typeface="Times New Roman"/>
                  <a:sym typeface="Times New Roman"/>
                </a:rPr>
                <a:t>liquid</a:t>
              </a:r>
              <a:endParaRPr sz="1827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72" name="Google Shape;372;g3f584004d6a_0_58"/>
            <p:cNvSpPr txBox="1"/>
            <p:nvPr/>
          </p:nvSpPr>
          <p:spPr>
            <a:xfrm>
              <a:off x="10230452" y="1141633"/>
              <a:ext cx="816900" cy="4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9625" lIns="59625" spcFirstLastPara="1" rIns="59625" wrap="square" tIns="596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27">
                  <a:latin typeface="Times New Roman"/>
                  <a:ea typeface="Times New Roman"/>
                  <a:cs typeface="Times New Roman"/>
                  <a:sym typeface="Times New Roman"/>
                </a:rPr>
                <a:t>liquid</a:t>
              </a:r>
              <a:endParaRPr sz="1827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373" name="Google Shape;373;g3f584004d6a_0_58"/>
          <p:cNvSpPr txBox="1"/>
          <p:nvPr/>
        </p:nvSpPr>
        <p:spPr>
          <a:xfrm>
            <a:off x="4595750" y="1867050"/>
            <a:ext cx="5528100" cy="1458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33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chemeClr val="dk1"/>
                </a:solidFill>
              </a:rPr>
              <a:t>Critical Cooling Rate</a:t>
            </a:r>
            <a:r>
              <a:rPr lang="en-US" sz="2000">
                <a:solidFill>
                  <a:schemeClr val="dk1"/>
                </a:solidFill>
              </a:rPr>
              <a:t> (</a:t>
            </a:r>
            <a:r>
              <a:rPr b="1" lang="en-US" sz="2000">
                <a:solidFill>
                  <a:schemeClr val="dk1"/>
                </a:solidFill>
              </a:rPr>
              <a:t>R</a:t>
            </a:r>
            <a:r>
              <a:rPr b="1" baseline="-25000" lang="en-US" sz="2000">
                <a:solidFill>
                  <a:schemeClr val="dk1"/>
                </a:solidFill>
              </a:rPr>
              <a:t>c</a:t>
            </a:r>
            <a:r>
              <a:rPr lang="en-US" sz="2000">
                <a:solidFill>
                  <a:schemeClr val="dk1"/>
                </a:solidFill>
              </a:rPr>
              <a:t>)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3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Cooling rates higher than R</a:t>
            </a:r>
            <a:r>
              <a:rPr baseline="-25000" lang="en-US" sz="2000">
                <a:solidFill>
                  <a:schemeClr val="dk1"/>
                </a:solidFill>
              </a:rPr>
              <a:t>c </a:t>
            </a:r>
            <a:r>
              <a:rPr lang="en-US" sz="2000">
                <a:solidFill>
                  <a:schemeClr val="dk1"/>
                </a:solidFill>
              </a:rPr>
              <a:t>will bypass crystal nucleation and allow </a:t>
            </a:r>
            <a:r>
              <a:rPr b="1" lang="en-US" sz="2000">
                <a:solidFill>
                  <a:schemeClr val="dk1"/>
                </a:solidFill>
              </a:rPr>
              <a:t>vitrification</a:t>
            </a:r>
            <a:r>
              <a:rPr lang="en-US" sz="2000">
                <a:solidFill>
                  <a:schemeClr val="dk1"/>
                </a:solidFill>
              </a:rPr>
              <a:t> (glass formation) to occur.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374" name="Google Shape;374;g3f584004d6a_0_58"/>
          <p:cNvSpPr txBox="1"/>
          <p:nvPr/>
        </p:nvSpPr>
        <p:spPr>
          <a:xfrm>
            <a:off x="4372100" y="3607325"/>
            <a:ext cx="6256800" cy="22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330"/>
              </a:spcBef>
              <a:spcAft>
                <a:spcPts val="0"/>
              </a:spcAft>
              <a:buNone/>
            </a:pPr>
            <a:r>
              <a:rPr lang="en-US" sz="2200" u="sng">
                <a:solidFill>
                  <a:schemeClr val="dk1"/>
                </a:solidFill>
              </a:rPr>
              <a:t>Characteristics of glass:</a:t>
            </a:r>
            <a:endParaRPr sz="2200" u="sng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330"/>
              </a:spcBef>
              <a:spcAft>
                <a:spcPts val="0"/>
              </a:spcAft>
              <a:buClr>
                <a:schemeClr val="dk1"/>
              </a:buClr>
              <a:buSzPts val="2200"/>
              <a:buChar char="➔"/>
            </a:pPr>
            <a:r>
              <a:rPr lang="en-US" sz="2200">
                <a:solidFill>
                  <a:schemeClr val="dk1"/>
                </a:solidFill>
              </a:rPr>
              <a:t>Amorphous, none</a:t>
            </a:r>
            <a:r>
              <a:rPr lang="en-US" sz="2200">
                <a:solidFill>
                  <a:schemeClr val="dk1"/>
                </a:solidFill>
              </a:rPr>
              <a:t>quilibrium</a:t>
            </a:r>
            <a:r>
              <a:rPr lang="en-US" sz="2200">
                <a:solidFill>
                  <a:schemeClr val="dk1"/>
                </a:solidFill>
              </a:rPr>
              <a:t> nature of a liquid, physical properties of a solid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➔"/>
            </a:pPr>
            <a:r>
              <a:rPr b="1" lang="en-US" sz="2200">
                <a:solidFill>
                  <a:schemeClr val="dk1"/>
                </a:solidFill>
              </a:rPr>
              <a:t>May not behave consistently</a:t>
            </a:r>
            <a:r>
              <a:rPr lang="en-US" sz="2200">
                <a:solidFill>
                  <a:schemeClr val="dk1"/>
                </a:solidFill>
              </a:rPr>
              <a:t> with time and temperature changes during deposition</a:t>
            </a:r>
            <a:endParaRPr sz="2200">
              <a:solidFill>
                <a:schemeClr val="dk1"/>
              </a:solidFill>
            </a:endParaRPr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◆"/>
            </a:pPr>
            <a:r>
              <a:rPr lang="en-US" sz="2200">
                <a:solidFill>
                  <a:schemeClr val="dk1"/>
                </a:solidFill>
              </a:rPr>
              <a:t>relaxation, melting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375" name="Google Shape;375;g3f584004d6a_0_58"/>
          <p:cNvSpPr txBox="1"/>
          <p:nvPr/>
        </p:nvSpPr>
        <p:spPr>
          <a:xfrm>
            <a:off x="9074199" y="5671375"/>
            <a:ext cx="3456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Wowk, B. </a:t>
            </a:r>
            <a:r>
              <a:rPr i="1" lang="en-US" sz="1200">
                <a:solidFill>
                  <a:schemeClr val="dk1"/>
                </a:solidFill>
              </a:rPr>
              <a:t>Cryobiology</a:t>
            </a:r>
            <a:r>
              <a:rPr lang="en-US" sz="1200">
                <a:solidFill>
                  <a:schemeClr val="dk1"/>
                </a:solidFill>
              </a:rPr>
              <a:t> </a:t>
            </a:r>
            <a:r>
              <a:rPr b="1" lang="en-US" sz="1200">
                <a:solidFill>
                  <a:schemeClr val="dk1"/>
                </a:solidFill>
              </a:rPr>
              <a:t>2010</a:t>
            </a:r>
            <a:r>
              <a:rPr lang="en-US" sz="1200">
                <a:solidFill>
                  <a:schemeClr val="dk1"/>
                </a:solidFill>
              </a:rPr>
              <a:t>, </a:t>
            </a:r>
            <a:r>
              <a:rPr i="1" lang="en-US" sz="1200">
                <a:solidFill>
                  <a:schemeClr val="dk1"/>
                </a:solidFill>
              </a:rPr>
              <a:t>60</a:t>
            </a:r>
            <a:r>
              <a:rPr lang="en-US" sz="1200">
                <a:solidFill>
                  <a:schemeClr val="dk1"/>
                </a:solidFill>
              </a:rPr>
              <a:t> (1), 11–22.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f584004d6a_0_316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Visual Evidence of a Glassy Target</a:t>
            </a:r>
            <a:endParaRPr/>
          </a:p>
        </p:txBody>
      </p:sp>
      <p:sp>
        <p:nvSpPr>
          <p:cNvPr id="382" name="Google Shape;382;g3f584004d6a_0_316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83" name="Google Shape;383;g3f584004d6a_0_316" title="IMG_7819.PNG"/>
          <p:cNvPicPr preferRelativeResize="0"/>
          <p:nvPr/>
        </p:nvPicPr>
        <p:blipFill rotWithShape="1">
          <a:blip r:embed="rId3">
            <a:alphaModFix/>
          </a:blip>
          <a:srcRect b="0" l="20329" r="16829" t="0"/>
          <a:stretch/>
        </p:blipFill>
        <p:spPr>
          <a:xfrm>
            <a:off x="1581300" y="1995214"/>
            <a:ext cx="3620398" cy="2658325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g3f584004d6a_0_316"/>
          <p:cNvSpPr txBox="1"/>
          <p:nvPr/>
        </p:nvSpPr>
        <p:spPr>
          <a:xfrm>
            <a:off x="585750" y="1214250"/>
            <a:ext cx="56115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Our 50/50 MEG/DMSO target after freezing, pre-deposition</a:t>
            </a:r>
            <a:endParaRPr sz="2000">
              <a:solidFill>
                <a:schemeClr val="dk1"/>
              </a:solidFill>
            </a:endParaRPr>
          </a:p>
        </p:txBody>
      </p:sp>
      <p:grpSp>
        <p:nvGrpSpPr>
          <p:cNvPr id="385" name="Google Shape;385;g3f584004d6a_0_316"/>
          <p:cNvGrpSpPr/>
          <p:nvPr/>
        </p:nvGrpSpPr>
        <p:grpSpPr>
          <a:xfrm>
            <a:off x="6153234" y="1975801"/>
            <a:ext cx="4711890" cy="3544597"/>
            <a:chOff x="5968338" y="3143997"/>
            <a:chExt cx="4418087" cy="3323579"/>
          </a:xfrm>
        </p:grpSpPr>
        <p:pic>
          <p:nvPicPr>
            <p:cNvPr id="386" name="Google Shape;386;g3f584004d6a_0_3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209950" y="3143997"/>
              <a:ext cx="2176475" cy="16456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7" name="Google Shape;387;g3f584004d6a_0_3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968350" y="3153031"/>
              <a:ext cx="2176475" cy="16349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8" name="Google Shape;388;g3f584004d6a_0_3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209950" y="4847013"/>
              <a:ext cx="2176475" cy="16189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9" name="Google Shape;389;g3f584004d6a_0_3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968338" y="4835212"/>
              <a:ext cx="2176485" cy="16323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0" name="Google Shape;390;g3f584004d6a_0_316"/>
          <p:cNvSpPr txBox="1"/>
          <p:nvPr/>
        </p:nvSpPr>
        <p:spPr>
          <a:xfrm>
            <a:off x="5779327" y="1473064"/>
            <a:ext cx="5459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Glassy DMSO from literature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391" name="Google Shape;391;g3f584004d6a_0_316"/>
          <p:cNvSpPr txBox="1"/>
          <p:nvPr/>
        </p:nvSpPr>
        <p:spPr>
          <a:xfrm>
            <a:off x="1751100" y="4723850"/>
            <a:ext cx="3280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transparent appearance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392" name="Google Shape;392;g3f584004d6a_0_316"/>
          <p:cNvSpPr txBox="1"/>
          <p:nvPr/>
        </p:nvSpPr>
        <p:spPr>
          <a:xfrm>
            <a:off x="107725" y="2770288"/>
            <a:ext cx="1170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curved, irregular fractures</a:t>
            </a:r>
            <a:endParaRPr sz="2000">
              <a:solidFill>
                <a:schemeClr val="dk1"/>
              </a:solidFill>
            </a:endParaRPr>
          </a:p>
        </p:txBody>
      </p:sp>
      <p:cxnSp>
        <p:nvCxnSpPr>
          <p:cNvPr id="393" name="Google Shape;393;g3f584004d6a_0_316"/>
          <p:cNvCxnSpPr>
            <a:stCxn id="392" idx="3"/>
          </p:cNvCxnSpPr>
          <p:nvPr/>
        </p:nvCxnSpPr>
        <p:spPr>
          <a:xfrm>
            <a:off x="1278625" y="3324388"/>
            <a:ext cx="1323300" cy="89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4" name="Google Shape;394;g3f584004d6a_0_316"/>
          <p:cNvCxnSpPr/>
          <p:nvPr/>
        </p:nvCxnSpPr>
        <p:spPr>
          <a:xfrm flipH="1">
            <a:off x="10524250" y="2446400"/>
            <a:ext cx="750300" cy="192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95" name="Google Shape;395;g3f584004d6a_0_316"/>
          <p:cNvSpPr txBox="1"/>
          <p:nvPr/>
        </p:nvSpPr>
        <p:spPr>
          <a:xfrm>
            <a:off x="5779325" y="5530525"/>
            <a:ext cx="5459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Rabin et al. </a:t>
            </a:r>
            <a:r>
              <a:rPr i="1" lang="en-US" sz="1200">
                <a:solidFill>
                  <a:schemeClr val="dk1"/>
                </a:solidFill>
              </a:rPr>
              <a:t>Cryobiology</a:t>
            </a:r>
            <a:r>
              <a:rPr lang="en-US" sz="1200">
                <a:solidFill>
                  <a:schemeClr val="dk1"/>
                </a:solidFill>
              </a:rPr>
              <a:t> </a:t>
            </a:r>
            <a:r>
              <a:rPr b="1" lang="en-US" sz="1200">
                <a:solidFill>
                  <a:schemeClr val="dk1"/>
                </a:solidFill>
              </a:rPr>
              <a:t>2006</a:t>
            </a:r>
            <a:r>
              <a:rPr lang="en-US" sz="1200">
                <a:solidFill>
                  <a:schemeClr val="dk1"/>
                </a:solidFill>
              </a:rPr>
              <a:t>, </a:t>
            </a:r>
            <a:r>
              <a:rPr i="1" lang="en-US" sz="1200">
                <a:solidFill>
                  <a:schemeClr val="dk1"/>
                </a:solidFill>
              </a:rPr>
              <a:t>53</a:t>
            </a:r>
            <a:r>
              <a:rPr lang="en-US" sz="1200">
                <a:solidFill>
                  <a:schemeClr val="dk1"/>
                </a:solidFill>
              </a:rPr>
              <a:t> (1), 75–95.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f584004d6a_0_332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Vitrification</a:t>
            </a:r>
            <a:endParaRPr/>
          </a:p>
        </p:txBody>
      </p:sp>
      <p:sp>
        <p:nvSpPr>
          <p:cNvPr id="402" name="Google Shape;402;g3f584004d6a_0_332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03" name="Google Shape;403;g3f584004d6a_0_332" title="IMG_7797 (1)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19325" y="914388"/>
            <a:ext cx="7753350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f584004d6a_0_242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Glassy vs. Crystalline Solvents</a:t>
            </a:r>
            <a:endParaRPr/>
          </a:p>
        </p:txBody>
      </p:sp>
      <p:sp>
        <p:nvSpPr>
          <p:cNvPr id="410" name="Google Shape;410;g3f584004d6a_0_242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1" name="Google Shape;411;g3f584004d6a_0_242"/>
          <p:cNvSpPr txBox="1"/>
          <p:nvPr/>
        </p:nvSpPr>
        <p:spPr>
          <a:xfrm>
            <a:off x="7337801" y="1567650"/>
            <a:ext cx="4860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Hypothesis: A c</a:t>
            </a:r>
            <a:r>
              <a:rPr lang="en-US" sz="2000">
                <a:solidFill>
                  <a:schemeClr val="dk1"/>
                </a:solidFill>
              </a:rPr>
              <a:t>rystallized target would </a:t>
            </a:r>
            <a:r>
              <a:rPr b="1" lang="en-US" sz="2000">
                <a:solidFill>
                  <a:schemeClr val="dk1"/>
                </a:solidFill>
              </a:rPr>
              <a:t>remain solid</a:t>
            </a:r>
            <a:r>
              <a:rPr lang="en-US" sz="2000">
                <a:solidFill>
                  <a:schemeClr val="dk1"/>
                </a:solidFill>
              </a:rPr>
              <a:t> despite heat build-up throughout deposition.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412" name="Google Shape;412;g3f584004d6a_0_242"/>
          <p:cNvSpPr txBox="1"/>
          <p:nvPr/>
        </p:nvSpPr>
        <p:spPr>
          <a:xfrm>
            <a:off x="272225" y="1016579"/>
            <a:ext cx="6683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MEG/DMSO Phase Diagram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413" name="Google Shape;413;g3f584004d6a_0_2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850" y="1567650"/>
            <a:ext cx="7074792" cy="38158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14" name="Google Shape;414;g3f584004d6a_0_242"/>
          <p:cNvSpPr txBox="1"/>
          <p:nvPr/>
        </p:nvSpPr>
        <p:spPr>
          <a:xfrm>
            <a:off x="205850" y="5383500"/>
            <a:ext cx="707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Solonina et al. </a:t>
            </a:r>
            <a:r>
              <a:rPr i="1" lang="en-US" sz="1200">
                <a:solidFill>
                  <a:schemeClr val="dk1"/>
                </a:solidFill>
              </a:rPr>
              <a:t>Russian Journal of Physical Chemistry A</a:t>
            </a:r>
            <a:r>
              <a:rPr lang="en-US" sz="1200">
                <a:solidFill>
                  <a:schemeClr val="dk1"/>
                </a:solidFill>
              </a:rPr>
              <a:t> </a:t>
            </a:r>
            <a:r>
              <a:rPr b="1" lang="en-US" sz="1200">
                <a:solidFill>
                  <a:schemeClr val="dk1"/>
                </a:solidFill>
              </a:rPr>
              <a:t>2018</a:t>
            </a:r>
            <a:r>
              <a:rPr lang="en-US" sz="1200">
                <a:solidFill>
                  <a:schemeClr val="dk1"/>
                </a:solidFill>
              </a:rPr>
              <a:t>, </a:t>
            </a:r>
            <a:r>
              <a:rPr i="1" lang="en-US" sz="1200">
                <a:solidFill>
                  <a:schemeClr val="dk1"/>
                </a:solidFill>
              </a:rPr>
              <a:t>92</a:t>
            </a:r>
            <a:r>
              <a:rPr lang="en-US" sz="1200">
                <a:solidFill>
                  <a:schemeClr val="dk1"/>
                </a:solidFill>
              </a:rPr>
              <a:t> (5), 918–921. 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g3f586fd66fa_0_5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225" y="1509175"/>
            <a:ext cx="7065575" cy="414532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21" name="Google Shape;421;g3f586fd66fa_0_529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Optimizing Solvent Ratio</a:t>
            </a:r>
            <a:endParaRPr/>
          </a:p>
        </p:txBody>
      </p:sp>
      <p:sp>
        <p:nvSpPr>
          <p:cNvPr id="422" name="Google Shape;422;g3f586fd66fa_0_529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3" name="Google Shape;423;g3f586fd66fa_0_529"/>
          <p:cNvSpPr txBox="1"/>
          <p:nvPr/>
        </p:nvSpPr>
        <p:spPr>
          <a:xfrm>
            <a:off x="272225" y="1016579"/>
            <a:ext cx="6683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MEG/DMSO Phase Diagram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424" name="Google Shape;424;g3f586fd66fa_0_529"/>
          <p:cNvSpPr txBox="1"/>
          <p:nvPr/>
        </p:nvSpPr>
        <p:spPr>
          <a:xfrm>
            <a:off x="7337800" y="2832600"/>
            <a:ext cx="4376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Increasing DMSO</a:t>
            </a:r>
            <a:r>
              <a:rPr lang="en-US" sz="2000">
                <a:solidFill>
                  <a:schemeClr val="dk1"/>
                </a:solidFill>
              </a:rPr>
              <a:t> should encourage crystallization.</a:t>
            </a:r>
            <a:endParaRPr sz="2000">
              <a:solidFill>
                <a:schemeClr val="dk1"/>
              </a:solidFill>
            </a:endParaRPr>
          </a:p>
        </p:txBody>
      </p:sp>
      <p:cxnSp>
        <p:nvCxnSpPr>
          <p:cNvPr id="425" name="Google Shape;425;g3f586fd66fa_0_529"/>
          <p:cNvCxnSpPr/>
          <p:nvPr/>
        </p:nvCxnSpPr>
        <p:spPr>
          <a:xfrm rot="10800000">
            <a:off x="3011850" y="1851438"/>
            <a:ext cx="6600" cy="3075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6" name="Google Shape;426;g3f586fd66fa_0_529"/>
          <p:cNvSpPr txBox="1"/>
          <p:nvPr/>
        </p:nvSpPr>
        <p:spPr>
          <a:xfrm>
            <a:off x="1213475" y="3951413"/>
            <a:ext cx="1843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0000"/>
                </a:solidFill>
              </a:rPr>
              <a:t>our standard 50/50 volume ratio</a:t>
            </a:r>
            <a:endParaRPr sz="1500">
              <a:solidFill>
                <a:srgbClr val="FF0000"/>
              </a:solidFill>
            </a:endParaRPr>
          </a:p>
        </p:txBody>
      </p:sp>
      <p:sp>
        <p:nvSpPr>
          <p:cNvPr id="427" name="Google Shape;427;g3f586fd66fa_0_529"/>
          <p:cNvSpPr txBox="1"/>
          <p:nvPr/>
        </p:nvSpPr>
        <p:spPr>
          <a:xfrm>
            <a:off x="7337801" y="1567650"/>
            <a:ext cx="4860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Hypothesis: A crystallized target would </a:t>
            </a:r>
            <a:r>
              <a:rPr b="1" lang="en-US" sz="2000">
                <a:solidFill>
                  <a:schemeClr val="dk1"/>
                </a:solidFill>
              </a:rPr>
              <a:t>remain solid</a:t>
            </a:r>
            <a:r>
              <a:rPr lang="en-US" sz="2000">
                <a:solidFill>
                  <a:schemeClr val="dk1"/>
                </a:solidFill>
              </a:rPr>
              <a:t> despite heat build-up throughout deposition.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428" name="Google Shape;428;g3f586fd66fa_0_529"/>
          <p:cNvSpPr txBox="1"/>
          <p:nvPr/>
        </p:nvSpPr>
        <p:spPr>
          <a:xfrm>
            <a:off x="267563" y="5654500"/>
            <a:ext cx="707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Solonina et al. </a:t>
            </a:r>
            <a:r>
              <a:rPr i="1" lang="en-US" sz="1200">
                <a:solidFill>
                  <a:schemeClr val="dk1"/>
                </a:solidFill>
              </a:rPr>
              <a:t>Russian Journal of Physical Chemistry A</a:t>
            </a:r>
            <a:r>
              <a:rPr lang="en-US" sz="1200">
                <a:solidFill>
                  <a:schemeClr val="dk1"/>
                </a:solidFill>
              </a:rPr>
              <a:t> </a:t>
            </a:r>
            <a:r>
              <a:rPr b="1" lang="en-US" sz="1200">
                <a:solidFill>
                  <a:schemeClr val="dk1"/>
                </a:solidFill>
              </a:rPr>
              <a:t>2018</a:t>
            </a:r>
            <a:r>
              <a:rPr lang="en-US" sz="1200">
                <a:solidFill>
                  <a:schemeClr val="dk1"/>
                </a:solidFill>
              </a:rPr>
              <a:t>, </a:t>
            </a:r>
            <a:r>
              <a:rPr i="1" lang="en-US" sz="1200">
                <a:solidFill>
                  <a:schemeClr val="dk1"/>
                </a:solidFill>
              </a:rPr>
              <a:t>92</a:t>
            </a:r>
            <a:r>
              <a:rPr lang="en-US" sz="1200">
                <a:solidFill>
                  <a:schemeClr val="dk1"/>
                </a:solidFill>
              </a:rPr>
              <a:t> (5), 918–921. 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f586fd66fa_0_543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Optimizing Solvent Ratio</a:t>
            </a:r>
            <a:endParaRPr/>
          </a:p>
        </p:txBody>
      </p:sp>
      <p:sp>
        <p:nvSpPr>
          <p:cNvPr id="435" name="Google Shape;435;g3f586fd66fa_0_543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6" name="Google Shape;436;g3f586fd66fa_0_543"/>
          <p:cNvSpPr txBox="1"/>
          <p:nvPr/>
        </p:nvSpPr>
        <p:spPr>
          <a:xfrm>
            <a:off x="272225" y="1016579"/>
            <a:ext cx="6683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MEG/DMSO Phase Diagram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437" name="Google Shape;437;g3f586fd66fa_0_543"/>
          <p:cNvSpPr txBox="1"/>
          <p:nvPr/>
        </p:nvSpPr>
        <p:spPr>
          <a:xfrm>
            <a:off x="7337800" y="3728250"/>
            <a:ext cx="48606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➔"/>
            </a:pPr>
            <a:r>
              <a:rPr lang="en-US" sz="2000">
                <a:solidFill>
                  <a:schemeClr val="dk1"/>
                </a:solidFill>
              </a:rPr>
              <a:t>Differential Scanning Calorimetry (DSC) to find </a:t>
            </a:r>
            <a:r>
              <a:rPr b="1" lang="en-US" sz="2000">
                <a:solidFill>
                  <a:schemeClr val="dk1"/>
                </a:solidFill>
              </a:rPr>
              <a:t>R</a:t>
            </a:r>
            <a:r>
              <a:rPr b="1" baseline="-25000" lang="en-US" sz="2000">
                <a:solidFill>
                  <a:schemeClr val="dk1"/>
                </a:solidFill>
              </a:rPr>
              <a:t>c</a:t>
            </a:r>
            <a:r>
              <a:rPr b="1" lang="en-US" sz="2000">
                <a:solidFill>
                  <a:schemeClr val="dk1"/>
                </a:solidFill>
              </a:rPr>
              <a:t> </a:t>
            </a:r>
            <a:r>
              <a:rPr lang="en-US" sz="2000">
                <a:solidFill>
                  <a:schemeClr val="dk1"/>
                </a:solidFill>
              </a:rPr>
              <a:t>for different </a:t>
            </a:r>
            <a:r>
              <a:rPr b="1" lang="en-US" sz="2000">
                <a:solidFill>
                  <a:schemeClr val="dk1"/>
                </a:solidFill>
              </a:rPr>
              <a:t>solvent</a:t>
            </a:r>
            <a:r>
              <a:rPr lang="en-US" sz="2000">
                <a:solidFill>
                  <a:schemeClr val="dk1"/>
                </a:solidFill>
              </a:rPr>
              <a:t> </a:t>
            </a:r>
            <a:r>
              <a:rPr b="1" lang="en-US" sz="2000">
                <a:solidFill>
                  <a:schemeClr val="dk1"/>
                </a:solidFill>
              </a:rPr>
              <a:t>ratios</a:t>
            </a:r>
            <a:r>
              <a:rPr lang="en-US" sz="2000">
                <a:solidFill>
                  <a:schemeClr val="dk1"/>
                </a:solidFill>
              </a:rPr>
              <a:t> of MEG/DMSO (solvents only to avoid exposure to lead in precursors).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438" name="Google Shape;438;g3f586fd66fa_0_543"/>
          <p:cNvSpPr txBox="1"/>
          <p:nvPr/>
        </p:nvSpPr>
        <p:spPr>
          <a:xfrm>
            <a:off x="7337801" y="1567650"/>
            <a:ext cx="4860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Hypothesis: A crystallized target would </a:t>
            </a:r>
            <a:r>
              <a:rPr b="1" lang="en-US" sz="2000">
                <a:solidFill>
                  <a:schemeClr val="dk1"/>
                </a:solidFill>
              </a:rPr>
              <a:t>remain solid</a:t>
            </a:r>
            <a:r>
              <a:rPr lang="en-US" sz="2000">
                <a:solidFill>
                  <a:schemeClr val="dk1"/>
                </a:solidFill>
              </a:rPr>
              <a:t> despite heat build-up throughout deposition.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439" name="Google Shape;439;g3f586fd66fa_0_543"/>
          <p:cNvSpPr txBox="1"/>
          <p:nvPr/>
        </p:nvSpPr>
        <p:spPr>
          <a:xfrm>
            <a:off x="7337800" y="2832600"/>
            <a:ext cx="4860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Increasing DMSO</a:t>
            </a:r>
            <a:r>
              <a:rPr lang="en-US" sz="2000">
                <a:solidFill>
                  <a:schemeClr val="dk1"/>
                </a:solidFill>
              </a:rPr>
              <a:t> should encourage crystallization.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440" name="Google Shape;440;g3f586fd66fa_0_5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225" y="1509175"/>
            <a:ext cx="7065575" cy="4145328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441" name="Google Shape;441;g3f586fd66fa_0_543"/>
          <p:cNvCxnSpPr/>
          <p:nvPr/>
        </p:nvCxnSpPr>
        <p:spPr>
          <a:xfrm rot="10800000">
            <a:off x="3011850" y="1851438"/>
            <a:ext cx="6600" cy="3075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2" name="Google Shape;442;g3f586fd66fa_0_543"/>
          <p:cNvSpPr txBox="1"/>
          <p:nvPr/>
        </p:nvSpPr>
        <p:spPr>
          <a:xfrm>
            <a:off x="1213475" y="3951413"/>
            <a:ext cx="1843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0000"/>
                </a:solidFill>
              </a:rPr>
              <a:t>our standard 50/50 volume ratio</a:t>
            </a:r>
            <a:endParaRPr sz="1500">
              <a:solidFill>
                <a:srgbClr val="FF0000"/>
              </a:solidFill>
            </a:endParaRPr>
          </a:p>
        </p:txBody>
      </p:sp>
      <p:sp>
        <p:nvSpPr>
          <p:cNvPr id="443" name="Google Shape;443;g3f586fd66fa_0_543"/>
          <p:cNvSpPr txBox="1"/>
          <p:nvPr/>
        </p:nvSpPr>
        <p:spPr>
          <a:xfrm>
            <a:off x="267563" y="5654500"/>
            <a:ext cx="707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Solonina et al. </a:t>
            </a:r>
            <a:r>
              <a:rPr i="1" lang="en-US" sz="1200">
                <a:solidFill>
                  <a:schemeClr val="dk1"/>
                </a:solidFill>
              </a:rPr>
              <a:t>Russian Journal of Physical Chemistry A</a:t>
            </a:r>
            <a:r>
              <a:rPr lang="en-US" sz="1200">
                <a:solidFill>
                  <a:schemeClr val="dk1"/>
                </a:solidFill>
              </a:rPr>
              <a:t> </a:t>
            </a:r>
            <a:r>
              <a:rPr b="1" lang="en-US" sz="1200">
                <a:solidFill>
                  <a:schemeClr val="dk1"/>
                </a:solidFill>
              </a:rPr>
              <a:t>2018</a:t>
            </a:r>
            <a:r>
              <a:rPr lang="en-US" sz="1200">
                <a:solidFill>
                  <a:schemeClr val="dk1"/>
                </a:solidFill>
              </a:rPr>
              <a:t>, </a:t>
            </a:r>
            <a:r>
              <a:rPr i="1" lang="en-US" sz="1200">
                <a:solidFill>
                  <a:schemeClr val="dk1"/>
                </a:solidFill>
              </a:rPr>
              <a:t>92</a:t>
            </a:r>
            <a:r>
              <a:rPr lang="en-US" sz="1200">
                <a:solidFill>
                  <a:schemeClr val="dk1"/>
                </a:solidFill>
              </a:rPr>
              <a:t> (5), 918–921. 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f584004d6a_0_261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Differential Scanning Calorimetry</a:t>
            </a:r>
            <a:endParaRPr/>
          </a:p>
        </p:txBody>
      </p:sp>
      <p:sp>
        <p:nvSpPr>
          <p:cNvPr id="450" name="Google Shape;450;g3f584004d6a_0_261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451" name="Google Shape;451;g3f584004d6a_0_261"/>
          <p:cNvGraphicFramePr/>
          <p:nvPr/>
        </p:nvGraphicFramePr>
        <p:xfrm>
          <a:off x="603725" y="1261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{41D1C168-B9E1-41CD-94BB-725C8CE48360}</a:tableStyleId>
              </a:tblPr>
              <a:tblGrid>
                <a:gridCol w="2448050"/>
                <a:gridCol w="2370325"/>
              </a:tblGrid>
              <a:tr h="798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Volume Ratio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MEG/DMSO</a:t>
                      </a:r>
                      <a:endParaRPr b="1"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R</a:t>
                      </a:r>
                      <a:r>
                        <a:rPr b="1" baseline="-25000" lang="en-US" sz="2000"/>
                        <a:t>c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(K/min)</a:t>
                      </a:r>
                      <a:endParaRPr b="1" sz="2000"/>
                    </a:p>
                  </a:txBody>
                  <a:tcPr marT="91425" marB="91425" marR="91425" marL="91425"/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95/5</a:t>
                      </a:r>
                      <a:endParaRPr sz="2000"/>
                    </a:p>
                  </a:txBody>
                  <a:tcPr marT="91425" marB="91425" marR="91425" marL="91425"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10-15</a:t>
                      </a:r>
                      <a:endParaRPr sz="2000"/>
                    </a:p>
                  </a:txBody>
                  <a:tcPr marT="91425" marB="91425" marR="91425" marL="91425"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50/50</a:t>
                      </a:r>
                      <a:endParaRPr sz="2000"/>
                    </a:p>
                  </a:txBody>
                  <a:tcPr marT="91425" marB="91425" marR="91425" marL="91425">
                    <a:lnL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No crystallization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40/60</a:t>
                      </a:r>
                      <a:endParaRPr sz="2000"/>
                    </a:p>
                  </a:txBody>
                  <a:tcPr marT="91425" marB="91425" marR="91425" marL="91425"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No crystallization</a:t>
                      </a:r>
                      <a:endParaRPr sz="2000"/>
                    </a:p>
                  </a:txBody>
                  <a:tcPr marT="91425" marB="91425" marR="91425" marL="91425"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35/65</a:t>
                      </a:r>
                      <a:endParaRPr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10-15</a:t>
                      </a:r>
                      <a:endParaRPr sz="2000"/>
                    </a:p>
                  </a:txBody>
                  <a:tcPr marT="91425" marB="91425" marR="91425" marL="91425"/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30/70</a:t>
                      </a:r>
                      <a:endParaRPr sz="2000"/>
                    </a:p>
                  </a:txBody>
                  <a:tcPr marT="91425" marB="91425" marR="91425" marL="91425"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40+</a:t>
                      </a:r>
                      <a:endParaRPr sz="2000"/>
                    </a:p>
                  </a:txBody>
                  <a:tcPr marT="91425" marB="91425" marR="91425" marL="91425"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25/75</a:t>
                      </a:r>
                      <a:endParaRPr sz="2000"/>
                    </a:p>
                  </a:txBody>
                  <a:tcPr marT="91425" marB="91425" marR="91425" marL="91425">
                    <a:lnL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40+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20/80</a:t>
                      </a:r>
                      <a:endParaRPr sz="2000"/>
                    </a:p>
                  </a:txBody>
                  <a:tcPr marT="91425" marB="91425" marR="91425" marL="91425"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40+</a:t>
                      </a:r>
                      <a:endParaRPr sz="2000"/>
                    </a:p>
                  </a:txBody>
                  <a:tcPr marT="91425" marB="91425" marR="91425" marL="91425"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sp>
        <p:nvSpPr>
          <p:cNvPr id="452" name="Google Shape;452;g3f584004d6a_0_261"/>
          <p:cNvSpPr txBox="1"/>
          <p:nvPr/>
        </p:nvSpPr>
        <p:spPr>
          <a:xfrm>
            <a:off x="5712289" y="4481700"/>
            <a:ext cx="6271200" cy="14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Ratios with </a:t>
            </a:r>
            <a:r>
              <a:rPr lang="en-US" sz="2000">
                <a:solidFill>
                  <a:schemeClr val="dk1"/>
                </a:solidFill>
              </a:rPr>
              <a:t>R</a:t>
            </a:r>
            <a:r>
              <a:rPr baseline="-25000" lang="en-US" sz="2000">
                <a:solidFill>
                  <a:schemeClr val="dk1"/>
                </a:solidFill>
              </a:rPr>
              <a:t>c</a:t>
            </a:r>
            <a:r>
              <a:rPr lang="en-US" sz="2000">
                <a:solidFill>
                  <a:schemeClr val="dk1"/>
                </a:solidFill>
              </a:rPr>
              <a:t> ＞ </a:t>
            </a:r>
            <a:r>
              <a:rPr b="1" lang="en-US" sz="2000">
                <a:solidFill>
                  <a:schemeClr val="dk1"/>
                </a:solidFill>
              </a:rPr>
              <a:t>10-20°K/min</a:t>
            </a:r>
            <a:r>
              <a:rPr lang="en-US" sz="2000">
                <a:solidFill>
                  <a:schemeClr val="dk1"/>
                </a:solidFill>
              </a:rPr>
              <a:t> (our cooling rate) are likely </a:t>
            </a:r>
            <a:r>
              <a:rPr lang="en-US" sz="2000">
                <a:solidFill>
                  <a:schemeClr val="dk1"/>
                </a:solidFill>
              </a:rPr>
              <a:t>well suited for </a:t>
            </a:r>
            <a:r>
              <a:rPr b="1" lang="en-US" sz="2000">
                <a:solidFill>
                  <a:schemeClr val="dk1"/>
                </a:solidFill>
              </a:rPr>
              <a:t>crystallization.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2143"/>
              </a:spcBef>
              <a:spcAft>
                <a:spcPts val="0"/>
              </a:spcAft>
              <a:buClr>
                <a:schemeClr val="dk1"/>
              </a:buClr>
              <a:buSzPts val="2000"/>
              <a:buChar char="➔"/>
            </a:pPr>
            <a:r>
              <a:rPr lang="en-US" sz="2000">
                <a:solidFill>
                  <a:schemeClr val="dk1"/>
                </a:solidFill>
              </a:rPr>
              <a:t>25/75 was tested in a target used for deposition.</a:t>
            </a:r>
            <a:endParaRPr b="1" sz="2000">
              <a:solidFill>
                <a:schemeClr val="dk1"/>
              </a:solidFill>
            </a:endParaRPr>
          </a:p>
        </p:txBody>
      </p:sp>
      <p:sp>
        <p:nvSpPr>
          <p:cNvPr id="453" name="Google Shape;453;g3f584004d6a_0_261"/>
          <p:cNvSpPr txBox="1"/>
          <p:nvPr/>
        </p:nvSpPr>
        <p:spPr>
          <a:xfrm>
            <a:off x="2697800" y="5510988"/>
            <a:ext cx="2724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Our cooling rate: 10-20°K/min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454" name="Google Shape;454;g3f584004d6a_0_261"/>
          <p:cNvSpPr txBox="1"/>
          <p:nvPr/>
        </p:nvSpPr>
        <p:spPr>
          <a:xfrm>
            <a:off x="5712300" y="995300"/>
            <a:ext cx="6271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2143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Samples were subjected to </a:t>
            </a:r>
            <a:r>
              <a:rPr b="1" lang="en-US" sz="2000">
                <a:solidFill>
                  <a:schemeClr val="dk1"/>
                </a:solidFill>
              </a:rPr>
              <a:t>increasing cooling rates</a:t>
            </a:r>
            <a:r>
              <a:rPr lang="en-US" sz="2000">
                <a:solidFill>
                  <a:schemeClr val="dk1"/>
                </a:solidFill>
              </a:rPr>
              <a:t> (3, 5, 10, 15, … , 40K/min) until crystallization was no longer observed.</a:t>
            </a:r>
            <a:endParaRPr/>
          </a:p>
        </p:txBody>
      </p:sp>
      <p:sp>
        <p:nvSpPr>
          <p:cNvPr id="455" name="Google Shape;455;g3f584004d6a_0_261"/>
          <p:cNvSpPr txBox="1"/>
          <p:nvPr/>
        </p:nvSpPr>
        <p:spPr>
          <a:xfrm>
            <a:off x="6005950" y="3926350"/>
            <a:ext cx="27243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76075" lIns="76075" spcFirstLastPara="1" rIns="76075" wrap="square" tIns="760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8">
                <a:solidFill>
                  <a:schemeClr val="dk1"/>
                </a:solidFill>
              </a:rPr>
              <a:t>DSC heat flow curve showing no crystallization in </a:t>
            </a:r>
            <a:r>
              <a:rPr b="1" lang="en-US" sz="1248">
                <a:solidFill>
                  <a:schemeClr val="dk1"/>
                </a:solidFill>
              </a:rPr>
              <a:t>50/50 </a:t>
            </a:r>
            <a:r>
              <a:rPr lang="en-US" sz="1248">
                <a:solidFill>
                  <a:schemeClr val="dk1"/>
                </a:solidFill>
              </a:rPr>
              <a:t>at </a:t>
            </a:r>
            <a:r>
              <a:rPr b="1" lang="en-US" sz="1248">
                <a:solidFill>
                  <a:schemeClr val="dk1"/>
                </a:solidFill>
              </a:rPr>
              <a:t>3K/min</a:t>
            </a:r>
            <a:endParaRPr b="1" sz="1248">
              <a:solidFill>
                <a:schemeClr val="dk1"/>
              </a:solidFill>
            </a:endParaRPr>
          </a:p>
        </p:txBody>
      </p:sp>
      <p:sp>
        <p:nvSpPr>
          <p:cNvPr id="456" name="Google Shape;456;g3f584004d6a_0_261"/>
          <p:cNvSpPr txBox="1"/>
          <p:nvPr/>
        </p:nvSpPr>
        <p:spPr>
          <a:xfrm>
            <a:off x="8738750" y="3926350"/>
            <a:ext cx="2951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76075" lIns="76075" spcFirstLastPara="1" rIns="76075" wrap="square" tIns="760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8">
                <a:solidFill>
                  <a:schemeClr val="dk1"/>
                </a:solidFill>
              </a:rPr>
              <a:t>DSC heat flow curve showing crystallization peak in </a:t>
            </a:r>
            <a:r>
              <a:rPr b="1" lang="en-US" sz="1248">
                <a:solidFill>
                  <a:schemeClr val="dk1"/>
                </a:solidFill>
              </a:rPr>
              <a:t>25/75 </a:t>
            </a:r>
            <a:r>
              <a:rPr lang="en-US" sz="1248">
                <a:solidFill>
                  <a:schemeClr val="dk1"/>
                </a:solidFill>
              </a:rPr>
              <a:t>at </a:t>
            </a:r>
            <a:r>
              <a:rPr b="1" lang="en-US" sz="1248">
                <a:solidFill>
                  <a:schemeClr val="dk1"/>
                </a:solidFill>
              </a:rPr>
              <a:t>20K/min</a:t>
            </a:r>
            <a:endParaRPr b="1" sz="1248">
              <a:solidFill>
                <a:schemeClr val="dk1"/>
              </a:solidFill>
            </a:endParaRPr>
          </a:p>
        </p:txBody>
      </p:sp>
      <p:pic>
        <p:nvPicPr>
          <p:cNvPr id="457" name="Google Shape;457;g3f584004d6a_0_261" title="5050_3K_prett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2846" y="2103499"/>
            <a:ext cx="2430510" cy="1822871"/>
          </a:xfrm>
          <a:prstGeom prst="rect">
            <a:avLst/>
          </a:prstGeom>
          <a:noFill/>
          <a:ln cap="flat" cmpd="sng" w="79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58" name="Google Shape;458;g3f584004d6a_0_261"/>
          <p:cNvSpPr txBox="1"/>
          <p:nvPr/>
        </p:nvSpPr>
        <p:spPr>
          <a:xfrm>
            <a:off x="603725" y="897989"/>
            <a:ext cx="2724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Solvents only</a:t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459" name="Google Shape;459;g3f584004d6a_0_261" title="2575_20K_pretty.png"/>
          <p:cNvPicPr preferRelativeResize="0"/>
          <p:nvPr/>
        </p:nvPicPr>
        <p:blipFill rotWithShape="1">
          <a:blip r:embed="rId4">
            <a:alphaModFix/>
          </a:blip>
          <a:srcRect b="0" l="0" r="0" t="6367"/>
          <a:stretch/>
        </p:blipFill>
        <p:spPr>
          <a:xfrm>
            <a:off x="8916425" y="2103500"/>
            <a:ext cx="2595753" cy="1822875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f584004d6a_0_309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Deposition with an Optimized Solvent Ratio</a:t>
            </a:r>
            <a:endParaRPr/>
          </a:p>
        </p:txBody>
      </p:sp>
      <p:sp>
        <p:nvSpPr>
          <p:cNvPr id="466" name="Google Shape;466;g3f584004d6a_0_309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7" name="Google Shape;467;g3f584004d6a_0_309"/>
          <p:cNvSpPr txBox="1"/>
          <p:nvPr/>
        </p:nvSpPr>
        <p:spPr>
          <a:xfrm>
            <a:off x="1769400" y="4717075"/>
            <a:ext cx="8653200" cy="861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The optimized target composition successfully </a:t>
            </a:r>
            <a:r>
              <a:rPr b="1" lang="en-US" sz="2200">
                <a:solidFill>
                  <a:schemeClr val="dk1"/>
                </a:solidFill>
              </a:rPr>
              <a:t>crystallized </a:t>
            </a:r>
            <a:r>
              <a:rPr lang="en-US" sz="2200">
                <a:solidFill>
                  <a:schemeClr val="dk1"/>
                </a:solidFill>
              </a:rPr>
              <a:t>during freezing and </a:t>
            </a:r>
            <a:r>
              <a:rPr b="1" lang="en-US" sz="2200">
                <a:solidFill>
                  <a:schemeClr val="dk1"/>
                </a:solidFill>
              </a:rPr>
              <a:t>remained solid</a:t>
            </a:r>
            <a:r>
              <a:rPr lang="en-US" sz="2200">
                <a:solidFill>
                  <a:schemeClr val="dk1"/>
                </a:solidFill>
              </a:rPr>
              <a:t> throughout deposition.</a:t>
            </a:r>
            <a:endParaRPr sz="1600"/>
          </a:p>
        </p:txBody>
      </p:sp>
      <p:pic>
        <p:nvPicPr>
          <p:cNvPr id="468" name="Google Shape;468;g3f584004d6a_0_309" title="IMG_7919.HEIC"/>
          <p:cNvPicPr preferRelativeResize="0"/>
          <p:nvPr/>
        </p:nvPicPr>
        <p:blipFill rotWithShape="1">
          <a:blip r:embed="rId3">
            <a:alphaModFix/>
          </a:blip>
          <a:srcRect b="14615" l="9573" r="3083" t="15887"/>
          <a:stretch/>
        </p:blipFill>
        <p:spPr>
          <a:xfrm>
            <a:off x="7212807" y="1671221"/>
            <a:ext cx="3885542" cy="2318892"/>
          </a:xfrm>
          <a:prstGeom prst="rect">
            <a:avLst/>
          </a:prstGeom>
          <a:noFill/>
          <a:ln cap="flat" cmpd="sng" w="67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69" name="Google Shape;469;g3f584004d6a_0_309" title="IMG_7904.HEIC"/>
          <p:cNvPicPr preferRelativeResize="0"/>
          <p:nvPr/>
        </p:nvPicPr>
        <p:blipFill rotWithShape="1">
          <a:blip r:embed="rId4">
            <a:alphaModFix/>
          </a:blip>
          <a:srcRect b="0" l="0" r="0" t="15924"/>
          <a:stretch/>
        </p:blipFill>
        <p:spPr>
          <a:xfrm>
            <a:off x="1093650" y="1667175"/>
            <a:ext cx="3690168" cy="2326971"/>
          </a:xfrm>
          <a:prstGeom prst="rect">
            <a:avLst/>
          </a:prstGeom>
          <a:noFill/>
          <a:ln cap="flat" cmpd="sng" w="67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70" name="Google Shape;470;g3f584004d6a_0_309"/>
          <p:cNvSpPr/>
          <p:nvPr/>
        </p:nvSpPr>
        <p:spPr>
          <a:xfrm>
            <a:off x="5503601" y="2879720"/>
            <a:ext cx="989400" cy="43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13126"/>
          </a:solidFill>
          <a:ln cap="flat" cmpd="sng" w="67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575" lIns="64575" spcFirstLastPara="1" rIns="64575" wrap="square" tIns="64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89"/>
          </a:p>
        </p:txBody>
      </p:sp>
      <p:sp>
        <p:nvSpPr>
          <p:cNvPr id="471" name="Google Shape;471;g3f584004d6a_0_309"/>
          <p:cNvSpPr txBox="1"/>
          <p:nvPr/>
        </p:nvSpPr>
        <p:spPr>
          <a:xfrm>
            <a:off x="5082112" y="2238725"/>
            <a:ext cx="1832400" cy="5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38650" lIns="38650" spcFirstLastPara="1" rIns="38650" wrap="square" tIns="386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3 h</a:t>
            </a:r>
            <a:r>
              <a:rPr lang="en-US" sz="1500"/>
              <a:t>ours of constant pulsed laser ablation</a:t>
            </a:r>
            <a:endParaRPr sz="1500"/>
          </a:p>
        </p:txBody>
      </p:sp>
      <p:sp>
        <p:nvSpPr>
          <p:cNvPr id="472" name="Google Shape;472;g3f584004d6a_0_309"/>
          <p:cNvSpPr txBox="1"/>
          <p:nvPr/>
        </p:nvSpPr>
        <p:spPr>
          <a:xfrm>
            <a:off x="1555138" y="4071900"/>
            <a:ext cx="2767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Pre-deposition target (solid)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473" name="Google Shape;473;g3f584004d6a_0_309"/>
          <p:cNvSpPr txBox="1"/>
          <p:nvPr/>
        </p:nvSpPr>
        <p:spPr>
          <a:xfrm>
            <a:off x="7771963" y="4071900"/>
            <a:ext cx="2767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Post-deposition target (solid!)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474" name="Google Shape;474;g3f584004d6a_0_309"/>
          <p:cNvSpPr txBox="1"/>
          <p:nvPr/>
        </p:nvSpPr>
        <p:spPr>
          <a:xfrm>
            <a:off x="107725" y="938988"/>
            <a:ext cx="10051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</a:rPr>
              <a:t>Target composition:</a:t>
            </a:r>
            <a:r>
              <a:rPr lang="en-US" sz="1800">
                <a:solidFill>
                  <a:schemeClr val="dk1"/>
                </a:solidFill>
              </a:rPr>
              <a:t> 25/75 MEG/DMSO by volume </a:t>
            </a:r>
            <a:r>
              <a:rPr b="1" lang="en-US" sz="1800">
                <a:solidFill>
                  <a:schemeClr val="dk1"/>
                </a:solidFill>
              </a:rPr>
              <a:t>+ precursors</a:t>
            </a:r>
            <a:endParaRPr b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f584004d6a_0_405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Crystallization</a:t>
            </a:r>
            <a:endParaRPr/>
          </a:p>
        </p:txBody>
      </p:sp>
      <p:sp>
        <p:nvSpPr>
          <p:cNvPr id="481" name="Google Shape;481;g3f584004d6a_0_405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82" name="Google Shape;482;g3f584004d6a_0_405" title="Crystallization_sped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9850" y="926881"/>
            <a:ext cx="6672300" cy="5004225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g3f584004d6a_0_405"/>
          <p:cNvSpPr txBox="1"/>
          <p:nvPr/>
        </p:nvSpPr>
        <p:spPr>
          <a:xfrm>
            <a:off x="9432150" y="5515600"/>
            <a:ext cx="1047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2x speed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f586fd66fa_0_435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Intermediate Ratios</a:t>
            </a:r>
            <a:endParaRPr/>
          </a:p>
        </p:txBody>
      </p:sp>
      <p:sp>
        <p:nvSpPr>
          <p:cNvPr id="490" name="Google Shape;490;g3f586fd66fa_0_435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491" name="Google Shape;491;g3f586fd66fa_0_435"/>
          <p:cNvGraphicFramePr/>
          <p:nvPr/>
        </p:nvGraphicFramePr>
        <p:xfrm>
          <a:off x="5327725" y="11997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{41D1C168-B9E1-41CD-94BB-725C8CE48360}</a:tableStyleId>
              </a:tblPr>
              <a:tblGrid>
                <a:gridCol w="2223225"/>
                <a:gridCol w="2152625"/>
                <a:gridCol w="2152625"/>
              </a:tblGrid>
              <a:tr h="798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Volume Ratio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MEG/DMSO</a:t>
                      </a:r>
                      <a:endParaRPr b="1"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R</a:t>
                      </a:r>
                      <a:r>
                        <a:rPr b="1" baseline="-25000" lang="en-US" sz="2000"/>
                        <a:t>c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(K/min)</a:t>
                      </a:r>
                      <a:endParaRPr b="1"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Deposited Film Grain Size (nm)</a:t>
                      </a:r>
                      <a:endParaRPr b="1" sz="2000"/>
                    </a:p>
                  </a:txBody>
                  <a:tcPr marT="91425" marB="91425" marR="91425" marL="91425"/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95/5</a:t>
                      </a:r>
                      <a:endParaRPr sz="2000"/>
                    </a:p>
                  </a:txBody>
                  <a:tcPr marT="91425" marB="91425" marR="91425" marL="91425"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10-15</a:t>
                      </a:r>
                      <a:endParaRPr sz="2000"/>
                    </a:p>
                  </a:txBody>
                  <a:tcPr marT="91425" marB="91425" marR="91425" marL="91425"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50/50</a:t>
                      </a:r>
                      <a:r>
                        <a:rPr b="1" lang="en-US" sz="2000"/>
                        <a:t>*</a:t>
                      </a:r>
                      <a:endParaRPr b="1"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No crystallization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130-136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40/60</a:t>
                      </a:r>
                      <a:endParaRPr sz="2000"/>
                    </a:p>
                  </a:txBody>
                  <a:tcPr marT="91425" marB="91425" marR="91425" marL="91425"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No crystallization</a:t>
                      </a:r>
                      <a:endParaRPr sz="2000"/>
                    </a:p>
                  </a:txBody>
                  <a:tcPr marT="91425" marB="91425" marR="91425" marL="91425"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35/65</a:t>
                      </a:r>
                      <a:endParaRPr sz="2000"/>
                    </a:p>
                  </a:txBody>
                  <a:tcPr marT="91425" marB="91425" marR="91425" marL="91425">
                    <a:lnL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10-15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30/70</a:t>
                      </a:r>
                      <a:endParaRPr sz="2000"/>
                    </a:p>
                  </a:txBody>
                  <a:tcPr marT="91425" marB="91425" marR="91425" marL="91425">
                    <a:lnL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40+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25/75</a:t>
                      </a:r>
                      <a:r>
                        <a:rPr b="1" lang="en-US" sz="2000"/>
                        <a:t>*</a:t>
                      </a:r>
                      <a:endParaRPr b="1"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40+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131-170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20/80</a:t>
                      </a:r>
                      <a:endParaRPr sz="2000"/>
                    </a:p>
                  </a:txBody>
                  <a:tcPr marT="91425" marB="91425" marR="91425" marL="91425"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40+</a:t>
                      </a:r>
                      <a:endParaRPr sz="2000"/>
                    </a:p>
                  </a:txBody>
                  <a:tcPr marT="91425" marB="91425" marR="91425" marL="91425"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sp>
        <p:nvSpPr>
          <p:cNvPr id="492" name="Google Shape;492;g3f586fd66fa_0_435"/>
          <p:cNvSpPr txBox="1"/>
          <p:nvPr/>
        </p:nvSpPr>
        <p:spPr>
          <a:xfrm>
            <a:off x="7712658" y="5449600"/>
            <a:ext cx="1758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Our cooling rate: 10-20°K/min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493" name="Google Shape;493;g3f586fd66fa_0_435"/>
          <p:cNvSpPr txBox="1"/>
          <p:nvPr/>
        </p:nvSpPr>
        <p:spPr>
          <a:xfrm>
            <a:off x="280800" y="1199775"/>
            <a:ext cx="47640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Films deposited from a 25/75 solvent ratio showed </a:t>
            </a:r>
            <a:r>
              <a:rPr b="1" lang="en-US" sz="2000">
                <a:solidFill>
                  <a:schemeClr val="dk1"/>
                </a:solidFill>
              </a:rPr>
              <a:t>smaller grain sizes</a:t>
            </a:r>
            <a:r>
              <a:rPr lang="en-US" sz="2000">
                <a:solidFill>
                  <a:schemeClr val="dk1"/>
                </a:solidFill>
              </a:rPr>
              <a:t> than those from 50/50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US" sz="2000">
                <a:solidFill>
                  <a:srgbClr val="FF0000"/>
                </a:solidFill>
              </a:rPr>
              <a:t>Intermediate ratios</a:t>
            </a:r>
            <a:r>
              <a:rPr lang="en-US" sz="2000">
                <a:solidFill>
                  <a:schemeClr val="dk1"/>
                </a:solidFill>
              </a:rPr>
              <a:t> may still give a crystalline target while increasing grain size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Intermediate ratios gave weaker crystallization peaks than 25/75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494" name="Google Shape;494;g3f586fd66fa_0_435"/>
          <p:cNvSpPr txBox="1"/>
          <p:nvPr/>
        </p:nvSpPr>
        <p:spPr>
          <a:xfrm>
            <a:off x="5561608" y="5449600"/>
            <a:ext cx="1758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1"/>
                </a:solidFill>
              </a:rPr>
              <a:t>*</a:t>
            </a:r>
            <a:r>
              <a:rPr lang="en-US" sz="1500">
                <a:solidFill>
                  <a:schemeClr val="dk1"/>
                </a:solidFill>
              </a:rPr>
              <a:t>tested with deposition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495" name="Google Shape;495;g3f586fd66fa_0_435"/>
          <p:cNvSpPr txBox="1"/>
          <p:nvPr/>
        </p:nvSpPr>
        <p:spPr>
          <a:xfrm>
            <a:off x="5327725" y="845637"/>
            <a:ext cx="2724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Solvents only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496" name="Google Shape;496;g3f586fd66fa_0_435"/>
          <p:cNvSpPr txBox="1"/>
          <p:nvPr/>
        </p:nvSpPr>
        <p:spPr>
          <a:xfrm>
            <a:off x="107725" y="4653925"/>
            <a:ext cx="1971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weakly crystallizing 35/65 at 15K/min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497" name="Google Shape;497;g3f586fd66fa_0_435"/>
          <p:cNvSpPr txBox="1"/>
          <p:nvPr/>
        </p:nvSpPr>
        <p:spPr>
          <a:xfrm>
            <a:off x="9863708" y="5449600"/>
            <a:ext cx="1758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(Depends on freezing gas)</a:t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498" name="Google Shape;498;g3f586fd66fa_0_435" title="3565_15K_pretty.png"/>
          <p:cNvPicPr preferRelativeResize="0"/>
          <p:nvPr/>
        </p:nvPicPr>
        <p:blipFill rotWithShape="1">
          <a:blip r:embed="rId3">
            <a:alphaModFix/>
          </a:blip>
          <a:srcRect b="0" l="0" r="0" t="5705"/>
          <a:stretch/>
        </p:blipFill>
        <p:spPr>
          <a:xfrm>
            <a:off x="1973825" y="3836675"/>
            <a:ext cx="3195328" cy="22598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" title="IMG_100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8825" y="2041500"/>
            <a:ext cx="4254398" cy="397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Hybrid Perovskites</a:t>
            </a:r>
            <a:endParaRPr/>
          </a:p>
        </p:txBody>
      </p:sp>
      <p:sp>
        <p:nvSpPr>
          <p:cNvPr id="105" name="Google Shape;105;p2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6203002" y="1181701"/>
            <a:ext cx="5088000" cy="44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Many </a:t>
            </a:r>
            <a:r>
              <a:rPr b="1" lang="en-US" sz="2000">
                <a:solidFill>
                  <a:schemeClr val="dk1"/>
                </a:solidFill>
              </a:rPr>
              <a:t>ideal semiconductor characteristics</a:t>
            </a:r>
            <a:r>
              <a:rPr lang="en-US" sz="2000">
                <a:solidFill>
                  <a:schemeClr val="dk1"/>
                </a:solidFill>
              </a:rPr>
              <a:t> within a single material: 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tunable direct band gap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benign grain boundaries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high optical absorption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high charge mobility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Making them promising for use in </a:t>
            </a:r>
            <a:r>
              <a:rPr b="1" lang="en-US" sz="2000">
                <a:solidFill>
                  <a:schemeClr val="dk1"/>
                </a:solidFill>
              </a:rPr>
              <a:t>devices</a:t>
            </a:r>
            <a:r>
              <a:rPr lang="en-US" sz="2000">
                <a:solidFill>
                  <a:schemeClr val="dk1"/>
                </a:solidFill>
              </a:rPr>
              <a:t>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such as: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solar cells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photodetectors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LEDs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batteries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lasers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648625" y="1118100"/>
            <a:ext cx="4894800" cy="923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</a:rPr>
              <a:t>ABX</a:t>
            </a:r>
            <a:r>
              <a:rPr b="1" baseline="-25000" lang="en-US" sz="1600">
                <a:solidFill>
                  <a:schemeClr val="dk1"/>
                </a:solidFill>
              </a:rPr>
              <a:t>3</a:t>
            </a:r>
            <a:r>
              <a:rPr lang="en-US" sz="1600">
                <a:solidFill>
                  <a:schemeClr val="dk1"/>
                </a:solidFill>
              </a:rPr>
              <a:t> crystal structure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typically A = organic cation,  B = metal, X = halogen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Ex: phenethylammonium lead iodide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198475" y="5758623"/>
            <a:ext cx="5795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Saparov, B., Mitzi, D. B. </a:t>
            </a:r>
            <a:r>
              <a:rPr i="1" lang="en-US" sz="1200">
                <a:solidFill>
                  <a:schemeClr val="dk1"/>
                </a:solidFill>
              </a:rPr>
              <a:t>Chemical Reviews</a:t>
            </a:r>
            <a:r>
              <a:rPr lang="en-US" sz="1200">
                <a:solidFill>
                  <a:schemeClr val="dk1"/>
                </a:solidFill>
              </a:rPr>
              <a:t> </a:t>
            </a:r>
            <a:r>
              <a:rPr b="1" lang="en-US" sz="1200">
                <a:solidFill>
                  <a:schemeClr val="dk1"/>
                </a:solidFill>
              </a:rPr>
              <a:t>2016</a:t>
            </a:r>
            <a:r>
              <a:rPr lang="en-US" sz="1200">
                <a:solidFill>
                  <a:schemeClr val="dk1"/>
                </a:solidFill>
              </a:rPr>
              <a:t>, </a:t>
            </a:r>
            <a:r>
              <a:rPr i="1" lang="en-US" sz="1200">
                <a:solidFill>
                  <a:schemeClr val="dk1"/>
                </a:solidFill>
              </a:rPr>
              <a:t>116</a:t>
            </a:r>
            <a:r>
              <a:rPr lang="en-US" sz="1200">
                <a:solidFill>
                  <a:schemeClr val="dk1"/>
                </a:solidFill>
              </a:rPr>
              <a:t> (7), 4558–4596. </a:t>
            </a:r>
            <a:endParaRPr sz="12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f586fd66fa_0_424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Isothermal Crystallization</a:t>
            </a:r>
            <a:endParaRPr/>
          </a:p>
        </p:txBody>
      </p:sp>
      <p:sp>
        <p:nvSpPr>
          <p:cNvPr id="505" name="Google Shape;505;g3f586fd66fa_0_424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6" name="Google Shape;506;g3f586fd66fa_0_424"/>
          <p:cNvSpPr txBox="1"/>
          <p:nvPr/>
        </p:nvSpPr>
        <p:spPr>
          <a:xfrm>
            <a:off x="698025" y="1262776"/>
            <a:ext cx="49206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03000" lIns="103000" spcFirstLastPara="1" rIns="103000" wrap="square" tIns="103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28">
                <a:solidFill>
                  <a:schemeClr val="dk1"/>
                </a:solidFill>
              </a:rPr>
              <a:t>No pause: weak crystallization</a:t>
            </a:r>
            <a:endParaRPr sz="2028">
              <a:solidFill>
                <a:schemeClr val="dk1"/>
              </a:solidFill>
            </a:endParaRPr>
          </a:p>
        </p:txBody>
      </p:sp>
      <p:sp>
        <p:nvSpPr>
          <p:cNvPr id="507" name="Google Shape;507;g3f586fd66fa_0_424"/>
          <p:cNvSpPr txBox="1"/>
          <p:nvPr/>
        </p:nvSpPr>
        <p:spPr>
          <a:xfrm>
            <a:off x="5819250" y="1262775"/>
            <a:ext cx="64986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03000" lIns="103000" spcFirstLastPara="1" rIns="103000" wrap="square" tIns="103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28">
                <a:solidFill>
                  <a:schemeClr val="dk1"/>
                </a:solidFill>
              </a:rPr>
              <a:t>10 min pause at -60C: </a:t>
            </a:r>
            <a:r>
              <a:rPr b="1" lang="en-US" sz="2028">
                <a:solidFill>
                  <a:schemeClr val="dk1"/>
                </a:solidFill>
              </a:rPr>
              <a:t>strengthened crystallization</a:t>
            </a:r>
            <a:endParaRPr b="1" sz="2028">
              <a:solidFill>
                <a:schemeClr val="dk1"/>
              </a:solidFill>
            </a:endParaRPr>
          </a:p>
        </p:txBody>
      </p:sp>
      <p:sp>
        <p:nvSpPr>
          <p:cNvPr id="508" name="Google Shape;508;g3f586fd66fa_0_424"/>
          <p:cNvSpPr txBox="1"/>
          <p:nvPr/>
        </p:nvSpPr>
        <p:spPr>
          <a:xfrm>
            <a:off x="0" y="874875"/>
            <a:ext cx="2322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95/5 at 10K/min</a:t>
            </a:r>
            <a:endParaRPr b="1" sz="2000">
              <a:solidFill>
                <a:schemeClr val="dk1"/>
              </a:solidFill>
            </a:endParaRPr>
          </a:p>
        </p:txBody>
      </p:sp>
      <p:pic>
        <p:nvPicPr>
          <p:cNvPr id="509" name="Google Shape;509;g3f586fd66fa_0_424" title="955_iso_pretty.png"/>
          <p:cNvPicPr preferRelativeResize="0"/>
          <p:nvPr/>
        </p:nvPicPr>
        <p:blipFill rotWithShape="1">
          <a:blip r:embed="rId3">
            <a:alphaModFix/>
          </a:blip>
          <a:srcRect b="0" l="0" r="0" t="4443"/>
          <a:stretch/>
        </p:blipFill>
        <p:spPr>
          <a:xfrm>
            <a:off x="6654513" y="1767913"/>
            <a:ext cx="4828076" cy="346017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10" name="Google Shape;510;g3f586fd66fa_0_424" title="955_isoref_pretty.png"/>
          <p:cNvPicPr preferRelativeResize="0"/>
          <p:nvPr/>
        </p:nvPicPr>
        <p:blipFill rotWithShape="1">
          <a:blip r:embed="rId4">
            <a:alphaModFix/>
          </a:blip>
          <a:srcRect b="0" l="0" r="0" t="5276"/>
          <a:stretch/>
        </p:blipFill>
        <p:spPr>
          <a:xfrm>
            <a:off x="744288" y="1782973"/>
            <a:ext cx="4828076" cy="343004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11" name="Google Shape;511;g3f586fd66fa_0_424"/>
          <p:cNvSpPr txBox="1"/>
          <p:nvPr/>
        </p:nvSpPr>
        <p:spPr>
          <a:xfrm>
            <a:off x="2004600" y="5332775"/>
            <a:ext cx="8182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➔"/>
            </a:pPr>
            <a:r>
              <a:rPr lang="en-US" sz="2000">
                <a:solidFill>
                  <a:schemeClr val="dk1"/>
                </a:solidFill>
              </a:rPr>
              <a:t>This technique could be incorporated into the cooling procedure to strengthen crystallization in intermediate ratios.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f584004d6a_0_374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Summary</a:t>
            </a:r>
            <a:endParaRPr/>
          </a:p>
        </p:txBody>
      </p:sp>
      <p:sp>
        <p:nvSpPr>
          <p:cNvPr id="518" name="Google Shape;518;g3f584004d6a_0_374"/>
          <p:cNvSpPr txBox="1"/>
          <p:nvPr>
            <p:ph idx="1" type="body"/>
          </p:nvPr>
        </p:nvSpPr>
        <p:spPr>
          <a:xfrm>
            <a:off x="194977" y="1713725"/>
            <a:ext cx="6885600" cy="3779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l">
              <a:lnSpc>
                <a:spcPct val="100000"/>
              </a:lnSpc>
              <a:spcBef>
                <a:spcPts val="2143"/>
              </a:spcBef>
              <a:spcAft>
                <a:spcPts val="0"/>
              </a:spcAft>
              <a:buSzPts val="2200"/>
              <a:buChar char="•"/>
            </a:pPr>
            <a:r>
              <a:rPr lang="en-US" sz="2200">
                <a:solidFill>
                  <a:srgbClr val="000000"/>
                </a:solidFill>
              </a:rPr>
              <a:t>The target was observed transforming into a </a:t>
            </a:r>
            <a:r>
              <a:rPr b="1" lang="en-US" sz="2200">
                <a:solidFill>
                  <a:srgbClr val="000000"/>
                </a:solidFill>
              </a:rPr>
              <a:t>gel </a:t>
            </a:r>
            <a:r>
              <a:rPr lang="en-US" sz="2200">
                <a:solidFill>
                  <a:srgbClr val="000000"/>
                </a:solidFill>
              </a:rPr>
              <a:t>during deposition, an</a:t>
            </a:r>
            <a:r>
              <a:rPr b="1" lang="en-US" sz="2200">
                <a:solidFill>
                  <a:srgbClr val="000000"/>
                </a:solidFill>
              </a:rPr>
              <a:t> uncontrolled </a:t>
            </a:r>
            <a:r>
              <a:rPr lang="en-US" sz="2200">
                <a:solidFill>
                  <a:srgbClr val="000000"/>
                </a:solidFill>
              </a:rPr>
              <a:t>behavior.</a:t>
            </a:r>
            <a:endParaRPr sz="2200">
              <a:solidFill>
                <a:srgbClr val="000000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•"/>
            </a:pPr>
            <a:r>
              <a:rPr lang="en-US" sz="2200">
                <a:solidFill>
                  <a:srgbClr val="000000"/>
                </a:solidFill>
              </a:rPr>
              <a:t>The cause was identified as </a:t>
            </a:r>
            <a:r>
              <a:rPr lang="en-US" sz="2200">
                <a:solidFill>
                  <a:srgbClr val="000000"/>
                </a:solidFill>
              </a:rPr>
              <a:t>forming a </a:t>
            </a:r>
            <a:r>
              <a:rPr b="1" lang="en-US" sz="2200">
                <a:solidFill>
                  <a:srgbClr val="000000"/>
                </a:solidFill>
              </a:rPr>
              <a:t>glassy target</a:t>
            </a:r>
            <a:r>
              <a:rPr lang="en-US" sz="2200">
                <a:solidFill>
                  <a:srgbClr val="000000"/>
                </a:solidFill>
              </a:rPr>
              <a:t> instead of crystalline during freezing.</a:t>
            </a:r>
            <a:endParaRPr sz="2200">
              <a:solidFill>
                <a:srgbClr val="000000"/>
              </a:solidFill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•"/>
            </a:pPr>
            <a:r>
              <a:rPr lang="en-US" sz="2200">
                <a:solidFill>
                  <a:srgbClr val="000000"/>
                </a:solidFill>
              </a:rPr>
              <a:t>A target with an </a:t>
            </a:r>
            <a:r>
              <a:rPr b="1" lang="en-US" sz="2200">
                <a:solidFill>
                  <a:srgbClr val="000000"/>
                </a:solidFill>
              </a:rPr>
              <a:t>optimized solvent ratio </a:t>
            </a:r>
            <a:r>
              <a:rPr lang="en-US" sz="2200">
                <a:solidFill>
                  <a:srgbClr val="000000"/>
                </a:solidFill>
              </a:rPr>
              <a:t>successfully crystallized and </a:t>
            </a:r>
            <a:r>
              <a:rPr b="1" lang="en-US" sz="2200">
                <a:solidFill>
                  <a:srgbClr val="000000"/>
                </a:solidFill>
              </a:rPr>
              <a:t>remained solid </a:t>
            </a:r>
            <a:r>
              <a:rPr lang="en-US" sz="2200">
                <a:solidFill>
                  <a:srgbClr val="000000"/>
                </a:solidFill>
              </a:rPr>
              <a:t>throughout deposition.</a:t>
            </a:r>
            <a:endParaRPr sz="2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2143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0000"/>
                </a:solidFill>
              </a:rPr>
              <a:t>The results of this work will allow us to </a:t>
            </a:r>
            <a:r>
              <a:rPr b="1" lang="en-US" sz="2200">
                <a:solidFill>
                  <a:srgbClr val="000000"/>
                </a:solidFill>
              </a:rPr>
              <a:t>better control the target stability</a:t>
            </a:r>
            <a:r>
              <a:rPr lang="en-US" sz="2200">
                <a:solidFill>
                  <a:srgbClr val="000000"/>
                </a:solidFill>
              </a:rPr>
              <a:t> through the solvent ratio parameter.</a:t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519" name="Google Shape;519;g3f584004d6a_0_374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20" name="Google Shape;520;g3f584004d6a_0_374" title="IMG_7819.PNG"/>
          <p:cNvPicPr preferRelativeResize="0"/>
          <p:nvPr/>
        </p:nvPicPr>
        <p:blipFill rotWithShape="1">
          <a:blip r:embed="rId3">
            <a:alphaModFix/>
          </a:blip>
          <a:srcRect b="10086" l="26241" r="24425" t="10688"/>
          <a:stretch/>
        </p:blipFill>
        <p:spPr>
          <a:xfrm>
            <a:off x="7166970" y="1713718"/>
            <a:ext cx="1637146" cy="1213278"/>
          </a:xfrm>
          <a:prstGeom prst="rect">
            <a:avLst/>
          </a:prstGeom>
          <a:noFill/>
          <a:ln cap="flat" cmpd="sng" w="80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21" name="Google Shape;521;g3f584004d6a_0_374"/>
          <p:cNvSpPr txBox="1"/>
          <p:nvPr/>
        </p:nvSpPr>
        <p:spPr>
          <a:xfrm>
            <a:off x="7097988" y="2926993"/>
            <a:ext cx="1775100" cy="52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2800" lIns="32800" spcFirstLastPara="1" rIns="32800" wrap="square" tIns="328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 Pre-deposition </a:t>
            </a:r>
            <a:r>
              <a:rPr b="1" lang="en-US" sz="1500">
                <a:solidFill>
                  <a:schemeClr val="dk1"/>
                </a:solidFill>
              </a:rPr>
              <a:t>glassy</a:t>
            </a:r>
            <a:r>
              <a:rPr lang="en-US" sz="1500"/>
              <a:t> target (solid)</a:t>
            </a:r>
            <a:endParaRPr sz="1500"/>
          </a:p>
        </p:txBody>
      </p:sp>
      <p:pic>
        <p:nvPicPr>
          <p:cNvPr id="522" name="Google Shape;522;g3f584004d6a_0_374"/>
          <p:cNvPicPr preferRelativeResize="0"/>
          <p:nvPr/>
        </p:nvPicPr>
        <p:blipFill rotWithShape="1">
          <a:blip r:embed="rId4">
            <a:alphaModFix/>
          </a:blip>
          <a:srcRect b="0" l="19696" r="18111" t="0"/>
          <a:stretch/>
        </p:blipFill>
        <p:spPr>
          <a:xfrm>
            <a:off x="10181310" y="1713717"/>
            <a:ext cx="1637147" cy="1202197"/>
          </a:xfrm>
          <a:prstGeom prst="rect">
            <a:avLst/>
          </a:prstGeom>
          <a:noFill/>
          <a:ln cap="flat" cmpd="sng" w="80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23" name="Google Shape;523;g3f584004d6a_0_374"/>
          <p:cNvSpPr txBox="1"/>
          <p:nvPr/>
        </p:nvSpPr>
        <p:spPr>
          <a:xfrm>
            <a:off x="10277080" y="2965023"/>
            <a:ext cx="1445700" cy="52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2800" lIns="32800" spcFirstLastPara="1" rIns="32800" wrap="square" tIns="328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Post-deposition target (</a:t>
            </a:r>
            <a:r>
              <a:rPr b="1" lang="en-US" sz="1500">
                <a:solidFill>
                  <a:srgbClr val="FF0000"/>
                </a:solidFill>
              </a:rPr>
              <a:t>gel</a:t>
            </a:r>
            <a:r>
              <a:rPr lang="en-US" sz="1500"/>
              <a:t>)</a:t>
            </a:r>
            <a:endParaRPr sz="1500"/>
          </a:p>
        </p:txBody>
      </p:sp>
      <p:sp>
        <p:nvSpPr>
          <p:cNvPr id="524" name="Google Shape;524;g3f584004d6a_0_374"/>
          <p:cNvSpPr/>
          <p:nvPr/>
        </p:nvSpPr>
        <p:spPr>
          <a:xfrm>
            <a:off x="9241459" y="2209972"/>
            <a:ext cx="502500" cy="220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13126"/>
          </a:solidFill>
          <a:ln cap="flat" cmpd="sng" w="3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2800" lIns="32800" spcFirstLastPara="1" rIns="32800" wrap="square" tIns="32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2"/>
          </a:p>
        </p:txBody>
      </p:sp>
      <p:pic>
        <p:nvPicPr>
          <p:cNvPr id="525" name="Google Shape;525;g3f584004d6a_0_374" title="IMG_7919.HEIC"/>
          <p:cNvPicPr preferRelativeResize="0"/>
          <p:nvPr/>
        </p:nvPicPr>
        <p:blipFill rotWithShape="1">
          <a:blip r:embed="rId5">
            <a:alphaModFix/>
          </a:blip>
          <a:srcRect b="14615" l="9573" r="3083" t="15887"/>
          <a:stretch/>
        </p:blipFill>
        <p:spPr>
          <a:xfrm>
            <a:off x="10100212" y="4030161"/>
            <a:ext cx="1806500" cy="1078115"/>
          </a:xfrm>
          <a:prstGeom prst="rect">
            <a:avLst/>
          </a:prstGeom>
          <a:noFill/>
          <a:ln cap="flat" cmpd="sng" w="31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26" name="Google Shape;526;g3f584004d6a_0_374" title="IMG_7904.HEIC"/>
          <p:cNvPicPr preferRelativeResize="0"/>
          <p:nvPr/>
        </p:nvPicPr>
        <p:blipFill rotWithShape="1">
          <a:blip r:embed="rId6">
            <a:alphaModFix/>
          </a:blip>
          <a:srcRect b="0" l="0" r="0" t="15924"/>
          <a:stretch/>
        </p:blipFill>
        <p:spPr>
          <a:xfrm>
            <a:off x="7131300" y="4028280"/>
            <a:ext cx="1715666" cy="1081870"/>
          </a:xfrm>
          <a:prstGeom prst="rect">
            <a:avLst/>
          </a:prstGeom>
          <a:noFill/>
          <a:ln cap="flat" cmpd="sng" w="31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27" name="Google Shape;527;g3f584004d6a_0_374"/>
          <p:cNvSpPr txBox="1"/>
          <p:nvPr/>
        </p:nvSpPr>
        <p:spPr>
          <a:xfrm>
            <a:off x="7170574" y="5111243"/>
            <a:ext cx="16371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2525" lIns="42525" spcFirstLastPara="1" rIns="42525" wrap="square" tIns="425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Pre-deposition </a:t>
            </a:r>
            <a:r>
              <a:rPr b="1" lang="en-US" sz="1500">
                <a:solidFill>
                  <a:schemeClr val="dk1"/>
                </a:solidFill>
              </a:rPr>
              <a:t>crystalline</a:t>
            </a:r>
            <a:r>
              <a:rPr lang="en-US" sz="1500">
                <a:solidFill>
                  <a:schemeClr val="dk1"/>
                </a:solidFill>
              </a:rPr>
              <a:t> target (solid)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528" name="Google Shape;528;g3f584004d6a_0_374"/>
          <p:cNvSpPr txBox="1"/>
          <p:nvPr/>
        </p:nvSpPr>
        <p:spPr>
          <a:xfrm>
            <a:off x="10253014" y="5111230"/>
            <a:ext cx="15009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2525" lIns="42525" spcFirstLastPara="1" rIns="42525" wrap="square" tIns="425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Post-deposition crystalline target (</a:t>
            </a:r>
            <a:r>
              <a:rPr b="1" lang="en-US" sz="1500">
                <a:solidFill>
                  <a:srgbClr val="38761D"/>
                </a:solidFill>
              </a:rPr>
              <a:t>solid</a:t>
            </a:r>
            <a:r>
              <a:rPr lang="en-US" sz="1500">
                <a:solidFill>
                  <a:schemeClr val="dk1"/>
                </a:solidFill>
              </a:rPr>
              <a:t>)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529" name="Google Shape;529;g3f584004d6a_0_374"/>
          <p:cNvSpPr/>
          <p:nvPr/>
        </p:nvSpPr>
        <p:spPr>
          <a:xfrm>
            <a:off x="9222334" y="4458822"/>
            <a:ext cx="502500" cy="220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13126"/>
          </a:solidFill>
          <a:ln cap="flat" cmpd="sng" w="3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2800" lIns="32800" spcFirstLastPara="1" rIns="32800" wrap="square" tIns="32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2"/>
          </a:p>
        </p:txBody>
      </p:sp>
      <p:sp>
        <p:nvSpPr>
          <p:cNvPr id="530" name="Google Shape;530;g3f584004d6a_0_374"/>
          <p:cNvSpPr txBox="1"/>
          <p:nvPr/>
        </p:nvSpPr>
        <p:spPr>
          <a:xfrm>
            <a:off x="8556900" y="1188700"/>
            <a:ext cx="1924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50/50 MEG/DMSO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531" name="Google Shape;531;g3f584004d6a_0_374"/>
          <p:cNvSpPr txBox="1"/>
          <p:nvPr/>
        </p:nvSpPr>
        <p:spPr>
          <a:xfrm>
            <a:off x="8556900" y="3533888"/>
            <a:ext cx="1924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25/75</a:t>
            </a:r>
            <a:r>
              <a:rPr lang="en-US" sz="1500">
                <a:solidFill>
                  <a:schemeClr val="dk1"/>
                </a:solidFill>
              </a:rPr>
              <a:t> MEG/DMSO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f586fd66fa_0_363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Future</a:t>
            </a:r>
            <a:endParaRPr/>
          </a:p>
        </p:txBody>
      </p:sp>
      <p:sp>
        <p:nvSpPr>
          <p:cNvPr id="538" name="Google Shape;538;g3f586fd66fa_0_363"/>
          <p:cNvSpPr txBox="1"/>
          <p:nvPr>
            <p:ph idx="1" type="body"/>
          </p:nvPr>
        </p:nvSpPr>
        <p:spPr>
          <a:xfrm>
            <a:off x="554300" y="1713750"/>
            <a:ext cx="5467500" cy="3430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68300" lvl="0" marL="457200" rtl="0" algn="l">
              <a:lnSpc>
                <a:spcPct val="100000"/>
              </a:lnSpc>
              <a:spcBef>
                <a:spcPts val="2143"/>
              </a:spcBef>
              <a:spcAft>
                <a:spcPts val="0"/>
              </a:spcAft>
              <a:buSzPts val="2200"/>
              <a:buChar char="➔"/>
            </a:pPr>
            <a:r>
              <a:rPr lang="en-US" sz="2200"/>
              <a:t>RIR-MAPLE deposition from intermediate ratios should be </a:t>
            </a:r>
            <a:r>
              <a:rPr lang="en-US" sz="2200"/>
              <a:t>carried</a:t>
            </a:r>
            <a:r>
              <a:rPr lang="en-US" sz="2200"/>
              <a:t> out to look for increased grain size.</a:t>
            </a:r>
            <a:endParaRPr sz="2200"/>
          </a:p>
          <a:p>
            <a:pPr indent="-3683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</a:pPr>
            <a:r>
              <a:rPr lang="en-US" sz="2200"/>
              <a:t>An </a:t>
            </a:r>
            <a:r>
              <a:rPr b="1" lang="en-US" sz="2200"/>
              <a:t>isothermal pause</a:t>
            </a:r>
            <a:r>
              <a:rPr lang="en-US" sz="2200"/>
              <a:t> in the cooling procedure could be utilized to strengthen crystallization of intermediate ratios.</a:t>
            </a:r>
            <a:endParaRPr sz="2200"/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➔"/>
            </a:pPr>
            <a:r>
              <a:rPr lang="en-US" sz="2200"/>
              <a:t>The COMSOL model should be developed further to explore how </a:t>
            </a:r>
            <a:r>
              <a:rPr b="1" lang="en-US" sz="2200"/>
              <a:t>chamber conditions</a:t>
            </a:r>
            <a:r>
              <a:rPr lang="en-US" sz="2200"/>
              <a:t> (background gas and pressure) affect the target.</a:t>
            </a:r>
            <a:endParaRPr sz="2200"/>
          </a:p>
        </p:txBody>
      </p:sp>
      <p:sp>
        <p:nvSpPr>
          <p:cNvPr id="539" name="Google Shape;539;g3f586fd66fa_0_363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540" name="Google Shape;540;g3f586fd66fa_0_363"/>
          <p:cNvGraphicFramePr/>
          <p:nvPr/>
        </p:nvGraphicFramePr>
        <p:xfrm>
          <a:off x="6708850" y="130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{41D1C168-B9E1-41CD-94BB-725C8CE48360}</a:tableStyleId>
              </a:tblPr>
              <a:tblGrid>
                <a:gridCol w="2448050"/>
                <a:gridCol w="2370325"/>
              </a:tblGrid>
              <a:tr h="798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Volume Ratio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MEG/DMSO</a:t>
                      </a:r>
                      <a:endParaRPr b="1"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R</a:t>
                      </a:r>
                      <a:r>
                        <a:rPr b="1" baseline="-25000" lang="en-US" sz="2000"/>
                        <a:t>c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[K/min]</a:t>
                      </a:r>
                      <a:endParaRPr b="1" sz="2000"/>
                    </a:p>
                  </a:txBody>
                  <a:tcPr marT="91425" marB="91425" marR="91425" marL="91425"/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95/5</a:t>
                      </a:r>
                      <a:endParaRPr sz="2000"/>
                    </a:p>
                  </a:txBody>
                  <a:tcPr marT="91425" marB="91425" marR="91425" marL="91425"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10-15</a:t>
                      </a:r>
                      <a:endParaRPr sz="2000"/>
                    </a:p>
                  </a:txBody>
                  <a:tcPr marT="91425" marB="91425" marR="91425" marL="91425"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50/50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No crystallization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40/60</a:t>
                      </a:r>
                      <a:endParaRPr sz="2000"/>
                    </a:p>
                  </a:txBody>
                  <a:tcPr marT="91425" marB="91425" marR="91425" marL="91425"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No crystallization</a:t>
                      </a:r>
                      <a:endParaRPr sz="2000"/>
                    </a:p>
                  </a:txBody>
                  <a:tcPr marT="91425" marB="91425" marR="91425" marL="91425"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35/65</a:t>
                      </a:r>
                      <a:endParaRPr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10-15</a:t>
                      </a:r>
                      <a:endParaRPr sz="2000"/>
                    </a:p>
                  </a:txBody>
                  <a:tcPr marT="91425" marB="91425" marR="91425" marL="91425"/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30/70</a:t>
                      </a:r>
                      <a:endParaRPr sz="2000"/>
                    </a:p>
                  </a:txBody>
                  <a:tcPr marT="91425" marB="91425" marR="91425" marL="91425"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40+</a:t>
                      </a:r>
                      <a:endParaRPr sz="2000"/>
                    </a:p>
                  </a:txBody>
                  <a:tcPr marT="91425" marB="91425" marR="91425" marL="91425"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25/75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40+</a:t>
                      </a:r>
                      <a:endParaRPr sz="2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20/80</a:t>
                      </a:r>
                      <a:endParaRPr sz="2000"/>
                    </a:p>
                  </a:txBody>
                  <a:tcPr marT="91425" marB="91425" marR="91425" marL="91425"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40+</a:t>
                      </a:r>
                      <a:endParaRPr sz="2000"/>
                    </a:p>
                  </a:txBody>
                  <a:tcPr marT="91425" marB="91425" marR="91425" marL="91425"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4"/>
          <p:cNvSpPr txBox="1"/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Thank You!</a:t>
            </a:r>
            <a:endParaRPr/>
          </a:p>
        </p:txBody>
      </p:sp>
      <p:sp>
        <p:nvSpPr>
          <p:cNvPr id="546" name="Google Shape;546;p4"/>
          <p:cNvSpPr txBox="1"/>
          <p:nvPr>
            <p:ph idx="1" type="body"/>
          </p:nvPr>
        </p:nvSpPr>
        <p:spPr>
          <a:xfrm>
            <a:off x="157406" y="991318"/>
            <a:ext cx="11729794" cy="48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2000"/>
              <a:t>I would like to thank my mentor, Joshua O. Ayeni, and my P.I., Dr. Adrienne D. Stiff-Roberts, for their support and guidance throughout this project.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2000"/>
              <a:t>Please reach out to me: </a:t>
            </a:r>
            <a:r>
              <a:rPr b="1" lang="en-US" sz="2000"/>
              <a:t>ffwolfer@ncsu.edu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2000"/>
          </a:p>
        </p:txBody>
      </p:sp>
      <p:sp>
        <p:nvSpPr>
          <p:cNvPr id="547" name="Google Shape;547;p4"/>
          <p:cNvSpPr txBox="1"/>
          <p:nvPr>
            <p:ph idx="12" type="sldNum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8" name="Google Shape;548;p4"/>
          <p:cNvSpPr txBox="1"/>
          <p:nvPr/>
        </p:nvSpPr>
        <p:spPr>
          <a:xfrm>
            <a:off x="1054063" y="4549986"/>
            <a:ext cx="99366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 u="none" cap="none" strike="noStrike">
                <a:solidFill>
                  <a:schemeClr val="dk1"/>
                </a:solidFill>
              </a:rPr>
              <a:t>This material is based upon work which is supported by the National Science Foundation (award numbers 2447827, 2447828, 2447829</a:t>
            </a:r>
            <a:r>
              <a:rPr i="1" lang="en-US" sz="1800">
                <a:solidFill>
                  <a:schemeClr val="dk1"/>
                </a:solidFill>
              </a:rPr>
              <a:t>, </a:t>
            </a:r>
            <a:r>
              <a:rPr i="1" lang="en-US" sz="1800" u="none" cap="none" strike="noStrike">
                <a:solidFill>
                  <a:schemeClr val="dk1"/>
                </a:solidFill>
              </a:rPr>
              <a:t> ECCS-2025064, and </a:t>
            </a:r>
            <a:r>
              <a:rPr i="1" lang="en-US" sz="1800">
                <a:solidFill>
                  <a:schemeClr val="dk1"/>
                </a:solidFill>
                <a:highlight>
                  <a:srgbClr val="FFFFFF"/>
                </a:highlight>
              </a:rPr>
              <a:t>NSF CMMI-2227551</a:t>
            </a:r>
            <a:r>
              <a:rPr i="1" lang="en-US" sz="1800" u="none" cap="none" strike="noStrike">
                <a:solidFill>
                  <a:schemeClr val="dk1"/>
                </a:solidFill>
              </a:rPr>
              <a:t>). Any opinions, findings, and conclusions or recommendations expressed in this material are those of the author(s) and do not necessarily reflect the views of the National Science Foundation.</a:t>
            </a:r>
            <a:endParaRPr i="1" sz="1800" u="none" cap="none" strike="noStrik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f586fd66fa_0_2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References - Material Properties</a:t>
            </a:r>
            <a:endParaRPr/>
          </a:p>
        </p:txBody>
      </p:sp>
      <p:sp>
        <p:nvSpPr>
          <p:cNvPr id="555" name="Google Shape;555;g3f586fd66fa_0_2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6" name="Google Shape;556;g3f586fd66fa_0_2"/>
          <p:cNvSpPr txBox="1"/>
          <p:nvPr/>
        </p:nvSpPr>
        <p:spPr>
          <a:xfrm>
            <a:off x="107725" y="976400"/>
            <a:ext cx="10051500" cy="54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arenBoth"/>
            </a:pPr>
            <a:r>
              <a:rPr i="1" lang="en-US" sz="1100">
                <a:solidFill>
                  <a:schemeClr val="dk1"/>
                </a:solidFill>
              </a:rPr>
              <a:t>Refractive index of C2H4(OH)2 (Ethylene glycol) - Otanicar</a:t>
            </a:r>
            <a:r>
              <a:rPr lang="en-US" sz="1100">
                <a:solidFill>
                  <a:schemeClr val="dk1"/>
                </a:solidFill>
              </a:rPr>
              <a:t>. Refractiveindex.info. https://refractiveindex.info/?shelf=organic&amp;book=ethylene_glycol&amp;page=Otanicar (accessed 2026-07-27).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arenBoth"/>
            </a:pPr>
            <a:r>
              <a:rPr lang="en-US" sz="1100">
                <a:solidFill>
                  <a:schemeClr val="dk1"/>
                </a:solidFill>
              </a:rPr>
              <a:t>Informatics, N. O. D. </a:t>
            </a:r>
            <a:r>
              <a:rPr i="1" lang="en-US" sz="1100">
                <a:solidFill>
                  <a:schemeClr val="dk1"/>
                </a:solidFill>
              </a:rPr>
              <a:t>Dimethyl Sulfoxide</a:t>
            </a:r>
            <a:r>
              <a:rPr lang="en-US" sz="1100">
                <a:solidFill>
                  <a:schemeClr val="dk1"/>
                </a:solidFill>
              </a:rPr>
              <a:t>. https://webbook.nist.gov/cgi/cbook.cgi?ID=C67685&amp;Type=IR-SPEC&amp;Index=4#IR-SPEC (accessed 2026-07-27).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arenBoth"/>
            </a:pPr>
            <a:r>
              <a:rPr lang="en-US" sz="1100">
                <a:solidFill>
                  <a:schemeClr val="dk1"/>
                </a:solidFill>
              </a:rPr>
              <a:t>Clever, H. L.; Westrum, E. F. Dimethyl Sulfoxide and Dimethyl Sulfone. Heat Capacities, Enthalpies of Fusion, and Thermodynamic Properties. </a:t>
            </a:r>
            <a:r>
              <a:rPr i="1" lang="en-US" sz="1100">
                <a:solidFill>
                  <a:schemeClr val="dk1"/>
                </a:solidFill>
              </a:rPr>
              <a:t>The Journal of Physical Chemistry</a:t>
            </a:r>
            <a:r>
              <a:rPr lang="en-US" sz="1100">
                <a:solidFill>
                  <a:schemeClr val="dk1"/>
                </a:solidFill>
              </a:rPr>
              <a:t> </a:t>
            </a:r>
            <a:r>
              <a:rPr b="1" lang="en-US" sz="1100">
                <a:solidFill>
                  <a:schemeClr val="dk1"/>
                </a:solidFill>
              </a:rPr>
              <a:t>1970</a:t>
            </a:r>
            <a:r>
              <a:rPr lang="en-US" sz="1100">
                <a:solidFill>
                  <a:schemeClr val="dk1"/>
                </a:solidFill>
              </a:rPr>
              <a:t>, </a:t>
            </a:r>
            <a:r>
              <a:rPr i="1" lang="en-US" sz="1100">
                <a:solidFill>
                  <a:schemeClr val="dk1"/>
                </a:solidFill>
              </a:rPr>
              <a:t>74</a:t>
            </a:r>
            <a:r>
              <a:rPr lang="en-US" sz="1100">
                <a:solidFill>
                  <a:schemeClr val="dk1"/>
                </a:solidFill>
              </a:rPr>
              <a:t> (6), 1309–1317. https://doi.org/10.1021/j100701a027.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arenBoth"/>
            </a:pPr>
            <a:r>
              <a:rPr lang="en-US" sz="1100">
                <a:solidFill>
                  <a:schemeClr val="dk1"/>
                </a:solidFill>
              </a:rPr>
              <a:t>Takeda, K.; Yamamuro, O.; Tsukushi, I.; Matsuo, T.; Suga, H. Calorimetric Study of Ethylene Glycol and 1,3-propanediol: Configurational Entropy in Supercooled Polyalcohols. </a:t>
            </a:r>
            <a:r>
              <a:rPr i="1" lang="en-US" sz="1100">
                <a:solidFill>
                  <a:schemeClr val="dk1"/>
                </a:solidFill>
              </a:rPr>
              <a:t>Journal of Molecular Structure</a:t>
            </a:r>
            <a:r>
              <a:rPr lang="en-US" sz="1100">
                <a:solidFill>
                  <a:schemeClr val="dk1"/>
                </a:solidFill>
              </a:rPr>
              <a:t> </a:t>
            </a:r>
            <a:r>
              <a:rPr b="1" lang="en-US" sz="1100">
                <a:solidFill>
                  <a:schemeClr val="dk1"/>
                </a:solidFill>
              </a:rPr>
              <a:t>1999</a:t>
            </a:r>
            <a:r>
              <a:rPr lang="en-US" sz="1100">
                <a:solidFill>
                  <a:schemeClr val="dk1"/>
                </a:solidFill>
              </a:rPr>
              <a:t>, </a:t>
            </a:r>
            <a:r>
              <a:rPr i="1" lang="en-US" sz="1100">
                <a:solidFill>
                  <a:schemeClr val="dk1"/>
                </a:solidFill>
              </a:rPr>
              <a:t>479</a:t>
            </a:r>
            <a:r>
              <a:rPr lang="en-US" sz="1100">
                <a:solidFill>
                  <a:schemeClr val="dk1"/>
                </a:solidFill>
              </a:rPr>
              <a:t> (2–3), 227–235. https://doi.org/10.1016/s0022-2860(98)00873-4.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arenBoth"/>
            </a:pPr>
            <a:r>
              <a:rPr lang="en-US" sz="1100">
                <a:solidFill>
                  <a:schemeClr val="dk1"/>
                </a:solidFill>
              </a:rPr>
              <a:t>Ehrlich, L. E.; Feig, J. S. G.; Schiffres, S. N.; Malen, J. A.; Rabin, Y. Large Thermal Conductivity Differences between the Crystalline and Vitrified States of DMSO with Applications to Cryopreservation. </a:t>
            </a:r>
            <a:r>
              <a:rPr i="1" lang="en-US" sz="1100">
                <a:solidFill>
                  <a:schemeClr val="dk1"/>
                </a:solidFill>
              </a:rPr>
              <a:t>PLOS ONE</a:t>
            </a:r>
            <a:r>
              <a:rPr lang="en-US" sz="1100">
                <a:solidFill>
                  <a:schemeClr val="dk1"/>
                </a:solidFill>
              </a:rPr>
              <a:t> </a:t>
            </a:r>
            <a:r>
              <a:rPr b="1" lang="en-US" sz="1100">
                <a:solidFill>
                  <a:schemeClr val="dk1"/>
                </a:solidFill>
              </a:rPr>
              <a:t>2015</a:t>
            </a:r>
            <a:r>
              <a:rPr lang="en-US" sz="1100">
                <a:solidFill>
                  <a:schemeClr val="dk1"/>
                </a:solidFill>
              </a:rPr>
              <a:t>, </a:t>
            </a:r>
            <a:r>
              <a:rPr i="1" lang="en-US" sz="1100">
                <a:solidFill>
                  <a:schemeClr val="dk1"/>
                </a:solidFill>
              </a:rPr>
              <a:t>10</a:t>
            </a:r>
            <a:r>
              <a:rPr lang="en-US" sz="1100">
                <a:solidFill>
                  <a:schemeClr val="dk1"/>
                </a:solidFill>
              </a:rPr>
              <a:t> (5), e0125862. https://doi.org/10.1371/journal.pone.0125862.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arenBoth"/>
            </a:pPr>
            <a:r>
              <a:rPr lang="en-US" sz="1100">
                <a:solidFill>
                  <a:schemeClr val="dk1"/>
                </a:solidFill>
              </a:rPr>
              <a:t>Alharbi, S.; Kumar, K. Thermal Conductivities of Ethylene Glycol, Propylene Glycol, and Glycerol. </a:t>
            </a:r>
            <a:r>
              <a:rPr i="1" lang="en-US" sz="1100">
                <a:solidFill>
                  <a:schemeClr val="dk1"/>
                </a:solidFill>
              </a:rPr>
              <a:t>ASME Journal of Heat and Mass Transfer</a:t>
            </a:r>
            <a:r>
              <a:rPr lang="en-US" sz="1100">
                <a:solidFill>
                  <a:schemeClr val="dk1"/>
                </a:solidFill>
              </a:rPr>
              <a:t> </a:t>
            </a:r>
            <a:r>
              <a:rPr b="1" lang="en-US" sz="1100">
                <a:solidFill>
                  <a:schemeClr val="dk1"/>
                </a:solidFill>
              </a:rPr>
              <a:t>2025</a:t>
            </a:r>
            <a:r>
              <a:rPr lang="en-US" sz="1100">
                <a:solidFill>
                  <a:schemeClr val="dk1"/>
                </a:solidFill>
              </a:rPr>
              <a:t>, </a:t>
            </a:r>
            <a:r>
              <a:rPr i="1" lang="en-US" sz="1100">
                <a:solidFill>
                  <a:schemeClr val="dk1"/>
                </a:solidFill>
              </a:rPr>
              <a:t>147</a:t>
            </a:r>
            <a:r>
              <a:rPr lang="en-US" sz="1100">
                <a:solidFill>
                  <a:schemeClr val="dk1"/>
                </a:solidFill>
              </a:rPr>
              <a:t> (9). https://doi.org/10.1115/1.4068565.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arenBoth"/>
            </a:pPr>
            <a:r>
              <a:rPr lang="en-US" sz="1100">
                <a:solidFill>
                  <a:srgbClr val="222222"/>
                </a:solidFill>
                <a:highlight>
                  <a:srgbClr val="FFFFFF"/>
                </a:highlight>
              </a:rPr>
              <a:t>Zhang, H.; Zhao, G.; Ye, H.; Ge, X.; Cheng, S. An improved hot probe for measuring thermal conductivity of liquids. </a:t>
            </a:r>
            <a:r>
              <a:rPr i="1" lang="en-US" sz="1100">
                <a:solidFill>
                  <a:srgbClr val="222222"/>
                </a:solidFill>
                <a:highlight>
                  <a:srgbClr val="FFFFFF"/>
                </a:highlight>
              </a:rPr>
              <a:t>Measurement Science and Technology </a:t>
            </a:r>
            <a:r>
              <a:rPr b="1" lang="en-US" sz="1100">
                <a:solidFill>
                  <a:srgbClr val="222222"/>
                </a:solidFill>
                <a:highlight>
                  <a:srgbClr val="FFFFFF"/>
                </a:highlight>
              </a:rPr>
              <a:t>2005</a:t>
            </a:r>
            <a:r>
              <a:rPr lang="en-US" sz="1100">
                <a:solidFill>
                  <a:srgbClr val="222222"/>
                </a:solidFill>
                <a:highlight>
                  <a:srgbClr val="FFFFFF"/>
                </a:highlight>
              </a:rPr>
              <a:t>, </a:t>
            </a:r>
            <a:r>
              <a:rPr i="1" lang="en-US" sz="1100">
                <a:solidFill>
                  <a:srgbClr val="222222"/>
                </a:solidFill>
                <a:highlight>
                  <a:srgbClr val="FFFFFF"/>
                </a:highlight>
              </a:rPr>
              <a:t>16</a:t>
            </a:r>
            <a:r>
              <a:rPr lang="en-US" sz="1100">
                <a:solidFill>
                  <a:srgbClr val="222222"/>
                </a:solidFill>
                <a:highlight>
                  <a:srgbClr val="FFFFFF"/>
                </a:highlight>
              </a:rPr>
              <a:t>(7), 1430-1435.</a:t>
            </a:r>
            <a:endParaRPr sz="11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AutoNum type="arabicParenBoth"/>
            </a:pPr>
            <a:r>
              <a:rPr lang="en-US" sz="1100">
                <a:solidFill>
                  <a:schemeClr val="dk1"/>
                </a:solidFill>
              </a:rPr>
              <a:t>Egorov, G. I.; Makarov, D. M. The Bulk Properties of Ethylene Glycol-Dimethylsulfoxide Mixtures over the Temperature Range 278–323 K at P = 0.1 MPa. </a:t>
            </a:r>
            <a:r>
              <a:rPr i="1" lang="en-US" sz="1100">
                <a:solidFill>
                  <a:schemeClr val="dk1"/>
                </a:solidFill>
              </a:rPr>
              <a:t>Russian Journal of Physical Chemistry A</a:t>
            </a:r>
            <a:r>
              <a:rPr lang="en-US" sz="1100">
                <a:solidFill>
                  <a:schemeClr val="dk1"/>
                </a:solidFill>
              </a:rPr>
              <a:t> </a:t>
            </a:r>
            <a:r>
              <a:rPr b="1" lang="en-US" sz="1100">
                <a:solidFill>
                  <a:schemeClr val="dk1"/>
                </a:solidFill>
              </a:rPr>
              <a:t>2008</a:t>
            </a:r>
            <a:r>
              <a:rPr lang="en-US" sz="1100">
                <a:solidFill>
                  <a:schemeClr val="dk1"/>
                </a:solidFill>
              </a:rPr>
              <a:t>, </a:t>
            </a:r>
            <a:r>
              <a:rPr i="1" lang="en-US" sz="1100">
                <a:solidFill>
                  <a:schemeClr val="dk1"/>
                </a:solidFill>
              </a:rPr>
              <a:t>82</a:t>
            </a:r>
            <a:r>
              <a:rPr lang="en-US" sz="1100">
                <a:solidFill>
                  <a:schemeClr val="dk1"/>
                </a:solidFill>
              </a:rPr>
              <a:t> (10), 1778–1784. https://doi.org/10.1134/s003602440810021x.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AutoNum type="arabicParenBoth"/>
            </a:pPr>
            <a:r>
              <a:rPr lang="en-US" sz="1100">
                <a:solidFill>
                  <a:schemeClr val="dk1"/>
                </a:solidFill>
              </a:rPr>
              <a:t>Lunkenheimer, P.; Loidl, A.; Riechers, B.; Zaccone, A.; Samwer, K. Thermal Expansion and the Glass Transition. </a:t>
            </a:r>
            <a:r>
              <a:rPr i="1" lang="en-US" sz="1100">
                <a:solidFill>
                  <a:schemeClr val="dk1"/>
                </a:solidFill>
              </a:rPr>
              <a:t>Nature Physics</a:t>
            </a:r>
            <a:r>
              <a:rPr lang="en-US" sz="1100">
                <a:solidFill>
                  <a:schemeClr val="dk1"/>
                </a:solidFill>
              </a:rPr>
              <a:t> </a:t>
            </a:r>
            <a:r>
              <a:rPr b="1" lang="en-US" sz="1100">
                <a:solidFill>
                  <a:schemeClr val="dk1"/>
                </a:solidFill>
              </a:rPr>
              <a:t>2023</a:t>
            </a:r>
            <a:r>
              <a:rPr lang="en-US" sz="1100">
                <a:solidFill>
                  <a:schemeClr val="dk1"/>
                </a:solidFill>
              </a:rPr>
              <a:t>, </a:t>
            </a:r>
            <a:r>
              <a:rPr i="1" lang="en-US" sz="1100">
                <a:solidFill>
                  <a:schemeClr val="dk1"/>
                </a:solidFill>
              </a:rPr>
              <a:t>19</a:t>
            </a:r>
            <a:r>
              <a:rPr lang="en-US" sz="1100">
                <a:solidFill>
                  <a:schemeClr val="dk1"/>
                </a:solidFill>
              </a:rPr>
              <a:t> (5), 694–699. https://doi.org/10.1038/s41567-022-01920-5.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AutoNum type="arabicParenBoth"/>
            </a:pPr>
            <a:r>
              <a:rPr lang="en-US" sz="1100">
                <a:solidFill>
                  <a:schemeClr val="dk1"/>
                </a:solidFill>
              </a:rPr>
              <a:t>Solanki, P. K.; Rabin, Y. Perspective: Temperature-Dependent Density And Thermal Expansion Of Cryoprotective Agents. </a:t>
            </a:r>
            <a:r>
              <a:rPr i="1" lang="en-US" sz="1100">
                <a:solidFill>
                  <a:schemeClr val="dk1"/>
                </a:solidFill>
              </a:rPr>
              <a:t>Cryoletters</a:t>
            </a:r>
            <a:r>
              <a:rPr lang="en-US" sz="1100">
                <a:solidFill>
                  <a:schemeClr val="dk1"/>
                </a:solidFill>
              </a:rPr>
              <a:t> </a:t>
            </a:r>
            <a:r>
              <a:rPr b="1" lang="en-US" sz="1100">
                <a:solidFill>
                  <a:schemeClr val="dk1"/>
                </a:solidFill>
              </a:rPr>
              <a:t>2022</a:t>
            </a:r>
            <a:r>
              <a:rPr lang="en-US" sz="1100">
                <a:solidFill>
                  <a:schemeClr val="dk1"/>
                </a:solidFill>
              </a:rPr>
              <a:t>, </a:t>
            </a:r>
            <a:r>
              <a:rPr i="1" lang="en-US" sz="1100">
                <a:solidFill>
                  <a:schemeClr val="dk1"/>
                </a:solidFill>
              </a:rPr>
              <a:t>43</a:t>
            </a:r>
            <a:r>
              <a:rPr lang="en-US" sz="1100">
                <a:solidFill>
                  <a:schemeClr val="dk1"/>
                </a:solidFill>
              </a:rPr>
              <a:t> (1), 1–9. https://doi.org/10.54680/fr22110110112.</a:t>
            </a:r>
            <a:endParaRPr sz="11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3f586fd66fa_0_634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Cooling Rate vs. Crystallization</a:t>
            </a:r>
            <a:endParaRPr/>
          </a:p>
        </p:txBody>
      </p:sp>
      <p:sp>
        <p:nvSpPr>
          <p:cNvPr id="563" name="Google Shape;563;g3f586fd66fa_0_634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4" name="Google Shape;564;g3f586fd66fa_0_634"/>
          <p:cNvSpPr txBox="1"/>
          <p:nvPr/>
        </p:nvSpPr>
        <p:spPr>
          <a:xfrm>
            <a:off x="321050" y="1128337"/>
            <a:ext cx="10720500" cy="5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500" lIns="111500" spcFirstLastPara="1" rIns="111500" wrap="square" tIns="1115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25/75 at increasing cooling rates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565" name="Google Shape;565;g3f586fd66fa_0_634" title="2575_3K_breathtak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875" y="2418651"/>
            <a:ext cx="3505349" cy="262902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66" name="Google Shape;566;g3f586fd66fa_0_634" title="2575_40K_prett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2775" y="2418651"/>
            <a:ext cx="3505349" cy="262902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67" name="Google Shape;567;g3f586fd66fa_0_634" title="2575_20K_pretty.png"/>
          <p:cNvPicPr preferRelativeResize="0"/>
          <p:nvPr/>
        </p:nvPicPr>
        <p:blipFill rotWithShape="1">
          <a:blip r:embed="rId5">
            <a:alphaModFix/>
          </a:blip>
          <a:srcRect b="0" l="0" r="0" t="5366"/>
          <a:stretch/>
        </p:blipFill>
        <p:spPr>
          <a:xfrm>
            <a:off x="4243888" y="2418650"/>
            <a:ext cx="3704228" cy="26290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68" name="Google Shape;568;g3f586fd66fa_0_634"/>
          <p:cNvSpPr txBox="1"/>
          <p:nvPr/>
        </p:nvSpPr>
        <p:spPr>
          <a:xfrm>
            <a:off x="363800" y="1926050"/>
            <a:ext cx="3505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3K/min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569" name="Google Shape;569;g3f586fd66fa_0_634"/>
          <p:cNvSpPr txBox="1"/>
          <p:nvPr/>
        </p:nvSpPr>
        <p:spPr>
          <a:xfrm>
            <a:off x="4343288" y="1926050"/>
            <a:ext cx="3505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20K/min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570" name="Google Shape;570;g3f586fd66fa_0_634"/>
          <p:cNvSpPr txBox="1"/>
          <p:nvPr/>
        </p:nvSpPr>
        <p:spPr>
          <a:xfrm>
            <a:off x="8322725" y="1926050"/>
            <a:ext cx="3505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40K/min</a:t>
            </a:r>
            <a:endParaRPr sz="2000">
              <a:solidFill>
                <a:schemeClr val="dk1"/>
              </a:solidFill>
            </a:endParaRPr>
          </a:p>
        </p:txBody>
      </p:sp>
      <p:cxnSp>
        <p:nvCxnSpPr>
          <p:cNvPr id="571" name="Google Shape;571;g3f586fd66fa_0_634"/>
          <p:cNvCxnSpPr/>
          <p:nvPr/>
        </p:nvCxnSpPr>
        <p:spPr>
          <a:xfrm>
            <a:off x="5200550" y="5434250"/>
            <a:ext cx="1791000" cy="3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72" name="Google Shape;572;g3f586fd66fa_0_634"/>
          <p:cNvSpPr txBox="1"/>
          <p:nvPr/>
        </p:nvSpPr>
        <p:spPr>
          <a:xfrm>
            <a:off x="4672550" y="5491400"/>
            <a:ext cx="2847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weakening crystallization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f586fd66fa_0_601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Model Optimization</a:t>
            </a:r>
            <a:endParaRPr/>
          </a:p>
        </p:txBody>
      </p:sp>
      <p:sp>
        <p:nvSpPr>
          <p:cNvPr id="579" name="Google Shape;579;g3f586fd66fa_0_601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80" name="Google Shape;580;g3f586fd66fa_0_6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550" y="1199100"/>
            <a:ext cx="4101726" cy="3189125"/>
          </a:xfrm>
          <a:prstGeom prst="rect">
            <a:avLst/>
          </a:prstGeom>
          <a:noFill/>
          <a:ln cap="flat" cmpd="sng" w="148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81" name="Google Shape;581;g3f586fd66fa_0_601"/>
          <p:cNvPicPr preferRelativeResize="0"/>
          <p:nvPr/>
        </p:nvPicPr>
        <p:blipFill rotWithShape="1">
          <a:blip r:embed="rId4">
            <a:alphaModFix/>
          </a:blip>
          <a:srcRect b="50740" l="16603" r="38814" t="9880"/>
          <a:stretch/>
        </p:blipFill>
        <p:spPr>
          <a:xfrm>
            <a:off x="5221476" y="1199100"/>
            <a:ext cx="2590725" cy="1789325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582" name="Google Shape;582;g3f586fd66fa_0_601"/>
          <p:cNvCxnSpPr/>
          <p:nvPr/>
        </p:nvCxnSpPr>
        <p:spPr>
          <a:xfrm>
            <a:off x="5359435" y="1759081"/>
            <a:ext cx="0" cy="467100"/>
          </a:xfrm>
          <a:prstGeom prst="straightConnector1">
            <a:avLst/>
          </a:prstGeom>
          <a:noFill/>
          <a:ln cap="flat" cmpd="sng" w="2020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583" name="Google Shape;583;g3f586fd66fa_0_601"/>
          <p:cNvCxnSpPr/>
          <p:nvPr/>
        </p:nvCxnSpPr>
        <p:spPr>
          <a:xfrm>
            <a:off x="5527488" y="1571746"/>
            <a:ext cx="1084200" cy="4200"/>
          </a:xfrm>
          <a:prstGeom prst="straightConnector1">
            <a:avLst/>
          </a:prstGeom>
          <a:noFill/>
          <a:ln cap="flat" cmpd="sng" w="23550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584" name="Google Shape;584;g3f586fd66fa_0_601"/>
          <p:cNvSpPr txBox="1"/>
          <p:nvPr/>
        </p:nvSpPr>
        <p:spPr>
          <a:xfrm>
            <a:off x="5527500" y="3937675"/>
            <a:ext cx="5656500" cy="1342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The time step must be fine enough to capture the 14ns pulse but coarse enough to span the 0.5s between pulses without unnecessary computational expense.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585" name="Google Shape;585;g3f586fd66fa_0_601"/>
          <p:cNvSpPr/>
          <p:nvPr/>
        </p:nvSpPr>
        <p:spPr>
          <a:xfrm>
            <a:off x="2002025" y="2099125"/>
            <a:ext cx="266700" cy="17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86" name="Google Shape;586;g3f586fd66fa_0_601"/>
          <p:cNvCxnSpPr>
            <a:endCxn id="585" idx="3"/>
          </p:cNvCxnSpPr>
          <p:nvPr/>
        </p:nvCxnSpPr>
        <p:spPr>
          <a:xfrm flipH="1">
            <a:off x="2268725" y="1317925"/>
            <a:ext cx="2952600" cy="867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7" name="Google Shape;587;g3f586fd66fa_0_601"/>
          <p:cNvSpPr txBox="1"/>
          <p:nvPr/>
        </p:nvSpPr>
        <p:spPr>
          <a:xfrm>
            <a:off x="240977" y="4842025"/>
            <a:ext cx="4828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Meshing and time stepping were optimized to capture the pulses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588" name="Google Shape;588;g3f586fd66fa_0_601"/>
          <p:cNvSpPr txBox="1"/>
          <p:nvPr/>
        </p:nvSpPr>
        <p:spPr>
          <a:xfrm>
            <a:off x="7926575" y="1854313"/>
            <a:ext cx="3541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US" sz="1800">
                <a:solidFill>
                  <a:schemeClr val="dk1"/>
                </a:solidFill>
              </a:rPr>
              <a:t>general element size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US" sz="1800">
                <a:solidFill>
                  <a:schemeClr val="dk1"/>
                </a:solidFill>
              </a:rPr>
              <a:t>total boundary thickness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US" sz="1800">
                <a:solidFill>
                  <a:schemeClr val="dk1"/>
                </a:solidFill>
              </a:rPr>
              <a:t># boundary layers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US" sz="1800">
                <a:solidFill>
                  <a:schemeClr val="dk1"/>
                </a:solidFill>
              </a:rPr>
              <a:t>boundary element width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3f586fd66fa_0_71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Optimization Study Example</a:t>
            </a:r>
            <a:endParaRPr/>
          </a:p>
        </p:txBody>
      </p:sp>
      <p:sp>
        <p:nvSpPr>
          <p:cNvPr id="595" name="Google Shape;595;g3f586fd66fa_0_71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6" name="Google Shape;596;g3f586fd66fa_0_71"/>
          <p:cNvSpPr txBox="1"/>
          <p:nvPr/>
        </p:nvSpPr>
        <p:spPr>
          <a:xfrm>
            <a:off x="1204262" y="909402"/>
            <a:ext cx="234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boundary width: r</a:t>
            </a:r>
            <a:r>
              <a:rPr baseline="-25000"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</a:t>
            </a: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/5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DOF solved for: 7,200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7" name="Google Shape;597;g3f586fd66fa_0_71"/>
          <p:cNvSpPr txBox="1"/>
          <p:nvPr/>
        </p:nvSpPr>
        <p:spPr>
          <a:xfrm>
            <a:off x="3927587" y="909402"/>
            <a:ext cx="234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boundary width: r</a:t>
            </a:r>
            <a:r>
              <a:rPr baseline="-25000"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</a:t>
            </a: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/10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DOF solved for: 14,000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8" name="Google Shape;598;g3f586fd66fa_0_71"/>
          <p:cNvSpPr txBox="1"/>
          <p:nvPr/>
        </p:nvSpPr>
        <p:spPr>
          <a:xfrm>
            <a:off x="6650912" y="938802"/>
            <a:ext cx="234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boundary width: r</a:t>
            </a:r>
            <a:r>
              <a:rPr baseline="-25000"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</a:t>
            </a: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/15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DOF solved for: 20,500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9" name="Google Shape;599;g3f586fd66fa_0_71"/>
          <p:cNvSpPr txBox="1"/>
          <p:nvPr/>
        </p:nvSpPr>
        <p:spPr>
          <a:xfrm>
            <a:off x="9374263" y="938802"/>
            <a:ext cx="234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boundary width: r</a:t>
            </a:r>
            <a:r>
              <a:rPr baseline="-25000"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</a:t>
            </a: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/50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DOF solved for: 70,000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00" name="Google Shape;600;g3f586fd66fa_0_71"/>
          <p:cNvGrpSpPr/>
          <p:nvPr/>
        </p:nvGrpSpPr>
        <p:grpSpPr>
          <a:xfrm>
            <a:off x="1204263" y="1525008"/>
            <a:ext cx="2340476" cy="4499370"/>
            <a:chOff x="334375" y="1346056"/>
            <a:chExt cx="2340476" cy="4499370"/>
          </a:xfrm>
        </p:grpSpPr>
        <p:pic>
          <p:nvPicPr>
            <p:cNvPr id="601" name="Google Shape;601;g3f586fd66fa_0_7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4375" y="1346056"/>
              <a:ext cx="2340475" cy="546494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602" name="Google Shape;602;g3f586fd66fa_0_7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34375" y="1881387"/>
              <a:ext cx="2340476" cy="1986738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603" name="Google Shape;603;g3f586fd66fa_0_7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34375" y="3868629"/>
              <a:ext cx="2340474" cy="1976797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pic>
        <p:nvPicPr>
          <p:cNvPr id="604" name="Google Shape;604;g3f586fd66fa_0_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27590" y="1529310"/>
            <a:ext cx="2340461" cy="529250"/>
          </a:xfrm>
          <a:prstGeom prst="rect">
            <a:avLst/>
          </a:prstGeom>
          <a:noFill/>
          <a:ln cap="flat" cmpd="sng" w="9525">
            <a:solidFill>
              <a:srgbClr val="00406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05" name="Google Shape;605;g3f586fd66fa_0_7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27588" y="2067190"/>
            <a:ext cx="2340474" cy="19650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06" name="Google Shape;606;g3f586fd66fa_0_7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27587" y="4033434"/>
            <a:ext cx="2340475" cy="1964120"/>
          </a:xfrm>
          <a:prstGeom prst="rect">
            <a:avLst/>
          </a:prstGeom>
          <a:noFill/>
          <a:ln cap="flat" cmpd="sng" w="9525">
            <a:solidFill>
              <a:srgbClr val="00406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07" name="Google Shape;607;g3f586fd66fa_0_7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650913" y="1512927"/>
            <a:ext cx="2340600" cy="564569"/>
          </a:xfrm>
          <a:prstGeom prst="rect">
            <a:avLst/>
          </a:prstGeom>
          <a:noFill/>
          <a:ln cap="flat" cmpd="sng" w="9525">
            <a:solidFill>
              <a:srgbClr val="00406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08" name="Google Shape;608;g3f586fd66fa_0_7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650912" y="2076429"/>
            <a:ext cx="2340476" cy="197493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09" name="Google Shape;609;g3f586fd66fa_0_7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650913" y="4051363"/>
            <a:ext cx="2340475" cy="1943603"/>
          </a:xfrm>
          <a:prstGeom prst="rect">
            <a:avLst/>
          </a:prstGeom>
          <a:noFill/>
          <a:ln cap="flat" cmpd="sng" w="9525">
            <a:solidFill>
              <a:srgbClr val="004065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610" name="Google Shape;610;g3f586fd66fa_0_71"/>
          <p:cNvGrpSpPr/>
          <p:nvPr/>
        </p:nvGrpSpPr>
        <p:grpSpPr>
          <a:xfrm>
            <a:off x="9374238" y="1552380"/>
            <a:ext cx="2340475" cy="4444609"/>
            <a:chOff x="7355800" y="1400815"/>
            <a:chExt cx="2340475" cy="4444609"/>
          </a:xfrm>
        </p:grpSpPr>
        <p:pic>
          <p:nvPicPr>
            <p:cNvPr id="611" name="Google Shape;611;g3f586fd66fa_0_71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7355800" y="1400815"/>
              <a:ext cx="2340475" cy="517471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612" name="Google Shape;612;g3f586fd66fa_0_71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7355800" y="1924185"/>
              <a:ext cx="2340474" cy="1971865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613" name="Google Shape;613;g3f586fd66fa_0_71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7355800" y="3896040"/>
              <a:ext cx="2340475" cy="1949384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sp>
        <p:nvSpPr>
          <p:cNvPr id="614" name="Google Shape;614;g3f586fd66fa_0_71"/>
          <p:cNvSpPr txBox="1"/>
          <p:nvPr/>
        </p:nvSpPr>
        <p:spPr>
          <a:xfrm rot="-5400000">
            <a:off x="144071" y="2803527"/>
            <a:ext cx="1011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radial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g3f586fd66fa_0_71"/>
          <p:cNvSpPr txBox="1"/>
          <p:nvPr/>
        </p:nvSpPr>
        <p:spPr>
          <a:xfrm rot="-5400000">
            <a:off x="-2325" y="4591430"/>
            <a:ext cx="1358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z-axis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g3f586fd66fa_0_71"/>
          <p:cNvSpPr txBox="1"/>
          <p:nvPr/>
        </p:nvSpPr>
        <p:spPr>
          <a:xfrm>
            <a:off x="169882" y="1475482"/>
            <a:ext cx="987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first-pulse temp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584004d6a_0_0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Thin-Film Processing</a:t>
            </a:r>
            <a:endParaRPr/>
          </a:p>
        </p:txBody>
      </p:sp>
      <p:sp>
        <p:nvSpPr>
          <p:cNvPr id="115" name="Google Shape;115;g3f584004d6a_0_0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g3f584004d6a_0_0"/>
          <p:cNvSpPr txBox="1"/>
          <p:nvPr/>
        </p:nvSpPr>
        <p:spPr>
          <a:xfrm>
            <a:off x="6215075" y="1932925"/>
            <a:ext cx="57459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Solution processing</a:t>
            </a:r>
            <a:r>
              <a:rPr lang="en-US" sz="2000">
                <a:solidFill>
                  <a:schemeClr val="dk1"/>
                </a:solidFill>
              </a:rPr>
              <a:t> dissolves the precursors in solvent which is deposited on a substrate.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Not </a:t>
            </a:r>
            <a:r>
              <a:rPr lang="en-US" sz="2000">
                <a:solidFill>
                  <a:schemeClr val="dk1"/>
                </a:solidFill>
              </a:rPr>
              <a:t>suitable</a:t>
            </a:r>
            <a:r>
              <a:rPr lang="en-US" sz="2000">
                <a:solidFill>
                  <a:schemeClr val="dk1"/>
                </a:solidFill>
              </a:rPr>
              <a:t> for </a:t>
            </a:r>
            <a:r>
              <a:rPr lang="en-US" sz="2000">
                <a:solidFill>
                  <a:schemeClr val="dk1"/>
                </a:solidFill>
              </a:rPr>
              <a:t>deposition</a:t>
            </a:r>
            <a:r>
              <a:rPr lang="en-US" sz="2000">
                <a:solidFill>
                  <a:schemeClr val="dk1"/>
                </a:solidFill>
              </a:rPr>
              <a:t> of </a:t>
            </a:r>
            <a:r>
              <a:rPr b="1" lang="en-US" sz="2000">
                <a:solidFill>
                  <a:schemeClr val="dk1"/>
                </a:solidFill>
              </a:rPr>
              <a:t>multiple layers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Vapor processing</a:t>
            </a:r>
            <a:r>
              <a:rPr lang="en-US" sz="2000">
                <a:solidFill>
                  <a:schemeClr val="dk1"/>
                </a:solidFill>
              </a:rPr>
              <a:t> directly vaporizes the precursors, eliminating the need for solvents.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Risk of high-energy </a:t>
            </a:r>
            <a:r>
              <a:rPr b="1" lang="en-US" sz="2000">
                <a:solidFill>
                  <a:schemeClr val="dk1"/>
                </a:solidFill>
              </a:rPr>
              <a:t>degradation of precursors</a:t>
            </a:r>
            <a:endParaRPr b="1" sz="2000">
              <a:solidFill>
                <a:schemeClr val="dk1"/>
              </a:solidFill>
            </a:endParaRPr>
          </a:p>
        </p:txBody>
      </p:sp>
      <p:grpSp>
        <p:nvGrpSpPr>
          <p:cNvPr id="117" name="Google Shape;117;g3f584004d6a_0_0"/>
          <p:cNvGrpSpPr/>
          <p:nvPr/>
        </p:nvGrpSpPr>
        <p:grpSpPr>
          <a:xfrm>
            <a:off x="315725" y="1118425"/>
            <a:ext cx="5251250" cy="2541725"/>
            <a:chOff x="280825" y="1537225"/>
            <a:chExt cx="5251250" cy="2541725"/>
          </a:xfrm>
        </p:grpSpPr>
        <p:sp>
          <p:nvSpPr>
            <p:cNvPr id="118" name="Google Shape;118;g3f584004d6a_0_0"/>
            <p:cNvSpPr txBox="1"/>
            <p:nvPr/>
          </p:nvSpPr>
          <p:spPr>
            <a:xfrm>
              <a:off x="364100" y="1537225"/>
              <a:ext cx="4588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</a:rPr>
                <a:t>Solution processing of multiple layers:</a:t>
              </a:r>
              <a:endParaRPr sz="2000">
                <a:solidFill>
                  <a:schemeClr val="dk1"/>
                </a:solidFill>
              </a:endParaRPr>
            </a:p>
          </p:txBody>
        </p:sp>
        <p:sp>
          <p:nvSpPr>
            <p:cNvPr id="119" name="Google Shape;119;g3f584004d6a_0_0"/>
            <p:cNvSpPr/>
            <p:nvPr/>
          </p:nvSpPr>
          <p:spPr>
            <a:xfrm>
              <a:off x="280825" y="3038100"/>
              <a:ext cx="994800" cy="1395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g3f584004d6a_0_0"/>
            <p:cNvSpPr/>
            <p:nvPr/>
          </p:nvSpPr>
          <p:spPr>
            <a:xfrm>
              <a:off x="2160800" y="3038100"/>
              <a:ext cx="994800" cy="1395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g3f584004d6a_0_0"/>
            <p:cNvSpPr/>
            <p:nvPr/>
          </p:nvSpPr>
          <p:spPr>
            <a:xfrm>
              <a:off x="4040775" y="3038100"/>
              <a:ext cx="994800" cy="1395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g3f584004d6a_0_0"/>
            <p:cNvSpPr/>
            <p:nvPr/>
          </p:nvSpPr>
          <p:spPr>
            <a:xfrm>
              <a:off x="1543763" y="3038100"/>
              <a:ext cx="348900" cy="1395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g3f584004d6a_0_0"/>
            <p:cNvSpPr/>
            <p:nvPr/>
          </p:nvSpPr>
          <p:spPr>
            <a:xfrm>
              <a:off x="3423725" y="3038100"/>
              <a:ext cx="348900" cy="1395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g3f584004d6a_0_0"/>
            <p:cNvSpPr/>
            <p:nvPr/>
          </p:nvSpPr>
          <p:spPr>
            <a:xfrm>
              <a:off x="280825" y="2898600"/>
              <a:ext cx="994800" cy="139500"/>
            </a:xfrm>
            <a:prstGeom prst="rect">
              <a:avLst/>
            </a:prstGeom>
            <a:solidFill>
              <a:srgbClr val="E13126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g3f584004d6a_0_0"/>
            <p:cNvSpPr/>
            <p:nvPr/>
          </p:nvSpPr>
          <p:spPr>
            <a:xfrm>
              <a:off x="2160800" y="2898600"/>
              <a:ext cx="994800" cy="139500"/>
            </a:xfrm>
            <a:prstGeom prst="rect">
              <a:avLst/>
            </a:prstGeom>
            <a:solidFill>
              <a:srgbClr val="E13126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g3f584004d6a_0_0"/>
            <p:cNvSpPr/>
            <p:nvPr/>
          </p:nvSpPr>
          <p:spPr>
            <a:xfrm>
              <a:off x="2160800" y="2759100"/>
              <a:ext cx="994800" cy="139500"/>
            </a:xfrm>
            <a:prstGeom prst="rect">
              <a:avLst/>
            </a:prstGeom>
            <a:solidFill>
              <a:srgbClr val="38761D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g3f584004d6a_0_0"/>
            <p:cNvSpPr/>
            <p:nvPr/>
          </p:nvSpPr>
          <p:spPr>
            <a:xfrm>
              <a:off x="4040750" y="2759100"/>
              <a:ext cx="994800" cy="279000"/>
            </a:xfrm>
            <a:prstGeom prst="rect">
              <a:avLst/>
            </a:prstGeom>
            <a:solidFill>
              <a:srgbClr val="783F04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g3f584004d6a_0_0"/>
            <p:cNvSpPr/>
            <p:nvPr/>
          </p:nvSpPr>
          <p:spPr>
            <a:xfrm rot="-2700000">
              <a:off x="644586" y="2340081"/>
              <a:ext cx="267286" cy="279166"/>
            </a:xfrm>
            <a:prstGeom prst="teardrop">
              <a:avLst>
                <a:gd fmla="val 160058" name="adj"/>
              </a:avLst>
            </a:prstGeom>
            <a:solidFill>
              <a:srgbClr val="38761D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g3f584004d6a_0_0"/>
            <p:cNvSpPr txBox="1"/>
            <p:nvPr/>
          </p:nvSpPr>
          <p:spPr>
            <a:xfrm>
              <a:off x="1822700" y="3317100"/>
              <a:ext cx="16710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dk1"/>
                  </a:solidFill>
                </a:rPr>
                <a:t>Ideal: two layers of distinct film</a:t>
              </a:r>
              <a:endParaRPr sz="1500">
                <a:solidFill>
                  <a:schemeClr val="dk1"/>
                </a:solidFill>
              </a:endParaRPr>
            </a:p>
          </p:txBody>
        </p:sp>
        <p:sp>
          <p:nvSpPr>
            <p:cNvPr id="130" name="Google Shape;130;g3f584004d6a_0_0"/>
            <p:cNvSpPr txBox="1"/>
            <p:nvPr/>
          </p:nvSpPr>
          <p:spPr>
            <a:xfrm>
              <a:off x="3544275" y="3201750"/>
              <a:ext cx="1987800" cy="8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dk1"/>
                  </a:solidFill>
                </a:rPr>
                <a:t>Reality</a:t>
              </a:r>
              <a:r>
                <a:rPr lang="en-US" sz="1500">
                  <a:solidFill>
                    <a:schemeClr val="dk1"/>
                  </a:solidFill>
                </a:rPr>
                <a:t>: a smeared film without distinct interface</a:t>
              </a:r>
              <a:endParaRPr sz="1500">
                <a:solidFill>
                  <a:schemeClr val="dk1"/>
                </a:solidFill>
              </a:endParaRPr>
            </a:p>
          </p:txBody>
        </p:sp>
      </p:grpSp>
      <p:pic>
        <p:nvPicPr>
          <p:cNvPr id="131" name="Google Shape;131;g3f584004d6a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725" y="4021925"/>
            <a:ext cx="3425901" cy="119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g3f584004d6a_0_0"/>
          <p:cNvSpPr txBox="1"/>
          <p:nvPr/>
        </p:nvSpPr>
        <p:spPr>
          <a:xfrm>
            <a:off x="107725" y="5304900"/>
            <a:ext cx="4151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phenethylammonium iodide (PEAI): p</a:t>
            </a:r>
            <a:r>
              <a:rPr lang="en-US" sz="1600">
                <a:solidFill>
                  <a:schemeClr val="dk1"/>
                </a:solidFill>
              </a:rPr>
              <a:t>henethylammonium lead iodide precursor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33" name="Google Shape;133;g3f584004d6a_0_0"/>
          <p:cNvSpPr/>
          <p:nvPr/>
        </p:nvSpPr>
        <p:spPr>
          <a:xfrm rot="-1016880">
            <a:off x="3928498" y="3862965"/>
            <a:ext cx="767743" cy="20925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4" name="Google Shape;134;g3f584004d6a_0_0"/>
          <p:cNvCxnSpPr>
            <a:stCxn id="133" idx="1"/>
          </p:cNvCxnSpPr>
          <p:nvPr/>
        </p:nvCxnSpPr>
        <p:spPr>
          <a:xfrm flipH="1">
            <a:off x="2877769" y="4079490"/>
            <a:ext cx="1067400" cy="321600"/>
          </a:xfrm>
          <a:prstGeom prst="straightConnector1">
            <a:avLst/>
          </a:prstGeom>
          <a:noFill/>
          <a:ln cap="flat" cmpd="sng" w="38100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5" name="Google Shape;135;g3f584004d6a_0_0"/>
          <p:cNvSpPr/>
          <p:nvPr/>
        </p:nvSpPr>
        <p:spPr>
          <a:xfrm>
            <a:off x="2598591" y="3972658"/>
            <a:ext cx="279180" cy="410562"/>
          </a:xfrm>
          <a:prstGeom prst="lightningBolt">
            <a:avLst/>
          </a:prstGeom>
          <a:solidFill>
            <a:srgbClr val="4A86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3f584004d6a_0_0"/>
          <p:cNvSpPr txBox="1"/>
          <p:nvPr/>
        </p:nvSpPr>
        <p:spPr>
          <a:xfrm>
            <a:off x="7621303" y="886163"/>
            <a:ext cx="4710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Stiff-Roberts, A. D., Ge, W. </a:t>
            </a:r>
            <a:r>
              <a:rPr i="1" lang="en-US" sz="1200">
                <a:solidFill>
                  <a:schemeClr val="dk1"/>
                </a:solidFill>
              </a:rPr>
              <a:t>Applied Physics Reviews</a:t>
            </a:r>
            <a:r>
              <a:rPr lang="en-US" sz="1200">
                <a:solidFill>
                  <a:schemeClr val="dk1"/>
                </a:solidFill>
              </a:rPr>
              <a:t> </a:t>
            </a:r>
            <a:r>
              <a:rPr b="1" lang="en-US" sz="1200">
                <a:solidFill>
                  <a:schemeClr val="dk1"/>
                </a:solidFill>
              </a:rPr>
              <a:t>2017</a:t>
            </a:r>
            <a:r>
              <a:rPr lang="en-US" sz="1200">
                <a:solidFill>
                  <a:schemeClr val="dk1"/>
                </a:solidFill>
              </a:rPr>
              <a:t>, </a:t>
            </a:r>
            <a:r>
              <a:rPr i="1" lang="en-US" sz="1200">
                <a:solidFill>
                  <a:schemeClr val="dk1"/>
                </a:solidFill>
              </a:rPr>
              <a:t>4</a:t>
            </a:r>
            <a:r>
              <a:rPr lang="en-US" sz="1200">
                <a:solidFill>
                  <a:schemeClr val="dk1"/>
                </a:solidFill>
              </a:rPr>
              <a:t> (4).</a:t>
            </a:r>
            <a:endParaRPr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584004d6a_0_20"/>
          <p:cNvSpPr txBox="1"/>
          <p:nvPr>
            <p:ph type="title"/>
          </p:nvPr>
        </p:nvSpPr>
        <p:spPr>
          <a:xfrm>
            <a:off x="107728" y="219350"/>
            <a:ext cx="117795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RIR-MAPLE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Resonant Infrared Matrix-Assisted Pulsed Laser Evaporation</a:t>
            </a:r>
            <a:endParaRPr sz="2200"/>
          </a:p>
        </p:txBody>
      </p:sp>
      <p:sp>
        <p:nvSpPr>
          <p:cNvPr id="143" name="Google Shape;143;g3f584004d6a_0_20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4" name="Google Shape;144;g3f584004d6a_0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052" y="1038077"/>
            <a:ext cx="7061275" cy="4549399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3f584004d6a_0_20"/>
          <p:cNvSpPr txBox="1"/>
          <p:nvPr/>
        </p:nvSpPr>
        <p:spPr>
          <a:xfrm>
            <a:off x="7016675" y="2529450"/>
            <a:ext cx="4870500" cy="34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Target composition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(for phenethylammonium lead iodide):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Precursors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(PEAI and PbI</a:t>
            </a:r>
            <a:r>
              <a:rPr b="1" baseline="-25000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Perovskite ingredients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Dimethyl sulfoxide (DMSO)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Primary solvent to dissolve precursors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 vapor-pressure solvent to prevent sublimation in vacuum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Monoethylene glycol (MEG)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Matrix solvent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containing hydroxyl bonds for resonant laser absorption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g3f584004d6a_0_20"/>
          <p:cNvSpPr txBox="1"/>
          <p:nvPr/>
        </p:nvSpPr>
        <p:spPr>
          <a:xfrm rot="153545">
            <a:off x="455338" y="3987521"/>
            <a:ext cx="1256453" cy="6465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</a:rPr>
              <a:t>ns pulses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</a:rPr>
              <a:t>2Hz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147" name="Google Shape;147;g3f584004d6a_0_20"/>
          <p:cNvSpPr txBox="1"/>
          <p:nvPr/>
        </p:nvSpPr>
        <p:spPr>
          <a:xfrm>
            <a:off x="3369526" y="5515476"/>
            <a:ext cx="2553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Active target cooling (</a:t>
            </a:r>
            <a:r>
              <a:rPr lang="en-US" sz="1500">
                <a:solidFill>
                  <a:srgbClr val="0000FF"/>
                </a:solidFill>
              </a:rPr>
              <a:t>87K</a:t>
            </a:r>
            <a:r>
              <a:rPr lang="en-US" sz="1500">
                <a:solidFill>
                  <a:schemeClr val="dk1"/>
                </a:solidFill>
              </a:rPr>
              <a:t>)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48" name="Google Shape;148;g3f584004d6a_0_20"/>
          <p:cNvSpPr txBox="1"/>
          <p:nvPr/>
        </p:nvSpPr>
        <p:spPr>
          <a:xfrm>
            <a:off x="5572498" y="2245402"/>
            <a:ext cx="1047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Thin-</a:t>
            </a:r>
            <a:r>
              <a:rPr lang="en-US" sz="1500">
                <a:solidFill>
                  <a:schemeClr val="dk1"/>
                </a:solidFill>
              </a:rPr>
              <a:t>film</a:t>
            </a:r>
            <a:r>
              <a:rPr lang="en-US" sz="1500">
                <a:solidFill>
                  <a:schemeClr val="dk1"/>
                </a:solidFill>
              </a:rPr>
              <a:t> growth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49" name="Google Shape;149;g3f584004d6a_0_20"/>
          <p:cNvSpPr txBox="1"/>
          <p:nvPr/>
        </p:nvSpPr>
        <p:spPr>
          <a:xfrm>
            <a:off x="2797850" y="3532475"/>
            <a:ext cx="885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</a:rPr>
              <a:t>Ablation</a:t>
            </a:r>
            <a:endParaRPr sz="1500">
              <a:solidFill>
                <a:schemeClr val="lt1"/>
              </a:solidFill>
            </a:endParaRPr>
          </a:p>
        </p:txBody>
      </p:sp>
      <p:cxnSp>
        <p:nvCxnSpPr>
          <p:cNvPr id="150" name="Google Shape;150;g3f584004d6a_0_20"/>
          <p:cNvCxnSpPr>
            <a:stCxn id="149" idx="3"/>
          </p:cNvCxnSpPr>
          <p:nvPr/>
        </p:nvCxnSpPr>
        <p:spPr>
          <a:xfrm>
            <a:off x="3683750" y="3740225"/>
            <a:ext cx="523500" cy="171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1" name="Google Shape;151;g3f584004d6a_0_20"/>
          <p:cNvCxnSpPr>
            <a:stCxn id="148" idx="1"/>
          </p:cNvCxnSpPr>
          <p:nvPr/>
        </p:nvCxnSpPr>
        <p:spPr>
          <a:xfrm flipH="1">
            <a:off x="4765498" y="2568652"/>
            <a:ext cx="807000" cy="696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2" name="Google Shape;152;g3f584004d6a_0_20"/>
          <p:cNvSpPr txBox="1"/>
          <p:nvPr/>
        </p:nvSpPr>
        <p:spPr>
          <a:xfrm>
            <a:off x="542575" y="4661800"/>
            <a:ext cx="1535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E13126"/>
                </a:solidFill>
              </a:rPr>
              <a:t>2.94µm (IR)</a:t>
            </a:r>
            <a:endParaRPr sz="1500">
              <a:solidFill>
                <a:srgbClr val="E13126"/>
              </a:solidFill>
            </a:endParaRPr>
          </a:p>
        </p:txBody>
      </p:sp>
      <p:sp>
        <p:nvSpPr>
          <p:cNvPr id="153" name="Google Shape;153;g3f584004d6a_0_20"/>
          <p:cNvSpPr txBox="1"/>
          <p:nvPr/>
        </p:nvSpPr>
        <p:spPr>
          <a:xfrm>
            <a:off x="7016675" y="908400"/>
            <a:ext cx="46752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Mixed-processing technique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a matrix solvent absorbs the laser energy, eliminating </a:t>
            </a:r>
            <a:r>
              <a:rPr lang="en-US" sz="2000">
                <a:solidFill>
                  <a:schemeClr val="dk1"/>
                </a:solidFill>
              </a:rPr>
              <a:t>degradation of the precursors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54" name="Google Shape;154;g3f584004d6a_0_20"/>
          <p:cNvSpPr txBox="1"/>
          <p:nvPr/>
        </p:nvSpPr>
        <p:spPr>
          <a:xfrm>
            <a:off x="0" y="908400"/>
            <a:ext cx="6318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Barraza et al. </a:t>
            </a:r>
            <a:r>
              <a:rPr i="1" lang="en-US" sz="1200">
                <a:solidFill>
                  <a:schemeClr val="dk1"/>
                </a:solidFill>
              </a:rPr>
              <a:t>Journal of Electronic Materials</a:t>
            </a:r>
            <a:r>
              <a:rPr lang="en-US" sz="1200">
                <a:solidFill>
                  <a:schemeClr val="dk1"/>
                </a:solidFill>
              </a:rPr>
              <a:t> </a:t>
            </a:r>
            <a:r>
              <a:rPr b="1" lang="en-US" sz="1200">
                <a:solidFill>
                  <a:schemeClr val="dk1"/>
                </a:solidFill>
              </a:rPr>
              <a:t>2017</a:t>
            </a:r>
            <a:r>
              <a:rPr lang="en-US" sz="1200">
                <a:solidFill>
                  <a:schemeClr val="dk1"/>
                </a:solidFill>
              </a:rPr>
              <a:t>, </a:t>
            </a:r>
            <a:r>
              <a:rPr i="1" lang="en-US" sz="1200">
                <a:solidFill>
                  <a:schemeClr val="dk1"/>
                </a:solidFill>
              </a:rPr>
              <a:t>47</a:t>
            </a:r>
            <a:r>
              <a:rPr lang="en-US" sz="1200">
                <a:solidFill>
                  <a:schemeClr val="dk1"/>
                </a:solidFill>
              </a:rPr>
              <a:t> (2), 917–926. 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586fd66fa_0_492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Target Phase</a:t>
            </a:r>
            <a:endParaRPr/>
          </a:p>
        </p:txBody>
      </p:sp>
      <p:sp>
        <p:nvSpPr>
          <p:cNvPr id="161" name="Google Shape;161;g3f586fd66fa_0_492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62" name="Google Shape;162;g3f586fd66fa_0_492"/>
          <p:cNvGrpSpPr/>
          <p:nvPr/>
        </p:nvGrpSpPr>
        <p:grpSpPr>
          <a:xfrm>
            <a:off x="1142300" y="3959200"/>
            <a:ext cx="5483950" cy="1906473"/>
            <a:chOff x="1142300" y="3631400"/>
            <a:chExt cx="5483950" cy="1906473"/>
          </a:xfrm>
        </p:grpSpPr>
        <p:pic>
          <p:nvPicPr>
            <p:cNvPr id="163" name="Google Shape;163;g3f586fd66fa_0_492" title="IMG_7819.PNG"/>
            <p:cNvPicPr preferRelativeResize="0"/>
            <p:nvPr/>
          </p:nvPicPr>
          <p:blipFill rotWithShape="1">
            <a:blip r:embed="rId3">
              <a:alphaModFix/>
            </a:blip>
            <a:srcRect b="10086" l="26241" r="24425" t="10688"/>
            <a:stretch/>
          </p:blipFill>
          <p:spPr>
            <a:xfrm>
              <a:off x="1142300" y="3631401"/>
              <a:ext cx="1930143" cy="1430248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64" name="Google Shape;164;g3f586fd66fa_0_492"/>
            <p:cNvSpPr txBox="1"/>
            <p:nvPr/>
          </p:nvSpPr>
          <p:spPr>
            <a:xfrm>
              <a:off x="1255224" y="5095368"/>
              <a:ext cx="1704300" cy="44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650" lIns="38650" spcFirstLastPara="1" rIns="38650" wrap="square" tIns="3865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84"/>
                <a:t> Pre-deposition target (solid)</a:t>
              </a:r>
              <a:endParaRPr sz="1184"/>
            </a:p>
          </p:txBody>
        </p:sp>
        <p:pic>
          <p:nvPicPr>
            <p:cNvPr id="165" name="Google Shape;165;g3f586fd66fa_0_492"/>
            <p:cNvPicPr preferRelativeResize="0"/>
            <p:nvPr/>
          </p:nvPicPr>
          <p:blipFill rotWithShape="1">
            <a:blip r:embed="rId4">
              <a:alphaModFix/>
            </a:blip>
            <a:srcRect b="0" l="19696" r="18111" t="0"/>
            <a:stretch/>
          </p:blipFill>
          <p:spPr>
            <a:xfrm>
              <a:off x="4696108" y="3631400"/>
              <a:ext cx="1930142" cy="1417183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66" name="Google Shape;166;g3f586fd66fa_0_492"/>
            <p:cNvSpPr txBox="1"/>
            <p:nvPr/>
          </p:nvSpPr>
          <p:spPr>
            <a:xfrm>
              <a:off x="4809029" y="5095373"/>
              <a:ext cx="1704300" cy="44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650" lIns="38650" spcFirstLastPara="1" rIns="38650" wrap="square" tIns="3865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84"/>
                <a:t>Post-deposition target (gel)</a:t>
              </a:r>
              <a:endParaRPr sz="1184"/>
            </a:p>
          </p:txBody>
        </p:sp>
        <p:sp>
          <p:nvSpPr>
            <p:cNvPr id="167" name="Google Shape;167;g3f586fd66fa_0_492"/>
            <p:cNvSpPr/>
            <p:nvPr/>
          </p:nvSpPr>
          <p:spPr>
            <a:xfrm>
              <a:off x="3619047" y="4471749"/>
              <a:ext cx="592500" cy="2604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E13126"/>
            </a:solidFill>
            <a:ln cap="flat" cmpd="sng" w="4025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8650" lIns="38650" spcFirstLastPara="1" rIns="38650" wrap="square" tIns="386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2"/>
            </a:p>
          </p:txBody>
        </p:sp>
        <p:sp>
          <p:nvSpPr>
            <p:cNvPr id="168" name="Google Shape;168;g3f586fd66fa_0_492"/>
            <p:cNvSpPr txBox="1"/>
            <p:nvPr/>
          </p:nvSpPr>
          <p:spPr>
            <a:xfrm>
              <a:off x="3088794" y="3769139"/>
              <a:ext cx="1653000" cy="70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650" lIns="38650" spcFirstLastPara="1" rIns="38650" wrap="square" tIns="3865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53"/>
                <a:t>3 h</a:t>
              </a:r>
              <a:r>
                <a:rPr lang="en-US" sz="1353"/>
                <a:t>ours of constant pulsed laser ablation</a:t>
              </a:r>
              <a:endParaRPr sz="1353"/>
            </a:p>
          </p:txBody>
        </p:sp>
      </p:grpSp>
      <p:sp>
        <p:nvSpPr>
          <p:cNvPr id="169" name="Google Shape;169;g3f586fd66fa_0_492"/>
          <p:cNvSpPr txBox="1"/>
          <p:nvPr/>
        </p:nvSpPr>
        <p:spPr>
          <a:xfrm>
            <a:off x="280825" y="1400575"/>
            <a:ext cx="7206900" cy="2069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this target composition: 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During deposition under vacuum, the target has been observed transforming from a solid to a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gel-like phase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➔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Phase change of the target is not ideal for throughput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➔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behavior is unexpected and uncontrolled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f5cc3dc6fd_0_89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Target Phase</a:t>
            </a:r>
            <a:endParaRPr/>
          </a:p>
        </p:txBody>
      </p:sp>
      <p:sp>
        <p:nvSpPr>
          <p:cNvPr id="176" name="Google Shape;176;g3f5cc3dc6fd_0_89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7" name="Google Shape;177;g3f5cc3dc6fd_0_89"/>
          <p:cNvSpPr txBox="1"/>
          <p:nvPr/>
        </p:nvSpPr>
        <p:spPr>
          <a:xfrm>
            <a:off x="7592525" y="1643550"/>
            <a:ext cx="44673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u="sng">
                <a:solidFill>
                  <a:schemeClr val="dk1"/>
                </a:solidFill>
              </a:rPr>
              <a:t>Goal:</a:t>
            </a:r>
            <a:endParaRPr sz="2200" u="sng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Improve RIR-MAPLE consistency and throughput by controlling the target phase over time.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 u="sng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u="sng">
                <a:solidFill>
                  <a:schemeClr val="dk1"/>
                </a:solidFill>
              </a:rPr>
              <a:t>Project Description:</a:t>
            </a:r>
            <a:endParaRPr sz="2200" u="sng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Model RIR-MAPLE deposition using </a:t>
            </a:r>
            <a:r>
              <a:rPr b="1" lang="en-US" sz="2200">
                <a:solidFill>
                  <a:schemeClr val="dk1"/>
                </a:solidFill>
              </a:rPr>
              <a:t>COMSOL Multiphysics</a:t>
            </a:r>
            <a:r>
              <a:rPr lang="en-US" sz="2200">
                <a:solidFill>
                  <a:schemeClr val="dk1"/>
                </a:solidFill>
              </a:rPr>
              <a:t> to understand the thermal behavior and gel-like phase.</a:t>
            </a:r>
            <a:endParaRPr sz="2200">
              <a:solidFill>
                <a:schemeClr val="dk1"/>
              </a:solidFill>
            </a:endParaRPr>
          </a:p>
        </p:txBody>
      </p:sp>
      <p:grpSp>
        <p:nvGrpSpPr>
          <p:cNvPr id="178" name="Google Shape;178;g3f5cc3dc6fd_0_89"/>
          <p:cNvGrpSpPr/>
          <p:nvPr/>
        </p:nvGrpSpPr>
        <p:grpSpPr>
          <a:xfrm>
            <a:off x="1142300" y="3959200"/>
            <a:ext cx="5483950" cy="1906473"/>
            <a:chOff x="1142300" y="3631400"/>
            <a:chExt cx="5483950" cy="1906473"/>
          </a:xfrm>
        </p:grpSpPr>
        <p:pic>
          <p:nvPicPr>
            <p:cNvPr id="179" name="Google Shape;179;g3f5cc3dc6fd_0_89" title="IMG_7819.PNG"/>
            <p:cNvPicPr preferRelativeResize="0"/>
            <p:nvPr/>
          </p:nvPicPr>
          <p:blipFill rotWithShape="1">
            <a:blip r:embed="rId3">
              <a:alphaModFix/>
            </a:blip>
            <a:srcRect b="10086" l="26241" r="24425" t="10688"/>
            <a:stretch/>
          </p:blipFill>
          <p:spPr>
            <a:xfrm>
              <a:off x="1142300" y="3631401"/>
              <a:ext cx="1930143" cy="1430248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80" name="Google Shape;180;g3f5cc3dc6fd_0_89"/>
            <p:cNvSpPr txBox="1"/>
            <p:nvPr/>
          </p:nvSpPr>
          <p:spPr>
            <a:xfrm>
              <a:off x="1255224" y="5095368"/>
              <a:ext cx="1704300" cy="44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650" lIns="38650" spcFirstLastPara="1" rIns="38650" wrap="square" tIns="3865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84"/>
                <a:t> Pre-deposition target (solid)</a:t>
              </a:r>
              <a:endParaRPr sz="1184"/>
            </a:p>
          </p:txBody>
        </p:sp>
        <p:pic>
          <p:nvPicPr>
            <p:cNvPr id="181" name="Google Shape;181;g3f5cc3dc6fd_0_89"/>
            <p:cNvPicPr preferRelativeResize="0"/>
            <p:nvPr/>
          </p:nvPicPr>
          <p:blipFill rotWithShape="1">
            <a:blip r:embed="rId4">
              <a:alphaModFix/>
            </a:blip>
            <a:srcRect b="0" l="19696" r="18111" t="0"/>
            <a:stretch/>
          </p:blipFill>
          <p:spPr>
            <a:xfrm>
              <a:off x="4696108" y="3631400"/>
              <a:ext cx="1930142" cy="1417183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82" name="Google Shape;182;g3f5cc3dc6fd_0_89"/>
            <p:cNvSpPr txBox="1"/>
            <p:nvPr/>
          </p:nvSpPr>
          <p:spPr>
            <a:xfrm>
              <a:off x="4809029" y="5095373"/>
              <a:ext cx="1704300" cy="44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650" lIns="38650" spcFirstLastPara="1" rIns="38650" wrap="square" tIns="3865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84"/>
                <a:t>Post-deposition target (gel)</a:t>
              </a:r>
              <a:endParaRPr sz="1184"/>
            </a:p>
          </p:txBody>
        </p:sp>
        <p:sp>
          <p:nvSpPr>
            <p:cNvPr id="183" name="Google Shape;183;g3f5cc3dc6fd_0_89"/>
            <p:cNvSpPr/>
            <p:nvPr/>
          </p:nvSpPr>
          <p:spPr>
            <a:xfrm>
              <a:off x="3619047" y="4471749"/>
              <a:ext cx="592500" cy="2604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E13126"/>
            </a:solidFill>
            <a:ln cap="flat" cmpd="sng" w="4025">
              <a:solidFill>
                <a:srgbClr val="1F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8650" lIns="38650" spcFirstLastPara="1" rIns="38650" wrap="square" tIns="386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2"/>
            </a:p>
          </p:txBody>
        </p:sp>
        <p:sp>
          <p:nvSpPr>
            <p:cNvPr id="184" name="Google Shape;184;g3f5cc3dc6fd_0_89"/>
            <p:cNvSpPr txBox="1"/>
            <p:nvPr/>
          </p:nvSpPr>
          <p:spPr>
            <a:xfrm>
              <a:off x="3088794" y="3769139"/>
              <a:ext cx="1653000" cy="70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8650" lIns="38650" spcFirstLastPara="1" rIns="38650" wrap="square" tIns="3865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53"/>
                <a:t>3 hours of constant pulsed laser ablation</a:t>
              </a:r>
              <a:endParaRPr sz="1353"/>
            </a:p>
          </p:txBody>
        </p:sp>
      </p:grpSp>
      <p:sp>
        <p:nvSpPr>
          <p:cNvPr id="185" name="Google Shape;185;g3f5cc3dc6fd_0_89"/>
          <p:cNvSpPr txBox="1"/>
          <p:nvPr/>
        </p:nvSpPr>
        <p:spPr>
          <a:xfrm>
            <a:off x="280825" y="1400575"/>
            <a:ext cx="7206900" cy="2069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this target composition: 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During deposition under vacuum, the target has been observed transforming from a solid to a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gel-like phase.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➔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Phase change of the target is not ideal for throughput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➔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behavior is unexpected and uncontrolled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f584004d6a_0_74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Modeling a Pulsed Laser</a:t>
            </a:r>
            <a:endParaRPr/>
          </a:p>
        </p:txBody>
      </p:sp>
      <p:sp>
        <p:nvSpPr>
          <p:cNvPr id="192" name="Google Shape;192;g3f584004d6a_0_74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3" name="Google Shape;193;g3f584004d6a_0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888" y="2276347"/>
            <a:ext cx="5373350" cy="817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3f584004d6a_0_74"/>
          <p:cNvSpPr txBox="1"/>
          <p:nvPr/>
        </p:nvSpPr>
        <p:spPr>
          <a:xfrm>
            <a:off x="5911850" y="1524775"/>
            <a:ext cx="6028800" cy="18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Intensity (</a:t>
            </a:r>
            <a:r>
              <a:rPr b="1" lang="en-US" sz="2000">
                <a:solidFill>
                  <a:schemeClr val="dk1"/>
                </a:solidFill>
              </a:rPr>
              <a:t>I</a:t>
            </a:r>
            <a:r>
              <a:rPr lang="en-US" sz="2000">
                <a:solidFill>
                  <a:schemeClr val="dk1"/>
                </a:solidFill>
              </a:rPr>
              <a:t>), Gaussian in space and time and repeats at the pulse frequency of 2Hz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Reflectivity </a:t>
            </a:r>
            <a:r>
              <a:rPr lang="en-US" sz="2000">
                <a:solidFill>
                  <a:schemeClr val="dk1"/>
                </a:solidFill>
              </a:rPr>
              <a:t>(</a:t>
            </a:r>
            <a:r>
              <a:rPr b="1" lang="en-US" sz="2000">
                <a:solidFill>
                  <a:schemeClr val="dk1"/>
                </a:solidFill>
              </a:rPr>
              <a:t>R</a:t>
            </a:r>
            <a:r>
              <a:rPr lang="en-US" sz="2000">
                <a:solidFill>
                  <a:schemeClr val="dk1"/>
                </a:solidFill>
              </a:rPr>
              <a:t>)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Absorption coefficient (</a:t>
            </a:r>
            <a:r>
              <a:rPr b="1" lang="en-US" sz="2000">
                <a:solidFill>
                  <a:schemeClr val="dk1"/>
                </a:solidFill>
              </a:rPr>
              <a:t>A</a:t>
            </a:r>
            <a:r>
              <a:rPr b="1" baseline="-25000" lang="en-US" sz="2000">
                <a:solidFill>
                  <a:schemeClr val="dk1"/>
                </a:solidFill>
              </a:rPr>
              <a:t>c</a:t>
            </a:r>
            <a:r>
              <a:rPr lang="en-US" sz="2000">
                <a:solidFill>
                  <a:schemeClr val="dk1"/>
                </a:solidFill>
              </a:rPr>
              <a:t>)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z coordinate (</a:t>
            </a:r>
            <a:r>
              <a:rPr b="1" lang="en-US" sz="2000">
                <a:solidFill>
                  <a:schemeClr val="dk1"/>
                </a:solidFill>
              </a:rPr>
              <a:t>z</a:t>
            </a:r>
            <a:r>
              <a:rPr lang="en-US" sz="2000">
                <a:solidFill>
                  <a:schemeClr val="dk1"/>
                </a:solidFill>
              </a:rPr>
              <a:t>), target surface at z = 0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95" name="Google Shape;195;g3f584004d6a_0_74"/>
          <p:cNvSpPr txBox="1"/>
          <p:nvPr/>
        </p:nvSpPr>
        <p:spPr>
          <a:xfrm>
            <a:off x="119925" y="1524775"/>
            <a:ext cx="53733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The laser pulses are modeled as </a:t>
            </a:r>
            <a:r>
              <a:rPr b="1" lang="en-US" sz="2200">
                <a:solidFill>
                  <a:schemeClr val="dk1"/>
                </a:solidFill>
              </a:rPr>
              <a:t>heat</a:t>
            </a:r>
            <a:r>
              <a:rPr lang="en-US" sz="2200">
                <a:solidFill>
                  <a:schemeClr val="dk1"/>
                </a:solidFill>
              </a:rPr>
              <a:t> (Q) deposited in some volume: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6" name="Google Shape;196;g3f584004d6a_0_74"/>
          <p:cNvSpPr txBox="1"/>
          <p:nvPr/>
        </p:nvSpPr>
        <p:spPr>
          <a:xfrm>
            <a:off x="6937950" y="3777950"/>
            <a:ext cx="5373300" cy="18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Maximum intensity (</a:t>
            </a:r>
            <a:r>
              <a:rPr b="1" lang="en-US" sz="2000">
                <a:solidFill>
                  <a:schemeClr val="dk1"/>
                </a:solidFill>
              </a:rPr>
              <a:t>I</a:t>
            </a:r>
            <a:r>
              <a:rPr b="1" baseline="-25000" lang="en-US" sz="2000">
                <a:solidFill>
                  <a:schemeClr val="dk1"/>
                </a:solidFill>
              </a:rPr>
              <a:t>0</a:t>
            </a:r>
            <a:r>
              <a:rPr lang="en-US" sz="2000">
                <a:solidFill>
                  <a:schemeClr val="dk1"/>
                </a:solidFill>
              </a:rPr>
              <a:t>), 1.86e11 W/m</a:t>
            </a:r>
            <a:r>
              <a:rPr baseline="30000" lang="en-US" sz="2000">
                <a:solidFill>
                  <a:schemeClr val="dk1"/>
                </a:solidFill>
              </a:rPr>
              <a:t>2</a:t>
            </a:r>
            <a:endParaRPr baseline="30000"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r coordinate </a:t>
            </a:r>
            <a:r>
              <a:rPr lang="en-US" sz="2000">
                <a:solidFill>
                  <a:schemeClr val="dk1"/>
                </a:solidFill>
              </a:rPr>
              <a:t>(</a:t>
            </a:r>
            <a:r>
              <a:rPr b="1" lang="en-US" sz="2000">
                <a:solidFill>
                  <a:schemeClr val="dk1"/>
                </a:solidFill>
              </a:rPr>
              <a:t>r</a:t>
            </a:r>
            <a:r>
              <a:rPr lang="en-US" sz="2000">
                <a:solidFill>
                  <a:schemeClr val="dk1"/>
                </a:solidFill>
              </a:rPr>
              <a:t>), laser incident at r = 0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time (</a:t>
            </a:r>
            <a:r>
              <a:rPr b="1" lang="en-US" sz="2000">
                <a:solidFill>
                  <a:schemeClr val="dk1"/>
                </a:solidFill>
              </a:rPr>
              <a:t>t</a:t>
            </a:r>
            <a:r>
              <a:rPr lang="en-US" sz="2000">
                <a:solidFill>
                  <a:schemeClr val="dk1"/>
                </a:solidFill>
              </a:rPr>
              <a:t>)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spot size (</a:t>
            </a:r>
            <a:r>
              <a:rPr b="1" lang="en-US" sz="2000">
                <a:solidFill>
                  <a:schemeClr val="dk1"/>
                </a:solidFill>
              </a:rPr>
              <a:t>r</a:t>
            </a:r>
            <a:r>
              <a:rPr b="1" baseline="-25000" lang="en-US" sz="2000">
                <a:solidFill>
                  <a:schemeClr val="dk1"/>
                </a:solidFill>
              </a:rPr>
              <a:t>0</a:t>
            </a:r>
            <a:r>
              <a:rPr lang="en-US" sz="2000">
                <a:solidFill>
                  <a:schemeClr val="dk1"/>
                </a:solidFill>
              </a:rPr>
              <a:t>), 1mm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</a:pPr>
            <a:r>
              <a:rPr lang="en-US" sz="2000">
                <a:solidFill>
                  <a:schemeClr val="dk1"/>
                </a:solidFill>
              </a:rPr>
              <a:t>temporal </a:t>
            </a:r>
            <a:r>
              <a:rPr b="1" lang="en-US" sz="2000">
                <a:solidFill>
                  <a:schemeClr val="dk1"/>
                </a:solidFill>
              </a:rPr>
              <a:t>FWHM</a:t>
            </a:r>
            <a:r>
              <a:rPr lang="en-US" sz="2000">
                <a:solidFill>
                  <a:schemeClr val="dk1"/>
                </a:solidFill>
              </a:rPr>
              <a:t>, 14ns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197" name="Google Shape;197;g3f584004d6a_0_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925" y="4316988"/>
            <a:ext cx="6818043" cy="817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3f584004d6a_0_74"/>
          <p:cNvSpPr txBox="1"/>
          <p:nvPr/>
        </p:nvSpPr>
        <p:spPr>
          <a:xfrm>
            <a:off x="0" y="888863"/>
            <a:ext cx="8290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highlight>
                  <a:schemeClr val="lt1"/>
                </a:highlight>
              </a:rPr>
              <a:t>Lacatus et al. </a:t>
            </a:r>
            <a:r>
              <a:rPr i="1" lang="en-US" sz="1200">
                <a:solidFill>
                  <a:schemeClr val="dk1"/>
                </a:solidFill>
              </a:rPr>
              <a:t>Proceedings of 2013 Comsol Conference, Rotterdam</a:t>
            </a:r>
            <a:r>
              <a:rPr lang="en-US" sz="1200">
                <a:solidFill>
                  <a:schemeClr val="dk1"/>
                </a:solidFill>
              </a:rPr>
              <a:t>, </a:t>
            </a:r>
            <a:r>
              <a:rPr b="1" lang="en-US" sz="1200">
                <a:solidFill>
                  <a:schemeClr val="dk1"/>
                </a:solidFill>
              </a:rPr>
              <a:t>2013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99" name="Google Shape;199;g3f584004d6a_0_74"/>
          <p:cNvSpPr txBox="1"/>
          <p:nvPr/>
        </p:nvSpPr>
        <p:spPr>
          <a:xfrm>
            <a:off x="119925" y="3890875"/>
            <a:ext cx="6124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Intensity:</a:t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200" name="Google Shape;200;g3f584004d6a_0_74"/>
          <p:cNvSpPr txBox="1"/>
          <p:nvPr/>
        </p:nvSpPr>
        <p:spPr>
          <a:xfrm>
            <a:off x="2477250" y="5134325"/>
            <a:ext cx="3336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Gaussian in space and time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g3f5cc3dc6fd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5420" y="2627618"/>
            <a:ext cx="3802191" cy="32616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7" name="Google Shape;207;g3f5cc3dc6fd_0_0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COMSOL Model Development</a:t>
            </a:r>
            <a:endParaRPr/>
          </a:p>
        </p:txBody>
      </p:sp>
      <p:sp>
        <p:nvSpPr>
          <p:cNvPr id="208" name="Google Shape;208;g3f5cc3dc6fd_0_0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9" name="Google Shape;209;g3f5cc3dc6fd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631" y="2627595"/>
            <a:ext cx="3523200" cy="3261695"/>
          </a:xfrm>
          <a:prstGeom prst="rect">
            <a:avLst/>
          </a:prstGeom>
          <a:noFill/>
          <a:ln cap="flat" cmpd="sng" w="93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0" name="Google Shape;210;g3f5cc3dc6fd_0_0"/>
          <p:cNvSpPr txBox="1"/>
          <p:nvPr/>
        </p:nvSpPr>
        <p:spPr>
          <a:xfrm>
            <a:off x="5489412" y="3691983"/>
            <a:ext cx="9342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09600" lIns="109600" spcFirstLastPara="1" rIns="109600" wrap="square" tIns="1096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98">
                <a:solidFill>
                  <a:schemeClr val="dk1"/>
                </a:solidFill>
              </a:rPr>
              <a:t>target</a:t>
            </a:r>
            <a:endParaRPr sz="1798">
              <a:solidFill>
                <a:schemeClr val="dk1"/>
              </a:solidFill>
            </a:endParaRPr>
          </a:p>
        </p:txBody>
      </p:sp>
      <p:sp>
        <p:nvSpPr>
          <p:cNvPr id="211" name="Google Shape;211;g3f5cc3dc6fd_0_0"/>
          <p:cNvSpPr txBox="1"/>
          <p:nvPr/>
        </p:nvSpPr>
        <p:spPr>
          <a:xfrm>
            <a:off x="5299832" y="4403214"/>
            <a:ext cx="17289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09600" lIns="109600" spcFirstLastPara="1" rIns="109600" wrap="square" tIns="1096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98">
                <a:solidFill>
                  <a:schemeClr val="dk1"/>
                </a:solidFill>
              </a:rPr>
              <a:t>stainless steel</a:t>
            </a:r>
            <a:endParaRPr sz="1798">
              <a:solidFill>
                <a:schemeClr val="dk1"/>
              </a:solidFill>
            </a:endParaRPr>
          </a:p>
        </p:txBody>
      </p:sp>
      <p:sp>
        <p:nvSpPr>
          <p:cNvPr id="212" name="Google Shape;212;g3f5cc3dc6fd_0_0"/>
          <p:cNvSpPr txBox="1"/>
          <p:nvPr/>
        </p:nvSpPr>
        <p:spPr>
          <a:xfrm>
            <a:off x="4729957" y="1902478"/>
            <a:ext cx="2732100" cy="7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89725" lIns="89725" spcFirstLastPara="1" rIns="89725" wrap="square" tIns="897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67">
                <a:solidFill>
                  <a:schemeClr val="dk1"/>
                </a:solidFill>
              </a:rPr>
              <a:t>Model geometry: </a:t>
            </a:r>
            <a:endParaRPr sz="1767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67">
                <a:solidFill>
                  <a:schemeClr val="dk1"/>
                </a:solidFill>
              </a:rPr>
              <a:t>target holder and housing</a:t>
            </a:r>
            <a:endParaRPr sz="1767">
              <a:solidFill>
                <a:schemeClr val="dk1"/>
              </a:solidFill>
            </a:endParaRPr>
          </a:p>
        </p:txBody>
      </p:sp>
      <p:sp>
        <p:nvSpPr>
          <p:cNvPr id="213" name="Google Shape;213;g3f5cc3dc6fd_0_0"/>
          <p:cNvSpPr txBox="1"/>
          <p:nvPr/>
        </p:nvSpPr>
        <p:spPr>
          <a:xfrm>
            <a:off x="747177" y="2086818"/>
            <a:ext cx="27321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89725" lIns="89725" spcFirstLastPara="1" rIns="89725" wrap="square" tIns="897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67">
                <a:solidFill>
                  <a:schemeClr val="dk1"/>
                </a:solidFill>
              </a:rPr>
              <a:t>Full chamber</a:t>
            </a:r>
            <a:endParaRPr sz="1767">
              <a:solidFill>
                <a:schemeClr val="dk1"/>
              </a:solidFill>
            </a:endParaRPr>
          </a:p>
        </p:txBody>
      </p:sp>
      <p:sp>
        <p:nvSpPr>
          <p:cNvPr id="214" name="Google Shape;214;g3f5cc3dc6fd_0_0"/>
          <p:cNvSpPr txBox="1"/>
          <p:nvPr/>
        </p:nvSpPr>
        <p:spPr>
          <a:xfrm>
            <a:off x="8573224" y="2086831"/>
            <a:ext cx="27321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89725" lIns="89725" spcFirstLastPara="1" rIns="89725" wrap="square" tIns="897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67">
                <a:solidFill>
                  <a:schemeClr val="dk1"/>
                </a:solidFill>
              </a:rPr>
              <a:t>Meshed geometry</a:t>
            </a:r>
            <a:endParaRPr sz="1767">
              <a:solidFill>
                <a:schemeClr val="dk1"/>
              </a:solidFill>
            </a:endParaRPr>
          </a:p>
        </p:txBody>
      </p:sp>
      <p:sp>
        <p:nvSpPr>
          <p:cNvPr id="215" name="Google Shape;215;g3f5cc3dc6fd_0_0"/>
          <p:cNvSpPr txBox="1"/>
          <p:nvPr/>
        </p:nvSpPr>
        <p:spPr>
          <a:xfrm>
            <a:off x="0" y="900650"/>
            <a:ext cx="10925700" cy="11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225" lIns="121225" spcFirstLastPara="1" rIns="121225" wrap="square" tIns="1212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The chamber is modeled as </a:t>
            </a:r>
            <a:r>
              <a:rPr b="1" lang="en-US" sz="2000">
                <a:solidFill>
                  <a:schemeClr val="dk1"/>
                </a:solidFill>
              </a:rPr>
              <a:t>axisymmetric</a:t>
            </a:r>
            <a:r>
              <a:rPr lang="en-US" sz="2000">
                <a:solidFill>
                  <a:schemeClr val="dk1"/>
                </a:solidFill>
              </a:rPr>
              <a:t> to reduce computation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US" sz="2000">
                <a:solidFill>
                  <a:srgbClr val="0000FF"/>
                </a:solidFill>
              </a:rPr>
              <a:t>Blue boundaries</a:t>
            </a:r>
            <a:r>
              <a:rPr lang="en-US" sz="2000">
                <a:solidFill>
                  <a:schemeClr val="dk1"/>
                </a:solidFill>
              </a:rPr>
              <a:t> are held at 87K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US" sz="2000">
                <a:solidFill>
                  <a:schemeClr val="dk1"/>
                </a:solidFill>
              </a:rPr>
              <a:t>Meshing</a:t>
            </a:r>
            <a:r>
              <a:rPr lang="en-US" sz="2000">
                <a:solidFill>
                  <a:schemeClr val="dk1"/>
                </a:solidFill>
              </a:rPr>
              <a:t> and </a:t>
            </a:r>
            <a:r>
              <a:rPr b="1" lang="en-US" sz="2000">
                <a:solidFill>
                  <a:schemeClr val="dk1"/>
                </a:solidFill>
              </a:rPr>
              <a:t>time stepping </a:t>
            </a:r>
            <a:r>
              <a:rPr lang="en-US" sz="2000">
                <a:solidFill>
                  <a:schemeClr val="dk1"/>
                </a:solidFill>
              </a:rPr>
              <a:t>were optimized to capture the ns pulses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216" name="Google Shape;216;g3f5cc3dc6fd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38175" y="2632937"/>
            <a:ext cx="3802176" cy="325100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7" name="Google Shape;217;g3f5cc3dc6fd_0_0"/>
          <p:cNvSpPr txBox="1"/>
          <p:nvPr/>
        </p:nvSpPr>
        <p:spPr>
          <a:xfrm>
            <a:off x="261750" y="5830250"/>
            <a:ext cx="5742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</a:rPr>
              <a:t>Greer, J. A. </a:t>
            </a:r>
            <a:r>
              <a:rPr i="1" lang="en-US" sz="900">
                <a:solidFill>
                  <a:schemeClr val="dk1"/>
                </a:solidFill>
              </a:rPr>
              <a:t>Applied Physics A</a:t>
            </a:r>
            <a:r>
              <a:rPr lang="en-US" sz="900">
                <a:solidFill>
                  <a:schemeClr val="dk1"/>
                </a:solidFill>
              </a:rPr>
              <a:t> </a:t>
            </a:r>
            <a:r>
              <a:rPr b="1" lang="en-US" sz="900">
                <a:solidFill>
                  <a:schemeClr val="dk1"/>
                </a:solidFill>
              </a:rPr>
              <a:t>2011</a:t>
            </a:r>
            <a:r>
              <a:rPr lang="en-US" sz="900">
                <a:solidFill>
                  <a:schemeClr val="dk1"/>
                </a:solidFill>
              </a:rPr>
              <a:t>, </a:t>
            </a:r>
            <a:r>
              <a:rPr i="1" lang="en-US" sz="900">
                <a:solidFill>
                  <a:schemeClr val="dk1"/>
                </a:solidFill>
              </a:rPr>
              <a:t>105</a:t>
            </a:r>
            <a:r>
              <a:rPr lang="en-US" sz="900">
                <a:solidFill>
                  <a:schemeClr val="dk1"/>
                </a:solidFill>
              </a:rPr>
              <a:t> (3), 661–671.</a:t>
            </a:r>
            <a:endParaRPr sz="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f5cc3dc6fd_0_35"/>
          <p:cNvSpPr txBox="1"/>
          <p:nvPr>
            <p:ph type="title"/>
          </p:nvPr>
        </p:nvSpPr>
        <p:spPr>
          <a:xfrm>
            <a:off x="107715" y="219338"/>
            <a:ext cx="9410100" cy="44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Heat Build-Up</a:t>
            </a:r>
            <a:endParaRPr/>
          </a:p>
        </p:txBody>
      </p:sp>
      <p:sp>
        <p:nvSpPr>
          <p:cNvPr id="224" name="Google Shape;224;g3f5cc3dc6fd_0_35"/>
          <p:cNvSpPr txBox="1"/>
          <p:nvPr>
            <p:ph idx="12" type="sldNum"/>
          </p:nvPr>
        </p:nvSpPr>
        <p:spPr>
          <a:xfrm>
            <a:off x="11527221" y="6409998"/>
            <a:ext cx="664800" cy="406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5" name="Google Shape;225;g3f5cc3dc6fd_0_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025" y="1247075"/>
            <a:ext cx="3305409" cy="2768651"/>
          </a:xfrm>
          <a:prstGeom prst="rect">
            <a:avLst/>
          </a:prstGeom>
          <a:noFill/>
          <a:ln cap="flat" cmpd="sng" w="565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6" name="Google Shape;226;g3f5cc3dc6fd_0_35"/>
          <p:cNvSpPr txBox="1"/>
          <p:nvPr/>
        </p:nvSpPr>
        <p:spPr>
          <a:xfrm>
            <a:off x="419267" y="4092213"/>
            <a:ext cx="2820900" cy="5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69475" lIns="69475" spcFirstLastPara="1" rIns="69475" wrap="square" tIns="694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68">
                <a:solidFill>
                  <a:schemeClr val="dk1"/>
                </a:solidFill>
              </a:rPr>
              <a:t>Temperature over time</a:t>
            </a:r>
            <a:endParaRPr sz="1368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68">
                <a:solidFill>
                  <a:schemeClr val="dk1"/>
                </a:solidFill>
              </a:rPr>
              <a:t>(first ~8 minutes of deposition)</a:t>
            </a:r>
            <a:endParaRPr sz="1368">
              <a:solidFill>
                <a:schemeClr val="dk1"/>
              </a:solidFill>
            </a:endParaRPr>
          </a:p>
        </p:txBody>
      </p:sp>
      <p:sp>
        <p:nvSpPr>
          <p:cNvPr id="227" name="Google Shape;227;g3f5cc3dc6fd_0_35"/>
          <p:cNvSpPr txBox="1"/>
          <p:nvPr/>
        </p:nvSpPr>
        <p:spPr>
          <a:xfrm>
            <a:off x="177022" y="1177416"/>
            <a:ext cx="1721834" cy="360532"/>
          </a:xfrm>
          <a:prstGeom prst="rect">
            <a:avLst/>
          </a:prstGeom>
          <a:noFill/>
          <a:ln>
            <a:noFill/>
          </a:ln>
        </p:spPr>
        <p:txBody>
          <a:bodyPr anchorCtr="0" anchor="t" bIns="79950" lIns="79950" spcFirstLastPara="1" rIns="79950" wrap="square" tIns="799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9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r = 0, z = 0</a:t>
            </a:r>
            <a:endParaRPr sz="129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3f5cc3dc6fd_0_35"/>
          <p:cNvSpPr txBox="1"/>
          <p:nvPr/>
        </p:nvSpPr>
        <p:spPr>
          <a:xfrm>
            <a:off x="924875" y="4889375"/>
            <a:ext cx="4863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➔"/>
            </a:pPr>
            <a:r>
              <a:rPr b="1" lang="en-US" sz="2200">
                <a:solidFill>
                  <a:schemeClr val="dk1"/>
                </a:solidFill>
              </a:rPr>
              <a:t>Significant heat build-up throughout deposition is likely.</a:t>
            </a:r>
            <a:endParaRPr b="1" sz="2200">
              <a:solidFill>
                <a:schemeClr val="dk1"/>
              </a:solidFill>
            </a:endParaRPr>
          </a:p>
        </p:txBody>
      </p:sp>
      <p:pic>
        <p:nvPicPr>
          <p:cNvPr id="229" name="Google Shape;229;g3f5cc3dc6fd_0_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1825" y="1247275"/>
            <a:ext cx="3505951" cy="2768650"/>
          </a:xfrm>
          <a:prstGeom prst="rect">
            <a:avLst/>
          </a:prstGeom>
          <a:noFill/>
          <a:ln cap="flat" cmpd="sng" w="577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0" name="Google Shape;230;g3f5cc3dc6fd_0_35"/>
          <p:cNvSpPr txBox="1"/>
          <p:nvPr/>
        </p:nvSpPr>
        <p:spPr>
          <a:xfrm>
            <a:off x="3705650" y="4086365"/>
            <a:ext cx="2980800" cy="5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70925" lIns="70925" spcFirstLastPara="1" rIns="70925" wrap="square" tIns="709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6">
                <a:solidFill>
                  <a:schemeClr val="dk1"/>
                </a:solidFill>
              </a:rPr>
              <a:t>Thermal profile after 1000 pulses (~8 minutes of deposition)</a:t>
            </a:r>
            <a:endParaRPr sz="1396">
              <a:solidFill>
                <a:schemeClr val="dk1"/>
              </a:solidFill>
            </a:endParaRPr>
          </a:p>
        </p:txBody>
      </p:sp>
      <p:graphicFrame>
        <p:nvGraphicFramePr>
          <p:cNvPr id="231" name="Google Shape;231;g3f5cc3dc6fd_0_35"/>
          <p:cNvGraphicFramePr/>
          <p:nvPr/>
        </p:nvGraphicFramePr>
        <p:xfrm>
          <a:off x="7151925" y="2311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{41D1C168-B9E1-41CD-94BB-725C8CE48360}</a:tableStyleId>
              </a:tblPr>
              <a:tblGrid>
                <a:gridCol w="2431525"/>
                <a:gridCol w="24315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</a:rPr>
                        <a:t>Material </a:t>
                      </a:r>
                      <a:r>
                        <a:rPr b="1" lang="en-US" sz="1500">
                          <a:solidFill>
                            <a:schemeClr val="dk1"/>
                          </a:solidFill>
                        </a:rPr>
                        <a:t>Property</a:t>
                      </a:r>
                      <a:endParaRPr b="1"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</a:rPr>
                        <a:t>Value </a:t>
                      </a:r>
                      <a:endParaRPr b="1"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</a:rPr>
                        <a:t>(50/50 MEG/DMSO)</a:t>
                      </a:r>
                      <a:endParaRPr b="1"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Absorption coefficient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1565 cm</a:t>
                      </a:r>
                      <a:r>
                        <a:rPr baseline="30000" lang="en-US" sz="1500">
                          <a:solidFill>
                            <a:schemeClr val="dk1"/>
                          </a:solidFill>
                        </a:rPr>
                        <a:t>-1 </a:t>
                      </a: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[1,2]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Reflectivity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0.031 [2]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Heat Capacity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1004 J/(kg*K) [3,4]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Thermal Conductivity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0.20 W/(m*K) [5,6,7]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Density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1.07 g/cm</a:t>
                      </a:r>
                      <a:r>
                        <a:rPr baseline="30000" lang="en-US" sz="1500">
                          <a:solidFill>
                            <a:schemeClr val="dk1"/>
                          </a:solidFill>
                        </a:rPr>
                        <a:t>3</a:t>
                      </a: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 [8,9,10]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32" name="Google Shape;232;g3f5cc3dc6fd_0_35"/>
          <p:cNvSpPr txBox="1"/>
          <p:nvPr/>
        </p:nvSpPr>
        <p:spPr>
          <a:xfrm>
            <a:off x="7151950" y="1849500"/>
            <a:ext cx="486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Parameters used: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33" name="Google Shape;233;g3f5cc3dc6fd_0_35"/>
          <p:cNvSpPr txBox="1"/>
          <p:nvPr/>
        </p:nvSpPr>
        <p:spPr>
          <a:xfrm>
            <a:off x="3571674" y="1479850"/>
            <a:ext cx="2216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</a:rPr>
              <a:t>Maximum T ≈ 150K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2022-05-16T14:38:37Z</dcterms:created>
  <dc:creator>Phillip M Strader</dc:creator>
</cp:coreProperties>
</file>