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6" r:id="rId4"/>
    <p:sldId id="262" r:id="rId5"/>
    <p:sldId id="259" r:id="rId6"/>
    <p:sldId id="263" r:id="rId7"/>
    <p:sldId id="265"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92" d="100"/>
          <a:sy n="92" d="100"/>
        </p:scale>
        <p:origin x="96"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59431-A675-4A7A-BD10-33C2AA9F2614}"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529A6-B9A4-4F95-9B24-96CD4F87FDA9}" type="slidenum">
              <a:rPr lang="en-US" smtClean="0"/>
              <a:t>‹#›</a:t>
            </a:fld>
            <a:endParaRPr lang="en-US"/>
          </a:p>
        </p:txBody>
      </p:sp>
    </p:spTree>
    <p:extLst>
      <p:ext uri="{BB962C8B-B14F-4D97-AF65-F5344CB8AC3E}">
        <p14:creationId xmlns:p14="http://schemas.microsoft.com/office/powerpoint/2010/main" val="335006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10052-9085-B18C-5A88-DB51FE517007}"/>
              </a:ext>
            </a:extLst>
          </p:cNvPr>
          <p:cNvSpPr>
            <a:spLocks noGrp="1"/>
          </p:cNvSpPr>
          <p:nvPr>
            <p:ph type="ctrTitle"/>
          </p:nvPr>
        </p:nvSpPr>
        <p:spPr>
          <a:xfrm>
            <a:off x="1524000" y="1122363"/>
            <a:ext cx="9144000" cy="2387600"/>
          </a:xfrm>
        </p:spPr>
        <p:txBody>
          <a:bodyPr anchor="b"/>
          <a:lstStyle>
            <a:lvl1pPr algn="ctr">
              <a:defRPr sz="44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5B2E022-ADF0-705F-30A1-5DE1AE628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DF1469AF-4AF6-4B07-EA17-9F9E8436C4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6CFBDA-0CC6-F9BA-DA8D-B916489C107D}"/>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271499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6ADB-38C8-E25A-E0B5-3D77FBEEED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A254D-6674-B108-A489-3B8041DDA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993D3-0D7E-B287-4E25-1CAC4B51F025}"/>
              </a:ext>
            </a:extLst>
          </p:cNvPr>
          <p:cNvSpPr>
            <a:spLocks noGrp="1"/>
          </p:cNvSpPr>
          <p:nvPr>
            <p:ph type="dt" sz="half" idx="10"/>
          </p:nvPr>
        </p:nvSpPr>
        <p:spPr>
          <a:xfrm>
            <a:off x="838200" y="6356350"/>
            <a:ext cx="2743200" cy="365125"/>
          </a:xfrm>
          <a:prstGeom prst="rect">
            <a:avLst/>
          </a:prstGeom>
        </p:spPr>
        <p:txBody>
          <a:bodyPr/>
          <a:lstStyle/>
          <a:p>
            <a:fld id="{88C9EB58-D06A-4E5F-B111-D7EE5A5AD438}" type="datetime1">
              <a:rPr lang="en-US" smtClean="0"/>
              <a:t>7/27/2026</a:t>
            </a:fld>
            <a:endParaRPr lang="en-US"/>
          </a:p>
        </p:txBody>
      </p:sp>
      <p:sp>
        <p:nvSpPr>
          <p:cNvPr id="5" name="Footer Placeholder 4">
            <a:extLst>
              <a:ext uri="{FF2B5EF4-FFF2-40B4-BE49-F238E27FC236}">
                <a16:creationId xmlns:a16="http://schemas.microsoft.com/office/drawing/2014/main" id="{DAD62498-1687-5691-7E03-924F644AD0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D5C904-D62B-2AEF-F3E7-B3456ABC0508}"/>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0356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214FAE-7639-DD22-D87F-C26607EB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468F6-1DE2-0375-4987-873332D9D6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0C88E-F655-BEBA-A3C1-3F4431364E49}"/>
              </a:ext>
            </a:extLst>
          </p:cNvPr>
          <p:cNvSpPr>
            <a:spLocks noGrp="1"/>
          </p:cNvSpPr>
          <p:nvPr>
            <p:ph type="dt" sz="half" idx="10"/>
          </p:nvPr>
        </p:nvSpPr>
        <p:spPr>
          <a:xfrm>
            <a:off x="838200" y="6356350"/>
            <a:ext cx="2743200" cy="365125"/>
          </a:xfrm>
          <a:prstGeom prst="rect">
            <a:avLst/>
          </a:prstGeom>
        </p:spPr>
        <p:txBody>
          <a:bodyPr/>
          <a:lstStyle/>
          <a:p>
            <a:fld id="{CFFBA3F2-7DED-4D98-B3B4-5236AE342093}" type="datetime1">
              <a:rPr lang="en-US" smtClean="0"/>
              <a:t>7/27/2026</a:t>
            </a:fld>
            <a:endParaRPr lang="en-US"/>
          </a:p>
        </p:txBody>
      </p:sp>
      <p:sp>
        <p:nvSpPr>
          <p:cNvPr id="5" name="Footer Placeholder 4">
            <a:extLst>
              <a:ext uri="{FF2B5EF4-FFF2-40B4-BE49-F238E27FC236}">
                <a16:creationId xmlns:a16="http://schemas.microsoft.com/office/drawing/2014/main" id="{38B42B0E-2989-78D5-BEEC-7251D48714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5D9E3C-E535-365E-ED39-DEDC457A80A1}"/>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718722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81D3-37CD-8284-B19C-6B2C12FC5B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C6B943-A98F-7D8F-B97D-EA2272473A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53D040-4BF3-36CD-3F3C-A89C649980A2}"/>
              </a:ext>
            </a:extLst>
          </p:cNvPr>
          <p:cNvSpPr>
            <a:spLocks noGrp="1"/>
          </p:cNvSpPr>
          <p:nvPr>
            <p:ph type="dt" sz="half" idx="10"/>
          </p:nvPr>
        </p:nvSpPr>
        <p:spPr>
          <a:xfrm>
            <a:off x="838200" y="6356350"/>
            <a:ext cx="2743200" cy="365125"/>
          </a:xfrm>
          <a:prstGeom prst="rect">
            <a:avLst/>
          </a:prstGeom>
        </p:spPr>
        <p:txBody>
          <a:bodyPr/>
          <a:lstStyle/>
          <a:p>
            <a:fld id="{D58304D7-C4DE-4928-8574-BF170DB914B2}" type="datetime1">
              <a:rPr lang="en-US" smtClean="0"/>
              <a:t>7/27/2026</a:t>
            </a:fld>
            <a:endParaRPr lang="en-US"/>
          </a:p>
        </p:txBody>
      </p:sp>
      <p:sp>
        <p:nvSpPr>
          <p:cNvPr id="5" name="Footer Placeholder 4">
            <a:extLst>
              <a:ext uri="{FF2B5EF4-FFF2-40B4-BE49-F238E27FC236}">
                <a16:creationId xmlns:a16="http://schemas.microsoft.com/office/drawing/2014/main" id="{3E83D480-3E19-5D6B-8A34-18DA155DEA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D6CACF-EC18-7FDA-E52A-5BAA14AF779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94830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FC7B-A2E1-4428-EB74-B19671BF805A}"/>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9921C8F-2DD4-D37C-61BE-4632616DB7F1}"/>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AF0762-19AB-E42B-B694-951F9A999B05}"/>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A1039255-359C-4877-9FEC-7EA4EDBB1B14}" type="datetime1">
              <a:rPr lang="en-US" smtClean="0"/>
              <a:t>7/27/2026</a:t>
            </a:fld>
            <a:endParaRPr lang="en-US"/>
          </a:p>
        </p:txBody>
      </p:sp>
      <p:sp>
        <p:nvSpPr>
          <p:cNvPr id="5" name="Footer Placeholder 4">
            <a:extLst>
              <a:ext uri="{FF2B5EF4-FFF2-40B4-BE49-F238E27FC236}">
                <a16:creationId xmlns:a16="http://schemas.microsoft.com/office/drawing/2014/main" id="{C23A73FA-0DA4-8A21-FC2B-AE7DB0D2BC30}"/>
              </a:ext>
            </a:extLst>
          </p:cNvPr>
          <p:cNvSpPr>
            <a:spLocks noGrp="1"/>
          </p:cNvSpPr>
          <p:nvPr>
            <p:ph type="ftr" sz="quarter" idx="11"/>
          </p:nvPr>
        </p:nvSpPr>
        <p:spPr>
          <a:xfrm>
            <a:off x="4038600" y="6356350"/>
            <a:ext cx="4114800" cy="365125"/>
          </a:xfrm>
          <a:prstGeom prst="rect">
            <a:avLst/>
          </a:prstGeo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9D71EFCE-7A60-0B84-68EA-9C3B776CCF76}"/>
              </a:ext>
            </a:extLst>
          </p:cNvPr>
          <p:cNvSpPr>
            <a:spLocks noGrp="1"/>
          </p:cNvSpPr>
          <p:nvPr>
            <p:ph type="sldNum" sz="quarter" idx="12"/>
          </p:nvPr>
        </p:nvSpPr>
        <p:spPr/>
        <p:txBody>
          <a:bodyPr/>
          <a:lstStyle>
            <a:lvl1pPr>
              <a:defRPr>
                <a:solidFill>
                  <a:schemeClr val="tx1"/>
                </a:solidFill>
              </a:defRPr>
            </a:lvl1pPr>
          </a:lstStyle>
          <a:p>
            <a:fld id="{0A885B08-ED83-4E80-81DD-27C80F4EAFCA}" type="slidenum">
              <a:rPr lang="en-US" smtClean="0"/>
              <a:pPr/>
              <a:t>‹#›</a:t>
            </a:fld>
            <a:endParaRPr lang="en-US"/>
          </a:p>
        </p:txBody>
      </p:sp>
    </p:spTree>
    <p:extLst>
      <p:ext uri="{BB962C8B-B14F-4D97-AF65-F5344CB8AC3E}">
        <p14:creationId xmlns:p14="http://schemas.microsoft.com/office/powerpoint/2010/main" val="44711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483D-AD06-C731-8502-09CC24E2D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029609-270D-CFFF-A4AB-B26DDC44E25D}"/>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25E19FB-CD7B-B877-BDC9-76E389387E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3ED73-576D-B2C8-C52C-FF78830B2492}"/>
              </a:ext>
            </a:extLst>
          </p:cNvPr>
          <p:cNvSpPr>
            <a:spLocks noGrp="1"/>
          </p:cNvSpPr>
          <p:nvPr>
            <p:ph type="dt" sz="half" idx="10"/>
          </p:nvPr>
        </p:nvSpPr>
        <p:spPr>
          <a:xfrm>
            <a:off x="838200" y="6356350"/>
            <a:ext cx="2743200" cy="365125"/>
          </a:xfrm>
          <a:prstGeom prst="rect">
            <a:avLst/>
          </a:prstGeom>
        </p:spPr>
        <p:txBody>
          <a:bodyPr/>
          <a:lstStyle/>
          <a:p>
            <a:fld id="{A5C9F329-BA17-4A36-B606-E1377A5900D7}" type="datetime1">
              <a:rPr lang="en-US" smtClean="0"/>
              <a:t>7/27/2026</a:t>
            </a:fld>
            <a:endParaRPr lang="en-US"/>
          </a:p>
        </p:txBody>
      </p:sp>
      <p:sp>
        <p:nvSpPr>
          <p:cNvPr id="6" name="Footer Placeholder 5">
            <a:extLst>
              <a:ext uri="{FF2B5EF4-FFF2-40B4-BE49-F238E27FC236}">
                <a16:creationId xmlns:a16="http://schemas.microsoft.com/office/drawing/2014/main" id="{2451D81D-715E-20D2-864D-7CF8378219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B0117B-BABC-ECA7-218A-7D730827943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4630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21C5-6E25-A6CB-CF98-78DFFB09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50D8DC-E80D-9026-E860-03283AD397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616683D-8071-C9D6-5F86-E8BC715C0709}"/>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35DCDEA-1F5A-7529-78CA-5C4A7686DF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06A7E5E-1AF2-5E2A-E442-CE723B417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FBEDB5-A02D-522B-C5D6-023BF896C3EC}"/>
              </a:ext>
            </a:extLst>
          </p:cNvPr>
          <p:cNvSpPr>
            <a:spLocks noGrp="1"/>
          </p:cNvSpPr>
          <p:nvPr>
            <p:ph type="dt" sz="half" idx="10"/>
          </p:nvPr>
        </p:nvSpPr>
        <p:spPr>
          <a:xfrm>
            <a:off x="838200" y="6356350"/>
            <a:ext cx="2743200" cy="365125"/>
          </a:xfrm>
          <a:prstGeom prst="rect">
            <a:avLst/>
          </a:prstGeom>
        </p:spPr>
        <p:txBody>
          <a:bodyPr/>
          <a:lstStyle/>
          <a:p>
            <a:fld id="{D62DE0EE-46B3-41A1-90DB-41AF58F05963}" type="datetime1">
              <a:rPr lang="en-US" smtClean="0"/>
              <a:t>7/27/2026</a:t>
            </a:fld>
            <a:endParaRPr lang="en-US"/>
          </a:p>
        </p:txBody>
      </p:sp>
      <p:sp>
        <p:nvSpPr>
          <p:cNvPr id="8" name="Footer Placeholder 7">
            <a:extLst>
              <a:ext uri="{FF2B5EF4-FFF2-40B4-BE49-F238E27FC236}">
                <a16:creationId xmlns:a16="http://schemas.microsoft.com/office/drawing/2014/main" id="{7CA87522-AFA6-7F3D-840C-E0BCD8065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223E10F-BFFD-B3F5-161B-2AFA5C194A72}"/>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396750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2F751-647A-A2A9-0C39-F35708A2D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0141A-4256-A20B-E1BF-5453636F256A}"/>
              </a:ext>
            </a:extLst>
          </p:cNvPr>
          <p:cNvSpPr>
            <a:spLocks noGrp="1"/>
          </p:cNvSpPr>
          <p:nvPr>
            <p:ph type="dt" sz="half" idx="10"/>
          </p:nvPr>
        </p:nvSpPr>
        <p:spPr>
          <a:xfrm>
            <a:off x="838200" y="6356350"/>
            <a:ext cx="2743200" cy="365125"/>
          </a:xfrm>
          <a:prstGeom prst="rect">
            <a:avLst/>
          </a:prstGeom>
        </p:spPr>
        <p:txBody>
          <a:bodyPr/>
          <a:lstStyle/>
          <a:p>
            <a:fld id="{6C58C2EA-EE0A-4723-991C-8428793C3879}" type="datetime1">
              <a:rPr lang="en-US" smtClean="0"/>
              <a:t>7/27/2026</a:t>
            </a:fld>
            <a:endParaRPr lang="en-US"/>
          </a:p>
        </p:txBody>
      </p:sp>
      <p:sp>
        <p:nvSpPr>
          <p:cNvPr id="4" name="Footer Placeholder 3">
            <a:extLst>
              <a:ext uri="{FF2B5EF4-FFF2-40B4-BE49-F238E27FC236}">
                <a16:creationId xmlns:a16="http://schemas.microsoft.com/office/drawing/2014/main" id="{D58A381B-1C57-CBDF-1C1C-6C88DD8561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1DD4090-B35D-40AD-3040-EE77ED0FEE8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40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C9ABE-EEC9-6361-6D18-E03829D81571}"/>
              </a:ext>
            </a:extLst>
          </p:cNvPr>
          <p:cNvSpPr>
            <a:spLocks noGrp="1"/>
          </p:cNvSpPr>
          <p:nvPr>
            <p:ph type="dt" sz="half" idx="10"/>
          </p:nvPr>
        </p:nvSpPr>
        <p:spPr>
          <a:xfrm>
            <a:off x="838200" y="6356350"/>
            <a:ext cx="2743200" cy="365125"/>
          </a:xfrm>
          <a:prstGeom prst="rect">
            <a:avLst/>
          </a:prstGeom>
        </p:spPr>
        <p:txBody>
          <a:bodyPr/>
          <a:lstStyle/>
          <a:p>
            <a:fld id="{742517F0-4AB1-46B6-821C-8B318D682948}" type="datetime1">
              <a:rPr lang="en-US" smtClean="0"/>
              <a:t>7/27/2026</a:t>
            </a:fld>
            <a:endParaRPr lang="en-US"/>
          </a:p>
        </p:txBody>
      </p:sp>
      <p:sp>
        <p:nvSpPr>
          <p:cNvPr id="3" name="Footer Placeholder 2">
            <a:extLst>
              <a:ext uri="{FF2B5EF4-FFF2-40B4-BE49-F238E27FC236}">
                <a16:creationId xmlns:a16="http://schemas.microsoft.com/office/drawing/2014/main" id="{ADCB056B-30B7-2F58-EBC7-35FC47091F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626E2F1-EAFF-9784-37AB-D99F9F87D70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52662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36A7-B777-F4AB-D311-EECAB539B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F15A73-5414-289B-D731-DFD5DD83B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39F273-6AD5-6BC5-CC5F-CC0CBC757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2D0BF-EBFF-B542-50D8-76B35EC5C61C}"/>
              </a:ext>
            </a:extLst>
          </p:cNvPr>
          <p:cNvSpPr>
            <a:spLocks noGrp="1"/>
          </p:cNvSpPr>
          <p:nvPr>
            <p:ph type="dt" sz="half" idx="10"/>
          </p:nvPr>
        </p:nvSpPr>
        <p:spPr>
          <a:xfrm>
            <a:off x="838200" y="6356350"/>
            <a:ext cx="2743200" cy="365125"/>
          </a:xfrm>
          <a:prstGeom prst="rect">
            <a:avLst/>
          </a:prstGeom>
        </p:spPr>
        <p:txBody>
          <a:bodyPr/>
          <a:lstStyle/>
          <a:p>
            <a:fld id="{6C50116D-4A66-4027-93E6-FCCB23B45B43}" type="datetime1">
              <a:rPr lang="en-US" smtClean="0"/>
              <a:t>7/27/2026</a:t>
            </a:fld>
            <a:endParaRPr lang="en-US"/>
          </a:p>
        </p:txBody>
      </p:sp>
      <p:sp>
        <p:nvSpPr>
          <p:cNvPr id="6" name="Footer Placeholder 5">
            <a:extLst>
              <a:ext uri="{FF2B5EF4-FFF2-40B4-BE49-F238E27FC236}">
                <a16:creationId xmlns:a16="http://schemas.microsoft.com/office/drawing/2014/main" id="{E41F4A80-30FF-14B6-ED98-970DADD234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7A52254-61F5-803E-0C8D-394846EAFCF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8727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ED0F2-51CE-ECFF-BB1A-C8FB4FBCB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24AB6-D5DC-863D-C66E-838BDC4CA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D57011-8576-6161-06C8-FD558AF0D5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925A-18D6-23E6-C9E9-EAB77C2670B5}"/>
              </a:ext>
            </a:extLst>
          </p:cNvPr>
          <p:cNvSpPr>
            <a:spLocks noGrp="1"/>
          </p:cNvSpPr>
          <p:nvPr>
            <p:ph type="dt" sz="half" idx="10"/>
          </p:nvPr>
        </p:nvSpPr>
        <p:spPr>
          <a:xfrm>
            <a:off x="838200" y="6356350"/>
            <a:ext cx="2743200" cy="365125"/>
          </a:xfrm>
          <a:prstGeom prst="rect">
            <a:avLst/>
          </a:prstGeom>
        </p:spPr>
        <p:txBody>
          <a:bodyPr/>
          <a:lstStyle/>
          <a:p>
            <a:fld id="{363FBA3A-5FD0-4F9B-8D40-34A187F1B197}" type="datetime1">
              <a:rPr lang="en-US" smtClean="0"/>
              <a:t>7/27/2026</a:t>
            </a:fld>
            <a:endParaRPr lang="en-US"/>
          </a:p>
        </p:txBody>
      </p:sp>
      <p:sp>
        <p:nvSpPr>
          <p:cNvPr id="6" name="Footer Placeholder 5">
            <a:extLst>
              <a:ext uri="{FF2B5EF4-FFF2-40B4-BE49-F238E27FC236}">
                <a16:creationId xmlns:a16="http://schemas.microsoft.com/office/drawing/2014/main" id="{9FC8B29D-5CB2-0EF1-BCD1-18FE0058B6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B6D070-84E4-AF47-CCB8-EAE5E21EEA36}"/>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166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B1EEBE-DFE7-06A7-0CD1-47D7768364DB}"/>
              </a:ext>
            </a:extLst>
          </p:cNvPr>
          <p:cNvSpPr/>
          <p:nvPr userDrawn="1"/>
        </p:nvSpPr>
        <p:spPr>
          <a:xfrm>
            <a:off x="1" y="0"/>
            <a:ext cx="12192000" cy="8877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D1F6682-554F-9DFE-0F0F-2B7D5F544EAF}"/>
              </a:ext>
            </a:extLst>
          </p:cNvPr>
          <p:cNvSpPr>
            <a:spLocks noGrp="1"/>
          </p:cNvSpPr>
          <p:nvPr>
            <p:ph type="title"/>
          </p:nvPr>
        </p:nvSpPr>
        <p:spPr>
          <a:xfrm>
            <a:off x="107715" y="219338"/>
            <a:ext cx="9410054" cy="449025"/>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FE366C2-4DC7-6E82-DD8B-9E648067E2CC}"/>
              </a:ext>
            </a:extLst>
          </p:cNvPr>
          <p:cNvSpPr>
            <a:spLocks noGrp="1"/>
          </p:cNvSpPr>
          <p:nvPr>
            <p:ph type="body" idx="1"/>
          </p:nvPr>
        </p:nvSpPr>
        <p:spPr>
          <a:xfrm>
            <a:off x="157406" y="991318"/>
            <a:ext cx="11729794" cy="4882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555EF4C-3992-5B48-D8FD-2447FC159545}"/>
              </a:ext>
            </a:extLst>
          </p:cNvPr>
          <p:cNvSpPr>
            <a:spLocks noGrp="1"/>
          </p:cNvSpPr>
          <p:nvPr>
            <p:ph type="sldNum" sz="quarter" idx="4"/>
          </p:nvPr>
        </p:nvSpPr>
        <p:spPr>
          <a:xfrm>
            <a:off x="11527221" y="6409998"/>
            <a:ext cx="664779" cy="406400"/>
          </a:xfrm>
          <a:prstGeom prst="rect">
            <a:avLst/>
          </a:prstGeom>
        </p:spPr>
        <p:txBody>
          <a:bodyPr vert="horz" lIns="91440" tIns="45720" rIns="91440" bIns="45720" rtlCol="0" anchor="ctr"/>
          <a:lstStyle>
            <a:lvl1pPr algn="r">
              <a:defRPr sz="1200">
                <a:solidFill>
                  <a:schemeClr val="tx1">
                    <a:tint val="75000"/>
                  </a:schemeClr>
                </a:solidFill>
              </a:defRPr>
            </a:lvl1pPr>
          </a:lstStyle>
          <a:p>
            <a:fld id="{0A885B08-ED83-4E80-81DD-27C80F4EAFCA}" type="slidenum">
              <a:rPr lang="en-US" smtClean="0"/>
              <a:t>‹#›</a:t>
            </a:fld>
            <a:endParaRPr lang="en-US"/>
          </a:p>
        </p:txBody>
      </p:sp>
      <p:pic>
        <p:nvPicPr>
          <p:cNvPr id="8" name="Picture 7">
            <a:extLst>
              <a:ext uri="{FF2B5EF4-FFF2-40B4-BE49-F238E27FC236}">
                <a16:creationId xmlns:a16="http://schemas.microsoft.com/office/drawing/2014/main" id="{3443D678-2681-46F9-B842-636BFB1AA85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73814" y="6184591"/>
            <a:ext cx="780774" cy="557696"/>
          </a:xfrm>
          <a:prstGeom prst="rect">
            <a:avLst/>
          </a:prstGeom>
          <a:noFill/>
          <a:ln>
            <a:noFill/>
          </a:ln>
        </p:spPr>
      </p:pic>
      <p:pic>
        <p:nvPicPr>
          <p:cNvPr id="13" name="Picture 12" descr="A picture containing text, transport, wheel&#10;&#10;Description automatically generated">
            <a:extLst>
              <a:ext uri="{FF2B5EF4-FFF2-40B4-BE49-F238E27FC236}">
                <a16:creationId xmlns:a16="http://schemas.microsoft.com/office/drawing/2014/main" id="{0FD1EB1A-E71E-9A41-4074-0DEC23E4385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66708" y="6061250"/>
            <a:ext cx="677496" cy="681037"/>
          </a:xfrm>
          <a:prstGeom prst="rect">
            <a:avLst/>
          </a:prstGeom>
        </p:spPr>
      </p:pic>
      <p:pic>
        <p:nvPicPr>
          <p:cNvPr id="14" name="Picture 13" descr="Text, logo&#10;&#10;Description automatically generated">
            <a:extLst>
              <a:ext uri="{FF2B5EF4-FFF2-40B4-BE49-F238E27FC236}">
                <a16:creationId xmlns:a16="http://schemas.microsoft.com/office/drawing/2014/main" id="{CB96F0FF-FF44-CBFA-E06B-87A9783D4288}"/>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2058309" y="6109843"/>
            <a:ext cx="1397082" cy="672212"/>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019AC9F-4ADC-3215-ADFB-0C7E341C8F7A}"/>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8210737" y="6146504"/>
            <a:ext cx="1205043" cy="526987"/>
          </a:xfrm>
          <a:prstGeom prst="rect">
            <a:avLst/>
          </a:prstGeom>
        </p:spPr>
      </p:pic>
      <p:pic>
        <p:nvPicPr>
          <p:cNvPr id="18" name="Picture 17" descr="The horizontal and vertical variations of the University of North Carolina at Chapel Hill signature.">
            <a:extLst>
              <a:ext uri="{FF2B5EF4-FFF2-40B4-BE49-F238E27FC236}">
                <a16:creationId xmlns:a16="http://schemas.microsoft.com/office/drawing/2014/main" id="{2A528713-BD7A-43A8-4056-37A1873F2889}"/>
              </a:ext>
            </a:extLst>
          </p:cNvPr>
          <p:cNvPicPr>
            <a:picLocks noChangeAspect="1"/>
          </p:cNvPicPr>
          <p:nvPr userDrawn="1"/>
        </p:nvPicPr>
        <p:blipFill>
          <a:blip r:embed="rId17"/>
          <a:srcRect l="13407" t="37112" r="51922" b="37296"/>
          <a:stretch>
            <a:fillRect/>
          </a:stretch>
        </p:blipFill>
        <p:spPr>
          <a:xfrm>
            <a:off x="4850375" y="6109843"/>
            <a:ext cx="2102328" cy="635269"/>
          </a:xfrm>
          <a:prstGeom prst="rect">
            <a:avLst/>
          </a:prstGeom>
        </p:spPr>
      </p:pic>
    </p:spTree>
    <p:extLst>
      <p:ext uri="{BB962C8B-B14F-4D97-AF65-F5344CB8AC3E}">
        <p14:creationId xmlns:p14="http://schemas.microsoft.com/office/powerpoint/2010/main" val="3674587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E4EC9-BBC9-7A9C-FD11-620AA4C4084E}"/>
              </a:ext>
            </a:extLst>
          </p:cNvPr>
          <p:cNvSpPr>
            <a:spLocks noGrp="1"/>
          </p:cNvSpPr>
          <p:nvPr>
            <p:ph type="ctrTitle"/>
          </p:nvPr>
        </p:nvSpPr>
        <p:spPr/>
        <p:txBody>
          <a:bodyPr/>
          <a:lstStyle/>
          <a:p>
            <a:r>
              <a:rPr lang="en-US" dirty="0"/>
              <a:t>Chiral/Achiral Spacer Mixing in Copper-Based Hybrid Halide Perovskites</a:t>
            </a:r>
          </a:p>
        </p:txBody>
      </p:sp>
      <p:sp>
        <p:nvSpPr>
          <p:cNvPr id="3" name="Subtitle 2">
            <a:extLst>
              <a:ext uri="{FF2B5EF4-FFF2-40B4-BE49-F238E27FC236}">
                <a16:creationId xmlns:a16="http://schemas.microsoft.com/office/drawing/2014/main" id="{60A6E1DD-170C-C30A-7164-9E61E46CD579}"/>
              </a:ext>
            </a:extLst>
          </p:cNvPr>
          <p:cNvSpPr>
            <a:spLocks noGrp="1"/>
          </p:cNvSpPr>
          <p:nvPr>
            <p:ph type="subTitle" idx="1"/>
          </p:nvPr>
        </p:nvSpPr>
        <p:spPr/>
        <p:txBody>
          <a:bodyPr/>
          <a:lstStyle/>
          <a:p>
            <a:r>
              <a:rPr lang="en-US" dirty="0"/>
              <a:t>Griffin Cook</a:t>
            </a:r>
          </a:p>
          <a:p>
            <a:r>
              <a:rPr lang="en-US" sz="2000" i="1" dirty="0"/>
              <a:t>North Carolina State University</a:t>
            </a:r>
          </a:p>
          <a:p>
            <a:r>
              <a:rPr lang="en-US" sz="2000" i="1" dirty="0"/>
              <a:t>University of North Carolina at Chapel Hill</a:t>
            </a:r>
          </a:p>
          <a:p>
            <a:r>
              <a:rPr lang="en-US" sz="2000" i="1" dirty="0"/>
              <a:t>Camryn Gloor, Liang Yan, Wei You</a:t>
            </a:r>
          </a:p>
        </p:txBody>
      </p:sp>
      <p:sp>
        <p:nvSpPr>
          <p:cNvPr id="4" name="Slide Number Placeholder 3">
            <a:extLst>
              <a:ext uri="{FF2B5EF4-FFF2-40B4-BE49-F238E27FC236}">
                <a16:creationId xmlns:a16="http://schemas.microsoft.com/office/drawing/2014/main" id="{F7B77A93-7CA0-5C7B-B3CC-78B581D8D181}"/>
              </a:ext>
            </a:extLst>
          </p:cNvPr>
          <p:cNvSpPr>
            <a:spLocks noGrp="1"/>
          </p:cNvSpPr>
          <p:nvPr>
            <p:ph type="sldNum" sz="quarter" idx="12"/>
          </p:nvPr>
        </p:nvSpPr>
        <p:spPr/>
        <p:txBody>
          <a:bodyPr/>
          <a:lstStyle/>
          <a:p>
            <a:fld id="{0A885B08-ED83-4E80-81DD-27C80F4EAFCA}" type="slidenum">
              <a:rPr lang="en-US" smtClean="0"/>
              <a:t>1</a:t>
            </a:fld>
            <a:endParaRPr lang="en-US"/>
          </a:p>
        </p:txBody>
      </p:sp>
    </p:spTree>
    <p:extLst>
      <p:ext uri="{BB962C8B-B14F-4D97-AF65-F5344CB8AC3E}">
        <p14:creationId xmlns:p14="http://schemas.microsoft.com/office/powerpoint/2010/main" val="259417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Arrow Connector 40">
            <a:extLst>
              <a:ext uri="{FF2B5EF4-FFF2-40B4-BE49-F238E27FC236}">
                <a16:creationId xmlns:a16="http://schemas.microsoft.com/office/drawing/2014/main" id="{B5118832-432B-6E3E-2E78-DF3222CFF0EE}"/>
              </a:ext>
            </a:extLst>
          </p:cNvPr>
          <p:cNvCxnSpPr>
            <a:cxnSpLocks/>
          </p:cNvCxnSpPr>
          <p:nvPr/>
        </p:nvCxnSpPr>
        <p:spPr>
          <a:xfrm flipV="1">
            <a:off x="3051801" y="4601861"/>
            <a:ext cx="0" cy="10972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F98AE803-45FD-1428-4000-36A83F7F50FB}"/>
              </a:ext>
            </a:extLst>
          </p:cNvPr>
          <p:cNvCxnSpPr/>
          <p:nvPr/>
        </p:nvCxnSpPr>
        <p:spPr>
          <a:xfrm>
            <a:off x="3739853" y="4601861"/>
            <a:ext cx="0" cy="10972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227952-3404-8942-F54B-2F2EF5A6D960}"/>
              </a:ext>
            </a:extLst>
          </p:cNvPr>
          <p:cNvSpPr>
            <a:spLocks noGrp="1"/>
          </p:cNvSpPr>
          <p:nvPr>
            <p:ph type="title"/>
          </p:nvPr>
        </p:nvSpPr>
        <p:spPr>
          <a:xfrm>
            <a:off x="157406" y="217753"/>
            <a:ext cx="9410054" cy="449025"/>
          </a:xfrm>
        </p:spPr>
        <p:txBody>
          <a:bodyPr/>
          <a:lstStyle/>
          <a:p>
            <a:r>
              <a:rPr lang="en-US" dirty="0"/>
              <a:t>Project Background</a:t>
            </a:r>
          </a:p>
        </p:txBody>
      </p:sp>
      <p:sp>
        <p:nvSpPr>
          <p:cNvPr id="3" name="Content Placeholder 2">
            <a:extLst>
              <a:ext uri="{FF2B5EF4-FFF2-40B4-BE49-F238E27FC236}">
                <a16:creationId xmlns:a16="http://schemas.microsoft.com/office/drawing/2014/main" id="{D6583385-B985-18DF-8952-BAC55B5F4FB3}"/>
              </a:ext>
            </a:extLst>
          </p:cNvPr>
          <p:cNvSpPr>
            <a:spLocks noGrp="1"/>
          </p:cNvSpPr>
          <p:nvPr>
            <p:ph idx="1"/>
          </p:nvPr>
        </p:nvSpPr>
        <p:spPr>
          <a:xfrm>
            <a:off x="157406" y="991318"/>
            <a:ext cx="7792794" cy="2633764"/>
          </a:xfrm>
        </p:spPr>
        <p:txBody>
          <a:bodyPr>
            <a:normAutofit/>
          </a:bodyPr>
          <a:lstStyle/>
          <a:p>
            <a:pPr marL="0" indent="0">
              <a:buNone/>
            </a:pPr>
            <a:r>
              <a:rPr lang="en-US" sz="2000" b="1" u="sng" dirty="0"/>
              <a:t>Hybrid Organic-Inorganic Perovskites (HOIPs)</a:t>
            </a:r>
          </a:p>
          <a:p>
            <a:pPr marL="457200" indent="-457200">
              <a:lnSpc>
                <a:spcPct val="100000"/>
              </a:lnSpc>
              <a:buFontTx/>
              <a:buChar char="-"/>
            </a:pPr>
            <a:r>
              <a:rPr lang="en-US" sz="2000" dirty="0"/>
              <a:t>Traditional 3D perovskites have the ABX</a:t>
            </a:r>
            <a:r>
              <a:rPr lang="en-US" sz="2000" baseline="-25000" dirty="0"/>
              <a:t>3</a:t>
            </a:r>
            <a:r>
              <a:rPr lang="en-US" sz="2000" dirty="0"/>
              <a:t> formula, with </a:t>
            </a:r>
          </a:p>
          <a:p>
            <a:pPr marL="0" indent="0">
              <a:lnSpc>
                <a:spcPct val="100000"/>
              </a:lnSpc>
              <a:buNone/>
            </a:pPr>
            <a:r>
              <a:rPr lang="en-US" sz="2000" dirty="0"/>
              <a:t>       BX</a:t>
            </a:r>
            <a:r>
              <a:rPr lang="en-US" sz="2000" baseline="-25000" dirty="0"/>
              <a:t>6</a:t>
            </a:r>
            <a:r>
              <a:rPr lang="en-US" sz="2000" dirty="0"/>
              <a:t> octahedra</a:t>
            </a:r>
            <a:endParaRPr lang="en-US" sz="200" dirty="0"/>
          </a:p>
          <a:p>
            <a:pPr marL="457200" indent="-457200">
              <a:lnSpc>
                <a:spcPct val="100000"/>
              </a:lnSpc>
              <a:buFontTx/>
              <a:buChar char="-"/>
            </a:pPr>
            <a:r>
              <a:rPr lang="en-US" sz="2000" dirty="0"/>
              <a:t>Hybrid perovskites use organic spacers, often at the A site.</a:t>
            </a:r>
            <a:endParaRPr lang="en-US" sz="200" dirty="0"/>
          </a:p>
          <a:p>
            <a:pPr marL="457200" indent="-457200">
              <a:lnSpc>
                <a:spcPct val="100000"/>
              </a:lnSpc>
              <a:buFontTx/>
              <a:buChar char="-"/>
            </a:pPr>
            <a:r>
              <a:rPr lang="en-US" sz="2000" dirty="0"/>
              <a:t>Incorporating organic spacers can reduce the dimensionality of the structure to 2D, 1D, or 0D.</a:t>
            </a:r>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6D35E2D7-4917-AB75-6654-BDF9B88BDA74}"/>
              </a:ext>
            </a:extLst>
          </p:cNvPr>
          <p:cNvSpPr>
            <a:spLocks noGrp="1"/>
          </p:cNvSpPr>
          <p:nvPr>
            <p:ph type="sldNum" sz="quarter" idx="12"/>
          </p:nvPr>
        </p:nvSpPr>
        <p:spPr/>
        <p:txBody>
          <a:bodyPr/>
          <a:lstStyle/>
          <a:p>
            <a:fld id="{0A885B08-ED83-4E80-81DD-27C80F4EAFCA}" type="slidenum">
              <a:rPr lang="en-US" smtClean="0"/>
              <a:t>2</a:t>
            </a:fld>
            <a:endParaRPr lang="en-US"/>
          </a:p>
        </p:txBody>
      </p:sp>
      <p:pic>
        <p:nvPicPr>
          <p:cNvPr id="6" name="Picture 5" descr="A close up of a model&#10;&#10;Description automatically generated">
            <a:extLst>
              <a:ext uri="{FF2B5EF4-FFF2-40B4-BE49-F238E27FC236}">
                <a16:creationId xmlns:a16="http://schemas.microsoft.com/office/drawing/2014/main" id="{1FCD7080-717D-7B70-F98A-9D2A435A07BA}"/>
              </a:ext>
            </a:extLst>
          </p:cNvPr>
          <p:cNvPicPr>
            <a:picLocks noChangeAspect="1"/>
          </p:cNvPicPr>
          <p:nvPr/>
        </p:nvPicPr>
        <p:blipFill>
          <a:blip r:embed="rId2"/>
          <a:stretch>
            <a:fillRect/>
          </a:stretch>
        </p:blipFill>
        <p:spPr>
          <a:xfrm>
            <a:off x="7840247" y="984482"/>
            <a:ext cx="1935891" cy="2684435"/>
          </a:xfrm>
          <a:prstGeom prst="rect">
            <a:avLst/>
          </a:prstGeom>
        </p:spPr>
      </p:pic>
      <p:pic>
        <p:nvPicPr>
          <p:cNvPr id="8" name="Picture 7" descr="Icon&#10;&#10;Description automatically generated">
            <a:extLst>
              <a:ext uri="{FF2B5EF4-FFF2-40B4-BE49-F238E27FC236}">
                <a16:creationId xmlns:a16="http://schemas.microsoft.com/office/drawing/2014/main" id="{F6D64181-9427-B0A6-3AB3-3B20511EB573}"/>
              </a:ext>
            </a:extLst>
          </p:cNvPr>
          <p:cNvPicPr>
            <a:picLocks noChangeAspect="1"/>
          </p:cNvPicPr>
          <p:nvPr/>
        </p:nvPicPr>
        <p:blipFill>
          <a:blip r:embed="rId3"/>
          <a:stretch>
            <a:fillRect/>
          </a:stretch>
        </p:blipFill>
        <p:spPr>
          <a:xfrm>
            <a:off x="8269461" y="2019597"/>
            <a:ext cx="518428" cy="518428"/>
          </a:xfrm>
          <a:prstGeom prst="rect">
            <a:avLst/>
          </a:prstGeom>
        </p:spPr>
      </p:pic>
      <p:pic>
        <p:nvPicPr>
          <p:cNvPr id="10" name="Picture 9" descr="Icon&#10;&#10;Description automatically generated">
            <a:extLst>
              <a:ext uri="{FF2B5EF4-FFF2-40B4-BE49-F238E27FC236}">
                <a16:creationId xmlns:a16="http://schemas.microsoft.com/office/drawing/2014/main" id="{AD055924-7DB6-E500-068B-48A39D1A3B14}"/>
              </a:ext>
            </a:extLst>
          </p:cNvPr>
          <p:cNvPicPr>
            <a:picLocks noChangeAspect="1"/>
          </p:cNvPicPr>
          <p:nvPr/>
        </p:nvPicPr>
        <p:blipFill>
          <a:blip r:embed="rId3"/>
          <a:stretch>
            <a:fillRect/>
          </a:stretch>
        </p:blipFill>
        <p:spPr>
          <a:xfrm>
            <a:off x="8868781" y="2019597"/>
            <a:ext cx="518428" cy="518428"/>
          </a:xfrm>
          <a:prstGeom prst="rect">
            <a:avLst/>
          </a:prstGeom>
        </p:spPr>
      </p:pic>
      <p:sp>
        <p:nvSpPr>
          <p:cNvPr id="12" name="TextBox 11">
            <a:extLst>
              <a:ext uri="{FF2B5EF4-FFF2-40B4-BE49-F238E27FC236}">
                <a16:creationId xmlns:a16="http://schemas.microsoft.com/office/drawing/2014/main" id="{2986E2DC-44D3-4F9D-3A66-F70815DEA64E}"/>
              </a:ext>
            </a:extLst>
          </p:cNvPr>
          <p:cNvSpPr txBox="1"/>
          <p:nvPr/>
        </p:nvSpPr>
        <p:spPr>
          <a:xfrm>
            <a:off x="9776138" y="2678921"/>
            <a:ext cx="2224889" cy="553998"/>
          </a:xfrm>
          <a:prstGeom prst="rect">
            <a:avLst/>
          </a:prstGeom>
          <a:noFill/>
        </p:spPr>
        <p:txBody>
          <a:bodyPr wrap="square">
            <a:spAutoFit/>
          </a:bodyPr>
          <a:lstStyle/>
          <a:p>
            <a:pPr rtl="0">
              <a:buNone/>
            </a:pPr>
            <a:r>
              <a:rPr lang="en-US" sz="1500" b="0" i="0" u="sng" dirty="0">
                <a:solidFill>
                  <a:srgbClr val="000000"/>
                </a:solidFill>
                <a:effectLst/>
                <a:latin typeface="Arial" panose="020B0604020202020204" pitchFamily="34" charset="0"/>
              </a:rPr>
              <a:t>X. Li</a:t>
            </a:r>
            <a:r>
              <a:rPr lang="en-US" sz="1500" b="0" i="0" u="none" strike="noStrike" dirty="0">
                <a:solidFill>
                  <a:srgbClr val="000000"/>
                </a:solidFill>
                <a:effectLst/>
                <a:latin typeface="Arial" panose="020B0604020202020204" pitchFamily="34" charset="0"/>
              </a:rPr>
              <a:t> </a:t>
            </a:r>
            <a:r>
              <a:rPr lang="en-US" sz="1500" b="0" i="1" u="none" strike="noStrike" dirty="0">
                <a:solidFill>
                  <a:srgbClr val="000000"/>
                </a:solidFill>
                <a:effectLst/>
                <a:latin typeface="Arial" panose="020B0604020202020204" pitchFamily="34" charset="0"/>
              </a:rPr>
              <a:t>et al</a:t>
            </a:r>
            <a:r>
              <a:rPr lang="en-US" sz="1500" b="0" i="0" u="none" strike="noStrike" dirty="0">
                <a:solidFill>
                  <a:srgbClr val="000000"/>
                </a:solidFill>
                <a:effectLst/>
                <a:latin typeface="Arial" panose="020B0604020202020204" pitchFamily="34" charset="0"/>
              </a:rPr>
              <a:t>., </a:t>
            </a:r>
            <a:r>
              <a:rPr lang="en-US" sz="1500" b="0" i="1" u="none" strike="noStrike" dirty="0">
                <a:solidFill>
                  <a:srgbClr val="000000"/>
                </a:solidFill>
                <a:effectLst/>
                <a:latin typeface="Arial" panose="020B0604020202020204" pitchFamily="34" charset="0"/>
              </a:rPr>
              <a:t>Chem. Rev. </a:t>
            </a:r>
            <a:r>
              <a:rPr lang="en-US" sz="1500" b="1" i="0" u="none" strike="noStrike" dirty="0">
                <a:solidFill>
                  <a:srgbClr val="000000"/>
                </a:solidFill>
                <a:effectLst/>
                <a:latin typeface="Arial" panose="020B0604020202020204" pitchFamily="34" charset="0"/>
              </a:rPr>
              <a:t>2021,</a:t>
            </a:r>
            <a:r>
              <a:rPr lang="en-US" sz="1500" b="0" i="0" u="none" strike="noStrike" dirty="0">
                <a:solidFill>
                  <a:srgbClr val="000000"/>
                </a:solidFill>
                <a:effectLst/>
                <a:latin typeface="Arial" panose="020B0604020202020204" pitchFamily="34" charset="0"/>
              </a:rPr>
              <a:t> </a:t>
            </a:r>
            <a:r>
              <a:rPr lang="en-US" sz="1500" b="0" i="1" u="none" strike="noStrike" dirty="0">
                <a:solidFill>
                  <a:srgbClr val="000000"/>
                </a:solidFill>
                <a:effectLst/>
                <a:latin typeface="Arial" panose="020B0604020202020204" pitchFamily="34" charset="0"/>
              </a:rPr>
              <a:t>121</a:t>
            </a:r>
            <a:r>
              <a:rPr lang="en-US" sz="1500" b="0" i="0" u="none" strike="noStrike" dirty="0">
                <a:solidFill>
                  <a:srgbClr val="000000"/>
                </a:solidFill>
                <a:effectLst/>
                <a:latin typeface="Arial" panose="020B0604020202020204" pitchFamily="34" charset="0"/>
              </a:rPr>
              <a:t>, 2230.</a:t>
            </a:r>
            <a:endParaRPr lang="en-US" sz="1500" b="0" dirty="0">
              <a:effectLst/>
            </a:endParaRPr>
          </a:p>
        </p:txBody>
      </p:sp>
      <p:cxnSp>
        <p:nvCxnSpPr>
          <p:cNvPr id="14" name="Straight Arrow Connector 13">
            <a:extLst>
              <a:ext uri="{FF2B5EF4-FFF2-40B4-BE49-F238E27FC236}">
                <a16:creationId xmlns:a16="http://schemas.microsoft.com/office/drawing/2014/main" id="{46056CB7-2FEC-E14F-CF4A-159CCA89308A}"/>
              </a:ext>
            </a:extLst>
          </p:cNvPr>
          <p:cNvCxnSpPr>
            <a:cxnSpLocks/>
            <a:stCxn id="10" idx="3"/>
          </p:cNvCxnSpPr>
          <p:nvPr/>
        </p:nvCxnSpPr>
        <p:spPr>
          <a:xfrm>
            <a:off x="9387209" y="2278811"/>
            <a:ext cx="915582"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BB3963D-856D-ACD7-5516-94FB6CD2FA41}"/>
              </a:ext>
            </a:extLst>
          </p:cNvPr>
          <p:cNvSpPr txBox="1"/>
          <p:nvPr/>
        </p:nvSpPr>
        <p:spPr>
          <a:xfrm>
            <a:off x="10267055" y="2078756"/>
            <a:ext cx="1129228" cy="400110"/>
          </a:xfrm>
          <a:prstGeom prst="rect">
            <a:avLst/>
          </a:prstGeom>
          <a:noFill/>
        </p:spPr>
        <p:txBody>
          <a:bodyPr wrap="square">
            <a:spAutoFit/>
          </a:bodyPr>
          <a:lstStyle/>
          <a:p>
            <a:pPr rtl="0">
              <a:buNone/>
            </a:pPr>
            <a:r>
              <a:rPr lang="en-US" sz="2000" b="1" dirty="0">
                <a:solidFill>
                  <a:schemeClr val="tx2"/>
                </a:solidFill>
                <a:latin typeface="Arial" panose="020B0604020202020204" pitchFamily="34" charset="0"/>
              </a:rPr>
              <a:t>Spacer</a:t>
            </a:r>
            <a:endParaRPr lang="en-US" sz="2000" b="1" dirty="0">
              <a:solidFill>
                <a:schemeClr val="tx2"/>
              </a:solidFill>
              <a:effectLst/>
            </a:endParaRPr>
          </a:p>
        </p:txBody>
      </p:sp>
      <p:sp>
        <p:nvSpPr>
          <p:cNvPr id="22" name="Content Placeholder 2">
            <a:extLst>
              <a:ext uri="{FF2B5EF4-FFF2-40B4-BE49-F238E27FC236}">
                <a16:creationId xmlns:a16="http://schemas.microsoft.com/office/drawing/2014/main" id="{E2B14094-777E-E7AC-2480-5A4FA1F5CD9B}"/>
              </a:ext>
            </a:extLst>
          </p:cNvPr>
          <p:cNvSpPr txBox="1">
            <a:spLocks/>
          </p:cNvSpPr>
          <p:nvPr/>
        </p:nvSpPr>
        <p:spPr>
          <a:xfrm>
            <a:off x="231103" y="3429000"/>
            <a:ext cx="11729794" cy="28622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u="sng" dirty="0"/>
              <a:t>Copper HOIPs and Spintronics</a:t>
            </a:r>
            <a:endParaRPr lang="en-US" sz="2000" dirty="0"/>
          </a:p>
          <a:p>
            <a:pPr marL="457200" indent="-457200">
              <a:buFontTx/>
              <a:buChar char="-"/>
            </a:pPr>
            <a:r>
              <a:rPr lang="en-US" sz="2000" dirty="0"/>
              <a:t>Magnetic properties, alongside chirality induce spin selectivity (CISS), make copper HOIPs ideal candidates for spintronic applications.</a:t>
            </a:r>
          </a:p>
          <a:p>
            <a:pPr marL="0" indent="0">
              <a:buFont typeface="Arial" panose="020B0604020202020204" pitchFamily="34" charset="0"/>
              <a:buNone/>
            </a:pPr>
            <a:r>
              <a:rPr lang="en-US" sz="2000" dirty="0"/>
              <a:t>    </a:t>
            </a:r>
          </a:p>
        </p:txBody>
      </p:sp>
      <p:pic>
        <p:nvPicPr>
          <p:cNvPr id="29" name="Picture 28" descr="The image shows a person holding a phone.&#10;&#10;AI-generated content may be incorrect.">
            <a:extLst>
              <a:ext uri="{FF2B5EF4-FFF2-40B4-BE49-F238E27FC236}">
                <a16:creationId xmlns:a16="http://schemas.microsoft.com/office/drawing/2014/main" id="{11519B6F-DB15-A69E-C532-66FB9017984A}"/>
              </a:ext>
            </a:extLst>
          </p:cNvPr>
          <p:cNvPicPr>
            <a:picLocks noChangeAspect="1"/>
          </p:cNvPicPr>
          <p:nvPr/>
        </p:nvPicPr>
        <p:blipFill>
          <a:blip r:embed="rId4"/>
          <a:srcRect l="31023" r="33069"/>
          <a:stretch>
            <a:fillRect/>
          </a:stretch>
        </p:blipFill>
        <p:spPr>
          <a:xfrm rot="5400000">
            <a:off x="4996454" y="4017407"/>
            <a:ext cx="779979" cy="2172173"/>
          </a:xfrm>
          <a:prstGeom prst="rect">
            <a:avLst/>
          </a:prstGeom>
        </p:spPr>
      </p:pic>
      <p:sp>
        <p:nvSpPr>
          <p:cNvPr id="30" name="TextBox 29">
            <a:extLst>
              <a:ext uri="{FF2B5EF4-FFF2-40B4-BE49-F238E27FC236}">
                <a16:creationId xmlns:a16="http://schemas.microsoft.com/office/drawing/2014/main" id="{A9BD8EAA-CF36-E84A-DD20-33ACA033CDC4}"/>
              </a:ext>
            </a:extLst>
          </p:cNvPr>
          <p:cNvSpPr txBox="1"/>
          <p:nvPr/>
        </p:nvSpPr>
        <p:spPr>
          <a:xfrm>
            <a:off x="4097059" y="5404806"/>
            <a:ext cx="26564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Chirality + Magnetism</a:t>
            </a:r>
          </a:p>
        </p:txBody>
      </p:sp>
      <p:cxnSp>
        <p:nvCxnSpPr>
          <p:cNvPr id="32" name="Straight Arrow Connector 31">
            <a:extLst>
              <a:ext uri="{FF2B5EF4-FFF2-40B4-BE49-F238E27FC236}">
                <a16:creationId xmlns:a16="http://schemas.microsoft.com/office/drawing/2014/main" id="{45CE2162-E201-17E3-817B-7065718C64AA}"/>
              </a:ext>
            </a:extLst>
          </p:cNvPr>
          <p:cNvCxnSpPr>
            <a:cxnSpLocks/>
          </p:cNvCxnSpPr>
          <p:nvPr/>
        </p:nvCxnSpPr>
        <p:spPr>
          <a:xfrm>
            <a:off x="4017757" y="5103494"/>
            <a:ext cx="407291"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ED085663-4410-10E4-8AA7-2362B418E0BF}"/>
              </a:ext>
            </a:extLst>
          </p:cNvPr>
          <p:cNvSpPr/>
          <p:nvPr/>
        </p:nvSpPr>
        <p:spPr>
          <a:xfrm>
            <a:off x="3482159" y="4896197"/>
            <a:ext cx="515389" cy="5086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a:t>
            </a:r>
            <a:r>
              <a:rPr lang="en-US" baseline="30000" dirty="0"/>
              <a:t>-</a:t>
            </a:r>
            <a:endParaRPr lang="en-US" dirty="0"/>
          </a:p>
        </p:txBody>
      </p:sp>
      <p:sp>
        <p:nvSpPr>
          <p:cNvPr id="38" name="Oval 37">
            <a:extLst>
              <a:ext uri="{FF2B5EF4-FFF2-40B4-BE49-F238E27FC236}">
                <a16:creationId xmlns:a16="http://schemas.microsoft.com/office/drawing/2014/main" id="{7D8FB8DE-0854-8CD9-4D59-14C93543F0E1}"/>
              </a:ext>
            </a:extLst>
          </p:cNvPr>
          <p:cNvSpPr/>
          <p:nvPr/>
        </p:nvSpPr>
        <p:spPr>
          <a:xfrm>
            <a:off x="2799619" y="4896197"/>
            <a:ext cx="515389" cy="5086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a:t>
            </a:r>
            <a:r>
              <a:rPr lang="en-US" baseline="30000" dirty="0"/>
              <a:t>-</a:t>
            </a:r>
            <a:endParaRPr lang="en-US" dirty="0"/>
          </a:p>
        </p:txBody>
      </p:sp>
      <p:cxnSp>
        <p:nvCxnSpPr>
          <p:cNvPr id="47" name="Straight Arrow Connector 46">
            <a:extLst>
              <a:ext uri="{FF2B5EF4-FFF2-40B4-BE49-F238E27FC236}">
                <a16:creationId xmlns:a16="http://schemas.microsoft.com/office/drawing/2014/main" id="{0CF25FB7-617A-EFB3-5843-F707D6490843}"/>
              </a:ext>
            </a:extLst>
          </p:cNvPr>
          <p:cNvCxnSpPr>
            <a:cxnSpLocks/>
          </p:cNvCxnSpPr>
          <p:nvPr/>
        </p:nvCxnSpPr>
        <p:spPr>
          <a:xfrm flipV="1">
            <a:off x="7007312" y="4601861"/>
            <a:ext cx="0" cy="10972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D6ABCB53-C14F-2B08-ECC6-67EC21C485FA}"/>
              </a:ext>
            </a:extLst>
          </p:cNvPr>
          <p:cNvSpPr/>
          <p:nvPr/>
        </p:nvSpPr>
        <p:spPr>
          <a:xfrm>
            <a:off x="6755130" y="4896197"/>
            <a:ext cx="515389" cy="5086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a:t>
            </a:r>
            <a:r>
              <a:rPr lang="en-US" baseline="30000" dirty="0"/>
              <a:t>-</a:t>
            </a:r>
            <a:endParaRPr lang="en-US" dirty="0"/>
          </a:p>
        </p:txBody>
      </p:sp>
      <p:cxnSp>
        <p:nvCxnSpPr>
          <p:cNvPr id="49" name="Straight Arrow Connector 48">
            <a:extLst>
              <a:ext uri="{FF2B5EF4-FFF2-40B4-BE49-F238E27FC236}">
                <a16:creationId xmlns:a16="http://schemas.microsoft.com/office/drawing/2014/main" id="{C35CDA62-DEE5-1C69-6D8B-FC0C976A0099}"/>
              </a:ext>
            </a:extLst>
          </p:cNvPr>
          <p:cNvCxnSpPr>
            <a:cxnSpLocks/>
          </p:cNvCxnSpPr>
          <p:nvPr/>
        </p:nvCxnSpPr>
        <p:spPr>
          <a:xfrm flipV="1">
            <a:off x="7686993" y="4601861"/>
            <a:ext cx="0" cy="10972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8866208F-7BBA-B52C-388A-769B0892B69E}"/>
              </a:ext>
            </a:extLst>
          </p:cNvPr>
          <p:cNvSpPr/>
          <p:nvPr/>
        </p:nvSpPr>
        <p:spPr>
          <a:xfrm>
            <a:off x="7434811" y="4896197"/>
            <a:ext cx="515389" cy="5086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a:t>
            </a:r>
            <a:r>
              <a:rPr lang="en-US" baseline="30000" dirty="0"/>
              <a:t>-</a:t>
            </a:r>
            <a:endParaRPr lang="en-US" dirty="0"/>
          </a:p>
        </p:txBody>
      </p:sp>
      <p:cxnSp>
        <p:nvCxnSpPr>
          <p:cNvPr id="51" name="Straight Arrow Connector 50">
            <a:extLst>
              <a:ext uri="{FF2B5EF4-FFF2-40B4-BE49-F238E27FC236}">
                <a16:creationId xmlns:a16="http://schemas.microsoft.com/office/drawing/2014/main" id="{86A02A31-E375-41E5-178F-0DF232302F36}"/>
              </a:ext>
            </a:extLst>
          </p:cNvPr>
          <p:cNvCxnSpPr>
            <a:cxnSpLocks/>
          </p:cNvCxnSpPr>
          <p:nvPr/>
        </p:nvCxnSpPr>
        <p:spPr>
          <a:xfrm>
            <a:off x="6310300" y="5103494"/>
            <a:ext cx="407291"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120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07AAA-3716-AAEC-8FF5-DAD51D6466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907C96-1315-A389-B4A5-07DD8F2A249D}"/>
              </a:ext>
            </a:extLst>
          </p:cNvPr>
          <p:cNvSpPr>
            <a:spLocks noGrp="1"/>
          </p:cNvSpPr>
          <p:nvPr>
            <p:ph type="title"/>
          </p:nvPr>
        </p:nvSpPr>
        <p:spPr>
          <a:xfrm>
            <a:off x="157406" y="217753"/>
            <a:ext cx="9410054" cy="449025"/>
          </a:xfrm>
        </p:spPr>
        <p:txBody>
          <a:bodyPr/>
          <a:lstStyle/>
          <a:p>
            <a:r>
              <a:rPr lang="en-US" dirty="0"/>
              <a:t>Background Cont.</a:t>
            </a:r>
          </a:p>
        </p:txBody>
      </p:sp>
      <p:sp>
        <p:nvSpPr>
          <p:cNvPr id="4" name="Slide Number Placeholder 3">
            <a:extLst>
              <a:ext uri="{FF2B5EF4-FFF2-40B4-BE49-F238E27FC236}">
                <a16:creationId xmlns:a16="http://schemas.microsoft.com/office/drawing/2014/main" id="{ADE6C120-000A-B2E9-1924-F02C4C853FE1}"/>
              </a:ext>
            </a:extLst>
          </p:cNvPr>
          <p:cNvSpPr>
            <a:spLocks noGrp="1"/>
          </p:cNvSpPr>
          <p:nvPr>
            <p:ph type="sldNum" sz="quarter" idx="12"/>
          </p:nvPr>
        </p:nvSpPr>
        <p:spPr/>
        <p:txBody>
          <a:bodyPr/>
          <a:lstStyle/>
          <a:p>
            <a:fld id="{0A885B08-ED83-4E80-81DD-27C80F4EAFCA}" type="slidenum">
              <a:rPr lang="en-US" smtClean="0"/>
              <a:t>3</a:t>
            </a:fld>
            <a:endParaRPr lang="en-US"/>
          </a:p>
        </p:txBody>
      </p:sp>
      <p:sp>
        <p:nvSpPr>
          <p:cNvPr id="7" name="Content Placeholder 6">
            <a:extLst>
              <a:ext uri="{FF2B5EF4-FFF2-40B4-BE49-F238E27FC236}">
                <a16:creationId xmlns:a16="http://schemas.microsoft.com/office/drawing/2014/main" id="{6299DDE3-C935-0564-8B32-1359E1620BCF}"/>
              </a:ext>
            </a:extLst>
          </p:cNvPr>
          <p:cNvSpPr>
            <a:spLocks noGrp="1"/>
          </p:cNvSpPr>
          <p:nvPr>
            <p:ph idx="1"/>
          </p:nvPr>
        </p:nvSpPr>
        <p:spPr>
          <a:xfrm>
            <a:off x="231103" y="1290575"/>
            <a:ext cx="11729794" cy="712791"/>
          </a:xfrm>
        </p:spPr>
        <p:txBody>
          <a:bodyPr>
            <a:normAutofit/>
          </a:bodyPr>
          <a:lstStyle/>
          <a:p>
            <a:r>
              <a:rPr lang="en-US" sz="2000" dirty="0"/>
              <a:t>This project explores the mixing of chiral and achiral organic spacers and the effect of copper-based HOIPs and their chiral properties.</a:t>
            </a:r>
          </a:p>
        </p:txBody>
      </p:sp>
      <p:pic>
        <p:nvPicPr>
          <p:cNvPr id="18" name="Picture 17">
            <a:extLst>
              <a:ext uri="{FF2B5EF4-FFF2-40B4-BE49-F238E27FC236}">
                <a16:creationId xmlns:a16="http://schemas.microsoft.com/office/drawing/2014/main" id="{C59A8AC9-E427-B699-520D-9D33325C76E9}"/>
              </a:ext>
            </a:extLst>
          </p:cNvPr>
          <p:cNvPicPr>
            <a:picLocks noChangeAspect="1"/>
          </p:cNvPicPr>
          <p:nvPr/>
        </p:nvPicPr>
        <p:blipFill>
          <a:blip r:embed="rId2"/>
          <a:stretch>
            <a:fillRect/>
          </a:stretch>
        </p:blipFill>
        <p:spPr>
          <a:xfrm>
            <a:off x="3638701" y="2398545"/>
            <a:ext cx="2803663" cy="1917770"/>
          </a:xfrm>
          <a:prstGeom prst="rect">
            <a:avLst/>
          </a:prstGeom>
        </p:spPr>
      </p:pic>
      <p:sp>
        <p:nvSpPr>
          <p:cNvPr id="19" name="TextBox 18">
            <a:extLst>
              <a:ext uri="{FF2B5EF4-FFF2-40B4-BE49-F238E27FC236}">
                <a16:creationId xmlns:a16="http://schemas.microsoft.com/office/drawing/2014/main" id="{DB9A1170-C393-1A67-096B-CDB9CC48CAA8}"/>
              </a:ext>
            </a:extLst>
          </p:cNvPr>
          <p:cNvSpPr txBox="1"/>
          <p:nvPr/>
        </p:nvSpPr>
        <p:spPr>
          <a:xfrm>
            <a:off x="3638701" y="4241501"/>
            <a:ext cx="250100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“R-MPEA”         “BA”</a:t>
            </a:r>
          </a:p>
        </p:txBody>
      </p:sp>
      <p:sp>
        <p:nvSpPr>
          <p:cNvPr id="20" name="Rectangle 19">
            <a:extLst>
              <a:ext uri="{FF2B5EF4-FFF2-40B4-BE49-F238E27FC236}">
                <a16:creationId xmlns:a16="http://schemas.microsoft.com/office/drawing/2014/main" id="{09EBAC88-1AF9-93AF-1357-DD95BCCD0EC7}"/>
              </a:ext>
            </a:extLst>
          </p:cNvPr>
          <p:cNvSpPr/>
          <p:nvPr/>
        </p:nvSpPr>
        <p:spPr>
          <a:xfrm>
            <a:off x="3638701" y="2394066"/>
            <a:ext cx="2828600" cy="2247545"/>
          </a:xfrm>
          <a:prstGeom prst="rect">
            <a:avLst/>
          </a:prstGeom>
          <a:no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The image depicts a colorful, three-dimensional geometric structure featuring spheres connected by elastic edges, likely representing a molecular model or abstract design.&#10;&#10;AI-generated content may be incorrect.">
            <a:extLst>
              <a:ext uri="{FF2B5EF4-FFF2-40B4-BE49-F238E27FC236}">
                <a16:creationId xmlns:a16="http://schemas.microsoft.com/office/drawing/2014/main" id="{18D59FDA-B06A-4908-832E-49136F85335A}"/>
              </a:ext>
            </a:extLst>
          </p:cNvPr>
          <p:cNvPicPr>
            <a:picLocks noChangeAspect="1"/>
          </p:cNvPicPr>
          <p:nvPr/>
        </p:nvPicPr>
        <p:blipFill>
          <a:blip r:embed="rId3"/>
          <a:stretch>
            <a:fillRect/>
          </a:stretch>
        </p:blipFill>
        <p:spPr>
          <a:xfrm>
            <a:off x="793797" y="2392530"/>
            <a:ext cx="2074094" cy="2249081"/>
          </a:xfrm>
          <a:prstGeom prst="rect">
            <a:avLst/>
          </a:prstGeom>
          <a:ln w="57150">
            <a:noFill/>
          </a:ln>
        </p:spPr>
      </p:pic>
      <p:sp>
        <p:nvSpPr>
          <p:cNvPr id="25" name="Rectangle 24">
            <a:extLst>
              <a:ext uri="{FF2B5EF4-FFF2-40B4-BE49-F238E27FC236}">
                <a16:creationId xmlns:a16="http://schemas.microsoft.com/office/drawing/2014/main" id="{BB1A941F-A667-02F8-976B-68ED10FA5BD7}"/>
              </a:ext>
            </a:extLst>
          </p:cNvPr>
          <p:cNvSpPr/>
          <p:nvPr/>
        </p:nvSpPr>
        <p:spPr>
          <a:xfrm>
            <a:off x="689955" y="2392530"/>
            <a:ext cx="2388523" cy="2247545"/>
          </a:xfrm>
          <a:prstGeom prst="rect">
            <a:avLst/>
          </a:prstGeom>
          <a:no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C66B3DFA-57DC-6CE2-3BF1-4F06A96562CC}"/>
              </a:ext>
            </a:extLst>
          </p:cNvPr>
          <p:cNvCxnSpPr/>
          <p:nvPr/>
        </p:nvCxnSpPr>
        <p:spPr>
          <a:xfrm>
            <a:off x="6691745" y="3782291"/>
            <a:ext cx="1612669"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8780985-8BE1-766B-DFA3-444303B8DECA}"/>
              </a:ext>
            </a:extLst>
          </p:cNvPr>
          <p:cNvSpPr txBox="1"/>
          <p:nvPr/>
        </p:nvSpPr>
        <p:spPr>
          <a:xfrm>
            <a:off x="8528858" y="3516302"/>
            <a:ext cx="2557110" cy="553998"/>
          </a:xfrm>
          <a:prstGeom prst="rect">
            <a:avLst/>
          </a:prstGeom>
          <a:noFill/>
          <a:ln w="57150">
            <a:solidFill>
              <a:srgbClr val="00B050"/>
            </a:solidFill>
          </a:ln>
        </p:spPr>
        <p:txBody>
          <a:bodyPr wrap="none" rtlCol="0">
            <a:spAutoFit/>
          </a:bodyPr>
          <a:lstStyle/>
          <a:p>
            <a:r>
              <a:rPr lang="en-US" sz="3000" b="1" dirty="0">
                <a:latin typeface="Arial" panose="020B0604020202020204" pitchFamily="34" charset="0"/>
                <a:cs typeface="Arial" panose="020B0604020202020204" pitchFamily="34" charset="0"/>
              </a:rPr>
              <a:t>Chiral Effect </a:t>
            </a:r>
          </a:p>
        </p:txBody>
      </p:sp>
      <p:sp>
        <p:nvSpPr>
          <p:cNvPr id="35" name="TextBox 34">
            <a:extLst>
              <a:ext uri="{FF2B5EF4-FFF2-40B4-BE49-F238E27FC236}">
                <a16:creationId xmlns:a16="http://schemas.microsoft.com/office/drawing/2014/main" id="{644E41F4-F8E1-5F8D-179B-C3F76A5730F2}"/>
              </a:ext>
            </a:extLst>
          </p:cNvPr>
          <p:cNvSpPr txBox="1"/>
          <p:nvPr/>
        </p:nvSpPr>
        <p:spPr>
          <a:xfrm>
            <a:off x="1233062" y="4654580"/>
            <a:ext cx="432362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Inorganic                               Organic</a:t>
            </a:r>
          </a:p>
        </p:txBody>
      </p:sp>
      <p:sp>
        <p:nvSpPr>
          <p:cNvPr id="37" name="TextBox 36">
            <a:extLst>
              <a:ext uri="{FF2B5EF4-FFF2-40B4-BE49-F238E27FC236}">
                <a16:creationId xmlns:a16="http://schemas.microsoft.com/office/drawing/2014/main" id="{D9E9F5C0-C71E-753D-6E15-2A6793F565DF}"/>
              </a:ext>
            </a:extLst>
          </p:cNvPr>
          <p:cNvSpPr txBox="1"/>
          <p:nvPr/>
        </p:nvSpPr>
        <p:spPr>
          <a:xfrm>
            <a:off x="3192733" y="3582236"/>
            <a:ext cx="33374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17920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386C0-3156-6C28-E371-5D1810A3B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CA339-1AC9-0E84-A17B-9348E6C938F9}"/>
              </a:ext>
            </a:extLst>
          </p:cNvPr>
          <p:cNvSpPr>
            <a:spLocks noGrp="1"/>
          </p:cNvSpPr>
          <p:nvPr>
            <p:ph type="title"/>
          </p:nvPr>
        </p:nvSpPr>
        <p:spPr/>
        <p:txBody>
          <a:bodyPr/>
          <a:lstStyle/>
          <a:p>
            <a:r>
              <a:rPr lang="en-US" dirty="0"/>
              <a:t>Single Crystals and Thin Films Were Synthesized</a:t>
            </a:r>
          </a:p>
        </p:txBody>
      </p:sp>
      <p:sp>
        <p:nvSpPr>
          <p:cNvPr id="4" name="Slide Number Placeholder 3">
            <a:extLst>
              <a:ext uri="{FF2B5EF4-FFF2-40B4-BE49-F238E27FC236}">
                <a16:creationId xmlns:a16="http://schemas.microsoft.com/office/drawing/2014/main" id="{4B5B6EAA-B030-5DED-FEB3-D1FBE341D88A}"/>
              </a:ext>
            </a:extLst>
          </p:cNvPr>
          <p:cNvSpPr>
            <a:spLocks noGrp="1"/>
          </p:cNvSpPr>
          <p:nvPr>
            <p:ph type="sldNum" sz="quarter" idx="12"/>
          </p:nvPr>
        </p:nvSpPr>
        <p:spPr/>
        <p:txBody>
          <a:bodyPr/>
          <a:lstStyle/>
          <a:p>
            <a:fld id="{0A885B08-ED83-4E80-81DD-27C80F4EAFCA}" type="slidenum">
              <a:rPr lang="en-US" smtClean="0"/>
              <a:t>4</a:t>
            </a:fld>
            <a:endParaRPr lang="en-US"/>
          </a:p>
        </p:txBody>
      </p:sp>
      <p:sp>
        <p:nvSpPr>
          <p:cNvPr id="3" name="Content Placeholder 2">
            <a:extLst>
              <a:ext uri="{FF2B5EF4-FFF2-40B4-BE49-F238E27FC236}">
                <a16:creationId xmlns:a16="http://schemas.microsoft.com/office/drawing/2014/main" id="{6609B55D-5575-0C5C-F92E-C58A55990518}"/>
              </a:ext>
            </a:extLst>
          </p:cNvPr>
          <p:cNvSpPr>
            <a:spLocks noGrp="1"/>
          </p:cNvSpPr>
          <p:nvPr>
            <p:ph idx="1"/>
          </p:nvPr>
        </p:nvSpPr>
        <p:spPr>
          <a:xfrm>
            <a:off x="107715" y="991318"/>
            <a:ext cx="5988285" cy="4882200"/>
          </a:xfrm>
          <a:ln w="57150">
            <a:solidFill>
              <a:schemeClr val="tx2"/>
            </a:solidFill>
          </a:ln>
        </p:spPr>
        <p:txBody>
          <a:bodyPr>
            <a:normAutofit/>
          </a:bodyPr>
          <a:lstStyle/>
          <a:p>
            <a:pPr marL="0" indent="0" algn="ctr">
              <a:buNone/>
            </a:pPr>
            <a:r>
              <a:rPr lang="en-US" sz="2000" b="1" u="sng" dirty="0"/>
              <a:t>Thin Films</a:t>
            </a:r>
          </a:p>
          <a:p>
            <a:pPr marL="0" indent="0" algn="ctr">
              <a:buNone/>
            </a:pPr>
            <a:endParaRPr lang="en-US" sz="2000" b="1" u="sng" dirty="0"/>
          </a:p>
          <a:p>
            <a:pPr marL="0" indent="0" algn="ctr">
              <a:buNone/>
            </a:pPr>
            <a:endParaRPr lang="en-US" sz="2000" b="1" u="sng" dirty="0"/>
          </a:p>
          <a:p>
            <a:pPr marL="0" indent="0" algn="ctr">
              <a:buNone/>
            </a:pPr>
            <a:endParaRPr lang="en-US" sz="2000" b="1" u="sng" dirty="0"/>
          </a:p>
          <a:p>
            <a:pPr marL="457200" indent="-457200">
              <a:buFontTx/>
              <a:buChar char="-"/>
            </a:pPr>
            <a:endParaRPr lang="en-US" sz="2000" dirty="0"/>
          </a:p>
          <a:p>
            <a:pPr marL="457200" indent="-457200">
              <a:buFontTx/>
              <a:buChar char="-"/>
            </a:pPr>
            <a:r>
              <a:rPr lang="en-US" sz="2000" dirty="0"/>
              <a:t>Spin coating of precursor solutions onto quartz substrate was used to create thin films.</a:t>
            </a:r>
          </a:p>
          <a:p>
            <a:pPr marL="457200" indent="-457200">
              <a:buFontTx/>
              <a:buChar char="-"/>
            </a:pPr>
            <a:r>
              <a:rPr lang="en-US" sz="2000" dirty="0"/>
              <a:t>System presents a low absorbance despite adequate thickness (~200nm).</a:t>
            </a:r>
          </a:p>
          <a:p>
            <a:pPr marL="457200" indent="-457200">
              <a:buFontTx/>
              <a:buChar char="-"/>
            </a:pPr>
            <a:r>
              <a:rPr lang="en-US" sz="2000" dirty="0"/>
              <a:t>Films were used to measure circular dichroism.</a:t>
            </a:r>
          </a:p>
          <a:p>
            <a:pPr marL="457200" indent="-457200">
              <a:buFontTx/>
              <a:buChar char="-"/>
            </a:pPr>
            <a:r>
              <a:rPr lang="en-US" sz="2000" dirty="0"/>
              <a:t>Proper phase formation was confirmed with powder X-ray diffraction.</a:t>
            </a:r>
          </a:p>
          <a:p>
            <a:endParaRPr lang="en-US" dirty="0"/>
          </a:p>
          <a:p>
            <a:pPr marL="0" indent="0">
              <a:buNone/>
            </a:pPr>
            <a:endParaRPr lang="en-US" b="1" dirty="0"/>
          </a:p>
          <a:p>
            <a:pPr marL="0" indent="0">
              <a:buNone/>
            </a:pPr>
            <a:endParaRPr lang="en-US" dirty="0"/>
          </a:p>
          <a:p>
            <a:endParaRPr lang="en-US" dirty="0"/>
          </a:p>
          <a:p>
            <a:pPr marL="0" indent="0">
              <a:buNone/>
            </a:pPr>
            <a:endParaRPr lang="en-US" dirty="0"/>
          </a:p>
        </p:txBody>
      </p:sp>
      <p:sp>
        <p:nvSpPr>
          <p:cNvPr id="6" name="Content Placeholder 2">
            <a:extLst>
              <a:ext uri="{FF2B5EF4-FFF2-40B4-BE49-F238E27FC236}">
                <a16:creationId xmlns:a16="http://schemas.microsoft.com/office/drawing/2014/main" id="{723BBD44-7EB5-6C0F-9D81-CED7D762FF62}"/>
              </a:ext>
            </a:extLst>
          </p:cNvPr>
          <p:cNvSpPr txBox="1">
            <a:spLocks/>
          </p:cNvSpPr>
          <p:nvPr/>
        </p:nvSpPr>
        <p:spPr>
          <a:xfrm>
            <a:off x="6096000" y="991318"/>
            <a:ext cx="5988285" cy="4882200"/>
          </a:xfrm>
          <a:prstGeom prst="rect">
            <a:avLst/>
          </a:prstGeom>
          <a:ln w="57150">
            <a:solidFill>
              <a:schemeClr val="tx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u="sng" dirty="0"/>
              <a:t>Single Crystals</a:t>
            </a:r>
          </a:p>
          <a:p>
            <a:pPr marL="0" indent="0">
              <a:buNone/>
            </a:pPr>
            <a:r>
              <a:rPr lang="en-US" sz="2000" dirty="0"/>
              <a:t>                             -     Pure R-MPEA and BA single 		   crystals were not studied as their 		   structures have already been 			   found.</a:t>
            </a:r>
          </a:p>
          <a:p>
            <a:pPr marL="0" indent="0">
              <a:buFont typeface="Arial" panose="020B0604020202020204" pitchFamily="34" charset="0"/>
              <a:buNone/>
            </a:pPr>
            <a:endParaRPr lang="en-US" sz="2000" b="1" dirty="0"/>
          </a:p>
          <a:p>
            <a:pPr marL="457200" indent="-457200">
              <a:buFontTx/>
              <a:buChar char="-"/>
            </a:pPr>
            <a:r>
              <a:rPr lang="en-US" sz="2000" dirty="0"/>
              <a:t>Slow cooling of a highly saturated aqueous precursor solution was used.</a:t>
            </a:r>
          </a:p>
          <a:p>
            <a:pPr marL="457200" indent="-457200">
              <a:buFontTx/>
              <a:buChar char="-"/>
            </a:pPr>
            <a:r>
              <a:rPr lang="en-US" sz="2000" dirty="0"/>
              <a:t>Solution was cooled from 90</a:t>
            </a:r>
            <a:r>
              <a:rPr lang="en-US" sz="2000" baseline="30000" dirty="0"/>
              <a:t>o</a:t>
            </a:r>
            <a:r>
              <a:rPr lang="en-US" sz="2000" dirty="0"/>
              <a:t>C to 10</a:t>
            </a:r>
            <a:r>
              <a:rPr lang="en-US" sz="2000" baseline="30000" dirty="0"/>
              <a:t>o</a:t>
            </a:r>
            <a:r>
              <a:rPr lang="en-US" sz="2000" dirty="0"/>
              <a:t>C at a rate of 1</a:t>
            </a:r>
            <a:r>
              <a:rPr lang="en-US" sz="2000" baseline="30000" dirty="0"/>
              <a:t>o</a:t>
            </a:r>
            <a:r>
              <a:rPr lang="en-US" sz="2000" dirty="0"/>
              <a:t>C an hour.</a:t>
            </a:r>
          </a:p>
          <a:p>
            <a:pPr marL="457200" indent="-457200">
              <a:buFontTx/>
              <a:buChar char="-"/>
            </a:pPr>
            <a:r>
              <a:rPr lang="en-US" sz="2000" dirty="0"/>
              <a:t>May require further refinement as organic spacers were unable to be resolved through SCXRD.</a:t>
            </a:r>
          </a:p>
        </p:txBody>
      </p:sp>
      <p:pic>
        <p:nvPicPr>
          <p:cNvPr id="63" name="Picture 62" descr="The diagram illustrates a simple annealing process where a yellow spoon is placed in a bowl, indicating a heating process.&#10;&#10;AI-generated content may be incorrect.">
            <a:extLst>
              <a:ext uri="{FF2B5EF4-FFF2-40B4-BE49-F238E27FC236}">
                <a16:creationId xmlns:a16="http://schemas.microsoft.com/office/drawing/2014/main" id="{9E6EA720-7EA4-46EE-75AA-97804C1CD64F}"/>
              </a:ext>
            </a:extLst>
          </p:cNvPr>
          <p:cNvPicPr>
            <a:picLocks noChangeAspect="1"/>
          </p:cNvPicPr>
          <p:nvPr/>
        </p:nvPicPr>
        <p:blipFill>
          <a:blip r:embed="rId2"/>
          <a:stretch>
            <a:fillRect/>
          </a:stretch>
        </p:blipFill>
        <p:spPr>
          <a:xfrm>
            <a:off x="936391" y="1269300"/>
            <a:ext cx="4330932" cy="1605113"/>
          </a:xfrm>
          <a:prstGeom prst="rect">
            <a:avLst/>
          </a:prstGeom>
        </p:spPr>
      </p:pic>
      <p:pic>
        <p:nvPicPr>
          <p:cNvPr id="67" name="Picture 66" descr="The image shows a vividly colored, irregularly shaped object, likely a synthetic or artificial material, floating against a clear blue background.&#10;&#10;AI-generated content may be incorrect.">
            <a:extLst>
              <a:ext uri="{FF2B5EF4-FFF2-40B4-BE49-F238E27FC236}">
                <a16:creationId xmlns:a16="http://schemas.microsoft.com/office/drawing/2014/main" id="{2A1F628C-ABE5-4E2C-BB24-AB7E82B1C69B}"/>
              </a:ext>
            </a:extLst>
          </p:cNvPr>
          <p:cNvPicPr>
            <a:picLocks noChangeAspect="1"/>
          </p:cNvPicPr>
          <p:nvPr/>
        </p:nvPicPr>
        <p:blipFill>
          <a:blip r:embed="rId3"/>
          <a:stretch>
            <a:fillRect/>
          </a:stretch>
        </p:blipFill>
        <p:spPr>
          <a:xfrm>
            <a:off x="6241196" y="1113870"/>
            <a:ext cx="1813093" cy="1646263"/>
          </a:xfrm>
          <a:prstGeom prst="rect">
            <a:avLst/>
          </a:prstGeom>
        </p:spPr>
      </p:pic>
    </p:spTree>
    <p:extLst>
      <p:ext uri="{BB962C8B-B14F-4D97-AF65-F5344CB8AC3E}">
        <p14:creationId xmlns:p14="http://schemas.microsoft.com/office/powerpoint/2010/main" val="1643997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FB1D2-356D-8D98-2EF6-8E285BAB88B4}"/>
              </a:ext>
            </a:extLst>
          </p:cNvPr>
          <p:cNvSpPr>
            <a:spLocks noGrp="1"/>
          </p:cNvSpPr>
          <p:nvPr>
            <p:ph type="title"/>
          </p:nvPr>
        </p:nvSpPr>
        <p:spPr/>
        <p:txBody>
          <a:bodyPr/>
          <a:lstStyle/>
          <a:p>
            <a:r>
              <a:rPr lang="en-US" dirty="0"/>
              <a:t>Chiral Properties Were Analyzed</a:t>
            </a:r>
          </a:p>
        </p:txBody>
      </p:sp>
      <p:sp>
        <p:nvSpPr>
          <p:cNvPr id="4" name="Slide Number Placeholder 3">
            <a:extLst>
              <a:ext uri="{FF2B5EF4-FFF2-40B4-BE49-F238E27FC236}">
                <a16:creationId xmlns:a16="http://schemas.microsoft.com/office/drawing/2014/main" id="{F42CF163-B272-9310-2E47-2E21DAE9BF26}"/>
              </a:ext>
            </a:extLst>
          </p:cNvPr>
          <p:cNvSpPr>
            <a:spLocks noGrp="1"/>
          </p:cNvSpPr>
          <p:nvPr>
            <p:ph type="sldNum" sz="quarter" idx="12"/>
          </p:nvPr>
        </p:nvSpPr>
        <p:spPr/>
        <p:txBody>
          <a:bodyPr/>
          <a:lstStyle/>
          <a:p>
            <a:fld id="{0A885B08-ED83-4E80-81DD-27C80F4EAFCA}" type="slidenum">
              <a:rPr lang="en-US" smtClean="0"/>
              <a:t>5</a:t>
            </a:fld>
            <a:endParaRPr lang="en-US"/>
          </a:p>
        </p:txBody>
      </p:sp>
      <p:sp>
        <p:nvSpPr>
          <p:cNvPr id="3" name="Content Placeholder 2">
            <a:extLst>
              <a:ext uri="{FF2B5EF4-FFF2-40B4-BE49-F238E27FC236}">
                <a16:creationId xmlns:a16="http://schemas.microsoft.com/office/drawing/2014/main" id="{52F1402D-0157-C611-C7DD-213E3EE0E839}"/>
              </a:ext>
            </a:extLst>
          </p:cNvPr>
          <p:cNvSpPr>
            <a:spLocks noGrp="1"/>
          </p:cNvSpPr>
          <p:nvPr>
            <p:ph idx="1"/>
          </p:nvPr>
        </p:nvSpPr>
        <p:spPr>
          <a:xfrm>
            <a:off x="4222867" y="1010046"/>
            <a:ext cx="4463933" cy="4140341"/>
          </a:xfrm>
        </p:spPr>
        <p:txBody>
          <a:bodyPr>
            <a:normAutofit/>
          </a:bodyPr>
          <a:lstStyle/>
          <a:p>
            <a:pPr marL="457200" indent="-457200">
              <a:lnSpc>
                <a:spcPct val="100000"/>
              </a:lnSpc>
              <a:buFontTx/>
              <a:buChar char="-"/>
            </a:pPr>
            <a:r>
              <a:rPr lang="en-US" sz="2000" dirty="0"/>
              <a:t>Circular Dichroism (CD) gives us insight into the chiral intensity of the HOIP.</a:t>
            </a:r>
          </a:p>
          <a:p>
            <a:pPr marL="457200" indent="-457200">
              <a:lnSpc>
                <a:spcPct val="100000"/>
              </a:lnSpc>
              <a:buFontTx/>
              <a:buChar char="-"/>
            </a:pPr>
            <a:endParaRPr lang="en-US" sz="2000" dirty="0"/>
          </a:p>
          <a:p>
            <a:pPr marL="0" indent="0">
              <a:lnSpc>
                <a:spcPct val="100000"/>
              </a:lnSpc>
              <a:buNone/>
            </a:pPr>
            <a:endParaRPr lang="en-US" sz="2000" dirty="0"/>
          </a:p>
          <a:p>
            <a:pPr marL="457200" indent="-457200">
              <a:lnSpc>
                <a:spcPct val="100000"/>
              </a:lnSpc>
              <a:buFontTx/>
              <a:buChar char="-"/>
            </a:pPr>
            <a:r>
              <a:rPr lang="en-US" sz="2000" dirty="0"/>
              <a:t>There is dampening in the CD of the mixed phase.</a:t>
            </a:r>
          </a:p>
          <a:p>
            <a:pPr marL="457200" indent="-457200">
              <a:lnSpc>
                <a:spcPct val="100000"/>
              </a:lnSpc>
              <a:buFontTx/>
              <a:buChar char="-"/>
            </a:pPr>
            <a:r>
              <a:rPr lang="en-US" sz="2000" dirty="0"/>
              <a:t>There is a change in peak types and position from the pure chiral to the mixed phase         </a:t>
            </a:r>
          </a:p>
          <a:p>
            <a:endParaRPr lang="en-US" sz="2000" dirty="0"/>
          </a:p>
          <a:p>
            <a:pPr marL="0" indent="0">
              <a:buNone/>
            </a:pPr>
            <a:endParaRPr lang="en-US" sz="2000" b="1" dirty="0"/>
          </a:p>
          <a:p>
            <a:pPr marL="0" indent="0">
              <a:buNone/>
            </a:pPr>
            <a:endParaRPr lang="en-US" sz="2000" dirty="0"/>
          </a:p>
          <a:p>
            <a:endParaRPr lang="en-US" sz="2000" dirty="0"/>
          </a:p>
          <a:p>
            <a:pPr marL="0" indent="0">
              <a:buNone/>
            </a:pPr>
            <a:endParaRPr lang="en-US" sz="2000" dirty="0"/>
          </a:p>
        </p:txBody>
      </p:sp>
      <p:graphicFrame>
        <p:nvGraphicFramePr>
          <p:cNvPr id="16" name="Object 15">
            <a:extLst>
              <a:ext uri="{FF2B5EF4-FFF2-40B4-BE49-F238E27FC236}">
                <a16:creationId xmlns:a16="http://schemas.microsoft.com/office/drawing/2014/main" id="{BC0CB548-8C02-B068-FF02-A25122E5BE62}"/>
              </a:ext>
            </a:extLst>
          </p:cNvPr>
          <p:cNvGraphicFramePr>
            <a:graphicFrameLocks noChangeAspect="1"/>
          </p:cNvGraphicFramePr>
          <p:nvPr>
            <p:extLst>
              <p:ext uri="{D42A27DB-BD31-4B8C-83A1-F6EECF244321}">
                <p14:modId xmlns:p14="http://schemas.microsoft.com/office/powerpoint/2010/main" val="3999032855"/>
              </p:ext>
            </p:extLst>
          </p:nvPr>
        </p:nvGraphicFramePr>
        <p:xfrm>
          <a:off x="101858" y="991318"/>
          <a:ext cx="3904878" cy="3904878"/>
        </p:xfrm>
        <a:graphic>
          <a:graphicData uri="http://schemas.openxmlformats.org/presentationml/2006/ole">
            <mc:AlternateContent xmlns:mc="http://schemas.openxmlformats.org/markup-compatibility/2006">
              <mc:Choice xmlns:v="urn:schemas-microsoft-com:vml" Requires="v">
                <p:oleObj name="Graph" r:id="rId2" imgW="10058082" imgH="10058400" progId="Origin95.Graph">
                  <p:embed/>
                </p:oleObj>
              </mc:Choice>
              <mc:Fallback>
                <p:oleObj name="Graph" r:id="rId2" imgW="10058082" imgH="10058400" progId="Origin95.Graph">
                  <p:embed/>
                  <p:pic>
                    <p:nvPicPr>
                      <p:cNvPr id="127" name="Object 126">
                        <a:extLst>
                          <a:ext uri="{FF2B5EF4-FFF2-40B4-BE49-F238E27FC236}">
                            <a16:creationId xmlns:a16="http://schemas.microsoft.com/office/drawing/2014/main" id="{6D5C4317-6830-0F42-D18C-A44FC9B301F7}"/>
                          </a:ext>
                        </a:extLst>
                      </p:cNvPr>
                      <p:cNvPicPr/>
                      <p:nvPr/>
                    </p:nvPicPr>
                    <p:blipFill>
                      <a:blip r:embed="rId3"/>
                      <a:stretch>
                        <a:fillRect/>
                      </a:stretch>
                    </p:blipFill>
                    <p:spPr>
                      <a:xfrm>
                        <a:off x="101858" y="991318"/>
                        <a:ext cx="3904878" cy="3904878"/>
                      </a:xfrm>
                      <a:prstGeom prst="rect">
                        <a:avLst/>
                      </a:prstGeom>
                      <a:ln w="57150">
                        <a:solidFill>
                          <a:schemeClr val="tx2"/>
                        </a:solidFill>
                      </a:ln>
                    </p:spPr>
                  </p:pic>
                </p:oleObj>
              </mc:Fallback>
            </mc:AlternateContent>
          </a:graphicData>
        </a:graphic>
      </p:graphicFrame>
      <p:graphicFrame>
        <p:nvGraphicFramePr>
          <p:cNvPr id="18" name="Object 17">
            <a:extLst>
              <a:ext uri="{FF2B5EF4-FFF2-40B4-BE49-F238E27FC236}">
                <a16:creationId xmlns:a16="http://schemas.microsoft.com/office/drawing/2014/main" id="{0F1161E3-96D2-E704-4D23-AE698F1ED9DD}"/>
              </a:ext>
            </a:extLst>
          </p:cNvPr>
          <p:cNvGraphicFramePr>
            <a:graphicFrameLocks noChangeAspect="1"/>
          </p:cNvGraphicFramePr>
          <p:nvPr>
            <p:extLst>
              <p:ext uri="{D42A27DB-BD31-4B8C-83A1-F6EECF244321}">
                <p14:modId xmlns:p14="http://schemas.microsoft.com/office/powerpoint/2010/main" val="2006682415"/>
              </p:ext>
            </p:extLst>
          </p:nvPr>
        </p:nvGraphicFramePr>
        <p:xfrm>
          <a:off x="8952807" y="1010047"/>
          <a:ext cx="3137335" cy="3137335"/>
        </p:xfrm>
        <a:graphic>
          <a:graphicData uri="http://schemas.openxmlformats.org/presentationml/2006/ole">
            <mc:AlternateContent xmlns:mc="http://schemas.openxmlformats.org/markup-compatibility/2006">
              <mc:Choice xmlns:v="urn:schemas-microsoft-com:vml" Requires="v">
                <p:oleObj name="Graph" r:id="rId4" imgW="10058082" imgH="10058400" progId="Origin95.Graph">
                  <p:embed/>
                </p:oleObj>
              </mc:Choice>
              <mc:Fallback>
                <p:oleObj name="Graph" r:id="rId4" imgW="10058082" imgH="10058400" progId="Origin95.Graph">
                  <p:embed/>
                  <p:pic>
                    <p:nvPicPr>
                      <p:cNvPr id="5" name="Object 4">
                        <a:extLst>
                          <a:ext uri="{FF2B5EF4-FFF2-40B4-BE49-F238E27FC236}">
                            <a16:creationId xmlns:a16="http://schemas.microsoft.com/office/drawing/2014/main" id="{EA336171-A6AB-437A-28F4-2DC1092EE2E7}"/>
                          </a:ext>
                        </a:extLst>
                      </p:cNvPr>
                      <p:cNvPicPr/>
                      <p:nvPr/>
                    </p:nvPicPr>
                    <p:blipFill>
                      <a:blip r:embed="rId5"/>
                      <a:stretch>
                        <a:fillRect/>
                      </a:stretch>
                    </p:blipFill>
                    <p:spPr>
                      <a:xfrm>
                        <a:off x="8952807" y="1010047"/>
                        <a:ext cx="3137335" cy="3137335"/>
                      </a:xfrm>
                      <a:prstGeom prst="rect">
                        <a:avLst/>
                      </a:prstGeom>
                      <a:ln w="57150">
                        <a:solidFill>
                          <a:schemeClr val="tx2"/>
                        </a:solidFill>
                      </a:ln>
                    </p:spPr>
                  </p:pic>
                </p:oleObj>
              </mc:Fallback>
            </mc:AlternateContent>
          </a:graphicData>
        </a:graphic>
      </p:graphicFrame>
      <p:sp>
        <p:nvSpPr>
          <p:cNvPr id="19" name="Content Placeholder 2">
            <a:extLst>
              <a:ext uri="{FF2B5EF4-FFF2-40B4-BE49-F238E27FC236}">
                <a16:creationId xmlns:a16="http://schemas.microsoft.com/office/drawing/2014/main" id="{4FD8834A-A0E5-A008-5A8F-D76726057DD6}"/>
              </a:ext>
            </a:extLst>
          </p:cNvPr>
          <p:cNvSpPr txBox="1">
            <a:spLocks/>
          </p:cNvSpPr>
          <p:nvPr/>
        </p:nvSpPr>
        <p:spPr>
          <a:xfrm>
            <a:off x="8952807" y="4331777"/>
            <a:ext cx="3271058" cy="1637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Tx/>
              <a:buChar char="-"/>
            </a:pPr>
            <a:r>
              <a:rPr lang="en-US" sz="2000" dirty="0"/>
              <a:t>PXRD confirms thin films were of proper phase through comparison with simulated spectra</a:t>
            </a:r>
          </a:p>
          <a:p>
            <a:pPr marL="0" indent="0">
              <a:buFont typeface="Arial" panose="020B0604020202020204" pitchFamily="34" charset="0"/>
              <a:buNone/>
            </a:pPr>
            <a:endParaRPr lang="en-US" sz="2000" b="1"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dirty="0"/>
          </a:p>
        </p:txBody>
      </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314694C2-4494-A67E-AEE5-EEC45CF988F9}"/>
                  </a:ext>
                </a:extLst>
              </p:cNvPr>
              <p:cNvSpPr txBox="1"/>
              <p:nvPr/>
            </p:nvSpPr>
            <p:spPr>
              <a:xfrm>
                <a:off x="417835" y="5150388"/>
                <a:ext cx="2615652" cy="6940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𝐶𝐷</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𝐶𝐷</m:t>
                          </m:r>
                        </m:num>
                        <m:den>
                          <m:r>
                            <a:rPr lang="en-US" b="0" i="1" smtClean="0">
                              <a:latin typeface="Cambria Math" panose="02040503050406030204" pitchFamily="18" charset="0"/>
                            </a:rPr>
                            <m:t>32980∗</m:t>
                          </m:r>
                          <m:r>
                            <a:rPr lang="en-US" b="0" i="1" smtClean="0">
                              <a:latin typeface="Cambria Math" panose="02040503050406030204" pitchFamily="18" charset="0"/>
                            </a:rPr>
                            <m:t>𝐴𝑏𝑠</m:t>
                          </m:r>
                        </m:den>
                      </m:f>
                    </m:oMath>
                  </m:oMathPara>
                </a14:m>
                <a:endParaRPr lang="en-US" dirty="0"/>
              </a:p>
            </p:txBody>
          </p:sp>
        </mc:Choice>
        <mc:Fallback>
          <p:sp>
            <p:nvSpPr>
              <p:cNvPr id="21" name="TextBox 20">
                <a:extLst>
                  <a:ext uri="{FF2B5EF4-FFF2-40B4-BE49-F238E27FC236}">
                    <a16:creationId xmlns:a16="http://schemas.microsoft.com/office/drawing/2014/main" id="{314694C2-4494-A67E-AEE5-EEC45CF988F9}"/>
                  </a:ext>
                </a:extLst>
              </p:cNvPr>
              <p:cNvSpPr txBox="1">
                <a:spLocks noRot="1" noChangeAspect="1" noMove="1" noResize="1" noEditPoints="1" noAdjustHandles="1" noChangeArrowheads="1" noChangeShapeType="1" noTextEdit="1"/>
              </p:cNvSpPr>
              <p:nvPr/>
            </p:nvSpPr>
            <p:spPr>
              <a:xfrm>
                <a:off x="417835" y="5150388"/>
                <a:ext cx="2615652" cy="694036"/>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43481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91CEA-6610-3BCB-FDD5-8B0262228D0E}"/>
            </a:ext>
          </a:extLst>
        </p:cNvPr>
        <p:cNvGrpSpPr/>
        <p:nvPr/>
      </p:nvGrpSpPr>
      <p:grpSpPr>
        <a:xfrm>
          <a:off x="0" y="0"/>
          <a:ext cx="0" cy="0"/>
          <a:chOff x="0" y="0"/>
          <a:chExt cx="0" cy="0"/>
        </a:xfrm>
      </p:grpSpPr>
      <p:sp>
        <p:nvSpPr>
          <p:cNvPr id="26" name="Content Placeholder 2">
            <a:extLst>
              <a:ext uri="{FF2B5EF4-FFF2-40B4-BE49-F238E27FC236}">
                <a16:creationId xmlns:a16="http://schemas.microsoft.com/office/drawing/2014/main" id="{057A37D5-6DC5-4B4D-6ABE-E01A10F8E884}"/>
              </a:ext>
            </a:extLst>
          </p:cNvPr>
          <p:cNvSpPr txBox="1">
            <a:spLocks/>
          </p:cNvSpPr>
          <p:nvPr/>
        </p:nvSpPr>
        <p:spPr>
          <a:xfrm>
            <a:off x="5183823" y="982389"/>
            <a:ext cx="6675787" cy="4276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000" b="1" u="sng" dirty="0"/>
              <a:t>Distortion Calculations</a:t>
            </a:r>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b="1"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dirty="0"/>
          </a:p>
        </p:txBody>
      </p:sp>
      <p:sp>
        <p:nvSpPr>
          <p:cNvPr id="2" name="Title 1">
            <a:extLst>
              <a:ext uri="{FF2B5EF4-FFF2-40B4-BE49-F238E27FC236}">
                <a16:creationId xmlns:a16="http://schemas.microsoft.com/office/drawing/2014/main" id="{4CE92B7B-4248-D605-3D5B-F04E33041E99}"/>
              </a:ext>
            </a:extLst>
          </p:cNvPr>
          <p:cNvSpPr>
            <a:spLocks noGrp="1"/>
          </p:cNvSpPr>
          <p:nvPr>
            <p:ph type="title"/>
          </p:nvPr>
        </p:nvSpPr>
        <p:spPr/>
        <p:txBody>
          <a:bodyPr/>
          <a:lstStyle/>
          <a:p>
            <a:r>
              <a:rPr lang="en-US" dirty="0"/>
              <a:t>Inorganic Structure Was Resolved</a:t>
            </a:r>
          </a:p>
        </p:txBody>
      </p:sp>
      <p:sp>
        <p:nvSpPr>
          <p:cNvPr id="4" name="Slide Number Placeholder 3">
            <a:extLst>
              <a:ext uri="{FF2B5EF4-FFF2-40B4-BE49-F238E27FC236}">
                <a16:creationId xmlns:a16="http://schemas.microsoft.com/office/drawing/2014/main" id="{7AA5095C-55E6-DC98-0556-2052BF454A1C}"/>
              </a:ext>
            </a:extLst>
          </p:cNvPr>
          <p:cNvSpPr>
            <a:spLocks noGrp="1"/>
          </p:cNvSpPr>
          <p:nvPr>
            <p:ph type="sldNum" sz="quarter" idx="12"/>
          </p:nvPr>
        </p:nvSpPr>
        <p:spPr/>
        <p:txBody>
          <a:bodyPr/>
          <a:lstStyle/>
          <a:p>
            <a:fld id="{0A885B08-ED83-4E80-81DD-27C80F4EAFCA}" type="slidenum">
              <a:rPr lang="en-US" smtClean="0"/>
              <a:t>6</a:t>
            </a:fld>
            <a:endParaRPr lang="en-US"/>
          </a:p>
        </p:txBody>
      </p:sp>
      <p:sp>
        <p:nvSpPr>
          <p:cNvPr id="3" name="Content Placeholder 2">
            <a:extLst>
              <a:ext uri="{FF2B5EF4-FFF2-40B4-BE49-F238E27FC236}">
                <a16:creationId xmlns:a16="http://schemas.microsoft.com/office/drawing/2014/main" id="{822B46BB-C284-C080-33D7-9AAF47818A5E}"/>
              </a:ext>
            </a:extLst>
          </p:cNvPr>
          <p:cNvSpPr>
            <a:spLocks noGrp="1"/>
          </p:cNvSpPr>
          <p:nvPr>
            <p:ph idx="1"/>
          </p:nvPr>
        </p:nvSpPr>
        <p:spPr>
          <a:xfrm>
            <a:off x="107715" y="2982342"/>
            <a:ext cx="4676879" cy="3061010"/>
          </a:xfrm>
        </p:spPr>
        <p:txBody>
          <a:bodyPr>
            <a:normAutofit/>
          </a:bodyPr>
          <a:lstStyle/>
          <a:p>
            <a:pPr marL="457200" indent="-457200">
              <a:lnSpc>
                <a:spcPct val="100000"/>
              </a:lnSpc>
              <a:buFontTx/>
              <a:buChar char="-"/>
            </a:pPr>
            <a:r>
              <a:rPr lang="en-US" sz="2000" dirty="0"/>
              <a:t>Organic spacers could not be resolved, inorganic framework could.</a:t>
            </a:r>
          </a:p>
          <a:p>
            <a:pPr marL="457200" indent="-457200">
              <a:lnSpc>
                <a:spcPct val="100000"/>
              </a:lnSpc>
              <a:buFontTx/>
              <a:buChar char="-"/>
            </a:pPr>
            <a:endParaRPr lang="en-US" sz="2000" dirty="0"/>
          </a:p>
          <a:p>
            <a:pPr marL="457200" indent="-457200">
              <a:lnSpc>
                <a:spcPct val="100000"/>
              </a:lnSpc>
              <a:buFontTx/>
              <a:buChar char="-"/>
            </a:pPr>
            <a:r>
              <a:rPr lang="en-US" sz="2000" dirty="0"/>
              <a:t>Possibly due to poor crystal quality or irregular arrangement of the spacers.</a:t>
            </a:r>
            <a:endParaRPr lang="en-US" sz="2000" b="1" dirty="0"/>
          </a:p>
          <a:p>
            <a:pPr marL="0" indent="0">
              <a:buNone/>
            </a:pPr>
            <a:endParaRPr lang="en-US" sz="2000" dirty="0"/>
          </a:p>
        </p:txBody>
      </p:sp>
      <p:pic>
        <p:nvPicPr>
          <p:cNvPr id="9" name="Picture 8" descr="The image depicts two stacked, three-dimensional, hexagonal prismatic structures, each composed of alternating black and red triangular faces.&#10;&#10;AI-generated content may be incorrect.">
            <a:extLst>
              <a:ext uri="{FF2B5EF4-FFF2-40B4-BE49-F238E27FC236}">
                <a16:creationId xmlns:a16="http://schemas.microsoft.com/office/drawing/2014/main" id="{D5E4172D-1076-9EE6-EF36-15267EDAF770}"/>
              </a:ext>
            </a:extLst>
          </p:cNvPr>
          <p:cNvPicPr>
            <a:picLocks noChangeAspect="1"/>
          </p:cNvPicPr>
          <p:nvPr/>
        </p:nvPicPr>
        <p:blipFill>
          <a:blip r:embed="rId2"/>
          <a:stretch>
            <a:fillRect/>
          </a:stretch>
        </p:blipFill>
        <p:spPr>
          <a:xfrm>
            <a:off x="1819472" y="991319"/>
            <a:ext cx="2965122" cy="1531721"/>
          </a:xfrm>
          <a:prstGeom prst="rect">
            <a:avLst/>
          </a:prstGeom>
        </p:spPr>
      </p:pic>
      <p:pic>
        <p:nvPicPr>
          <p:cNvPr id="11" name="Picture 10" descr="The image depicts a symmetrical arrangement of six interlocking hexagons, each sharing a vertex, forming a three-dimensional hexagonal lattice structure, all enclosed within a bright orange geometric shape.&#10;&#10;AI-generated content may be incorrect.">
            <a:extLst>
              <a:ext uri="{FF2B5EF4-FFF2-40B4-BE49-F238E27FC236}">
                <a16:creationId xmlns:a16="http://schemas.microsoft.com/office/drawing/2014/main" id="{88A35A7C-7CFA-A529-EAED-770D874D0108}"/>
              </a:ext>
            </a:extLst>
          </p:cNvPr>
          <p:cNvPicPr>
            <a:picLocks noChangeAspect="1"/>
          </p:cNvPicPr>
          <p:nvPr/>
        </p:nvPicPr>
        <p:blipFill>
          <a:blip r:embed="rId3"/>
          <a:stretch>
            <a:fillRect/>
          </a:stretch>
        </p:blipFill>
        <p:spPr>
          <a:xfrm>
            <a:off x="304800" y="991318"/>
            <a:ext cx="1458433" cy="1531721"/>
          </a:xfrm>
          <a:prstGeom prst="rect">
            <a:avLst/>
          </a:prstGeom>
        </p:spPr>
      </p:pic>
      <p:sp>
        <p:nvSpPr>
          <p:cNvPr id="12" name="Multiplication Sign 11">
            <a:extLst>
              <a:ext uri="{FF2B5EF4-FFF2-40B4-BE49-F238E27FC236}">
                <a16:creationId xmlns:a16="http://schemas.microsoft.com/office/drawing/2014/main" id="{33BBCF6D-5B1B-009F-E039-997F6D8A53CD}"/>
              </a:ext>
            </a:extLst>
          </p:cNvPr>
          <p:cNvSpPr/>
          <p:nvPr/>
        </p:nvSpPr>
        <p:spPr bwMode="auto">
          <a:xfrm>
            <a:off x="2651177" y="1232793"/>
            <a:ext cx="1164365" cy="1185118"/>
          </a:xfrm>
          <a:prstGeom prst="mathMultiply">
            <a:avLst/>
          </a:prstGeom>
          <a:solidFill>
            <a:srgbClr val="C00000"/>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charset="0"/>
            </a:endParaRPr>
          </a:p>
        </p:txBody>
      </p:sp>
      <p:cxnSp>
        <p:nvCxnSpPr>
          <p:cNvPr id="13" name="Straight Arrow Connector 12">
            <a:extLst>
              <a:ext uri="{FF2B5EF4-FFF2-40B4-BE49-F238E27FC236}">
                <a16:creationId xmlns:a16="http://schemas.microsoft.com/office/drawing/2014/main" id="{C2C1295F-AE1F-BC5D-7357-525A7C5A310B}"/>
              </a:ext>
            </a:extLst>
          </p:cNvPr>
          <p:cNvCxnSpPr>
            <a:cxnSpLocks/>
          </p:cNvCxnSpPr>
          <p:nvPr/>
        </p:nvCxnSpPr>
        <p:spPr bwMode="auto">
          <a:xfrm>
            <a:off x="3231591" y="2255095"/>
            <a:ext cx="0" cy="727247"/>
          </a:xfrm>
          <a:prstGeom prst="straightConnector1">
            <a:avLst/>
          </a:prstGeom>
          <a:solidFill>
            <a:schemeClr val="accent1"/>
          </a:solidFill>
          <a:ln w="7620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E3C93650-9BDB-4295-DE4B-66102D8DDE92}"/>
                  </a:ext>
                </a:extLst>
              </p:cNvPr>
              <p:cNvSpPr txBox="1"/>
              <p:nvPr/>
            </p:nvSpPr>
            <p:spPr>
              <a:xfrm>
                <a:off x="5370129" y="1362753"/>
                <a:ext cx="2642412" cy="77880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1</m:t>
                          </m:r>
                        </m:num>
                        <m:den>
                          <m:r>
                            <a:rPr lang="en-US" b="0" i="1" smtClean="0">
                              <a:latin typeface="Cambria Math" panose="02040503050406030204" pitchFamily="18" charset="0"/>
                              <a:cs typeface="Times New Roman" panose="02020603050405020304" pitchFamily="18" charset="0"/>
                            </a:rPr>
                            <m:t>6</m:t>
                          </m:r>
                        </m:den>
                      </m:f>
                      <m:nary>
                        <m:naryPr>
                          <m:chr m:val="∑"/>
                          <m:ctrlPr>
                            <a:rPr lang="en-US" b="0" i="1" smtClean="0">
                              <a:latin typeface="Cambria Math" panose="02040503050406030204" pitchFamily="18" charset="0"/>
                              <a:cs typeface="Times New Roman" panose="02020603050405020304" pitchFamily="18" charset="0"/>
                            </a:rPr>
                          </m:ctrlPr>
                        </m:naryPr>
                        <m:sub>
                          <m:r>
                            <m:rPr>
                              <m:brk m:alnAt="23"/>
                            </m:rPr>
                            <a:rPr lang="en-US" b="0" i="1" smtClean="0">
                              <a:latin typeface="Cambria Math" panose="02040503050406030204" pitchFamily="18" charset="0"/>
                              <a:cs typeface="Times New Roman" panose="02020603050405020304" pitchFamily="18" charset="0"/>
                            </a:rPr>
                            <m:t>𝑖</m:t>
                          </m:r>
                          <m:r>
                            <a:rPr lang="en-US" b="0" i="1" smtClean="0">
                              <a:latin typeface="Cambria Math" panose="02040503050406030204" pitchFamily="18" charset="0"/>
                              <a:cs typeface="Times New Roman" panose="02020603050405020304" pitchFamily="18" charset="0"/>
                            </a:rPr>
                            <m:t>=1</m:t>
                          </m:r>
                        </m:sub>
                        <m:sup>
                          <m:r>
                            <a:rPr lang="en-US" b="0" i="1" smtClean="0">
                              <a:latin typeface="Cambria Math" panose="02040503050406030204" pitchFamily="18" charset="0"/>
                              <a:cs typeface="Times New Roman" panose="02020603050405020304" pitchFamily="18" charset="0"/>
                            </a:rPr>
                            <m:t>6</m:t>
                          </m:r>
                        </m:sup>
                        <m:e>
                          <m:sSup>
                            <m:sSupPr>
                              <m:ctrlPr>
                                <a:rPr lang="en-US" b="0"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m:t>
                              </m:r>
                              <m:f>
                                <m:fPr>
                                  <m:ctrlPr>
                                    <a:rPr lang="en-US" i="1">
                                      <a:latin typeface="Cambria Math" panose="02040503050406030204" pitchFamily="18" charset="0"/>
                                      <a:cs typeface="Times New Roman" panose="02020603050405020304" pitchFamily="18" charset="0"/>
                                    </a:rPr>
                                  </m:ctrlPr>
                                </m:fPr>
                                <m:num>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cs typeface="Times New Roman" panose="02020603050405020304" pitchFamily="18" charset="0"/>
                                        </a:rPr>
                                        <m:t>𝑑</m:t>
                                      </m:r>
                                    </m:e>
                                    <m:sub>
                                      <m:r>
                                        <a:rPr lang="en-US" i="1">
                                          <a:latin typeface="Cambria Math" panose="02040503050406030204" pitchFamily="18" charset="0"/>
                                          <a:cs typeface="Times New Roman" panose="02020603050405020304" pitchFamily="18" charset="0"/>
                                        </a:rPr>
                                        <m:t>𝑖</m:t>
                                      </m:r>
                                    </m:sub>
                                  </m:sSub>
                                  <m:r>
                                    <a:rPr lang="en-US" i="1">
                                      <a:latin typeface="Cambria Math" panose="02040503050406030204" pitchFamily="18" charset="0"/>
                                      <a:cs typeface="Times New Roman" panose="02020603050405020304" pitchFamily="18" charset="0"/>
                                    </a:rPr>
                                    <m:t>−</m:t>
                                  </m:r>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cs typeface="Times New Roman" panose="02020603050405020304" pitchFamily="18" charset="0"/>
                                        </a:rPr>
                                        <m:t>𝑑</m:t>
                                      </m:r>
                                    </m:e>
                                    <m:sub>
                                      <m:r>
                                        <a:rPr lang="en-US" i="1">
                                          <a:latin typeface="Cambria Math" panose="02040503050406030204" pitchFamily="18" charset="0"/>
                                          <a:cs typeface="Times New Roman" panose="02020603050405020304" pitchFamily="18" charset="0"/>
                                        </a:rPr>
                                        <m:t>𝑎𝑣𝑔</m:t>
                                      </m:r>
                                    </m:sub>
                                  </m:sSub>
                                </m:num>
                                <m:den>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cs typeface="Times New Roman" panose="02020603050405020304" pitchFamily="18" charset="0"/>
                                        </a:rPr>
                                        <m:t>𝑑</m:t>
                                      </m:r>
                                    </m:e>
                                    <m:sub>
                                      <m:r>
                                        <a:rPr lang="en-US" i="1">
                                          <a:latin typeface="Cambria Math" panose="02040503050406030204" pitchFamily="18" charset="0"/>
                                          <a:cs typeface="Times New Roman" panose="02020603050405020304" pitchFamily="18" charset="0"/>
                                        </a:rPr>
                                        <m:t>𝑎𝑣𝑔</m:t>
                                      </m:r>
                                    </m:sub>
                                  </m:sSub>
                                </m:den>
                              </m:f>
                              <m:r>
                                <a:rPr lang="en-US" b="0" i="1" smtClean="0">
                                  <a:latin typeface="Cambria Math" panose="02040503050406030204" pitchFamily="18" charset="0"/>
                                  <a:cs typeface="Times New Roman" panose="02020603050405020304" pitchFamily="18" charset="0"/>
                                </a:rPr>
                                <m:t>)</m:t>
                              </m:r>
                            </m:e>
                            <m:sup>
                              <m:r>
                                <a:rPr lang="en-US" b="0" i="1" smtClean="0">
                                  <a:latin typeface="Cambria Math" panose="02040503050406030204" pitchFamily="18" charset="0"/>
                                  <a:cs typeface="Times New Roman" panose="02020603050405020304" pitchFamily="18" charset="0"/>
                                </a:rPr>
                                <m:t>2</m:t>
                              </m:r>
                            </m:sup>
                          </m:sSup>
                        </m:e>
                      </m:nary>
                    </m:oMath>
                  </m:oMathPara>
                </a14:m>
                <a:endParaRPr lang="en-US" dirty="0"/>
              </a:p>
            </p:txBody>
          </p:sp>
        </mc:Choice>
        <mc:Fallback>
          <p:sp>
            <p:nvSpPr>
              <p:cNvPr id="17" name="TextBox 16">
                <a:extLst>
                  <a:ext uri="{FF2B5EF4-FFF2-40B4-BE49-F238E27FC236}">
                    <a16:creationId xmlns:a16="http://schemas.microsoft.com/office/drawing/2014/main" id="{E3C93650-9BDB-4295-DE4B-66102D8DDE92}"/>
                  </a:ext>
                </a:extLst>
              </p:cNvPr>
              <p:cNvSpPr txBox="1">
                <a:spLocks noRot="1" noChangeAspect="1" noMove="1" noResize="1" noEditPoints="1" noAdjustHandles="1" noChangeArrowheads="1" noChangeShapeType="1" noTextEdit="1"/>
              </p:cNvSpPr>
              <p:nvPr/>
            </p:nvSpPr>
            <p:spPr>
              <a:xfrm>
                <a:off x="5370129" y="1362753"/>
                <a:ext cx="2642412" cy="778803"/>
              </a:xfrm>
              <a:prstGeom prst="rect">
                <a:avLst/>
              </a:prstGeom>
              <a:blipFill>
                <a:blip r:embed="rId4"/>
                <a:stretch>
                  <a:fillRect/>
                </a:stretch>
              </a:blipFill>
            </p:spPr>
            <p:txBody>
              <a:bodyPr/>
              <a:lstStyle/>
              <a:p>
                <a:r>
                  <a:rPr lang="en-US">
                    <a:noFill/>
                  </a:rPr>
                  <a:t> </a:t>
                </a:r>
              </a:p>
            </p:txBody>
          </p:sp>
        </mc:Fallback>
      </mc:AlternateContent>
      <p:pic>
        <p:nvPicPr>
          <p:cNvPr id="19" name="Picture 18" descr="The image depicts a central sphere connected to four other spheres, each labeled with numerical values: 2.965, 2.261, 2.291.&#10;&#10;AI-generated content may be incorrect.">
            <a:extLst>
              <a:ext uri="{FF2B5EF4-FFF2-40B4-BE49-F238E27FC236}">
                <a16:creationId xmlns:a16="http://schemas.microsoft.com/office/drawing/2014/main" id="{363F0F1C-16F1-947B-CAE8-986C11D6E590}"/>
              </a:ext>
            </a:extLst>
          </p:cNvPr>
          <p:cNvPicPr>
            <a:picLocks noChangeAspect="1"/>
          </p:cNvPicPr>
          <p:nvPr/>
        </p:nvPicPr>
        <p:blipFill>
          <a:blip r:embed="rId5"/>
          <a:stretch>
            <a:fillRect/>
          </a:stretch>
        </p:blipFill>
        <p:spPr>
          <a:xfrm>
            <a:off x="10102418" y="926336"/>
            <a:ext cx="1424803" cy="1508839"/>
          </a:xfrm>
          <a:prstGeom prst="rect">
            <a:avLst/>
          </a:prstGeom>
        </p:spPr>
      </p:pic>
      <p:pic>
        <p:nvPicPr>
          <p:cNvPr id="21" name="Picture 20" descr="The image depicts a diagram with three spheres connected by lines, and the numerical values 89.91, 91.45, and 91.20 appear to be annotations or labels.&#10;&#10;AI-generated content may be incorrect.">
            <a:extLst>
              <a:ext uri="{FF2B5EF4-FFF2-40B4-BE49-F238E27FC236}">
                <a16:creationId xmlns:a16="http://schemas.microsoft.com/office/drawing/2014/main" id="{6C465B7E-90D1-3F6E-081C-C9A5B724BE24}"/>
              </a:ext>
            </a:extLst>
          </p:cNvPr>
          <p:cNvPicPr>
            <a:picLocks noChangeAspect="1"/>
          </p:cNvPicPr>
          <p:nvPr/>
        </p:nvPicPr>
        <p:blipFill>
          <a:blip r:embed="rId6"/>
          <a:stretch>
            <a:fillRect/>
          </a:stretch>
        </p:blipFill>
        <p:spPr>
          <a:xfrm>
            <a:off x="10051665" y="2411564"/>
            <a:ext cx="1424803" cy="1432402"/>
          </a:xfrm>
          <a:prstGeom prst="rect">
            <a:avLst/>
          </a:prstGeom>
        </p:spPr>
      </p:pic>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2EE3738C-2137-3AF5-654D-BF2827E818B3}"/>
                  </a:ext>
                </a:extLst>
              </p:cNvPr>
              <p:cNvSpPr txBox="1"/>
              <p:nvPr/>
            </p:nvSpPr>
            <p:spPr>
              <a:xfrm>
                <a:off x="7879319" y="2213953"/>
                <a:ext cx="2219408" cy="77822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𝜎</m:t>
                          </m:r>
                        </m:e>
                        <m:sup>
                          <m:r>
                            <a:rPr lang="en-US" b="0" i="1" smtClean="0">
                              <a:latin typeface="Cambria Math" panose="02040503050406030204" pitchFamily="18" charset="0"/>
                            </a:rPr>
                            <m:t>2</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11</m:t>
                          </m:r>
                        </m:den>
                      </m:f>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11</m:t>
                          </m:r>
                        </m:sup>
                        <m:e>
                          <m:sSup>
                            <m:sSupPr>
                              <m:ctrlPr>
                                <a:rPr lang="en-US" b="0" i="1" smtClean="0">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ea typeface="Cambria Math" panose="02040503050406030204" pitchFamily="18" charset="0"/>
                                    </a:rPr>
                                    <m:t>𝜃</m:t>
                                  </m:r>
                                </m:e>
                                <m:sub>
                                  <m:r>
                                    <a:rPr lang="en-US" i="1">
                                      <a:latin typeface="Cambria Math" panose="02040503050406030204" pitchFamily="18" charset="0"/>
                                    </a:rPr>
                                    <m:t>𝑖</m:t>
                                  </m:r>
                                </m:sub>
                              </m:sSub>
                              <m:r>
                                <a:rPr lang="en-US" i="1">
                                  <a:latin typeface="Cambria Math" panose="02040503050406030204" pitchFamily="18" charset="0"/>
                                </a:rPr>
                                <m:t>−90)</m:t>
                              </m:r>
                            </m:e>
                            <m:sup>
                              <m:r>
                                <a:rPr lang="en-US" b="0" i="1" smtClean="0">
                                  <a:latin typeface="Cambria Math" panose="02040503050406030204" pitchFamily="18" charset="0"/>
                                </a:rPr>
                                <m:t>2</m:t>
                              </m:r>
                            </m:sup>
                          </m:sSup>
                        </m:e>
                      </m:nary>
                    </m:oMath>
                  </m:oMathPara>
                </a14:m>
                <a:endParaRPr lang="en-US" dirty="0"/>
              </a:p>
            </p:txBody>
          </p:sp>
        </mc:Choice>
        <mc:Fallback>
          <p:sp>
            <p:nvSpPr>
              <p:cNvPr id="23" name="TextBox 22">
                <a:extLst>
                  <a:ext uri="{FF2B5EF4-FFF2-40B4-BE49-F238E27FC236}">
                    <a16:creationId xmlns:a16="http://schemas.microsoft.com/office/drawing/2014/main" id="{2EE3738C-2137-3AF5-654D-BF2827E818B3}"/>
                  </a:ext>
                </a:extLst>
              </p:cNvPr>
              <p:cNvSpPr txBox="1">
                <a:spLocks noRot="1" noChangeAspect="1" noMove="1" noResize="1" noEditPoints="1" noAdjustHandles="1" noChangeArrowheads="1" noChangeShapeType="1" noTextEdit="1"/>
              </p:cNvSpPr>
              <p:nvPr/>
            </p:nvSpPr>
            <p:spPr>
              <a:xfrm>
                <a:off x="7879319" y="2213953"/>
                <a:ext cx="2219408" cy="77822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6E00412D-EDCE-8AD6-0733-40D0BEF8F90A}"/>
                  </a:ext>
                </a:extLst>
              </p:cNvPr>
              <p:cNvSpPr txBox="1"/>
              <p:nvPr/>
            </p:nvSpPr>
            <p:spPr>
              <a:xfrm>
                <a:off x="5363423" y="3242866"/>
                <a:ext cx="2219408" cy="57881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Cambria Math" panose="02040503050406030204" pitchFamily="18" charset="0"/>
                        </a:rPr>
                        <m:t>𝜃</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180−</m:t>
                          </m:r>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𝜃</m:t>
                              </m:r>
                            </m:e>
                            <m:sub>
                              <m:r>
                                <a:rPr lang="en-US" sz="2000" i="1">
                                  <a:latin typeface="Cambria Math" panose="02040503050406030204" pitchFamily="18" charset="0"/>
                                  <a:ea typeface="Cambria Math" panose="02040503050406030204" pitchFamily="18" charset="0"/>
                                </a:rPr>
                                <m:t>𝐵</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𝑋</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𝐵</m:t>
                              </m:r>
                            </m:sub>
                          </m:sSub>
                        </m:num>
                        <m:den>
                          <m:r>
                            <a:rPr lang="en-US" sz="2000" b="0" i="1" smtClean="0">
                              <a:latin typeface="Cambria Math" panose="02040503050406030204" pitchFamily="18" charset="0"/>
                              <a:ea typeface="Cambria Math" panose="02040503050406030204" pitchFamily="18" charset="0"/>
                            </a:rPr>
                            <m:t>2</m:t>
                          </m:r>
                        </m:den>
                      </m:f>
                    </m:oMath>
                  </m:oMathPara>
                </a14:m>
                <a:endParaRPr lang="en-US" sz="2000" dirty="0"/>
              </a:p>
            </p:txBody>
          </p:sp>
        </mc:Choice>
        <mc:Fallback>
          <p:sp>
            <p:nvSpPr>
              <p:cNvPr id="25" name="TextBox 24">
                <a:extLst>
                  <a:ext uri="{FF2B5EF4-FFF2-40B4-BE49-F238E27FC236}">
                    <a16:creationId xmlns:a16="http://schemas.microsoft.com/office/drawing/2014/main" id="{6E00412D-EDCE-8AD6-0733-40D0BEF8F90A}"/>
                  </a:ext>
                </a:extLst>
              </p:cNvPr>
              <p:cNvSpPr txBox="1">
                <a:spLocks noRot="1" noChangeAspect="1" noMove="1" noResize="1" noEditPoints="1" noAdjustHandles="1" noChangeArrowheads="1" noChangeShapeType="1" noTextEdit="1"/>
              </p:cNvSpPr>
              <p:nvPr/>
            </p:nvSpPr>
            <p:spPr>
              <a:xfrm>
                <a:off x="5363423" y="3242866"/>
                <a:ext cx="2219408" cy="578813"/>
              </a:xfrm>
              <a:prstGeom prst="rect">
                <a:avLst/>
              </a:prstGeom>
              <a:blipFill>
                <a:blip r:embed="rId8"/>
                <a:stretch>
                  <a:fillRect/>
                </a:stretch>
              </a:blipFill>
            </p:spPr>
            <p:txBody>
              <a:bodyPr/>
              <a:lstStyle/>
              <a:p>
                <a:r>
                  <a:rPr lang="en-US">
                    <a:noFill/>
                  </a:rPr>
                  <a:t> </a:t>
                </a:r>
              </a:p>
            </p:txBody>
          </p:sp>
        </mc:Fallback>
      </mc:AlternateContent>
      <p:sp>
        <p:nvSpPr>
          <p:cNvPr id="27" name="Content Placeholder 2">
            <a:extLst>
              <a:ext uri="{FF2B5EF4-FFF2-40B4-BE49-F238E27FC236}">
                <a16:creationId xmlns:a16="http://schemas.microsoft.com/office/drawing/2014/main" id="{DEAB4555-FC63-6A5D-3FF2-3F8415FB2632}"/>
              </a:ext>
            </a:extLst>
          </p:cNvPr>
          <p:cNvSpPr txBox="1">
            <a:spLocks/>
          </p:cNvSpPr>
          <p:nvPr/>
        </p:nvSpPr>
        <p:spPr>
          <a:xfrm>
            <a:off x="8067478" y="1584555"/>
            <a:ext cx="2219408" cy="3669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t>Bond Length</a:t>
            </a:r>
          </a:p>
          <a:p>
            <a:pPr marL="457200" indent="-457200">
              <a:lnSpc>
                <a:spcPct val="100000"/>
              </a:lnSpc>
              <a:buFontTx/>
              <a:buChar char="-"/>
            </a:pPr>
            <a:endParaRPr lang="en-US" sz="2000"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b="1"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dirty="0"/>
          </a:p>
        </p:txBody>
      </p:sp>
      <p:cxnSp>
        <p:nvCxnSpPr>
          <p:cNvPr id="29" name="Straight Arrow Connector 28">
            <a:extLst>
              <a:ext uri="{FF2B5EF4-FFF2-40B4-BE49-F238E27FC236}">
                <a16:creationId xmlns:a16="http://schemas.microsoft.com/office/drawing/2014/main" id="{A6E8A390-D0EF-7760-7220-0DA308FB8481}"/>
              </a:ext>
            </a:extLst>
          </p:cNvPr>
          <p:cNvCxnSpPr>
            <a:cxnSpLocks/>
          </p:cNvCxnSpPr>
          <p:nvPr/>
        </p:nvCxnSpPr>
        <p:spPr>
          <a:xfrm>
            <a:off x="7740426" y="1768046"/>
            <a:ext cx="382386"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5424798-BFCE-5E59-1E59-7CBD5AFC77B6}"/>
              </a:ext>
            </a:extLst>
          </p:cNvPr>
          <p:cNvCxnSpPr>
            <a:cxnSpLocks/>
          </p:cNvCxnSpPr>
          <p:nvPr/>
        </p:nvCxnSpPr>
        <p:spPr>
          <a:xfrm>
            <a:off x="7556956" y="2620532"/>
            <a:ext cx="382386"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324E2F64-A85E-5B95-9305-697BAA1DD8A8}"/>
              </a:ext>
            </a:extLst>
          </p:cNvPr>
          <p:cNvCxnSpPr>
            <a:cxnSpLocks/>
          </p:cNvCxnSpPr>
          <p:nvPr/>
        </p:nvCxnSpPr>
        <p:spPr>
          <a:xfrm>
            <a:off x="7572943" y="3532272"/>
            <a:ext cx="382386" cy="0"/>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4" name="Content Placeholder 2">
            <a:extLst>
              <a:ext uri="{FF2B5EF4-FFF2-40B4-BE49-F238E27FC236}">
                <a16:creationId xmlns:a16="http://schemas.microsoft.com/office/drawing/2014/main" id="{9C0AD65E-3368-B095-7208-B7CCCD7508E9}"/>
              </a:ext>
            </a:extLst>
          </p:cNvPr>
          <p:cNvSpPr txBox="1">
            <a:spLocks/>
          </p:cNvSpPr>
          <p:nvPr/>
        </p:nvSpPr>
        <p:spPr>
          <a:xfrm>
            <a:off x="6048105" y="2437040"/>
            <a:ext cx="1529120" cy="3669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t>Bond Angle</a:t>
            </a:r>
          </a:p>
          <a:p>
            <a:pPr marL="457200" indent="-457200">
              <a:lnSpc>
                <a:spcPct val="100000"/>
              </a:lnSpc>
              <a:buFontTx/>
              <a:buChar char="-"/>
            </a:pPr>
            <a:endParaRPr lang="en-US" sz="2000"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b="1"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dirty="0"/>
          </a:p>
        </p:txBody>
      </p:sp>
      <p:sp>
        <p:nvSpPr>
          <p:cNvPr id="36" name="Content Placeholder 2">
            <a:extLst>
              <a:ext uri="{FF2B5EF4-FFF2-40B4-BE49-F238E27FC236}">
                <a16:creationId xmlns:a16="http://schemas.microsoft.com/office/drawing/2014/main" id="{5158AA11-8548-EE06-2A44-74B39A2A3580}"/>
              </a:ext>
            </a:extLst>
          </p:cNvPr>
          <p:cNvSpPr txBox="1">
            <a:spLocks/>
          </p:cNvSpPr>
          <p:nvPr/>
        </p:nvSpPr>
        <p:spPr>
          <a:xfrm>
            <a:off x="7955329" y="3373400"/>
            <a:ext cx="2219408" cy="3669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dirty="0"/>
              <a:t>Octahedral Tilt</a:t>
            </a:r>
          </a:p>
          <a:p>
            <a:pPr marL="457200" indent="-457200">
              <a:lnSpc>
                <a:spcPct val="100000"/>
              </a:lnSpc>
              <a:buFontTx/>
              <a:buChar char="-"/>
            </a:pPr>
            <a:endParaRPr lang="en-US" sz="2000"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b="1" dirty="0"/>
          </a:p>
          <a:p>
            <a:pPr marL="0" indent="0">
              <a:buFont typeface="Arial" panose="020B0604020202020204" pitchFamily="34" charset="0"/>
              <a:buNone/>
            </a:pPr>
            <a:endParaRPr lang="en-US" sz="2000" dirty="0"/>
          </a:p>
          <a:p>
            <a:endParaRPr lang="en-US" sz="2000" dirty="0"/>
          </a:p>
          <a:p>
            <a:pPr marL="0" indent="0">
              <a:buFont typeface="Arial" panose="020B0604020202020204" pitchFamily="34" charset="0"/>
              <a:buNone/>
            </a:pPr>
            <a:endParaRPr lang="en-US" sz="2000" dirty="0"/>
          </a:p>
        </p:txBody>
      </p:sp>
      <p:sp>
        <p:nvSpPr>
          <p:cNvPr id="39" name="TextBox 38">
            <a:extLst>
              <a:ext uri="{FF2B5EF4-FFF2-40B4-BE49-F238E27FC236}">
                <a16:creationId xmlns:a16="http://schemas.microsoft.com/office/drawing/2014/main" id="{50775137-D530-340E-2454-B535BDCD3C35}"/>
              </a:ext>
            </a:extLst>
          </p:cNvPr>
          <p:cNvSpPr txBox="1"/>
          <p:nvPr/>
        </p:nvSpPr>
        <p:spPr>
          <a:xfrm>
            <a:off x="6048105" y="3900019"/>
            <a:ext cx="1373554" cy="400110"/>
          </a:xfrm>
          <a:prstGeom prst="rect">
            <a:avLst/>
          </a:prstGeom>
          <a:noFill/>
        </p:spPr>
        <p:txBody>
          <a:bodyPr wrap="square" numCol="1" rtlCol="0">
            <a:spAutoFit/>
          </a:bodyPr>
          <a:lstStyle/>
          <a:p>
            <a:r>
              <a:rPr lang="en-US" sz="2000" b="1" u="sng" dirty="0">
                <a:latin typeface="Arial" panose="020B0604020202020204" pitchFamily="34" charset="0"/>
                <a:cs typeface="Arial" panose="020B0604020202020204" pitchFamily="34" charset="0"/>
              </a:rPr>
              <a:t>Chiral</a:t>
            </a:r>
          </a:p>
        </p:txBody>
      </p:sp>
      <p:sp>
        <p:nvSpPr>
          <p:cNvPr id="41" name="TextBox 40">
            <a:extLst>
              <a:ext uri="{FF2B5EF4-FFF2-40B4-BE49-F238E27FC236}">
                <a16:creationId xmlns:a16="http://schemas.microsoft.com/office/drawing/2014/main" id="{F903EC84-7A66-D31B-39A6-C7C506748A1F}"/>
              </a:ext>
            </a:extLst>
          </p:cNvPr>
          <p:cNvSpPr txBox="1"/>
          <p:nvPr/>
        </p:nvSpPr>
        <p:spPr>
          <a:xfrm>
            <a:off x="7955329" y="3903652"/>
            <a:ext cx="1373554" cy="400110"/>
          </a:xfrm>
          <a:prstGeom prst="rect">
            <a:avLst/>
          </a:prstGeom>
          <a:noFill/>
        </p:spPr>
        <p:txBody>
          <a:bodyPr wrap="square" numCol="1" rtlCol="0">
            <a:spAutoFit/>
          </a:bodyPr>
          <a:lstStyle/>
          <a:p>
            <a:r>
              <a:rPr lang="en-US" sz="2000" b="1" u="sng" dirty="0">
                <a:latin typeface="Arial" panose="020B0604020202020204" pitchFamily="34" charset="0"/>
                <a:cs typeface="Arial" panose="020B0604020202020204" pitchFamily="34" charset="0"/>
              </a:rPr>
              <a:t>Mixed</a:t>
            </a:r>
          </a:p>
        </p:txBody>
      </p:sp>
      <p:sp>
        <p:nvSpPr>
          <p:cNvPr id="43" name="TextBox 42">
            <a:extLst>
              <a:ext uri="{FF2B5EF4-FFF2-40B4-BE49-F238E27FC236}">
                <a16:creationId xmlns:a16="http://schemas.microsoft.com/office/drawing/2014/main" id="{4A91EE22-83F6-89D6-FA43-5C47837C0F9C}"/>
              </a:ext>
            </a:extLst>
          </p:cNvPr>
          <p:cNvSpPr txBox="1"/>
          <p:nvPr/>
        </p:nvSpPr>
        <p:spPr>
          <a:xfrm>
            <a:off x="9694194" y="3906419"/>
            <a:ext cx="1718940" cy="400110"/>
          </a:xfrm>
          <a:prstGeom prst="rect">
            <a:avLst/>
          </a:prstGeom>
          <a:noFill/>
        </p:spPr>
        <p:txBody>
          <a:bodyPr wrap="square" numCol="1" rtlCol="0">
            <a:spAutoFit/>
          </a:bodyPr>
          <a:lstStyle/>
          <a:p>
            <a:r>
              <a:rPr lang="en-US" sz="2000" b="1" u="sng" dirty="0">
                <a:latin typeface="Arial" panose="020B0604020202020204" pitchFamily="34" charset="0"/>
                <a:cs typeface="Arial" panose="020B0604020202020204" pitchFamily="34" charset="0"/>
              </a:rPr>
              <a:t>Achiral</a:t>
            </a:r>
          </a:p>
        </p:txBody>
      </p:sp>
      <p:sp>
        <p:nvSpPr>
          <p:cNvPr id="45" name="TextBox 44">
            <a:extLst>
              <a:ext uri="{FF2B5EF4-FFF2-40B4-BE49-F238E27FC236}">
                <a16:creationId xmlns:a16="http://schemas.microsoft.com/office/drawing/2014/main" id="{2094E27F-D400-C00B-7B7E-0EFE318585B7}"/>
              </a:ext>
            </a:extLst>
          </p:cNvPr>
          <p:cNvSpPr txBox="1"/>
          <p:nvPr/>
        </p:nvSpPr>
        <p:spPr>
          <a:xfrm>
            <a:off x="7762691" y="4298226"/>
            <a:ext cx="1649545" cy="1669252"/>
          </a:xfrm>
          <a:prstGeom prst="rect">
            <a:avLst/>
          </a:prstGeom>
          <a:noFill/>
        </p:spPr>
        <p:txBody>
          <a:bodyPr wrap="square" numCol="1" rtlCol="0">
            <a:spAutoFit/>
          </a:bodyPr>
          <a:lstStyle/>
          <a:p>
            <a:r>
              <a:rPr lang="en-US" sz="2000" dirty="0">
                <a:latin typeface="Arial" panose="020B0604020202020204" pitchFamily="34" charset="0"/>
                <a:cs typeface="Arial" panose="020B0604020202020204" pitchFamily="34" charset="0"/>
              </a:rPr>
              <a:t>Δ = 0.0168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σ</a:t>
            </a:r>
            <a:r>
              <a:rPr lang="en-US" sz="2000" baseline="30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 1.2911</a:t>
            </a:r>
            <a:r>
              <a:rPr lang="en-US" sz="2000" baseline="30000" dirty="0">
                <a:latin typeface="Arial" panose="020B0604020202020204" pitchFamily="34" charset="0"/>
                <a:cs typeface="Arial" panose="020B0604020202020204" pitchFamily="34" charset="0"/>
              </a:rPr>
              <a:t>o</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θ  = 4.615</a:t>
            </a:r>
            <a:r>
              <a:rPr lang="en-US" sz="2000" baseline="30000" dirty="0">
                <a:latin typeface="Arial" panose="020B0604020202020204" pitchFamily="34" charset="0"/>
                <a:cs typeface="Arial" panose="020B0604020202020204" pitchFamily="34" charset="0"/>
              </a:rPr>
              <a:t>o</a:t>
            </a:r>
            <a:endParaRPr lang="en-US" sz="2000" dirty="0">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28EADA2C-8FDB-DF12-67EF-5594478465E4}"/>
              </a:ext>
            </a:extLst>
          </p:cNvPr>
          <p:cNvSpPr txBox="1"/>
          <p:nvPr/>
        </p:nvSpPr>
        <p:spPr>
          <a:xfrm>
            <a:off x="5805939" y="4279983"/>
            <a:ext cx="1791748" cy="1631216"/>
          </a:xfrm>
          <a:prstGeom prst="rect">
            <a:avLst/>
          </a:prstGeom>
          <a:noFill/>
        </p:spPr>
        <p:txBody>
          <a:bodyPr wrap="square" numCol="1" rtlCol="0">
            <a:spAutoFit/>
          </a:bodyPr>
          <a:lstStyle/>
          <a:p>
            <a:r>
              <a:rPr lang="en-US" sz="2000" dirty="0">
                <a:latin typeface="Arial" panose="020B0604020202020204" pitchFamily="34" charset="0"/>
                <a:cs typeface="Arial" panose="020B0604020202020204" pitchFamily="34" charset="0"/>
              </a:rPr>
              <a:t>Δ = 0.0259</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σ</a:t>
            </a:r>
            <a:r>
              <a:rPr lang="en-US" sz="2000" baseline="30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 29.8428</a:t>
            </a:r>
            <a:r>
              <a:rPr lang="en-US" sz="2000" baseline="30000" dirty="0">
                <a:latin typeface="Arial" panose="020B0604020202020204" pitchFamily="34" charset="0"/>
                <a:cs typeface="Arial" panose="020B0604020202020204" pitchFamily="34" charset="0"/>
              </a:rPr>
              <a:t>o</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θ  = 6.065</a:t>
            </a:r>
            <a:r>
              <a:rPr lang="en-US" sz="2000" baseline="30000" dirty="0">
                <a:latin typeface="Arial" panose="020B0604020202020204" pitchFamily="34" charset="0"/>
                <a:cs typeface="Arial" panose="020B0604020202020204" pitchFamily="34" charset="0"/>
              </a:rPr>
              <a:t>o</a:t>
            </a:r>
            <a:endParaRPr lang="en-US" sz="20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F6C60766-E1BC-3590-2B35-7D39216EAEED}"/>
              </a:ext>
            </a:extLst>
          </p:cNvPr>
          <p:cNvSpPr txBox="1"/>
          <p:nvPr/>
        </p:nvSpPr>
        <p:spPr>
          <a:xfrm>
            <a:off x="9549918" y="4316513"/>
            <a:ext cx="1686189" cy="1669252"/>
          </a:xfrm>
          <a:prstGeom prst="rect">
            <a:avLst/>
          </a:prstGeom>
          <a:noFill/>
        </p:spPr>
        <p:txBody>
          <a:bodyPr wrap="square" numCol="1" rtlCol="0">
            <a:spAutoFit/>
          </a:bodyPr>
          <a:lstStyle/>
          <a:p>
            <a:r>
              <a:rPr lang="en-US" sz="2000" dirty="0">
                <a:latin typeface="Arial" panose="020B0604020202020204" pitchFamily="34" charset="0"/>
                <a:cs typeface="Arial" panose="020B0604020202020204" pitchFamily="34" charset="0"/>
              </a:rPr>
              <a:t>Δ = 0.0157</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σ</a:t>
            </a:r>
            <a:r>
              <a:rPr lang="en-US" sz="2000" baseline="30000" dirty="0">
                <a:latin typeface="Arial" panose="020B0604020202020204" pitchFamily="34" charset="0"/>
                <a:cs typeface="Arial" panose="020B0604020202020204" pitchFamily="34" charset="0"/>
              </a:rPr>
              <a:t>2</a:t>
            </a:r>
            <a:r>
              <a:rPr lang="en-US" sz="2000" dirty="0">
                <a:latin typeface="Arial" panose="020B0604020202020204" pitchFamily="34" charset="0"/>
                <a:cs typeface="Arial" panose="020B0604020202020204" pitchFamily="34" charset="0"/>
              </a:rPr>
              <a:t> = 1.8014</a:t>
            </a:r>
            <a:r>
              <a:rPr lang="en-US" sz="2000" baseline="30000" dirty="0">
                <a:latin typeface="Arial" panose="020B0604020202020204" pitchFamily="34" charset="0"/>
                <a:cs typeface="Arial" panose="020B0604020202020204" pitchFamily="34" charset="0"/>
              </a:rPr>
              <a:t>o</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θ  = 5.985</a:t>
            </a:r>
            <a:r>
              <a:rPr lang="en-US" sz="2000" baseline="30000" dirty="0">
                <a:latin typeface="Arial" panose="020B0604020202020204" pitchFamily="34" charset="0"/>
                <a:cs typeface="Arial" panose="020B0604020202020204" pitchFamily="34" charset="0"/>
              </a:rPr>
              <a:t>o</a:t>
            </a:r>
            <a:endParaRPr lang="en-US" sz="2000" dirty="0">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AC2F1253-4121-0232-ECAA-D089762BED10}"/>
              </a:ext>
            </a:extLst>
          </p:cNvPr>
          <p:cNvSpPr/>
          <p:nvPr/>
        </p:nvSpPr>
        <p:spPr>
          <a:xfrm>
            <a:off x="5805939" y="3906419"/>
            <a:ext cx="5324802" cy="2061059"/>
          </a:xfrm>
          <a:prstGeom prst="rect">
            <a:avLst/>
          </a:prstGeom>
          <a:no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7498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D21AF-C549-2062-1F29-E319061AF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A35A1-9A28-8DA3-8D78-3DC5CE7DA505}"/>
              </a:ext>
            </a:extLst>
          </p:cNvPr>
          <p:cNvSpPr>
            <a:spLocks noGrp="1"/>
          </p:cNvSpPr>
          <p:nvPr>
            <p:ph type="title"/>
          </p:nvPr>
        </p:nvSpPr>
        <p:spPr/>
        <p:txBody>
          <a:bodyPr/>
          <a:lstStyle/>
          <a:p>
            <a:r>
              <a:rPr lang="en-US" dirty="0"/>
              <a:t>Conclusions and Future Steps</a:t>
            </a:r>
          </a:p>
        </p:txBody>
      </p:sp>
      <p:sp>
        <p:nvSpPr>
          <p:cNvPr id="4" name="Slide Number Placeholder 3">
            <a:extLst>
              <a:ext uri="{FF2B5EF4-FFF2-40B4-BE49-F238E27FC236}">
                <a16:creationId xmlns:a16="http://schemas.microsoft.com/office/drawing/2014/main" id="{A746F0CD-1020-9A9C-9590-255572AA4898}"/>
              </a:ext>
            </a:extLst>
          </p:cNvPr>
          <p:cNvSpPr>
            <a:spLocks noGrp="1"/>
          </p:cNvSpPr>
          <p:nvPr>
            <p:ph type="sldNum" sz="quarter" idx="12"/>
          </p:nvPr>
        </p:nvSpPr>
        <p:spPr/>
        <p:txBody>
          <a:bodyPr/>
          <a:lstStyle/>
          <a:p>
            <a:fld id="{0A885B08-ED83-4E80-81DD-27C80F4EAFCA}" type="slidenum">
              <a:rPr lang="en-US" smtClean="0"/>
              <a:t>7</a:t>
            </a:fld>
            <a:endParaRPr lang="en-US"/>
          </a:p>
        </p:txBody>
      </p:sp>
      <p:sp>
        <p:nvSpPr>
          <p:cNvPr id="8" name="Rectangle 7">
            <a:extLst>
              <a:ext uri="{FF2B5EF4-FFF2-40B4-BE49-F238E27FC236}">
                <a16:creationId xmlns:a16="http://schemas.microsoft.com/office/drawing/2014/main" id="{49532101-052C-1BB7-E2E9-D66F4EB7779E}"/>
              </a:ext>
            </a:extLst>
          </p:cNvPr>
          <p:cNvSpPr/>
          <p:nvPr/>
        </p:nvSpPr>
        <p:spPr>
          <a:xfrm>
            <a:off x="107715" y="1022328"/>
            <a:ext cx="5988285" cy="4946210"/>
          </a:xfrm>
          <a:prstGeom prst="rect">
            <a:avLst/>
          </a:prstGeom>
          <a:no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DEC1A0-060E-15D5-1A45-3292C35250E8}"/>
              </a:ext>
            </a:extLst>
          </p:cNvPr>
          <p:cNvSpPr/>
          <p:nvPr/>
        </p:nvSpPr>
        <p:spPr>
          <a:xfrm>
            <a:off x="6096000" y="1022328"/>
            <a:ext cx="5988285" cy="4946210"/>
          </a:xfrm>
          <a:prstGeom prst="rect">
            <a:avLst/>
          </a:prstGeom>
          <a:no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6F246CC1-13C3-7440-590D-DF1D5D770AEB}"/>
              </a:ext>
            </a:extLst>
          </p:cNvPr>
          <p:cNvSpPr>
            <a:spLocks noGrp="1"/>
          </p:cNvSpPr>
          <p:nvPr>
            <p:ph idx="1"/>
          </p:nvPr>
        </p:nvSpPr>
        <p:spPr>
          <a:xfrm>
            <a:off x="200541" y="979938"/>
            <a:ext cx="5802634" cy="5030989"/>
          </a:xfrm>
        </p:spPr>
        <p:txBody>
          <a:bodyPr>
            <a:normAutofit/>
          </a:bodyPr>
          <a:lstStyle/>
          <a:p>
            <a:pPr marL="0" indent="0" algn="ctr">
              <a:lnSpc>
                <a:spcPct val="100000"/>
              </a:lnSpc>
              <a:buNone/>
            </a:pPr>
            <a:r>
              <a:rPr lang="en-US" sz="2000" b="1" u="sng" dirty="0"/>
              <a:t>Conclusions</a:t>
            </a:r>
          </a:p>
          <a:p>
            <a:pPr marL="457200" indent="-457200">
              <a:lnSpc>
                <a:spcPct val="100000"/>
              </a:lnSpc>
              <a:buFontTx/>
              <a:buChar char="-"/>
            </a:pPr>
            <a:r>
              <a:rPr lang="en-US" sz="2000" dirty="0"/>
              <a:t>CD changes within the show trend with distortion parameters.</a:t>
            </a:r>
          </a:p>
          <a:p>
            <a:pPr marL="0" indent="0">
              <a:lnSpc>
                <a:spcPct val="100000"/>
              </a:lnSpc>
              <a:buNone/>
            </a:pPr>
            <a:endParaRPr lang="en-US" sz="2000" dirty="0"/>
          </a:p>
          <a:p>
            <a:pPr marL="457200" indent="-457200">
              <a:lnSpc>
                <a:spcPct val="100000"/>
              </a:lnSpc>
              <a:buFontTx/>
              <a:buChar char="-"/>
            </a:pPr>
            <a:r>
              <a:rPr lang="en-US" sz="2000" dirty="0"/>
              <a:t>Structure requires further analysis to fully explain reason for CD changes.</a:t>
            </a:r>
          </a:p>
          <a:p>
            <a:pPr marL="457200" indent="-457200">
              <a:lnSpc>
                <a:spcPct val="100000"/>
              </a:lnSpc>
              <a:buFontTx/>
              <a:buChar char="-"/>
            </a:pPr>
            <a:endParaRPr lang="en-US" sz="2000" dirty="0"/>
          </a:p>
          <a:p>
            <a:pPr marL="457200" indent="-457200">
              <a:lnSpc>
                <a:spcPct val="100000"/>
              </a:lnSpc>
              <a:buFontTx/>
              <a:buChar char="-"/>
            </a:pPr>
            <a:r>
              <a:rPr lang="en-US" sz="2000" dirty="0"/>
              <a:t>PXRD patterns suggest proper phase formation in all steps.</a:t>
            </a:r>
          </a:p>
          <a:p>
            <a:pPr marL="457200" indent="-457200">
              <a:lnSpc>
                <a:spcPct val="100000"/>
              </a:lnSpc>
              <a:buFontTx/>
              <a:buChar char="-"/>
            </a:pPr>
            <a:endParaRPr lang="en-US" sz="2000" dirty="0"/>
          </a:p>
          <a:p>
            <a:pPr marL="457200" indent="-457200">
              <a:lnSpc>
                <a:spcPct val="100000"/>
              </a:lnSpc>
              <a:buFontTx/>
              <a:buChar char="-"/>
            </a:pPr>
            <a:r>
              <a:rPr lang="en-US" sz="2000" dirty="0"/>
              <a:t>While unexplained, this phenomena could give insight into the behaviors of copper HOIPs</a:t>
            </a:r>
          </a:p>
          <a:p>
            <a:pPr marL="0" indent="0">
              <a:buNone/>
            </a:pPr>
            <a:endParaRPr lang="en-US" sz="2000" dirty="0"/>
          </a:p>
        </p:txBody>
      </p:sp>
      <p:sp>
        <p:nvSpPr>
          <p:cNvPr id="12" name="Content Placeholder 2">
            <a:extLst>
              <a:ext uri="{FF2B5EF4-FFF2-40B4-BE49-F238E27FC236}">
                <a16:creationId xmlns:a16="http://schemas.microsoft.com/office/drawing/2014/main" id="{4859D264-D424-F92C-EFDB-87BECA4D60B2}"/>
              </a:ext>
            </a:extLst>
          </p:cNvPr>
          <p:cNvSpPr txBox="1">
            <a:spLocks/>
          </p:cNvSpPr>
          <p:nvPr/>
        </p:nvSpPr>
        <p:spPr>
          <a:xfrm>
            <a:off x="6188825" y="979938"/>
            <a:ext cx="5802634" cy="50309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2000" b="1" u="sng" dirty="0"/>
              <a:t>Future Steps</a:t>
            </a:r>
          </a:p>
          <a:p>
            <a:pPr marL="457200" indent="-457200">
              <a:lnSpc>
                <a:spcPct val="100000"/>
              </a:lnSpc>
              <a:buFontTx/>
              <a:buChar char="-"/>
            </a:pPr>
            <a:r>
              <a:rPr lang="en-US" sz="2000" dirty="0"/>
              <a:t>Refinement of single crystals and/or TEM analysis to fully resolve crystal structure.</a:t>
            </a:r>
          </a:p>
          <a:p>
            <a:pPr marL="457200" indent="-457200">
              <a:lnSpc>
                <a:spcPct val="100000"/>
              </a:lnSpc>
              <a:buFontTx/>
              <a:buChar char="-"/>
            </a:pPr>
            <a:endParaRPr lang="en-US" sz="2000" dirty="0"/>
          </a:p>
          <a:p>
            <a:pPr marL="457200" indent="-457200">
              <a:lnSpc>
                <a:spcPct val="100000"/>
              </a:lnSpc>
              <a:buFontTx/>
              <a:buChar char="-"/>
            </a:pPr>
            <a:r>
              <a:rPr lang="en-US" sz="2000" dirty="0"/>
              <a:t>Test the effects of spacer mixing on magnetic properties such as magnetic CD.</a:t>
            </a:r>
          </a:p>
          <a:p>
            <a:pPr marL="457200" indent="-457200">
              <a:lnSpc>
                <a:spcPct val="100000"/>
              </a:lnSpc>
              <a:buFontTx/>
              <a:buChar char="-"/>
            </a:pPr>
            <a:endParaRPr lang="en-US" sz="2000" dirty="0"/>
          </a:p>
          <a:p>
            <a:pPr marL="457200" indent="-457200">
              <a:lnSpc>
                <a:spcPct val="100000"/>
              </a:lnSpc>
              <a:buFontTx/>
              <a:buChar char="-"/>
            </a:pPr>
            <a:r>
              <a:rPr lang="en-US" sz="2000" dirty="0"/>
              <a:t>Test smaller achiral spacers to further analyze the various effects of spacer mixing.</a:t>
            </a:r>
          </a:p>
          <a:p>
            <a:pPr marL="0" indent="0">
              <a:lnSpc>
                <a:spcPct val="100000"/>
              </a:lnSpc>
              <a:buNone/>
            </a:pPr>
            <a:endParaRPr lang="en-US" sz="2000" dirty="0"/>
          </a:p>
          <a:p>
            <a:pPr marL="0" indent="0">
              <a:buFont typeface="Arial" panose="020B0604020202020204" pitchFamily="34" charset="0"/>
              <a:buNone/>
            </a:pPr>
            <a:endParaRPr lang="en-US" sz="2000" dirty="0"/>
          </a:p>
        </p:txBody>
      </p:sp>
    </p:spTree>
    <p:extLst>
      <p:ext uri="{BB962C8B-B14F-4D97-AF65-F5344CB8AC3E}">
        <p14:creationId xmlns:p14="http://schemas.microsoft.com/office/powerpoint/2010/main" val="4234108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B0A2-DC3A-7DD1-BC3A-12073307D937}"/>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BBC6D9C6-11AD-5202-B149-46113850EA85}"/>
              </a:ext>
            </a:extLst>
          </p:cNvPr>
          <p:cNvSpPr>
            <a:spLocks noGrp="1"/>
          </p:cNvSpPr>
          <p:nvPr>
            <p:ph idx="1"/>
          </p:nvPr>
        </p:nvSpPr>
        <p:spPr/>
        <p:txBody>
          <a:bodyPr/>
          <a:lstStyle/>
          <a:p>
            <a:pPr marL="0" indent="0">
              <a:buNone/>
            </a:pPr>
            <a:r>
              <a:rPr lang="en-US" sz="2000" dirty="0"/>
              <a:t>Thank you to Camryn Gloor, Yan Liang, Wei You, and the rest of the You group at UNC for the guidance and mentorship given throughout this project!</a:t>
            </a:r>
          </a:p>
          <a:p>
            <a:pPr marL="0" indent="0">
              <a:buNone/>
            </a:pPr>
            <a:endParaRPr lang="en-US" sz="2000" dirty="0"/>
          </a:p>
          <a:p>
            <a:pPr marL="0" indent="0">
              <a:buNone/>
            </a:pPr>
            <a:r>
              <a:rPr lang="en-US" sz="2000" dirty="0"/>
              <a:t>Thank you to Xiaotong Li, Carson Campbell, and the rest of the Li group at NC State for mentorship on previous projects that greatly improved my knowledge going into this project!</a:t>
            </a:r>
          </a:p>
          <a:p>
            <a:pPr marL="0" indent="0">
              <a:buNone/>
            </a:pPr>
            <a:endParaRPr lang="en-US" dirty="0"/>
          </a:p>
          <a:p>
            <a:pPr marL="0" indent="0">
              <a:buNone/>
            </a:pPr>
            <a:r>
              <a:rPr lang="en-US" sz="2000" dirty="0"/>
              <a:t>Thank you to Phillip Strader, NSF, RTNN, and all those who made this project possible!</a:t>
            </a:r>
          </a:p>
          <a:p>
            <a:pPr marL="0" indent="0">
              <a:buNone/>
            </a:pPr>
            <a:endParaRPr lang="en-US" dirty="0"/>
          </a:p>
        </p:txBody>
      </p:sp>
      <p:sp>
        <p:nvSpPr>
          <p:cNvPr id="4" name="Slide Number Placeholder 3">
            <a:extLst>
              <a:ext uri="{FF2B5EF4-FFF2-40B4-BE49-F238E27FC236}">
                <a16:creationId xmlns:a16="http://schemas.microsoft.com/office/drawing/2014/main" id="{CE4B4096-86FC-64F5-08E1-4E685C22AD54}"/>
              </a:ext>
            </a:extLst>
          </p:cNvPr>
          <p:cNvSpPr>
            <a:spLocks noGrp="1"/>
          </p:cNvSpPr>
          <p:nvPr>
            <p:ph type="sldNum" sz="quarter" idx="12"/>
          </p:nvPr>
        </p:nvSpPr>
        <p:spPr/>
        <p:txBody>
          <a:bodyPr/>
          <a:lstStyle/>
          <a:p>
            <a:fld id="{0A885B08-ED83-4E80-81DD-27C80F4EAFCA}" type="slidenum">
              <a:rPr lang="en-US" smtClean="0"/>
              <a:t>8</a:t>
            </a:fld>
            <a:endParaRPr lang="en-US"/>
          </a:p>
        </p:txBody>
      </p:sp>
      <p:sp>
        <p:nvSpPr>
          <p:cNvPr id="6" name="TextBox 5">
            <a:extLst>
              <a:ext uri="{FF2B5EF4-FFF2-40B4-BE49-F238E27FC236}">
                <a16:creationId xmlns:a16="http://schemas.microsoft.com/office/drawing/2014/main" id="{3D4313FD-F47E-378A-48D0-55BAC40485FC}"/>
              </a:ext>
            </a:extLst>
          </p:cNvPr>
          <p:cNvSpPr txBox="1"/>
          <p:nvPr/>
        </p:nvSpPr>
        <p:spPr>
          <a:xfrm>
            <a:off x="1054063" y="4549986"/>
            <a:ext cx="9936480" cy="1200329"/>
          </a:xfrm>
          <a:prstGeom prst="rect">
            <a:avLst/>
          </a:prstGeom>
          <a:noFill/>
        </p:spPr>
        <p:txBody>
          <a:bodyPr wrap="square">
            <a:spAutoFit/>
          </a:bodyPr>
          <a:lstStyle/>
          <a:p>
            <a:pPr algn="just"/>
            <a:r>
              <a:rPr lang="en-US" sz="1800" i="1" dirty="0">
                <a:latin typeface="Arial" panose="020B0604020202020204" pitchFamily="34" charset="0"/>
                <a:ea typeface="+mn-lt"/>
                <a:cs typeface="Arial" panose="020B0604020202020204" pitchFamily="34" charset="0"/>
              </a:rPr>
              <a:t>This material is based upon work which is supported by the National Science Foundation (award numbers 2447827, 2447828, 2447829, </a:t>
            </a:r>
            <a:r>
              <a:rPr lang="en-US" i="1" dirty="0">
                <a:latin typeface="Arial" panose="020B0604020202020204" pitchFamily="34" charset="0"/>
                <a:cs typeface="Arial" panose="020B0604020202020204" pitchFamily="34" charset="0"/>
              </a:rPr>
              <a:t>CHE-2117287</a:t>
            </a:r>
            <a:r>
              <a:rPr lang="en-US" sz="1800" i="1" dirty="0">
                <a:latin typeface="Arial" panose="020B0604020202020204" pitchFamily="34" charset="0"/>
                <a:ea typeface="+mn-lt"/>
                <a:cs typeface="Arial" panose="020B0604020202020204" pitchFamily="34" charset="0"/>
              </a:rPr>
              <a:t> and ECCS-2025064). Any opinions, findings, and conclusions or recommendations expressed in this material are those of the author(s) and do not necessarily reflect the views of the National Science Foundation.</a:t>
            </a:r>
            <a:endParaRPr lang="en-US" sz="1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2661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1392</TotalTime>
  <Words>685</Words>
  <Application>Microsoft Office PowerPoint</Application>
  <PresentationFormat>Widescreen</PresentationFormat>
  <Paragraphs>138</Paragraphs>
  <Slides>8</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4" baseType="lpstr">
      <vt:lpstr>Arial</vt:lpstr>
      <vt:lpstr>Calibri</vt:lpstr>
      <vt:lpstr>Cambria Math</vt:lpstr>
      <vt:lpstr>Times</vt:lpstr>
      <vt:lpstr>Office Theme</vt:lpstr>
      <vt:lpstr>Graph</vt:lpstr>
      <vt:lpstr>Chiral/Achiral Spacer Mixing in Copper-Based Hybrid Halide Perovskites</vt:lpstr>
      <vt:lpstr>Project Background</vt:lpstr>
      <vt:lpstr>Background Cont.</vt:lpstr>
      <vt:lpstr>Single Crystals and Thin Films Were Synthesized</vt:lpstr>
      <vt:lpstr>Chiral Properties Were Analyzed</vt:lpstr>
      <vt:lpstr>Inorganic Structure Was Resolved</vt:lpstr>
      <vt:lpstr>Conclusions and Future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M Strader</dc:creator>
  <cp:lastModifiedBy>Griffin Cook</cp:lastModifiedBy>
  <cp:revision>8</cp:revision>
  <dcterms:created xsi:type="dcterms:W3CDTF">2022-05-16T14:38:37Z</dcterms:created>
  <dcterms:modified xsi:type="dcterms:W3CDTF">2026-07-28T20:57:08Z</dcterms:modified>
</cp:coreProperties>
</file>