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9" r:id="rId1"/>
  </p:sldMasterIdLst>
  <p:notesMasterIdLst>
    <p:notesMasterId r:id="rId24"/>
  </p:notesMasterIdLst>
  <p:sldIdLst>
    <p:sldId id="256" r:id="rId2"/>
    <p:sldId id="257" r:id="rId3"/>
    <p:sldId id="267" r:id="rId4"/>
    <p:sldId id="270" r:id="rId5"/>
    <p:sldId id="258" r:id="rId6"/>
    <p:sldId id="259" r:id="rId7"/>
    <p:sldId id="260" r:id="rId8"/>
    <p:sldId id="277" r:id="rId9"/>
    <p:sldId id="279" r:id="rId10"/>
    <p:sldId id="273" r:id="rId11"/>
    <p:sldId id="274" r:id="rId12"/>
    <p:sldId id="261" r:id="rId13"/>
    <p:sldId id="278" r:id="rId14"/>
    <p:sldId id="280" r:id="rId15"/>
    <p:sldId id="262" r:id="rId16"/>
    <p:sldId id="264" r:id="rId17"/>
    <p:sldId id="276" r:id="rId18"/>
    <p:sldId id="266" r:id="rId19"/>
    <p:sldId id="269" r:id="rId20"/>
    <p:sldId id="268" r:id="rId21"/>
    <p:sldId id="271" r:id="rId22"/>
    <p:sldId id="265" r:id="rId2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4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10" autoAdjust="0"/>
    <p:restoredTop sz="94501"/>
  </p:normalViewPr>
  <p:slideViewPr>
    <p:cSldViewPr snapToGrid="0">
      <p:cViewPr varScale="1">
        <p:scale>
          <a:sx n="151" d="100"/>
          <a:sy n="151" d="100"/>
        </p:scale>
        <p:origin x="1008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ec3e520e1b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20" name="Google Shape;120;g3ec3e520e1b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>
          <a:extLst>
            <a:ext uri="{FF2B5EF4-FFF2-40B4-BE49-F238E27FC236}">
              <a16:creationId xmlns:a16="http://schemas.microsoft.com/office/drawing/2014/main" id="{C16A268F-0C6C-449B-E148-1285690D5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ec3e520e1b_0_0:notes">
            <a:extLst>
              <a:ext uri="{FF2B5EF4-FFF2-40B4-BE49-F238E27FC236}">
                <a16:creationId xmlns:a16="http://schemas.microsoft.com/office/drawing/2014/main" id="{B4BC6653-AA26-8558-768A-020C632095F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67" name="Google Shape;67;g3ec3e520e1b_0_0:notes">
            <a:extLst>
              <a:ext uri="{FF2B5EF4-FFF2-40B4-BE49-F238E27FC236}">
                <a16:creationId xmlns:a16="http://schemas.microsoft.com/office/drawing/2014/main" id="{A3C87B70-E3F1-C388-CFEA-6B9CE1A9421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20649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ec5c1a401a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25" name="Google Shape;125;g3ec5c1a401a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ec3e520e1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67" name="Google Shape;67;g3ec3e520e1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>
          <a:extLst>
            <a:ext uri="{FF2B5EF4-FFF2-40B4-BE49-F238E27FC236}">
              <a16:creationId xmlns:a16="http://schemas.microsoft.com/office/drawing/2014/main" id="{0680475F-9B11-75F6-61D3-416307B07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ec3e520e1b_0_0:notes">
            <a:extLst>
              <a:ext uri="{FF2B5EF4-FFF2-40B4-BE49-F238E27FC236}">
                <a16:creationId xmlns:a16="http://schemas.microsoft.com/office/drawing/2014/main" id="{36EE0911-0A94-2CD0-6FFB-897FEB3B25E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67" name="Google Shape;67;g3ec3e520e1b_0_0:notes">
            <a:extLst>
              <a:ext uri="{FF2B5EF4-FFF2-40B4-BE49-F238E27FC236}">
                <a16:creationId xmlns:a16="http://schemas.microsoft.com/office/drawing/2014/main" id="{C6962B58-306F-4D10-6F37-6C5D5D189DF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57223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f135686a68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75" name="Google Shape;75;g3f135686a68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ec3e520e1b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85" name="Google Shape;85;g3ec3e520e1b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ec3e520e1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93" name="Google Shape;93;g3ec3e520e1b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4124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ec3e520e1b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02" name="Google Shape;102;g3ec3e520e1b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ec5c1a401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08" name="Google Shape;108;g3ec5c1a401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65180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3" name="Google Shape;13;p2"/>
          <p:cNvCxnSpPr/>
          <p:nvPr/>
        </p:nvCxnSpPr>
        <p:spPr>
          <a:xfrm rot="10800000" flipH="1">
            <a:off x="448650" y="779325"/>
            <a:ext cx="8246700" cy="14100"/>
          </a:xfrm>
          <a:prstGeom prst="straightConnector1">
            <a:avLst/>
          </a:prstGeom>
          <a:noFill/>
          <a:ln w="76200" cap="flat" cmpd="sng">
            <a:solidFill>
              <a:srgbClr val="980000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50B52-06B6-3FFD-D7B7-57F82EA59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8BD95-02E5-ED19-FA8F-AC38DE2E43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4417BE-BFF3-E43B-FCD2-EA07D0BB3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3A282-F6D4-FF5C-A27D-AEF069128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B492A-1222-3823-FA99-90C2DB153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BC218-0E43-4726-A80B-91DB00678F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088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255025" y="128296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255025" y="872244"/>
            <a:ext cx="8520600" cy="42712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1" name="Google Shape;21;p4"/>
          <p:cNvCxnSpPr/>
          <p:nvPr/>
        </p:nvCxnSpPr>
        <p:spPr>
          <a:xfrm rot="10800000" flipH="1">
            <a:off x="183000" y="775970"/>
            <a:ext cx="8778000" cy="21300"/>
          </a:xfrm>
          <a:prstGeom prst="straightConnector1">
            <a:avLst/>
          </a:prstGeom>
          <a:noFill/>
          <a:ln w="38100" cap="flat" cmpd="sng">
            <a:solidFill>
              <a:srgbClr val="980000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g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311688" y="878748"/>
            <a:ext cx="8520600" cy="214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latin typeface="Abadi" panose="020B0604020104020204" pitchFamily="34" charset="0"/>
                <a:ea typeface="Times New Roman"/>
                <a:cs typeface="Times New Roman"/>
                <a:sym typeface="Times New Roman"/>
              </a:rPr>
              <a:t>Suborbital Flight Assessment of dRBC</a:t>
            </a:r>
            <a:br>
              <a:rPr lang="en" sz="3200" dirty="0">
                <a:latin typeface="Abadi" panose="020B0604020104020204" pitchFamily="34" charset="0"/>
                <a:ea typeface="Times New Roman"/>
                <a:cs typeface="Times New Roman"/>
                <a:sym typeface="Times New Roman"/>
              </a:rPr>
            </a:br>
            <a:r>
              <a:rPr lang="en" sz="3200" dirty="0">
                <a:latin typeface="Abadi" panose="020B0604020104020204" pitchFamily="34" charset="0"/>
                <a:ea typeface="Times New Roman"/>
                <a:cs typeface="Times New Roman"/>
                <a:sym typeface="Times New Roman"/>
              </a:rPr>
              <a:t>in Reduced Gravity:</a:t>
            </a:r>
            <a:br>
              <a:rPr lang="en" sz="3200" dirty="0">
                <a:latin typeface="Abadi" panose="020B0604020104020204" pitchFamily="34" charset="0"/>
                <a:ea typeface="Times New Roman"/>
                <a:cs typeface="Times New Roman"/>
                <a:sym typeface="Times New Roman"/>
              </a:rPr>
            </a:br>
            <a:r>
              <a:rPr lang="en" sz="3200" dirty="0">
                <a:latin typeface="Abadi" panose="020B0604020104020204" pitchFamily="34" charset="0"/>
                <a:ea typeface="Times New Roman"/>
                <a:cs typeface="Times New Roman"/>
                <a:sym typeface="Times New Roman"/>
              </a:rPr>
              <a:t>Advancing of Automated Control System with</a:t>
            </a:r>
            <a:br>
              <a:rPr lang="en" sz="3200" dirty="0">
                <a:latin typeface="Abadi" panose="020B0604020104020204" pitchFamily="34" charset="0"/>
                <a:ea typeface="Times New Roman"/>
                <a:cs typeface="Times New Roman"/>
                <a:sym typeface="Times New Roman"/>
              </a:rPr>
            </a:br>
            <a:r>
              <a:rPr lang="en" sz="3200" dirty="0">
                <a:latin typeface="Abadi" panose="020B0604020104020204" pitchFamily="34" charset="0"/>
                <a:ea typeface="Times New Roman"/>
                <a:cs typeface="Times New Roman"/>
                <a:sym typeface="Times New Roman"/>
              </a:rPr>
              <a:t>Dual-Wavelength Spectrophotometer</a:t>
            </a:r>
            <a:endParaRPr sz="3600" dirty="0">
              <a:latin typeface="Abadi" panose="020B0604020104020204" pitchFamily="34" charset="0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1"/>
          </p:nvPr>
        </p:nvSpPr>
        <p:spPr>
          <a:xfrm>
            <a:off x="311687" y="2939063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+mj-l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 u="sng" dirty="0">
                <a:solidFill>
                  <a:srgbClr val="980000"/>
                </a:solidFill>
                <a:latin typeface="+mj-lt"/>
                <a:ea typeface="Times New Roman"/>
                <a:cs typeface="Times New Roman"/>
                <a:sym typeface="Times New Roman"/>
              </a:rPr>
              <a:t>Adam Bowman</a:t>
            </a:r>
            <a:r>
              <a:rPr lang="en" sz="7000" dirty="0">
                <a:solidFill>
                  <a:srgbClr val="980000"/>
                </a:solidFill>
                <a:latin typeface="+mj-lt"/>
                <a:ea typeface="Times New Roman"/>
                <a:cs typeface="Times New Roman"/>
                <a:sym typeface="Times New Roman"/>
              </a:rPr>
              <a:t>, Centre College</a:t>
            </a:r>
            <a:endParaRPr sz="7000" dirty="0">
              <a:solidFill>
                <a:srgbClr val="980000"/>
              </a:solidFill>
              <a:latin typeface="+mj-lt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 dirty="0">
                <a:solidFill>
                  <a:srgbClr val="980000"/>
                </a:solidFill>
                <a:latin typeface="+mj-lt"/>
                <a:ea typeface="Times New Roman"/>
                <a:cs typeface="Times New Roman"/>
                <a:sym typeface="Times New Roman"/>
              </a:rPr>
              <a:t>Dr. Thomas Roussel, University of Louisville </a:t>
            </a:r>
            <a:endParaRPr sz="7000" dirty="0">
              <a:solidFill>
                <a:srgbClr val="980000"/>
              </a:solidFill>
              <a:latin typeface="+mj-lt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 dirty="0">
                <a:solidFill>
                  <a:srgbClr val="980000"/>
                </a:solidFill>
                <a:latin typeface="+mj-lt"/>
                <a:ea typeface="Times New Roman"/>
                <a:cs typeface="Times New Roman"/>
                <a:sym typeface="Times New Roman"/>
              </a:rPr>
              <a:t>Dr. George Pantalos, University of Louisville &amp; Cardiovascular Innovation Institute</a:t>
            </a:r>
            <a:endParaRPr sz="7000" dirty="0">
              <a:solidFill>
                <a:srgbClr val="980000"/>
              </a:solidFill>
              <a:latin typeface="+mj-lt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275" y="4193375"/>
            <a:ext cx="2823350" cy="5018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 txBox="1"/>
          <p:nvPr/>
        </p:nvSpPr>
        <p:spPr>
          <a:xfrm>
            <a:off x="49275" y="4695175"/>
            <a:ext cx="3389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</a:rPr>
              <a:t>NSF REU Award ID # 2348869</a:t>
            </a:r>
            <a:r>
              <a:rPr lang="en" sz="1100">
                <a:solidFill>
                  <a:schemeClr val="dk1"/>
                </a:solidFill>
              </a:rPr>
              <a:t> </a:t>
            </a:r>
            <a:endParaRPr sz="1800" b="1">
              <a:solidFill>
                <a:schemeClr val="dk1"/>
              </a:solidFill>
            </a:endParaRPr>
          </a:p>
        </p:txBody>
      </p:sp>
      <p:pic>
        <p:nvPicPr>
          <p:cNvPr id="60" name="Google Shape;60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20863" y="4096294"/>
            <a:ext cx="3679274" cy="69595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3"/>
          <p:cNvSpPr txBox="1"/>
          <p:nvPr/>
        </p:nvSpPr>
        <p:spPr>
          <a:xfrm>
            <a:off x="5406538" y="4695175"/>
            <a:ext cx="3507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</a:rPr>
              <a:t>NSF NNCI Award ID # 2025075</a:t>
            </a:r>
            <a:r>
              <a:rPr lang="en" sz="1100">
                <a:solidFill>
                  <a:schemeClr val="dk1"/>
                </a:solidFill>
              </a:rPr>
              <a:t> </a:t>
            </a:r>
            <a:endParaRPr sz="1800" b="1">
              <a:solidFill>
                <a:schemeClr val="dk1"/>
              </a:solidFill>
            </a:endParaRPr>
          </a:p>
        </p:txBody>
      </p:sp>
      <p:pic>
        <p:nvPicPr>
          <p:cNvPr id="62" name="Google Shape;62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25264" y="2"/>
            <a:ext cx="729035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0"/>
            <a:ext cx="1188675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35900" y="0"/>
            <a:ext cx="3272175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02576183-7381-3599-0AC7-04B508111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01" y="926342"/>
            <a:ext cx="813871" cy="16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8FBFA31-01D0-70A9-BFFC-3EEC659CFAAD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8090" y="79822"/>
            <a:ext cx="1312070" cy="674428"/>
          </a:xfrm>
          <a:prstGeom prst="rect">
            <a:avLst/>
          </a:prstGeom>
        </p:spPr>
      </p:pic>
      <p:pic>
        <p:nvPicPr>
          <p:cNvPr id="3" name="Picture 2" descr="Symbols of NASA - NASA">
            <a:extLst>
              <a:ext uri="{FF2B5EF4-FFF2-40B4-BE49-F238E27FC236}">
                <a16:creationId xmlns:a16="http://schemas.microsoft.com/office/drawing/2014/main" id="{E9175CF0-B702-82B5-CB6B-064E0372223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02152" y="47274"/>
            <a:ext cx="729035" cy="68615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2843A9A0-9A44-E40B-FEBB-07E76B94CABA}"/>
              </a:ext>
            </a:extLst>
          </p:cNvPr>
          <p:cNvSpPr/>
          <p:nvPr/>
        </p:nvSpPr>
        <p:spPr>
          <a:xfrm>
            <a:off x="289901" y="614065"/>
            <a:ext cx="3606411" cy="2881313"/>
          </a:xfrm>
          <a:prstGeom prst="roundRect">
            <a:avLst>
              <a:gd name="adj" fmla="val 9064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04712E6-C504-75DB-F4E6-4082E3521C3B}"/>
              </a:ext>
            </a:extLst>
          </p:cNvPr>
          <p:cNvSpPr/>
          <p:nvPr/>
        </p:nvSpPr>
        <p:spPr>
          <a:xfrm>
            <a:off x="4196954" y="581194"/>
            <a:ext cx="1885950" cy="1038225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NAND FLASH Storage</a:t>
            </a:r>
          </a:p>
          <a:p>
            <a:pPr algn="ctr"/>
            <a:r>
              <a:rPr lang="en-US" sz="900" dirty="0"/>
              <a:t>XTX Technology Limited </a:t>
            </a:r>
          </a:p>
          <a:p>
            <a:pPr algn="ctr"/>
            <a:r>
              <a:rPr lang="en-US" sz="900" dirty="0"/>
              <a:t>XTSD02GLGEAG</a:t>
            </a:r>
          </a:p>
          <a:p>
            <a:pPr algn="ctr"/>
            <a:r>
              <a:rPr lang="en-US" sz="900" dirty="0"/>
              <a:t>2 GB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0F19332-1481-A29C-FFE6-1497D1C71AF3}"/>
              </a:ext>
            </a:extLst>
          </p:cNvPr>
          <p:cNvSpPr/>
          <p:nvPr/>
        </p:nvSpPr>
        <p:spPr>
          <a:xfrm>
            <a:off x="6873475" y="2202825"/>
            <a:ext cx="1885950" cy="1038225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TEMPERATURE</a:t>
            </a:r>
          </a:p>
          <a:p>
            <a:pPr algn="ctr"/>
            <a:r>
              <a:rPr lang="en-US" sz="900" dirty="0"/>
              <a:t>DHT22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5F14D94-AF58-128F-A570-D0C6922C17AB}"/>
              </a:ext>
            </a:extLst>
          </p:cNvPr>
          <p:cNvSpPr/>
          <p:nvPr/>
        </p:nvSpPr>
        <p:spPr>
          <a:xfrm>
            <a:off x="4201716" y="3760162"/>
            <a:ext cx="1885950" cy="1038225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PUMP/MOTOR CONTROL</a:t>
            </a:r>
          </a:p>
          <a:p>
            <a:pPr algn="ctr"/>
            <a:r>
              <a:rPr lang="en-US" sz="900" dirty="0"/>
              <a:t>5V N-Channel</a:t>
            </a:r>
            <a:br>
              <a:rPr lang="en-US" sz="900" dirty="0"/>
            </a:br>
            <a:r>
              <a:rPr lang="en-US" sz="900" dirty="0"/>
              <a:t>POWER MOSFET (3)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2F0475E-CED4-8797-907F-5A642CC3EBCD}"/>
              </a:ext>
            </a:extLst>
          </p:cNvPr>
          <p:cNvSpPr/>
          <p:nvPr/>
        </p:nvSpPr>
        <p:spPr>
          <a:xfrm>
            <a:off x="2100283" y="2208672"/>
            <a:ext cx="1304925" cy="1038225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Switching Converter</a:t>
            </a:r>
          </a:p>
          <a:p>
            <a:pPr algn="ctr"/>
            <a:r>
              <a:rPr lang="en-US" sz="900" dirty="0"/>
              <a:t>(5V)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069706-A4EA-CB05-DFBD-758210D188CE}"/>
              </a:ext>
            </a:extLst>
          </p:cNvPr>
          <p:cNvSpPr/>
          <p:nvPr/>
        </p:nvSpPr>
        <p:spPr>
          <a:xfrm>
            <a:off x="614942" y="764129"/>
            <a:ext cx="1171575" cy="1171575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24V DC</a:t>
            </a:r>
          </a:p>
          <a:p>
            <a:pPr algn="ctr"/>
            <a:r>
              <a:rPr lang="en-US" sz="700" dirty="0"/>
              <a:t>(From Vehicle)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3AF30B8-B746-89DD-FBE7-36CE95B41B6D}"/>
              </a:ext>
            </a:extLst>
          </p:cNvPr>
          <p:cNvSpPr/>
          <p:nvPr/>
        </p:nvSpPr>
        <p:spPr>
          <a:xfrm>
            <a:off x="528638" y="2200489"/>
            <a:ext cx="1304925" cy="1038225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Switching Converter</a:t>
            </a:r>
          </a:p>
          <a:p>
            <a:pPr algn="ctr"/>
            <a:r>
              <a:rPr lang="en-US" sz="900" dirty="0"/>
              <a:t>(12V)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97F2586-9FE2-F350-FAE9-764071591F71}"/>
              </a:ext>
            </a:extLst>
          </p:cNvPr>
          <p:cNvCxnSpPr>
            <a:cxnSpLocks/>
          </p:cNvCxnSpPr>
          <p:nvPr/>
        </p:nvCxnSpPr>
        <p:spPr>
          <a:xfrm>
            <a:off x="1097779" y="1911016"/>
            <a:ext cx="0" cy="297656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13868C11-D211-F6A7-7E86-0DDA7B4CD388}"/>
              </a:ext>
            </a:extLst>
          </p:cNvPr>
          <p:cNvCxnSpPr>
            <a:cxnSpLocks/>
            <a:stCxn id="13" idx="2"/>
          </p:cNvCxnSpPr>
          <p:nvPr/>
        </p:nvCxnSpPr>
        <p:spPr>
          <a:xfrm rot="16200000" flipH="1">
            <a:off x="2100263" y="2319550"/>
            <a:ext cx="1038225" cy="2876552"/>
          </a:xfrm>
          <a:prstGeom prst="bent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C397084-9B27-B76C-185C-AD34E47DB9F0}"/>
              </a:ext>
            </a:extLst>
          </p:cNvPr>
          <p:cNvCxnSpPr>
            <a:stCxn id="4" idx="0"/>
            <a:endCxn id="7" idx="2"/>
          </p:cNvCxnSpPr>
          <p:nvPr/>
        </p:nvCxnSpPr>
        <p:spPr>
          <a:xfrm flipV="1">
            <a:off x="5139929" y="1619419"/>
            <a:ext cx="0" cy="583406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909EE979-6EFF-C259-AC6F-23FDF805C09C}"/>
              </a:ext>
            </a:extLst>
          </p:cNvPr>
          <p:cNvCxnSpPr>
            <a:cxnSpLocks/>
            <a:endCxn id="4" idx="3"/>
          </p:cNvCxnSpPr>
          <p:nvPr/>
        </p:nvCxnSpPr>
        <p:spPr>
          <a:xfrm flipH="1">
            <a:off x="6082904" y="2710032"/>
            <a:ext cx="785804" cy="11906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416D2109-135C-2A18-A565-EDA03D842994}"/>
              </a:ext>
            </a:extLst>
          </p:cNvPr>
          <p:cNvCxnSpPr>
            <a:cxnSpLocks/>
          </p:cNvCxnSpPr>
          <p:nvPr/>
        </p:nvCxnSpPr>
        <p:spPr>
          <a:xfrm flipH="1">
            <a:off x="6050757" y="1421098"/>
            <a:ext cx="1044176" cy="850784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EB293B1-EBBD-C2C5-C276-97D12347A479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5139929" y="3241050"/>
            <a:ext cx="4762" cy="519113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0854AEF-FEA8-471C-1A23-31C3F78EEF10}"/>
              </a:ext>
            </a:extLst>
          </p:cNvPr>
          <p:cNvSpPr/>
          <p:nvPr/>
        </p:nvSpPr>
        <p:spPr>
          <a:xfrm>
            <a:off x="4196954" y="2202825"/>
            <a:ext cx="1885950" cy="1038225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Microcontroller</a:t>
            </a:r>
            <a:br>
              <a:rPr lang="en-US" sz="1050" dirty="0"/>
            </a:br>
            <a:r>
              <a:rPr lang="en-US" sz="1050" dirty="0"/>
              <a:t>Arduino Nano R4</a:t>
            </a:r>
          </a:p>
          <a:p>
            <a:pPr algn="ctr"/>
            <a:r>
              <a:rPr lang="en-US" sz="900" dirty="0"/>
              <a:t>Renesas RA4M1</a:t>
            </a:r>
            <a:br>
              <a:rPr lang="en-US" sz="900" dirty="0"/>
            </a:br>
            <a:r>
              <a:rPr lang="en-US" sz="900" dirty="0"/>
              <a:t>Arm® Cortex®-M4</a:t>
            </a:r>
          </a:p>
          <a:p>
            <a:pPr algn="ctr"/>
            <a:r>
              <a:rPr lang="en-US" sz="900" dirty="0"/>
              <a:t>(Includes RTC)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7519442-6AC1-86EF-9633-0302122E7AB4}"/>
              </a:ext>
            </a:extLst>
          </p:cNvPr>
          <p:cNvCxnSpPr>
            <a:cxnSpLocks/>
          </p:cNvCxnSpPr>
          <p:nvPr/>
        </p:nvCxnSpPr>
        <p:spPr>
          <a:xfrm>
            <a:off x="1750242" y="2727784"/>
            <a:ext cx="359569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1AAB5049-6E24-940D-6CBC-59B62893F0F5}"/>
              </a:ext>
            </a:extLst>
          </p:cNvPr>
          <p:cNvCxnSpPr>
            <a:cxnSpLocks/>
            <a:stCxn id="11" idx="3"/>
            <a:endCxn id="4" idx="1"/>
          </p:cNvCxnSpPr>
          <p:nvPr/>
        </p:nvCxnSpPr>
        <p:spPr>
          <a:xfrm flipV="1">
            <a:off x="3405208" y="2721938"/>
            <a:ext cx="791746" cy="5847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5020EBF2-7AD3-494F-8E9C-458BD18C4A96}"/>
              </a:ext>
            </a:extLst>
          </p:cNvPr>
          <p:cNvSpPr txBox="1"/>
          <p:nvPr/>
        </p:nvSpPr>
        <p:spPr>
          <a:xfrm>
            <a:off x="2056807" y="1074972"/>
            <a:ext cx="1584719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700" dirty="0"/>
              <a:t>POWER</a:t>
            </a:r>
            <a:endParaRPr lang="en-US" sz="1800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9121131-7727-CF52-407D-4F6EC319DC55}"/>
              </a:ext>
            </a:extLst>
          </p:cNvPr>
          <p:cNvSpPr/>
          <p:nvPr/>
        </p:nvSpPr>
        <p:spPr>
          <a:xfrm>
            <a:off x="6873477" y="581194"/>
            <a:ext cx="1885950" cy="1038225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Accelerometer</a:t>
            </a:r>
          </a:p>
          <a:p>
            <a:pPr algn="ctr"/>
            <a:r>
              <a:rPr lang="en-US" sz="900" dirty="0"/>
              <a:t>MMA8451 (I2C)</a:t>
            </a:r>
          </a:p>
        </p:txBody>
      </p: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5EECDF12-6023-1751-78BA-0DE360F24EA7}"/>
              </a:ext>
            </a:extLst>
          </p:cNvPr>
          <p:cNvCxnSpPr>
            <a:cxnSpLocks/>
          </p:cNvCxnSpPr>
          <p:nvPr/>
        </p:nvCxnSpPr>
        <p:spPr>
          <a:xfrm flipH="1" flipV="1">
            <a:off x="6050757" y="3170803"/>
            <a:ext cx="975122" cy="729854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C0116FDF-6B40-BBB7-8F92-ECFE95B1E4D8}"/>
              </a:ext>
            </a:extLst>
          </p:cNvPr>
          <p:cNvSpPr/>
          <p:nvPr/>
        </p:nvSpPr>
        <p:spPr>
          <a:xfrm>
            <a:off x="6873475" y="3760162"/>
            <a:ext cx="1885950" cy="1038225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SPECTROPHOTOMETER</a:t>
            </a:r>
          </a:p>
          <a:p>
            <a:pPr algn="ctr"/>
            <a:r>
              <a:rPr lang="en-US" sz="900" dirty="0"/>
              <a:t>574nm 630nm</a:t>
            </a:r>
            <a:br>
              <a:rPr lang="en-US" sz="900" dirty="0"/>
            </a:br>
            <a:r>
              <a:rPr lang="en-US" sz="900" dirty="0"/>
              <a:t>(Custom Analog Circuit)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10A9910-8614-A00D-73CC-826E05742102}"/>
              </a:ext>
            </a:extLst>
          </p:cNvPr>
          <p:cNvSpPr/>
          <p:nvPr/>
        </p:nvSpPr>
        <p:spPr>
          <a:xfrm>
            <a:off x="289903" y="614065"/>
            <a:ext cx="3606411" cy="2881313"/>
          </a:xfrm>
          <a:prstGeom prst="roundRect">
            <a:avLst>
              <a:gd name="adj" fmla="val 9064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2E825D4-9D77-C1BF-ADCA-5F4ECA30AC4B}"/>
              </a:ext>
            </a:extLst>
          </p:cNvPr>
          <p:cNvSpPr/>
          <p:nvPr/>
        </p:nvSpPr>
        <p:spPr>
          <a:xfrm>
            <a:off x="4196956" y="581194"/>
            <a:ext cx="1885950" cy="1038225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NAND FLASH Storage</a:t>
            </a:r>
          </a:p>
          <a:p>
            <a:pPr algn="ctr"/>
            <a:r>
              <a:rPr lang="en-US" sz="900" dirty="0"/>
              <a:t>XTX Technology Limited </a:t>
            </a:r>
          </a:p>
          <a:p>
            <a:pPr algn="ctr"/>
            <a:r>
              <a:rPr lang="en-US" sz="900" dirty="0"/>
              <a:t>XTSD02GLGEAG</a:t>
            </a:r>
          </a:p>
          <a:p>
            <a:pPr algn="ctr"/>
            <a:r>
              <a:rPr lang="en-US" sz="900" dirty="0"/>
              <a:t>2 GB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E170F1E-CAA6-C046-34DE-A38BE66F701F}"/>
              </a:ext>
            </a:extLst>
          </p:cNvPr>
          <p:cNvSpPr/>
          <p:nvPr/>
        </p:nvSpPr>
        <p:spPr>
          <a:xfrm>
            <a:off x="6873477" y="2202825"/>
            <a:ext cx="1885950" cy="1038225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TEMPERATURE</a:t>
            </a:r>
          </a:p>
          <a:p>
            <a:pPr algn="ctr"/>
            <a:r>
              <a:rPr lang="en-US" sz="900" dirty="0"/>
              <a:t>DHT22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669FC27-C139-D923-8D2C-5D7F022E17AC}"/>
              </a:ext>
            </a:extLst>
          </p:cNvPr>
          <p:cNvSpPr/>
          <p:nvPr/>
        </p:nvSpPr>
        <p:spPr>
          <a:xfrm>
            <a:off x="4201718" y="3760162"/>
            <a:ext cx="1885950" cy="1038225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PUMP/MOTOR CONTROL</a:t>
            </a:r>
          </a:p>
          <a:p>
            <a:pPr algn="ctr"/>
            <a:r>
              <a:rPr lang="en-US" sz="900" dirty="0"/>
              <a:t>5V N-Channel</a:t>
            </a:r>
            <a:br>
              <a:rPr lang="en-US" sz="900" dirty="0"/>
            </a:br>
            <a:r>
              <a:rPr lang="en-US" sz="900" dirty="0"/>
              <a:t>POWER MOSFET (3)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50AFD71-9C98-F8C8-A293-1FBC180B1CEB}"/>
              </a:ext>
            </a:extLst>
          </p:cNvPr>
          <p:cNvSpPr/>
          <p:nvPr/>
        </p:nvSpPr>
        <p:spPr>
          <a:xfrm>
            <a:off x="2100285" y="2208672"/>
            <a:ext cx="1304925" cy="1038225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Switching Converter</a:t>
            </a:r>
          </a:p>
          <a:p>
            <a:pPr algn="ctr"/>
            <a:r>
              <a:rPr lang="en-US" sz="900" dirty="0"/>
              <a:t>(5V)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A6DAEA2-45D3-00CE-7730-2977D2310038}"/>
              </a:ext>
            </a:extLst>
          </p:cNvPr>
          <p:cNvSpPr/>
          <p:nvPr/>
        </p:nvSpPr>
        <p:spPr>
          <a:xfrm>
            <a:off x="614944" y="764129"/>
            <a:ext cx="1171575" cy="1171575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24V DC</a:t>
            </a:r>
          </a:p>
          <a:p>
            <a:pPr algn="ctr"/>
            <a:r>
              <a:rPr lang="en-US" sz="700" dirty="0"/>
              <a:t>(From Vehicle)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297EA86-9E45-AC78-8EDF-1BC55E4E8625}"/>
              </a:ext>
            </a:extLst>
          </p:cNvPr>
          <p:cNvSpPr/>
          <p:nvPr/>
        </p:nvSpPr>
        <p:spPr>
          <a:xfrm>
            <a:off x="528640" y="2200489"/>
            <a:ext cx="1304925" cy="1038225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Switching Converter</a:t>
            </a:r>
          </a:p>
          <a:p>
            <a:pPr algn="ctr"/>
            <a:r>
              <a:rPr lang="en-US" sz="900" dirty="0"/>
              <a:t>(12V)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6EB8A63-F60D-7D2D-E97C-C4E56146C76E}"/>
              </a:ext>
            </a:extLst>
          </p:cNvPr>
          <p:cNvCxnSpPr>
            <a:cxnSpLocks/>
          </p:cNvCxnSpPr>
          <p:nvPr/>
        </p:nvCxnSpPr>
        <p:spPr>
          <a:xfrm>
            <a:off x="1097781" y="1911016"/>
            <a:ext cx="0" cy="297656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6EA52285-DEB9-A78D-D361-CCECE483A1A4}"/>
              </a:ext>
            </a:extLst>
          </p:cNvPr>
          <p:cNvCxnSpPr>
            <a:cxnSpLocks/>
            <a:stCxn id="20" idx="2"/>
          </p:cNvCxnSpPr>
          <p:nvPr/>
        </p:nvCxnSpPr>
        <p:spPr>
          <a:xfrm rot="16200000" flipH="1">
            <a:off x="2100265" y="2319550"/>
            <a:ext cx="1038225" cy="2876552"/>
          </a:xfrm>
          <a:prstGeom prst="bent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6A56932-F186-A3EA-96D3-18BAE18D0150}"/>
              </a:ext>
            </a:extLst>
          </p:cNvPr>
          <p:cNvCxnSpPr>
            <a:stCxn id="29" idx="0"/>
            <a:endCxn id="14" idx="2"/>
          </p:cNvCxnSpPr>
          <p:nvPr/>
        </p:nvCxnSpPr>
        <p:spPr>
          <a:xfrm flipV="1">
            <a:off x="5139931" y="1619419"/>
            <a:ext cx="0" cy="583406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13F9EB8-79FC-9C56-C7E5-4E7141D5912F}"/>
              </a:ext>
            </a:extLst>
          </p:cNvPr>
          <p:cNvCxnSpPr>
            <a:cxnSpLocks/>
            <a:endCxn id="29" idx="3"/>
          </p:cNvCxnSpPr>
          <p:nvPr/>
        </p:nvCxnSpPr>
        <p:spPr>
          <a:xfrm flipH="1">
            <a:off x="6082906" y="2710032"/>
            <a:ext cx="785804" cy="11906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88F741E-C373-D5D4-8E5D-42E7E013E5BA}"/>
              </a:ext>
            </a:extLst>
          </p:cNvPr>
          <p:cNvCxnSpPr>
            <a:cxnSpLocks/>
          </p:cNvCxnSpPr>
          <p:nvPr/>
        </p:nvCxnSpPr>
        <p:spPr>
          <a:xfrm flipH="1">
            <a:off x="6050759" y="1421098"/>
            <a:ext cx="1044176" cy="850784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7A792B3-65C2-11F3-FFC3-11399945C475}"/>
              </a:ext>
            </a:extLst>
          </p:cNvPr>
          <p:cNvCxnSpPr>
            <a:cxnSpLocks/>
            <a:endCxn id="17" idx="0"/>
          </p:cNvCxnSpPr>
          <p:nvPr/>
        </p:nvCxnSpPr>
        <p:spPr>
          <a:xfrm>
            <a:off x="5139931" y="3241050"/>
            <a:ext cx="4762" cy="519113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0D171101-3008-EDA6-65EF-0D99C48C8D1A}"/>
              </a:ext>
            </a:extLst>
          </p:cNvPr>
          <p:cNvSpPr/>
          <p:nvPr/>
        </p:nvSpPr>
        <p:spPr>
          <a:xfrm>
            <a:off x="4196956" y="2202825"/>
            <a:ext cx="1885950" cy="1038225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Microcontroller</a:t>
            </a:r>
            <a:br>
              <a:rPr lang="en-US" sz="1050" dirty="0"/>
            </a:br>
            <a:r>
              <a:rPr lang="en-US" sz="1050" dirty="0"/>
              <a:t>Arduino Nano R4</a:t>
            </a:r>
          </a:p>
          <a:p>
            <a:pPr algn="ctr"/>
            <a:r>
              <a:rPr lang="en-US" sz="900" dirty="0"/>
              <a:t>Renesas RA4M1</a:t>
            </a:r>
            <a:br>
              <a:rPr lang="en-US" sz="900" dirty="0"/>
            </a:br>
            <a:r>
              <a:rPr lang="en-US" sz="900" dirty="0"/>
              <a:t>Arm® Cortex®-M4</a:t>
            </a:r>
          </a:p>
          <a:p>
            <a:pPr algn="ctr"/>
            <a:r>
              <a:rPr lang="en-US" sz="900" dirty="0"/>
              <a:t>(Includes RTC)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BBA986E1-5200-D0B1-A008-E12198C2D451}"/>
              </a:ext>
            </a:extLst>
          </p:cNvPr>
          <p:cNvCxnSpPr>
            <a:cxnSpLocks/>
          </p:cNvCxnSpPr>
          <p:nvPr/>
        </p:nvCxnSpPr>
        <p:spPr>
          <a:xfrm>
            <a:off x="1750244" y="2727784"/>
            <a:ext cx="359569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BEADD3C-5ECC-1C77-1C33-D294FB5E3CD8}"/>
              </a:ext>
            </a:extLst>
          </p:cNvPr>
          <p:cNvCxnSpPr>
            <a:cxnSpLocks/>
            <a:stCxn id="18" idx="3"/>
            <a:endCxn id="29" idx="1"/>
          </p:cNvCxnSpPr>
          <p:nvPr/>
        </p:nvCxnSpPr>
        <p:spPr>
          <a:xfrm flipV="1">
            <a:off x="3405210" y="2721938"/>
            <a:ext cx="791746" cy="5847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639790AF-56E2-696F-CD86-D16F86D65903}"/>
              </a:ext>
            </a:extLst>
          </p:cNvPr>
          <p:cNvSpPr txBox="1"/>
          <p:nvPr/>
        </p:nvSpPr>
        <p:spPr>
          <a:xfrm>
            <a:off x="2056809" y="1074972"/>
            <a:ext cx="1584719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700" dirty="0"/>
              <a:t>POWER</a:t>
            </a:r>
            <a:endParaRPr lang="en-US" sz="1800" dirty="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5FCB9A7-9B6D-4C65-A8D1-377C4CCFC454}"/>
              </a:ext>
            </a:extLst>
          </p:cNvPr>
          <p:cNvCxnSpPr>
            <a:cxnSpLocks/>
          </p:cNvCxnSpPr>
          <p:nvPr/>
        </p:nvCxnSpPr>
        <p:spPr>
          <a:xfrm flipH="1" flipV="1">
            <a:off x="6050759" y="3170803"/>
            <a:ext cx="975122" cy="729854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EF610394-417C-DE6F-D0C3-13F636B4C302}"/>
              </a:ext>
            </a:extLst>
          </p:cNvPr>
          <p:cNvSpPr/>
          <p:nvPr/>
        </p:nvSpPr>
        <p:spPr>
          <a:xfrm>
            <a:off x="6873477" y="3760162"/>
            <a:ext cx="1885950" cy="1038225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SPECTROPHOTOMETER</a:t>
            </a:r>
          </a:p>
          <a:p>
            <a:pPr algn="ctr"/>
            <a:r>
              <a:rPr lang="en-US" sz="900" dirty="0"/>
              <a:t>574nm 630nm</a:t>
            </a:r>
            <a:br>
              <a:rPr lang="en-US" sz="900" dirty="0"/>
            </a:br>
            <a:r>
              <a:rPr lang="en-US" sz="900" dirty="0"/>
              <a:t>(Custom Analog Circuit)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3578B5F-ED77-175A-612E-1BAE9BDCA22A}"/>
              </a:ext>
            </a:extLst>
          </p:cNvPr>
          <p:cNvGrpSpPr/>
          <p:nvPr/>
        </p:nvGrpSpPr>
        <p:grpSpPr>
          <a:xfrm>
            <a:off x="51909" y="38594"/>
            <a:ext cx="8846820" cy="4998672"/>
            <a:chOff x="51909" y="38594"/>
            <a:chExt cx="8846820" cy="4998672"/>
          </a:xfrm>
        </p:grpSpPr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16095364-928A-046A-4F49-1469AE58BAF4}"/>
                </a:ext>
              </a:extLst>
            </p:cNvPr>
            <p:cNvSpPr/>
            <p:nvPr/>
          </p:nvSpPr>
          <p:spPr>
            <a:xfrm>
              <a:off x="3979057" y="106232"/>
              <a:ext cx="4919672" cy="4931034"/>
            </a:xfrm>
            <a:prstGeom prst="roundRect">
              <a:avLst>
                <a:gd name="adj" fmla="val 9064"/>
              </a:avLst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0C7C41EC-F3B6-48D6-7578-C3082F82D4A7}"/>
                </a:ext>
              </a:extLst>
            </p:cNvPr>
            <p:cNvSpPr txBox="1"/>
            <p:nvPr/>
          </p:nvSpPr>
          <p:spPr>
            <a:xfrm>
              <a:off x="5565581" y="106234"/>
              <a:ext cx="1885950" cy="5078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700" dirty="0"/>
                <a:t>CONTROL</a:t>
              </a:r>
              <a:endParaRPr lang="en-US" sz="1800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87ED431-7ED4-EBF9-EFE2-86BA9EC45550}"/>
                </a:ext>
              </a:extLst>
            </p:cNvPr>
            <p:cNvSpPr txBox="1"/>
            <p:nvPr/>
          </p:nvSpPr>
          <p:spPr>
            <a:xfrm>
              <a:off x="51909" y="38594"/>
              <a:ext cx="3960040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chemeClr val="dk1"/>
                </a:buClr>
                <a:buSzPts val="2800"/>
              </a:pPr>
              <a:r>
                <a:rPr lang="en-US" sz="2500" dirty="0">
                  <a:solidFill>
                    <a:schemeClr val="dk1"/>
                  </a:solidFill>
                  <a:latin typeface="Abadi" panose="020B0604020104020204" pitchFamily="34" charset="0"/>
                </a:rPr>
                <a:t>Experiment Block Diagram: </a:t>
              </a:r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4D24D915-3E8C-5811-0262-06E329B36C86}"/>
                </a:ext>
              </a:extLst>
            </p:cNvPr>
            <p:cNvSpPr/>
            <p:nvPr/>
          </p:nvSpPr>
          <p:spPr>
            <a:xfrm>
              <a:off x="6880485" y="581194"/>
              <a:ext cx="1885950" cy="1038225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/>
                <a:t>Accelerometer</a:t>
              </a:r>
            </a:p>
            <a:p>
              <a:pPr algn="ctr"/>
              <a:r>
                <a:rPr lang="en-US" sz="900" dirty="0"/>
                <a:t>MMA8451 (I2C)</a:t>
              </a: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2926E53-F90D-065B-626C-CBD4E0392E04}"/>
                </a:ext>
              </a:extLst>
            </p:cNvPr>
            <p:cNvSpPr/>
            <p:nvPr/>
          </p:nvSpPr>
          <p:spPr>
            <a:xfrm>
              <a:off x="296911" y="614065"/>
              <a:ext cx="3606411" cy="2881313"/>
            </a:xfrm>
            <a:prstGeom prst="roundRect">
              <a:avLst>
                <a:gd name="adj" fmla="val 9064"/>
              </a:avLst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345508D1-ADAC-CA56-AEF5-C1A75D40AA5A}"/>
                </a:ext>
              </a:extLst>
            </p:cNvPr>
            <p:cNvSpPr/>
            <p:nvPr/>
          </p:nvSpPr>
          <p:spPr>
            <a:xfrm>
              <a:off x="4203964" y="581194"/>
              <a:ext cx="1885950" cy="1038225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/>
                <a:t>NAND FLASH Storage</a:t>
              </a:r>
            </a:p>
            <a:p>
              <a:pPr algn="ctr"/>
              <a:r>
                <a:rPr lang="en-US" sz="900" dirty="0"/>
                <a:t>XTX Technology Limited </a:t>
              </a:r>
            </a:p>
            <a:p>
              <a:pPr algn="ctr"/>
              <a:r>
                <a:rPr lang="en-US" sz="900" dirty="0"/>
                <a:t>XTSD02GLGEAG</a:t>
              </a:r>
            </a:p>
            <a:p>
              <a:pPr algn="ctr"/>
              <a:r>
                <a:rPr lang="en-US" sz="900" dirty="0"/>
                <a:t>2 GB</a:t>
              </a: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5712B743-254F-14D8-2F48-17D527AA0D4B}"/>
                </a:ext>
              </a:extLst>
            </p:cNvPr>
            <p:cNvSpPr/>
            <p:nvPr/>
          </p:nvSpPr>
          <p:spPr>
            <a:xfrm>
              <a:off x="6880485" y="2202825"/>
              <a:ext cx="1885950" cy="1038225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/>
                <a:t>TEMPERATURE</a:t>
              </a:r>
            </a:p>
            <a:p>
              <a:pPr algn="ctr"/>
              <a:r>
                <a:rPr lang="en-US" sz="900" dirty="0"/>
                <a:t>DHT22</a:t>
              </a: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4AF68DE5-454F-E0FB-277C-97A10F3E25F6}"/>
                </a:ext>
              </a:extLst>
            </p:cNvPr>
            <p:cNvSpPr/>
            <p:nvPr/>
          </p:nvSpPr>
          <p:spPr>
            <a:xfrm>
              <a:off x="4208726" y="3760162"/>
              <a:ext cx="1885950" cy="1038225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/>
                <a:t>PUMP/MOTOR CONTROL</a:t>
              </a:r>
            </a:p>
            <a:p>
              <a:pPr algn="ctr"/>
              <a:r>
                <a:rPr lang="en-US" sz="900" dirty="0"/>
                <a:t>5V N-Channel</a:t>
              </a:r>
              <a:br>
                <a:rPr lang="en-US" sz="900" dirty="0"/>
              </a:br>
              <a:r>
                <a:rPr lang="en-US" sz="900" dirty="0"/>
                <a:t>POWER MOSFET (3)</a:t>
              </a:r>
            </a:p>
          </p:txBody>
        </p: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0A28AD54-840A-2960-D86D-C2FCFE5D4E9B}"/>
                </a:ext>
              </a:extLst>
            </p:cNvPr>
            <p:cNvSpPr/>
            <p:nvPr/>
          </p:nvSpPr>
          <p:spPr>
            <a:xfrm>
              <a:off x="2107293" y="2208672"/>
              <a:ext cx="1304925" cy="1038225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/>
                <a:t>Switching Converter</a:t>
              </a:r>
            </a:p>
            <a:p>
              <a:pPr algn="ctr"/>
              <a:r>
                <a:rPr lang="en-US" sz="900" dirty="0"/>
                <a:t>(5V)</a:t>
              </a: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5A2B9230-8810-06A7-BA5B-02EB4CD25A75}"/>
                </a:ext>
              </a:extLst>
            </p:cNvPr>
            <p:cNvSpPr/>
            <p:nvPr/>
          </p:nvSpPr>
          <p:spPr>
            <a:xfrm>
              <a:off x="621952" y="764129"/>
              <a:ext cx="1171575" cy="1171575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/>
                <a:t>24V DC</a:t>
              </a:r>
            </a:p>
            <a:p>
              <a:pPr algn="ctr"/>
              <a:r>
                <a:rPr lang="en-US" sz="700" dirty="0"/>
                <a:t>(From Vehicle)</a:t>
              </a: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D457481C-3CC2-7344-9910-25415CBDB6B1}"/>
                </a:ext>
              </a:extLst>
            </p:cNvPr>
            <p:cNvSpPr/>
            <p:nvPr/>
          </p:nvSpPr>
          <p:spPr>
            <a:xfrm>
              <a:off x="535648" y="2200489"/>
              <a:ext cx="1304925" cy="1038225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/>
                <a:t>Switching Converter</a:t>
              </a:r>
            </a:p>
            <a:p>
              <a:pPr algn="ctr"/>
              <a:r>
                <a:rPr lang="en-US" sz="900" dirty="0"/>
                <a:t>(12V)</a:t>
              </a:r>
            </a:p>
          </p:txBody>
        </p: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3CC59BE1-B45C-8630-543B-80B2B8E642B8}"/>
                </a:ext>
              </a:extLst>
            </p:cNvPr>
            <p:cNvCxnSpPr>
              <a:cxnSpLocks/>
            </p:cNvCxnSpPr>
            <p:nvPr/>
          </p:nvCxnSpPr>
          <p:spPr>
            <a:xfrm>
              <a:off x="1104789" y="1911016"/>
              <a:ext cx="0" cy="297656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Connector: Elbow 47">
              <a:extLst>
                <a:ext uri="{FF2B5EF4-FFF2-40B4-BE49-F238E27FC236}">
                  <a16:creationId xmlns:a16="http://schemas.microsoft.com/office/drawing/2014/main" id="{C1A96AEE-3957-D40E-80FE-B20AB76DC3A9}"/>
                </a:ext>
              </a:extLst>
            </p:cNvPr>
            <p:cNvCxnSpPr>
              <a:cxnSpLocks/>
              <a:stCxn id="45" idx="2"/>
            </p:cNvCxnSpPr>
            <p:nvPr/>
          </p:nvCxnSpPr>
          <p:spPr>
            <a:xfrm rot="16200000" flipH="1">
              <a:off x="2107273" y="2319550"/>
              <a:ext cx="1038225" cy="2876552"/>
            </a:xfrm>
            <a:prstGeom prst="bentConnector2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87E9B897-226F-7694-9EA3-80FA949A7CA9}"/>
                </a:ext>
              </a:extLst>
            </p:cNvPr>
            <p:cNvCxnSpPr>
              <a:stCxn id="56" idx="0"/>
              <a:endCxn id="38" idx="2"/>
            </p:cNvCxnSpPr>
            <p:nvPr/>
          </p:nvCxnSpPr>
          <p:spPr>
            <a:xfrm flipV="1">
              <a:off x="5146939" y="1619419"/>
              <a:ext cx="0" cy="583406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92242B15-3B19-93C1-C8D1-B70564D16325}"/>
                </a:ext>
              </a:extLst>
            </p:cNvPr>
            <p:cNvCxnSpPr>
              <a:cxnSpLocks/>
              <a:endCxn id="56" idx="3"/>
            </p:cNvCxnSpPr>
            <p:nvPr/>
          </p:nvCxnSpPr>
          <p:spPr>
            <a:xfrm flipH="1">
              <a:off x="6089914" y="2710032"/>
              <a:ext cx="785804" cy="11906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CB068DCC-9CF2-6A1B-DD42-ADB47443D62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57767" y="1421098"/>
              <a:ext cx="1044176" cy="850784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692CD5BB-99B8-1392-6272-FFBE5EC48656}"/>
                </a:ext>
              </a:extLst>
            </p:cNvPr>
            <p:cNvCxnSpPr>
              <a:cxnSpLocks/>
              <a:endCxn id="41" idx="0"/>
            </p:cNvCxnSpPr>
            <p:nvPr/>
          </p:nvCxnSpPr>
          <p:spPr>
            <a:xfrm>
              <a:off x="5146939" y="3241050"/>
              <a:ext cx="4762" cy="519113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B3EEE968-0981-C231-783A-D2D6BE2D7381}"/>
                </a:ext>
              </a:extLst>
            </p:cNvPr>
            <p:cNvSpPr/>
            <p:nvPr/>
          </p:nvSpPr>
          <p:spPr>
            <a:xfrm>
              <a:off x="4203964" y="2202825"/>
              <a:ext cx="1885950" cy="1038225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/>
                <a:t>Microcontroller</a:t>
              </a:r>
              <a:br>
                <a:rPr lang="en-US" sz="1050" dirty="0"/>
              </a:br>
              <a:r>
                <a:rPr lang="en-US" sz="1050" dirty="0"/>
                <a:t>Arduino Nano R4</a:t>
              </a:r>
            </a:p>
            <a:p>
              <a:pPr algn="ctr"/>
              <a:r>
                <a:rPr lang="en-US" sz="900" dirty="0"/>
                <a:t>Renesas RA4M1</a:t>
              </a:r>
              <a:br>
                <a:rPr lang="en-US" sz="900" dirty="0"/>
              </a:br>
              <a:r>
                <a:rPr lang="en-US" sz="900" dirty="0"/>
                <a:t>Arm® Cortex®-M4</a:t>
              </a:r>
            </a:p>
            <a:p>
              <a:pPr algn="ctr"/>
              <a:r>
                <a:rPr lang="en-US" sz="900" dirty="0"/>
                <a:t>(Includes RTC)</a:t>
              </a:r>
            </a:p>
          </p:txBody>
        </p: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341DE9A7-3961-E0C2-0A6E-4F5946BDE959}"/>
                </a:ext>
              </a:extLst>
            </p:cNvPr>
            <p:cNvCxnSpPr>
              <a:cxnSpLocks/>
            </p:cNvCxnSpPr>
            <p:nvPr/>
          </p:nvCxnSpPr>
          <p:spPr>
            <a:xfrm>
              <a:off x="1757252" y="2727784"/>
              <a:ext cx="359569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9FCE23B5-7B97-3243-883F-A9EC83170A3E}"/>
                </a:ext>
              </a:extLst>
            </p:cNvPr>
            <p:cNvCxnSpPr>
              <a:cxnSpLocks/>
              <a:stCxn id="42" idx="3"/>
              <a:endCxn id="56" idx="1"/>
            </p:cNvCxnSpPr>
            <p:nvPr/>
          </p:nvCxnSpPr>
          <p:spPr>
            <a:xfrm flipV="1">
              <a:off x="3412218" y="2721938"/>
              <a:ext cx="791746" cy="5847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2615E29-FE25-CFC3-EB67-CD4DFE70CFA2}"/>
                </a:ext>
              </a:extLst>
            </p:cNvPr>
            <p:cNvSpPr txBox="1"/>
            <p:nvPr/>
          </p:nvSpPr>
          <p:spPr>
            <a:xfrm>
              <a:off x="2063817" y="1074972"/>
              <a:ext cx="1584719" cy="5078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700" dirty="0"/>
                <a:t>POWER</a:t>
              </a:r>
              <a:endParaRPr lang="en-US" sz="1800" dirty="0"/>
            </a:p>
          </p:txBody>
        </p: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20582E13-1987-68F8-2D79-1AAB43EC127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057767" y="3170803"/>
              <a:ext cx="975122" cy="729854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1A4966C6-C2FE-75EC-ED14-DE16029098DE}"/>
                </a:ext>
              </a:extLst>
            </p:cNvPr>
            <p:cNvSpPr/>
            <p:nvPr/>
          </p:nvSpPr>
          <p:spPr>
            <a:xfrm>
              <a:off x="6880485" y="3760162"/>
              <a:ext cx="1885950" cy="1038225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/>
                <a:t>SPECTROPHOTOMETER</a:t>
              </a:r>
            </a:p>
            <a:p>
              <a:pPr algn="ctr"/>
              <a:r>
                <a:rPr lang="en-US" sz="900" dirty="0"/>
                <a:t>574nm 630nm</a:t>
              </a:r>
              <a:br>
                <a:rPr lang="en-US" sz="900" dirty="0"/>
              </a:br>
              <a:r>
                <a:rPr lang="en-US" sz="900" dirty="0"/>
                <a:t>(Custom Analog Circuit)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13E30D3-A94E-E644-BE31-DB9FC965B5E5}"/>
              </a:ext>
            </a:extLst>
          </p:cNvPr>
          <p:cNvSpPr txBox="1"/>
          <p:nvPr/>
        </p:nvSpPr>
        <p:spPr>
          <a:xfrm>
            <a:off x="8766435" y="4883377"/>
            <a:ext cx="5985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13242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31F608E-ED2F-1853-57B5-060FC8B380EC}"/>
              </a:ext>
            </a:extLst>
          </p:cNvPr>
          <p:cNvGrpSpPr/>
          <p:nvPr/>
        </p:nvGrpSpPr>
        <p:grpSpPr>
          <a:xfrm>
            <a:off x="32861" y="170299"/>
            <a:ext cx="8903693" cy="4942890"/>
            <a:chOff x="32861" y="170299"/>
            <a:chExt cx="8903693" cy="4942890"/>
          </a:xfrm>
        </p:grpSpPr>
        <p:sp>
          <p:nvSpPr>
            <p:cNvPr id="75" name="Rectangle: Rounded Corners 74">
              <a:extLst>
                <a:ext uri="{FF2B5EF4-FFF2-40B4-BE49-F238E27FC236}">
                  <a16:creationId xmlns:a16="http://schemas.microsoft.com/office/drawing/2014/main" id="{249CE2BA-0C36-A67D-EC20-312B7461B624}"/>
                </a:ext>
              </a:extLst>
            </p:cNvPr>
            <p:cNvSpPr/>
            <p:nvPr/>
          </p:nvSpPr>
          <p:spPr>
            <a:xfrm>
              <a:off x="245587" y="170299"/>
              <a:ext cx="8690967" cy="4931034"/>
            </a:xfrm>
            <a:prstGeom prst="roundRect">
              <a:avLst>
                <a:gd name="adj" fmla="val 9064"/>
              </a:avLst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/>
            </a:p>
          </p:txBody>
        </p: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FA517432-7C5E-D3E7-7A80-B314D195859F}"/>
                </a:ext>
              </a:extLst>
            </p:cNvPr>
            <p:cNvCxnSpPr>
              <a:cxnSpLocks/>
            </p:cNvCxnSpPr>
            <p:nvPr/>
          </p:nvCxnSpPr>
          <p:spPr>
            <a:xfrm>
              <a:off x="254197" y="1406533"/>
              <a:ext cx="8379026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79156540-33DA-C586-4452-326FBDECF3E2}"/>
                </a:ext>
              </a:extLst>
            </p:cNvPr>
            <p:cNvSpPr/>
            <p:nvPr/>
          </p:nvSpPr>
          <p:spPr>
            <a:xfrm>
              <a:off x="7218761" y="3098969"/>
              <a:ext cx="1304925" cy="1038225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/>
                <a:t>GAIN B</a:t>
              </a:r>
            </a:p>
            <a:p>
              <a:pPr algn="ctr"/>
              <a:r>
                <a:rPr lang="en-US" sz="1050" dirty="0"/>
                <a:t>(Adjustable)</a:t>
              </a: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C0B99973-4CE5-827D-21C4-AFCE66A712F4}"/>
                </a:ext>
              </a:extLst>
            </p:cNvPr>
            <p:cNvSpPr/>
            <p:nvPr/>
          </p:nvSpPr>
          <p:spPr>
            <a:xfrm>
              <a:off x="2240756" y="3110444"/>
              <a:ext cx="1304925" cy="1038225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/>
                <a:t>High Pass Filter</a:t>
              </a:r>
              <a:endParaRPr lang="en-US" sz="900" dirty="0"/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7B1BD493-FC10-69E3-8675-F5A9C9D56631}"/>
                </a:ext>
              </a:extLst>
            </p:cNvPr>
            <p:cNvSpPr/>
            <p:nvPr/>
          </p:nvSpPr>
          <p:spPr>
            <a:xfrm>
              <a:off x="569119" y="3098968"/>
              <a:ext cx="1304925" cy="1038225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/>
                <a:t>GAIN A</a:t>
              </a:r>
              <a:endParaRPr lang="en-US" sz="900" dirty="0"/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F46E34FF-1E44-D903-5A4A-013C3B500005}"/>
                </a:ext>
              </a:extLst>
            </p:cNvPr>
            <p:cNvSpPr/>
            <p:nvPr/>
          </p:nvSpPr>
          <p:spPr>
            <a:xfrm>
              <a:off x="3905250" y="3110444"/>
              <a:ext cx="1304925" cy="1038225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/>
                <a:t>Voltage Clamp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39D82EBC-B60C-8909-C179-DDF2C4637C8E}"/>
                </a:ext>
              </a:extLst>
            </p:cNvPr>
            <p:cNvCxnSpPr>
              <a:cxnSpLocks/>
              <a:stCxn id="6" idx="3"/>
            </p:cNvCxnSpPr>
            <p:nvPr/>
          </p:nvCxnSpPr>
          <p:spPr>
            <a:xfrm>
              <a:off x="1874044" y="3618081"/>
              <a:ext cx="366713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1010F596-D5EC-E732-2C3B-033AACEBB28F}"/>
                </a:ext>
              </a:extLst>
            </p:cNvPr>
            <p:cNvCxnSpPr>
              <a:cxnSpLocks/>
              <a:stCxn id="5" idx="3"/>
              <a:endCxn id="7" idx="1"/>
            </p:cNvCxnSpPr>
            <p:nvPr/>
          </p:nvCxnSpPr>
          <p:spPr>
            <a:xfrm>
              <a:off x="3545681" y="3629557"/>
              <a:ext cx="359569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938B1E6C-3B75-9187-A597-B998B5230263}"/>
                </a:ext>
              </a:extLst>
            </p:cNvPr>
            <p:cNvSpPr/>
            <p:nvPr/>
          </p:nvSpPr>
          <p:spPr>
            <a:xfrm>
              <a:off x="5554268" y="3110444"/>
              <a:ext cx="1304925" cy="1038225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/>
                <a:t>Low Pass Filter</a:t>
              </a:r>
              <a:endParaRPr lang="en-US" sz="900" dirty="0"/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F5927E8-780C-B18A-EE93-F65766CFA0D9}"/>
                </a:ext>
              </a:extLst>
            </p:cNvPr>
            <p:cNvCxnSpPr>
              <a:cxnSpLocks/>
            </p:cNvCxnSpPr>
            <p:nvPr/>
          </p:nvCxnSpPr>
          <p:spPr>
            <a:xfrm>
              <a:off x="5210175" y="3629557"/>
              <a:ext cx="359569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B41BEB1D-577F-08A5-C516-70608DFA9DE2}"/>
                </a:ext>
              </a:extLst>
            </p:cNvPr>
            <p:cNvCxnSpPr>
              <a:cxnSpLocks/>
              <a:endCxn id="4" idx="1"/>
            </p:cNvCxnSpPr>
            <p:nvPr/>
          </p:nvCxnSpPr>
          <p:spPr>
            <a:xfrm>
              <a:off x="6859193" y="3618081"/>
              <a:ext cx="359569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377B5657-EAA7-04F5-DFC2-D8AB80EAFD17}"/>
                </a:ext>
              </a:extLst>
            </p:cNvPr>
            <p:cNvCxnSpPr>
              <a:cxnSpLocks/>
              <a:stCxn id="40" idx="2"/>
              <a:endCxn id="6" idx="0"/>
            </p:cNvCxnSpPr>
            <p:nvPr/>
          </p:nvCxnSpPr>
          <p:spPr>
            <a:xfrm>
              <a:off x="1221581" y="2514645"/>
              <a:ext cx="1" cy="58432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CBF81978-5C6E-55A9-703B-01EDCF3E52FF}"/>
                </a:ext>
              </a:extLst>
            </p:cNvPr>
            <p:cNvCxnSpPr>
              <a:cxnSpLocks/>
              <a:stCxn id="4" idx="2"/>
            </p:cNvCxnSpPr>
            <p:nvPr/>
          </p:nvCxnSpPr>
          <p:spPr>
            <a:xfrm>
              <a:off x="7871224" y="4137194"/>
              <a:ext cx="0" cy="32298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E044A32-D18D-47DC-8853-862FE6AD10D4}"/>
                </a:ext>
              </a:extLst>
            </p:cNvPr>
            <p:cNvSpPr txBox="1"/>
            <p:nvPr/>
          </p:nvSpPr>
          <p:spPr>
            <a:xfrm>
              <a:off x="6861574" y="4506352"/>
              <a:ext cx="1987148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500" dirty="0"/>
                <a:t>Analog Input</a:t>
              </a:r>
            </a:p>
            <a:p>
              <a:pPr algn="ctr"/>
              <a:r>
                <a:rPr lang="en-US" sz="1500" dirty="0"/>
                <a:t>(0-5V) 14-bit</a:t>
              </a:r>
              <a:endParaRPr lang="en-US" sz="1050" dirty="0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E681DE8C-445D-B0E0-DE3A-C223DF1C0E7D}"/>
                </a:ext>
              </a:extLst>
            </p:cNvPr>
            <p:cNvSpPr/>
            <p:nvPr/>
          </p:nvSpPr>
          <p:spPr>
            <a:xfrm>
              <a:off x="2324100" y="170299"/>
              <a:ext cx="1304925" cy="1038225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/>
                <a:t>MOSFET</a:t>
              </a:r>
            </a:p>
            <a:p>
              <a:pPr algn="ctr"/>
              <a:r>
                <a:rPr lang="en-US" sz="900" dirty="0"/>
                <a:t>5V N-Channel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C50868AF-911C-DC71-6E31-79AE9BFD68A2}"/>
                </a:ext>
              </a:extLst>
            </p:cNvPr>
            <p:cNvCxnSpPr>
              <a:cxnSpLocks/>
              <a:stCxn id="28" idx="3"/>
              <a:endCxn id="24" idx="1"/>
            </p:cNvCxnSpPr>
            <p:nvPr/>
          </p:nvCxnSpPr>
          <p:spPr>
            <a:xfrm>
              <a:off x="1890712" y="689411"/>
              <a:ext cx="433388" cy="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1D9D441-E0E3-B137-10C4-6BF9F6625211}"/>
                </a:ext>
              </a:extLst>
            </p:cNvPr>
            <p:cNvSpPr txBox="1"/>
            <p:nvPr/>
          </p:nvSpPr>
          <p:spPr>
            <a:xfrm>
              <a:off x="210603" y="427801"/>
              <a:ext cx="168010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Tone Generator (1.5kHz Sq. Wave)</a:t>
              </a:r>
              <a:endParaRPr lang="en-US" sz="1000" dirty="0"/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1E4C39FB-2FC2-BD6B-579B-4522F621C2F7}"/>
                </a:ext>
              </a:extLst>
            </p:cNvPr>
            <p:cNvCxnSpPr>
              <a:cxnSpLocks/>
              <a:stCxn id="24" idx="3"/>
              <a:endCxn id="30" idx="1"/>
            </p:cNvCxnSpPr>
            <p:nvPr/>
          </p:nvCxnSpPr>
          <p:spPr>
            <a:xfrm>
              <a:off x="3629025" y="689411"/>
              <a:ext cx="433388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49389B54-7AA9-6256-74EA-D37482DD7184}"/>
                </a:ext>
              </a:extLst>
            </p:cNvPr>
            <p:cNvSpPr/>
            <p:nvPr/>
          </p:nvSpPr>
          <p:spPr>
            <a:xfrm>
              <a:off x="4062413" y="170299"/>
              <a:ext cx="1304925" cy="1038225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/>
                <a:t>EMITTER</a:t>
              </a:r>
            </a:p>
            <a:p>
              <a:pPr algn="ctr"/>
              <a:r>
                <a:rPr lang="en-US" sz="900" dirty="0"/>
                <a:t>574nm/630nm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BB599AC-7807-93FF-DB21-332C18F780D2}"/>
                </a:ext>
              </a:extLst>
            </p:cNvPr>
            <p:cNvSpPr txBox="1"/>
            <p:nvPr/>
          </p:nvSpPr>
          <p:spPr>
            <a:xfrm>
              <a:off x="4324351" y="1492964"/>
              <a:ext cx="177164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/>
                <a:t>Light Output</a:t>
              </a:r>
              <a:endParaRPr lang="en-US" sz="1200" dirty="0"/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665FB223-968E-FD61-2470-07242075A0F3}"/>
                </a:ext>
              </a:extLst>
            </p:cNvPr>
            <p:cNvSpPr/>
            <p:nvPr/>
          </p:nvSpPr>
          <p:spPr>
            <a:xfrm>
              <a:off x="2324101" y="1666088"/>
              <a:ext cx="1771649" cy="1038225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/>
                <a:t>PHOTOTRANSISTOR</a:t>
              </a:r>
            </a:p>
            <a:p>
              <a:pPr algn="ctr"/>
              <a:r>
                <a:rPr lang="en-US" sz="900" dirty="0"/>
                <a:t>Vishay TEPT5600</a:t>
              </a:r>
            </a:p>
            <a:p>
              <a:pPr algn="ctr"/>
              <a:r>
                <a:rPr lang="en-US" sz="900" dirty="0"/>
                <a:t>Peak Sensitivity 570nm</a:t>
              </a:r>
            </a:p>
            <a:p>
              <a:pPr algn="ctr"/>
              <a:r>
                <a:rPr lang="en-US" sz="900" dirty="0"/>
                <a:t>Spectral BW440 to 800nm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FFEE79C-69BA-02A0-D7C4-C2F82E44573E}"/>
                </a:ext>
              </a:extLst>
            </p:cNvPr>
            <p:cNvSpPr txBox="1"/>
            <p:nvPr/>
          </p:nvSpPr>
          <p:spPr>
            <a:xfrm>
              <a:off x="688181" y="1868314"/>
              <a:ext cx="106680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/>
                <a:t>Voltage Output</a:t>
              </a:r>
              <a:endParaRPr lang="en-US" sz="1200" dirty="0"/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2D75B670-839B-D590-882B-172E55F020F8}"/>
                </a:ext>
              </a:extLst>
            </p:cNvPr>
            <p:cNvCxnSpPr>
              <a:cxnSpLocks/>
              <a:stCxn id="35" idx="1"/>
              <a:endCxn id="40" idx="3"/>
            </p:cNvCxnSpPr>
            <p:nvPr/>
          </p:nvCxnSpPr>
          <p:spPr>
            <a:xfrm flipH="1">
              <a:off x="1754981" y="2185201"/>
              <a:ext cx="569120" cy="627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Lightning Bolt 31">
              <a:extLst>
                <a:ext uri="{FF2B5EF4-FFF2-40B4-BE49-F238E27FC236}">
                  <a16:creationId xmlns:a16="http://schemas.microsoft.com/office/drawing/2014/main" id="{29EFA0A9-2D72-0B88-0D5F-9D56E82EFBA6}"/>
                </a:ext>
              </a:extLst>
            </p:cNvPr>
            <p:cNvSpPr/>
            <p:nvPr/>
          </p:nvSpPr>
          <p:spPr>
            <a:xfrm rot="4609453">
              <a:off x="3942036" y="956410"/>
              <a:ext cx="885825" cy="900245"/>
            </a:xfrm>
            <a:prstGeom prst="lightningBol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0FD2783-D449-28DE-689E-47290C7A10E0}"/>
                </a:ext>
              </a:extLst>
            </p:cNvPr>
            <p:cNvSpPr txBox="1"/>
            <p:nvPr/>
          </p:nvSpPr>
          <p:spPr>
            <a:xfrm>
              <a:off x="5955210" y="354704"/>
              <a:ext cx="2527101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700" dirty="0"/>
                <a:t>EMITTER STAGE</a:t>
              </a:r>
              <a:endParaRPr lang="en-US" sz="1800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566C4FB-A117-ABAB-8003-941197C764A2}"/>
                </a:ext>
              </a:extLst>
            </p:cNvPr>
            <p:cNvSpPr txBox="1"/>
            <p:nvPr/>
          </p:nvSpPr>
          <p:spPr>
            <a:xfrm>
              <a:off x="5750719" y="1916083"/>
              <a:ext cx="2936081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700" dirty="0"/>
                <a:t>DETECTOR STAGE</a:t>
              </a:r>
              <a:endParaRPr lang="en-US" sz="1800" dirty="0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4D4FDDEF-B991-C178-6B71-8DBCCF7A0FBA}"/>
                </a:ext>
              </a:extLst>
            </p:cNvPr>
            <p:cNvSpPr txBox="1"/>
            <p:nvPr/>
          </p:nvSpPr>
          <p:spPr>
            <a:xfrm>
              <a:off x="32861" y="4636135"/>
              <a:ext cx="6313613" cy="4770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dk1"/>
                </a:buClr>
                <a:buSzPts val="2800"/>
              </a:pPr>
              <a:r>
                <a:rPr lang="en-US" sz="2500" dirty="0">
                  <a:solidFill>
                    <a:schemeClr val="dk1"/>
                  </a:solidFill>
                  <a:latin typeface="Abadi" panose="020B0604020104020204" pitchFamily="34" charset="0"/>
                </a:rPr>
                <a:t>Spectrophotometer Circuit Block Diagram</a:t>
              </a:r>
            </a:p>
          </p:txBody>
        </p:sp>
      </p:grp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69BBFD9-676A-27B5-8805-37C69144D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4063" y="4783351"/>
            <a:ext cx="548700" cy="393600"/>
          </a:xfrm>
        </p:spPr>
        <p:txBody>
          <a:bodyPr/>
          <a:lstStyle/>
          <a:p>
            <a:fld id="{D94BC218-0E43-4726-A80B-91DB00678FDA}" type="slidenum">
              <a:rPr lang="en-US" smtClean="0">
                <a:solidFill>
                  <a:schemeClr val="tx1"/>
                </a:solidFill>
              </a:rPr>
              <a:t>11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9138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"/>
          <p:cNvSpPr txBox="1">
            <a:spLocks noGrp="1"/>
          </p:cNvSpPr>
          <p:nvPr>
            <p:ph type="title"/>
          </p:nvPr>
        </p:nvSpPr>
        <p:spPr>
          <a:xfrm>
            <a:off x="311700" y="14919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Abadi" panose="020B0604020104020204" pitchFamily="34" charset="0"/>
                <a:ea typeface="Times New Roman"/>
                <a:cs typeface="Times New Roman"/>
                <a:sym typeface="Times New Roman"/>
              </a:rPr>
              <a:t>Optical Detection Functionality</a:t>
            </a:r>
            <a:endParaRPr dirty="0">
              <a:latin typeface="Abadi" panose="020B0604020104020204" pitchFamily="34" charset="0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5" name="Google Shape;105;p18"/>
          <p:cNvSpPr txBox="1">
            <a:spLocks noGrp="1"/>
          </p:cNvSpPr>
          <p:nvPr>
            <p:ph type="body" idx="1"/>
          </p:nvPr>
        </p:nvSpPr>
        <p:spPr>
          <a:xfrm>
            <a:off x="0" y="1038177"/>
            <a:ext cx="8614800" cy="40625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●"/>
            </a:pPr>
            <a:r>
              <a:rPr lang="en" dirty="0">
                <a:solidFill>
                  <a:schemeClr val="dk1"/>
                </a:solidFill>
                <a:latin typeface="+mj-lt"/>
                <a:ea typeface="Times New Roman"/>
                <a:cs typeface="Times New Roman"/>
                <a:sym typeface="Times New Roman"/>
              </a:rPr>
              <a:t>Tubing from rehydration stage feeds into a flow cuvette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●"/>
            </a:pPr>
            <a:r>
              <a:rPr lang="en" dirty="0">
                <a:solidFill>
                  <a:schemeClr val="dk1"/>
                </a:solidFill>
                <a:latin typeface="+mj-lt"/>
                <a:ea typeface="Times New Roman"/>
                <a:cs typeface="Times New Roman"/>
                <a:sym typeface="Times New Roman"/>
              </a:rPr>
              <a:t>Optical circuit designed to quantify oxyhemoglobin and methemoglobin</a:t>
            </a:r>
            <a:endParaRPr dirty="0">
              <a:solidFill>
                <a:schemeClr val="dk1"/>
              </a:solidFill>
              <a:latin typeface="+mj-lt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●"/>
            </a:pPr>
            <a:r>
              <a:rPr lang="en" dirty="0">
                <a:solidFill>
                  <a:schemeClr val="dk1"/>
                </a:solidFill>
                <a:latin typeface="+mj-lt"/>
                <a:ea typeface="Times New Roman"/>
                <a:cs typeface="Times New Roman"/>
                <a:sym typeface="Times New Roman"/>
              </a:rPr>
              <a:t>2 LED Emitters</a:t>
            </a:r>
          </a:p>
          <a:p>
            <a:pPr lvl="1">
              <a:buClr>
                <a:schemeClr val="dk1"/>
              </a:buClr>
              <a:buFont typeface="Times New Roman"/>
              <a:buChar char="○"/>
            </a:pPr>
            <a:r>
              <a:rPr lang="en" dirty="0">
                <a:solidFill>
                  <a:schemeClr val="dk1"/>
                </a:solidFill>
                <a:latin typeface="+mj-lt"/>
                <a:cs typeface="Times New Roman"/>
                <a:sym typeface="Times New Roman"/>
              </a:rPr>
              <a:t>Narrow wavelength</a:t>
            </a:r>
            <a:endParaRPr dirty="0">
              <a:solidFill>
                <a:schemeClr val="dk1"/>
              </a:solidFill>
              <a:latin typeface="+mj-lt"/>
              <a:cs typeface="Times New Roman"/>
              <a:sym typeface="Times New Roman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Char char="○"/>
            </a:pPr>
            <a:r>
              <a:rPr lang="en" dirty="0">
                <a:solidFill>
                  <a:schemeClr val="dk1"/>
                </a:solidFill>
                <a:latin typeface="+mj-lt"/>
                <a:ea typeface="Times New Roman"/>
                <a:cs typeface="Times New Roman"/>
                <a:sym typeface="Times New Roman"/>
              </a:rPr>
              <a:t>Oxyhemoglobin at ~574 nm</a:t>
            </a:r>
            <a:endParaRPr dirty="0">
              <a:solidFill>
                <a:schemeClr val="dk1"/>
              </a:solidFill>
              <a:latin typeface="+mj-lt"/>
              <a:ea typeface="Times New Roman"/>
              <a:cs typeface="Times New Roman"/>
              <a:sym typeface="Times New Roman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Char char="○"/>
            </a:pPr>
            <a:r>
              <a:rPr lang="en" dirty="0">
                <a:solidFill>
                  <a:schemeClr val="dk1"/>
                </a:solidFill>
                <a:latin typeface="+mj-lt"/>
                <a:ea typeface="Times New Roman"/>
                <a:cs typeface="Times New Roman"/>
                <a:sym typeface="Times New Roman"/>
              </a:rPr>
              <a:t>Methemoglobin at ~630 nm </a:t>
            </a:r>
            <a:endParaRPr dirty="0">
              <a:solidFill>
                <a:schemeClr val="dk1"/>
              </a:solidFill>
              <a:latin typeface="+mj-lt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●"/>
            </a:pPr>
            <a:r>
              <a:rPr lang="en" dirty="0">
                <a:solidFill>
                  <a:schemeClr val="dk1"/>
                </a:solidFill>
                <a:latin typeface="+mj-lt"/>
                <a:ea typeface="Times New Roman"/>
                <a:cs typeface="Times New Roman"/>
                <a:sym typeface="Times New Roman"/>
              </a:rPr>
              <a:t>"Quality” rehydration </a:t>
            </a:r>
            <a:endParaRPr dirty="0">
              <a:solidFill>
                <a:schemeClr val="dk1"/>
              </a:solidFill>
              <a:latin typeface="+mj-lt"/>
              <a:ea typeface="Times New Roman"/>
              <a:cs typeface="Times New Roman"/>
              <a:sym typeface="Times New Roman"/>
            </a:endParaRPr>
          </a:p>
          <a:p>
            <a:pPr lvl="1">
              <a:buClr>
                <a:schemeClr val="dk1"/>
              </a:buClr>
              <a:buFont typeface="Times New Roman"/>
              <a:buChar char="○"/>
            </a:pPr>
            <a:r>
              <a:rPr lang="en-US" dirty="0"/>
              <a:t>≥ </a:t>
            </a:r>
            <a:r>
              <a:rPr lang="en" dirty="0">
                <a:solidFill>
                  <a:schemeClr val="dk1"/>
                </a:solidFill>
                <a:latin typeface="+mj-lt"/>
                <a:ea typeface="Times New Roman"/>
                <a:cs typeface="Times New Roman"/>
                <a:sym typeface="Times New Roman"/>
              </a:rPr>
              <a:t>90% oxyhemoglobin</a:t>
            </a:r>
            <a:endParaRPr dirty="0">
              <a:solidFill>
                <a:schemeClr val="dk1"/>
              </a:solidFill>
              <a:latin typeface="+mj-lt"/>
              <a:ea typeface="Times New Roman"/>
              <a:cs typeface="Times New Roman"/>
              <a:sym typeface="Times New Roman"/>
            </a:endParaRPr>
          </a:p>
          <a:p>
            <a:pPr lvl="1">
              <a:buClr>
                <a:schemeClr val="dk1"/>
              </a:buClr>
              <a:buFont typeface="Times New Roman"/>
              <a:buChar char="○"/>
            </a:pPr>
            <a:r>
              <a:rPr lang="en-US" dirty="0"/>
              <a:t>≤ </a:t>
            </a:r>
            <a:r>
              <a:rPr lang="en" dirty="0">
                <a:solidFill>
                  <a:schemeClr val="dk1"/>
                </a:solidFill>
                <a:latin typeface="+mj-lt"/>
                <a:ea typeface="Times New Roman"/>
                <a:cs typeface="Times New Roman"/>
                <a:sym typeface="Times New Roman"/>
              </a:rPr>
              <a:t>10% methemoglobin </a:t>
            </a:r>
            <a:endParaRPr dirty="0">
              <a:solidFill>
                <a:schemeClr val="dk1"/>
              </a:solidFill>
              <a:latin typeface="+mj-lt"/>
              <a:ea typeface="Times New Roman"/>
              <a:cs typeface="Times New Roman"/>
              <a:sym typeface="Times New Roman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Char char="○"/>
            </a:pPr>
            <a:r>
              <a:rPr lang="en" dirty="0">
                <a:solidFill>
                  <a:schemeClr val="dk1"/>
                </a:solidFill>
                <a:latin typeface="+mj-lt"/>
                <a:ea typeface="Times New Roman"/>
                <a:cs typeface="Times New Roman"/>
                <a:sym typeface="Times New Roman"/>
              </a:rPr>
              <a:t>1% tolerance for hemolysis </a:t>
            </a:r>
          </a:p>
          <a:p>
            <a:pPr marL="425450" indent="-285750">
              <a:buClr>
                <a:schemeClr val="dk1"/>
              </a:buClr>
              <a:buSzPts val="1400"/>
            </a:pPr>
            <a:r>
              <a:rPr lang="en-US" dirty="0">
                <a:solidFill>
                  <a:schemeClr val="dk1"/>
                </a:solidFill>
                <a:latin typeface="+mj-lt"/>
                <a:ea typeface="Times New Roman"/>
                <a:cs typeface="Times New Roman"/>
                <a:sym typeface="Times New Roman"/>
              </a:rPr>
              <a:t>Calibration Steps</a:t>
            </a:r>
          </a:p>
          <a:p>
            <a:pPr marL="882650" lvl="1" indent="-285750">
              <a:buClr>
                <a:schemeClr val="dk1"/>
              </a:buClr>
            </a:pPr>
            <a:r>
              <a:rPr lang="en-US" dirty="0">
                <a:solidFill>
                  <a:schemeClr val="dk1"/>
                </a:solidFill>
                <a:latin typeface="+mj-lt"/>
                <a:ea typeface="Times New Roman"/>
                <a:cs typeface="Times New Roman"/>
                <a:sym typeface="Times New Roman"/>
              </a:rPr>
              <a:t>Serial dilution of rehydrated RBC to </a:t>
            </a:r>
          </a:p>
          <a:p>
            <a:pPr marL="596900" lvl="1" indent="0">
              <a:buClr>
                <a:schemeClr val="dk1"/>
              </a:buClr>
              <a:buNone/>
            </a:pPr>
            <a:r>
              <a:rPr lang="en-US" dirty="0">
                <a:solidFill>
                  <a:schemeClr val="dk1"/>
                </a:solidFill>
                <a:latin typeface="+mj-lt"/>
                <a:ea typeface="Times New Roman"/>
                <a:cs typeface="Times New Roman"/>
                <a:sym typeface="Times New Roman"/>
              </a:rPr>
              <a:t>	create calibration curve</a:t>
            </a:r>
          </a:p>
          <a:p>
            <a:pPr lvl="1">
              <a:buClr>
                <a:schemeClr val="dk1"/>
              </a:buClr>
            </a:pPr>
            <a:r>
              <a:rPr lang="en-US" dirty="0">
                <a:solidFill>
                  <a:schemeClr val="dk1"/>
                </a:solidFill>
                <a:latin typeface="+mj-lt"/>
                <a:ea typeface="Times New Roman"/>
                <a:cs typeface="Times New Roman"/>
                <a:sym typeface="Times New Roman"/>
              </a:rPr>
              <a:t>Transmittance Vs. Concentration </a:t>
            </a:r>
          </a:p>
          <a:p>
            <a:pPr marL="596900" lvl="1" indent="0">
              <a:buClr>
                <a:schemeClr val="dk1"/>
              </a:buClr>
              <a:buNone/>
            </a:pPr>
            <a:r>
              <a:rPr lang="en-US" dirty="0">
                <a:solidFill>
                  <a:schemeClr val="dk1"/>
                </a:solidFill>
                <a:latin typeface="+mj-lt"/>
                <a:ea typeface="Times New Roman"/>
                <a:cs typeface="Times New Roman"/>
                <a:sym typeface="Times New Roman"/>
              </a:rPr>
              <a:t>	curve</a:t>
            </a:r>
          </a:p>
          <a:p>
            <a:pPr marL="596900" lvl="1" indent="0">
              <a:buClr>
                <a:schemeClr val="dk1"/>
              </a:buClr>
              <a:buNone/>
            </a:pPr>
            <a:endParaRPr lang="en-US" dirty="0">
              <a:solidFill>
                <a:schemeClr val="dk1"/>
              </a:solidFill>
              <a:latin typeface="+mj-lt"/>
              <a:ea typeface="Times New Roman"/>
              <a:cs typeface="Times New Roman"/>
              <a:sym typeface="Times New Roman"/>
            </a:endParaRPr>
          </a:p>
          <a:p>
            <a:pPr marL="596900" lvl="1" indent="0">
              <a:buClr>
                <a:schemeClr val="dk1"/>
              </a:buClr>
              <a:buNone/>
            </a:pPr>
            <a:endParaRPr lang="en-US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596900" lvl="1" indent="0">
              <a:buClr>
                <a:schemeClr val="dk1"/>
              </a:buClr>
              <a:buNone/>
            </a:pPr>
            <a:endParaRPr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5" name="Picture 4" descr="A green rectangular object with white knobs&#10;&#10;Description automatically generated">
            <a:extLst>
              <a:ext uri="{FF2B5EF4-FFF2-40B4-BE49-F238E27FC236}">
                <a16:creationId xmlns:a16="http://schemas.microsoft.com/office/drawing/2014/main" id="{11EDE640-C277-F0E4-939B-1B82F8708E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2881" y="3323319"/>
            <a:ext cx="2631119" cy="1204698"/>
          </a:xfrm>
          <a:prstGeom prst="rect">
            <a:avLst/>
          </a:prstGeom>
        </p:spPr>
      </p:pic>
      <p:pic>
        <p:nvPicPr>
          <p:cNvPr id="7" name="Picture 6" descr="A green rectangular object with white text&#10;&#10;Description automatically generated">
            <a:extLst>
              <a:ext uri="{FF2B5EF4-FFF2-40B4-BE49-F238E27FC236}">
                <a16:creationId xmlns:a16="http://schemas.microsoft.com/office/drawing/2014/main" id="{170180A5-ABCF-81E6-A079-716DE452A1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2881" y="1863588"/>
            <a:ext cx="2631119" cy="11434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63207A-A0BF-95E4-0B14-9BC5E5C72E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6858" y="1833233"/>
            <a:ext cx="2589041" cy="2916667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3EF03B70-4A63-1D2A-06FD-BA50EC0AA6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" t="34981" r="50000" b="13307"/>
          <a:stretch>
            <a:fillRect/>
          </a:stretch>
        </p:blipFill>
        <p:spPr bwMode="auto">
          <a:xfrm>
            <a:off x="6865385" y="142834"/>
            <a:ext cx="1749415" cy="114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49BDC09-BFB9-BF50-D5C8-C0E46BF8CBE9}"/>
              </a:ext>
            </a:extLst>
          </p:cNvPr>
          <p:cNvCxnSpPr>
            <a:cxnSpLocks/>
          </p:cNvCxnSpPr>
          <p:nvPr/>
        </p:nvCxnSpPr>
        <p:spPr>
          <a:xfrm flipV="1">
            <a:off x="6164580" y="899160"/>
            <a:ext cx="700805" cy="32004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66E4F5-0A14-0152-A2B6-016EA919B213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557950" y="4749900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>
                <a:solidFill>
                  <a:schemeClr val="tx1"/>
                </a:solidFill>
              </a:rPr>
              <a:t>12</a:t>
            </a:fld>
            <a:endParaRPr lang="en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68199-3465-2B11-28D2-EE3B3A008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Procedural Calibration of Spectrophotometer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4E063C-A5F5-F2A8-6A24-E6AFC98035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238" y="905251"/>
            <a:ext cx="4572000" cy="3401291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Serial Dilution of two food colorings </a:t>
            </a: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Red 40 </a:t>
            </a: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Blue 1</a:t>
            </a:r>
          </a:p>
          <a:p>
            <a:r>
              <a:rPr lang="en-US" dirty="0">
                <a:solidFill>
                  <a:schemeClr val="tx1"/>
                </a:solidFill>
              </a:rPr>
              <a:t>Two measurements for each concentration to evaluate the gain settings</a:t>
            </a:r>
          </a:p>
          <a:p>
            <a:r>
              <a:rPr lang="en-US" dirty="0">
                <a:solidFill>
                  <a:schemeClr val="tx1"/>
                </a:solidFill>
              </a:rPr>
              <a:t>Transmittance was analyzed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Lower gain setting potentially unusable </a:t>
            </a:r>
          </a:p>
          <a:p>
            <a:r>
              <a:rPr lang="en-US" dirty="0">
                <a:solidFill>
                  <a:schemeClr val="tx1"/>
                </a:solidFill>
              </a:rPr>
              <a:t>Provides an example procedure for future calibration with rehydrated RBCs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136AEB-6E33-9E8C-8F29-4A804D65AF7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12EF972-E557-2DB9-FEAE-F30E4CDF17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649" y="4259858"/>
            <a:ext cx="2238687" cy="60015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B938AF7-9ECC-B308-3A5F-D6B61C625EBE}"/>
              </a:ext>
            </a:extLst>
          </p:cNvPr>
          <p:cNvSpPr txBox="1"/>
          <p:nvPr/>
        </p:nvSpPr>
        <p:spPr>
          <a:xfrm>
            <a:off x="5486842" y="3952081"/>
            <a:ext cx="21242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Transmittance Equation: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758815-7700-C73C-E776-FE177B469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7372" y="883642"/>
            <a:ext cx="4886628" cy="3068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484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31132-8F74-96A3-B2FD-FA96279BC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Conclusion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A72484-E52F-FCAD-1E39-B9982B9B9E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3963" y="921569"/>
            <a:ext cx="8520599" cy="4060204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Accomplished Work 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Custom enclosure design, fabrication, and fit testing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Confirmed Experiment Layout (electrical and fluidic circuits)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PCBs populated and flashed with current control software version 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Validation of analog spectrophotometer circuit </a:t>
            </a:r>
          </a:p>
          <a:p>
            <a:r>
              <a:rPr lang="en-US" sz="2800" dirty="0">
                <a:solidFill>
                  <a:schemeClr val="tx1"/>
                </a:solidFill>
              </a:rPr>
              <a:t>Future Work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Minor refinements to enclosure for optimal fit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Validation of experimental with each control PCB</a:t>
            </a:r>
          </a:p>
          <a:p>
            <a:pPr lvl="1"/>
            <a:r>
              <a:rPr lang="en-US" sz="2000" dirty="0">
                <a:solidFill>
                  <a:schemeClr val="tx1"/>
                </a:solidFill>
              </a:rPr>
              <a:t>Calibration with rehydrated RBCs</a:t>
            </a:r>
          </a:p>
          <a:p>
            <a:pPr lvl="2"/>
            <a:r>
              <a:rPr lang="en-US" sz="2000" dirty="0">
                <a:solidFill>
                  <a:schemeClr val="tx1"/>
                </a:solidFill>
              </a:rPr>
              <a:t>Potential adjustment to fixed analog signal gain settings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501752-392E-60AC-3369-DBCF722A8B7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30211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 txBox="1">
            <a:spLocks noGrp="1"/>
          </p:cNvSpPr>
          <p:nvPr>
            <p:ph type="title"/>
          </p:nvPr>
        </p:nvSpPr>
        <p:spPr>
          <a:xfrm>
            <a:off x="255025" y="168266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Times New Roman"/>
                <a:ea typeface="Times New Roman"/>
                <a:cs typeface="Times New Roman"/>
                <a:sym typeface="Times New Roman"/>
              </a:rPr>
              <a:t>References </a:t>
            </a:r>
            <a:endParaRPr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1" name="Google Shape;111;p19"/>
          <p:cNvSpPr txBox="1">
            <a:spLocks noGrp="1"/>
          </p:cNvSpPr>
          <p:nvPr>
            <p:ph type="body" idx="1"/>
          </p:nvPr>
        </p:nvSpPr>
        <p:spPr>
          <a:xfrm>
            <a:off x="255025" y="10816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Elgengehy, I. </a:t>
            </a:r>
            <a:r>
              <a:rPr lang="en" sz="12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Design, Calibration, and Validation of a Single‑Wavelength Spectrophotometer Circuit for Reconstituted Dehydrated Red Blood Cells in Zero Gravity.</a:t>
            </a:r>
            <a:r>
              <a:rPr lang="en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BE‑691 Non‑Thesis Project Report, University of Louisville (2025).</a:t>
            </a:r>
            <a:endParaRPr sz="1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Ibrahim, S. </a:t>
            </a:r>
            <a:r>
              <a:rPr lang="en" sz="12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Design and Validation of an Automated Control System for Rehydrated RBC Analysis in Suborbital Flight.</a:t>
            </a:r>
            <a:r>
              <a:rPr lang="en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Master’s Project Report, University of Louisville, Department of Bioengineering (2026).</a:t>
            </a:r>
            <a:endParaRPr sz="1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Trudel, G., Shahin, N., Ramsay, T. </a:t>
            </a:r>
            <a:r>
              <a:rPr lang="en" sz="1200" i="1" dirty="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et al.</a:t>
            </a:r>
            <a:r>
              <a:rPr lang="en" sz="1200" dirty="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Hemolysis contributes to anemia during long-duration space flight. </a:t>
            </a:r>
            <a:r>
              <a:rPr lang="en" sz="1200" i="1" dirty="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Nat Med</a:t>
            </a:r>
            <a:r>
              <a:rPr lang="en" sz="1200" dirty="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1200" b="1" dirty="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28</a:t>
            </a:r>
            <a:r>
              <a:rPr lang="en" sz="1200" dirty="0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, 59–62 (2022). https://doi.org/10.1038/s41591-021-01637-7</a:t>
            </a:r>
            <a:r>
              <a:rPr lang="en" sz="11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marL="0" lvl="0" indent="0">
              <a:spcBef>
                <a:spcPts val="1200"/>
              </a:spcBef>
              <a:buNone/>
            </a:pP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G. Pantalos et al., "Preserved Red Blood Cells for Transfusion Therapy in Reduced Gravity," NASA HRP Investigators' Workshop, 2024</a:t>
            </a:r>
            <a:endParaRPr lang="en" sz="1200" dirty="0">
              <a:solidFill>
                <a:schemeClr val="tx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1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60EBE7-2B0F-66BD-DA25-0E57D3DFAE0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15</a:t>
            </a:fld>
            <a:endParaRPr lang="en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>
            <a:spLocks noGrp="1"/>
          </p:cNvSpPr>
          <p:nvPr>
            <p:ph type="body" idx="1"/>
          </p:nvPr>
        </p:nvSpPr>
        <p:spPr>
          <a:xfrm>
            <a:off x="241565" y="0"/>
            <a:ext cx="8520600" cy="10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4400" dirty="0">
                <a:solidFill>
                  <a:schemeClr val="tx1"/>
                </a:solidFill>
                <a:latin typeface="Abadi" panose="020B0604020104020204" pitchFamily="34" charset="0"/>
              </a:rPr>
              <a:t>Thank you! </a:t>
            </a:r>
            <a:endParaRPr sz="4400" dirty="0">
              <a:solidFill>
                <a:schemeClr val="tx1"/>
              </a:solidFill>
              <a:latin typeface="Abadi" panose="020B0604020104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9BEE95-4C32-AB76-E32D-C5D061A4F23D}"/>
              </a:ext>
            </a:extLst>
          </p:cNvPr>
          <p:cNvSpPr txBox="1"/>
          <p:nvPr/>
        </p:nvSpPr>
        <p:spPr>
          <a:xfrm>
            <a:off x="1785770" y="2079307"/>
            <a:ext cx="587367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222222"/>
                </a:solidFill>
                <a:latin typeface="Abadi" panose="020B0604020104020204" pitchFamily="34" charset="0"/>
                <a:ea typeface="Times New Roman"/>
                <a:cs typeface="Times New Roman"/>
                <a:sym typeface="Times New Roman"/>
              </a:rPr>
              <a:t>Questions</a:t>
            </a:r>
            <a:r>
              <a:rPr lang="en-US" sz="4400" b="1" dirty="0">
                <a:solidFill>
                  <a:srgbClr val="222222"/>
                </a:solidFill>
                <a:latin typeface="Abadi" panose="020B0604020104020204" pitchFamily="34" charset="0"/>
                <a:ea typeface="Times New Roman"/>
                <a:cs typeface="Times New Roman"/>
                <a:sym typeface="Times New Roman"/>
              </a:rPr>
              <a:t>?</a:t>
            </a:r>
            <a:r>
              <a:rPr lang="en-US" sz="4400" dirty="0">
                <a:latin typeface="Abadi" panose="020B0604020104020204" pitchFamily="34" charset="0"/>
              </a:rPr>
              <a:t> </a:t>
            </a:r>
          </a:p>
          <a:p>
            <a:endParaRPr lang="en-US" dirty="0"/>
          </a:p>
        </p:txBody>
      </p:sp>
      <p:pic>
        <p:nvPicPr>
          <p:cNvPr id="4" name="Google Shape;63;p13">
            <a:extLst>
              <a:ext uri="{FF2B5EF4-FFF2-40B4-BE49-F238E27FC236}">
                <a16:creationId xmlns:a16="http://schemas.microsoft.com/office/drawing/2014/main" id="{DBB21C39-154A-E886-57D3-EE5155CEC01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69402" cy="785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64;p13">
            <a:extLst>
              <a:ext uri="{FF2B5EF4-FFF2-40B4-BE49-F238E27FC236}">
                <a16:creationId xmlns:a16="http://schemas.microsoft.com/office/drawing/2014/main" id="{85107CAD-D612-A5C9-1054-D9CB1A8AF493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71825" y="829587"/>
            <a:ext cx="3272175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62;p13">
            <a:extLst>
              <a:ext uri="{FF2B5EF4-FFF2-40B4-BE49-F238E27FC236}">
                <a16:creationId xmlns:a16="http://schemas.microsoft.com/office/drawing/2014/main" id="{D595E78B-1C6E-B157-DA27-7A4C0CA19A5A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25264" y="2"/>
            <a:ext cx="729035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58;p13">
            <a:extLst>
              <a:ext uri="{FF2B5EF4-FFF2-40B4-BE49-F238E27FC236}">
                <a16:creationId xmlns:a16="http://schemas.microsoft.com/office/drawing/2014/main" id="{4C109AB9-98CB-C050-BB31-4C038C67E12B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3275" y="4193375"/>
            <a:ext cx="2823350" cy="50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59;p13">
            <a:extLst>
              <a:ext uri="{FF2B5EF4-FFF2-40B4-BE49-F238E27FC236}">
                <a16:creationId xmlns:a16="http://schemas.microsoft.com/office/drawing/2014/main" id="{1C6ABC1C-2D39-5D66-0F2B-5D23E2F59E94}"/>
              </a:ext>
            </a:extLst>
          </p:cNvPr>
          <p:cNvSpPr txBox="1"/>
          <p:nvPr/>
        </p:nvSpPr>
        <p:spPr>
          <a:xfrm>
            <a:off x="49275" y="4695175"/>
            <a:ext cx="3389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1"/>
                </a:solidFill>
              </a:rPr>
              <a:t>NSF REU Award ID # 2348869</a:t>
            </a:r>
            <a:r>
              <a:rPr lang="en" sz="1100" dirty="0">
                <a:solidFill>
                  <a:schemeClr val="dk1"/>
                </a:solidFill>
              </a:rPr>
              <a:t> </a:t>
            </a:r>
            <a:endParaRPr sz="1800" b="1" dirty="0">
              <a:solidFill>
                <a:schemeClr val="dk1"/>
              </a:solidFill>
            </a:endParaRPr>
          </a:p>
        </p:txBody>
      </p:sp>
      <p:pic>
        <p:nvPicPr>
          <p:cNvPr id="14" name="Google Shape;60;p13">
            <a:extLst>
              <a:ext uri="{FF2B5EF4-FFF2-40B4-BE49-F238E27FC236}">
                <a16:creationId xmlns:a16="http://schemas.microsoft.com/office/drawing/2014/main" id="{E71EA072-C44D-B7B2-A50C-0EBD5020FD09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20851" y="4076527"/>
            <a:ext cx="3679274" cy="69595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61;p13">
            <a:extLst>
              <a:ext uri="{FF2B5EF4-FFF2-40B4-BE49-F238E27FC236}">
                <a16:creationId xmlns:a16="http://schemas.microsoft.com/office/drawing/2014/main" id="{3C3087EB-C701-E332-19D0-371135B15536}"/>
              </a:ext>
            </a:extLst>
          </p:cNvPr>
          <p:cNvSpPr txBox="1"/>
          <p:nvPr/>
        </p:nvSpPr>
        <p:spPr>
          <a:xfrm>
            <a:off x="5406538" y="4695175"/>
            <a:ext cx="3507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1"/>
                </a:solidFill>
              </a:rPr>
              <a:t>NSF NNCI Award ID # 2025075</a:t>
            </a:r>
            <a:r>
              <a:rPr lang="en" sz="1100" dirty="0">
                <a:solidFill>
                  <a:schemeClr val="dk1"/>
                </a:solidFill>
              </a:rPr>
              <a:t> </a:t>
            </a:r>
            <a:endParaRPr sz="1800" b="1" dirty="0">
              <a:solidFill>
                <a:schemeClr val="dk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3A244B1-C711-A5CF-0FDE-F7A6025649E3}"/>
              </a:ext>
            </a:extLst>
          </p:cNvPr>
          <p:cNvSpPr txBox="1"/>
          <p:nvPr/>
        </p:nvSpPr>
        <p:spPr>
          <a:xfrm>
            <a:off x="217160" y="1004100"/>
            <a:ext cx="19637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Acknowledgements</a:t>
            </a:r>
            <a:r>
              <a:rPr lang="en-US" dirty="0"/>
              <a:t>: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BB523BB-574A-0B80-DDB4-B5AD6F9B50FF}"/>
              </a:ext>
            </a:extLst>
          </p:cNvPr>
          <p:cNvSpPr txBox="1"/>
          <p:nvPr/>
        </p:nvSpPr>
        <p:spPr>
          <a:xfrm>
            <a:off x="143875" y="1287108"/>
            <a:ext cx="2534790" cy="2315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Thomas Roussel, Ph.D. </a:t>
            </a:r>
          </a:p>
          <a:p>
            <a:pPr>
              <a:lnSpc>
                <a:spcPct val="150000"/>
              </a:lnSpc>
            </a:pPr>
            <a:r>
              <a:rPr lang="en-US" dirty="0"/>
              <a:t>George </a:t>
            </a:r>
            <a:r>
              <a:rPr lang="en-US" dirty="0" err="1"/>
              <a:t>Pantalos</a:t>
            </a:r>
            <a:r>
              <a:rPr lang="en-US" dirty="0"/>
              <a:t>, Ph.D. </a:t>
            </a:r>
          </a:p>
          <a:p>
            <a:pPr>
              <a:lnSpc>
                <a:spcPct val="150000"/>
              </a:lnSpc>
            </a:pPr>
            <a:r>
              <a:rPr lang="en-US" dirty="0"/>
              <a:t>Samuel Ibrahim (BE M.S.)</a:t>
            </a:r>
          </a:p>
          <a:p>
            <a:pPr>
              <a:lnSpc>
                <a:spcPct val="150000"/>
              </a:lnSpc>
            </a:pPr>
            <a:r>
              <a:rPr lang="en-US" dirty="0"/>
              <a:t>Islam Elgaengehy (BE M.S.)</a:t>
            </a:r>
          </a:p>
          <a:p>
            <a:pPr>
              <a:lnSpc>
                <a:spcPct val="150000"/>
              </a:lnSpc>
            </a:pPr>
            <a:r>
              <a:rPr lang="en-US" dirty="0"/>
              <a:t>Brett Janis, Ph.D.</a:t>
            </a:r>
          </a:p>
          <a:p>
            <a:pPr>
              <a:lnSpc>
                <a:spcPct val="150000"/>
              </a:lnSpc>
            </a:pPr>
            <a:r>
              <a:rPr lang="en-US" dirty="0"/>
              <a:t>Jonathan Kopechek, Ph.D.</a:t>
            </a:r>
          </a:p>
          <a:p>
            <a:pPr>
              <a:lnSpc>
                <a:spcPct val="150000"/>
              </a:lnSpc>
            </a:pPr>
            <a:r>
              <a:rPr lang="en-US" dirty="0"/>
              <a:t>Michael Menze, Ph.D.</a:t>
            </a:r>
            <a:endParaRPr lang="en-US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D1EED9-E298-5684-CDE9-D0CABB85370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66595" y="55440"/>
            <a:ext cx="1312070" cy="674428"/>
          </a:xfrm>
          <a:prstGeom prst="rect">
            <a:avLst/>
          </a:prstGeom>
        </p:spPr>
      </p:pic>
      <p:pic>
        <p:nvPicPr>
          <p:cNvPr id="9" name="Picture 8" descr="Symbols of NASA - NASA">
            <a:extLst>
              <a:ext uri="{FF2B5EF4-FFF2-40B4-BE49-F238E27FC236}">
                <a16:creationId xmlns:a16="http://schemas.microsoft.com/office/drawing/2014/main" id="{B1E444B8-20F1-CA5D-5869-55D275698DC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02152" y="47274"/>
            <a:ext cx="729035" cy="68615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082CB-B8A8-4749-FA12-293C5D91E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Hemoglobin Structure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48BB73-B034-A451-DCA0-0D17465A09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625" y="952500"/>
            <a:ext cx="7645400" cy="400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72C562C-08C0-AC9C-F375-8F6694804E51}"/>
              </a:ext>
            </a:extLst>
          </p:cNvPr>
          <p:cNvSpPr txBox="1"/>
          <p:nvPr/>
        </p:nvSpPr>
        <p:spPr>
          <a:xfrm>
            <a:off x="6709758" y="952500"/>
            <a:ext cx="20658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https://</a:t>
            </a:r>
            <a:r>
              <a:rPr lang="en-US" sz="800" dirty="0" err="1"/>
              <a:t>microbenotes.com</a:t>
            </a:r>
            <a:r>
              <a:rPr lang="en-US" sz="800" dirty="0"/>
              <a:t>/hemoglobin/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9D824B-D661-919A-583E-16EE7A72DA7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21079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>
          <a:extLst>
            <a:ext uri="{FF2B5EF4-FFF2-40B4-BE49-F238E27FC236}">
              <a16:creationId xmlns:a16="http://schemas.microsoft.com/office/drawing/2014/main" id="{8002D402-A376-B579-9691-7EBE62E82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7D7CCC0-1D3C-F234-F425-ABD47B72DF01}"/>
              </a:ext>
            </a:extLst>
          </p:cNvPr>
          <p:cNvSpPr txBox="1">
            <a:spLocks/>
          </p:cNvSpPr>
          <p:nvPr/>
        </p:nvSpPr>
        <p:spPr>
          <a:xfrm>
            <a:off x="164696" y="91228"/>
            <a:ext cx="8525815" cy="573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latin typeface="Abadi" panose="020B0604020104020204" pitchFamily="34" charset="0"/>
              </a:rPr>
              <a:t>Emerging Preservation Strategies: How it is Done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EB362E-F225-7495-36D0-6EE3C384F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044403"/>
            <a:ext cx="6122480" cy="4007869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Lyophilization </a:t>
            </a: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(Freeze-Drying) 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is the current mechanism to dehydrate RBCs. </a:t>
            </a:r>
          </a:p>
          <a:p>
            <a:pPr marL="11430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Mechanism: 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Cells treated with a cryoprotectant (like trehalose, a sugar used by water bears and sea monkeys) to prevent the cell membrane from shattering during drying</a:t>
            </a:r>
          </a:p>
          <a:p>
            <a:pPr marL="11430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dirty="0">
              <a:latin typeface="Arial" panose="020B0604020202020204" pitchFamily="34" charset="0"/>
            </a:endParaRP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</a:pPr>
            <a:endParaRPr lang="en-US" altLang="en-US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695180-B618-C7AD-FC14-0380D2D6DD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277" t="20627" r="10231" b="21479"/>
          <a:stretch>
            <a:fillRect/>
          </a:stretch>
        </p:blipFill>
        <p:spPr>
          <a:xfrm>
            <a:off x="6302135" y="918003"/>
            <a:ext cx="2659995" cy="84935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1022854-D2D7-BA16-1C79-A25B364834F2}"/>
              </a:ext>
            </a:extLst>
          </p:cNvPr>
          <p:cNvSpPr txBox="1"/>
          <p:nvPr/>
        </p:nvSpPr>
        <p:spPr>
          <a:xfrm>
            <a:off x="6302135" y="1749608"/>
            <a:ext cx="28365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badi" panose="020B0604020104020204" pitchFamily="34" charset="0"/>
              </a:rPr>
              <a:t>Brett Janis, Ph.D.</a:t>
            </a:r>
          </a:p>
          <a:p>
            <a:r>
              <a:rPr lang="en-US" dirty="0">
                <a:latin typeface="Abadi" panose="020B0604020104020204" pitchFamily="34" charset="0"/>
              </a:rPr>
              <a:t>Jonathan Kopechek, Ph.D.</a:t>
            </a:r>
          </a:p>
          <a:p>
            <a:r>
              <a:rPr lang="en-US" dirty="0">
                <a:latin typeface="Abadi" panose="020B0604020104020204" pitchFamily="34" charset="0"/>
              </a:rPr>
              <a:t>Michael Menze, Ph.D.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8DA37F-0760-5B8A-5634-C4288E437A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3873" y="2760146"/>
            <a:ext cx="2836518" cy="189101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F4CBDA-39D7-D6E4-7EB6-D69587D6935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18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53718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63566-4239-66A1-71E1-913F187C8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PCB &amp; Enclosure Integration 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06E82-2B1F-2F38-4D8C-E99C1327A1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ack box with wires and wires&#10;&#10;Description automatically generated">
            <a:extLst>
              <a:ext uri="{FF2B5EF4-FFF2-40B4-BE49-F238E27FC236}">
                <a16:creationId xmlns:a16="http://schemas.microsoft.com/office/drawing/2014/main" id="{094E70C3-46F0-CCB4-7E98-D35143E70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4196" y="2797021"/>
            <a:ext cx="2657714" cy="1993286"/>
          </a:xfrm>
          <a:prstGeom prst="rect">
            <a:avLst/>
          </a:prstGeom>
        </p:spPr>
      </p:pic>
      <p:pic>
        <p:nvPicPr>
          <p:cNvPr id="7" name="Picture 6" descr="A black box with wires&#10;&#10;Description automatically generated">
            <a:extLst>
              <a:ext uri="{FF2B5EF4-FFF2-40B4-BE49-F238E27FC236}">
                <a16:creationId xmlns:a16="http://schemas.microsoft.com/office/drawing/2014/main" id="{97124DD1-5A14-D083-97DA-D5A9A4F14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025" y="872244"/>
            <a:ext cx="2585684" cy="1939263"/>
          </a:xfrm>
          <a:prstGeom prst="rect">
            <a:avLst/>
          </a:prstGeom>
        </p:spPr>
      </p:pic>
      <p:pic>
        <p:nvPicPr>
          <p:cNvPr id="9" name="Picture 8" descr="A black box with wires&#10;&#10;Description automatically generated">
            <a:extLst>
              <a:ext uri="{FF2B5EF4-FFF2-40B4-BE49-F238E27FC236}">
                <a16:creationId xmlns:a16="http://schemas.microsoft.com/office/drawing/2014/main" id="{7C0049DB-49F0-F824-6F24-2A5B512C3F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375" y="2982755"/>
            <a:ext cx="2338039" cy="1753529"/>
          </a:xfrm>
          <a:prstGeom prst="rect">
            <a:avLst/>
          </a:prstGeom>
        </p:spPr>
      </p:pic>
      <p:pic>
        <p:nvPicPr>
          <p:cNvPr id="11" name="Picture 10" descr="A black box with wires and wires on top&#10;&#10;Description automatically generated">
            <a:extLst>
              <a:ext uri="{FF2B5EF4-FFF2-40B4-BE49-F238E27FC236}">
                <a16:creationId xmlns:a16="http://schemas.microsoft.com/office/drawing/2014/main" id="{9CFA98F2-09AF-F70E-8102-B9B76C6502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0972" y="889480"/>
            <a:ext cx="2243027" cy="16822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C2C50F-55FE-63C5-E0BA-DB63B87140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5553" y="2706409"/>
            <a:ext cx="1587737" cy="217450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481B90-CF79-79FB-A72A-63460992A56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19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640505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65FD939-0E55-AC78-4EB2-D94E690B2A51}"/>
              </a:ext>
            </a:extLst>
          </p:cNvPr>
          <p:cNvSpPr txBox="1">
            <a:spLocks/>
          </p:cNvSpPr>
          <p:nvPr/>
        </p:nvSpPr>
        <p:spPr>
          <a:xfrm>
            <a:off x="164696" y="100192"/>
            <a:ext cx="8525815" cy="573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latin typeface="Abadi" panose="020B0604020104020204" pitchFamily="34" charset="0"/>
              </a:rPr>
              <a:t>Challenges of Blood Preservation for Space Travel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75035F2-9C8C-E4BA-C264-750522FE8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681" y="950032"/>
            <a:ext cx="8980192" cy="4007869"/>
          </a:xfrm>
        </p:spPr>
        <p:txBody>
          <a:bodyPr>
            <a:normAutofit fontScale="92500" lnSpcReduction="10000"/>
          </a:bodyPr>
          <a:lstStyle/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Blood Shelf Life on Earth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  <a:t>Standard red blood cells (RBCs) </a:t>
            </a:r>
            <a:r>
              <a:rPr lang="en-US" altLang="en-US" sz="1800" u="sng" dirty="0">
                <a:solidFill>
                  <a:schemeClr val="tx1"/>
                </a:solidFill>
                <a:latin typeface="Arial" panose="020B0604020202020204" pitchFamily="34" charset="0"/>
              </a:rPr>
              <a:t>last about 42 days at 4 degrees C</a:t>
            </a:r>
          </a:p>
          <a:p>
            <a:pPr marL="7429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A mission to Mars takes roughly 7–9 months one way</a:t>
            </a:r>
          </a:p>
          <a:p>
            <a:pPr marL="7429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Traditional liquid storage is useless</a:t>
            </a:r>
          </a:p>
          <a:p>
            <a:pPr marL="1200150" lvl="2" indent="-285750" eaLnBrk="0" fontAlgn="base" hangingPunct="0">
              <a:spcBef>
                <a:spcPct val="0"/>
              </a:spcBef>
              <a:spcAft>
                <a:spcPct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  <a:t>Heavy refrigeration units are "costly" in terms of fuel &amp; energy</a:t>
            </a:r>
          </a:p>
          <a:p>
            <a:pPr marL="1200150" lvl="2" indent="-285750" eaLnBrk="0" fontAlgn="base" hangingPunct="0">
              <a:spcBef>
                <a:spcPct val="0"/>
              </a:spcBef>
              <a:spcAft>
                <a:spcPct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  <a:t>More mass = More propellent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b="1" dirty="0">
              <a:latin typeface="Arial" panose="020B0604020202020204" pitchFamily="34" charset="0"/>
            </a:endParaRPr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Why is Blood even needed for Space Travel?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  <a:t>Radiation induced “Space Anemia”</a:t>
            </a:r>
          </a:p>
          <a:p>
            <a:pPr marL="1200150" lvl="2" indent="-285750" eaLnBrk="0" fontAlgn="base" hangingPunct="0">
              <a:spcBef>
                <a:spcPct val="0"/>
              </a:spcBef>
              <a:spcAft>
                <a:spcPct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  <a:t>High-energy cosmic rays can damage the cellular membranes of stored blood, leading to hemolysis (rupturing) </a:t>
            </a:r>
          </a:p>
          <a:p>
            <a:pPr marL="1200150" lvl="2" indent="-285750" eaLnBrk="0" fontAlgn="base" hangingPunct="0">
              <a:spcBef>
                <a:spcPct val="0"/>
              </a:spcBef>
              <a:spcAft>
                <a:spcPct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  <a:t>Astronauts lose approximately 50% more blood / second than a human on Earth </a:t>
            </a:r>
          </a:p>
          <a:p>
            <a:pPr marL="1200150" lvl="2" indent="-285750" eaLnBrk="0" fontAlgn="base" hangingPunct="0">
              <a:spcBef>
                <a:spcPct val="0"/>
              </a:spcBef>
              <a:spcAft>
                <a:spcPct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  <a:t>Astronauts will need regular transfusions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E0A90D-78F2-AAF9-7566-3708D9A04A3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>
                <a:solidFill>
                  <a:schemeClr val="tx1"/>
                </a:solidFill>
              </a:rPr>
              <a:t>2</a:t>
            </a:fld>
            <a:endParaRPr lang="en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D7CCE-CA93-1A78-0FA1-F400723C0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Optical Sensor Integration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F2ADE2-A280-A0C0-F642-4A2D31853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3264" y="1258827"/>
            <a:ext cx="2589041" cy="29166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B013593-1428-DD45-C878-686A2A6F77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7" y="1258827"/>
            <a:ext cx="1835740" cy="2916666"/>
          </a:xfrm>
          <a:prstGeom prst="rect">
            <a:avLst/>
          </a:prstGeom>
        </p:spPr>
      </p:pic>
      <p:pic>
        <p:nvPicPr>
          <p:cNvPr id="9" name="Picture 8" descr="A black box with wires and wires on top&#10;&#10;Description automatically generated">
            <a:extLst>
              <a:ext uri="{FF2B5EF4-FFF2-40B4-BE49-F238E27FC236}">
                <a16:creationId xmlns:a16="http://schemas.microsoft.com/office/drawing/2014/main" id="{3848A596-7A2F-AC6B-8143-C3D8FBDC12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6910" y="1266736"/>
            <a:ext cx="3878344" cy="2908757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05EB55C-1E97-6314-C71B-359C3A490B5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20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03983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E2712-59A2-2934-89BA-061D1CE74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Renders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5E689-CEC8-7981-227F-4CFE94A09D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444463-AFD7-583C-0560-8DB490E5BB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75" y="872244"/>
            <a:ext cx="2841812" cy="21313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619117E-1E72-11C6-17A2-A4EEAE571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1364" y="1204124"/>
            <a:ext cx="2698376" cy="20237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5A0E111-F23E-5FBE-99A8-E87687904A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375" y="3303741"/>
            <a:ext cx="2167037" cy="162527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BFFFFC4-F7F9-B0A5-361D-C48BD89C62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1705" y="3421604"/>
            <a:ext cx="2009887" cy="15074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CC9979F-F390-B315-E1AD-453B7DDAC2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6526" y="3303741"/>
            <a:ext cx="2167037" cy="162527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18723D-2BDA-9A50-5A95-2D560F17123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21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668492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2"/>
          <p:cNvSpPr txBox="1">
            <a:spLocks noGrp="1"/>
          </p:cNvSpPr>
          <p:nvPr>
            <p:ph type="title"/>
          </p:nvPr>
        </p:nvSpPr>
        <p:spPr>
          <a:xfrm>
            <a:off x="311700" y="154282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Extra Photos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4A25B5B-364C-05DD-CDB1-2EAB5057A9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3243" y="2940362"/>
            <a:ext cx="2109730" cy="19653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1A224AD-0F87-3050-9DE1-B93C717D0C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7285" y="2940362"/>
            <a:ext cx="2109731" cy="1915650"/>
          </a:xfrm>
          <a:prstGeom prst="rect">
            <a:avLst/>
          </a:prstGeom>
        </p:spPr>
      </p:pic>
      <p:sp>
        <p:nvSpPr>
          <p:cNvPr id="128" name="Google Shape;128;p22"/>
          <p:cNvSpPr txBox="1">
            <a:spLocks noGrp="1"/>
          </p:cNvSpPr>
          <p:nvPr>
            <p:ph type="body" idx="1"/>
          </p:nvPr>
        </p:nvSpPr>
        <p:spPr>
          <a:xfrm>
            <a:off x="255025" y="1081625"/>
            <a:ext cx="390434" cy="1365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129" name="Google Shape;129;p22" title="Screenshot 2026-06-16 105100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5025" y="2996325"/>
            <a:ext cx="1584533" cy="158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2" title="Screenshot 2026-06-16 105144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46626" y="828712"/>
            <a:ext cx="2353714" cy="1965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2" title="Screenshot 2026-06-16 105039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1869" y="828712"/>
            <a:ext cx="2534101" cy="191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2" title="Screenshot 2026-06-16 105213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679436" y="828712"/>
            <a:ext cx="1377580" cy="1743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0C2850C-545F-90E6-7693-345C822537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7285" y="2965206"/>
            <a:ext cx="2109731" cy="19156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9058C91-A20E-4F95-C013-C7B5D67D2A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6976364" y="2352009"/>
            <a:ext cx="2349448" cy="176208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2FA2D4-9560-0845-2E71-63583E64C34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22</a:t>
            </a:fld>
            <a:endParaRPr lang="en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>
          <a:extLst>
            <a:ext uri="{FF2B5EF4-FFF2-40B4-BE49-F238E27FC236}">
              <a16:creationId xmlns:a16="http://schemas.microsoft.com/office/drawing/2014/main" id="{A8F89659-5249-D597-FCED-E99F145AC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C89A6E6-F367-926D-518B-880C391083CE}"/>
              </a:ext>
            </a:extLst>
          </p:cNvPr>
          <p:cNvSpPr txBox="1">
            <a:spLocks/>
          </p:cNvSpPr>
          <p:nvPr/>
        </p:nvSpPr>
        <p:spPr>
          <a:xfrm>
            <a:off x="164696" y="91228"/>
            <a:ext cx="8525815" cy="573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latin typeface="Abadi" panose="020B0604020104020204" pitchFamily="34" charset="0"/>
              </a:rPr>
              <a:t>Dehydrated Red Blood Cells for Space Flight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71EA51E-50AE-1C71-B078-C3F9DD04F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4696" y="1272988"/>
            <a:ext cx="5845686" cy="3538254"/>
          </a:xfrm>
        </p:spPr>
        <p:txBody>
          <a:bodyPr>
            <a:normAutofit fontScale="92500" lnSpcReduction="10000"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Dehydrated Red Blood Cells (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dRBCs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) are currently</a:t>
            </a:r>
            <a:b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the "holy grail" of space hematology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By removing water from the cells, blood can</a:t>
            </a:r>
            <a:b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be stored as a lightweight powder at room</a:t>
            </a:r>
            <a:b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temperature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Benefit: 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It reduces mass by over 70% and eliminates the need for constant refrigeration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UofL researchers have a NASA-funded</a:t>
            </a:r>
            <a:b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experiment planned in Fa ‘26/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Sp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’27</a:t>
            </a:r>
            <a:b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to rehydrate RBCs on an unmanned</a:t>
            </a:r>
            <a:b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suborbital flight (Virgin Galactic’s </a:t>
            </a:r>
            <a:r>
              <a:rPr lang="en-US" alt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SpaceShip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 2)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E1DD8A2-BF03-9C9C-FE35-50ADBB1D52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4078" y="975318"/>
            <a:ext cx="2684696" cy="401919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9C3AEB-C746-BAD4-B939-DEFEA6B7942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534424" y="4749900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>
                <a:solidFill>
                  <a:schemeClr val="tx1"/>
                </a:solidFill>
              </a:rPr>
              <a:t>3</a:t>
            </a:fld>
            <a:endParaRPr lang="e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730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83424-3D07-EC90-6549-3AA13AAE5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025" y="-5517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US" sz="2700" dirty="0">
                <a:latin typeface="Abadi" panose="020B0604020104020204" pitchFamily="34" charset="0"/>
              </a:rPr>
              <a:t>Suborbital Experiment:</a:t>
            </a:r>
            <a:br>
              <a:rPr lang="en-US" sz="2700" dirty="0">
                <a:latin typeface="Abadi" panose="020B0604020104020204" pitchFamily="34" charset="0"/>
              </a:rPr>
            </a:br>
            <a:r>
              <a:rPr lang="en-US" sz="2200" dirty="0">
                <a:latin typeface="Abadi" panose="020B0604020104020204" pitchFamily="34" charset="0"/>
              </a:rPr>
              <a:t>Automated dRBC Rehydration (Rupturing a Dual Chamber Blood Bag) </a:t>
            </a:r>
            <a:endParaRPr lang="en-US" dirty="0">
              <a:latin typeface="Abadi" panose="020B0604020104020204" pitchFamily="34" charset="0"/>
            </a:endParaRPr>
          </a:p>
        </p:txBody>
      </p:sp>
      <p:pic>
        <p:nvPicPr>
          <p:cNvPr id="5" name="Picture 4" descr="A machine with red plastic wheels&#10;&#10;Description automatically generated">
            <a:extLst>
              <a:ext uri="{FF2B5EF4-FFF2-40B4-BE49-F238E27FC236}">
                <a16:creationId xmlns:a16="http://schemas.microsoft.com/office/drawing/2014/main" id="{6DA3E2E4-231F-F9D8-B524-F1200CC62C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7703" y="2717227"/>
            <a:ext cx="2833329" cy="2141217"/>
          </a:xfrm>
          <a:prstGeom prst="rect">
            <a:avLst/>
          </a:prstGeom>
        </p:spPr>
      </p:pic>
      <p:pic>
        <p:nvPicPr>
          <p:cNvPr id="6" name="Picture 5" descr="A close-up of a bag&#10;&#10;Description automatically generated">
            <a:extLst>
              <a:ext uri="{FF2B5EF4-FFF2-40B4-BE49-F238E27FC236}">
                <a16:creationId xmlns:a16="http://schemas.microsoft.com/office/drawing/2014/main" id="{BEC94A10-16C5-24E8-78FC-F10E6436AA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488696" y="-410102"/>
            <a:ext cx="3014713" cy="59247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4050513-BF61-92F7-6072-27377079C357}"/>
              </a:ext>
            </a:extLst>
          </p:cNvPr>
          <p:cNvSpPr txBox="1"/>
          <p:nvPr/>
        </p:nvSpPr>
        <p:spPr>
          <a:xfrm>
            <a:off x="1817587" y="4275737"/>
            <a:ext cx="1688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Rehydration</a:t>
            </a:r>
          </a:p>
          <a:p>
            <a:pPr algn="ctr"/>
            <a:r>
              <a:rPr lang="en-US" dirty="0"/>
              <a:t>Solution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7A612B-F161-4833-F57D-6A17126B3F16}"/>
              </a:ext>
            </a:extLst>
          </p:cNvPr>
          <p:cNvSpPr txBox="1"/>
          <p:nvPr/>
        </p:nvSpPr>
        <p:spPr>
          <a:xfrm>
            <a:off x="5721" y="2395917"/>
            <a:ext cx="11327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IV Spike Port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73828C-C1CA-6EA0-5182-E68A5FEAC14E}"/>
              </a:ext>
            </a:extLst>
          </p:cNvPr>
          <p:cNvSpPr txBox="1"/>
          <p:nvPr/>
        </p:nvSpPr>
        <p:spPr>
          <a:xfrm>
            <a:off x="7635314" y="1407443"/>
            <a:ext cx="11403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Dehydrated RBCs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582DDD-B58A-BC1D-5A2C-B2BEC66B6DDF}"/>
              </a:ext>
            </a:extLst>
          </p:cNvPr>
          <p:cNvSpPr txBox="1"/>
          <p:nvPr/>
        </p:nvSpPr>
        <p:spPr>
          <a:xfrm>
            <a:off x="4663441" y="4615364"/>
            <a:ext cx="13124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Pressure Seal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5189BFB-C124-B3E8-68CA-6EF80F140554}"/>
              </a:ext>
            </a:extLst>
          </p:cNvPr>
          <p:cNvCxnSpPr/>
          <p:nvPr/>
        </p:nvCxnSpPr>
        <p:spPr>
          <a:xfrm>
            <a:off x="565309" y="2781711"/>
            <a:ext cx="806823" cy="10772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6D48C91-BD16-46A1-B21D-5AC1C7ADFAA1}"/>
              </a:ext>
            </a:extLst>
          </p:cNvPr>
          <p:cNvCxnSpPr>
            <a:cxnSpLocks/>
            <a:stCxn id="7" idx="0"/>
          </p:cNvCxnSpPr>
          <p:nvPr/>
        </p:nvCxnSpPr>
        <p:spPr>
          <a:xfrm flipV="1">
            <a:off x="2662062" y="2657527"/>
            <a:ext cx="1250339" cy="161821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8398AD1-49C4-542A-CEE4-8AB55D873235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5011387" y="3094970"/>
            <a:ext cx="308271" cy="152039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AD8395B-145D-13FB-EAAD-59679D1D68FE}"/>
              </a:ext>
            </a:extLst>
          </p:cNvPr>
          <p:cNvCxnSpPr>
            <a:cxnSpLocks/>
          </p:cNvCxnSpPr>
          <p:nvPr/>
        </p:nvCxnSpPr>
        <p:spPr>
          <a:xfrm flipH="1">
            <a:off x="6080166" y="1722791"/>
            <a:ext cx="2030149" cy="82947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5A51D7A0-65F4-65E0-9A45-94CB76973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314" y="73291"/>
            <a:ext cx="1432560" cy="282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3B2C98-6EFD-E197-9CC5-ABC4FA7F237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555094" y="4798957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>
                <a:solidFill>
                  <a:schemeClr val="tx1"/>
                </a:solidFill>
              </a:rPr>
              <a:t>4</a:t>
            </a:fld>
            <a:endParaRPr lang="e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924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>
            <a:spLocks noGrp="1"/>
          </p:cNvSpPr>
          <p:nvPr>
            <p:ph type="title"/>
          </p:nvPr>
        </p:nvSpPr>
        <p:spPr>
          <a:xfrm>
            <a:off x="196001" y="79936"/>
            <a:ext cx="8520600" cy="6650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r>
              <a:rPr lang="en-US" dirty="0">
                <a:latin typeface="Abadi" panose="020B0604020104020204" pitchFamily="34" charset="0"/>
              </a:rPr>
              <a:t>Future Suborbital Flight Experiment (Fa’26/Sp’27)</a:t>
            </a:r>
          </a:p>
        </p:txBody>
      </p:sp>
      <p:sp>
        <p:nvSpPr>
          <p:cNvPr id="78" name="Google Shape;78;p15"/>
          <p:cNvSpPr txBox="1">
            <a:spLocks noGrp="1"/>
          </p:cNvSpPr>
          <p:nvPr>
            <p:ph type="body" idx="1"/>
          </p:nvPr>
        </p:nvSpPr>
        <p:spPr>
          <a:xfrm>
            <a:off x="7810" y="863550"/>
            <a:ext cx="6815411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" dirty="0">
                <a:solidFill>
                  <a:schemeClr val="tx1"/>
                </a:solidFill>
                <a:latin typeface="Arial" panose="020B0604020202020204" pitchFamily="34" charset="0"/>
                <a:sym typeface="Times New Roman"/>
              </a:rPr>
              <a:t>Project Control PCB design</a:t>
            </a:r>
          </a:p>
          <a:p>
            <a:pPr lvl="1" eaLnBrk="0" fontAlgn="base" hangingPunct="0"/>
            <a:r>
              <a:rPr lang="en" sz="1800" dirty="0">
                <a:solidFill>
                  <a:schemeClr val="tx1"/>
                </a:solidFill>
                <a:sym typeface="Times New Roman"/>
              </a:rPr>
              <a:t>Microgravity trigger (used in ‘21 suborbital experiment)</a:t>
            </a:r>
          </a:p>
          <a:p>
            <a:pPr lvl="1" eaLnBrk="0" fontAlgn="base" hangingPunct="0"/>
            <a:r>
              <a:rPr lang="en" sz="1800" dirty="0">
                <a:solidFill>
                  <a:schemeClr val="tx1"/>
                </a:solidFill>
                <a:sym typeface="Times New Roman"/>
              </a:rPr>
              <a:t>Experiment automation via tight sequence timing</a:t>
            </a:r>
            <a:endParaRPr sz="1800" dirty="0">
              <a:solidFill>
                <a:schemeClr val="tx1"/>
              </a:solidFill>
              <a:sym typeface="Times New Roman"/>
            </a:endParaRPr>
          </a:p>
          <a:p>
            <a:pPr lvl="1"/>
            <a:r>
              <a:rPr lang="en" sz="1800" dirty="0">
                <a:solidFill>
                  <a:schemeClr val="tx1"/>
                </a:solidFill>
                <a:sym typeface="Times New Roman"/>
              </a:rPr>
              <a:t>Custom analog spectrophotometer circuit</a:t>
            </a:r>
          </a:p>
          <a:p>
            <a:pPr lvl="2"/>
            <a:r>
              <a:rPr lang="en" sz="1800" dirty="0">
                <a:solidFill>
                  <a:schemeClr val="tx1"/>
                </a:solidFill>
                <a:sym typeface="Times New Roman"/>
              </a:rPr>
              <a:t>Dual wavelength (574 nm | 630 nm)</a:t>
            </a:r>
          </a:p>
          <a:p>
            <a:pPr lvl="2"/>
            <a:r>
              <a:rPr lang="en" sz="1800" dirty="0">
                <a:solidFill>
                  <a:schemeClr val="tx1"/>
                </a:solidFill>
                <a:sym typeface="Times New Roman"/>
              </a:rPr>
              <a:t>Quantify O</a:t>
            </a:r>
            <a:r>
              <a:rPr lang="en" sz="1800" baseline="-25000" dirty="0">
                <a:solidFill>
                  <a:schemeClr val="tx1"/>
                </a:solidFill>
                <a:sym typeface="Times New Roman"/>
              </a:rPr>
              <a:t>2</a:t>
            </a:r>
            <a:r>
              <a:rPr lang="en" sz="1800" dirty="0">
                <a:solidFill>
                  <a:schemeClr val="tx1"/>
                </a:solidFill>
                <a:sym typeface="Times New Roman"/>
              </a:rPr>
              <a:t> binding capacity of rehydrated RBCs</a:t>
            </a:r>
            <a:endParaRPr sz="1800" dirty="0">
              <a:solidFill>
                <a:schemeClr val="tx1"/>
              </a:solidFill>
              <a:sym typeface="Times New Roman"/>
            </a:endParaRPr>
          </a:p>
        </p:txBody>
      </p:sp>
      <p:pic>
        <p:nvPicPr>
          <p:cNvPr id="79" name="Google Shape;79;p15" title="Screenshot 2026-06-16 at 7.57.58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34828" y="2818042"/>
            <a:ext cx="3012848" cy="121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5" title="Screenshot 2026-06-16 at 7.57.22 PM.png"/>
          <p:cNvPicPr preferRelativeResize="0"/>
          <p:nvPr/>
        </p:nvPicPr>
        <p:blipFill>
          <a:blip r:embed="rId4">
            <a:alphaModFix/>
          </a:blip>
          <a:srcRect r="6311"/>
          <a:stretch>
            <a:fillRect/>
          </a:stretch>
        </p:blipFill>
        <p:spPr>
          <a:xfrm>
            <a:off x="4000521" y="3870944"/>
            <a:ext cx="2822701" cy="1168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 title="Screenshot 2026-06-16 at 7.56.45 PM.png"/>
          <p:cNvPicPr preferRelativeResize="0"/>
          <p:nvPr/>
        </p:nvPicPr>
        <p:blipFill>
          <a:blip r:embed="rId5">
            <a:alphaModFix/>
          </a:blip>
          <a:srcRect l="3098" t="7398" r="4047" b="5407"/>
          <a:stretch>
            <a:fillRect/>
          </a:stretch>
        </p:blipFill>
        <p:spPr>
          <a:xfrm>
            <a:off x="247206" y="3010328"/>
            <a:ext cx="3143033" cy="1907819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5"/>
          <p:cNvSpPr txBox="1"/>
          <p:nvPr/>
        </p:nvSpPr>
        <p:spPr>
          <a:xfrm>
            <a:off x="6575819" y="4327369"/>
            <a:ext cx="2822700" cy="3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1"/>
                </a:solidFill>
                <a:latin typeface="+mj-lt"/>
                <a:ea typeface="Times New Roman"/>
                <a:cs typeface="Times New Roman"/>
                <a:sym typeface="Times New Roman"/>
              </a:rPr>
              <a:t>Optical Sensor PCBs</a:t>
            </a:r>
            <a:endParaRPr sz="1800" dirty="0">
              <a:solidFill>
                <a:schemeClr val="dk1"/>
              </a:solidFill>
              <a:latin typeface="+mj-lt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B985FB-7283-D2B9-F506-0B792CD6183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7389" r="11915"/>
          <a:stretch>
            <a:fillRect/>
          </a:stretch>
        </p:blipFill>
        <p:spPr>
          <a:xfrm>
            <a:off x="6602394" y="846831"/>
            <a:ext cx="969081" cy="14786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340A9A-1720-FF00-A24A-0CDA88A1F6B9}"/>
              </a:ext>
            </a:extLst>
          </p:cNvPr>
          <p:cNvSpPr txBox="1"/>
          <p:nvPr/>
        </p:nvSpPr>
        <p:spPr>
          <a:xfrm>
            <a:off x="7571475" y="846831"/>
            <a:ext cx="1427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Samuel Ibrahim</a:t>
            </a:r>
            <a:br>
              <a:rPr lang="en-US" dirty="0"/>
            </a:br>
            <a:r>
              <a:rPr lang="en-US" dirty="0"/>
              <a:t>(BE M.S.)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391177-A5D4-2834-21ED-33CD34838F7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49793" y="4721347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>
                <a:solidFill>
                  <a:schemeClr val="tx1"/>
                </a:solidFill>
              </a:rPr>
              <a:t>5</a:t>
            </a:fld>
            <a:endParaRPr lang="en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6" title="IMG_8532.jpeg"/>
          <p:cNvPicPr preferRelativeResize="0"/>
          <p:nvPr/>
        </p:nvPicPr>
        <p:blipFill>
          <a:blip r:embed="rId3">
            <a:alphaModFix/>
          </a:blip>
          <a:srcRect l="5385" r="2743" b="16277"/>
          <a:stretch>
            <a:fillRect/>
          </a:stretch>
        </p:blipFill>
        <p:spPr>
          <a:xfrm>
            <a:off x="6024988" y="1009643"/>
            <a:ext cx="2904267" cy="198501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6"/>
          <p:cNvSpPr txBox="1">
            <a:spLocks noGrp="1"/>
          </p:cNvSpPr>
          <p:nvPr>
            <p:ph type="title"/>
          </p:nvPr>
        </p:nvSpPr>
        <p:spPr>
          <a:xfrm>
            <a:off x="282097" y="95401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r>
              <a:rPr lang="en-US" dirty="0">
                <a:latin typeface="Abadi" panose="020B0604020104020204" pitchFamily="34" charset="0"/>
              </a:rPr>
              <a:t>Summer Goal: Complete Development of Control System</a:t>
            </a:r>
            <a:br>
              <a:rPr lang="en-US" dirty="0">
                <a:latin typeface="Abadi" panose="020B0604020104020204" pitchFamily="34" charset="0"/>
              </a:rPr>
            </a:br>
            <a:endParaRPr dirty="0">
              <a:latin typeface="Abadi" panose="020B0604020104020204" pitchFamily="34" charset="0"/>
            </a:endParaRPr>
          </a:p>
        </p:txBody>
      </p:sp>
      <p:sp>
        <p:nvSpPr>
          <p:cNvPr id="88" name="Google Shape;88;p16"/>
          <p:cNvSpPr txBox="1">
            <a:spLocks noGrp="1"/>
          </p:cNvSpPr>
          <p:nvPr>
            <p:ph type="body" idx="1"/>
          </p:nvPr>
        </p:nvSpPr>
        <p:spPr>
          <a:xfrm>
            <a:off x="484909" y="1133288"/>
            <a:ext cx="5076012" cy="3799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482600" eaLnBrk="0" fontAlgn="base" hangingPunct="0">
              <a:buClr>
                <a:schemeClr val="tx1"/>
              </a:buClr>
              <a:buFont typeface="+mj-lt"/>
              <a:buAutoNum type="arabicPeriod"/>
            </a:pPr>
            <a:r>
              <a:rPr lang="en" sz="2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Times New Roman"/>
              </a:rPr>
              <a:t>Custom Enclosure Design</a:t>
            </a:r>
          </a:p>
          <a:p>
            <a:pPr lvl="1"/>
            <a:r>
              <a:rPr lang="en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Times New Roman"/>
              </a:rPr>
              <a:t>Payload restricted volume requirements</a:t>
            </a:r>
          </a:p>
          <a:p>
            <a:pPr lvl="1"/>
            <a:r>
              <a:rPr lang="en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Times New Roman"/>
              </a:rPr>
              <a:t>Feedthroughs for fluid and electrical circuits</a:t>
            </a:r>
          </a:p>
          <a:p>
            <a:pPr lvl="1"/>
            <a:r>
              <a:rPr lang="en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Times New Roman"/>
              </a:rPr>
              <a:t>Blackout conditions for optical components</a:t>
            </a:r>
          </a:p>
          <a:p>
            <a:pPr lvl="2"/>
            <a:endParaRPr lang="en" dirty="0">
              <a:solidFill>
                <a:schemeClr val="tx1"/>
              </a:solidFill>
              <a:latin typeface="+mj-lt"/>
              <a:cs typeface="Times New Roman" panose="02020603050405020304" pitchFamily="18" charset="0"/>
              <a:sym typeface="Times New Roman"/>
            </a:endParaRPr>
          </a:p>
          <a:p>
            <a:pPr marL="482600">
              <a:buClrTx/>
              <a:buFont typeface="+mj-lt"/>
              <a:buAutoNum type="arabicPeriod"/>
            </a:pPr>
            <a:r>
              <a:rPr lang="en" sz="2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Times New Roman"/>
              </a:rPr>
              <a:t>Experiment Design and Layout</a:t>
            </a:r>
          </a:p>
          <a:p>
            <a:pPr lvl="1"/>
            <a:r>
              <a:rPr lang="en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Times New Roman"/>
              </a:rPr>
              <a:t>Wiring (Layout and installation)</a:t>
            </a:r>
          </a:p>
          <a:p>
            <a:pPr lvl="1"/>
            <a:r>
              <a:rPr lang="en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Times New Roman"/>
              </a:rPr>
              <a:t>Fluid Compnents (Layout and installation)</a:t>
            </a:r>
          </a:p>
          <a:p>
            <a:pPr lvl="1"/>
            <a:r>
              <a:rPr lang="en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Times New Roman"/>
              </a:rPr>
              <a:t>Optical flow cell evaluation</a:t>
            </a:r>
          </a:p>
          <a:p>
            <a:pPr lvl="1"/>
            <a:r>
              <a:rPr lang="en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Times New Roman"/>
              </a:rPr>
              <a:t>Post-Experiment data access</a:t>
            </a:r>
          </a:p>
          <a:p>
            <a:pPr lvl="2"/>
            <a:endParaRPr lang="en" dirty="0">
              <a:solidFill>
                <a:schemeClr val="tx1"/>
              </a:solidFill>
              <a:latin typeface="+mj-lt"/>
              <a:cs typeface="Times New Roman" panose="02020603050405020304" pitchFamily="18" charset="0"/>
              <a:sym typeface="Times New Roman"/>
            </a:endParaRPr>
          </a:p>
          <a:p>
            <a:pPr marL="482600">
              <a:buClrTx/>
              <a:buFont typeface="+mj-lt"/>
              <a:buAutoNum type="arabicPeriod"/>
            </a:pPr>
            <a:r>
              <a:rPr lang="en" sz="22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Times New Roman"/>
              </a:rPr>
              <a:t>System Validation</a:t>
            </a:r>
          </a:p>
          <a:p>
            <a:pPr lvl="1"/>
            <a:r>
              <a:rPr lang="en" dirty="0">
                <a:solidFill>
                  <a:schemeClr val="tx1"/>
                </a:solidFill>
                <a:cs typeface="Times New Roman" panose="02020603050405020304" pitchFamily="18" charset="0"/>
                <a:sym typeface="Times New Roman"/>
              </a:rPr>
              <a:t>Control circuit assembly and testing</a:t>
            </a:r>
          </a:p>
          <a:p>
            <a:pPr lvl="1"/>
            <a:r>
              <a:rPr lang="en" dirty="0">
                <a:solidFill>
                  <a:schemeClr val="tx1"/>
                </a:solidFill>
                <a:cs typeface="Times New Roman" panose="02020603050405020304" pitchFamily="18" charset="0"/>
                <a:sym typeface="Times New Roman"/>
              </a:rPr>
              <a:t>Software evaluation and refactoring</a:t>
            </a:r>
          </a:p>
          <a:p>
            <a:pPr lvl="1"/>
            <a:r>
              <a:rPr lang="en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Times New Roman"/>
              </a:rPr>
              <a:t>Experiment Sequence</a:t>
            </a:r>
          </a:p>
          <a:p>
            <a:pPr lvl="1"/>
            <a:r>
              <a:rPr lang="en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Times New Roman"/>
              </a:rPr>
              <a:t>Strict Timing Requirement (&lt; 190 seconds)</a:t>
            </a:r>
          </a:p>
          <a:p>
            <a:pPr lvl="1"/>
            <a:r>
              <a:rPr lang="en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  <a:sym typeface="Times New Roman"/>
              </a:rPr>
              <a:t>Data format and access</a:t>
            </a:r>
          </a:p>
          <a:p>
            <a:pPr lvl="1"/>
            <a:r>
              <a:rPr lang="en" dirty="0">
                <a:solidFill>
                  <a:schemeClr val="tx1"/>
                </a:solidFill>
                <a:cs typeface="Times New Roman" panose="02020603050405020304" pitchFamily="18" charset="0"/>
                <a:sym typeface="Times New Roman"/>
              </a:rPr>
              <a:t>Spectrophotometer calibration</a:t>
            </a:r>
          </a:p>
          <a:p>
            <a:pPr lvl="2"/>
            <a:r>
              <a:rPr lang="en" dirty="0">
                <a:solidFill>
                  <a:schemeClr val="tx1"/>
                </a:solidFill>
                <a:cs typeface="Times New Roman" panose="02020603050405020304" pitchFamily="18" charset="0"/>
                <a:sym typeface="Times New Roman"/>
              </a:rPr>
              <a:t>574nm</a:t>
            </a:r>
          </a:p>
          <a:p>
            <a:pPr lvl="2"/>
            <a:r>
              <a:rPr lang="en" dirty="0">
                <a:solidFill>
                  <a:schemeClr val="tx1"/>
                </a:solidFill>
                <a:cs typeface="Times New Roman" panose="02020603050405020304" pitchFamily="18" charset="0"/>
                <a:sym typeface="Times New Roman"/>
              </a:rPr>
              <a:t>630nm</a:t>
            </a:r>
            <a:endParaRPr lang="en" dirty="0">
              <a:solidFill>
                <a:schemeClr val="tx1"/>
              </a:solidFill>
              <a:sym typeface="Times New Roman"/>
            </a:endParaRPr>
          </a:p>
        </p:txBody>
      </p:sp>
      <p:pic>
        <p:nvPicPr>
          <p:cNvPr id="89" name="Google Shape;89;p16" title="IMG_8530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04844" y="2491081"/>
            <a:ext cx="1749287" cy="233238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359F294-D117-7225-043F-CA6B4A0AD708}"/>
              </a:ext>
            </a:extLst>
          </p:cNvPr>
          <p:cNvSpPr txBox="1"/>
          <p:nvPr/>
        </p:nvSpPr>
        <p:spPr>
          <a:xfrm>
            <a:off x="6676153" y="2969067"/>
            <a:ext cx="2904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j-lt"/>
                <a:cs typeface="Times New Roman" panose="02020603050405020304" pitchFamily="18" charset="0"/>
              </a:rPr>
              <a:t>Experiment Side View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4CA3A8-96AA-AE64-3B95-1B33949D283A}"/>
              </a:ext>
            </a:extLst>
          </p:cNvPr>
          <p:cNvSpPr txBox="1"/>
          <p:nvPr/>
        </p:nvSpPr>
        <p:spPr>
          <a:xfrm>
            <a:off x="5342626" y="4817633"/>
            <a:ext cx="18737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j-lt"/>
                <a:cs typeface="Times New Roman" panose="02020603050405020304" pitchFamily="18" charset="0"/>
              </a:rPr>
              <a:t>Experiment Top View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E4DD4E-AD7A-ECD0-FBAA-B8D6C77ABF7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>
                <a:solidFill>
                  <a:schemeClr val="tx1"/>
                </a:solidFill>
              </a:rPr>
              <a:t>6</a:t>
            </a:fld>
            <a:endParaRPr lang="en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 txBox="1">
            <a:spLocks noGrp="1"/>
          </p:cNvSpPr>
          <p:nvPr>
            <p:ph type="title"/>
          </p:nvPr>
        </p:nvSpPr>
        <p:spPr>
          <a:xfrm>
            <a:off x="255025" y="150918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r>
              <a:rPr lang="en" dirty="0">
                <a:latin typeface="Abadi" panose="020B0604020104020204" pitchFamily="34" charset="0"/>
                <a:sym typeface="Times New Roman"/>
              </a:rPr>
              <a:t>Custom Enclosure Design Progress</a:t>
            </a:r>
            <a:endParaRPr dirty="0">
              <a:latin typeface="Abadi" panose="020B0604020104020204" pitchFamily="34" charset="0"/>
              <a:sym typeface="Times New Roman"/>
            </a:endParaRPr>
          </a:p>
        </p:txBody>
      </p:sp>
      <p:sp>
        <p:nvSpPr>
          <p:cNvPr id="96" name="Google Shape;96;p17"/>
          <p:cNvSpPr txBox="1">
            <a:spLocks noGrp="1"/>
          </p:cNvSpPr>
          <p:nvPr>
            <p:ph type="body" idx="1"/>
          </p:nvPr>
        </p:nvSpPr>
        <p:spPr>
          <a:xfrm>
            <a:off x="255024" y="863550"/>
            <a:ext cx="6061955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●"/>
            </a:pPr>
            <a:r>
              <a:rPr lang="en" dirty="0">
                <a:solidFill>
                  <a:schemeClr val="dk1"/>
                </a:solidFill>
                <a:latin typeface="+mj-lt"/>
                <a:ea typeface="Times New Roman"/>
                <a:cs typeface="Times New Roman"/>
                <a:sym typeface="Times New Roman"/>
              </a:rPr>
              <a:t>Nested design </a:t>
            </a:r>
            <a:endParaRPr dirty="0">
              <a:solidFill>
                <a:schemeClr val="dk1"/>
              </a:solidFill>
              <a:latin typeface="+mj-lt"/>
              <a:ea typeface="Times New Roman"/>
              <a:cs typeface="Times New Roman"/>
              <a:sym typeface="Times New Roman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Char char="○"/>
            </a:pPr>
            <a:r>
              <a:rPr lang="en" dirty="0">
                <a:solidFill>
                  <a:schemeClr val="dk1"/>
                </a:solidFill>
                <a:latin typeface="+mj-lt"/>
                <a:ea typeface="Times New Roman"/>
                <a:cs typeface="Times New Roman"/>
                <a:sym typeface="Times New Roman"/>
              </a:rPr>
              <a:t>Housing for the PCB within the housing for optical sensor</a:t>
            </a:r>
            <a:endParaRPr dirty="0">
              <a:solidFill>
                <a:schemeClr val="dk1"/>
              </a:solidFill>
              <a:latin typeface="+mj-lt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●"/>
            </a:pPr>
            <a:r>
              <a:rPr lang="en" dirty="0">
                <a:solidFill>
                  <a:schemeClr val="dk1"/>
                </a:solidFill>
                <a:latin typeface="+mj-lt"/>
                <a:ea typeface="Times New Roman"/>
                <a:cs typeface="Times New Roman"/>
                <a:sym typeface="Times New Roman"/>
              </a:rPr>
              <a:t>Size constraints dictated by footprint of the experiment board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●"/>
            </a:pPr>
            <a:r>
              <a:rPr lang="en" dirty="0">
                <a:solidFill>
                  <a:schemeClr val="dk1"/>
                </a:solidFill>
                <a:latin typeface="+mj-lt"/>
                <a:ea typeface="Times New Roman"/>
                <a:cs typeface="Times New Roman"/>
                <a:sym typeface="Times New Roman"/>
              </a:rPr>
              <a:t>Various fit-trials have led to the following design and experiment layout (including LCD Display mount)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DC94DA-00F2-B090-5314-30575C0AD2B9}"/>
              </a:ext>
            </a:extLst>
          </p:cNvPr>
          <p:cNvSpPr txBox="1"/>
          <p:nvPr/>
        </p:nvSpPr>
        <p:spPr>
          <a:xfrm>
            <a:off x="6880191" y="840408"/>
            <a:ext cx="1664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chemeClr val="tx1"/>
                </a:solidFill>
              </a:rPr>
              <a:t>Fit Trial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03C302D-1C73-0E6A-48EB-28B9169969D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501275" y="4749900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>
                <a:solidFill>
                  <a:schemeClr val="tx1"/>
                </a:solidFill>
              </a:rPr>
              <a:t>7</a:t>
            </a:fld>
            <a:endParaRPr lang="en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DBFB99-7C18-757B-1790-3086C4561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010" y="2872740"/>
            <a:ext cx="2537706" cy="17339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B88C0D1-DB2A-B8F3-B844-406849E888C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783"/>
          <a:stretch>
            <a:fillRect/>
          </a:stretch>
        </p:blipFill>
        <p:spPr>
          <a:xfrm>
            <a:off x="3427151" y="2875013"/>
            <a:ext cx="3115555" cy="174369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3D7325-68DB-DE4E-FAD4-B85A997C64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9883" y="1205172"/>
            <a:ext cx="2725437" cy="20484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56D313-7CCC-B7AD-716E-69C18AB1079A}"/>
              </a:ext>
            </a:extLst>
          </p:cNvPr>
          <p:cNvSpPr txBox="1"/>
          <p:nvPr/>
        </p:nvSpPr>
        <p:spPr>
          <a:xfrm>
            <a:off x="516011" y="4618703"/>
            <a:ext cx="253770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dirty="0">
                <a:solidFill>
                  <a:schemeClr val="dk1"/>
                </a:solidFill>
                <a:latin typeface="+mj-lt"/>
                <a:ea typeface="Times New Roman"/>
                <a:cs typeface="Times New Roman"/>
                <a:sym typeface="Times New Roman"/>
              </a:rPr>
              <a:t>Full Assembled Enclosure</a:t>
            </a:r>
            <a:endParaRPr lang="en-US" sz="11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EF2EB9-FF37-E6BA-C94F-6439CF1FF0DB}"/>
              </a:ext>
            </a:extLst>
          </p:cNvPr>
          <p:cNvSpPr txBox="1"/>
          <p:nvPr/>
        </p:nvSpPr>
        <p:spPr>
          <a:xfrm>
            <a:off x="3427150" y="4606676"/>
            <a:ext cx="31155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dirty="0">
                <a:solidFill>
                  <a:schemeClr val="dk1"/>
                </a:solidFill>
                <a:latin typeface="+mj-lt"/>
                <a:ea typeface="Times New Roman"/>
                <a:cs typeface="Times New Roman"/>
                <a:sym typeface="Times New Roman"/>
              </a:rPr>
              <a:t>Lid Removed to reveal flow components 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00210-B25E-9BE8-952E-F1E8114D6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PCB Production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D55010-A744-5C35-0582-D55AD546A0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67391" y="-368104"/>
            <a:ext cx="4169741" cy="1274271"/>
          </a:xfrm>
        </p:spPr>
        <p:txBody>
          <a:bodyPr/>
          <a:lstStyle/>
          <a:p>
            <a:pPr marL="11430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 descr="A black circuit board on a black surface&#10;&#10;Description automatically generated">
            <a:extLst>
              <a:ext uri="{FF2B5EF4-FFF2-40B4-BE49-F238E27FC236}">
                <a16:creationId xmlns:a16="http://schemas.microsoft.com/office/drawing/2014/main" id="{B9BC4C04-5AC9-1BF3-9DB7-5DD54C896C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800" t="13157" r="15731" b="10732"/>
          <a:stretch>
            <a:fillRect/>
          </a:stretch>
        </p:blipFill>
        <p:spPr>
          <a:xfrm>
            <a:off x="2597657" y="815569"/>
            <a:ext cx="1796469" cy="1518307"/>
          </a:xfrm>
          <a:prstGeom prst="rect">
            <a:avLst/>
          </a:prstGeom>
        </p:spPr>
      </p:pic>
      <p:pic>
        <p:nvPicPr>
          <p:cNvPr id="7" name="Picture 6" descr="A black circuit board with wires&#10;&#10;Description automatically generated">
            <a:extLst>
              <a:ext uri="{FF2B5EF4-FFF2-40B4-BE49-F238E27FC236}">
                <a16:creationId xmlns:a16="http://schemas.microsoft.com/office/drawing/2014/main" id="{CF0A8E77-3959-5149-E86D-42579B4263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163" t="466" r="8950" b="14529"/>
          <a:stretch>
            <a:fillRect/>
          </a:stretch>
        </p:blipFill>
        <p:spPr>
          <a:xfrm>
            <a:off x="6945241" y="2073489"/>
            <a:ext cx="2075844" cy="1721271"/>
          </a:xfrm>
          <a:prstGeom prst="rect">
            <a:avLst/>
          </a:prstGeom>
        </p:spPr>
      </p:pic>
      <p:pic>
        <p:nvPicPr>
          <p:cNvPr id="9" name="Picture 8" descr="A black circuit board with many different components&#10;&#10;Description automatically generated">
            <a:extLst>
              <a:ext uri="{FF2B5EF4-FFF2-40B4-BE49-F238E27FC236}">
                <a16:creationId xmlns:a16="http://schemas.microsoft.com/office/drawing/2014/main" id="{ED556AEB-583A-41ED-2084-04A1B35B569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371" t="6617" r="9886" b="7111"/>
          <a:stretch>
            <a:fillRect/>
          </a:stretch>
        </p:blipFill>
        <p:spPr>
          <a:xfrm>
            <a:off x="122915" y="815568"/>
            <a:ext cx="1871214" cy="1518307"/>
          </a:xfrm>
          <a:prstGeom prst="rect">
            <a:avLst/>
          </a:prstGeom>
        </p:spPr>
      </p:pic>
      <p:pic>
        <p:nvPicPr>
          <p:cNvPr id="13" name="Picture 12" descr="A black circuit board with white and black text&#10;&#10;Description automatically generated">
            <a:extLst>
              <a:ext uri="{FF2B5EF4-FFF2-40B4-BE49-F238E27FC236}">
                <a16:creationId xmlns:a16="http://schemas.microsoft.com/office/drawing/2014/main" id="{79AF1A1A-57B0-A307-B72B-0D4819A876B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906" t="4877" r="18505" b="5333"/>
          <a:stretch/>
        </p:blipFill>
        <p:spPr>
          <a:xfrm>
            <a:off x="2625643" y="3250898"/>
            <a:ext cx="1740496" cy="1843269"/>
          </a:xfrm>
          <a:prstGeom prst="rect">
            <a:avLst/>
          </a:prstGeom>
        </p:spPr>
      </p:pic>
      <p:pic>
        <p:nvPicPr>
          <p:cNvPr id="15" name="Picture 14" descr="A black circuit board on a black surface&#10;&#10;Description automatically generated">
            <a:extLst>
              <a:ext uri="{FF2B5EF4-FFF2-40B4-BE49-F238E27FC236}">
                <a16:creationId xmlns:a16="http://schemas.microsoft.com/office/drawing/2014/main" id="{01CDBB1F-B4DF-46F2-D741-FF66082DEB0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090" t="11851" r="25868" b="11307"/>
          <a:stretch/>
        </p:blipFill>
        <p:spPr>
          <a:xfrm>
            <a:off x="122915" y="3250898"/>
            <a:ext cx="1941519" cy="1863542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D813444-88FC-2211-C6CA-A16CC5B27BE7}"/>
              </a:ext>
            </a:extLst>
          </p:cNvPr>
          <p:cNvCxnSpPr>
            <a:cxnSpLocks/>
            <a:stCxn id="9" idx="3"/>
            <a:endCxn id="5" idx="1"/>
          </p:cNvCxnSpPr>
          <p:nvPr/>
        </p:nvCxnSpPr>
        <p:spPr>
          <a:xfrm>
            <a:off x="1994129" y="1574722"/>
            <a:ext cx="603528" cy="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C8B33BC-EBF6-CC46-4C52-F03B5FA1A1F1}"/>
              </a:ext>
            </a:extLst>
          </p:cNvPr>
          <p:cNvCxnSpPr>
            <a:cxnSpLocks/>
            <a:stCxn id="15" idx="3"/>
            <a:endCxn id="13" idx="1"/>
          </p:cNvCxnSpPr>
          <p:nvPr/>
        </p:nvCxnSpPr>
        <p:spPr>
          <a:xfrm flipV="1">
            <a:off x="2064434" y="4172533"/>
            <a:ext cx="561209" cy="1013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AD2B326-70CE-244A-D2E4-8156B5E630A3}"/>
              </a:ext>
            </a:extLst>
          </p:cNvPr>
          <p:cNvCxnSpPr>
            <a:cxnSpLocks/>
            <a:stCxn id="13" idx="3"/>
            <a:endCxn id="74" idx="1"/>
          </p:cNvCxnSpPr>
          <p:nvPr/>
        </p:nvCxnSpPr>
        <p:spPr>
          <a:xfrm flipV="1">
            <a:off x="4366139" y="4171183"/>
            <a:ext cx="493265" cy="13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93367D0-50FF-79CD-4C8A-C0EABB521D83}"/>
              </a:ext>
            </a:extLst>
          </p:cNvPr>
          <p:cNvCxnSpPr>
            <a:cxnSpLocks/>
            <a:stCxn id="74" idx="3"/>
            <a:endCxn id="7" idx="2"/>
          </p:cNvCxnSpPr>
          <p:nvPr/>
        </p:nvCxnSpPr>
        <p:spPr>
          <a:xfrm flipV="1">
            <a:off x="6817451" y="3794760"/>
            <a:ext cx="1165712" cy="37642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A7CAF1F2-3031-51A9-910A-D96404AB2CB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7586" t="7901" r="9412" b="11834"/>
          <a:stretch>
            <a:fillRect/>
          </a:stretch>
        </p:blipFill>
        <p:spPr>
          <a:xfrm rot="5400000">
            <a:off x="5079092" y="595881"/>
            <a:ext cx="1518306" cy="1957681"/>
          </a:xfrm>
          <a:prstGeom prst="rect">
            <a:avLst/>
          </a:prstGeom>
        </p:spPr>
      </p:pic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C0BC94E6-F1AE-0DDA-00D0-C3FA863721B0}"/>
              </a:ext>
            </a:extLst>
          </p:cNvPr>
          <p:cNvCxnSpPr>
            <a:cxnSpLocks/>
            <a:stCxn id="5" idx="3"/>
            <a:endCxn id="6" idx="2"/>
          </p:cNvCxnSpPr>
          <p:nvPr/>
        </p:nvCxnSpPr>
        <p:spPr>
          <a:xfrm flipV="1">
            <a:off x="4394126" y="1574722"/>
            <a:ext cx="465279" cy="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1E788B33-AEF0-03CE-AE27-8DEA51FF7520}"/>
              </a:ext>
            </a:extLst>
          </p:cNvPr>
          <p:cNvSpPr txBox="1"/>
          <p:nvPr/>
        </p:nvSpPr>
        <p:spPr>
          <a:xfrm>
            <a:off x="439778" y="2587336"/>
            <a:ext cx="1362351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Empty</a:t>
            </a:r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Boards</a:t>
            </a:r>
            <a:r>
              <a:rPr lang="en-US" dirty="0"/>
              <a:t> </a:t>
            </a:r>
          </a:p>
        </p:txBody>
      </p:sp>
      <p:pic>
        <p:nvPicPr>
          <p:cNvPr id="74" name="Picture 73" descr="A black circuit board with white and black components&#10;&#10;Description automatically generated">
            <a:extLst>
              <a:ext uri="{FF2B5EF4-FFF2-40B4-BE49-F238E27FC236}">
                <a16:creationId xmlns:a16="http://schemas.microsoft.com/office/drawing/2014/main" id="{8E7A024B-B15E-FF48-BEC2-B39DDA9B0E2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0432" t="14997" r="21479" b="11984"/>
          <a:stretch/>
        </p:blipFill>
        <p:spPr>
          <a:xfrm>
            <a:off x="4859404" y="3248199"/>
            <a:ext cx="1958047" cy="1845968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4EA37C1C-91D2-51B1-7002-76AA98DD0079}"/>
              </a:ext>
            </a:extLst>
          </p:cNvPr>
          <p:cNvSpPr txBox="1"/>
          <p:nvPr/>
        </p:nvSpPr>
        <p:spPr>
          <a:xfrm>
            <a:off x="2718704" y="2587336"/>
            <a:ext cx="1530721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Parts Installation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44C08945-BAA7-40FC-B9AE-D2402AF2E5A7}"/>
              </a:ext>
            </a:extLst>
          </p:cNvPr>
          <p:cNvSpPr txBox="1"/>
          <p:nvPr/>
        </p:nvSpPr>
        <p:spPr>
          <a:xfrm>
            <a:off x="4894577" y="2474976"/>
            <a:ext cx="1922509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Final Through-hole Components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01C24EDC-6F36-A1B3-CE67-C6CE030C804C}"/>
              </a:ext>
            </a:extLst>
          </p:cNvPr>
          <p:cNvCxnSpPr>
            <a:cxnSpLocks/>
            <a:stCxn id="6" idx="0"/>
            <a:endCxn id="7" idx="0"/>
          </p:cNvCxnSpPr>
          <p:nvPr/>
        </p:nvCxnSpPr>
        <p:spPr>
          <a:xfrm>
            <a:off x="6817086" y="1574722"/>
            <a:ext cx="1166077" cy="49876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C802EB94-4E17-9C54-A79A-E0D740A9073D}"/>
              </a:ext>
            </a:extLst>
          </p:cNvPr>
          <p:cNvSpPr txBox="1"/>
          <p:nvPr/>
        </p:nvSpPr>
        <p:spPr>
          <a:xfrm>
            <a:off x="7314756" y="1183772"/>
            <a:ext cx="1588685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Final Constructed PCB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9414DF-3C02-FE45-C99B-3F913EFCC10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>
                <a:solidFill>
                  <a:schemeClr val="tx1"/>
                </a:solidFill>
              </a:rPr>
              <a:t>8</a:t>
            </a:fld>
            <a:endParaRPr lang="e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742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8BFBF-A6EC-5CE0-0C96-3A0F02D03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PCB Production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BCFEFD-83CE-87EF-28CD-C9E4B9C75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5025" y="899953"/>
            <a:ext cx="8520600" cy="112281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All PCBs have been assembled and are ready for testing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Flash memory is not attached yet but can test without it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605E2A-D366-352F-0B87-B45D2C05DD0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ADCD4B-6787-A196-DFE4-0467E9EA0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025" y="1815210"/>
            <a:ext cx="8589818" cy="281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17023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17728</TotalTime>
  <Words>1293</Words>
  <Application>Microsoft Macintosh PowerPoint</Application>
  <PresentationFormat>On-screen Show (16:9)</PresentationFormat>
  <Paragraphs>258</Paragraphs>
  <Slides>22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Abadi</vt:lpstr>
      <vt:lpstr>Arial</vt:lpstr>
      <vt:lpstr>Times New Roman</vt:lpstr>
      <vt:lpstr>Simple Light</vt:lpstr>
      <vt:lpstr>Suborbital Flight Assessment of dRBC in Reduced Gravity: Advancing of Automated Control System with Dual-Wavelength Spectrophotometer</vt:lpstr>
      <vt:lpstr>PowerPoint Presentation</vt:lpstr>
      <vt:lpstr>PowerPoint Presentation</vt:lpstr>
      <vt:lpstr>Suborbital Experiment: Automated dRBC Rehydration (Rupturing a Dual Chamber Blood Bag) </vt:lpstr>
      <vt:lpstr>Future Suborbital Flight Experiment (Fa’26/Sp’27)</vt:lpstr>
      <vt:lpstr>Summer Goal: Complete Development of Control System </vt:lpstr>
      <vt:lpstr>Custom Enclosure Design Progress</vt:lpstr>
      <vt:lpstr>PCB Production </vt:lpstr>
      <vt:lpstr>PCB Production </vt:lpstr>
      <vt:lpstr>PowerPoint Presentation</vt:lpstr>
      <vt:lpstr>PowerPoint Presentation</vt:lpstr>
      <vt:lpstr>Optical Detection Functionality</vt:lpstr>
      <vt:lpstr>Procedural Calibration of Spectrophotometer </vt:lpstr>
      <vt:lpstr>Conclusion</vt:lpstr>
      <vt:lpstr>References </vt:lpstr>
      <vt:lpstr>PowerPoint Presentation</vt:lpstr>
      <vt:lpstr>Hemoglobin Structure </vt:lpstr>
      <vt:lpstr>PowerPoint Presentation</vt:lpstr>
      <vt:lpstr>PCB &amp; Enclosure Integration  </vt:lpstr>
      <vt:lpstr>Optical Sensor Integration </vt:lpstr>
      <vt:lpstr>Renders </vt:lpstr>
      <vt:lpstr>Extra Photos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BICRD Lab</dc:creator>
  <cp:lastModifiedBy>Adam K. Bowman</cp:lastModifiedBy>
  <cp:revision>58</cp:revision>
  <dcterms:modified xsi:type="dcterms:W3CDTF">2026-07-31T13:09:21Z</dcterms:modified>
</cp:coreProperties>
</file>