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19" roundtripDataSignature="AMtx7mgIvvqu+HNeY/qmWy0RTZO5fS4Q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 name="Google Shape;7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t/>
            </a:r>
            <a:endParaRPr sz="2500">
              <a:latin typeface="Times New Roman"/>
              <a:ea typeface="Times New Roman"/>
              <a:cs typeface="Times New Roman"/>
              <a:sym typeface="Times New Roman"/>
            </a:endParaRPr>
          </a:p>
          <a:p>
            <a:pPr indent="-387350" lvl="0" marL="457200" rtl="0" algn="l">
              <a:lnSpc>
                <a:spcPct val="115000"/>
              </a:lnSpc>
              <a:spcBef>
                <a:spcPts val="1200"/>
              </a:spcBef>
              <a:spcAft>
                <a:spcPts val="0"/>
              </a:spcAft>
              <a:buSzPts val="2500"/>
              <a:buFont typeface="Times New Roman"/>
              <a:buAutoNum type="arabicPeriod"/>
            </a:pPr>
            <a:r>
              <a:rPr lang="en-US" sz="2500">
                <a:latin typeface="Times New Roman"/>
                <a:ea typeface="Times New Roman"/>
                <a:cs typeface="Times New Roman"/>
                <a:sym typeface="Times New Roman"/>
              </a:rPr>
              <a:t>Crystallinity </a:t>
            </a:r>
            <a:endParaRPr sz="2500">
              <a:latin typeface="Times New Roman"/>
              <a:ea typeface="Times New Roman"/>
              <a:cs typeface="Times New Roman"/>
              <a:sym typeface="Times New Roman"/>
            </a:endParaRPr>
          </a:p>
        </p:txBody>
      </p:sp>
      <p:sp>
        <p:nvSpPr>
          <p:cNvPr id="174" name="Google Shape;17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f4394d2c76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g3f4394d2c76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f4394d2c76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3f4394d2c76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g3f4394d2c76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start, what even are micro and nano plastics? </a:t>
            </a:r>
            <a:endParaRPr/>
          </a:p>
        </p:txBody>
      </p:sp>
      <p:sp>
        <p:nvSpPr>
          <p:cNvPr id="84" name="Google Shape;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1" sz="1400">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p:txBody>
      </p:sp>
      <p:sp>
        <p:nvSpPr>
          <p:cNvPr id="94" name="Google Shape;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4335afc9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000"/>
          </a:p>
        </p:txBody>
      </p:sp>
      <p:sp>
        <p:nvSpPr>
          <p:cNvPr id="105" name="Google Shape;105;g3f4335afc9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52b7f5344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62500"/>
              </a:lnSpc>
              <a:spcBef>
                <a:spcPts val="1200"/>
              </a:spcBef>
              <a:spcAft>
                <a:spcPts val="0"/>
              </a:spcAft>
              <a:buClr>
                <a:schemeClr val="dk1"/>
              </a:buClr>
              <a:buSzPts val="1100"/>
              <a:buFont typeface="Arial"/>
              <a:buNone/>
            </a:pPr>
            <a:r>
              <a:t/>
            </a:r>
            <a:endParaRPr sz="1100">
              <a:latin typeface="Georgia"/>
              <a:ea typeface="Georgia"/>
              <a:cs typeface="Georgia"/>
              <a:sym typeface="Georgia"/>
            </a:endParaRPr>
          </a:p>
          <a:p>
            <a:pPr indent="0" lvl="0" marL="0" rtl="0" algn="l">
              <a:lnSpc>
                <a:spcPct val="162500"/>
              </a:lnSpc>
              <a:spcBef>
                <a:spcPts val="1200"/>
              </a:spcBef>
              <a:spcAft>
                <a:spcPts val="0"/>
              </a:spcAft>
              <a:buClr>
                <a:schemeClr val="dk1"/>
              </a:buClr>
              <a:buSzPts val="1100"/>
              <a:buFont typeface="Arial"/>
              <a:buNone/>
            </a:pPr>
            <a:r>
              <a:rPr lang="en-US" sz="1100">
                <a:latin typeface="Georgia"/>
                <a:ea typeface="Georgia"/>
                <a:cs typeface="Georgia"/>
                <a:sym typeface="Georgia"/>
              </a:rPr>
              <a:t>Next, Thermogravimetric Analysis, or TGA, measures the weight of the sample as it is heated. This shows us when the polymer starts to degrade and lose mass, which is important for understanding its thermal stability and when it might begin to generate micro‑ and nanoplastics.</a:t>
            </a:r>
            <a:endParaRPr sz="1100">
              <a:latin typeface="Georgia"/>
              <a:ea typeface="Georgia"/>
              <a:cs typeface="Georgia"/>
              <a:sym typeface="Georgia"/>
            </a:endParaRPr>
          </a:p>
          <a:p>
            <a:pPr indent="0" lvl="0" marL="0" rtl="0" algn="l">
              <a:lnSpc>
                <a:spcPct val="162500"/>
              </a:lnSpc>
              <a:spcBef>
                <a:spcPts val="1200"/>
              </a:spcBef>
              <a:spcAft>
                <a:spcPts val="0"/>
              </a:spcAft>
              <a:buSzPts val="1100"/>
              <a:buNone/>
            </a:pPr>
            <a:r>
              <a:rPr lang="en-US" sz="1100">
                <a:latin typeface="Georgia"/>
                <a:ea typeface="Georgia"/>
                <a:cs typeface="Georgia"/>
                <a:sym typeface="Georgia"/>
              </a:rPr>
              <a:t>Finally, we use a rheometer with tribology accessories to study friction and wear. It lets us measure how the polymer surface behaves under sliding contact, so we can connect the crystallinity and thermal behavior to real tribological performance.</a:t>
            </a:r>
            <a:endParaRPr sz="900"/>
          </a:p>
        </p:txBody>
      </p:sp>
      <p:sp>
        <p:nvSpPr>
          <p:cNvPr id="119" name="Google Shape;119;g3f52b7f5344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52c60f0e0_1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62500"/>
              </a:lnSpc>
              <a:spcBef>
                <a:spcPts val="1200"/>
              </a:spcBef>
              <a:spcAft>
                <a:spcPts val="0"/>
              </a:spcAft>
              <a:buSzPts val="1100"/>
              <a:buNone/>
            </a:pPr>
            <a:r>
              <a:t/>
            </a:r>
            <a:endParaRPr sz="900"/>
          </a:p>
        </p:txBody>
      </p:sp>
      <p:sp>
        <p:nvSpPr>
          <p:cNvPr id="134" name="Google Shape;134;g3f52c60f0e0_1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96de5c9a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t/>
            </a:r>
            <a:endParaRPr sz="100"/>
          </a:p>
        </p:txBody>
      </p:sp>
      <p:sp>
        <p:nvSpPr>
          <p:cNvPr id="143" name="Google Shape;143;g3f96de5c9a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t/>
            </a:r>
            <a:endParaRPr sz="100"/>
          </a:p>
        </p:txBody>
      </p:sp>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96de5c9aa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t/>
            </a:r>
            <a:endParaRPr sz="100"/>
          </a:p>
        </p:txBody>
      </p:sp>
      <p:sp>
        <p:nvSpPr>
          <p:cNvPr id="164" name="Google Shape;164;g3f96de5c9aa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0"/>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0"/>
          <p:cNvSpPr txBox="1"/>
          <p:nvPr>
            <p:ph idx="1" type="body"/>
          </p:nvPr>
        </p:nvSpPr>
        <p:spPr>
          <a:xfrm>
            <a:off x="838200" y="1033463"/>
            <a:ext cx="10515600" cy="5143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0"/>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 name="Shape 63"/>
        <p:cNvGrpSpPr/>
        <p:nvPr/>
      </p:nvGrpSpPr>
      <p:grpSpPr>
        <a:xfrm>
          <a:off x="0" y="0"/>
          <a:ext cx="0" cy="0"/>
          <a:chOff x="0" y="0"/>
          <a:chExt cx="0" cy="0"/>
        </a:xfrm>
      </p:grpSpPr>
      <p:sp>
        <p:nvSpPr>
          <p:cNvPr id="64" name="Google Shape;64;p18"/>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8"/>
          <p:cNvSpPr txBox="1"/>
          <p:nvPr>
            <p:ph idx="1" type="body"/>
          </p:nvPr>
        </p:nvSpPr>
        <p:spPr>
          <a:xfrm rot="5400000">
            <a:off x="3524250" y="-1652587"/>
            <a:ext cx="51435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18"/>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7" name="Shape 67"/>
        <p:cNvGrpSpPr/>
        <p:nvPr/>
      </p:nvGrpSpPr>
      <p:grpSpPr>
        <a:xfrm>
          <a:off x="0" y="0"/>
          <a:ext cx="0" cy="0"/>
          <a:chOff x="0" y="0"/>
          <a:chExt cx="0" cy="0"/>
        </a:xfrm>
      </p:grpSpPr>
      <p:sp>
        <p:nvSpPr>
          <p:cNvPr id="68" name="Google Shape;68;p1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9"/>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9"/>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r>
              <a:rPr lang="en-US"/>
              <a:t> </a:t>
            </a:r>
            <a:r>
              <a:rPr lang="en-US" sz="900"/>
              <a:t>	</a:t>
            </a:r>
            <a:endParaRPr/>
          </a:p>
        </p:txBody>
      </p:sp>
      <p:pic>
        <p:nvPicPr>
          <p:cNvPr id="29" name="Google Shape;29;p9"/>
          <p:cNvPicPr preferRelativeResize="0"/>
          <p:nvPr/>
        </p:nvPicPr>
        <p:blipFill rotWithShape="1">
          <a:blip r:embed="rId2">
            <a:alphaModFix/>
          </a:blip>
          <a:srcRect b="0" l="0" r="0" t="0"/>
          <a:stretch/>
        </p:blipFill>
        <p:spPr>
          <a:xfrm>
            <a:off x="8686491" y="106941"/>
            <a:ext cx="655650" cy="655625"/>
          </a:xfrm>
          <a:prstGeom prst="rect">
            <a:avLst/>
          </a:prstGeom>
          <a:noFill/>
          <a:ln>
            <a:noFill/>
          </a:ln>
        </p:spPr>
      </p:pic>
      <p:pic>
        <p:nvPicPr>
          <p:cNvPr id="30" name="Google Shape;30;p9"/>
          <p:cNvPicPr preferRelativeResize="0"/>
          <p:nvPr/>
        </p:nvPicPr>
        <p:blipFill rotWithShape="1">
          <a:blip r:embed="rId3">
            <a:alphaModFix/>
          </a:blip>
          <a:srcRect b="0" l="0" r="0" t="0"/>
          <a:stretch/>
        </p:blipFill>
        <p:spPr>
          <a:xfrm>
            <a:off x="9458900" y="158425"/>
            <a:ext cx="2626150" cy="552675"/>
          </a:xfrm>
          <a:prstGeom prst="rect">
            <a:avLst/>
          </a:prstGeom>
          <a:noFill/>
          <a:ln>
            <a:noFill/>
          </a:ln>
        </p:spPr>
      </p:pic>
      <p:sp>
        <p:nvSpPr>
          <p:cNvPr id="31" name="Google Shape;31;p9"/>
          <p:cNvSpPr txBox="1"/>
          <p:nvPr>
            <p:ph idx="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r>
              <a:rPr lang="en-US"/>
              <a:t>Acknowledgement: This material is based upon work primarily supported by the National Science Foundation  under award </a:t>
            </a:r>
            <a:r>
              <a:rPr lang="en-US" sz="900"/>
              <a:t>No.ECCS-2025490.									</a:t>
            </a:r>
            <a:fld id="{00000000-1234-1234-1234-123412341234}" type="slidenum">
              <a:rPr lang="en-US" sz="1400"/>
              <a:t>‹#›</a:t>
            </a:fld>
            <a:endParaRPr sz="1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1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11"/>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12"/>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1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2"/>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1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1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1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13"/>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sp>
        <p:nvSpPr>
          <p:cNvPr id="49" name="Google Shape;49;p14"/>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5"/>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3" name="Shape 53"/>
        <p:cNvGrpSpPr/>
        <p:nvPr/>
      </p:nvGrpSpPr>
      <p:grpSpPr>
        <a:xfrm>
          <a:off x="0" y="0"/>
          <a:ext cx="0" cy="0"/>
          <a:chOff x="0" y="0"/>
          <a:chExt cx="0" cy="0"/>
        </a:xfrm>
      </p:grpSpPr>
      <p:sp>
        <p:nvSpPr>
          <p:cNvPr id="54" name="Google Shape;54;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6" name="Google Shape;56;p1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7" name="Google Shape;57;p16"/>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8" name="Shape 58"/>
        <p:cNvGrpSpPr/>
        <p:nvPr/>
      </p:nvGrpSpPr>
      <p:grpSpPr>
        <a:xfrm>
          <a:off x="0" y="0"/>
          <a:ext cx="0" cy="0"/>
          <a:chOff x="0" y="0"/>
          <a:chExt cx="0" cy="0"/>
        </a:xfrm>
      </p:grpSpPr>
      <p:sp>
        <p:nvSpPr>
          <p:cNvPr id="59" name="Google Shape;59;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7"/>
          <p:cNvSpPr/>
          <p:nvPr>
            <p:ph idx="2" type="pic"/>
          </p:nvPr>
        </p:nvSpPr>
        <p:spPr>
          <a:xfrm>
            <a:off x="5183188" y="987425"/>
            <a:ext cx="6172200" cy="4873625"/>
          </a:xfrm>
          <a:prstGeom prst="rect">
            <a:avLst/>
          </a:prstGeom>
          <a:noFill/>
          <a:ln>
            <a:noFill/>
          </a:ln>
        </p:spPr>
      </p:sp>
      <p:sp>
        <p:nvSpPr>
          <p:cNvPr id="61" name="Google Shape;61;p1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7"/>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6.xml"/><Relationship Id="rId10" Type="http://schemas.openxmlformats.org/officeDocument/2006/relationships/slideLayout" Target="../slideLayouts/slideLayout5.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image" Target="../media/image19.png"/><Relationship Id="rId4" Type="http://schemas.openxmlformats.org/officeDocument/2006/relationships/image" Target="../media/image3.jp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theme" Target="../theme/theme2.xml"/><Relationship Id="rId16" Type="http://schemas.openxmlformats.org/officeDocument/2006/relationships/slideLayout" Target="../slideLayouts/slideLayout11.xml"/><Relationship Id="rId5" Type="http://schemas.openxmlformats.org/officeDocument/2006/relationships/image" Target="../media/image6.jpg"/><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8"/>
          <p:cNvSpPr/>
          <p:nvPr/>
        </p:nvSpPr>
        <p:spPr>
          <a:xfrm>
            <a:off x="0" y="6492876"/>
            <a:ext cx="12192000" cy="407986"/>
          </a:xfrm>
          <a:prstGeom prst="rect">
            <a:avLst/>
          </a:prstGeom>
          <a:solidFill>
            <a:srgbClr val="FFA41D"/>
          </a:solidFill>
          <a:ln>
            <a:noFill/>
          </a:ln>
        </p:spPr>
        <p:txBody>
          <a:bodyPr anchorCtr="0" anchor="ctr" bIns="49200" lIns="98425" spcFirstLastPara="1" rIns="98425" wrap="square" tIns="492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 name="Google Shape;11;p8"/>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8"/>
          <p:cNvSpPr txBox="1"/>
          <p:nvPr>
            <p:ph idx="1" type="body"/>
          </p:nvPr>
        </p:nvSpPr>
        <p:spPr>
          <a:xfrm>
            <a:off x="838200" y="1033463"/>
            <a:ext cx="10515600" cy="5143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8"/>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r>
              <a:rPr lang="en-US"/>
              <a:t>Acknowledgement: This material is based upon work primarily supported by the National Science Foundation  under award </a:t>
            </a:r>
            <a:r>
              <a:rPr lang="en-US" sz="900"/>
              <a:t>No.ECCS-2025490.									</a:t>
            </a:r>
            <a:fld id="{00000000-1234-1234-1234-123412341234}" type="slidenum">
              <a:rPr lang="en-US" sz="1400"/>
              <a:t>‹#›</a:t>
            </a:fld>
            <a:endParaRPr sz="1400"/>
          </a:p>
        </p:txBody>
      </p:sp>
      <p:cxnSp>
        <p:nvCxnSpPr>
          <p:cNvPr id="14" name="Google Shape;14;p8"/>
          <p:cNvCxnSpPr/>
          <p:nvPr/>
        </p:nvCxnSpPr>
        <p:spPr>
          <a:xfrm>
            <a:off x="0" y="846750"/>
            <a:ext cx="12192000" cy="50187"/>
          </a:xfrm>
          <a:prstGeom prst="straightConnector1">
            <a:avLst/>
          </a:prstGeom>
          <a:noFill/>
          <a:ln cap="flat" cmpd="sng" w="31750">
            <a:solidFill>
              <a:srgbClr val="FFB310"/>
            </a:solidFill>
            <a:prstDash val="solid"/>
            <a:miter lim="0"/>
            <a:headEnd len="sm" w="sm" type="none"/>
            <a:tailEnd len="sm" w="sm" type="none"/>
          </a:ln>
        </p:spPr>
      </p:cxnSp>
      <p:cxnSp>
        <p:nvCxnSpPr>
          <p:cNvPr id="15" name="Google Shape;15;p8"/>
          <p:cNvCxnSpPr/>
          <p:nvPr/>
        </p:nvCxnSpPr>
        <p:spPr>
          <a:xfrm>
            <a:off x="0" y="914400"/>
            <a:ext cx="12192000" cy="48126"/>
          </a:xfrm>
          <a:prstGeom prst="straightConnector1">
            <a:avLst/>
          </a:prstGeom>
          <a:noFill/>
          <a:ln cap="flat" cmpd="sng" w="31750">
            <a:solidFill>
              <a:srgbClr val="AFA593"/>
            </a:solidFill>
            <a:prstDash val="solid"/>
            <a:miter lim="0"/>
            <a:headEnd len="sm" w="sm" type="none"/>
            <a:tailEnd len="sm" w="sm" type="none"/>
          </a:ln>
        </p:spPr>
      </p:cxnSp>
      <p:pic>
        <p:nvPicPr>
          <p:cNvPr id="16" name="Google Shape;16;p8"/>
          <p:cNvPicPr preferRelativeResize="0"/>
          <p:nvPr/>
        </p:nvPicPr>
        <p:blipFill rotWithShape="1">
          <a:blip r:embed="rId1">
            <a:alphaModFix/>
          </a:blip>
          <a:srcRect b="0" l="0" r="0" t="0"/>
          <a:stretch/>
        </p:blipFill>
        <p:spPr>
          <a:xfrm>
            <a:off x="36525" y="6540500"/>
            <a:ext cx="1698403" cy="292700"/>
          </a:xfrm>
          <a:prstGeom prst="rect">
            <a:avLst/>
          </a:prstGeom>
          <a:noFill/>
          <a:ln>
            <a:noFill/>
          </a:ln>
        </p:spPr>
      </p:pic>
      <p:pic>
        <p:nvPicPr>
          <p:cNvPr id="17" name="Google Shape;17;p8"/>
          <p:cNvPicPr preferRelativeResize="0"/>
          <p:nvPr/>
        </p:nvPicPr>
        <p:blipFill rotWithShape="1">
          <a:blip r:embed="rId2">
            <a:alphaModFix/>
          </a:blip>
          <a:srcRect b="0" l="0" r="0" t="0"/>
          <a:stretch/>
        </p:blipFill>
        <p:spPr>
          <a:xfrm>
            <a:off x="85728" y="109533"/>
            <a:ext cx="1300480" cy="631952"/>
          </a:xfrm>
          <a:prstGeom prst="rect">
            <a:avLst/>
          </a:prstGeom>
          <a:noFill/>
          <a:ln>
            <a:noFill/>
          </a:ln>
        </p:spPr>
      </p:pic>
      <p:pic>
        <p:nvPicPr>
          <p:cNvPr id="18" name="Google Shape;18;p8"/>
          <p:cNvPicPr preferRelativeResize="0"/>
          <p:nvPr/>
        </p:nvPicPr>
        <p:blipFill rotWithShape="1">
          <a:blip r:embed="rId3">
            <a:alphaModFix/>
          </a:blip>
          <a:srcRect b="0" l="0" r="0" t="0"/>
          <a:stretch/>
        </p:blipFill>
        <p:spPr>
          <a:xfrm>
            <a:off x="9934225" y="6578600"/>
            <a:ext cx="2196825" cy="213350"/>
          </a:xfrm>
          <a:prstGeom prst="rect">
            <a:avLst/>
          </a:prstGeom>
          <a:noFill/>
          <a:ln>
            <a:noFill/>
          </a:ln>
        </p:spPr>
      </p:pic>
      <p:pic>
        <p:nvPicPr>
          <p:cNvPr id="19" name="Google Shape;19;p8"/>
          <p:cNvPicPr preferRelativeResize="0"/>
          <p:nvPr/>
        </p:nvPicPr>
        <p:blipFill rotWithShape="1">
          <a:blip r:embed="rId4">
            <a:alphaModFix/>
          </a:blip>
          <a:srcRect b="0" l="0" r="0" t="0"/>
          <a:stretch/>
        </p:blipFill>
        <p:spPr>
          <a:xfrm>
            <a:off x="8686491" y="106941"/>
            <a:ext cx="655650" cy="655625"/>
          </a:xfrm>
          <a:prstGeom prst="rect">
            <a:avLst/>
          </a:prstGeom>
          <a:noFill/>
          <a:ln>
            <a:noFill/>
          </a:ln>
        </p:spPr>
      </p:pic>
      <p:pic>
        <p:nvPicPr>
          <p:cNvPr id="20" name="Google Shape;20;p8"/>
          <p:cNvPicPr preferRelativeResize="0"/>
          <p:nvPr/>
        </p:nvPicPr>
        <p:blipFill rotWithShape="1">
          <a:blip r:embed="rId5">
            <a:alphaModFix/>
          </a:blip>
          <a:srcRect b="0" l="0" r="0" t="0"/>
          <a:stretch/>
        </p:blipFill>
        <p:spPr>
          <a:xfrm>
            <a:off x="9458900" y="158425"/>
            <a:ext cx="2626150" cy="5526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ransition spd="med">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doi.org/10.3390/polym14132700" TargetMode="External"/><Relationship Id="rId4" Type="http://schemas.openxmlformats.org/officeDocument/2006/relationships/hyperlink" Target="https://doi.org/10.3390/nano11020496" TargetMode="External"/><Relationship Id="rId5" Type="http://schemas.openxmlformats.org/officeDocument/2006/relationships/hyperlink" Target="https://prakati.in/types-of-plasti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slide" Target="/ppt/slides/slide13.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3.png"/><Relationship Id="rId5"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
          <p:cNvSpPr txBox="1"/>
          <p:nvPr>
            <p:ph idx="1" type="body"/>
          </p:nvPr>
        </p:nvSpPr>
        <p:spPr>
          <a:xfrm>
            <a:off x="179025" y="1460400"/>
            <a:ext cx="9531300" cy="51435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5500"/>
              <a:buFont typeface="Arial"/>
              <a:buNone/>
            </a:pPr>
            <a:r>
              <a:rPr b="1" lang="en-US" sz="3624">
                <a:latin typeface="Times New Roman"/>
                <a:ea typeface="Times New Roman"/>
                <a:cs typeface="Times New Roman"/>
                <a:sym typeface="Times New Roman"/>
              </a:rPr>
              <a:t>Understanding Micro- and Nanoplastics Formation Through Polymer Structure-Property Relationships</a:t>
            </a:r>
            <a:endParaRPr sz="2924" u="sng">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None/>
            </a:pPr>
            <a:r>
              <a:t/>
            </a:r>
            <a:endParaRPr sz="3100">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None/>
            </a:pPr>
            <a:r>
              <a:rPr lang="en-US" sz="3100">
                <a:latin typeface="Times New Roman"/>
                <a:ea typeface="Times New Roman"/>
                <a:cs typeface="Times New Roman"/>
                <a:sym typeface="Times New Roman"/>
              </a:rPr>
              <a:t>Lirio Delgado Diaz, Boston University</a:t>
            </a:r>
            <a:endParaRPr sz="2300">
              <a:latin typeface="Times New Roman"/>
              <a:ea typeface="Times New Roman"/>
              <a:cs typeface="Times New Roman"/>
              <a:sym typeface="Times New Roman"/>
            </a:endParaRPr>
          </a:p>
          <a:p>
            <a:pPr indent="0" lvl="0" marL="0" rtl="0" algn="l">
              <a:lnSpc>
                <a:spcPct val="90000"/>
              </a:lnSpc>
              <a:spcBef>
                <a:spcPts val="1200"/>
              </a:spcBef>
              <a:spcAft>
                <a:spcPts val="0"/>
              </a:spcAft>
              <a:buClr>
                <a:schemeClr val="dk1"/>
              </a:buClr>
              <a:buSzPts val="3200"/>
              <a:buFont typeface="Arial"/>
              <a:buNone/>
            </a:pPr>
            <a:r>
              <a:rPr lang="en-US" sz="3100">
                <a:latin typeface="Times New Roman"/>
                <a:ea typeface="Times New Roman"/>
                <a:cs typeface="Times New Roman"/>
                <a:sym typeface="Times New Roman"/>
              </a:rPr>
              <a:t>Kelly Nguyen, Arizona State University</a:t>
            </a:r>
            <a:endParaRPr sz="23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rPr lang="en-US" sz="3100">
                <a:latin typeface="Times New Roman"/>
                <a:ea typeface="Times New Roman"/>
                <a:cs typeface="Times New Roman"/>
                <a:sym typeface="Times New Roman"/>
              </a:rPr>
              <a:t>Timothy Long, Arizona State University</a:t>
            </a:r>
            <a:endParaRPr sz="31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3200"/>
              <a:buNone/>
            </a:pPr>
            <a:r>
              <a:t/>
            </a:r>
            <a:endParaRPr sz="3100">
              <a:latin typeface="Times New Roman"/>
              <a:ea typeface="Times New Roman"/>
              <a:cs typeface="Times New Roman"/>
              <a:sym typeface="Times New Roman"/>
            </a:endParaRPr>
          </a:p>
          <a:p>
            <a:pPr indent="0" lvl="0" marL="0" rtl="0" algn="l">
              <a:lnSpc>
                <a:spcPct val="90000"/>
              </a:lnSpc>
              <a:spcBef>
                <a:spcPts val="1000"/>
              </a:spcBef>
              <a:spcAft>
                <a:spcPts val="0"/>
              </a:spcAft>
              <a:buClr>
                <a:srgbClr val="AFA593"/>
              </a:buClr>
              <a:buSzPts val="2400"/>
              <a:buNone/>
            </a:pPr>
            <a:r>
              <a:t/>
            </a:r>
            <a:endParaRPr>
              <a:solidFill>
                <a:srgbClr val="AFA593"/>
              </a:solidFill>
            </a:endParaRPr>
          </a:p>
        </p:txBody>
      </p:sp>
      <p:sp>
        <p:nvSpPr>
          <p:cNvPr id="77" name="Google Shape;77;p1"/>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78" name="Google Shape;78;p1"/>
          <p:cNvSpPr txBox="1"/>
          <p:nvPr/>
        </p:nvSpPr>
        <p:spPr>
          <a:xfrm>
            <a:off x="1180650" y="6496750"/>
            <a:ext cx="8404800" cy="4002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9" name="Google Shape;79;p1"/>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pic>
        <p:nvPicPr>
          <p:cNvPr id="80" name="Google Shape;80;p1"/>
          <p:cNvPicPr preferRelativeResize="0"/>
          <p:nvPr/>
        </p:nvPicPr>
        <p:blipFill rotWithShape="1">
          <a:blip r:embed="rId3">
            <a:alphaModFix/>
          </a:blip>
          <a:srcRect b="0" l="0" r="0" t="0"/>
          <a:stretch/>
        </p:blipFill>
        <p:spPr>
          <a:xfrm>
            <a:off x="7218725" y="2294450"/>
            <a:ext cx="4973275" cy="4060001"/>
          </a:xfrm>
          <a:prstGeom prst="rect">
            <a:avLst/>
          </a:prstGeom>
          <a:noFill/>
          <a:ln>
            <a:noFill/>
          </a:ln>
        </p:spPr>
      </p:pic>
      <p:sp>
        <p:nvSpPr>
          <p:cNvPr id="81" name="Google Shape;81;p1"/>
          <p:cNvSpPr txBox="1"/>
          <p:nvPr/>
        </p:nvSpPr>
        <p:spPr>
          <a:xfrm>
            <a:off x="0" y="0"/>
            <a:ext cx="30000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4"/>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960"/>
              <a:buFont typeface="Calibri"/>
              <a:buNone/>
            </a:pPr>
            <a:r>
              <a:rPr lang="en-US" sz="3400">
                <a:latin typeface="Times New Roman"/>
                <a:ea typeface="Times New Roman"/>
                <a:cs typeface="Times New Roman"/>
                <a:sym typeface="Times New Roman"/>
              </a:rPr>
              <a:t>How are you going to solve your problem using nanotechnology?</a:t>
            </a:r>
            <a:endParaRPr sz="3400">
              <a:latin typeface="Times New Roman"/>
              <a:ea typeface="Times New Roman"/>
              <a:cs typeface="Times New Roman"/>
              <a:sym typeface="Times New Roman"/>
            </a:endParaRPr>
          </a:p>
        </p:txBody>
      </p:sp>
      <p:sp>
        <p:nvSpPr>
          <p:cNvPr id="177" name="Google Shape;177;p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78" name="Google Shape;178;p4"/>
          <p:cNvSpPr txBox="1"/>
          <p:nvPr/>
        </p:nvSpPr>
        <p:spPr>
          <a:xfrm>
            <a:off x="567890" y="3236471"/>
            <a:ext cx="3465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180" name="Google Shape;180;p4"/>
          <p:cNvSpPr txBox="1"/>
          <p:nvPr/>
        </p:nvSpPr>
        <p:spPr>
          <a:xfrm>
            <a:off x="5130411" y="4490614"/>
            <a:ext cx="2472000" cy="95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2500"/>
              <a:buFont typeface="Arial"/>
              <a:buNone/>
            </a:pPr>
            <a:r>
              <a:rPr b="0" i="0" lang="en-US" sz="2500" u="none" cap="none" strike="noStrike">
                <a:solidFill>
                  <a:schemeClr val="dk1"/>
                </a:solidFill>
                <a:latin typeface="Times New Roman"/>
                <a:ea typeface="Times New Roman"/>
                <a:cs typeface="Times New Roman"/>
                <a:sym typeface="Times New Roman"/>
              </a:rPr>
              <a:t>DSC: Measure and confirm the degree of crystallinity.</a:t>
            </a:r>
            <a:endParaRPr b="0" i="0" sz="2500" u="none" cap="none" strike="noStrike">
              <a:solidFill>
                <a:schemeClr val="dk1"/>
              </a:solidFill>
              <a:latin typeface="Times New Roman"/>
              <a:ea typeface="Times New Roman"/>
              <a:cs typeface="Times New Roman"/>
              <a:sym typeface="Times New Roman"/>
            </a:endParaRPr>
          </a:p>
          <a:p>
            <a:pPr indent="0" lvl="0" marL="457200" marR="0" rtl="0" algn="l">
              <a:lnSpc>
                <a:spcPct val="115000"/>
              </a:lnSpc>
              <a:spcBef>
                <a:spcPts val="1200"/>
              </a:spcBef>
              <a:spcAft>
                <a:spcPts val="1200"/>
              </a:spcAft>
              <a:buClr>
                <a:srgbClr val="000000"/>
              </a:buClr>
              <a:buSzPts val="2500"/>
              <a:buFont typeface="Arial"/>
              <a:buNone/>
            </a:pPr>
            <a:r>
              <a:t/>
            </a:r>
            <a:endParaRPr b="0" i="0" sz="2500" u="none" cap="none" strike="noStrike">
              <a:solidFill>
                <a:schemeClr val="dk1"/>
              </a:solidFill>
              <a:latin typeface="Times New Roman"/>
              <a:ea typeface="Times New Roman"/>
              <a:cs typeface="Times New Roman"/>
              <a:sym typeface="Times New Roman"/>
            </a:endParaRPr>
          </a:p>
        </p:txBody>
      </p:sp>
      <p:pic>
        <p:nvPicPr>
          <p:cNvPr id="181" name="Google Shape;181;p4" title="image (1).png"/>
          <p:cNvPicPr preferRelativeResize="0"/>
          <p:nvPr/>
        </p:nvPicPr>
        <p:blipFill rotWithShape="1">
          <a:blip r:embed="rId3">
            <a:alphaModFix/>
          </a:blip>
          <a:srcRect b="9230" l="2300" r="-2300" t="5620"/>
          <a:stretch/>
        </p:blipFill>
        <p:spPr>
          <a:xfrm>
            <a:off x="889550" y="1523050"/>
            <a:ext cx="2566475" cy="2915399"/>
          </a:xfrm>
          <a:prstGeom prst="rect">
            <a:avLst/>
          </a:prstGeom>
          <a:noFill/>
          <a:ln>
            <a:noFill/>
          </a:ln>
        </p:spPr>
      </p:pic>
      <p:sp>
        <p:nvSpPr>
          <p:cNvPr id="182" name="Google Shape;182;p4"/>
          <p:cNvSpPr txBox="1"/>
          <p:nvPr/>
        </p:nvSpPr>
        <p:spPr>
          <a:xfrm>
            <a:off x="766747" y="4480100"/>
            <a:ext cx="2689200" cy="95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2500"/>
              <a:buFont typeface="Arial"/>
              <a:buNone/>
            </a:pPr>
            <a:r>
              <a:rPr b="0" i="0" lang="en-US" sz="2500" u="none" cap="none" strike="noStrike">
                <a:solidFill>
                  <a:schemeClr val="dk1"/>
                </a:solidFill>
                <a:latin typeface="Times New Roman"/>
                <a:ea typeface="Times New Roman"/>
                <a:cs typeface="Times New Roman"/>
                <a:sym typeface="Times New Roman"/>
              </a:rPr>
              <a:t>Melt reactor: </a:t>
            </a:r>
            <a:r>
              <a:rPr lang="en-US" sz="2500">
                <a:solidFill>
                  <a:schemeClr val="dk1"/>
                </a:solidFill>
                <a:latin typeface="Times New Roman"/>
                <a:ea typeface="Times New Roman"/>
                <a:cs typeface="Times New Roman"/>
                <a:sym typeface="Times New Roman"/>
              </a:rPr>
              <a:t>Enables synthesis of different ratios of material</a:t>
            </a:r>
            <a:endParaRPr b="0" i="0" sz="2800" u="none" cap="none" strike="noStrike">
              <a:solidFill>
                <a:schemeClr val="dk1"/>
              </a:solidFill>
              <a:latin typeface="Calibri"/>
              <a:ea typeface="Calibri"/>
              <a:cs typeface="Calibri"/>
              <a:sym typeface="Calibri"/>
            </a:endParaRPr>
          </a:p>
        </p:txBody>
      </p:sp>
      <p:pic>
        <p:nvPicPr>
          <p:cNvPr id="183" name="Google Shape;183;p4" title="Screenshot 2026-07-28 at 10.14.56 AM.png"/>
          <p:cNvPicPr preferRelativeResize="0"/>
          <p:nvPr/>
        </p:nvPicPr>
        <p:blipFill rotWithShape="1">
          <a:blip r:embed="rId4">
            <a:alphaModFix/>
          </a:blip>
          <a:srcRect b="0" l="0" r="0" t="0"/>
          <a:stretch/>
        </p:blipFill>
        <p:spPr>
          <a:xfrm>
            <a:off x="4775799" y="1523050"/>
            <a:ext cx="2867616" cy="2915400"/>
          </a:xfrm>
          <a:prstGeom prst="rect">
            <a:avLst/>
          </a:prstGeom>
          <a:noFill/>
          <a:ln>
            <a:noFill/>
          </a:ln>
        </p:spPr>
      </p:pic>
      <p:pic>
        <p:nvPicPr>
          <p:cNvPr id="184" name="Google Shape;184;p4"/>
          <p:cNvPicPr preferRelativeResize="0"/>
          <p:nvPr/>
        </p:nvPicPr>
        <p:blipFill rotWithShape="1">
          <a:blip r:embed="rId5">
            <a:alphaModFix/>
          </a:blip>
          <a:srcRect b="0" l="0" r="0" t="0"/>
          <a:stretch/>
        </p:blipFill>
        <p:spPr>
          <a:xfrm>
            <a:off x="8963200" y="1142423"/>
            <a:ext cx="2471999" cy="3296019"/>
          </a:xfrm>
          <a:prstGeom prst="rect">
            <a:avLst/>
          </a:prstGeom>
          <a:noFill/>
          <a:ln>
            <a:noFill/>
          </a:ln>
        </p:spPr>
      </p:pic>
      <p:sp>
        <p:nvSpPr>
          <p:cNvPr id="185" name="Google Shape;185;p4"/>
          <p:cNvSpPr txBox="1"/>
          <p:nvPr/>
        </p:nvSpPr>
        <p:spPr>
          <a:xfrm>
            <a:off x="9062739" y="4494043"/>
            <a:ext cx="2295600" cy="1897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2500"/>
              <a:buFont typeface="Arial"/>
              <a:buNone/>
            </a:pPr>
            <a:r>
              <a:rPr b="0" i="0" lang="en-US" sz="2500" u="none" cap="none" strike="noStrike">
                <a:solidFill>
                  <a:srgbClr val="000000"/>
                </a:solidFill>
                <a:latin typeface="Times New Roman"/>
                <a:ea typeface="Times New Roman"/>
                <a:cs typeface="Times New Roman"/>
                <a:sym typeface="Times New Roman"/>
              </a:rPr>
              <a:t>Tribology: Measure friction and wear of the polymer.</a:t>
            </a:r>
            <a:endParaRPr b="0" i="0" sz="2500" u="none" cap="none" strike="noStrike">
              <a:solidFill>
                <a:srgbClr val="00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7"/>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sz="3400">
                <a:latin typeface="Times New Roman"/>
                <a:ea typeface="Times New Roman"/>
                <a:cs typeface="Times New Roman"/>
                <a:sym typeface="Times New Roman"/>
              </a:rPr>
              <a:t>Conclusions &amp; Future Work</a:t>
            </a:r>
            <a:endParaRPr sz="3400">
              <a:latin typeface="Times New Roman"/>
              <a:ea typeface="Times New Roman"/>
              <a:cs typeface="Times New Roman"/>
              <a:sym typeface="Times New Roman"/>
            </a:endParaRPr>
          </a:p>
        </p:txBody>
      </p:sp>
      <p:sp>
        <p:nvSpPr>
          <p:cNvPr id="191" name="Google Shape;191;p7"/>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92" name="Google Shape;192;p7"/>
          <p:cNvSpPr txBox="1"/>
          <p:nvPr>
            <p:ph idx="12" type="sldNum"/>
          </p:nvPr>
        </p:nvSpPr>
        <p:spPr>
          <a:xfrm>
            <a:off x="1734925" y="6497676"/>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193" name="Google Shape;193;p7"/>
          <p:cNvSpPr txBox="1"/>
          <p:nvPr/>
        </p:nvSpPr>
        <p:spPr>
          <a:xfrm>
            <a:off x="504650" y="2342075"/>
            <a:ext cx="3234900" cy="3015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194" name="Google Shape;194;p7"/>
          <p:cNvSpPr txBox="1"/>
          <p:nvPr/>
        </p:nvSpPr>
        <p:spPr>
          <a:xfrm>
            <a:off x="646500" y="1711325"/>
            <a:ext cx="5449500" cy="361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195" name="Google Shape;195;p7"/>
          <p:cNvSpPr txBox="1"/>
          <p:nvPr/>
        </p:nvSpPr>
        <p:spPr>
          <a:xfrm>
            <a:off x="427425" y="1647875"/>
            <a:ext cx="6063600" cy="3739800"/>
          </a:xfrm>
          <a:prstGeom prst="rect">
            <a:avLst/>
          </a:prstGeom>
          <a:noFill/>
          <a:ln>
            <a:noFill/>
          </a:ln>
        </p:spPr>
        <p:txBody>
          <a:bodyPr anchorCtr="0" anchor="t" bIns="91425" lIns="91425" spcFirstLastPara="1" rIns="91425" wrap="square" tIns="91425">
            <a:noAutofit/>
          </a:bodyPr>
          <a:lstStyle/>
          <a:p>
            <a:pPr indent="-387350" lvl="0" marL="4572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Introduction of crystalline domains decreases coefficient of friction because the loading force is distributed across the crystalline domains instead of amorphous regimes.  </a:t>
            </a:r>
            <a:endParaRPr b="0" i="0" sz="2500" u="none" cap="none" strike="noStrike">
              <a:solidFill>
                <a:schemeClr val="dk1"/>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2500"/>
              <a:buFont typeface="Arial"/>
              <a:buNone/>
            </a:pPr>
            <a:r>
              <a:t/>
            </a:r>
            <a:endParaRPr b="0" i="0" sz="2500" u="none" cap="none" strike="noStrike">
              <a:solidFill>
                <a:schemeClr val="dk1"/>
              </a:solidFill>
              <a:latin typeface="Times New Roman"/>
              <a:ea typeface="Times New Roman"/>
              <a:cs typeface="Times New Roman"/>
              <a:sym typeface="Times New Roman"/>
            </a:endParaRPr>
          </a:p>
          <a:p>
            <a:pPr indent="-387350" lvl="0" marL="4572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Expand testing of different polymer properties (ex. molecular weight) and tribological conditions </a:t>
            </a:r>
            <a:endParaRPr b="0" i="0" sz="25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500" u="none" cap="none" strike="noStrike">
              <a:solidFill>
                <a:schemeClr val="dk1"/>
              </a:solidFill>
              <a:latin typeface="Times New Roman"/>
              <a:ea typeface="Times New Roman"/>
              <a:cs typeface="Times New Roman"/>
              <a:sym typeface="Times New Roman"/>
            </a:endParaRPr>
          </a:p>
        </p:txBody>
      </p:sp>
      <p:pic>
        <p:nvPicPr>
          <p:cNvPr id="196" name="Google Shape;196;p7"/>
          <p:cNvPicPr preferRelativeResize="0"/>
          <p:nvPr/>
        </p:nvPicPr>
        <p:blipFill rotWithShape="1">
          <a:blip r:embed="rId3">
            <a:alphaModFix/>
          </a:blip>
          <a:srcRect b="0" l="0" r="0" t="0"/>
          <a:stretch/>
        </p:blipFill>
        <p:spPr>
          <a:xfrm>
            <a:off x="6332375" y="1893200"/>
            <a:ext cx="5941725" cy="3395275"/>
          </a:xfrm>
          <a:prstGeom prst="rect">
            <a:avLst/>
          </a:prstGeom>
          <a:noFill/>
          <a:ln>
            <a:noFill/>
          </a:ln>
        </p:spPr>
      </p:pic>
      <p:sp>
        <p:nvSpPr>
          <p:cNvPr id="197" name="Google Shape;197;p7"/>
          <p:cNvSpPr txBox="1"/>
          <p:nvPr/>
        </p:nvSpPr>
        <p:spPr>
          <a:xfrm>
            <a:off x="6740600" y="5386425"/>
            <a:ext cx="4932600" cy="805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US" sz="1800" u="none" cap="none" strike="noStrike">
                <a:solidFill>
                  <a:schemeClr val="dk1"/>
                </a:solidFill>
                <a:latin typeface="Times New Roman"/>
                <a:ea typeface="Times New Roman"/>
                <a:cs typeface="Times New Roman"/>
                <a:sym typeface="Times New Roman"/>
              </a:rPr>
              <a:t>Common polymers used in our environment.</a:t>
            </a:r>
            <a:r>
              <a:rPr b="0" baseline="30000" i="0" lang="en-US" sz="1800" u="none" cap="none" strike="noStrike">
                <a:solidFill>
                  <a:schemeClr val="dk1"/>
                </a:solidFill>
                <a:latin typeface="Times New Roman"/>
                <a:ea typeface="Times New Roman"/>
                <a:cs typeface="Times New Roman"/>
                <a:sym typeface="Times New Roman"/>
              </a:rPr>
              <a:t>5</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3f4394d2c76_0_74"/>
          <p:cNvSpPr txBox="1"/>
          <p:nvPr>
            <p:ph type="title"/>
          </p:nvPr>
        </p:nvSpPr>
        <p:spPr>
          <a:xfrm>
            <a:off x="1512425" y="342275"/>
            <a:ext cx="8069700" cy="815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Calibri"/>
              <a:buNone/>
            </a:pPr>
            <a:r>
              <a:rPr lang="en-US" sz="3400">
                <a:latin typeface="Times New Roman"/>
                <a:ea typeface="Times New Roman"/>
                <a:cs typeface="Times New Roman"/>
                <a:sym typeface="Times New Roman"/>
              </a:rPr>
              <a:t>Acknowledgements </a:t>
            </a:r>
            <a:endParaRPr sz="3400">
              <a:latin typeface="Times New Roman"/>
              <a:ea typeface="Times New Roman"/>
              <a:cs typeface="Times New Roman"/>
              <a:sym typeface="Times New Roman"/>
            </a:endParaRPr>
          </a:p>
          <a:p>
            <a:pPr indent="0" lvl="0" marL="0" rtl="0" algn="l">
              <a:lnSpc>
                <a:spcPct val="90000"/>
              </a:lnSpc>
              <a:spcBef>
                <a:spcPts val="0"/>
              </a:spcBef>
              <a:spcAft>
                <a:spcPts val="0"/>
              </a:spcAft>
              <a:buClr>
                <a:schemeClr val="dk1"/>
              </a:buClr>
              <a:buSzPts val="4400"/>
              <a:buFont typeface="Calibri"/>
              <a:buNone/>
            </a:pPr>
            <a:r>
              <a:t/>
            </a:r>
            <a:endParaRPr/>
          </a:p>
        </p:txBody>
      </p:sp>
      <p:sp>
        <p:nvSpPr>
          <p:cNvPr id="203" name="Google Shape;203;g3f4394d2c76_0_7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204" name="Google Shape;204;g3f4394d2c76_0_7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205" name="Google Shape;205;g3f4394d2c76_0_74"/>
          <p:cNvSpPr txBox="1"/>
          <p:nvPr/>
        </p:nvSpPr>
        <p:spPr>
          <a:xfrm>
            <a:off x="336072" y="4859250"/>
            <a:ext cx="3689700" cy="110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Kelly Nguyen - Mentor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 </a:t>
            </a:r>
            <a:endParaRPr b="0" i="0" sz="2800" u="none" cap="none" strike="noStrike">
              <a:solidFill>
                <a:schemeClr val="dk1"/>
              </a:solidFill>
              <a:latin typeface="Calibri"/>
              <a:ea typeface="Calibri"/>
              <a:cs typeface="Calibri"/>
              <a:sym typeface="Calibri"/>
            </a:endParaRPr>
          </a:p>
        </p:txBody>
      </p:sp>
      <p:sp>
        <p:nvSpPr>
          <p:cNvPr id="206" name="Google Shape;206;g3f4394d2c76_0_74"/>
          <p:cNvSpPr txBox="1"/>
          <p:nvPr/>
        </p:nvSpPr>
        <p:spPr>
          <a:xfrm>
            <a:off x="4433295" y="4859250"/>
            <a:ext cx="4208700" cy="141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Timothy Long - Professor</a:t>
            </a:r>
            <a:endParaRPr b="0" i="0" sz="2800" u="none" cap="none" strike="noStrike">
              <a:solidFill>
                <a:schemeClr val="dk1"/>
              </a:solidFill>
              <a:latin typeface="Calibri"/>
              <a:ea typeface="Calibri"/>
              <a:cs typeface="Calibri"/>
              <a:sym typeface="Calibri"/>
            </a:endParaRPr>
          </a:p>
        </p:txBody>
      </p:sp>
      <p:sp>
        <p:nvSpPr>
          <p:cNvPr id="207" name="Google Shape;207;g3f4394d2c76_0_74"/>
          <p:cNvSpPr txBox="1"/>
          <p:nvPr/>
        </p:nvSpPr>
        <p:spPr>
          <a:xfrm>
            <a:off x="8681754" y="4859075"/>
            <a:ext cx="3420000" cy="210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Jessica - REU Advisor</a:t>
            </a:r>
            <a:endParaRPr b="0" i="0" sz="2800" u="none" cap="none" strike="noStrike">
              <a:solidFill>
                <a:schemeClr val="dk1"/>
              </a:solidFill>
              <a:latin typeface="Calibri"/>
              <a:ea typeface="Calibri"/>
              <a:cs typeface="Calibri"/>
              <a:sym typeface="Calibri"/>
            </a:endParaRPr>
          </a:p>
        </p:txBody>
      </p:sp>
      <p:pic>
        <p:nvPicPr>
          <p:cNvPr id="208" name="Google Shape;208;g3f4394d2c76_0_74"/>
          <p:cNvPicPr preferRelativeResize="0"/>
          <p:nvPr/>
        </p:nvPicPr>
        <p:blipFill rotWithShape="1">
          <a:blip r:embed="rId3">
            <a:alphaModFix/>
          </a:blip>
          <a:srcRect b="0" l="0" r="0" t="0"/>
          <a:stretch/>
        </p:blipFill>
        <p:spPr>
          <a:xfrm>
            <a:off x="596850" y="1922525"/>
            <a:ext cx="2784325" cy="2784325"/>
          </a:xfrm>
          <a:prstGeom prst="rect">
            <a:avLst/>
          </a:prstGeom>
          <a:noFill/>
          <a:ln>
            <a:noFill/>
          </a:ln>
        </p:spPr>
      </p:pic>
      <p:pic>
        <p:nvPicPr>
          <p:cNvPr id="209" name="Google Shape;209;g3f4394d2c76_0_74"/>
          <p:cNvPicPr preferRelativeResize="0"/>
          <p:nvPr/>
        </p:nvPicPr>
        <p:blipFill rotWithShape="1">
          <a:blip r:embed="rId4">
            <a:alphaModFix/>
          </a:blip>
          <a:srcRect b="0" l="0" r="0" t="0"/>
          <a:stretch/>
        </p:blipFill>
        <p:spPr>
          <a:xfrm>
            <a:off x="4917129" y="1934411"/>
            <a:ext cx="2784325" cy="2784325"/>
          </a:xfrm>
          <a:prstGeom prst="rect">
            <a:avLst/>
          </a:prstGeom>
          <a:noFill/>
          <a:ln>
            <a:noFill/>
          </a:ln>
        </p:spPr>
      </p:pic>
      <p:sp>
        <p:nvSpPr>
          <p:cNvPr id="210" name="Google Shape;210;g3f4394d2c76_0_74"/>
          <p:cNvSpPr txBox="1"/>
          <p:nvPr/>
        </p:nvSpPr>
        <p:spPr>
          <a:xfrm>
            <a:off x="647125" y="5727875"/>
            <a:ext cx="4290600" cy="72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11" name="Google Shape;211;g3f4394d2c76_0_74"/>
          <p:cNvPicPr preferRelativeResize="0"/>
          <p:nvPr/>
        </p:nvPicPr>
        <p:blipFill rotWithShape="1">
          <a:blip r:embed="rId5">
            <a:alphaModFix/>
          </a:blip>
          <a:srcRect b="0" l="0" r="0" t="0"/>
          <a:stretch/>
        </p:blipFill>
        <p:spPr>
          <a:xfrm>
            <a:off x="8899780" y="1922525"/>
            <a:ext cx="2784150" cy="2784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3f4394d2c76_0_5"/>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Resources</a:t>
            </a:r>
            <a:endParaRPr/>
          </a:p>
        </p:txBody>
      </p:sp>
      <p:sp>
        <p:nvSpPr>
          <p:cNvPr id="218" name="Google Shape;218;g3f4394d2c76_0_5"/>
          <p:cNvSpPr txBox="1"/>
          <p:nvPr>
            <p:ph idx="1" type="body"/>
          </p:nvPr>
        </p:nvSpPr>
        <p:spPr>
          <a:xfrm>
            <a:off x="52250" y="1008113"/>
            <a:ext cx="10515600" cy="51435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1000"/>
              </a:spcBef>
              <a:spcAft>
                <a:spcPts val="0"/>
              </a:spcAft>
              <a:buSzPct val="78261"/>
              <a:buNone/>
            </a:pPr>
            <a:r>
              <a:rPr lang="en-US" sz="2300"/>
              <a:t>[1] Dubey, Prashant. (2025). From Waste Plastics to Carbon/Graphene Quantum Dots: A Journey Towards Value-Added Carbon Nanostructures for Various Applications. Waste and Biomass Valorization. 16. 6373-6431. 10.1007/s12649-025-03118-1. </a:t>
            </a:r>
            <a:endParaRPr sz="2300"/>
          </a:p>
          <a:p>
            <a:pPr indent="0" lvl="0" marL="0" rtl="0" algn="l">
              <a:lnSpc>
                <a:spcPct val="90000"/>
              </a:lnSpc>
              <a:spcBef>
                <a:spcPts val="1000"/>
              </a:spcBef>
              <a:spcAft>
                <a:spcPts val="0"/>
              </a:spcAft>
              <a:buSzPct val="78261"/>
              <a:buNone/>
            </a:pPr>
            <a:r>
              <a:rPr lang="en-US" sz="2300"/>
              <a:t>[2]Abbas, Ghulam &amp; Ahmed, Usama &amp; Ahmad, Muhammad. (2025). Impact of Microplastics on Human Health: Risks, Diseases, and Affected Body Systems. Microplastics. 4. 10.3390/microplastics4020023. </a:t>
            </a:r>
            <a:endParaRPr sz="2300"/>
          </a:p>
          <a:p>
            <a:pPr indent="0" lvl="0" marL="0" rtl="0" algn="l">
              <a:lnSpc>
                <a:spcPct val="90000"/>
              </a:lnSpc>
              <a:spcBef>
                <a:spcPts val="1000"/>
              </a:spcBef>
              <a:spcAft>
                <a:spcPts val="0"/>
              </a:spcAft>
              <a:buSzPct val="78261"/>
              <a:buNone/>
            </a:pPr>
            <a:r>
              <a:rPr lang="en-US" sz="2300"/>
              <a:t>[3] </a:t>
            </a:r>
            <a:r>
              <a:rPr lang="en-US" sz="2300">
                <a:solidFill>
                  <a:srgbClr val="222222"/>
                </a:solidFill>
                <a:highlight>
                  <a:srgbClr val="FFFFFF"/>
                </a:highlight>
              </a:rPr>
              <a:t>Ragusa, A., Notarstefano, V., Svelato, A., Belloni, A., Gioacchini, G., Blondeel, C., Zucchelli, E., De Luca, C., D’Avino, S., Gulotta, A., Carnevali, O., &amp; Giorgini, E. (2022). Raman Microspectroscopy Detection and Characterisation of Microplastics in Human Breastmilk. </a:t>
            </a:r>
            <a:r>
              <a:rPr i="1" lang="en-US" sz="2300">
                <a:solidFill>
                  <a:srgbClr val="222222"/>
                </a:solidFill>
                <a:highlight>
                  <a:srgbClr val="FFFFFF"/>
                </a:highlight>
              </a:rPr>
              <a:t>Polymers</a:t>
            </a:r>
            <a:r>
              <a:rPr lang="en-US" sz="2300">
                <a:solidFill>
                  <a:srgbClr val="222222"/>
                </a:solidFill>
                <a:highlight>
                  <a:srgbClr val="FFFFFF"/>
                </a:highlight>
              </a:rPr>
              <a:t>, </a:t>
            </a:r>
            <a:r>
              <a:rPr i="1" lang="en-US" sz="2300">
                <a:solidFill>
                  <a:srgbClr val="222222"/>
                </a:solidFill>
                <a:highlight>
                  <a:srgbClr val="FFFFFF"/>
                </a:highlight>
              </a:rPr>
              <a:t>14</a:t>
            </a:r>
            <a:r>
              <a:rPr lang="en-US" sz="2300">
                <a:solidFill>
                  <a:srgbClr val="222222"/>
                </a:solidFill>
                <a:highlight>
                  <a:srgbClr val="FFFFFF"/>
                </a:highlight>
              </a:rPr>
              <a:t>(13), 2700. </a:t>
            </a:r>
            <a:r>
              <a:rPr lang="en-US" sz="2300" u="sng">
                <a:solidFill>
                  <a:schemeClr val="hlink"/>
                </a:solidFill>
                <a:highlight>
                  <a:srgbClr val="FFFFFF"/>
                </a:highlight>
                <a:hlinkClick r:id="rId3"/>
              </a:rPr>
              <a:t>https://doi.org/10.3390/polym14132700</a:t>
            </a:r>
            <a:r>
              <a:rPr lang="en-US" sz="2300">
                <a:solidFill>
                  <a:srgbClr val="222222"/>
                </a:solidFill>
                <a:highlight>
                  <a:srgbClr val="FFFFFF"/>
                </a:highlight>
              </a:rPr>
              <a:t> </a:t>
            </a:r>
            <a:endParaRPr sz="2300">
              <a:solidFill>
                <a:srgbClr val="222222"/>
              </a:solidFill>
              <a:highlight>
                <a:srgbClr val="FFFFFF"/>
              </a:highlight>
            </a:endParaRPr>
          </a:p>
          <a:p>
            <a:pPr indent="0" lvl="0" marL="0" rtl="0" algn="l">
              <a:lnSpc>
                <a:spcPct val="90000"/>
              </a:lnSpc>
              <a:spcBef>
                <a:spcPts val="1000"/>
              </a:spcBef>
              <a:spcAft>
                <a:spcPts val="0"/>
              </a:spcAft>
              <a:buSzPct val="78261"/>
              <a:buNone/>
            </a:pPr>
            <a:r>
              <a:rPr lang="en-US" sz="2300">
                <a:solidFill>
                  <a:srgbClr val="1B1B1B"/>
                </a:solidFill>
                <a:highlight>
                  <a:srgbClr val="FFFFFF"/>
                </a:highlight>
              </a:rPr>
              <a:t>[4] Yee, M. S., Hii, L. W., Looi, C. K., Lim, W. M., Wong, S. F., Kok, Y. Y., Tan, B. K., Wong, C. Y., &amp; Leong, C. O. (2021). Impact of Microplastics and Nanoplastics on Human Health. </a:t>
            </a:r>
            <a:r>
              <a:rPr i="1" lang="en-US" sz="2300">
                <a:solidFill>
                  <a:srgbClr val="1B1B1B"/>
                </a:solidFill>
                <a:highlight>
                  <a:srgbClr val="FFFFFF"/>
                </a:highlight>
              </a:rPr>
              <a:t>Nanomaterials (Basel, Switzerland)</a:t>
            </a:r>
            <a:r>
              <a:rPr lang="en-US" sz="2300">
                <a:solidFill>
                  <a:srgbClr val="1B1B1B"/>
                </a:solidFill>
                <a:highlight>
                  <a:srgbClr val="FFFFFF"/>
                </a:highlight>
              </a:rPr>
              <a:t>, </a:t>
            </a:r>
            <a:r>
              <a:rPr i="1" lang="en-US" sz="2300">
                <a:solidFill>
                  <a:srgbClr val="1B1B1B"/>
                </a:solidFill>
                <a:highlight>
                  <a:srgbClr val="FFFFFF"/>
                </a:highlight>
              </a:rPr>
              <a:t>11</a:t>
            </a:r>
            <a:r>
              <a:rPr lang="en-US" sz="2300">
                <a:solidFill>
                  <a:srgbClr val="1B1B1B"/>
                </a:solidFill>
                <a:highlight>
                  <a:srgbClr val="FFFFFF"/>
                </a:highlight>
              </a:rPr>
              <a:t>(2), 496. </a:t>
            </a:r>
            <a:r>
              <a:rPr lang="en-US" sz="2300" u="sng">
                <a:solidFill>
                  <a:schemeClr val="hlink"/>
                </a:solidFill>
                <a:highlight>
                  <a:srgbClr val="FFFFFF"/>
                </a:highlight>
                <a:hlinkClick r:id="rId4"/>
              </a:rPr>
              <a:t>https://doi.org/10.3390/nano11020496</a:t>
            </a:r>
            <a:r>
              <a:rPr lang="en-US" sz="2300">
                <a:solidFill>
                  <a:srgbClr val="1B1B1B"/>
                </a:solidFill>
                <a:highlight>
                  <a:srgbClr val="FFFFFF"/>
                </a:highlight>
              </a:rPr>
              <a:t> </a:t>
            </a:r>
            <a:endParaRPr sz="2300">
              <a:solidFill>
                <a:srgbClr val="1B1B1B"/>
              </a:solidFill>
              <a:highlight>
                <a:srgbClr val="FFFFFF"/>
              </a:highlight>
            </a:endParaRPr>
          </a:p>
          <a:p>
            <a:pPr indent="0" lvl="0" marL="0" rtl="0" algn="l">
              <a:lnSpc>
                <a:spcPct val="90000"/>
              </a:lnSpc>
              <a:spcBef>
                <a:spcPts val="1000"/>
              </a:spcBef>
              <a:spcAft>
                <a:spcPts val="0"/>
              </a:spcAft>
              <a:buSzPct val="78261"/>
              <a:buNone/>
            </a:pPr>
            <a:r>
              <a:rPr lang="en-US" sz="2300">
                <a:solidFill>
                  <a:srgbClr val="1B1B1B"/>
                </a:solidFill>
                <a:highlight>
                  <a:srgbClr val="FFFFFF"/>
                </a:highlight>
              </a:rPr>
              <a:t>[5] </a:t>
            </a:r>
            <a:r>
              <a:rPr lang="en-US" sz="2300"/>
              <a:t>team prakati. (2019, September 13). </a:t>
            </a:r>
            <a:r>
              <a:rPr i="1" lang="en-US" sz="2300"/>
              <a:t>Types of Plastic</a:t>
            </a:r>
            <a:r>
              <a:rPr lang="en-US" sz="2300"/>
              <a:t>. Prakati India. </a:t>
            </a:r>
            <a:r>
              <a:rPr lang="en-US" sz="2300" u="sng">
                <a:solidFill>
                  <a:schemeClr val="hlink"/>
                </a:solidFill>
                <a:hlinkClick r:id="rId5"/>
              </a:rPr>
              <a:t>https://prakati.in/types-of-plastic/</a:t>
            </a:r>
            <a:r>
              <a:rPr lang="en-US" sz="2300"/>
              <a:t> </a:t>
            </a:r>
            <a:endParaRPr sz="2300"/>
          </a:p>
          <a:p>
            <a:pPr indent="0" lvl="0" marL="0" rtl="0" algn="l">
              <a:lnSpc>
                <a:spcPct val="90000"/>
              </a:lnSpc>
              <a:spcBef>
                <a:spcPts val="1000"/>
              </a:spcBef>
              <a:spcAft>
                <a:spcPts val="0"/>
              </a:spcAft>
              <a:buSzPct val="78261"/>
              <a:buNone/>
            </a:pPr>
            <a:r>
              <a:t/>
            </a:r>
            <a:endParaRPr sz="2300">
              <a:solidFill>
                <a:srgbClr val="1B1B1B"/>
              </a:solidFill>
              <a:highlight>
                <a:srgbClr val="FFFFFF"/>
              </a:highlight>
            </a:endParaRPr>
          </a:p>
          <a:p>
            <a:pPr indent="0" lvl="0" marL="0" rtl="0" algn="l">
              <a:lnSpc>
                <a:spcPct val="115000"/>
              </a:lnSpc>
              <a:spcBef>
                <a:spcPts val="0"/>
              </a:spcBef>
              <a:spcAft>
                <a:spcPts val="0"/>
              </a:spcAft>
              <a:buSzPct val="163636"/>
              <a:buNone/>
            </a:pPr>
            <a:r>
              <a:t/>
            </a:r>
            <a:endParaRPr sz="1100">
              <a:latin typeface="Arial"/>
              <a:ea typeface="Arial"/>
              <a:cs typeface="Arial"/>
              <a:sym typeface="Arial"/>
            </a:endParaRPr>
          </a:p>
          <a:p>
            <a:pPr indent="0" lvl="0" marL="0" rtl="0" algn="l">
              <a:lnSpc>
                <a:spcPct val="90000"/>
              </a:lnSpc>
              <a:spcBef>
                <a:spcPts val="1000"/>
              </a:spcBef>
              <a:spcAft>
                <a:spcPts val="0"/>
              </a:spcAft>
              <a:buSzPct val="64286"/>
              <a:buNone/>
            </a:pPr>
            <a:r>
              <a:t/>
            </a:r>
            <a:endParaRPr/>
          </a:p>
        </p:txBody>
      </p:sp>
      <p:sp>
        <p:nvSpPr>
          <p:cNvPr id="219" name="Google Shape;219;g3f4394d2c76_0_5"/>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Acknowledgement: This material is based upon work primarily supported by the National Science Foundation  under award </a:t>
            </a:r>
            <a:r>
              <a:rPr lang="en-US" sz="900"/>
              <a:t>No.ECCS-2025490.									</a:t>
            </a:r>
            <a:endParaRPr sz="1400"/>
          </a:p>
          <a:p>
            <a:pPr indent="0" lvl="0" marL="0" rtl="0" algn="r">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2"/>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87" name="Google Shape;87;p2"/>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a:t>
            </a:r>
            <a:endParaRPr sz="900"/>
          </a:p>
          <a:p>
            <a:pPr indent="0" lvl="0" marL="0" marR="0" rtl="0" algn="l">
              <a:lnSpc>
                <a:spcPct val="100000"/>
              </a:lnSpc>
              <a:spcBef>
                <a:spcPts val="0"/>
              </a:spcBef>
              <a:spcAft>
                <a:spcPts val="0"/>
              </a:spcAft>
              <a:buClr>
                <a:srgbClr val="000000"/>
              </a:buClr>
              <a:buSzPts val="1100"/>
              <a:buFont typeface="Arial"/>
              <a:buNone/>
            </a:pPr>
            <a:r>
              <a:t/>
            </a:r>
            <a:endParaRPr sz="900"/>
          </a:p>
          <a:p>
            <a:pPr indent="0" lvl="0" marL="0" marR="0" rtl="0" algn="l">
              <a:lnSpc>
                <a:spcPct val="100000"/>
              </a:lnSpc>
              <a:spcBef>
                <a:spcPts val="0"/>
              </a:spcBef>
              <a:spcAft>
                <a:spcPts val="0"/>
              </a:spcAft>
              <a:buClr>
                <a:srgbClr val="000000"/>
              </a:buClr>
              <a:buSzPts val="1100"/>
              <a:buFont typeface="Arial"/>
              <a:buNone/>
            </a:pPr>
            <a:r>
              <a:t/>
            </a:r>
            <a:endParaRPr sz="900"/>
          </a:p>
        </p:txBody>
      </p:sp>
      <p:sp>
        <p:nvSpPr>
          <p:cNvPr id="88" name="Google Shape;88;p2"/>
          <p:cNvSpPr txBox="1"/>
          <p:nvPr/>
        </p:nvSpPr>
        <p:spPr>
          <a:xfrm>
            <a:off x="1633900" y="124675"/>
            <a:ext cx="7294500" cy="64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400"/>
              <a:buFont typeface="Arial"/>
              <a:buNone/>
            </a:pPr>
            <a:r>
              <a:rPr b="1" i="0" lang="en-US" sz="3400" u="none" cap="none" strike="noStrike">
                <a:solidFill>
                  <a:schemeClr val="dk1"/>
                </a:solidFill>
                <a:latin typeface="Times New Roman"/>
                <a:ea typeface="Times New Roman"/>
                <a:cs typeface="Times New Roman"/>
                <a:sym typeface="Times New Roman"/>
              </a:rPr>
              <a:t>What are Micro and Nanoplastics?</a:t>
            </a:r>
            <a:endParaRPr b="1" i="0" sz="3400" u="none" cap="none" strike="noStrike">
              <a:solidFill>
                <a:schemeClr val="dk1"/>
              </a:solidFill>
              <a:latin typeface="Times New Roman"/>
              <a:ea typeface="Times New Roman"/>
              <a:cs typeface="Times New Roman"/>
              <a:sym typeface="Times New Roman"/>
            </a:endParaRPr>
          </a:p>
        </p:txBody>
      </p:sp>
      <p:sp>
        <p:nvSpPr>
          <p:cNvPr id="89" name="Google Shape;89;p2"/>
          <p:cNvSpPr txBox="1"/>
          <p:nvPr/>
        </p:nvSpPr>
        <p:spPr>
          <a:xfrm>
            <a:off x="0" y="1420150"/>
            <a:ext cx="7394400" cy="4242300"/>
          </a:xfrm>
          <a:prstGeom prst="rect">
            <a:avLst/>
          </a:prstGeom>
          <a:noFill/>
          <a:ln>
            <a:noFill/>
          </a:ln>
        </p:spPr>
        <p:txBody>
          <a:bodyPr anchorCtr="0" anchor="t" bIns="91425" lIns="91425" spcFirstLastPara="1" rIns="91425" wrap="square" tIns="91425">
            <a:noAutofit/>
          </a:bodyPr>
          <a:lstStyle/>
          <a:p>
            <a:pPr indent="-387350" lvl="0" marL="457200" marR="0" rtl="0" algn="l">
              <a:lnSpc>
                <a:spcPct val="150000"/>
              </a:lnSpc>
              <a:spcBef>
                <a:spcPts val="120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Microplastics –</a:t>
            </a:r>
            <a:r>
              <a:rPr b="0" i="0" lang="en-US" sz="2500" u="none" cap="none" strike="noStrike">
                <a:solidFill>
                  <a:schemeClr val="dk1"/>
                </a:solidFill>
                <a:latin typeface="Times New Roman"/>
                <a:ea typeface="Times New Roman"/>
                <a:cs typeface="Times New Roman"/>
                <a:sym typeface="Times New Roman"/>
              </a:rPr>
              <a:t> tiny plastic pieces smaller than 5 mm </a:t>
            </a:r>
            <a:endParaRPr b="0" i="0" sz="2500" u="none" cap="none" strike="noStrike">
              <a:solidFill>
                <a:schemeClr val="dk1"/>
              </a:solidFill>
              <a:latin typeface="Times New Roman"/>
              <a:ea typeface="Times New Roman"/>
              <a:cs typeface="Times New Roman"/>
              <a:sym typeface="Times New Roman"/>
            </a:endParaRPr>
          </a:p>
          <a:p>
            <a:pPr indent="-387350" lvl="0" marL="457200" marR="0" rtl="0" algn="l">
              <a:lnSpc>
                <a:spcPct val="150000"/>
              </a:lnSpc>
              <a:spcBef>
                <a:spcPts val="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Nanoplastics – </a:t>
            </a:r>
            <a:r>
              <a:rPr b="0" i="0" lang="en-US" sz="2500" u="none" cap="none" strike="noStrike">
                <a:solidFill>
                  <a:schemeClr val="dk1"/>
                </a:solidFill>
                <a:latin typeface="Times New Roman"/>
                <a:ea typeface="Times New Roman"/>
                <a:cs typeface="Times New Roman"/>
                <a:sym typeface="Times New Roman"/>
              </a:rPr>
              <a:t>even smaller plastic particles, ranging from 1 nm to 1 μm</a:t>
            </a:r>
            <a:endParaRPr b="0" i="0" sz="2700" u="none" cap="none" strike="noStrike">
              <a:solidFill>
                <a:schemeClr val="dk1"/>
              </a:solidFill>
              <a:latin typeface="Times New Roman"/>
              <a:ea typeface="Times New Roman"/>
              <a:cs typeface="Times New Roman"/>
              <a:sym typeface="Times New Roman"/>
            </a:endParaRPr>
          </a:p>
          <a:p>
            <a:pPr indent="-387350" lvl="0" marL="457200" marR="0" rtl="0" algn="l">
              <a:lnSpc>
                <a:spcPct val="150000"/>
              </a:lnSpc>
              <a:spcBef>
                <a:spcPts val="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How they enter the body – </a:t>
            </a:r>
            <a:r>
              <a:rPr b="0" i="0" lang="en-US" sz="2500" u="none" cap="none" strike="noStrike">
                <a:solidFill>
                  <a:schemeClr val="dk1"/>
                </a:solidFill>
                <a:latin typeface="Times New Roman"/>
                <a:ea typeface="Times New Roman"/>
                <a:cs typeface="Times New Roman"/>
                <a:sym typeface="Times New Roman"/>
              </a:rPr>
              <a:t>through food and water, breathing them in, or skin contact </a:t>
            </a:r>
            <a:endParaRPr b="0" i="0" sz="2500" u="none" cap="none" strike="noStrike">
              <a:solidFill>
                <a:schemeClr val="dk1"/>
              </a:solidFill>
              <a:latin typeface="Times New Roman"/>
              <a:ea typeface="Times New Roman"/>
              <a:cs typeface="Times New Roman"/>
              <a:sym typeface="Times New Roman"/>
            </a:endParaRPr>
          </a:p>
        </p:txBody>
      </p:sp>
      <p:pic>
        <p:nvPicPr>
          <p:cNvPr id="90" name="Google Shape;90;p2"/>
          <p:cNvPicPr preferRelativeResize="0"/>
          <p:nvPr/>
        </p:nvPicPr>
        <p:blipFill rotWithShape="1">
          <a:blip r:embed="rId3">
            <a:alphaModFix/>
          </a:blip>
          <a:srcRect b="0" l="-2110" r="-328" t="0"/>
          <a:stretch/>
        </p:blipFill>
        <p:spPr>
          <a:xfrm>
            <a:off x="7228000" y="1675180"/>
            <a:ext cx="4881576" cy="3301270"/>
          </a:xfrm>
          <a:prstGeom prst="rect">
            <a:avLst/>
          </a:prstGeom>
          <a:noFill/>
          <a:ln>
            <a:noFill/>
          </a:ln>
        </p:spPr>
      </p:pic>
      <p:sp>
        <p:nvSpPr>
          <p:cNvPr id="91" name="Google Shape;91;p2"/>
          <p:cNvSpPr txBox="1"/>
          <p:nvPr/>
        </p:nvSpPr>
        <p:spPr>
          <a:xfrm>
            <a:off x="8146675" y="5227675"/>
            <a:ext cx="3050400" cy="1258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imes New Roman"/>
                <a:ea typeface="Times New Roman"/>
                <a:cs typeface="Times New Roman"/>
                <a:sym typeface="Times New Roman"/>
              </a:rPr>
              <a:t>Common polymers used in our environment.</a:t>
            </a:r>
            <a:r>
              <a:rPr b="0" baseline="30000" i="0" lang="en-US" sz="1800" u="none" cap="none" strike="noStrike">
                <a:solidFill>
                  <a:schemeClr val="dk1"/>
                </a:solidFill>
                <a:latin typeface="Times New Roman"/>
                <a:ea typeface="Times New Roman"/>
                <a:cs typeface="Times New Roman"/>
                <a:sym typeface="Times New Roman"/>
              </a:rPr>
              <a:t>1</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1632900" y="192225"/>
            <a:ext cx="7593000" cy="612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397"/>
              <a:buFont typeface="Calibri"/>
              <a:buNone/>
            </a:pPr>
            <a:r>
              <a:rPr b="1" lang="en-US" sz="3400">
                <a:latin typeface="Times New Roman"/>
                <a:ea typeface="Times New Roman"/>
                <a:cs typeface="Times New Roman"/>
                <a:sym typeface="Times New Roman"/>
              </a:rPr>
              <a:t>Why Do Micro/Nanoplastics Matter?</a:t>
            </a:r>
            <a:endParaRPr b="1" sz="3400">
              <a:latin typeface="Times New Roman"/>
              <a:ea typeface="Times New Roman"/>
              <a:cs typeface="Times New Roman"/>
              <a:sym typeface="Times New Roman"/>
            </a:endParaRPr>
          </a:p>
        </p:txBody>
      </p:sp>
      <p:sp>
        <p:nvSpPr>
          <p:cNvPr id="97" name="Google Shape;97;p3"/>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98" name="Google Shape;98;p3"/>
          <p:cNvSpPr txBox="1"/>
          <p:nvPr>
            <p:ph idx="12" type="sldNum"/>
          </p:nvPr>
        </p:nvSpPr>
        <p:spPr>
          <a:xfrm>
            <a:off x="1632900"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a:t>
            </a:r>
            <a:r>
              <a:rPr lang="en-US" sz="900"/>
              <a:t>   </a:t>
            </a:r>
            <a:endParaRPr b="0" i="0" sz="1400" u="none" cap="none" strike="noStrike">
              <a:solidFill>
                <a:schemeClr val="dk1"/>
              </a:solidFill>
              <a:latin typeface="Calibri"/>
              <a:ea typeface="Calibri"/>
              <a:cs typeface="Calibri"/>
              <a:sym typeface="Calibri"/>
            </a:endParaRPr>
          </a:p>
        </p:txBody>
      </p:sp>
      <p:sp>
        <p:nvSpPr>
          <p:cNvPr id="99" name="Google Shape;99;p3"/>
          <p:cNvSpPr txBox="1"/>
          <p:nvPr/>
        </p:nvSpPr>
        <p:spPr>
          <a:xfrm>
            <a:off x="0" y="793125"/>
            <a:ext cx="8069700" cy="4803600"/>
          </a:xfrm>
          <a:prstGeom prst="rect">
            <a:avLst/>
          </a:prstGeom>
          <a:noFill/>
          <a:ln>
            <a:noFill/>
          </a:ln>
        </p:spPr>
        <p:txBody>
          <a:bodyPr anchorCtr="0" anchor="t" bIns="91425" lIns="91425" spcFirstLastPara="1" rIns="91425" wrap="square" tIns="91425">
            <a:noAutofit/>
          </a:bodyPr>
          <a:lstStyle/>
          <a:p>
            <a:pPr indent="-387350" lvl="0" marL="457200" marR="0" rtl="0" algn="l">
              <a:lnSpc>
                <a:spcPct val="100000"/>
              </a:lnSpc>
              <a:spcBef>
                <a:spcPts val="120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Microplastics have been found in</a:t>
            </a:r>
            <a:r>
              <a:rPr b="0" baseline="30000" i="0" lang="en-US" sz="2500" u="sng" cap="none" strike="noStrike">
                <a:solidFill>
                  <a:schemeClr val="hlink"/>
                </a:solidFill>
                <a:latin typeface="Times New Roman"/>
                <a:ea typeface="Times New Roman"/>
                <a:cs typeface="Times New Roman"/>
                <a:sym typeface="Times New Roman"/>
                <a:hlinkClick action="ppaction://hlinksldjump" r:id="rId3"/>
              </a:rPr>
              <a:t>2</a:t>
            </a:r>
            <a:endParaRPr b="1"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Blood</a:t>
            </a:r>
            <a:endParaRPr b="0"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Lungs</a:t>
            </a:r>
            <a:endParaRPr b="0"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Placenta</a:t>
            </a:r>
            <a:endParaRPr b="0"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Heart</a:t>
            </a:r>
            <a:endParaRPr b="0"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Breast milk</a:t>
            </a:r>
            <a:endParaRPr b="0" i="0" sz="2500" u="none" cap="none" strike="noStrike">
              <a:solidFill>
                <a:schemeClr val="dk1"/>
              </a:solidFill>
              <a:latin typeface="Times New Roman"/>
              <a:ea typeface="Times New Roman"/>
              <a:cs typeface="Times New Roman"/>
              <a:sym typeface="Times New Roman"/>
            </a:endParaRPr>
          </a:p>
          <a:p>
            <a:pPr indent="-387350" lvl="0" marL="457200" marR="0" rtl="0" algn="l">
              <a:lnSpc>
                <a:spcPct val="100000"/>
              </a:lnSpc>
              <a:spcBef>
                <a:spcPts val="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Current Challenge</a:t>
            </a:r>
            <a:endParaRPr b="1" i="0" sz="2500" u="none" cap="none" strike="noStrike">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b="0" i="0" lang="en-US" sz="2500" u="none" cap="none" strike="noStrike">
                <a:solidFill>
                  <a:schemeClr val="dk1"/>
                </a:solidFill>
                <a:latin typeface="Times New Roman"/>
                <a:ea typeface="Times New Roman"/>
                <a:cs typeface="Times New Roman"/>
                <a:sym typeface="Times New Roman"/>
              </a:rPr>
              <a:t>Scientists still don't fully understand Micro/Nanoplastics (MNPS)</a:t>
            </a:r>
            <a:endParaRPr b="0" i="0" sz="2500" u="none" cap="none" strike="noStrike">
              <a:solidFill>
                <a:schemeClr val="dk1"/>
              </a:solidFill>
              <a:latin typeface="Times New Roman"/>
              <a:ea typeface="Times New Roman"/>
              <a:cs typeface="Times New Roman"/>
              <a:sym typeface="Times New Roman"/>
            </a:endParaRPr>
          </a:p>
          <a:p>
            <a:pPr indent="-387350" lvl="0" marL="457200" marR="0" rtl="0" algn="l">
              <a:lnSpc>
                <a:spcPct val="100000"/>
              </a:lnSpc>
              <a:spcBef>
                <a:spcPts val="0"/>
              </a:spcBef>
              <a:spcAft>
                <a:spcPts val="0"/>
              </a:spcAft>
              <a:buClr>
                <a:schemeClr val="dk1"/>
              </a:buClr>
              <a:buSzPts val="2500"/>
              <a:buFont typeface="Times New Roman"/>
              <a:buChar char="➢"/>
            </a:pPr>
            <a:r>
              <a:rPr b="1" i="0" lang="en-US" sz="2500" u="none" cap="none" strike="noStrike">
                <a:solidFill>
                  <a:schemeClr val="dk1"/>
                </a:solidFill>
                <a:latin typeface="Times New Roman"/>
                <a:ea typeface="Times New Roman"/>
                <a:cs typeface="Times New Roman"/>
                <a:sym typeface="Times New Roman"/>
              </a:rPr>
              <a:t>Research Goal</a:t>
            </a:r>
            <a:endParaRPr b="1" sz="2500">
              <a:solidFill>
                <a:schemeClr val="dk1"/>
              </a:solidFill>
              <a:latin typeface="Times New Roman"/>
              <a:ea typeface="Times New Roman"/>
              <a:cs typeface="Times New Roman"/>
              <a:sym typeface="Times New Roman"/>
            </a:endParaRPr>
          </a:p>
          <a:p>
            <a:pPr indent="-387350" lvl="1" marL="914400" marR="0" rtl="0" algn="l">
              <a:lnSpc>
                <a:spcPct val="100000"/>
              </a:lnSpc>
              <a:spcBef>
                <a:spcPts val="0"/>
              </a:spcBef>
              <a:spcAft>
                <a:spcPts val="0"/>
              </a:spcAft>
              <a:buClr>
                <a:schemeClr val="dk1"/>
              </a:buClr>
              <a:buSzPts val="2500"/>
              <a:buFont typeface="Times New Roman"/>
              <a:buChar char="○"/>
            </a:pPr>
            <a:r>
              <a:rPr lang="en-US" sz="2500">
                <a:solidFill>
                  <a:schemeClr val="dk1"/>
                </a:solidFill>
                <a:latin typeface="Times New Roman"/>
                <a:ea typeface="Times New Roman"/>
                <a:cs typeface="Times New Roman"/>
                <a:sym typeface="Times New Roman"/>
              </a:rPr>
              <a:t>Understand how a polymer's composition affects its friction, wear, and durability because </a:t>
            </a:r>
            <a:r>
              <a:rPr lang="en-US" sz="2500">
                <a:solidFill>
                  <a:schemeClr val="dk1"/>
                </a:solidFill>
                <a:latin typeface="Times New Roman"/>
                <a:ea typeface="Times New Roman"/>
                <a:cs typeface="Times New Roman"/>
                <a:sym typeface="Times New Roman"/>
              </a:rPr>
              <a:t>scientists still don't </a:t>
            </a:r>
            <a:r>
              <a:rPr lang="en-US" sz="2500">
                <a:solidFill>
                  <a:schemeClr val="dk1"/>
                </a:solidFill>
                <a:latin typeface="Times New Roman"/>
                <a:ea typeface="Times New Roman"/>
                <a:cs typeface="Times New Roman"/>
                <a:sym typeface="Times New Roman"/>
              </a:rPr>
              <a:t>fully </a:t>
            </a:r>
            <a:r>
              <a:rPr lang="en-US" sz="2500">
                <a:solidFill>
                  <a:schemeClr val="dk1"/>
                </a:solidFill>
                <a:latin typeface="Times New Roman"/>
                <a:ea typeface="Times New Roman"/>
                <a:cs typeface="Times New Roman"/>
                <a:sym typeface="Times New Roman"/>
              </a:rPr>
              <a:t>understand</a:t>
            </a:r>
            <a:r>
              <a:rPr lang="en-US" sz="2500">
                <a:solidFill>
                  <a:schemeClr val="dk1"/>
                </a:solidFill>
                <a:latin typeface="Times New Roman"/>
                <a:ea typeface="Times New Roman"/>
                <a:cs typeface="Times New Roman"/>
                <a:sym typeface="Times New Roman"/>
              </a:rPr>
              <a:t> how plastic properties influence wear, degradation, and the formation of MNPS</a:t>
            </a:r>
            <a:endParaRPr sz="2500">
              <a:solidFill>
                <a:schemeClr val="dk1"/>
              </a:solidFill>
              <a:latin typeface="Times New Roman"/>
              <a:ea typeface="Times New Roman"/>
              <a:cs typeface="Times New Roman"/>
              <a:sym typeface="Times New Roman"/>
            </a:endParaRPr>
          </a:p>
        </p:txBody>
      </p:sp>
      <p:sp>
        <p:nvSpPr>
          <p:cNvPr id="100" name="Google Shape;100;p3"/>
          <p:cNvSpPr txBox="1"/>
          <p:nvPr/>
        </p:nvSpPr>
        <p:spPr>
          <a:xfrm>
            <a:off x="8069700" y="4903175"/>
            <a:ext cx="3939900" cy="34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lang="en-US" sz="1600">
                <a:solidFill>
                  <a:schemeClr val="dk1"/>
                </a:solidFill>
                <a:latin typeface="Times New Roman"/>
                <a:ea typeface="Times New Roman"/>
                <a:cs typeface="Times New Roman"/>
                <a:sym typeface="Times New Roman"/>
              </a:rPr>
              <a:t>p</a:t>
            </a:r>
            <a:r>
              <a:rPr i="0" lang="en-US" sz="1600" u="none" cap="none" strike="noStrike">
                <a:solidFill>
                  <a:schemeClr val="dk1"/>
                </a:solidFill>
                <a:latin typeface="Times New Roman"/>
                <a:ea typeface="Times New Roman"/>
                <a:cs typeface="Times New Roman"/>
                <a:sym typeface="Times New Roman"/>
              </a:rPr>
              <a:t>otential health effects</a:t>
            </a:r>
            <a:r>
              <a:rPr lang="en-US" sz="1600">
                <a:solidFill>
                  <a:schemeClr val="dk1"/>
                </a:solidFill>
                <a:latin typeface="Times New Roman"/>
                <a:ea typeface="Times New Roman"/>
                <a:cs typeface="Times New Roman"/>
                <a:sym typeface="Times New Roman"/>
              </a:rPr>
              <a:t> </a:t>
            </a:r>
            <a:r>
              <a:rPr i="0" lang="en-US" sz="1600" u="none" cap="none" strike="noStrike">
                <a:solidFill>
                  <a:schemeClr val="dk1"/>
                </a:solidFill>
                <a:latin typeface="Times New Roman"/>
                <a:ea typeface="Times New Roman"/>
                <a:cs typeface="Times New Roman"/>
                <a:sym typeface="Times New Roman"/>
              </a:rPr>
              <a:t>caused by</a:t>
            </a:r>
            <a:r>
              <a:rPr lang="en-US" sz="1600">
                <a:solidFill>
                  <a:schemeClr val="dk1"/>
                </a:solidFill>
                <a:latin typeface="Times New Roman"/>
                <a:ea typeface="Times New Roman"/>
                <a:cs typeface="Times New Roman"/>
                <a:sym typeface="Times New Roman"/>
              </a:rPr>
              <a:t> </a:t>
            </a:r>
            <a:r>
              <a:rPr i="0" lang="en-US" sz="1600" u="none" cap="none" strike="noStrike">
                <a:solidFill>
                  <a:schemeClr val="dk1"/>
                </a:solidFill>
                <a:latin typeface="Times New Roman"/>
                <a:ea typeface="Times New Roman"/>
                <a:cs typeface="Times New Roman"/>
                <a:sym typeface="Times New Roman"/>
              </a:rPr>
              <a:t>m</a:t>
            </a:r>
            <a:r>
              <a:rPr lang="en-US" sz="1600">
                <a:solidFill>
                  <a:schemeClr val="dk1"/>
                </a:solidFill>
                <a:latin typeface="Times New Roman"/>
                <a:ea typeface="Times New Roman"/>
                <a:cs typeface="Times New Roman"/>
                <a:sym typeface="Times New Roman"/>
              </a:rPr>
              <a:t>nps</a:t>
            </a:r>
            <a:r>
              <a:rPr i="0" lang="en-US" sz="1600" u="none" cap="none" strike="noStrike">
                <a:solidFill>
                  <a:schemeClr val="dk1"/>
                </a:solidFill>
                <a:latin typeface="Times New Roman"/>
                <a:ea typeface="Times New Roman"/>
                <a:cs typeface="Times New Roman"/>
                <a:sym typeface="Times New Roman"/>
              </a:rPr>
              <a:t>.</a:t>
            </a:r>
            <a:r>
              <a:rPr baseline="30000" i="0" lang="en-US" sz="1600" u="none" cap="none" strike="noStrike">
                <a:solidFill>
                  <a:schemeClr val="dk1"/>
                </a:solidFill>
                <a:latin typeface="Times New Roman"/>
                <a:ea typeface="Times New Roman"/>
                <a:cs typeface="Times New Roman"/>
                <a:sym typeface="Times New Roman"/>
              </a:rPr>
              <a:t>2</a:t>
            </a:r>
            <a:endParaRPr i="0" sz="1600" u="none" cap="none" strike="noStrike">
              <a:solidFill>
                <a:schemeClr val="dk1"/>
              </a:solidFill>
              <a:latin typeface="Times New Roman"/>
              <a:ea typeface="Times New Roman"/>
              <a:cs typeface="Times New Roman"/>
              <a:sym typeface="Times New Roman"/>
            </a:endParaRPr>
          </a:p>
        </p:txBody>
      </p:sp>
      <p:pic>
        <p:nvPicPr>
          <p:cNvPr id="101" name="Google Shape;101;p3"/>
          <p:cNvPicPr preferRelativeResize="0"/>
          <p:nvPr/>
        </p:nvPicPr>
        <p:blipFill rotWithShape="1">
          <a:blip r:embed="rId4">
            <a:alphaModFix/>
          </a:blip>
          <a:srcRect b="0" l="0" r="0" t="6743"/>
          <a:stretch/>
        </p:blipFill>
        <p:spPr>
          <a:xfrm>
            <a:off x="7677261" y="1010301"/>
            <a:ext cx="4562314" cy="3754174"/>
          </a:xfrm>
          <a:prstGeom prst="rect">
            <a:avLst/>
          </a:prstGeom>
          <a:noFill/>
          <a:ln>
            <a:noFill/>
          </a:ln>
        </p:spPr>
      </p:pic>
      <p:sp>
        <p:nvSpPr>
          <p:cNvPr id="102" name="Google Shape;102;p3"/>
          <p:cNvSpPr txBox="1"/>
          <p:nvPr/>
        </p:nvSpPr>
        <p:spPr>
          <a:xfrm>
            <a:off x="7191863" y="5692302"/>
            <a:ext cx="1544100" cy="5694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t/>
            </a:r>
            <a:endParaRPr sz="2500">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g3f4335afc96_0_0"/>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08" name="Google Shape;108;g3f4335afc96_0_0"/>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109" name="Google Shape;109;g3f4335afc96_0_0"/>
          <p:cNvSpPr txBox="1"/>
          <p:nvPr/>
        </p:nvSpPr>
        <p:spPr>
          <a:xfrm>
            <a:off x="1470500" y="-202850"/>
            <a:ext cx="12352200" cy="73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400"/>
              <a:buFont typeface="Arial"/>
              <a:buNone/>
            </a:pPr>
            <a:r>
              <a:rPr b="1" i="0" lang="en-US" sz="3400" u="none" cap="none" strike="noStrike">
                <a:solidFill>
                  <a:schemeClr val="dk1"/>
                </a:solidFill>
                <a:latin typeface="Times New Roman"/>
                <a:ea typeface="Times New Roman"/>
                <a:cs typeface="Times New Roman"/>
                <a:sym typeface="Times New Roman"/>
              </a:rPr>
              <a:t>Using Technology to </a:t>
            </a:r>
            <a:endParaRPr b="1" i="0" sz="3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3400"/>
              <a:buFont typeface="Arial"/>
              <a:buNone/>
            </a:pPr>
            <a:r>
              <a:rPr b="1" i="0" lang="en-US" sz="3400" u="none" cap="none" strike="noStrike">
                <a:solidFill>
                  <a:schemeClr val="dk1"/>
                </a:solidFill>
                <a:latin typeface="Times New Roman"/>
                <a:ea typeface="Times New Roman"/>
                <a:cs typeface="Times New Roman"/>
                <a:sym typeface="Times New Roman"/>
              </a:rPr>
              <a:t>Better Microplastics </a:t>
            </a:r>
            <a:endParaRPr b="1" i="0" sz="3400" u="none" cap="none" strike="noStrike">
              <a:solidFill>
                <a:schemeClr val="dk1"/>
              </a:solidFill>
              <a:latin typeface="Times New Roman"/>
              <a:ea typeface="Times New Roman"/>
              <a:cs typeface="Times New Roman"/>
              <a:sym typeface="Times New Roman"/>
            </a:endParaRPr>
          </a:p>
        </p:txBody>
      </p:sp>
      <p:sp>
        <p:nvSpPr>
          <p:cNvPr id="110" name="Google Shape;110;g3f4335afc96_0_0"/>
          <p:cNvSpPr txBox="1"/>
          <p:nvPr/>
        </p:nvSpPr>
        <p:spPr>
          <a:xfrm>
            <a:off x="318400" y="893938"/>
            <a:ext cx="11768400" cy="19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2300" u="none" cap="none" strike="noStrike">
                <a:solidFill>
                  <a:srgbClr val="FF0000"/>
                </a:solidFill>
                <a:latin typeface="Calibri"/>
                <a:ea typeface="Calibri"/>
                <a:cs typeface="Calibri"/>
                <a:sym typeface="Calibri"/>
              </a:rPr>
              <a:t>To understand micro/nanoplastics, we must first understand how plastics are made and how their properties change.</a:t>
            </a:r>
            <a:endParaRPr b="0" i="0" sz="2300" u="none" cap="none" strike="noStrike">
              <a:solidFill>
                <a:srgbClr val="FF0000"/>
              </a:solidFill>
              <a:latin typeface="Calibri"/>
              <a:ea typeface="Calibri"/>
              <a:cs typeface="Calibri"/>
              <a:sym typeface="Calibri"/>
            </a:endParaRPr>
          </a:p>
        </p:txBody>
      </p:sp>
      <p:pic>
        <p:nvPicPr>
          <p:cNvPr id="111" name="Google Shape;111;g3f4335afc96_0_0"/>
          <p:cNvPicPr preferRelativeResize="0"/>
          <p:nvPr/>
        </p:nvPicPr>
        <p:blipFill rotWithShape="1">
          <a:blip r:embed="rId3">
            <a:alphaModFix/>
          </a:blip>
          <a:srcRect b="0" l="0" r="0" t="0"/>
          <a:stretch/>
        </p:blipFill>
        <p:spPr>
          <a:xfrm>
            <a:off x="7109500" y="1291282"/>
            <a:ext cx="3791674" cy="3791674"/>
          </a:xfrm>
          <a:prstGeom prst="rect">
            <a:avLst/>
          </a:prstGeom>
          <a:noFill/>
          <a:ln>
            <a:noFill/>
          </a:ln>
        </p:spPr>
      </p:pic>
      <p:sp>
        <p:nvSpPr>
          <p:cNvPr id="112" name="Google Shape;112;g3f4335afc96_0_0"/>
          <p:cNvSpPr txBox="1"/>
          <p:nvPr/>
        </p:nvSpPr>
        <p:spPr>
          <a:xfrm>
            <a:off x="4976375" y="3255700"/>
            <a:ext cx="284700" cy="6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113" name="Google Shape;113;g3f4335afc96_0_0"/>
          <p:cNvSpPr txBox="1"/>
          <p:nvPr/>
        </p:nvSpPr>
        <p:spPr>
          <a:xfrm>
            <a:off x="547500" y="5139402"/>
            <a:ext cx="12085500" cy="1094700"/>
          </a:xfrm>
          <a:prstGeom prst="rect">
            <a:avLst/>
          </a:prstGeom>
          <a:noFill/>
          <a:ln>
            <a:noFill/>
          </a:ln>
        </p:spPr>
        <p:txBody>
          <a:bodyPr anchorCtr="0" anchor="t" bIns="91425" lIns="91425" spcFirstLastPara="1" rIns="91425" wrap="square" tIns="91425">
            <a:noAutofit/>
          </a:bodyPr>
          <a:lstStyle/>
          <a:p>
            <a:pPr indent="457200" lvl="0" marL="1371600" marR="0" rtl="0" algn="l">
              <a:lnSpc>
                <a:spcPct val="100000"/>
              </a:lnSpc>
              <a:spcBef>
                <a:spcPts val="0"/>
              </a:spcBef>
              <a:spcAft>
                <a:spcPts val="0"/>
              </a:spcAft>
              <a:buClr>
                <a:srgbClr val="000000"/>
              </a:buClr>
              <a:buSzPts val="2500"/>
              <a:buFont typeface="Arial"/>
              <a:buNone/>
            </a:pPr>
            <a:r>
              <a:rPr b="0" i="0" lang="en-US" sz="2500" u="none" cap="none" strike="noStrike">
                <a:solidFill>
                  <a:schemeClr val="dk1"/>
                </a:solidFill>
                <a:latin typeface="Times New Roman"/>
                <a:ea typeface="Times New Roman"/>
                <a:cs typeface="Times New Roman"/>
                <a:sym typeface="Times New Roman"/>
              </a:rPr>
              <a:t>Melt Reactor 				 	    </a:t>
            </a:r>
            <a:endParaRPr b="0" i="0" sz="2500" u="none" cap="none" strike="noStrike">
              <a:solidFill>
                <a:schemeClr val="dk1"/>
              </a:solidFill>
              <a:latin typeface="Times New Roman"/>
              <a:ea typeface="Times New Roman"/>
              <a:cs typeface="Times New Roman"/>
              <a:sym typeface="Times New Roman"/>
            </a:endParaRPr>
          </a:p>
        </p:txBody>
      </p:sp>
      <p:pic>
        <p:nvPicPr>
          <p:cNvPr id="114" name="Google Shape;114;g3f4335afc96_0_0" title="Screenshot 2026-07-14 at 10.02.42 PM.png"/>
          <p:cNvPicPr preferRelativeResize="0"/>
          <p:nvPr/>
        </p:nvPicPr>
        <p:blipFill rotWithShape="1">
          <a:blip r:embed="rId4">
            <a:alphaModFix/>
          </a:blip>
          <a:srcRect b="0" l="0" r="0" t="0"/>
          <a:stretch/>
        </p:blipFill>
        <p:spPr>
          <a:xfrm>
            <a:off x="2036350" y="1859301"/>
            <a:ext cx="2500700" cy="3330862"/>
          </a:xfrm>
          <a:prstGeom prst="rect">
            <a:avLst/>
          </a:prstGeom>
          <a:noFill/>
          <a:ln>
            <a:noFill/>
          </a:ln>
        </p:spPr>
      </p:pic>
      <p:sp>
        <p:nvSpPr>
          <p:cNvPr id="115" name="Google Shape;115;g3f4335afc96_0_0"/>
          <p:cNvSpPr txBox="1"/>
          <p:nvPr/>
        </p:nvSpPr>
        <p:spPr>
          <a:xfrm>
            <a:off x="7511550" y="5125556"/>
            <a:ext cx="2956200" cy="108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rPr b="0" i="0" lang="en-US" sz="2500" u="none" cap="none" strike="noStrike">
                <a:solidFill>
                  <a:schemeClr val="dk1"/>
                </a:solidFill>
                <a:latin typeface="Times New Roman"/>
                <a:ea typeface="Times New Roman"/>
                <a:cs typeface="Times New Roman"/>
                <a:sym typeface="Times New Roman"/>
              </a:rPr>
              <a:t>   Melt Pressing</a:t>
            </a:r>
            <a:endParaRPr b="0" i="0" sz="2500" u="none" cap="none" strike="noStrike">
              <a:solidFill>
                <a:schemeClr val="dk1"/>
              </a:solidFill>
              <a:latin typeface="Times New Roman"/>
              <a:ea typeface="Times New Roman"/>
              <a:cs typeface="Times New Roman"/>
              <a:sym typeface="Times New Roman"/>
            </a:endParaRPr>
          </a:p>
        </p:txBody>
      </p:sp>
      <p:cxnSp>
        <p:nvCxnSpPr>
          <p:cNvPr id="116" name="Google Shape;116;g3f4335afc96_0_0"/>
          <p:cNvCxnSpPr/>
          <p:nvPr/>
        </p:nvCxnSpPr>
        <p:spPr>
          <a:xfrm>
            <a:off x="4893825" y="3596625"/>
            <a:ext cx="1863900" cy="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3f52b7f5344_0_29"/>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22" name="Google Shape;122;g3f52b7f5344_0_29"/>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123" name="Google Shape;123;g3f52b7f5344_0_29"/>
          <p:cNvSpPr txBox="1"/>
          <p:nvPr/>
        </p:nvSpPr>
        <p:spPr>
          <a:xfrm>
            <a:off x="1470500" y="-202850"/>
            <a:ext cx="12352200" cy="73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400"/>
              <a:buFont typeface="Arial"/>
              <a:buNone/>
            </a:pPr>
            <a:r>
              <a:rPr b="1" i="0" lang="en-US" sz="3400" u="none" cap="none" strike="noStrike">
                <a:solidFill>
                  <a:schemeClr val="dk1"/>
                </a:solidFill>
                <a:latin typeface="Times New Roman"/>
                <a:ea typeface="Times New Roman"/>
                <a:cs typeface="Times New Roman"/>
                <a:sym typeface="Times New Roman"/>
              </a:rPr>
              <a:t>Using Technology to </a:t>
            </a:r>
            <a:endParaRPr b="1" i="0" sz="34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3400"/>
              <a:buFont typeface="Arial"/>
              <a:buNone/>
            </a:pPr>
            <a:r>
              <a:rPr b="1" i="0" lang="en-US" sz="3400" u="none" cap="none" strike="noStrike">
                <a:solidFill>
                  <a:schemeClr val="dk1"/>
                </a:solidFill>
                <a:latin typeface="Times New Roman"/>
                <a:ea typeface="Times New Roman"/>
                <a:cs typeface="Times New Roman"/>
                <a:sym typeface="Times New Roman"/>
              </a:rPr>
              <a:t>Better the Use of Microplastics </a:t>
            </a:r>
            <a:endParaRPr b="1" i="0" sz="3400" u="none" cap="none" strike="noStrike">
              <a:solidFill>
                <a:schemeClr val="dk1"/>
              </a:solidFill>
              <a:latin typeface="Times New Roman"/>
              <a:ea typeface="Times New Roman"/>
              <a:cs typeface="Times New Roman"/>
              <a:sym typeface="Times New Roman"/>
            </a:endParaRPr>
          </a:p>
        </p:txBody>
      </p:sp>
      <p:sp>
        <p:nvSpPr>
          <p:cNvPr id="124" name="Google Shape;124;g3f52b7f5344_0_29"/>
          <p:cNvSpPr txBox="1"/>
          <p:nvPr/>
        </p:nvSpPr>
        <p:spPr>
          <a:xfrm>
            <a:off x="318400" y="893938"/>
            <a:ext cx="11768400" cy="19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2300" u="none" cap="none" strike="noStrike">
                <a:solidFill>
                  <a:srgbClr val="FF0000"/>
                </a:solidFill>
                <a:latin typeface="Calibri"/>
                <a:ea typeface="Calibri"/>
                <a:cs typeface="Calibri"/>
                <a:sym typeface="Calibri"/>
              </a:rPr>
              <a:t>To understand micro/nanoplastics, we must first understand how plastics are made and how their properties change.</a:t>
            </a:r>
            <a:endParaRPr b="0" i="0" sz="2300" u="none" cap="none" strike="noStrike">
              <a:solidFill>
                <a:srgbClr val="FF0000"/>
              </a:solidFill>
              <a:latin typeface="Calibri"/>
              <a:ea typeface="Calibri"/>
              <a:cs typeface="Calibri"/>
              <a:sym typeface="Calibri"/>
            </a:endParaRPr>
          </a:p>
        </p:txBody>
      </p:sp>
      <p:pic>
        <p:nvPicPr>
          <p:cNvPr id="125" name="Google Shape;125;g3f52b7f5344_0_29"/>
          <p:cNvPicPr preferRelativeResize="0"/>
          <p:nvPr/>
        </p:nvPicPr>
        <p:blipFill rotWithShape="1">
          <a:blip r:embed="rId3">
            <a:alphaModFix/>
          </a:blip>
          <a:srcRect b="3926" l="0" r="0" t="3917"/>
          <a:stretch/>
        </p:blipFill>
        <p:spPr>
          <a:xfrm>
            <a:off x="625650" y="1684950"/>
            <a:ext cx="3497800" cy="2862250"/>
          </a:xfrm>
          <a:prstGeom prst="rect">
            <a:avLst/>
          </a:prstGeom>
          <a:noFill/>
          <a:ln>
            <a:noFill/>
          </a:ln>
        </p:spPr>
      </p:pic>
      <p:sp>
        <p:nvSpPr>
          <p:cNvPr id="126" name="Google Shape;126;g3f52b7f5344_0_29"/>
          <p:cNvSpPr txBox="1"/>
          <p:nvPr/>
        </p:nvSpPr>
        <p:spPr>
          <a:xfrm>
            <a:off x="3541600" y="3267750"/>
            <a:ext cx="284700" cy="6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127" name="Google Shape;127;g3f52b7f5344_0_29"/>
          <p:cNvPicPr preferRelativeResize="0"/>
          <p:nvPr/>
        </p:nvPicPr>
        <p:blipFill rotWithShape="1">
          <a:blip r:embed="rId4">
            <a:alphaModFix/>
          </a:blip>
          <a:srcRect b="0" l="0" r="0" t="0"/>
          <a:stretch/>
        </p:blipFill>
        <p:spPr>
          <a:xfrm>
            <a:off x="8494750" y="1448050"/>
            <a:ext cx="2754400" cy="2754400"/>
          </a:xfrm>
          <a:prstGeom prst="rect">
            <a:avLst/>
          </a:prstGeom>
          <a:noFill/>
          <a:ln>
            <a:noFill/>
          </a:ln>
        </p:spPr>
      </p:pic>
      <p:sp>
        <p:nvSpPr>
          <p:cNvPr id="128" name="Google Shape;128;g3f52b7f5344_0_29"/>
          <p:cNvSpPr txBox="1"/>
          <p:nvPr/>
        </p:nvSpPr>
        <p:spPr>
          <a:xfrm>
            <a:off x="785950" y="4357575"/>
            <a:ext cx="3337500" cy="789300"/>
          </a:xfrm>
          <a:prstGeom prst="rect">
            <a:avLst/>
          </a:prstGeom>
          <a:noFill/>
          <a:ln>
            <a:noFill/>
          </a:ln>
        </p:spPr>
        <p:txBody>
          <a:bodyPr anchorCtr="0" anchor="t" bIns="91425" lIns="91425" spcFirstLastPara="1" rIns="91425" wrap="square" tIns="91425">
            <a:noAutofit/>
          </a:bodyPr>
          <a:lstStyle/>
          <a:p>
            <a:pPr indent="457200" lvl="0" marL="0" marR="0" rtl="0" algn="l">
              <a:lnSpc>
                <a:spcPct val="115000"/>
              </a:lnSpc>
              <a:spcBef>
                <a:spcPts val="1200"/>
              </a:spcBef>
              <a:spcAft>
                <a:spcPts val="1200"/>
              </a:spcAft>
              <a:buClr>
                <a:srgbClr val="000000"/>
              </a:buClr>
              <a:buSzPts val="2500"/>
              <a:buFont typeface="Arial"/>
              <a:buNone/>
            </a:pPr>
            <a:r>
              <a:rPr b="1" i="0" lang="en-US" sz="2500" u="none" cap="none" strike="noStrike">
                <a:solidFill>
                  <a:schemeClr val="dk1"/>
                </a:solidFill>
                <a:latin typeface="Times New Roman"/>
                <a:ea typeface="Times New Roman"/>
                <a:cs typeface="Times New Roman"/>
                <a:sym typeface="Times New Roman"/>
              </a:rPr>
              <a:t>D</a:t>
            </a:r>
            <a:r>
              <a:rPr b="0" i="0" lang="en-US" sz="2500" u="none" cap="none" strike="noStrike">
                <a:solidFill>
                  <a:schemeClr val="dk1"/>
                </a:solidFill>
                <a:latin typeface="Times New Roman"/>
                <a:ea typeface="Times New Roman"/>
                <a:cs typeface="Times New Roman"/>
                <a:sym typeface="Times New Roman"/>
              </a:rPr>
              <a:t>ifferential 	    -&gt; </a:t>
            </a:r>
            <a:r>
              <a:rPr b="1" i="0" lang="en-US" sz="2500" u="none" cap="none" strike="noStrike">
                <a:solidFill>
                  <a:schemeClr val="dk1"/>
                </a:solidFill>
                <a:latin typeface="Times New Roman"/>
                <a:ea typeface="Times New Roman"/>
                <a:cs typeface="Times New Roman"/>
                <a:sym typeface="Times New Roman"/>
              </a:rPr>
              <a:t>S</a:t>
            </a:r>
            <a:r>
              <a:rPr b="0" i="0" lang="en-US" sz="2500" u="none" cap="none" strike="noStrike">
                <a:solidFill>
                  <a:schemeClr val="dk1"/>
                </a:solidFill>
                <a:latin typeface="Times New Roman"/>
                <a:ea typeface="Times New Roman"/>
                <a:cs typeface="Times New Roman"/>
                <a:sym typeface="Times New Roman"/>
              </a:rPr>
              <a:t>canning </a:t>
            </a:r>
            <a:r>
              <a:rPr b="1" i="0" lang="en-US" sz="2500" u="none" cap="none" strike="noStrike">
                <a:solidFill>
                  <a:schemeClr val="dk1"/>
                </a:solidFill>
                <a:latin typeface="Times New Roman"/>
                <a:ea typeface="Times New Roman"/>
                <a:cs typeface="Times New Roman"/>
                <a:sym typeface="Times New Roman"/>
              </a:rPr>
              <a:t>C</a:t>
            </a:r>
            <a:r>
              <a:rPr b="0" i="0" lang="en-US" sz="2500" u="none" cap="none" strike="noStrike">
                <a:solidFill>
                  <a:schemeClr val="dk1"/>
                </a:solidFill>
                <a:latin typeface="Times New Roman"/>
                <a:ea typeface="Times New Roman"/>
                <a:cs typeface="Times New Roman"/>
                <a:sym typeface="Times New Roman"/>
              </a:rPr>
              <a:t>alorimetry</a:t>
            </a:r>
            <a:endParaRPr b="0" i="0" sz="2500" u="none" cap="none" strike="noStrike">
              <a:solidFill>
                <a:schemeClr val="dk1"/>
              </a:solidFill>
              <a:latin typeface="Times New Roman"/>
              <a:ea typeface="Times New Roman"/>
              <a:cs typeface="Times New Roman"/>
              <a:sym typeface="Times New Roman"/>
            </a:endParaRPr>
          </a:p>
        </p:txBody>
      </p:sp>
      <p:sp>
        <p:nvSpPr>
          <p:cNvPr id="129" name="Google Shape;129;g3f52b7f5344_0_29"/>
          <p:cNvSpPr txBox="1"/>
          <p:nvPr/>
        </p:nvSpPr>
        <p:spPr>
          <a:xfrm>
            <a:off x="8494750" y="4357575"/>
            <a:ext cx="3121800" cy="110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rPr b="0" i="0" lang="en-US" sz="2500" u="none" cap="none" strike="noStrike">
                <a:solidFill>
                  <a:schemeClr val="dk1"/>
                </a:solidFill>
                <a:latin typeface="Times New Roman"/>
                <a:ea typeface="Times New Roman"/>
                <a:cs typeface="Times New Roman"/>
                <a:sym typeface="Times New Roman"/>
              </a:rPr>
              <a:t>Rheometer- with </a:t>
            </a:r>
            <a:r>
              <a:rPr b="1" i="0" lang="en-US" sz="2500" u="none" cap="none" strike="noStrike">
                <a:solidFill>
                  <a:schemeClr val="dk1"/>
                </a:solidFill>
                <a:latin typeface="Times New Roman"/>
                <a:ea typeface="Times New Roman"/>
                <a:cs typeface="Times New Roman"/>
                <a:sym typeface="Times New Roman"/>
              </a:rPr>
              <a:t>Tribology</a:t>
            </a:r>
            <a:r>
              <a:rPr b="0" i="0" lang="en-US" sz="2500" u="none" cap="none" strike="noStrike">
                <a:solidFill>
                  <a:schemeClr val="dk1"/>
                </a:solidFill>
                <a:latin typeface="Times New Roman"/>
                <a:ea typeface="Times New Roman"/>
                <a:cs typeface="Times New Roman"/>
                <a:sym typeface="Times New Roman"/>
              </a:rPr>
              <a:t> Accessories </a:t>
            </a:r>
            <a:endParaRPr b="0" i="0" sz="2500" u="none" cap="none" strike="noStrike">
              <a:solidFill>
                <a:schemeClr val="dk1"/>
              </a:solidFill>
              <a:latin typeface="Times New Roman"/>
              <a:ea typeface="Times New Roman"/>
              <a:cs typeface="Times New Roman"/>
              <a:sym typeface="Times New Roman"/>
            </a:endParaRPr>
          </a:p>
        </p:txBody>
      </p:sp>
      <p:sp>
        <p:nvSpPr>
          <p:cNvPr id="130" name="Google Shape;130;g3f52b7f5344_0_29"/>
          <p:cNvSpPr txBox="1"/>
          <p:nvPr/>
        </p:nvSpPr>
        <p:spPr>
          <a:xfrm>
            <a:off x="5017625" y="4357575"/>
            <a:ext cx="3206100" cy="789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500"/>
              <a:buFont typeface="Arial"/>
              <a:buNone/>
            </a:pPr>
            <a:r>
              <a:rPr b="1" i="0" lang="en-US" sz="2500" u="none" cap="none" strike="noStrike">
                <a:solidFill>
                  <a:schemeClr val="dk1"/>
                </a:solidFill>
                <a:latin typeface="Times New Roman"/>
                <a:ea typeface="Times New Roman"/>
                <a:cs typeface="Times New Roman"/>
                <a:sym typeface="Times New Roman"/>
              </a:rPr>
              <a:t>T</a:t>
            </a:r>
            <a:r>
              <a:rPr b="0" i="0" lang="en-US" sz="2500" u="none" cap="none" strike="noStrike">
                <a:solidFill>
                  <a:schemeClr val="dk1"/>
                </a:solidFill>
                <a:latin typeface="Times New Roman"/>
                <a:ea typeface="Times New Roman"/>
                <a:cs typeface="Times New Roman"/>
                <a:sym typeface="Times New Roman"/>
              </a:rPr>
              <a:t>hermo</a:t>
            </a:r>
            <a:r>
              <a:rPr b="1" i="0" lang="en-US" sz="2500" u="none" cap="none" strike="noStrike">
                <a:solidFill>
                  <a:schemeClr val="dk1"/>
                </a:solidFill>
                <a:latin typeface="Times New Roman"/>
                <a:ea typeface="Times New Roman"/>
                <a:cs typeface="Times New Roman"/>
                <a:sym typeface="Times New Roman"/>
              </a:rPr>
              <a:t>g</a:t>
            </a:r>
            <a:r>
              <a:rPr b="0" i="0" lang="en-US" sz="2500" u="none" cap="none" strike="noStrike">
                <a:solidFill>
                  <a:schemeClr val="dk1"/>
                </a:solidFill>
                <a:latin typeface="Times New Roman"/>
                <a:ea typeface="Times New Roman"/>
                <a:cs typeface="Times New Roman"/>
                <a:sym typeface="Times New Roman"/>
              </a:rPr>
              <a:t>ravimetric -&gt;  </a:t>
            </a:r>
            <a:r>
              <a:rPr b="1" i="0" lang="en-US" sz="2500" u="none" cap="none" strike="noStrike">
                <a:solidFill>
                  <a:schemeClr val="dk1"/>
                </a:solidFill>
                <a:latin typeface="Times New Roman"/>
                <a:ea typeface="Times New Roman"/>
                <a:cs typeface="Times New Roman"/>
                <a:sym typeface="Times New Roman"/>
              </a:rPr>
              <a:t>A</a:t>
            </a:r>
            <a:r>
              <a:rPr b="0" i="0" lang="en-US" sz="2500" u="none" cap="none" strike="noStrike">
                <a:solidFill>
                  <a:schemeClr val="dk1"/>
                </a:solidFill>
                <a:latin typeface="Times New Roman"/>
                <a:ea typeface="Times New Roman"/>
                <a:cs typeface="Times New Roman"/>
                <a:sym typeface="Times New Roman"/>
              </a:rPr>
              <a:t>nalysis</a:t>
            </a:r>
            <a:endParaRPr b="0" i="0" sz="2500" u="none" cap="none" strike="noStrike">
              <a:solidFill>
                <a:schemeClr val="dk1"/>
              </a:solidFill>
              <a:latin typeface="Times New Roman"/>
              <a:ea typeface="Times New Roman"/>
              <a:cs typeface="Times New Roman"/>
              <a:sym typeface="Times New Roman"/>
            </a:endParaRPr>
          </a:p>
        </p:txBody>
      </p:sp>
      <p:pic>
        <p:nvPicPr>
          <p:cNvPr descr="remove backgroumd" id="131" name="Google Shape;131;g3f52b7f5344_0_29"/>
          <p:cNvPicPr preferRelativeResize="0"/>
          <p:nvPr/>
        </p:nvPicPr>
        <p:blipFill rotWithShape="1">
          <a:blip r:embed="rId5">
            <a:alphaModFix/>
          </a:blip>
          <a:srcRect b="27909" l="18251" r="17074" t="17505"/>
          <a:stretch/>
        </p:blipFill>
        <p:spPr>
          <a:xfrm>
            <a:off x="4602799" y="1723977"/>
            <a:ext cx="3206100" cy="27059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3f52c60f0e0_1_3"/>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37" name="Google Shape;137;g3f52c60f0e0_1_3"/>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sp>
        <p:nvSpPr>
          <p:cNvPr id="138" name="Google Shape;138;g3f52c60f0e0_1_3"/>
          <p:cNvSpPr txBox="1"/>
          <p:nvPr>
            <p:ph type="title"/>
          </p:nvPr>
        </p:nvSpPr>
        <p:spPr>
          <a:xfrm>
            <a:off x="-2742325" y="202450"/>
            <a:ext cx="12192000" cy="655800"/>
          </a:xfrm>
          <a:prstGeom prst="rect">
            <a:avLst/>
          </a:prstGeom>
          <a:noFill/>
          <a:ln>
            <a:noFill/>
          </a:ln>
        </p:spPr>
        <p:txBody>
          <a:bodyPr anchorCtr="0" anchor="ctr" bIns="45700" lIns="91425" spcFirstLastPara="1" rIns="91425" wrap="square" tIns="45700">
            <a:normAutofit/>
          </a:bodyPr>
          <a:lstStyle/>
          <a:p>
            <a:pPr indent="457200" lvl="0" marL="4114800" rtl="0" algn="l">
              <a:lnSpc>
                <a:spcPct val="90000"/>
              </a:lnSpc>
              <a:spcBef>
                <a:spcPts val="0"/>
              </a:spcBef>
              <a:spcAft>
                <a:spcPts val="0"/>
              </a:spcAft>
              <a:buSzPts val="1800"/>
              <a:buNone/>
            </a:pPr>
            <a:r>
              <a:rPr b="1" lang="en-US" sz="3400">
                <a:latin typeface="Times New Roman"/>
                <a:ea typeface="Times New Roman"/>
                <a:cs typeface="Times New Roman"/>
                <a:sym typeface="Times New Roman"/>
              </a:rPr>
              <a:t>Why is Tribology Important?</a:t>
            </a:r>
            <a:endParaRPr b="1" sz="3400">
              <a:latin typeface="Times New Roman"/>
              <a:ea typeface="Times New Roman"/>
              <a:cs typeface="Times New Roman"/>
              <a:sym typeface="Times New Roman"/>
            </a:endParaRPr>
          </a:p>
        </p:txBody>
      </p:sp>
      <p:sp>
        <p:nvSpPr>
          <p:cNvPr id="139" name="Google Shape;139;g3f52c60f0e0_1_3"/>
          <p:cNvSpPr txBox="1"/>
          <p:nvPr>
            <p:ph idx="1" type="body"/>
          </p:nvPr>
        </p:nvSpPr>
        <p:spPr>
          <a:xfrm>
            <a:off x="635025" y="1434849"/>
            <a:ext cx="6387900" cy="4526100"/>
          </a:xfrm>
          <a:prstGeom prst="rect">
            <a:avLst/>
          </a:prstGeom>
          <a:noFill/>
          <a:ln>
            <a:noFill/>
          </a:ln>
        </p:spPr>
        <p:txBody>
          <a:bodyPr anchorCtr="0" anchor="t" bIns="45700" lIns="91425" spcFirstLastPara="1" rIns="91425" wrap="square" tIns="45700">
            <a:normAutofit/>
          </a:bodyPr>
          <a:lstStyle/>
          <a:p>
            <a:pPr indent="-323850" lvl="0" marL="457200" rtl="0" algn="l">
              <a:lnSpc>
                <a:spcPct val="150000"/>
              </a:lnSpc>
              <a:spcBef>
                <a:spcPts val="0"/>
              </a:spcBef>
              <a:spcAft>
                <a:spcPts val="0"/>
              </a:spcAft>
              <a:buSzPts val="1500"/>
              <a:buFont typeface="Times New Roman"/>
              <a:buChar char="➢"/>
            </a:pPr>
            <a:r>
              <a:rPr lang="en-US" sz="2500">
                <a:latin typeface="Times New Roman"/>
                <a:ea typeface="Times New Roman"/>
                <a:cs typeface="Times New Roman"/>
                <a:sym typeface="Times New Roman"/>
              </a:rPr>
              <a:t>Study of friction, wear, and lubrication.</a:t>
            </a:r>
            <a:endParaRPr sz="2500">
              <a:latin typeface="Times New Roman"/>
              <a:ea typeface="Times New Roman"/>
              <a:cs typeface="Times New Roman"/>
              <a:sym typeface="Times New Roman"/>
            </a:endParaRPr>
          </a:p>
          <a:p>
            <a:pPr indent="-323850" lvl="0" marL="457200" rtl="0" algn="l">
              <a:lnSpc>
                <a:spcPct val="150000"/>
              </a:lnSpc>
              <a:spcBef>
                <a:spcPts val="0"/>
              </a:spcBef>
              <a:spcAft>
                <a:spcPts val="0"/>
              </a:spcAft>
              <a:buSzPts val="1500"/>
              <a:buFont typeface="Times New Roman"/>
              <a:buChar char="➢"/>
            </a:pPr>
            <a:r>
              <a:rPr lang="en-US" sz="2500">
                <a:latin typeface="Times New Roman"/>
                <a:ea typeface="Times New Roman"/>
                <a:cs typeface="Times New Roman"/>
                <a:sym typeface="Times New Roman"/>
              </a:rPr>
              <a:t>Examines how surfaces move and contact each other.</a:t>
            </a:r>
            <a:endParaRPr sz="2500">
              <a:latin typeface="Times New Roman"/>
              <a:ea typeface="Times New Roman"/>
              <a:cs typeface="Times New Roman"/>
              <a:sym typeface="Times New Roman"/>
            </a:endParaRPr>
          </a:p>
          <a:p>
            <a:pPr indent="-323850" lvl="0" marL="457200" rtl="0" algn="l">
              <a:lnSpc>
                <a:spcPct val="150000"/>
              </a:lnSpc>
              <a:spcBef>
                <a:spcPts val="0"/>
              </a:spcBef>
              <a:spcAft>
                <a:spcPts val="0"/>
              </a:spcAft>
              <a:buSzPts val="1500"/>
              <a:buFont typeface="Times New Roman"/>
              <a:buChar char="➢"/>
            </a:pPr>
            <a:r>
              <a:rPr lang="en-US" sz="2500">
                <a:latin typeface="Times New Roman"/>
                <a:ea typeface="Times New Roman"/>
                <a:cs typeface="Times New Roman"/>
                <a:sym typeface="Times New Roman"/>
              </a:rPr>
              <a:t>In plastics, shows how materials slide and wear over time. -&gt; We can test the durability of the plastic</a:t>
            </a:r>
            <a:endParaRPr sz="2500">
              <a:latin typeface="Times New Roman"/>
              <a:ea typeface="Times New Roman"/>
              <a:cs typeface="Times New Roman"/>
              <a:sym typeface="Times New Roman"/>
            </a:endParaRPr>
          </a:p>
        </p:txBody>
      </p:sp>
      <p:pic>
        <p:nvPicPr>
          <p:cNvPr id="140" name="Google Shape;140;g3f52c60f0e0_1_3" title="Screenshot 2026-06-29 at 3.56.44 PM.png"/>
          <p:cNvPicPr preferRelativeResize="0"/>
          <p:nvPr/>
        </p:nvPicPr>
        <p:blipFill rotWithShape="1">
          <a:blip r:embed="rId3">
            <a:alphaModFix/>
          </a:blip>
          <a:srcRect b="3840" l="0" r="0" t="-3840"/>
          <a:stretch/>
        </p:blipFill>
        <p:spPr>
          <a:xfrm>
            <a:off x="7900702" y="1344400"/>
            <a:ext cx="3388924" cy="4616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3f96de5c9aa_0_12"/>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400">
                <a:latin typeface="Times New Roman"/>
                <a:ea typeface="Times New Roman"/>
                <a:cs typeface="Times New Roman"/>
                <a:sym typeface="Times New Roman"/>
              </a:rPr>
              <a:t>TGA of Tritan MP100 &amp; PETG </a:t>
            </a:r>
            <a:endParaRPr b="1" sz="3400">
              <a:latin typeface="Times New Roman"/>
              <a:ea typeface="Times New Roman"/>
              <a:cs typeface="Times New Roman"/>
              <a:sym typeface="Times New Roman"/>
            </a:endParaRPr>
          </a:p>
        </p:txBody>
      </p:sp>
      <p:sp>
        <p:nvSpPr>
          <p:cNvPr id="146" name="Google Shape;146;g3f96de5c9aa_0_12"/>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47" name="Google Shape;147;g3f96de5c9aa_0_12"/>
          <p:cNvSpPr txBox="1"/>
          <p:nvPr/>
        </p:nvSpPr>
        <p:spPr>
          <a:xfrm>
            <a:off x="8316227" y="2651834"/>
            <a:ext cx="33111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Arial"/>
              <a:buChar char="-"/>
            </a:pPr>
            <a:r>
              <a:t/>
            </a:r>
            <a:endParaRPr b="0" i="0" sz="1400" u="none" cap="none" strike="noStrike">
              <a:solidFill>
                <a:srgbClr val="000000"/>
              </a:solidFill>
              <a:latin typeface="Arial"/>
              <a:ea typeface="Arial"/>
              <a:cs typeface="Arial"/>
              <a:sym typeface="Arial"/>
            </a:endParaRPr>
          </a:p>
        </p:txBody>
      </p:sp>
      <p:sp>
        <p:nvSpPr>
          <p:cNvPr id="148" name="Google Shape;148;g3f96de5c9aa_0_12"/>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pic>
        <p:nvPicPr>
          <p:cNvPr id="149" name="Google Shape;149;g3f96de5c9aa_0_12" title="chart (8).png"/>
          <p:cNvPicPr preferRelativeResize="0"/>
          <p:nvPr/>
        </p:nvPicPr>
        <p:blipFill rotWithShape="1">
          <a:blip r:embed="rId3">
            <a:alphaModFix/>
          </a:blip>
          <a:srcRect b="0" l="0" r="0" t="0"/>
          <a:stretch/>
        </p:blipFill>
        <p:spPr>
          <a:xfrm>
            <a:off x="4618000" y="1298250"/>
            <a:ext cx="7407499" cy="4580300"/>
          </a:xfrm>
          <a:prstGeom prst="rect">
            <a:avLst/>
          </a:prstGeom>
          <a:noFill/>
          <a:ln>
            <a:noFill/>
          </a:ln>
        </p:spPr>
      </p:pic>
      <p:sp>
        <p:nvSpPr>
          <p:cNvPr id="150" name="Google Shape;150;g3f96de5c9aa_0_12"/>
          <p:cNvSpPr txBox="1"/>
          <p:nvPr/>
        </p:nvSpPr>
        <p:spPr>
          <a:xfrm>
            <a:off x="920925" y="1897800"/>
            <a:ext cx="3311100" cy="417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300"/>
              <a:buFont typeface="Arial"/>
              <a:buNone/>
            </a:pPr>
            <a:r>
              <a:rPr b="1" i="0" lang="en-US" sz="2500" u="none" cap="none" strike="noStrike">
                <a:solidFill>
                  <a:schemeClr val="dk1"/>
                </a:solidFill>
                <a:latin typeface="Times New Roman"/>
                <a:ea typeface="Times New Roman"/>
                <a:cs typeface="Times New Roman"/>
                <a:sym typeface="Times New Roman"/>
              </a:rPr>
              <a:t>TGA</a:t>
            </a:r>
            <a:r>
              <a:rPr b="0" i="0" lang="en-US" sz="2500" u="none" cap="none" strike="noStrike">
                <a:solidFill>
                  <a:schemeClr val="dk1"/>
                </a:solidFill>
                <a:latin typeface="Times New Roman"/>
                <a:ea typeface="Times New Roman"/>
                <a:cs typeface="Times New Roman"/>
                <a:sym typeface="Times New Roman"/>
              </a:rPr>
              <a:t> results show that Tritan MP100 and PETG. Both materials show thermal stability up to 400 °C.</a:t>
            </a:r>
            <a:endParaRPr b="0" i="0" sz="25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6"/>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400">
                <a:latin typeface="Times New Roman"/>
                <a:ea typeface="Times New Roman"/>
                <a:cs typeface="Times New Roman"/>
                <a:sym typeface="Times New Roman"/>
              </a:rPr>
              <a:t>DSC of Tritan MP100 &amp; PETG </a:t>
            </a:r>
            <a:endParaRPr b="1" sz="3400">
              <a:latin typeface="Times New Roman"/>
              <a:ea typeface="Times New Roman"/>
              <a:cs typeface="Times New Roman"/>
              <a:sym typeface="Times New Roman"/>
            </a:endParaRPr>
          </a:p>
        </p:txBody>
      </p:sp>
      <p:sp>
        <p:nvSpPr>
          <p:cNvPr id="156" name="Google Shape;156;p6"/>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57" name="Google Shape;157;p6"/>
          <p:cNvSpPr txBox="1"/>
          <p:nvPr/>
        </p:nvSpPr>
        <p:spPr>
          <a:xfrm>
            <a:off x="8316227" y="2651834"/>
            <a:ext cx="33111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Arial"/>
              <a:buChar char="-"/>
            </a:pPr>
            <a:r>
              <a:t/>
            </a:r>
            <a:endParaRPr b="0" i="0" sz="1400" u="none" cap="none" strike="noStrike">
              <a:solidFill>
                <a:srgbClr val="000000"/>
              </a:solidFill>
              <a:latin typeface="Arial"/>
              <a:ea typeface="Arial"/>
              <a:cs typeface="Arial"/>
              <a:sym typeface="Arial"/>
            </a:endParaRPr>
          </a:p>
        </p:txBody>
      </p:sp>
      <p:sp>
        <p:nvSpPr>
          <p:cNvPr id="158" name="Google Shape;158;p6"/>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pic>
        <p:nvPicPr>
          <p:cNvPr id="159" name="Google Shape;159;p6" title="chart (10).png"/>
          <p:cNvPicPr preferRelativeResize="0"/>
          <p:nvPr/>
        </p:nvPicPr>
        <p:blipFill rotWithShape="1">
          <a:blip r:embed="rId3">
            <a:alphaModFix/>
          </a:blip>
          <a:srcRect b="0" l="0" r="0" t="0"/>
          <a:stretch/>
        </p:blipFill>
        <p:spPr>
          <a:xfrm>
            <a:off x="4509425" y="1366363"/>
            <a:ext cx="7209675" cy="4457975"/>
          </a:xfrm>
          <a:prstGeom prst="rect">
            <a:avLst/>
          </a:prstGeom>
          <a:noFill/>
          <a:ln>
            <a:noFill/>
          </a:ln>
        </p:spPr>
      </p:pic>
      <p:sp>
        <p:nvSpPr>
          <p:cNvPr id="160" name="Google Shape;160;p6"/>
          <p:cNvSpPr txBox="1"/>
          <p:nvPr/>
        </p:nvSpPr>
        <p:spPr>
          <a:xfrm>
            <a:off x="450900" y="1888275"/>
            <a:ext cx="4408200" cy="41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161" name="Google Shape;161;p6"/>
          <p:cNvSpPr txBox="1"/>
          <p:nvPr/>
        </p:nvSpPr>
        <p:spPr>
          <a:xfrm>
            <a:off x="683275" y="2245775"/>
            <a:ext cx="3245100" cy="13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2300"/>
              <a:buFont typeface="Arial"/>
              <a:buNone/>
            </a:pPr>
            <a:r>
              <a:rPr b="1" lang="en-US" sz="2500">
                <a:solidFill>
                  <a:schemeClr val="dk1"/>
                </a:solidFill>
                <a:latin typeface="Times New Roman"/>
                <a:ea typeface="Times New Roman"/>
                <a:cs typeface="Times New Roman"/>
                <a:sym typeface="Times New Roman"/>
              </a:rPr>
              <a:t>DSC</a:t>
            </a:r>
            <a:r>
              <a:rPr lang="en-US" sz="2500">
                <a:solidFill>
                  <a:schemeClr val="dk1"/>
                </a:solidFill>
                <a:latin typeface="Times New Roman"/>
                <a:ea typeface="Times New Roman"/>
                <a:cs typeface="Times New Roman"/>
                <a:sym typeface="Times New Roman"/>
              </a:rPr>
              <a:t> results of Tritan MP100 and PETG shows that PETG has some crystallinity while Tritan is fully amorphous. </a:t>
            </a:r>
            <a:endParaRPr sz="2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300"/>
              <a:buFont typeface="Arial"/>
              <a:buNone/>
            </a:pPr>
            <a:r>
              <a:t/>
            </a:r>
            <a:endParaRPr sz="25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en-US" sz="2500" u="none" cap="none" strike="noStrike">
                <a:solidFill>
                  <a:schemeClr val="dk1"/>
                </a:solidFill>
                <a:latin typeface="Calibri"/>
                <a:ea typeface="Calibri"/>
                <a:cs typeface="Calibri"/>
                <a:sym typeface="Calibri"/>
              </a:rPr>
              <a:t> </a:t>
            </a:r>
            <a:endParaRPr b="0" i="0" sz="25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3f96de5c9aa_0_4"/>
          <p:cNvSpPr txBox="1"/>
          <p:nvPr>
            <p:ph type="title"/>
          </p:nvPr>
        </p:nvSpPr>
        <p:spPr>
          <a:xfrm>
            <a:off x="1499752" y="146850"/>
            <a:ext cx="7032300" cy="655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400">
                <a:latin typeface="Times New Roman"/>
                <a:ea typeface="Times New Roman"/>
                <a:cs typeface="Times New Roman"/>
                <a:sym typeface="Times New Roman"/>
              </a:rPr>
              <a:t>Tribology of Tritan MP100 &amp; PETG </a:t>
            </a:r>
            <a:endParaRPr b="1" sz="3400">
              <a:latin typeface="Times New Roman"/>
              <a:ea typeface="Times New Roman"/>
              <a:cs typeface="Times New Roman"/>
              <a:sym typeface="Times New Roman"/>
            </a:endParaRPr>
          </a:p>
        </p:txBody>
      </p:sp>
      <p:sp>
        <p:nvSpPr>
          <p:cNvPr id="167" name="Google Shape;167;g3f96de5c9aa_0_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sp>
        <p:nvSpPr>
          <p:cNvPr id="168" name="Google Shape;168;g3f96de5c9aa_0_4"/>
          <p:cNvSpPr txBox="1"/>
          <p:nvPr/>
        </p:nvSpPr>
        <p:spPr>
          <a:xfrm>
            <a:off x="8316227" y="2651834"/>
            <a:ext cx="33111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Arial"/>
              <a:buChar char="-"/>
            </a:pPr>
            <a:r>
              <a:t/>
            </a:r>
            <a:endParaRPr b="0" i="0" sz="1400" u="none" cap="none" strike="noStrike">
              <a:solidFill>
                <a:srgbClr val="000000"/>
              </a:solidFill>
              <a:latin typeface="Arial"/>
              <a:ea typeface="Arial"/>
              <a:cs typeface="Arial"/>
              <a:sym typeface="Arial"/>
            </a:endParaRPr>
          </a:p>
        </p:txBody>
      </p:sp>
      <p:sp>
        <p:nvSpPr>
          <p:cNvPr id="169" name="Google Shape;169;g3f96de5c9aa_0_4"/>
          <p:cNvSpPr txBox="1"/>
          <p:nvPr>
            <p:ph idx="12" type="sldNum"/>
          </p:nvPr>
        </p:nvSpPr>
        <p:spPr>
          <a:xfrm>
            <a:off x="1734925" y="6537551"/>
            <a:ext cx="8069700" cy="3186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Acknowledgement: This material is based upon work primarily supported by the National Science Foundation  under award </a:t>
            </a:r>
            <a:r>
              <a:rPr b="0" i="0" lang="en-US" sz="900" u="none" cap="none" strike="noStrike">
                <a:solidFill>
                  <a:schemeClr val="dk1"/>
                </a:solidFill>
                <a:latin typeface="Calibri"/>
                <a:ea typeface="Calibri"/>
                <a:cs typeface="Calibri"/>
                <a:sym typeface="Calibri"/>
              </a:rPr>
              <a:t>No.ECCS-2025490.									</a:t>
            </a:r>
            <a:endParaRPr b="0" i="0" sz="1400" u="none" cap="none" strike="noStrike">
              <a:solidFill>
                <a:schemeClr val="dk1"/>
              </a:solidFill>
              <a:latin typeface="Calibri"/>
              <a:ea typeface="Calibri"/>
              <a:cs typeface="Calibri"/>
              <a:sym typeface="Calibri"/>
            </a:endParaRPr>
          </a:p>
        </p:txBody>
      </p:sp>
      <p:pic>
        <p:nvPicPr>
          <p:cNvPr id="170" name="Google Shape;170;g3f96de5c9aa_0_4" title="chart (9).png"/>
          <p:cNvPicPr preferRelativeResize="0"/>
          <p:nvPr/>
        </p:nvPicPr>
        <p:blipFill rotWithShape="1">
          <a:blip r:embed="rId3">
            <a:alphaModFix/>
          </a:blip>
          <a:srcRect b="0" l="0" r="0" t="0"/>
          <a:stretch/>
        </p:blipFill>
        <p:spPr>
          <a:xfrm>
            <a:off x="4696175" y="1239475"/>
            <a:ext cx="7239125" cy="4478250"/>
          </a:xfrm>
          <a:prstGeom prst="rect">
            <a:avLst/>
          </a:prstGeom>
          <a:noFill/>
          <a:ln>
            <a:noFill/>
          </a:ln>
        </p:spPr>
      </p:pic>
      <p:sp>
        <p:nvSpPr>
          <p:cNvPr id="171" name="Google Shape;171;g3f96de5c9aa_0_4"/>
          <p:cNvSpPr txBox="1"/>
          <p:nvPr/>
        </p:nvSpPr>
        <p:spPr>
          <a:xfrm>
            <a:off x="251475" y="1991875"/>
            <a:ext cx="4642200" cy="358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rPr lang="en-US" sz="2500">
                <a:solidFill>
                  <a:schemeClr val="dk1"/>
                </a:solidFill>
                <a:latin typeface="Times New Roman"/>
                <a:ea typeface="Times New Roman"/>
                <a:cs typeface="Times New Roman"/>
                <a:sym typeface="Times New Roman"/>
              </a:rPr>
              <a:t>Tribology</a:t>
            </a:r>
            <a:r>
              <a:rPr b="0" i="0" lang="en-US" sz="2500" u="none" cap="none" strike="noStrike">
                <a:solidFill>
                  <a:schemeClr val="dk1"/>
                </a:solidFill>
                <a:latin typeface="Times New Roman"/>
                <a:ea typeface="Times New Roman"/>
                <a:cs typeface="Times New Roman"/>
                <a:sym typeface="Times New Roman"/>
              </a:rPr>
              <a:t> results show that tritan has a higher coefficient of friction (COF). This indicates that crystalline domains in PETG affect the COF which causes it to decrease. </a:t>
            </a:r>
            <a:endParaRPr b="0" i="0" sz="25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300"/>
              <a:buFont typeface="Arial"/>
              <a:buNone/>
            </a:pPr>
            <a:r>
              <a:t/>
            </a:r>
            <a:endParaRPr b="0" i="0" sz="25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2016-05-27T19:52:28Z</dcterms:created>
  <dc:creator>Kathryn Fisher</dc:creator>
</cp:coreProperties>
</file>