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375" r:id="rId5"/>
    <p:sldId id="376" r:id="rId6"/>
    <p:sldId id="387" r:id="rId7"/>
    <p:sldId id="386" r:id="rId8"/>
    <p:sldId id="365" r:id="rId9"/>
    <p:sldId id="388" r:id="rId10"/>
    <p:sldId id="364" r:id="rId11"/>
    <p:sldId id="380" r:id="rId12"/>
    <p:sldId id="384" r:id="rId13"/>
    <p:sldId id="38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2" autoAdjust="0"/>
    <p:restoredTop sz="96404" autoAdjust="0"/>
  </p:normalViewPr>
  <p:slideViewPr>
    <p:cSldViewPr snapToGrid="0">
      <p:cViewPr varScale="1">
        <p:scale>
          <a:sx n="115" d="100"/>
          <a:sy n="115" d="100"/>
        </p:scale>
        <p:origin x="1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2CC33-658A-465D-8F61-5E50D071327F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12681-0516-4EBD-BC20-1AD4F0D3C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467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02CA4F-DD1D-45A4-B91F-08C3367030D3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E05BA-90E7-4A10-9FAE-3D166FA9A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6552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B1CD8-9F96-4F1D-A5B8-2D9E0ECCEB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6397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B1CD8-9F96-4F1D-A5B8-2D9E0ECCEB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838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i="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i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B1CD8-9F96-4F1D-A5B8-2D9E0ECCEB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73862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B1CD8-9F96-4F1D-A5B8-2D9E0ECCEB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1072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B1CD8-9F96-4F1D-A5B8-2D9E0ECCEB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637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B1CD8-9F96-4F1D-A5B8-2D9E0ECCEB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02881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i="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i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4B1CD8-9F96-4F1D-A5B8-2D9E0ECCEB33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47727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B1CD8-9F96-4F1D-A5B8-2D9E0ECCEB3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4757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7" descr="2-3">
            <a:extLst>
              <a:ext uri="{FF2B5EF4-FFF2-40B4-BE49-F238E27FC236}">
                <a16:creationId xmlns:a16="http://schemas.microsoft.com/office/drawing/2014/main" id="{C0AB4119-2899-4348-B972-9FE45AAD65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7269" y="3799299"/>
            <a:ext cx="4065588" cy="304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9">
            <a:extLst>
              <a:ext uri="{FF2B5EF4-FFF2-40B4-BE49-F238E27FC236}">
                <a16:creationId xmlns:a16="http://schemas.microsoft.com/office/drawing/2014/main" id="{23DCFE91-C556-4BB7-9464-94AE5C841FF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59102" y="1829120"/>
            <a:ext cx="8420100" cy="1470025"/>
          </a:xfrm>
          <a:prstGeom prst="rect">
            <a:avLst/>
          </a:prstGeom>
          <a:ln/>
        </p:spPr>
        <p:txBody>
          <a:bodyPr tIns="45720" anchor="ctr"/>
          <a:lstStyle>
            <a:lvl1pPr>
              <a:defRPr sz="4300"/>
            </a:lvl1pPr>
          </a:lstStyle>
          <a:p>
            <a:r>
              <a:rPr lang="es-ES" altLang="zh-CN"/>
              <a:t>Haga clic para modificar el estilo de título del patrón</a:t>
            </a:r>
            <a:endParaRPr lang="zh-CN" altLang="en-US"/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8C9E48C7-9B27-45E6-B737-4FAC9513EEB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57519" y="4110825"/>
            <a:ext cx="6934200" cy="107950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FontTx/>
              <a:buNone/>
              <a:defRPr sz="2400">
                <a:solidFill>
                  <a:srgbClr val="16388A"/>
                </a:solidFill>
              </a:defRPr>
            </a:lvl1pPr>
          </a:lstStyle>
          <a:p>
            <a:r>
              <a:rPr lang="es-ES" altLang="zh-CN"/>
              <a:t>Haga clic para modificar el estilo de subtítulo del patrón</a:t>
            </a:r>
            <a:endParaRPr lang="zh-CN" altLang="en-US" dirty="0"/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A3CFA5FB-C8A9-41A6-95BB-19523B25F3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963" y="9120"/>
            <a:ext cx="3475037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6900E0BC-7178-4F6D-A0EE-91512377DA6A}"/>
              </a:ext>
            </a:extLst>
          </p:cNvPr>
          <p:cNvSpPr/>
          <p:nvPr userDrawn="1"/>
        </p:nvSpPr>
        <p:spPr bwMode="auto">
          <a:xfrm>
            <a:off x="35306" y="15617"/>
            <a:ext cx="707644" cy="777875"/>
          </a:xfrm>
          <a:prstGeom prst="rect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黑体" pitchFamily="2" charset="-122"/>
            </a:endParaRPr>
          </a:p>
        </p:txBody>
      </p:sp>
      <p:pic>
        <p:nvPicPr>
          <p:cNvPr id="19" name="Picture 1" descr="C:\Users\lenovo\Desktop\22fc9c46e0998e2454d64f7eda901595-d2c02ba527abb94ad97653e36bbac8a1.png">
            <a:extLst>
              <a:ext uri="{FF2B5EF4-FFF2-40B4-BE49-F238E27FC236}">
                <a16:creationId xmlns:a16="http://schemas.microsoft.com/office/drawing/2014/main" id="{B88A31A4-2917-4409-8108-7DF480C6FDD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4"/>
            <a:ext cx="2857519" cy="9393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82352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12192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02" y="175417"/>
            <a:ext cx="2023540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3"/>
            <a:ext cx="12192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内容占位符 11"/>
          <p:cNvSpPr>
            <a:spLocks noGrp="1"/>
          </p:cNvSpPr>
          <p:nvPr>
            <p:ph sz="quarter" idx="10"/>
          </p:nvPr>
        </p:nvSpPr>
        <p:spPr>
          <a:xfrm>
            <a:off x="349859" y="1717675"/>
            <a:ext cx="5376000" cy="48262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es-ES" altLang="zh-CN"/>
              <a:t>Haga clic para modificar los estilos de texto del patrón</a:t>
            </a:r>
          </a:p>
          <a:p>
            <a:pPr lvl="1"/>
            <a:r>
              <a:rPr lang="es-ES" altLang="zh-CN"/>
              <a:t>Segundo nivel</a:t>
            </a:r>
          </a:p>
          <a:p>
            <a:pPr lvl="2"/>
            <a:r>
              <a:rPr lang="es-ES" altLang="zh-CN"/>
              <a:t>Tercer nivel</a:t>
            </a:r>
          </a:p>
          <a:p>
            <a:pPr lvl="3"/>
            <a:r>
              <a:rPr lang="es-ES" altLang="zh-CN"/>
              <a:t>Cuarto nivel</a:t>
            </a:r>
          </a:p>
          <a:p>
            <a:pPr lvl="4"/>
            <a:r>
              <a:rPr lang="es-ES" altLang="zh-CN"/>
              <a:t>Quinto nivel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/>
          </p:nvPr>
        </p:nvSpPr>
        <p:spPr>
          <a:xfrm>
            <a:off x="6381752" y="1717675"/>
            <a:ext cx="5376333" cy="48262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es-ES" altLang="zh-CN"/>
              <a:t>Haga clic para modificar los estilos de texto del patrón</a:t>
            </a:r>
          </a:p>
          <a:p>
            <a:pPr lvl="1"/>
            <a:r>
              <a:rPr lang="es-ES" altLang="zh-CN"/>
              <a:t>Segundo nivel</a:t>
            </a:r>
          </a:p>
          <a:p>
            <a:pPr lvl="2"/>
            <a:r>
              <a:rPr lang="es-ES" altLang="zh-CN"/>
              <a:t>Tercer nivel</a:t>
            </a:r>
          </a:p>
          <a:p>
            <a:pPr lvl="3"/>
            <a:r>
              <a:rPr lang="es-ES" altLang="zh-CN"/>
              <a:t>Cuarto nivel</a:t>
            </a:r>
          </a:p>
          <a:p>
            <a:pPr lvl="4"/>
            <a:r>
              <a:rPr lang="es-ES" altLang="zh-CN"/>
              <a:t>Quinto nivel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9860" y="975600"/>
            <a:ext cx="11408225" cy="576000"/>
          </a:xfrm>
          <a:prstGeom prst="rect">
            <a:avLst/>
          </a:prstGeom>
        </p:spPr>
        <p:txBody>
          <a:bodyPr/>
          <a:lstStyle>
            <a:lvl1pPr>
              <a:defRPr lang="zh-CN" altLang="en-US"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s-ES" altLang="zh-CN"/>
              <a:t>Haga clic para modificar el estilo de título del patrón</a:t>
            </a:r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1"/>
            <a:ext cx="12192000" cy="33680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01" y="175415"/>
            <a:ext cx="2023540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1"/>
            <a:ext cx="12192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9"/>
            <a:ext cx="12192000" cy="33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780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两栏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12192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02" y="175417"/>
            <a:ext cx="2023540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3"/>
            <a:ext cx="12192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文本框 5"/>
          <p:cNvSpPr txBox="1"/>
          <p:nvPr/>
        </p:nvSpPr>
        <p:spPr>
          <a:xfrm>
            <a:off x="11000037" y="313203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内容占位符 11"/>
          <p:cNvSpPr>
            <a:spLocks noGrp="1"/>
          </p:cNvSpPr>
          <p:nvPr>
            <p:ph sz="quarter" idx="10"/>
          </p:nvPr>
        </p:nvSpPr>
        <p:spPr>
          <a:xfrm>
            <a:off x="349859" y="1717675"/>
            <a:ext cx="5376000" cy="48262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es-ES" altLang="zh-CN"/>
              <a:t>Haga clic para modificar los estilos de texto del patrón</a:t>
            </a:r>
          </a:p>
          <a:p>
            <a:pPr lvl="1"/>
            <a:r>
              <a:rPr lang="es-ES" altLang="zh-CN"/>
              <a:t>Segundo nivel</a:t>
            </a:r>
          </a:p>
          <a:p>
            <a:pPr lvl="2"/>
            <a:r>
              <a:rPr lang="es-ES" altLang="zh-CN"/>
              <a:t>Tercer nivel</a:t>
            </a:r>
          </a:p>
          <a:p>
            <a:pPr lvl="3"/>
            <a:r>
              <a:rPr lang="es-ES" altLang="zh-CN"/>
              <a:t>Cuarto nivel</a:t>
            </a:r>
          </a:p>
          <a:p>
            <a:pPr lvl="4"/>
            <a:r>
              <a:rPr lang="es-ES" altLang="zh-CN"/>
              <a:t>Quinto nivel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/>
          </p:nvPr>
        </p:nvSpPr>
        <p:spPr>
          <a:xfrm>
            <a:off x="6381752" y="1717675"/>
            <a:ext cx="5376333" cy="48262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es-ES" altLang="zh-CN"/>
              <a:t>Haga clic para modificar los estilos de texto del patrón</a:t>
            </a:r>
          </a:p>
          <a:p>
            <a:pPr lvl="1"/>
            <a:r>
              <a:rPr lang="es-ES" altLang="zh-CN"/>
              <a:t>Segundo nivel</a:t>
            </a:r>
          </a:p>
          <a:p>
            <a:pPr lvl="2"/>
            <a:r>
              <a:rPr lang="es-ES" altLang="zh-CN"/>
              <a:t>Tercer nivel</a:t>
            </a:r>
          </a:p>
          <a:p>
            <a:pPr lvl="3"/>
            <a:r>
              <a:rPr lang="es-ES" altLang="zh-CN"/>
              <a:t>Cuarto nivel</a:t>
            </a:r>
          </a:p>
          <a:p>
            <a:pPr lvl="4"/>
            <a:r>
              <a:rPr lang="es-ES" altLang="zh-CN"/>
              <a:t>Quinto nivel</a:t>
            </a:r>
            <a:endParaRPr lang="zh-CN" altLang="en-US" dirty="0"/>
          </a:p>
        </p:txBody>
      </p:sp>
      <p:sp>
        <p:nvSpPr>
          <p:cNvPr id="2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11595421" y="313203"/>
            <a:ext cx="6495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4BD5A17-3153-4A95-988E-B577C14000F1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9859" y="975600"/>
            <a:ext cx="11421927" cy="576000"/>
          </a:xfrm>
          <a:prstGeom prst="rect">
            <a:avLst/>
          </a:prstGeom>
        </p:spPr>
        <p:txBody>
          <a:bodyPr/>
          <a:lstStyle>
            <a:lvl1pPr>
              <a:defRPr lang="zh-CN" altLang="en-US" sz="32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s-ES" altLang="zh-CN"/>
              <a:t>Haga clic para modificar el estilo de título del patrón</a:t>
            </a:r>
            <a:endParaRPr lang="zh-CN" altLang="en-US" dirty="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1"/>
            <a:ext cx="12192000" cy="33680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658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01" y="175415"/>
            <a:ext cx="2023540" cy="401413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0" y="6766561"/>
            <a:ext cx="12192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8" name="文本框 17"/>
          <p:cNvSpPr txBox="1"/>
          <p:nvPr userDrawn="1"/>
        </p:nvSpPr>
        <p:spPr>
          <a:xfrm>
            <a:off x="11000035" y="313201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9"/>
            <a:ext cx="12192000" cy="33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952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519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对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12192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02" y="175417"/>
            <a:ext cx="2023540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3"/>
            <a:ext cx="12192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349859" y="960117"/>
            <a:ext cx="5376000" cy="5741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0" y="1550505"/>
            <a:ext cx="12192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内容占位符 11"/>
          <p:cNvSpPr>
            <a:spLocks noGrp="1"/>
          </p:cNvSpPr>
          <p:nvPr>
            <p:ph sz="quarter" idx="10"/>
          </p:nvPr>
        </p:nvSpPr>
        <p:spPr>
          <a:xfrm>
            <a:off x="349859" y="1717675"/>
            <a:ext cx="5376000" cy="48262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es-ES" altLang="zh-CN"/>
              <a:t>Haga clic para modificar los estilos de texto del patrón</a:t>
            </a:r>
          </a:p>
          <a:p>
            <a:pPr lvl="1"/>
            <a:r>
              <a:rPr lang="es-ES" altLang="zh-CN"/>
              <a:t>Segundo nivel</a:t>
            </a:r>
          </a:p>
          <a:p>
            <a:pPr lvl="2"/>
            <a:r>
              <a:rPr lang="es-ES" altLang="zh-CN"/>
              <a:t>Tercer nivel</a:t>
            </a:r>
          </a:p>
          <a:p>
            <a:pPr lvl="3"/>
            <a:r>
              <a:rPr lang="es-ES" altLang="zh-CN"/>
              <a:t>Cuarto nivel</a:t>
            </a:r>
          </a:p>
          <a:p>
            <a:pPr lvl="4"/>
            <a:r>
              <a:rPr lang="es-ES" altLang="zh-CN"/>
              <a:t>Quinto nivel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/>
          </p:nvPr>
        </p:nvSpPr>
        <p:spPr>
          <a:xfrm>
            <a:off x="6381752" y="1717675"/>
            <a:ext cx="5376333" cy="48262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es-ES" altLang="zh-CN"/>
              <a:t>Haga clic para modificar los estilos de texto del patrón</a:t>
            </a:r>
          </a:p>
          <a:p>
            <a:pPr lvl="1"/>
            <a:r>
              <a:rPr lang="es-ES" altLang="zh-CN"/>
              <a:t>Segundo nivel</a:t>
            </a:r>
          </a:p>
          <a:p>
            <a:pPr lvl="2"/>
            <a:r>
              <a:rPr lang="es-ES" altLang="zh-CN"/>
              <a:t>Tercer nivel</a:t>
            </a:r>
          </a:p>
          <a:p>
            <a:pPr lvl="3"/>
            <a:r>
              <a:rPr lang="es-ES" altLang="zh-CN"/>
              <a:t>Cuarto nivel</a:t>
            </a:r>
          </a:p>
          <a:p>
            <a:pPr lvl="4"/>
            <a:r>
              <a:rPr lang="es-ES" altLang="zh-CN"/>
              <a:t>Quinto nivel</a:t>
            </a:r>
            <a:endParaRPr lang="zh-CN" altLang="en-US" dirty="0"/>
          </a:p>
        </p:txBody>
      </p:sp>
      <p:sp>
        <p:nvSpPr>
          <p:cNvPr id="18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381751" y="958297"/>
            <a:ext cx="5376000" cy="5760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zh-CN" altLang="en-US" sz="28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/>
              <a:t>单击此处编辑标题</a:t>
            </a: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6586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01" y="175415"/>
            <a:ext cx="2023540" cy="401413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0" y="6766561"/>
            <a:ext cx="12192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cxnSp>
        <p:nvCxnSpPr>
          <p:cNvPr id="14" name="直接连接符 13"/>
          <p:cNvCxnSpPr/>
          <p:nvPr userDrawn="1"/>
        </p:nvCxnSpPr>
        <p:spPr>
          <a:xfrm flipV="1">
            <a:off x="0" y="1550505"/>
            <a:ext cx="12192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4606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对比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12192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02" y="175417"/>
            <a:ext cx="2023540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3"/>
            <a:ext cx="12192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6" name="文本框 5"/>
          <p:cNvSpPr txBox="1"/>
          <p:nvPr/>
        </p:nvSpPr>
        <p:spPr>
          <a:xfrm>
            <a:off x="11000037" y="313203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349859" y="960117"/>
            <a:ext cx="5376000" cy="5741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0" y="1550505"/>
            <a:ext cx="12192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内容占位符 11"/>
          <p:cNvSpPr>
            <a:spLocks noGrp="1"/>
          </p:cNvSpPr>
          <p:nvPr>
            <p:ph sz="quarter" idx="10"/>
          </p:nvPr>
        </p:nvSpPr>
        <p:spPr>
          <a:xfrm>
            <a:off x="349859" y="1717675"/>
            <a:ext cx="5376000" cy="48262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es-ES" altLang="zh-CN"/>
              <a:t>Haga clic para modificar los estilos de texto del patrón</a:t>
            </a:r>
          </a:p>
          <a:p>
            <a:pPr lvl="1"/>
            <a:r>
              <a:rPr lang="es-ES" altLang="zh-CN"/>
              <a:t>Segundo nivel</a:t>
            </a:r>
          </a:p>
          <a:p>
            <a:pPr lvl="2"/>
            <a:r>
              <a:rPr lang="es-ES" altLang="zh-CN"/>
              <a:t>Tercer nivel</a:t>
            </a:r>
          </a:p>
          <a:p>
            <a:pPr lvl="3"/>
            <a:r>
              <a:rPr lang="es-ES" altLang="zh-CN"/>
              <a:t>Cuarto nivel</a:t>
            </a:r>
          </a:p>
          <a:p>
            <a:pPr lvl="4"/>
            <a:r>
              <a:rPr lang="es-ES" altLang="zh-CN"/>
              <a:t>Quinto nivel</a:t>
            </a:r>
            <a:endParaRPr lang="zh-CN" altLang="en-US" dirty="0"/>
          </a:p>
        </p:txBody>
      </p:sp>
      <p:sp>
        <p:nvSpPr>
          <p:cNvPr id="16" name="内容占位符 15"/>
          <p:cNvSpPr>
            <a:spLocks noGrp="1"/>
          </p:cNvSpPr>
          <p:nvPr>
            <p:ph sz="quarter" idx="11"/>
          </p:nvPr>
        </p:nvSpPr>
        <p:spPr>
          <a:xfrm>
            <a:off x="6381752" y="1717675"/>
            <a:ext cx="5376333" cy="48262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000"/>
            </a:lvl1pPr>
            <a:lvl2pPr>
              <a:buClr>
                <a:schemeClr val="accent1"/>
              </a:buClr>
              <a:defRPr sz="18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400"/>
            </a:lvl4pPr>
            <a:lvl5pPr>
              <a:buClr>
                <a:schemeClr val="accent1"/>
              </a:buClr>
              <a:defRPr sz="1400"/>
            </a:lvl5pPr>
          </a:lstStyle>
          <a:p>
            <a:pPr lvl="0"/>
            <a:r>
              <a:rPr lang="es-ES" altLang="zh-CN"/>
              <a:t>Haga clic para modificar los estilos de texto del patrón</a:t>
            </a:r>
          </a:p>
          <a:p>
            <a:pPr lvl="1"/>
            <a:r>
              <a:rPr lang="es-ES" altLang="zh-CN"/>
              <a:t>Segundo nivel</a:t>
            </a:r>
          </a:p>
          <a:p>
            <a:pPr lvl="2"/>
            <a:r>
              <a:rPr lang="es-ES" altLang="zh-CN"/>
              <a:t>Tercer nivel</a:t>
            </a:r>
          </a:p>
          <a:p>
            <a:pPr lvl="3"/>
            <a:r>
              <a:rPr lang="es-ES" altLang="zh-CN"/>
              <a:t>Cuarto nivel</a:t>
            </a:r>
          </a:p>
          <a:p>
            <a:pPr lvl="4"/>
            <a:r>
              <a:rPr lang="es-ES" altLang="zh-CN"/>
              <a:t>Quinto nivel</a:t>
            </a:r>
            <a:endParaRPr lang="zh-CN" altLang="en-US" dirty="0"/>
          </a:p>
        </p:txBody>
      </p:sp>
      <p:sp>
        <p:nvSpPr>
          <p:cNvPr id="18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381751" y="958297"/>
            <a:ext cx="5376000" cy="5760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zh-CN" altLang="en-US" sz="28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zh-CN" altLang="en-US" dirty="0"/>
              <a:t>单击此处编辑标题</a:t>
            </a:r>
          </a:p>
        </p:txBody>
      </p:sp>
      <p:sp>
        <p:nvSpPr>
          <p:cNvPr id="21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11595421" y="313203"/>
            <a:ext cx="6495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4BD5A17-3153-4A95-988E-B577C14000F1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6586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01" y="175415"/>
            <a:ext cx="2023540" cy="401413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0" y="6766561"/>
            <a:ext cx="12192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9" name="文本框 18"/>
          <p:cNvSpPr txBox="1"/>
          <p:nvPr userDrawn="1"/>
        </p:nvSpPr>
        <p:spPr>
          <a:xfrm>
            <a:off x="11000035" y="313201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0" name="直接连接符 19"/>
          <p:cNvCxnSpPr/>
          <p:nvPr userDrawn="1"/>
        </p:nvCxnSpPr>
        <p:spPr>
          <a:xfrm flipV="1">
            <a:off x="0" y="1550505"/>
            <a:ext cx="12192000" cy="7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2367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5193">
          <p15:clr>
            <a:srgbClr val="FBAE40"/>
          </p15:clr>
        </p15:guide>
        <p15:guide id="3" pos="692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封面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015" y="5815086"/>
            <a:ext cx="3278293" cy="65087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5500" y="4006448"/>
            <a:ext cx="11100025" cy="111419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r>
              <a:rPr lang="es-ES" altLang="zh-CN"/>
              <a:t>Haga clic para modificar el estilo de título del patrón</a:t>
            </a:r>
            <a:endParaRPr lang="zh-CN" altLang="en-US" dirty="0"/>
          </a:p>
        </p:txBody>
      </p:sp>
      <p:sp>
        <p:nvSpPr>
          <p:cNvPr id="6" name="副标题 2"/>
          <p:cNvSpPr>
            <a:spLocks noGrp="1"/>
          </p:cNvSpPr>
          <p:nvPr>
            <p:ph type="subTitle" idx="1"/>
          </p:nvPr>
        </p:nvSpPr>
        <p:spPr>
          <a:xfrm>
            <a:off x="625500" y="5245249"/>
            <a:ext cx="7760477" cy="4681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lang="zh-CN" altLang="en-US" sz="2400" b="0">
                <a:solidFill>
                  <a:schemeClr val="bg1"/>
                </a:solidFill>
                <a:latin typeface="+mn-ea"/>
                <a:cs typeface="+mj-cs"/>
              </a:defRPr>
            </a:lvl1pPr>
          </a:lstStyle>
          <a:p>
            <a:pPr marL="228600" lvl="0" indent="-228600" algn="ctr">
              <a:lnSpc>
                <a:spcPct val="90000"/>
              </a:lnSpc>
              <a:spcBef>
                <a:spcPct val="0"/>
              </a:spcBef>
            </a:pPr>
            <a:r>
              <a:rPr lang="es-ES" altLang="zh-CN"/>
              <a:t>Haga clic para modificar el estilo de subtítulo del patrón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12192000" cy="3931920"/>
          </a:xfrm>
          <a:prstGeom prst="rect">
            <a:avLst/>
          </a:prstGeom>
        </p:spPr>
      </p:pic>
      <p:cxnSp>
        <p:nvCxnSpPr>
          <p:cNvPr id="9" name="直接连接符 8"/>
          <p:cNvCxnSpPr/>
          <p:nvPr/>
        </p:nvCxnSpPr>
        <p:spPr>
          <a:xfrm>
            <a:off x="0" y="3893788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占位符 6"/>
          <p:cNvSpPr>
            <a:spLocks noGrp="1"/>
          </p:cNvSpPr>
          <p:nvPr>
            <p:ph type="body" sz="quarter" idx="10" hasCustomPrompt="1"/>
          </p:nvPr>
        </p:nvSpPr>
        <p:spPr>
          <a:xfrm>
            <a:off x="625500" y="5815087"/>
            <a:ext cx="5545667" cy="4990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单击此处添加日期</a:t>
            </a: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132"/>
            <a:ext cx="12192000" cy="3931920"/>
          </a:xfrm>
          <a:prstGeom prst="rect">
            <a:avLst/>
          </a:prstGeom>
        </p:spPr>
      </p:pic>
      <p:cxnSp>
        <p:nvCxnSpPr>
          <p:cNvPr id="11" name="直接连接符 10"/>
          <p:cNvCxnSpPr/>
          <p:nvPr userDrawn="1"/>
        </p:nvCxnSpPr>
        <p:spPr>
          <a:xfrm>
            <a:off x="0" y="3893788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6305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95">
          <p15:clr>
            <a:srgbClr val="FBAE40"/>
          </p15:clr>
        </p15:guide>
        <p15:guide id="3" pos="393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FA3A21F-EF95-1C65-BB37-29B91E33B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EE02A-E422-4DEB-9E05-5573727C5EAD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245C68E-853E-C44F-C056-1247BE7F7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ED553AE-9DFB-7DC6-FB43-1CE230014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5842C-D6AE-42FC-B84D-6C3610820A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644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Users\lenovo\Desktop\caf2f5045c47308250fab3812dfe2003-6896b91594f238b24e67696224948251.png">
            <a:extLst>
              <a:ext uri="{FF2B5EF4-FFF2-40B4-BE49-F238E27FC236}">
                <a16:creationId xmlns:a16="http://schemas.microsoft.com/office/drawing/2014/main" id="{04B5C455-D2E7-4CB0-B64A-C14FA280CF7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03" y="24510"/>
            <a:ext cx="779294" cy="7795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9623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13A00F99-CD14-4E8D-8990-E77F9A070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731"/>
            <a:ext cx="12192000" cy="688975"/>
          </a:xfrm>
          <a:prstGeom prst="rect">
            <a:avLst/>
          </a:prstGeom>
        </p:spPr>
        <p:txBody>
          <a:bodyPr/>
          <a:lstStyle>
            <a:lvl1pPr algn="ctr">
              <a:defRPr sz="3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altLang="zh-CN"/>
              <a:t>Haga clic para modificar el estilo de título del patrón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935653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lenovo\Desktop\caf2f5045c47308250fab3812dfe2003-6896b91594f238b24e67696224948251.png">
            <a:extLst>
              <a:ext uri="{FF2B5EF4-FFF2-40B4-BE49-F238E27FC236}">
                <a16:creationId xmlns:a16="http://schemas.microsoft.com/office/drawing/2014/main" id="{8BA50A4D-138F-4E81-89EA-0DB52E2704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03" y="6222"/>
            <a:ext cx="779294" cy="7795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79184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12192000" cy="665863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5821680"/>
            <a:ext cx="12192000" cy="1036320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726" y="6100774"/>
            <a:ext cx="2611396" cy="51846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1802" y="235137"/>
            <a:ext cx="8632687" cy="337358"/>
          </a:xfrm>
          <a:prstGeom prst="rect">
            <a:avLst/>
          </a:prstGeom>
        </p:spPr>
        <p:txBody>
          <a:bodyPr anchor="ctr"/>
          <a:lstStyle>
            <a:lvl1pPr>
              <a:defRPr sz="2000">
                <a:solidFill>
                  <a:schemeClr val="accent1"/>
                </a:solidFill>
                <a:effectLst>
                  <a:glow rad="25400">
                    <a:srgbClr val="BFE2F3"/>
                  </a:glow>
                </a:effectLst>
              </a:defRPr>
            </a:lvl1pPr>
          </a:lstStyle>
          <a:p>
            <a:r>
              <a:rPr lang="es-ES" altLang="zh-CN"/>
              <a:t>Haga clic para modificar el estilo de título del patrón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0411"/>
            <a:ext cx="12192000" cy="51816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65863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5821680"/>
            <a:ext cx="12192000" cy="1036320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725" y="6100772"/>
            <a:ext cx="2611396" cy="5184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0411"/>
            <a:ext cx="12192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44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56">
          <p15:clr>
            <a:srgbClr val="FBAE40"/>
          </p15:clr>
        </p15:guide>
        <p15:guide id="2" pos="204">
          <p15:clr>
            <a:srgbClr val="FBAE40"/>
          </p15:clr>
        </p15:guide>
        <p15:guide id="3" pos="7408">
          <p15:clr>
            <a:srgbClr val="FBAE40"/>
          </p15:clr>
        </p15:guide>
        <p15:guide id="4" pos="27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12192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02" y="175417"/>
            <a:ext cx="2023540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3"/>
            <a:ext cx="12192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58702" y="975603"/>
            <a:ext cx="11162884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s-ES" altLang="zh-CN"/>
              <a:t>Haga clic para modificar el estilo de título del patrón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1"/>
            <a:ext cx="12192000" cy="33680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6586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01" y="175415"/>
            <a:ext cx="2023540" cy="401413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6766561"/>
            <a:ext cx="12192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9"/>
            <a:ext cx="12192000" cy="33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878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纯标题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12192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02" y="175417"/>
            <a:ext cx="2023540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3"/>
            <a:ext cx="12192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58702" y="975603"/>
            <a:ext cx="11162884" cy="57418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s-ES" altLang="zh-CN"/>
              <a:t>Haga clic para modificar el estilo de título del patrón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1100003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灯片编号占位符 5"/>
          <p:cNvSpPr txBox="1">
            <a:spLocks/>
          </p:cNvSpPr>
          <p:nvPr/>
        </p:nvSpPr>
        <p:spPr>
          <a:xfrm>
            <a:off x="11595422" y="311755"/>
            <a:ext cx="596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7E0B4DC1-AB35-4259-8072-EA8F5B8A0BBF}" type="slidenum">
              <a:rPr lang="zh-CN" altLang="en-US" sz="1200" smtClean="0"/>
              <a:pPr lvl="0"/>
              <a:t>‹#›</a:t>
            </a:fld>
            <a:endParaRPr lang="zh-CN" altLang="en-US" sz="120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21"/>
            <a:ext cx="12192000" cy="33680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6586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01" y="175415"/>
            <a:ext cx="2023540" cy="401413"/>
          </a:xfrm>
          <a:prstGeom prst="rect">
            <a:avLst/>
          </a:prstGeom>
        </p:spPr>
      </p:pic>
      <p:sp>
        <p:nvSpPr>
          <p:cNvPr id="14" name="矩形 13"/>
          <p:cNvSpPr/>
          <p:nvPr userDrawn="1"/>
        </p:nvSpPr>
        <p:spPr>
          <a:xfrm>
            <a:off x="0" y="6766561"/>
            <a:ext cx="12192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文本框 15"/>
          <p:cNvSpPr txBox="1"/>
          <p:nvPr userDrawn="1"/>
        </p:nvSpPr>
        <p:spPr>
          <a:xfrm>
            <a:off x="11000035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灯片编号占位符 5"/>
          <p:cNvSpPr txBox="1">
            <a:spLocks/>
          </p:cNvSpPr>
          <p:nvPr userDrawn="1"/>
        </p:nvSpPr>
        <p:spPr>
          <a:xfrm>
            <a:off x="11595421" y="311755"/>
            <a:ext cx="596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200" spc="-6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fld id="{7E0B4DC1-AB35-4259-8072-EA8F5B8A0BBF}" type="slidenum">
              <a:rPr lang="zh-CN" altLang="en-US" sz="1200" smtClean="0"/>
              <a:pPr lvl="0"/>
              <a:t>‹#›</a:t>
            </a:fld>
            <a:endParaRPr lang="zh-CN" altLang="en-US" sz="1200" dirty="0"/>
          </a:p>
        </p:txBody>
      </p:sp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3519"/>
            <a:ext cx="12192000" cy="33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9111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5705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-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12192000" cy="6658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02" y="175417"/>
            <a:ext cx="2023540" cy="401413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0" y="6766563"/>
            <a:ext cx="12192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5" name="文本框 4"/>
          <p:cNvSpPr txBox="1"/>
          <p:nvPr/>
        </p:nvSpPr>
        <p:spPr>
          <a:xfrm>
            <a:off x="11000037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596802" y="313203"/>
            <a:ext cx="36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>
              <a:defRPr lang="zh-CN" altLang="en-US" sz="1200" spc="-60" baseline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E1703B59-C883-4B8B-974E-AFB30A6C43A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6586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01" y="175415"/>
            <a:ext cx="2023540" cy="401413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0" y="6766561"/>
            <a:ext cx="12192000" cy="91439"/>
          </a:xfrm>
          <a:prstGeom prst="rect">
            <a:avLst/>
          </a:prstGeom>
          <a:solidFill>
            <a:srgbClr val="C91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2" name="文本框 11"/>
          <p:cNvSpPr txBox="1"/>
          <p:nvPr userDrawn="1"/>
        </p:nvSpPr>
        <p:spPr>
          <a:xfrm>
            <a:off x="11000035" y="311755"/>
            <a:ext cx="578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spc="-60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Page .</a:t>
            </a:r>
            <a:endParaRPr lang="zh-CN" altLang="en-US" sz="1200" spc="-60" baseline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7952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>
            <a:extLst>
              <a:ext uri="{FF2B5EF4-FFF2-40B4-BE49-F238E27FC236}">
                <a16:creationId xmlns:a16="http://schemas.microsoft.com/office/drawing/2014/main" id="{465A42F2-CDF4-4730-9822-76EB3289E3F7}"/>
              </a:ext>
            </a:extLst>
          </p:cNvPr>
          <p:cNvSpPr/>
          <p:nvPr userDrawn="1"/>
        </p:nvSpPr>
        <p:spPr>
          <a:xfrm>
            <a:off x="29" y="822960"/>
            <a:ext cx="10958954" cy="85752"/>
          </a:xfrm>
          <a:prstGeom prst="rect">
            <a:avLst/>
          </a:prstGeom>
          <a:gradFill>
            <a:gsLst>
              <a:gs pos="2000">
                <a:srgbClr val="C00000"/>
              </a:gs>
              <a:gs pos="50000">
                <a:srgbClr val="C00000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prstClr val="white"/>
              </a:solidFill>
            </a:endParaRP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61F98850-9B98-48A9-8C94-CB81E4FBC2C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096653" y="6215058"/>
            <a:ext cx="1095347" cy="642942"/>
          </a:xfrm>
          <a:prstGeom prst="rect">
            <a:avLst/>
          </a:prstGeom>
          <a:noFill/>
          <a:ln w="12700">
            <a:noFill/>
          </a:ln>
          <a:effectLst/>
        </p:spPr>
        <p:txBody>
          <a:bodyPr tIns="180000"/>
          <a:lstStyle/>
          <a:p>
            <a:pPr marL="0" marR="0" lvl="0" indent="0" algn="ctr" defTabSz="914423" eaLnBrk="0" fontAlgn="auto" latinLnBrk="0" hangingPunc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53C12D-FE4E-4A5F-A7AE-B0B542A71DB3}" type="slidenum">
              <a:rPr kumimoji="0" lang="zh-CN" alt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 Math" panose="02040503050406030204" pitchFamily="18" charset="0"/>
                <a:cs typeface="Times New Roman" pitchFamily="18" charset="0"/>
              </a:rPr>
              <a:pPr marL="0" marR="0" lvl="0" indent="0" algn="ctr" defTabSz="914423" eaLnBrk="0" fontAlgn="auto" latinLnBrk="0" hangingPunct="0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zh-CN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 Math" panose="02040503050406030204" pitchFamily="18" charset="0"/>
              <a:ea typeface="Cambria Math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675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1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emf"/><Relationship Id="rId10" Type="http://schemas.openxmlformats.org/officeDocument/2006/relationships/image" Target="../media/image39.jp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image" Target="../media/image1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Relationship Id="rId6" Type="http://schemas.microsoft.com/office/2007/relationships/hdphoto" Target="../media/hdphoto2.wdp"/><Relationship Id="rId5" Type="http://schemas.openxmlformats.org/officeDocument/2006/relationships/image" Target="../media/image22.png"/><Relationship Id="rId10" Type="http://schemas.openxmlformats.org/officeDocument/2006/relationships/image" Target="../media/image12.png"/><Relationship Id="rId4" Type="http://schemas.microsoft.com/office/2007/relationships/hdphoto" Target="../media/hdphoto1.wdp"/><Relationship Id="rId9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12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0.emf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78233" y="93306"/>
            <a:ext cx="1701800" cy="73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561230-484D-EC89-847E-F651F20965C1}"/>
              </a:ext>
            </a:extLst>
          </p:cNvPr>
          <p:cNvSpPr txBox="1"/>
          <p:nvPr/>
        </p:nvSpPr>
        <p:spPr>
          <a:xfrm>
            <a:off x="1226850" y="1308419"/>
            <a:ext cx="961752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Fabrication and Characterization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Isotropic Liquid Metal Composites 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Thermal Interface Materials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Amanda Gutierrez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Andrea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Mikulasova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Dr.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Ravi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Tutika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Dr. Eric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Markvicka</a:t>
            </a: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Department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Mechanical and Materials Engineering  </a:t>
            </a: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University of Nebraska – Lincoln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80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78233" y="93306"/>
            <a:ext cx="1701800" cy="73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1A383F-5313-B30C-59B1-85D32E9D8561}"/>
              </a:ext>
            </a:extLst>
          </p:cNvPr>
          <p:cNvSpPr txBox="1"/>
          <p:nvPr/>
        </p:nvSpPr>
        <p:spPr>
          <a:xfrm>
            <a:off x="-182643" y="93306"/>
            <a:ext cx="4903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Acknowledgements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42" y="5632989"/>
            <a:ext cx="621014" cy="9140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8426" y="5577331"/>
            <a:ext cx="1046853" cy="10420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8736" y="5665917"/>
            <a:ext cx="3330487" cy="8648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39223" y="5658769"/>
            <a:ext cx="1932432" cy="7935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67603" y="5635888"/>
            <a:ext cx="2245541" cy="92494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390" y="1241949"/>
            <a:ext cx="2467409" cy="246740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847" y="1241949"/>
            <a:ext cx="2467409" cy="24674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268" y="1241949"/>
            <a:ext cx="2467409" cy="246740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17064" y="3680432"/>
            <a:ext cx="15758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Eric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Markvicka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06380" y="3681593"/>
            <a:ext cx="16081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Andrea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Mikulasova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463072" y="3680431"/>
            <a:ext cx="12969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Ravi </a:t>
            </a:r>
            <a:r>
              <a:rPr lang="en-US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Tutika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 rot="10800000" flipV="1">
            <a:off x="1317064" y="4371787"/>
            <a:ext cx="855740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work was supported by Nebraska Center for Energy Sciences Research and National Science Foundation (No. EEC-1950137)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47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78233" y="93306"/>
            <a:ext cx="1701800" cy="73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146895-830F-93F2-59E2-920A548F8B3E}"/>
              </a:ext>
            </a:extLst>
          </p:cNvPr>
          <p:cNvSpPr txBox="1"/>
          <p:nvPr/>
        </p:nvSpPr>
        <p:spPr>
          <a:xfrm>
            <a:off x="365760" y="93306"/>
            <a:ext cx="2468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Motivation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Teardrop 10"/>
          <p:cNvSpPr/>
          <p:nvPr/>
        </p:nvSpPr>
        <p:spPr>
          <a:xfrm rot="13548570">
            <a:off x="5956320" y="1084051"/>
            <a:ext cx="5521427" cy="5715464"/>
          </a:xfrm>
          <a:prstGeom prst="teardrop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535" y="2526893"/>
            <a:ext cx="4866349" cy="268029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85668" y="1371600"/>
            <a:ext cx="1639019" cy="319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92" y="1621161"/>
            <a:ext cx="3149574" cy="479628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62792" y="6390010"/>
            <a:ext cx="4564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https://bhp.engr.tamu.edu/research/smartsuit/</a:t>
            </a:r>
          </a:p>
        </p:txBody>
      </p:sp>
    </p:spTree>
    <p:extLst>
      <p:ext uri="{BB962C8B-B14F-4D97-AF65-F5344CB8AC3E}">
        <p14:creationId xmlns:p14="http://schemas.microsoft.com/office/powerpoint/2010/main" val="61094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5761391"/>
              </p:ext>
            </p:extLst>
          </p:nvPr>
        </p:nvGraphicFramePr>
        <p:xfrm>
          <a:off x="0" y="1167418"/>
          <a:ext cx="8267724" cy="55669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Presentation" r:id="rId3" imgW="6094318" imgH="3427556" progId="PowerPoint.Show.12">
                  <p:embed/>
                </p:oleObj>
              </mc:Choice>
              <mc:Fallback>
                <p:oleObj name="Presentation" r:id="rId3" imgW="6094318" imgH="3427556" progId="PowerPoint.Show.12">
                  <p:embed/>
                  <p:pic>
                    <p:nvPicPr>
                      <p:cNvPr id="3" name="Object 2">
                        <a:hlinkClick r:id="" action="ppaction://ole?verb=0"/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167418"/>
                        <a:ext cx="8267724" cy="55669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278463" y="93306"/>
            <a:ext cx="81445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Create Elongated Liquid Metal Droplets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378233" y="93306"/>
            <a:ext cx="1701800" cy="73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379563" y="6172047"/>
            <a:ext cx="72375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ptos"/>
              </a:rPr>
              <a:t>Hur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ptos"/>
              </a:rPr>
              <a:t> et al.,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ptos"/>
              </a:rPr>
              <a:t>Addit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ptos"/>
              </a:rPr>
              <a:t>. Manuf., 2024,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ptos"/>
              </a:rPr>
              <a:t>Schloer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ptos"/>
              </a:rPr>
              <a:t> et al., Adv. Mater., 2026,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ptos"/>
              </a:rPr>
              <a:t>Malakooti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ptos"/>
              </a:rPr>
              <a:t> et al., Adv.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ptos"/>
              </a:rPr>
              <a:t>Funct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ptos"/>
              </a:rPr>
              <a:t>. Mater., 2019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887" y="2363638"/>
            <a:ext cx="3864576" cy="282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90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78233" y="93306"/>
            <a:ext cx="1701800" cy="73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E8B7E0-69EF-8CBB-477F-12E9C3AB9782}"/>
              </a:ext>
            </a:extLst>
          </p:cNvPr>
          <p:cNvSpPr txBox="1"/>
          <p:nvPr/>
        </p:nvSpPr>
        <p:spPr>
          <a:xfrm>
            <a:off x="793102" y="6997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 Light"/>
              <a:ea typeface="等线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B14F97-9416-80C9-5617-514328E4CC67}"/>
              </a:ext>
            </a:extLst>
          </p:cNvPr>
          <p:cNvSpPr txBox="1"/>
          <p:nvPr/>
        </p:nvSpPr>
        <p:spPr>
          <a:xfrm>
            <a:off x="317240" y="93306"/>
            <a:ext cx="2262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Objectives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82439" y="1593193"/>
            <a:ext cx="100466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Optimize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droplet elongation and perform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image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Evaluate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 direct impact on thermal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Conductivity</a:t>
            </a: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Extrude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into irregular shapes to observe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structural, flexible, and textured qualities</a:t>
            </a:r>
          </a:p>
        </p:txBody>
      </p:sp>
    </p:spTree>
    <p:extLst>
      <p:ext uri="{BB962C8B-B14F-4D97-AF65-F5344CB8AC3E}">
        <p14:creationId xmlns:p14="http://schemas.microsoft.com/office/powerpoint/2010/main" val="119328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78233" y="93306"/>
            <a:ext cx="1701800" cy="73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290B15-E21D-7B9E-98A7-0A02F90C9FC8}"/>
              </a:ext>
            </a:extLst>
          </p:cNvPr>
          <p:cNvSpPr txBox="1"/>
          <p:nvPr/>
        </p:nvSpPr>
        <p:spPr>
          <a:xfrm>
            <a:off x="308740" y="93306"/>
            <a:ext cx="75931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3D Printing to Control Droplet Shape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 rot="10800000" flipV="1">
            <a:off x="101706" y="5432928"/>
            <a:ext cx="22083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ptos"/>
              </a:rPr>
              <a:t>Hur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ptos"/>
              </a:rPr>
              <a:t> et al.,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ptos"/>
              </a:rPr>
              <a:t>Addit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ptos"/>
              </a:rPr>
              <a:t>. Manuf., 2024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06" y="1025459"/>
            <a:ext cx="5182881" cy="43229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E6F81A-6CB5-062F-4D0F-C92AAFF8A7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8061" y="1025459"/>
            <a:ext cx="5486261" cy="39001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6AF02C-0388-E810-CC3F-27970331475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7372" r="17838"/>
          <a:stretch>
            <a:fillRect/>
          </a:stretch>
        </p:blipFill>
        <p:spPr>
          <a:xfrm>
            <a:off x="5682425" y="5019793"/>
            <a:ext cx="1467204" cy="15520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BC2B32-CB13-B204-E517-972D28B52B4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4594" r="42500"/>
          <a:stretch>
            <a:fillRect/>
          </a:stretch>
        </p:blipFill>
        <p:spPr>
          <a:xfrm>
            <a:off x="7114184" y="5029179"/>
            <a:ext cx="1396314" cy="15985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69D3451-636C-2F1A-0320-BFE3370FD1D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66757"/>
          <a:stretch>
            <a:fillRect/>
          </a:stretch>
        </p:blipFill>
        <p:spPr>
          <a:xfrm>
            <a:off x="8510498" y="5080972"/>
            <a:ext cx="2026508" cy="15985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6781D2E-89E2-9FF8-5C2F-AD38D780911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6641" t="1291" r="979" b="-1291"/>
          <a:stretch>
            <a:fillRect/>
          </a:stretch>
        </p:blipFill>
        <p:spPr>
          <a:xfrm>
            <a:off x="10711726" y="5080972"/>
            <a:ext cx="754697" cy="159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77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702" y="1872631"/>
            <a:ext cx="6069311" cy="35093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39"/>
          <a:stretch/>
        </p:blipFill>
        <p:spPr>
          <a:xfrm rot="16200000">
            <a:off x="293854" y="4870266"/>
            <a:ext cx="1510557" cy="18093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5" y="5019638"/>
            <a:ext cx="1796462" cy="14989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17" y="5018288"/>
            <a:ext cx="1770585" cy="14774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55" y="1065725"/>
            <a:ext cx="4013103" cy="37222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290B15-E21D-7B9E-98A7-0A02F90C9FC8}"/>
              </a:ext>
            </a:extLst>
          </p:cNvPr>
          <p:cNvSpPr txBox="1"/>
          <p:nvPr/>
        </p:nvSpPr>
        <p:spPr>
          <a:xfrm>
            <a:off x="308740" y="93306"/>
            <a:ext cx="72212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Extrusion to Control Droplet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Shape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378233" y="93306"/>
            <a:ext cx="1701800" cy="73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5027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78233" y="93306"/>
            <a:ext cx="1701800" cy="73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CAB350-C052-25FF-08CF-E78F7F587507}"/>
              </a:ext>
            </a:extLst>
          </p:cNvPr>
          <p:cNvSpPr txBox="1"/>
          <p:nvPr/>
        </p:nvSpPr>
        <p:spPr>
          <a:xfrm>
            <a:off x="287083" y="93306"/>
            <a:ext cx="74090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Thermal Conductivity Measurement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68450"/>
            <a:ext cx="2989100" cy="32476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867" y="2588741"/>
            <a:ext cx="3096355" cy="26070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540" y="1970368"/>
            <a:ext cx="5125114" cy="3843836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3121017" y="3569603"/>
            <a:ext cx="474453" cy="4846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6680479" y="3569603"/>
            <a:ext cx="474453" cy="4846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07366" y="1600622"/>
            <a:ext cx="2127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Sample Fabrication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21017" y="1600622"/>
            <a:ext cx="4418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Thermal Conductivity Measurement Setup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02949" y="1600622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26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78233" y="93306"/>
            <a:ext cx="1701800" cy="73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CAB350-C052-25FF-08CF-E78F7F587507}"/>
              </a:ext>
            </a:extLst>
          </p:cNvPr>
          <p:cNvSpPr txBox="1"/>
          <p:nvPr/>
        </p:nvSpPr>
        <p:spPr>
          <a:xfrm>
            <a:off x="336509" y="88322"/>
            <a:ext cx="41004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3D Printing Process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97" y="1334980"/>
            <a:ext cx="6247601" cy="48401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t="6899"/>
          <a:stretch/>
        </p:blipFill>
        <p:spPr>
          <a:xfrm>
            <a:off x="8058648" y="1915536"/>
            <a:ext cx="2518276" cy="45801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l="67213" t="22477" r="12508" b="69551"/>
          <a:stretch/>
        </p:blipFill>
        <p:spPr>
          <a:xfrm>
            <a:off x="10705381" y="1777513"/>
            <a:ext cx="836762" cy="63835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311857" y="2815925"/>
            <a:ext cx="183455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NewRomanPSMT"/>
              </a:rPr>
              <a:t>•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Isotropic LM composite can be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shaped by injection molding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10015923" y="2055743"/>
            <a:ext cx="724619" cy="4394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2663" y="3738262"/>
            <a:ext cx="1358667" cy="20233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369" y="1915536"/>
            <a:ext cx="1863256" cy="1242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0095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78233" y="93306"/>
            <a:ext cx="1701800" cy="73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E8B7E0-69EF-8CBB-477F-12E9C3AB9782}"/>
              </a:ext>
            </a:extLst>
          </p:cNvPr>
          <p:cNvSpPr txBox="1"/>
          <p:nvPr/>
        </p:nvSpPr>
        <p:spPr>
          <a:xfrm>
            <a:off x="793102" y="6997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B14F97-9416-80C9-5617-514328E4CC67}"/>
              </a:ext>
            </a:extLst>
          </p:cNvPr>
          <p:cNvSpPr txBox="1"/>
          <p:nvPr/>
        </p:nvSpPr>
        <p:spPr>
          <a:xfrm>
            <a:off x="317240" y="93306"/>
            <a:ext cx="21339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Summary</a:t>
            </a:r>
            <a:endParaRPr lang="en-US" sz="3600" b="1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5467" y="1221462"/>
            <a:ext cx="961557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Developed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method to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create isotropic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LM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composite with elongated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LM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droplets</a:t>
            </a: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Droplet shape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tuned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changing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droplet size and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applied pressure</a:t>
            </a: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Textured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surfaces and overhangs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be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created with LM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composites consisting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isotropic distribution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elongated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LM droplets.</a:t>
            </a:r>
          </a:p>
        </p:txBody>
      </p:sp>
    </p:spTree>
    <p:extLst>
      <p:ext uri="{BB962C8B-B14F-4D97-AF65-F5344CB8AC3E}">
        <p14:creationId xmlns:p14="http://schemas.microsoft.com/office/powerpoint/2010/main" val="96971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6-VI主题">
  <a:themeElements>
    <a:clrScheme name="VI统一色">
      <a:dk1>
        <a:srgbClr val="000000"/>
      </a:dk1>
      <a:lt1>
        <a:srgbClr val="FFFFFF"/>
      </a:lt1>
      <a:dk2>
        <a:srgbClr val="BD9F68"/>
      </a:dk2>
      <a:lt2>
        <a:srgbClr val="B5B5B6"/>
      </a:lt2>
      <a:accent1>
        <a:srgbClr val="C8161E"/>
      </a:accent1>
      <a:accent2>
        <a:srgbClr val="F08300"/>
      </a:accent2>
      <a:accent3>
        <a:srgbClr val="FDD000"/>
      </a:accent3>
      <a:accent4>
        <a:srgbClr val="338D27"/>
      </a:accent4>
      <a:accent5>
        <a:srgbClr val="0086D1"/>
      </a:accent5>
      <a:accent6>
        <a:srgbClr val="004098"/>
      </a:accent6>
      <a:hlink>
        <a:srgbClr val="B5B5B6"/>
      </a:hlink>
      <a:folHlink>
        <a:srgbClr val="BD9F68"/>
      </a:folHlink>
    </a:clrScheme>
    <a:fontScheme name="自定义 7">
      <a:majorFont>
        <a:latin typeface="等线"/>
        <a:ea typeface="等线"/>
        <a:cs typeface=""/>
      </a:majorFont>
      <a:minorFont>
        <a:latin typeface="等线 Light"/>
        <a:ea typeface="等线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2016-VI主题" id="{5AE3302E-EAD3-4AF6-9B05-44D5CA6E31FB}" vid="{55D1CDEE-FEEF-4D3E-ACCF-BFCE645E4B0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6F07DAFDCE584DA1F16D2B6B5C03D4" ma:contentTypeVersion="7" ma:contentTypeDescription="Create a new document." ma:contentTypeScope="" ma:versionID="dea2515784473ff1515f1c8497c48358">
  <xsd:schema xmlns:xsd="http://www.w3.org/2001/XMLSchema" xmlns:xs="http://www.w3.org/2001/XMLSchema" xmlns:p="http://schemas.microsoft.com/office/2006/metadata/properties" xmlns:ns3="c312df81-b643-4b0e-b3b6-e779856abf83" xmlns:ns4="7659e46a-bf04-4667-9330-1882a299fca2" targetNamespace="http://schemas.microsoft.com/office/2006/metadata/properties" ma:root="true" ma:fieldsID="daf1be306e77dddedb295dffd83c4a6c" ns3:_="" ns4:_="">
    <xsd:import namespace="c312df81-b643-4b0e-b3b6-e779856abf83"/>
    <xsd:import namespace="7659e46a-bf04-4667-9330-1882a299fca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12df81-b643-4b0e-b3b6-e779856abf8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59e46a-bf04-4667-9330-1882a299fc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659e46a-bf04-4667-9330-1882a299fca2" xsi:nil="true"/>
  </documentManagement>
</p:properties>
</file>

<file path=customXml/itemProps1.xml><?xml version="1.0" encoding="utf-8"?>
<ds:datastoreItem xmlns:ds="http://schemas.openxmlformats.org/officeDocument/2006/customXml" ds:itemID="{3F9B4CE2-1EE6-4629-B693-DF0A9CD643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7C5FEF-D205-439D-862D-D112C7E5DD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12df81-b643-4b0e-b3b6-e779856abf83"/>
    <ds:schemaRef ds:uri="7659e46a-bf04-4667-9330-1882a299fc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7254D7F-ED68-4E0E-8B35-4C2CB8C9BD67}">
  <ds:schemaRefs>
    <ds:schemaRef ds:uri="http://purl.org/dc/elements/1.1/"/>
    <ds:schemaRef ds:uri="c312df81-b643-4b0e-b3b6-e779856abf83"/>
    <ds:schemaRef ds:uri="http://purl.org/dc/terms/"/>
    <ds:schemaRef ds:uri="7659e46a-bf04-4667-9330-1882a299fca2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703</TotalTime>
  <Words>242</Words>
  <Application>Microsoft Office PowerPoint</Application>
  <PresentationFormat>Widescreen</PresentationFormat>
  <Paragraphs>51</Paragraphs>
  <Slides>10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Microsoft YaHei</vt:lpstr>
      <vt:lpstr>Aptos</vt:lpstr>
      <vt:lpstr>Arial</vt:lpstr>
      <vt:lpstr>Calibri</vt:lpstr>
      <vt:lpstr>Cambria Math</vt:lpstr>
      <vt:lpstr>等线</vt:lpstr>
      <vt:lpstr>等线 Light</vt:lpstr>
      <vt:lpstr>黑体</vt:lpstr>
      <vt:lpstr>Times New Roman</vt:lpstr>
      <vt:lpstr>TimesNewRomanPSMT</vt:lpstr>
      <vt:lpstr>Wingdings</vt:lpstr>
      <vt:lpstr>2016-VI主题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Carter</dc:creator>
  <cp:lastModifiedBy>Amanda Gutierrez</cp:lastModifiedBy>
  <cp:revision>35</cp:revision>
  <dcterms:created xsi:type="dcterms:W3CDTF">2023-04-05T22:48:48Z</dcterms:created>
  <dcterms:modified xsi:type="dcterms:W3CDTF">2026-07-31T21:00:10Z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0x010100B86F07DAFDCE584DA1F16D2B6B5C03D4</vt:lpwstr>
  </property>
</Properties>
</file>