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drawings/drawing1.xml" ContentType="application/vnd.openxmlformats-officedocument.drawingml.chartshapes+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98" r:id="rId10"/>
    <p:sldId id="296" r:id="rId11"/>
    <p:sldId id="295" r:id="rId12"/>
    <p:sldId id="299" r:id="rId13"/>
    <p:sldId id="269" r:id="rId14"/>
    <p:sldId id="297" r:id="rId15"/>
    <p:sldId id="289" r:id="rId16"/>
    <p:sldId id="283" r:id="rId17"/>
    <p:sldId id="288" r:id="rId18"/>
    <p:sldId id="287" r:id="rId19"/>
    <p:sldId id="284" r:id="rId20"/>
    <p:sldId id="291" r:id="rId21"/>
    <p:sldId id="292" r:id="rId22"/>
    <p:sldId id="286" r:id="rId23"/>
    <p:sldId id="273" r:id="rId24"/>
    <p:sldId id="279" r:id="rId25"/>
    <p:sldId id="285" r:id="rId26"/>
    <p:sldId id="265" r:id="rId27"/>
    <p:sldId id="27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E3D6"/>
    <a:srgbClr val="8B23C3"/>
    <a:srgbClr val="DA36CF"/>
    <a:srgbClr val="F73FE6"/>
    <a:srgbClr val="FFFFFF"/>
    <a:srgbClr val="FFEB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96"/>
    <p:restoredTop sz="86682"/>
  </p:normalViewPr>
  <p:slideViewPr>
    <p:cSldViewPr snapToGrid="0">
      <p:cViewPr varScale="1">
        <p:scale>
          <a:sx n="95" d="100"/>
          <a:sy n="95" d="100"/>
        </p:scale>
        <p:origin x="1168" y="184"/>
      </p:cViewPr>
      <p:guideLst/>
    </p:cSldViewPr>
  </p:slideViewPr>
  <p:notesTextViewPr>
    <p:cViewPr>
      <p:scale>
        <a:sx n="80" d="100"/>
        <a:sy n="8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Users/romindragokhul/Desktop/EE441/6%20um%20device%20data%20+%20Grounding%20Vs%20Floating%20Chuck.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romindragokhul/Desktop/EE441/6%20um%20device%20data%20+%20Grounding%20Vs%20Floating%20Chuck.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Users/romindragokhul/Downloads/dC_vs_Vsquared.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Users/romindragokhul/Desktop/EE441/6%20um%20device%20data%20+%20Grounding%20Vs%20Floating%20Chuck.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00" b="1" i="0" u="none" strike="noStrike" kern="1200" spc="0" baseline="0">
                <a:solidFill>
                  <a:schemeClr val="tx1"/>
                </a:solidFill>
                <a:latin typeface="+mn-lt"/>
                <a:ea typeface="+mn-ea"/>
                <a:cs typeface="+mn-cs"/>
              </a:defRPr>
            </a:pPr>
            <a:r>
              <a:rPr lang="en-US" sz="1300" b="1" baseline="0" dirty="0">
                <a:solidFill>
                  <a:schemeClr val="tx1"/>
                </a:solidFill>
              </a:rPr>
              <a:t>Grounding Vs Floating Chuck</a:t>
            </a:r>
            <a:endParaRPr lang="en-US" sz="1300" b="1" dirty="0">
              <a:solidFill>
                <a:schemeClr val="tx1"/>
              </a:solidFill>
            </a:endParaRPr>
          </a:p>
        </c:rich>
      </c:tx>
      <c:layout>
        <c:manualLayout>
          <c:xMode val="edge"/>
          <c:yMode val="edge"/>
          <c:x val="0.24179032051936461"/>
          <c:y val="2.5852971909516791E-2"/>
        </c:manualLayout>
      </c:layout>
      <c:overlay val="0"/>
      <c:spPr>
        <a:noFill/>
        <a:ln>
          <a:noFill/>
        </a:ln>
        <a:effectLst/>
      </c:spPr>
      <c:txPr>
        <a:bodyPr rot="0" spcFirstLastPara="1" vertOverflow="ellipsis" vert="horz" wrap="square" anchor="ctr" anchorCtr="1"/>
        <a:lstStyle/>
        <a:p>
          <a:pPr>
            <a:defRPr sz="13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Sheet1!$AB$12</c:f>
              <c:strCache>
                <c:ptCount val="1"/>
                <c:pt idx="0">
                  <c:v>Floating </c:v>
                </c:pt>
              </c:strCache>
            </c:strRef>
          </c:tx>
          <c:spPr>
            <a:solidFill>
              <a:schemeClr val="accent1"/>
            </a:solidFill>
            <a:ln>
              <a:solidFill>
                <a:schemeClr val="tx1"/>
              </a:solidFill>
            </a:ln>
            <a:effectLst/>
          </c:spPr>
          <c:invertIfNegative val="0"/>
          <c:cat>
            <c:numRef>
              <c:f>Sheet1!$AA$13:$AA$16</c:f>
              <c:numCache>
                <c:formatCode>General</c:formatCode>
                <c:ptCount val="4"/>
                <c:pt idx="0">
                  <c:v>1</c:v>
                </c:pt>
                <c:pt idx="1">
                  <c:v>2</c:v>
                </c:pt>
                <c:pt idx="2">
                  <c:v>3</c:v>
                </c:pt>
                <c:pt idx="3">
                  <c:v>4</c:v>
                </c:pt>
              </c:numCache>
            </c:numRef>
          </c:cat>
          <c:val>
            <c:numRef>
              <c:f>Sheet1!$AB$13:$AB$16</c:f>
              <c:numCache>
                <c:formatCode>General</c:formatCode>
                <c:ptCount val="4"/>
                <c:pt idx="0">
                  <c:v>34.860325306683478</c:v>
                </c:pt>
                <c:pt idx="1">
                  <c:v>10.661098076423663</c:v>
                </c:pt>
                <c:pt idx="2">
                  <c:v>12.151334865947481</c:v>
                </c:pt>
                <c:pt idx="3">
                  <c:v>12.028824628832862</c:v>
                </c:pt>
              </c:numCache>
            </c:numRef>
          </c:val>
          <c:extLst>
            <c:ext xmlns:c16="http://schemas.microsoft.com/office/drawing/2014/chart" uri="{C3380CC4-5D6E-409C-BE32-E72D297353CC}">
              <c16:uniqueId val="{00000000-FA80-3649-B78E-940B9FC85CFE}"/>
            </c:ext>
          </c:extLst>
        </c:ser>
        <c:ser>
          <c:idx val="1"/>
          <c:order val="1"/>
          <c:tx>
            <c:strRef>
              <c:f>Sheet1!$AC$12</c:f>
              <c:strCache>
                <c:ptCount val="1"/>
                <c:pt idx="0">
                  <c:v>Grounded</c:v>
                </c:pt>
              </c:strCache>
            </c:strRef>
          </c:tx>
          <c:spPr>
            <a:solidFill>
              <a:schemeClr val="accent2"/>
            </a:solidFill>
            <a:ln>
              <a:solidFill>
                <a:schemeClr val="tx1"/>
              </a:solidFill>
            </a:ln>
            <a:effectLst/>
          </c:spPr>
          <c:invertIfNegative val="0"/>
          <c:cat>
            <c:numRef>
              <c:f>Sheet1!$AA$13:$AA$16</c:f>
              <c:numCache>
                <c:formatCode>General</c:formatCode>
                <c:ptCount val="4"/>
                <c:pt idx="0">
                  <c:v>1</c:v>
                </c:pt>
                <c:pt idx="1">
                  <c:v>2</c:v>
                </c:pt>
                <c:pt idx="2">
                  <c:v>3</c:v>
                </c:pt>
                <c:pt idx="3">
                  <c:v>4</c:v>
                </c:pt>
              </c:numCache>
            </c:numRef>
          </c:cat>
          <c:val>
            <c:numRef>
              <c:f>Sheet1!$AC$13:$AC$16</c:f>
              <c:numCache>
                <c:formatCode>General</c:formatCode>
                <c:ptCount val="4"/>
                <c:pt idx="0">
                  <c:v>17.241165995316184</c:v>
                </c:pt>
                <c:pt idx="1">
                  <c:v>20.367197144236325</c:v>
                </c:pt>
                <c:pt idx="2">
                  <c:v>27.411176730598331</c:v>
                </c:pt>
                <c:pt idx="3">
                  <c:v>28.492641112416766</c:v>
                </c:pt>
              </c:numCache>
            </c:numRef>
          </c:val>
          <c:extLst>
            <c:ext xmlns:c16="http://schemas.microsoft.com/office/drawing/2014/chart" uri="{C3380CC4-5D6E-409C-BE32-E72D297353CC}">
              <c16:uniqueId val="{00000001-FA80-3649-B78E-940B9FC85CFE}"/>
            </c:ext>
          </c:extLst>
        </c:ser>
        <c:dLbls>
          <c:showLegendKey val="0"/>
          <c:showVal val="0"/>
          <c:showCatName val="0"/>
          <c:showSerName val="0"/>
          <c:showPercent val="0"/>
          <c:showBubbleSize val="0"/>
        </c:dLbls>
        <c:gapWidth val="219"/>
        <c:overlap val="-27"/>
        <c:axId val="1124734527"/>
        <c:axId val="1124736239"/>
      </c:barChart>
      <c:catAx>
        <c:axId val="1124734527"/>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sz="1400" dirty="0">
                    <a:solidFill>
                      <a:schemeClr val="tx1"/>
                    </a:solidFill>
                  </a:rPr>
                  <a:t>Measurements</a:t>
                </a:r>
                <a:r>
                  <a:rPr lang="en-US" sz="1000" baseline="0" dirty="0">
                    <a:solidFill>
                      <a:schemeClr val="tx1"/>
                    </a:solidFill>
                  </a:rPr>
                  <a:t> </a:t>
                </a:r>
                <a:endParaRPr lang="en-US" sz="1000" dirty="0">
                  <a:solidFill>
                    <a:schemeClr val="tx1"/>
                  </a:solidFill>
                </a:endParaRP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124736239"/>
        <c:crosses val="autoZero"/>
        <c:auto val="1"/>
        <c:lblAlgn val="ctr"/>
        <c:lblOffset val="100"/>
        <c:noMultiLvlLbl val="0"/>
      </c:catAx>
      <c:valAx>
        <c:axId val="112473623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sz="1400">
                    <a:solidFill>
                      <a:schemeClr val="tx1"/>
                    </a:solidFill>
                  </a:rPr>
                  <a:t>Capacitance</a:t>
                </a:r>
                <a:r>
                  <a:rPr lang="en-US" sz="1400" baseline="0">
                    <a:solidFill>
                      <a:schemeClr val="tx1"/>
                    </a:solidFill>
                  </a:rPr>
                  <a:t>, fF </a:t>
                </a:r>
                <a:endParaRPr lang="en-US" sz="1400">
                  <a:solidFill>
                    <a:schemeClr val="tx1"/>
                  </a:solidFill>
                </a:endParaRP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124734527"/>
        <c:crosses val="autoZero"/>
        <c:crossBetween val="between"/>
      </c:valAx>
      <c:spPr>
        <a:noFill/>
        <a:ln>
          <a:noFill/>
        </a:ln>
        <a:effectLst/>
      </c:spPr>
    </c:plotArea>
    <c:legend>
      <c:legendPos val="b"/>
      <c:layout>
        <c:manualLayout>
          <c:xMode val="edge"/>
          <c:yMode val="edge"/>
          <c:x val="0.29575074057418693"/>
          <c:y val="0.16452264943034703"/>
          <c:w val="0.20562456275568256"/>
          <c:h val="0.16273912877660099"/>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mn-lt"/>
                <a:ea typeface="+mn-ea"/>
                <a:cs typeface="+mn-cs"/>
              </a:defRPr>
            </a:pPr>
            <a:r>
              <a:rPr lang="en-US" sz="1200" b="1">
                <a:solidFill>
                  <a:schemeClr val="tx1"/>
                </a:solidFill>
              </a:rPr>
              <a:t>Lens Floating Vs Grounding </a:t>
            </a:r>
          </a:p>
        </c:rich>
      </c:tx>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Sheet1!$AC$53</c:f>
              <c:strCache>
                <c:ptCount val="1"/>
                <c:pt idx="0">
                  <c:v>Floating </c:v>
                </c:pt>
              </c:strCache>
            </c:strRef>
          </c:tx>
          <c:spPr>
            <a:solidFill>
              <a:schemeClr val="accent1"/>
            </a:solidFill>
            <a:ln>
              <a:solidFill>
                <a:schemeClr val="tx1"/>
              </a:solidFill>
            </a:ln>
            <a:effectLst/>
          </c:spPr>
          <c:invertIfNegative val="0"/>
          <c:cat>
            <c:numRef>
              <c:f>Sheet1!$AB$54:$AB$57</c:f>
              <c:numCache>
                <c:formatCode>General</c:formatCode>
                <c:ptCount val="4"/>
                <c:pt idx="0">
                  <c:v>1</c:v>
                </c:pt>
                <c:pt idx="1">
                  <c:v>2</c:v>
                </c:pt>
                <c:pt idx="2">
                  <c:v>3</c:v>
                </c:pt>
                <c:pt idx="3">
                  <c:v>4</c:v>
                </c:pt>
              </c:numCache>
            </c:numRef>
          </c:cat>
          <c:val>
            <c:numRef>
              <c:f>Sheet1!$AC$54:$AC$57</c:f>
              <c:numCache>
                <c:formatCode>General</c:formatCode>
                <c:ptCount val="4"/>
                <c:pt idx="0">
                  <c:v>440.42662244223339</c:v>
                </c:pt>
                <c:pt idx="1">
                  <c:v>315.78396443693669</c:v>
                </c:pt>
                <c:pt idx="2">
                  <c:v>1370.9930529435921</c:v>
                </c:pt>
                <c:pt idx="3">
                  <c:v>279.24113192031575</c:v>
                </c:pt>
              </c:numCache>
            </c:numRef>
          </c:val>
          <c:extLst>
            <c:ext xmlns:c16="http://schemas.microsoft.com/office/drawing/2014/chart" uri="{C3380CC4-5D6E-409C-BE32-E72D297353CC}">
              <c16:uniqueId val="{00000000-E6A4-1645-8D43-86BD97896425}"/>
            </c:ext>
          </c:extLst>
        </c:ser>
        <c:ser>
          <c:idx val="1"/>
          <c:order val="1"/>
          <c:tx>
            <c:strRef>
              <c:f>Sheet1!$AD$53</c:f>
              <c:strCache>
                <c:ptCount val="1"/>
                <c:pt idx="0">
                  <c:v>Grounded</c:v>
                </c:pt>
              </c:strCache>
            </c:strRef>
          </c:tx>
          <c:spPr>
            <a:solidFill>
              <a:schemeClr val="accent2"/>
            </a:solidFill>
            <a:ln>
              <a:solidFill>
                <a:schemeClr val="tx1"/>
              </a:solidFill>
            </a:ln>
            <a:effectLst/>
          </c:spPr>
          <c:invertIfNegative val="0"/>
          <c:cat>
            <c:numRef>
              <c:f>Sheet1!$AB$54:$AB$57</c:f>
              <c:numCache>
                <c:formatCode>General</c:formatCode>
                <c:ptCount val="4"/>
                <c:pt idx="0">
                  <c:v>1</c:v>
                </c:pt>
                <c:pt idx="1">
                  <c:v>2</c:v>
                </c:pt>
                <c:pt idx="2">
                  <c:v>3</c:v>
                </c:pt>
                <c:pt idx="3">
                  <c:v>4</c:v>
                </c:pt>
              </c:numCache>
            </c:numRef>
          </c:cat>
          <c:val>
            <c:numRef>
              <c:f>Sheet1!$AD$54:$AD$57</c:f>
              <c:numCache>
                <c:formatCode>General</c:formatCode>
                <c:ptCount val="4"/>
                <c:pt idx="0">
                  <c:v>426.87177488708744</c:v>
                </c:pt>
                <c:pt idx="1">
                  <c:v>306.95197050265415</c:v>
                </c:pt>
                <c:pt idx="2">
                  <c:v>359.55595921233294</c:v>
                </c:pt>
                <c:pt idx="3">
                  <c:v>360.57203874101805</c:v>
                </c:pt>
              </c:numCache>
            </c:numRef>
          </c:val>
          <c:extLst>
            <c:ext xmlns:c16="http://schemas.microsoft.com/office/drawing/2014/chart" uri="{C3380CC4-5D6E-409C-BE32-E72D297353CC}">
              <c16:uniqueId val="{00000001-E6A4-1645-8D43-86BD97896425}"/>
            </c:ext>
          </c:extLst>
        </c:ser>
        <c:dLbls>
          <c:showLegendKey val="0"/>
          <c:showVal val="0"/>
          <c:showCatName val="0"/>
          <c:showSerName val="0"/>
          <c:showPercent val="0"/>
          <c:showBubbleSize val="0"/>
        </c:dLbls>
        <c:gapWidth val="219"/>
        <c:overlap val="-27"/>
        <c:axId val="1698726111"/>
        <c:axId val="1698800271"/>
      </c:barChart>
      <c:catAx>
        <c:axId val="1698726111"/>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sz="1400">
                    <a:solidFill>
                      <a:schemeClr val="tx1"/>
                    </a:solidFill>
                  </a:rPr>
                  <a:t>Measurements</a:t>
                </a:r>
                <a:r>
                  <a:rPr lang="en-US" sz="1400" baseline="0">
                    <a:solidFill>
                      <a:schemeClr val="tx1"/>
                    </a:solidFill>
                  </a:rPr>
                  <a:t> </a:t>
                </a:r>
                <a:endParaRPr lang="en-US" sz="1400">
                  <a:solidFill>
                    <a:schemeClr val="tx1"/>
                  </a:solidFill>
                </a:endParaRP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698800271"/>
        <c:crosses val="autoZero"/>
        <c:auto val="1"/>
        <c:lblAlgn val="ctr"/>
        <c:lblOffset val="100"/>
        <c:noMultiLvlLbl val="0"/>
      </c:catAx>
      <c:valAx>
        <c:axId val="16988002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sz="1400">
                    <a:solidFill>
                      <a:schemeClr val="tx1"/>
                    </a:solidFill>
                  </a:rPr>
                  <a:t>Capacitance,</a:t>
                </a:r>
                <a:r>
                  <a:rPr lang="en-US" sz="1400" baseline="0">
                    <a:solidFill>
                      <a:schemeClr val="tx1"/>
                    </a:solidFill>
                  </a:rPr>
                  <a:t> aF </a:t>
                </a:r>
                <a:endParaRPr lang="en-US" sz="1400">
                  <a:solidFill>
                    <a:schemeClr val="tx1"/>
                  </a:solidFill>
                </a:endParaRP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698726111"/>
        <c:crosses val="autoZero"/>
        <c:crossBetween val="between"/>
      </c:valAx>
      <c:spPr>
        <a:noFill/>
        <a:ln>
          <a:noFill/>
        </a:ln>
        <a:effectLst/>
      </c:spPr>
    </c:plotArea>
    <c:legend>
      <c:legendPos val="b"/>
      <c:layout>
        <c:manualLayout>
          <c:xMode val="edge"/>
          <c:yMode val="edge"/>
          <c:x val="0.72633574702036063"/>
          <c:y val="0.11981103259925185"/>
          <c:w val="0.24546888314588694"/>
          <c:h val="0.19574844183568568"/>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sz="2000" b="1" strike="noStrike" spc="-1">
                <a:solidFill>
                  <a:srgbClr val="000000"/>
                </a:solidFill>
                <a:latin typeface="Calibri"/>
              </a:defRPr>
            </a:pPr>
            <a:r>
              <a:rPr lang="el-GR" sz="2000" b="1" strike="noStrike" spc="-1" dirty="0">
                <a:solidFill>
                  <a:srgbClr val="000000"/>
                </a:solidFill>
                <a:latin typeface="Calibri"/>
              </a:rPr>
              <a:t>Δ</a:t>
            </a:r>
            <a:r>
              <a:rPr lang="en-US" sz="2000" b="1" strike="noStrike" spc="-1" dirty="0">
                <a:solidFill>
                  <a:srgbClr val="000000"/>
                </a:solidFill>
                <a:latin typeface="Calibri"/>
              </a:rPr>
              <a:t>C grows as V²</a:t>
            </a:r>
          </a:p>
        </c:rich>
      </c:tx>
      <c:layout>
        <c:manualLayout>
          <c:xMode val="edge"/>
          <c:yMode val="edge"/>
          <c:x val="0.27111500087780394"/>
          <c:y val="2.4410769826622668E-2"/>
        </c:manualLayout>
      </c:layout>
      <c:overlay val="0"/>
      <c:spPr>
        <a:noFill/>
        <a:ln w="0">
          <a:noFill/>
        </a:ln>
      </c:spPr>
    </c:title>
    <c:autoTitleDeleted val="0"/>
    <c:plotArea>
      <c:layout/>
      <c:scatterChart>
        <c:scatterStyle val="lineMarker"/>
        <c:varyColors val="0"/>
        <c:ser>
          <c:idx val="0"/>
          <c:order val="0"/>
          <c:tx>
            <c:v>elastic model: ΔC = k × V²</c:v>
          </c:tx>
          <c:spPr>
            <a:ln w="21960">
              <a:solidFill>
                <a:srgbClr val="808080"/>
              </a:solidFill>
              <a:prstDash val="dash"/>
              <a:round/>
            </a:ln>
          </c:spPr>
          <c:marker>
            <c:symbol val="none"/>
          </c:marker>
          <c:dLbls>
            <c:spPr>
              <a:noFill/>
              <a:ln>
                <a:noFill/>
              </a:ln>
              <a:effectLst/>
            </c:spPr>
            <c:txPr>
              <a:bodyPr wrap="none"/>
              <a:lstStyle/>
              <a:p>
                <a:pPr>
                  <a:defRPr sz="1000" b="0" strike="noStrike" spc="-1">
                    <a:latin typeface="Arial"/>
                  </a:defRPr>
                </a:pPr>
                <a:endParaRPr lang="en-US"/>
              </a:p>
            </c:txP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ext>
            </c:extLst>
          </c:dLbls>
          <c:xVal>
            <c:numRef>
              <c:f>'dC vs V squared'!$E$5:$E$21</c:f>
              <c:numCache>
                <c:formatCode>General</c:formatCode>
                <c:ptCount val="17"/>
                <c:pt idx="0">
                  <c:v>0</c:v>
                </c:pt>
                <c:pt idx="1">
                  <c:v>25</c:v>
                </c:pt>
                <c:pt idx="2">
                  <c:v>50</c:v>
                </c:pt>
                <c:pt idx="3">
                  <c:v>75</c:v>
                </c:pt>
                <c:pt idx="4">
                  <c:v>100</c:v>
                </c:pt>
                <c:pt idx="5">
                  <c:v>125</c:v>
                </c:pt>
                <c:pt idx="6">
                  <c:v>150</c:v>
                </c:pt>
                <c:pt idx="7">
                  <c:v>175</c:v>
                </c:pt>
                <c:pt idx="8">
                  <c:v>200</c:v>
                </c:pt>
                <c:pt idx="9">
                  <c:v>225</c:v>
                </c:pt>
                <c:pt idx="10">
                  <c:v>250</c:v>
                </c:pt>
                <c:pt idx="11">
                  <c:v>275</c:v>
                </c:pt>
                <c:pt idx="12">
                  <c:v>300</c:v>
                </c:pt>
                <c:pt idx="13">
                  <c:v>325</c:v>
                </c:pt>
                <c:pt idx="14">
                  <c:v>350</c:v>
                </c:pt>
                <c:pt idx="15">
                  <c:v>375</c:v>
                </c:pt>
                <c:pt idx="16">
                  <c:v>400</c:v>
                </c:pt>
              </c:numCache>
            </c:numRef>
          </c:xVal>
          <c:yVal>
            <c:numRef>
              <c:f>'dC vs V squared'!$F$5:$F$21</c:f>
              <c:numCache>
                <c:formatCode>0.00</c:formatCode>
                <c:ptCount val="17"/>
                <c:pt idx="0">
                  <c:v>0</c:v>
                </c:pt>
                <c:pt idx="1">
                  <c:v>0.92499999999999993</c:v>
                </c:pt>
                <c:pt idx="2">
                  <c:v>1.8499999999999999</c:v>
                </c:pt>
                <c:pt idx="3">
                  <c:v>2.7749999999999999</c:v>
                </c:pt>
                <c:pt idx="4">
                  <c:v>3.6999999999999997</c:v>
                </c:pt>
                <c:pt idx="5">
                  <c:v>4.625</c:v>
                </c:pt>
                <c:pt idx="6">
                  <c:v>5.55</c:v>
                </c:pt>
                <c:pt idx="7">
                  <c:v>6.4749999999999996</c:v>
                </c:pt>
                <c:pt idx="8">
                  <c:v>7.3999999999999995</c:v>
                </c:pt>
                <c:pt idx="9">
                  <c:v>8.3249999999999993</c:v>
                </c:pt>
                <c:pt idx="10">
                  <c:v>9.25</c:v>
                </c:pt>
                <c:pt idx="11">
                  <c:v>10.174999999999999</c:v>
                </c:pt>
                <c:pt idx="12">
                  <c:v>11.1</c:v>
                </c:pt>
                <c:pt idx="13">
                  <c:v>12.024999999999999</c:v>
                </c:pt>
                <c:pt idx="14">
                  <c:v>12.95</c:v>
                </c:pt>
                <c:pt idx="15">
                  <c:v>13.875</c:v>
                </c:pt>
                <c:pt idx="16">
                  <c:v>14.799999999999999</c:v>
                </c:pt>
              </c:numCache>
            </c:numRef>
          </c:yVal>
          <c:smooth val="0"/>
          <c:extLst>
            <c:ext xmlns:c16="http://schemas.microsoft.com/office/drawing/2014/chart" uri="{C3380CC4-5D6E-409C-BE32-E72D297353CC}">
              <c16:uniqueId val="{00000000-D20F-FB48-AB8D-99047C667884}"/>
            </c:ext>
          </c:extLst>
        </c:ser>
        <c:ser>
          <c:idx val="1"/>
          <c:order val="1"/>
          <c:tx>
            <c:v>measured sweeps</c:v>
          </c:tx>
          <c:spPr>
            <a:ln w="28440">
              <a:noFill/>
            </a:ln>
          </c:spPr>
          <c:marker>
            <c:symbol val="circle"/>
            <c:size val="9"/>
            <c:spPr>
              <a:solidFill>
                <a:srgbClr val="B22222"/>
              </a:solidFill>
            </c:spPr>
          </c:marker>
          <c:dLbls>
            <c:spPr>
              <a:noFill/>
              <a:ln>
                <a:noFill/>
              </a:ln>
              <a:effectLst/>
            </c:spPr>
            <c:txPr>
              <a:bodyPr wrap="none"/>
              <a:lstStyle/>
              <a:p>
                <a:pPr>
                  <a:defRPr sz="1000" b="0" strike="noStrike" spc="-1">
                    <a:latin typeface="Arial"/>
                  </a:defRPr>
                </a:pPr>
                <a:endParaRPr lang="en-US"/>
              </a:p>
            </c:txPr>
            <c:showLegendKey val="0"/>
            <c:showVal val="0"/>
            <c:showCatName val="0"/>
            <c:showSerName val="0"/>
            <c:showPercent val="0"/>
            <c:showBubbleSize val="1"/>
            <c:separator> </c:separator>
            <c:showLeaderLines val="0"/>
            <c:extLst>
              <c:ext xmlns:c15="http://schemas.microsoft.com/office/drawing/2012/chart" uri="{CE6537A1-D6FC-4f65-9D91-7224C49458BB}">
                <c15:showLeaderLines val="1"/>
              </c:ext>
            </c:extLst>
          </c:dLbls>
          <c:xVal>
            <c:numRef>
              <c:f>'dC vs V squared'!$B$5:$B$8</c:f>
              <c:numCache>
                <c:formatCode>General</c:formatCode>
                <c:ptCount val="4"/>
                <c:pt idx="0">
                  <c:v>100</c:v>
                </c:pt>
                <c:pt idx="1">
                  <c:v>225</c:v>
                </c:pt>
                <c:pt idx="2">
                  <c:v>289</c:v>
                </c:pt>
                <c:pt idx="3">
                  <c:v>361</c:v>
                </c:pt>
              </c:numCache>
            </c:numRef>
          </c:xVal>
          <c:yVal>
            <c:numRef>
              <c:f>'dC vs V squared'!$C$5:$C$8</c:f>
              <c:numCache>
                <c:formatCode>0.00</c:formatCode>
                <c:ptCount val="4"/>
                <c:pt idx="0">
                  <c:v>3.88</c:v>
                </c:pt>
                <c:pt idx="1">
                  <c:v>8.09</c:v>
                </c:pt>
                <c:pt idx="2">
                  <c:v>11.61</c:v>
                </c:pt>
                <c:pt idx="3">
                  <c:v>12.56</c:v>
                </c:pt>
              </c:numCache>
            </c:numRef>
          </c:yVal>
          <c:smooth val="0"/>
          <c:extLst>
            <c:ext xmlns:c16="http://schemas.microsoft.com/office/drawing/2014/chart" uri="{C3380CC4-5D6E-409C-BE32-E72D297353CC}">
              <c16:uniqueId val="{00000001-D20F-FB48-AB8D-99047C667884}"/>
            </c:ext>
          </c:extLst>
        </c:ser>
        <c:dLbls>
          <c:showLegendKey val="0"/>
          <c:showVal val="0"/>
          <c:showCatName val="0"/>
          <c:showSerName val="0"/>
          <c:showPercent val="0"/>
          <c:showBubbleSize val="0"/>
        </c:dLbls>
        <c:axId val="52939766"/>
        <c:axId val="58064320"/>
      </c:scatterChart>
      <c:valAx>
        <c:axId val="52939766"/>
        <c:scaling>
          <c:orientation val="minMax"/>
          <c:max val="400"/>
          <c:min val="0"/>
        </c:scaling>
        <c:delete val="0"/>
        <c:axPos val="b"/>
        <c:title>
          <c:tx>
            <c:rich>
              <a:bodyPr rot="0"/>
              <a:lstStyle/>
              <a:p>
                <a:pPr>
                  <a:defRPr sz="1500" b="1" strike="noStrike" spc="-1">
                    <a:solidFill>
                      <a:srgbClr val="000000"/>
                    </a:solidFill>
                    <a:latin typeface="Calibri"/>
                  </a:defRPr>
                </a:pPr>
                <a:r>
                  <a:rPr lang="en-US" sz="1500" b="1" strike="noStrike" spc="-1">
                    <a:solidFill>
                      <a:srgbClr val="000000"/>
                    </a:solidFill>
                    <a:latin typeface="Calibri"/>
                  </a:rPr>
                  <a:t>Voltage squared, V² (V²)</a:t>
                </a:r>
              </a:p>
            </c:rich>
          </c:tx>
          <c:overlay val="0"/>
          <c:spPr>
            <a:noFill/>
            <a:ln w="0">
              <a:noFill/>
            </a:ln>
          </c:spPr>
        </c:title>
        <c:numFmt formatCode="General" sourceLinked="1"/>
        <c:majorTickMark val="none"/>
        <c:minorTickMark val="none"/>
        <c:tickLblPos val="nextTo"/>
        <c:spPr>
          <a:ln w="9360">
            <a:solidFill>
              <a:srgbClr val="878787"/>
            </a:solidFill>
            <a:round/>
          </a:ln>
        </c:spPr>
        <c:txPr>
          <a:bodyPr/>
          <a:lstStyle/>
          <a:p>
            <a:pPr>
              <a:defRPr sz="1000" b="0" strike="noStrike" spc="-1">
                <a:solidFill>
                  <a:srgbClr val="000000"/>
                </a:solidFill>
                <a:latin typeface="Calibri"/>
              </a:defRPr>
            </a:pPr>
            <a:endParaRPr lang="en-US"/>
          </a:p>
        </c:txPr>
        <c:crossAx val="58064320"/>
        <c:crosses val="autoZero"/>
        <c:crossBetween val="midCat"/>
      </c:valAx>
      <c:valAx>
        <c:axId val="58064320"/>
        <c:scaling>
          <c:orientation val="minMax"/>
          <c:max val="15"/>
          <c:min val="0"/>
        </c:scaling>
        <c:delete val="0"/>
        <c:axPos val="l"/>
        <c:title>
          <c:tx>
            <c:rich>
              <a:bodyPr rot="-5400000"/>
              <a:lstStyle/>
              <a:p>
                <a:pPr>
                  <a:defRPr sz="1500" b="1" strike="noStrike" spc="-1">
                    <a:solidFill>
                      <a:srgbClr val="000000"/>
                    </a:solidFill>
                    <a:latin typeface="Calibri"/>
                  </a:defRPr>
                </a:pPr>
                <a:r>
                  <a:rPr lang="en-US" sz="1500" b="1" strike="noStrike" spc="-1">
                    <a:solidFill>
                      <a:srgbClr val="000000"/>
                    </a:solidFill>
                    <a:latin typeface="Calibri"/>
                  </a:rPr>
                  <a:t>Capacitance change, </a:t>
                </a:r>
                <a:r>
                  <a:rPr lang="el-GR" sz="1500" b="1" strike="noStrike" spc="-1">
                    <a:solidFill>
                      <a:srgbClr val="000000"/>
                    </a:solidFill>
                    <a:latin typeface="Calibri"/>
                  </a:rPr>
                  <a:t>Δ</a:t>
                </a:r>
                <a:r>
                  <a:rPr lang="en-US" sz="1500" b="1" strike="noStrike" spc="-1">
                    <a:solidFill>
                      <a:srgbClr val="000000"/>
                    </a:solidFill>
                    <a:latin typeface="Calibri"/>
                  </a:rPr>
                  <a:t>C (fF)</a:t>
                </a:r>
              </a:p>
            </c:rich>
          </c:tx>
          <c:overlay val="0"/>
          <c:spPr>
            <a:noFill/>
            <a:ln w="0">
              <a:noFill/>
            </a:ln>
          </c:spPr>
        </c:title>
        <c:numFmt formatCode="0.00" sourceLinked="1"/>
        <c:majorTickMark val="none"/>
        <c:minorTickMark val="none"/>
        <c:tickLblPos val="nextTo"/>
        <c:spPr>
          <a:ln w="9360">
            <a:solidFill>
              <a:srgbClr val="878787"/>
            </a:solidFill>
            <a:round/>
          </a:ln>
        </c:spPr>
        <c:txPr>
          <a:bodyPr/>
          <a:lstStyle/>
          <a:p>
            <a:pPr>
              <a:defRPr sz="1000" b="0" strike="noStrike" spc="-1">
                <a:solidFill>
                  <a:srgbClr val="000000"/>
                </a:solidFill>
                <a:latin typeface="Calibri"/>
              </a:defRPr>
            </a:pPr>
            <a:endParaRPr lang="en-US"/>
          </a:p>
        </c:txPr>
        <c:crossAx val="52939766"/>
        <c:crosses val="autoZero"/>
        <c:crossBetween val="midCat"/>
      </c:valAx>
      <c:spPr>
        <a:noFill/>
        <a:ln w="0">
          <a:noFill/>
        </a:ln>
      </c:spPr>
    </c:plotArea>
    <c:legend>
      <c:legendPos val="r"/>
      <c:layout>
        <c:manualLayout>
          <c:xMode val="edge"/>
          <c:yMode val="edge"/>
          <c:x val="0.58668878118900947"/>
          <c:y val="0.48962962657727543"/>
          <c:w val="0.39349445797110971"/>
          <c:h val="0.22749783492700562"/>
        </c:manualLayout>
      </c:layout>
      <c:overlay val="0"/>
      <c:spPr>
        <a:noFill/>
        <a:ln w="0">
          <a:noFill/>
        </a:ln>
      </c:spPr>
      <c:txPr>
        <a:bodyPr/>
        <a:lstStyle/>
        <a:p>
          <a:pPr>
            <a:defRPr sz="1200" b="0" strike="noStrike" spc="-1">
              <a:solidFill>
                <a:srgbClr val="000000"/>
              </a:solidFill>
              <a:latin typeface="Calibri"/>
            </a:defRPr>
          </a:pPr>
          <a:endParaRPr lang="en-US"/>
        </a:p>
      </c:txPr>
    </c:legend>
    <c:plotVisOnly val="1"/>
    <c:dispBlanksAs val="gap"/>
    <c:showDLblsOverMax val="1"/>
  </c:chart>
  <c:spPr>
    <a:solidFill>
      <a:srgbClr val="FFFFFF"/>
    </a:solidFill>
    <a:ln w="12700">
      <a:solidFill>
        <a:schemeClr val="tx1"/>
      </a:solidFill>
      <a:round/>
    </a:ln>
  </c:sp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0" i="0" u="none" strike="noStrike" kern="1200" spc="0" baseline="0">
                <a:solidFill>
                  <a:schemeClr val="tx1"/>
                </a:solidFill>
                <a:latin typeface="+mn-lt"/>
                <a:ea typeface="+mn-ea"/>
                <a:cs typeface="+mn-cs"/>
              </a:defRPr>
            </a:pPr>
            <a:r>
              <a:rPr lang="en-US" sz="1500" u="none" baseline="0" dirty="0">
                <a:solidFill>
                  <a:schemeClr val="tx1"/>
                </a:solidFill>
              </a:rPr>
              <a:t>Measured Data: Top  to Middle Beam, 6</a:t>
            </a:r>
            <a:r>
              <a:rPr lang="en-US" sz="1500" u="none" dirty="0">
                <a:solidFill>
                  <a:schemeClr val="tx1"/>
                </a:solidFill>
                <a:latin typeface="Arial" pitchFamily="34" charset="0"/>
                <a:ea typeface="Arial" pitchFamily="34" charset="-122"/>
                <a:cs typeface="Arial" pitchFamily="34" charset="-120"/>
              </a:rPr>
              <a:t>µm beam device</a:t>
            </a:r>
            <a:r>
              <a:rPr lang="en-US" sz="1500" u="none" baseline="0" dirty="0">
                <a:solidFill>
                  <a:schemeClr val="tx1"/>
                </a:solidFill>
              </a:rPr>
              <a:t> </a:t>
            </a:r>
            <a:endParaRPr lang="en-US" sz="1500" u="none" dirty="0">
              <a:solidFill>
                <a:schemeClr val="tx1"/>
              </a:solidFill>
            </a:endParaRPr>
          </a:p>
        </c:rich>
      </c:tx>
      <c:overlay val="0"/>
      <c:spPr>
        <a:noFill/>
        <a:ln>
          <a:noFill/>
        </a:ln>
        <a:effectLst/>
      </c:spPr>
      <c:txPr>
        <a:bodyPr rot="0" spcFirstLastPara="1" vertOverflow="ellipsis" vert="horz" wrap="square" anchor="ctr" anchorCtr="1"/>
        <a:lstStyle/>
        <a:p>
          <a:pPr>
            <a:defRPr sz="1500" b="0" i="0" u="none" strike="noStrike" kern="1200" spc="0" baseline="0">
              <a:solidFill>
                <a:schemeClr val="tx1"/>
              </a:solidFill>
              <a:latin typeface="+mn-lt"/>
              <a:ea typeface="+mn-ea"/>
              <a:cs typeface="+mn-cs"/>
            </a:defRPr>
          </a:pPr>
          <a:endParaRPr lang="en-US"/>
        </a:p>
      </c:txPr>
    </c:title>
    <c:autoTitleDeleted val="0"/>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trendline>
            <c:name>5</c:name>
            <c:spPr>
              <a:ln w="19050" cap="rnd">
                <a:solidFill>
                  <a:schemeClr val="accent1"/>
                </a:solidFill>
                <a:prstDash val="sysDot"/>
              </a:ln>
              <a:effectLst/>
            </c:spPr>
            <c:trendlineType val="log"/>
            <c:dispRSqr val="0"/>
            <c:dispEq val="1"/>
            <c:trendlineLbl>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trendline>
            <c:spPr>
              <a:ln w="25400" cap="rnd">
                <a:solidFill>
                  <a:srgbClr val="FF0000"/>
                </a:solidFill>
                <a:prstDash val="lgDash"/>
              </a:ln>
              <a:effectLst/>
            </c:spPr>
            <c:trendlineType val="poly"/>
            <c:order val="2"/>
            <c:dispRSqr val="1"/>
            <c:dispEq val="1"/>
            <c:trendlineLbl>
              <c:layout>
                <c:manualLayout>
                  <c:x val="1.9068796950175153E-2"/>
                  <c:y val="0.44290683976080975"/>
                </c:manualLayout>
              </c:layout>
              <c:numFmt formatCode="General"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rendlineLbl>
          </c:trendline>
          <c:xVal>
            <c:numRef>
              <c:f>Sheet1!$BH$313:$BH$392</c:f>
              <c:numCache>
                <c:formatCode>0.00E+00</c:formatCode>
                <c:ptCount val="80"/>
                <c:pt idx="0">
                  <c:v>0</c:v>
                </c:pt>
                <c:pt idx="1">
                  <c:v>0.18987341799999999</c:v>
                </c:pt>
                <c:pt idx="2">
                  <c:v>0.379746835</c:v>
                </c:pt>
                <c:pt idx="3">
                  <c:v>0.56962025299999997</c:v>
                </c:pt>
                <c:pt idx="4">
                  <c:v>0.75949367099999998</c:v>
                </c:pt>
                <c:pt idx="5">
                  <c:v>0.949367089</c:v>
                </c:pt>
                <c:pt idx="6">
                  <c:v>1.13924051</c:v>
                </c:pt>
                <c:pt idx="7">
                  <c:v>1.3291139199999999</c:v>
                </c:pt>
                <c:pt idx="8">
                  <c:v>1.51898734</c:v>
                </c:pt>
                <c:pt idx="9">
                  <c:v>1.7088607600000001</c:v>
                </c:pt>
                <c:pt idx="10">
                  <c:v>1.8987341799999999</c:v>
                </c:pt>
                <c:pt idx="11">
                  <c:v>2.0886075900000001</c:v>
                </c:pt>
                <c:pt idx="12">
                  <c:v>2.2784810100000001</c:v>
                </c:pt>
                <c:pt idx="13">
                  <c:v>2.4683544300000002</c:v>
                </c:pt>
                <c:pt idx="14">
                  <c:v>2.6582278499999998</c:v>
                </c:pt>
                <c:pt idx="15">
                  <c:v>2.8481012699999999</c:v>
                </c:pt>
                <c:pt idx="16">
                  <c:v>3.03797468</c:v>
                </c:pt>
                <c:pt idx="17">
                  <c:v>3.2278481000000001</c:v>
                </c:pt>
                <c:pt idx="18">
                  <c:v>3.4177215200000002</c:v>
                </c:pt>
                <c:pt idx="19">
                  <c:v>3.6075949399999998</c:v>
                </c:pt>
                <c:pt idx="20">
                  <c:v>3.7974683499999999</c:v>
                </c:pt>
                <c:pt idx="21">
                  <c:v>3.98734177</c:v>
                </c:pt>
                <c:pt idx="22">
                  <c:v>4.1772151900000001</c:v>
                </c:pt>
                <c:pt idx="23">
                  <c:v>4.3670886099999997</c:v>
                </c:pt>
                <c:pt idx="24">
                  <c:v>4.5569620300000002</c:v>
                </c:pt>
                <c:pt idx="25">
                  <c:v>4.7468354399999999</c:v>
                </c:pt>
                <c:pt idx="26">
                  <c:v>4.9367088600000004</c:v>
                </c:pt>
                <c:pt idx="27">
                  <c:v>5.12658228</c:v>
                </c:pt>
                <c:pt idx="28">
                  <c:v>5.3164556999999997</c:v>
                </c:pt>
                <c:pt idx="29">
                  <c:v>5.5063291100000002</c:v>
                </c:pt>
                <c:pt idx="30">
                  <c:v>5.6962025299999999</c:v>
                </c:pt>
                <c:pt idx="31">
                  <c:v>5.8860759500000004</c:v>
                </c:pt>
                <c:pt idx="32">
                  <c:v>6.07594937</c:v>
                </c:pt>
                <c:pt idx="33">
                  <c:v>6.2658227799999997</c:v>
                </c:pt>
                <c:pt idx="34">
                  <c:v>6.4556962000000002</c:v>
                </c:pt>
                <c:pt idx="35">
                  <c:v>6.6455696199999998</c:v>
                </c:pt>
                <c:pt idx="36">
                  <c:v>6.8354430400000004</c:v>
                </c:pt>
                <c:pt idx="37">
                  <c:v>7.02531646</c:v>
                </c:pt>
                <c:pt idx="38">
                  <c:v>7.2151898699999997</c:v>
                </c:pt>
                <c:pt idx="39">
                  <c:v>7.4050632900000002</c:v>
                </c:pt>
                <c:pt idx="40">
                  <c:v>7.5949367099999998</c:v>
                </c:pt>
                <c:pt idx="41">
                  <c:v>7.7848101300000003</c:v>
                </c:pt>
                <c:pt idx="42">
                  <c:v>7.97468354</c:v>
                </c:pt>
                <c:pt idx="43">
                  <c:v>8.1645569600000005</c:v>
                </c:pt>
                <c:pt idx="44">
                  <c:v>8.3544303800000002</c:v>
                </c:pt>
                <c:pt idx="45">
                  <c:v>8.5443037999999998</c:v>
                </c:pt>
                <c:pt idx="46">
                  <c:v>8.7341772199999994</c:v>
                </c:pt>
                <c:pt idx="47">
                  <c:v>8.92405063</c:v>
                </c:pt>
                <c:pt idx="48">
                  <c:v>9.1139240499999996</c:v>
                </c:pt>
                <c:pt idx="49">
                  <c:v>9.3037974699999992</c:v>
                </c:pt>
                <c:pt idx="50">
                  <c:v>9.4936708900000006</c:v>
                </c:pt>
                <c:pt idx="51">
                  <c:v>9.6835442999999994</c:v>
                </c:pt>
                <c:pt idx="52">
                  <c:v>9.8734177200000008</c:v>
                </c:pt>
                <c:pt idx="53">
                  <c:v>10.063291100000001</c:v>
                </c:pt>
                <c:pt idx="54">
                  <c:v>10.2531646</c:v>
                </c:pt>
                <c:pt idx="55">
                  <c:v>10.443038</c:v>
                </c:pt>
                <c:pt idx="56">
                  <c:v>10.632911399999999</c:v>
                </c:pt>
                <c:pt idx="57">
                  <c:v>10.822784800000001</c:v>
                </c:pt>
                <c:pt idx="58">
                  <c:v>11.012658200000001</c:v>
                </c:pt>
                <c:pt idx="59">
                  <c:v>11.2025316</c:v>
                </c:pt>
                <c:pt idx="60">
                  <c:v>11.3924051</c:v>
                </c:pt>
                <c:pt idx="61">
                  <c:v>11.582278499999999</c:v>
                </c:pt>
                <c:pt idx="62">
                  <c:v>11.772151900000001</c:v>
                </c:pt>
                <c:pt idx="63">
                  <c:v>11.962025300000001</c:v>
                </c:pt>
                <c:pt idx="64">
                  <c:v>12.1518987</c:v>
                </c:pt>
                <c:pt idx="65">
                  <c:v>12.341772199999999</c:v>
                </c:pt>
                <c:pt idx="66">
                  <c:v>12.531645599999999</c:v>
                </c:pt>
                <c:pt idx="67">
                  <c:v>12.721519000000001</c:v>
                </c:pt>
                <c:pt idx="68">
                  <c:v>12.9113924</c:v>
                </c:pt>
                <c:pt idx="69">
                  <c:v>13.1012658</c:v>
                </c:pt>
                <c:pt idx="70">
                  <c:v>13.2911392</c:v>
                </c:pt>
                <c:pt idx="71">
                  <c:v>13.481012700000001</c:v>
                </c:pt>
                <c:pt idx="72">
                  <c:v>13.670886100000001</c:v>
                </c:pt>
                <c:pt idx="73">
                  <c:v>13.8607595</c:v>
                </c:pt>
                <c:pt idx="74">
                  <c:v>14.0506329</c:v>
                </c:pt>
                <c:pt idx="75">
                  <c:v>14.2405063</c:v>
                </c:pt>
                <c:pt idx="76">
                  <c:v>14.4303797</c:v>
                </c:pt>
                <c:pt idx="77">
                  <c:v>14.620253200000001</c:v>
                </c:pt>
                <c:pt idx="78">
                  <c:v>14.8101266</c:v>
                </c:pt>
                <c:pt idx="79">
                  <c:v>15</c:v>
                </c:pt>
              </c:numCache>
            </c:numRef>
          </c:xVal>
          <c:yVal>
            <c:numRef>
              <c:f>Sheet1!$BI$313:$BI$392</c:f>
              <c:numCache>
                <c:formatCode>0.00E+00</c:formatCode>
                <c:ptCount val="80"/>
                <c:pt idx="0">
                  <c:v>-7.7977000000000002E-12</c:v>
                </c:pt>
                <c:pt idx="1">
                  <c:v>-7.7975699999999995E-12</c:v>
                </c:pt>
                <c:pt idx="2">
                  <c:v>-7.7976700000000006E-12</c:v>
                </c:pt>
                <c:pt idx="3">
                  <c:v>-7.7977000000000002E-12</c:v>
                </c:pt>
                <c:pt idx="4">
                  <c:v>-7.7975100000000004E-12</c:v>
                </c:pt>
                <c:pt idx="5">
                  <c:v>-7.7976700000000006E-12</c:v>
                </c:pt>
                <c:pt idx="6">
                  <c:v>-7.7975899999999997E-12</c:v>
                </c:pt>
                <c:pt idx="7">
                  <c:v>-7.7976500000000004E-12</c:v>
                </c:pt>
                <c:pt idx="8">
                  <c:v>-7.7974900000000001E-12</c:v>
                </c:pt>
                <c:pt idx="9">
                  <c:v>-7.7975899999999997E-12</c:v>
                </c:pt>
                <c:pt idx="10">
                  <c:v>-7.7974200000000001E-12</c:v>
                </c:pt>
                <c:pt idx="11">
                  <c:v>-7.7974100000000008E-12</c:v>
                </c:pt>
                <c:pt idx="12">
                  <c:v>-7.7974100000000008E-12</c:v>
                </c:pt>
                <c:pt idx="13">
                  <c:v>-7.7975699999999995E-12</c:v>
                </c:pt>
                <c:pt idx="14">
                  <c:v>-7.7974400000000003E-12</c:v>
                </c:pt>
                <c:pt idx="15">
                  <c:v>-7.7973599999999994E-12</c:v>
                </c:pt>
                <c:pt idx="16">
                  <c:v>-7.7973200000000005E-12</c:v>
                </c:pt>
                <c:pt idx="17">
                  <c:v>-7.7971300000000007E-12</c:v>
                </c:pt>
                <c:pt idx="18">
                  <c:v>-7.7972800000000001E-12</c:v>
                </c:pt>
                <c:pt idx="19">
                  <c:v>-7.7973000000000003E-12</c:v>
                </c:pt>
                <c:pt idx="20">
                  <c:v>-7.7972399999999996E-12</c:v>
                </c:pt>
                <c:pt idx="21">
                  <c:v>-7.797E-12</c:v>
                </c:pt>
                <c:pt idx="22">
                  <c:v>-7.79707E-12</c:v>
                </c:pt>
                <c:pt idx="23">
                  <c:v>-7.7970200000000002E-12</c:v>
                </c:pt>
                <c:pt idx="24">
                  <c:v>-7.7968500000000006E-12</c:v>
                </c:pt>
                <c:pt idx="25">
                  <c:v>-7.7968899999999995E-12</c:v>
                </c:pt>
                <c:pt idx="26">
                  <c:v>-7.7967299999999992E-12</c:v>
                </c:pt>
                <c:pt idx="27">
                  <c:v>-7.7967199999999999E-12</c:v>
                </c:pt>
                <c:pt idx="28">
                  <c:v>-7.7966700000000001E-12</c:v>
                </c:pt>
                <c:pt idx="29">
                  <c:v>-7.7966499999999999E-12</c:v>
                </c:pt>
                <c:pt idx="30">
                  <c:v>-7.7965000000000006E-12</c:v>
                </c:pt>
                <c:pt idx="31">
                  <c:v>-7.7964899999999996E-12</c:v>
                </c:pt>
                <c:pt idx="32">
                  <c:v>-7.7963999999999994E-12</c:v>
                </c:pt>
                <c:pt idx="33">
                  <c:v>-7.7962999999999998E-12</c:v>
                </c:pt>
                <c:pt idx="34">
                  <c:v>-7.7960899999999998E-12</c:v>
                </c:pt>
                <c:pt idx="35">
                  <c:v>-7.7961000000000007E-12</c:v>
                </c:pt>
                <c:pt idx="36">
                  <c:v>-7.7960100000000004E-12</c:v>
                </c:pt>
                <c:pt idx="37">
                  <c:v>-7.7958299999999999E-12</c:v>
                </c:pt>
                <c:pt idx="38">
                  <c:v>-7.7958999999999999E-12</c:v>
                </c:pt>
                <c:pt idx="39">
                  <c:v>-7.7957300000000003E-12</c:v>
                </c:pt>
                <c:pt idx="40">
                  <c:v>-7.7956800000000006E-12</c:v>
                </c:pt>
                <c:pt idx="41">
                  <c:v>-7.7955499999999998E-12</c:v>
                </c:pt>
                <c:pt idx="42">
                  <c:v>-7.7953300000000005E-12</c:v>
                </c:pt>
                <c:pt idx="43">
                  <c:v>-7.7956100000000005E-12</c:v>
                </c:pt>
                <c:pt idx="44">
                  <c:v>-7.7953100000000002E-12</c:v>
                </c:pt>
                <c:pt idx="45">
                  <c:v>-7.7952100000000007E-12</c:v>
                </c:pt>
                <c:pt idx="46">
                  <c:v>-7.7949800000000004E-12</c:v>
                </c:pt>
                <c:pt idx="47">
                  <c:v>-7.7948100000000008E-12</c:v>
                </c:pt>
                <c:pt idx="48">
                  <c:v>-7.7948799999999992E-12</c:v>
                </c:pt>
                <c:pt idx="49">
                  <c:v>-7.7945699999999996E-12</c:v>
                </c:pt>
                <c:pt idx="50">
                  <c:v>-7.7944200000000002E-12</c:v>
                </c:pt>
                <c:pt idx="51">
                  <c:v>-7.7942100000000002E-12</c:v>
                </c:pt>
                <c:pt idx="52">
                  <c:v>-7.7941299999999992E-12</c:v>
                </c:pt>
                <c:pt idx="53">
                  <c:v>-7.7940799999999994E-12</c:v>
                </c:pt>
                <c:pt idx="54">
                  <c:v>-7.7938100000000003E-12</c:v>
                </c:pt>
                <c:pt idx="55">
                  <c:v>-7.7936999999999998E-12</c:v>
                </c:pt>
                <c:pt idx="56">
                  <c:v>-7.7935399999999995E-12</c:v>
                </c:pt>
                <c:pt idx="57">
                  <c:v>-7.7933499999999997E-12</c:v>
                </c:pt>
                <c:pt idx="58">
                  <c:v>-7.7932599999999994E-12</c:v>
                </c:pt>
                <c:pt idx="59">
                  <c:v>-7.7931899999999994E-12</c:v>
                </c:pt>
                <c:pt idx="60">
                  <c:v>-7.7930400000000001E-12</c:v>
                </c:pt>
                <c:pt idx="61">
                  <c:v>-7.7929E-12</c:v>
                </c:pt>
                <c:pt idx="62">
                  <c:v>-7.7928900000000007E-12</c:v>
                </c:pt>
                <c:pt idx="63">
                  <c:v>-7.7925999999999997E-12</c:v>
                </c:pt>
                <c:pt idx="64">
                  <c:v>-7.7923499999999992E-12</c:v>
                </c:pt>
                <c:pt idx="65">
                  <c:v>-7.7921500000000001E-12</c:v>
                </c:pt>
                <c:pt idx="66">
                  <c:v>-7.7921200000000005E-12</c:v>
                </c:pt>
                <c:pt idx="67">
                  <c:v>-7.7919699999999996E-12</c:v>
                </c:pt>
                <c:pt idx="68">
                  <c:v>-7.7916699999999993E-12</c:v>
                </c:pt>
                <c:pt idx="69">
                  <c:v>-7.7914900000000004E-12</c:v>
                </c:pt>
                <c:pt idx="70">
                  <c:v>-7.7913099999999998E-12</c:v>
                </c:pt>
                <c:pt idx="71">
                  <c:v>-7.7912300000000005E-12</c:v>
                </c:pt>
                <c:pt idx="72">
                  <c:v>-7.7910700000000002E-12</c:v>
                </c:pt>
                <c:pt idx="73">
                  <c:v>-7.7906700000000004E-12</c:v>
                </c:pt>
                <c:pt idx="74">
                  <c:v>-7.7906099999999997E-12</c:v>
                </c:pt>
                <c:pt idx="75">
                  <c:v>-7.7903400000000005E-12</c:v>
                </c:pt>
                <c:pt idx="76">
                  <c:v>-7.7902799999999998E-12</c:v>
                </c:pt>
                <c:pt idx="77">
                  <c:v>-7.7899200000000004E-12</c:v>
                </c:pt>
                <c:pt idx="78">
                  <c:v>-7.7896900000000001E-12</c:v>
                </c:pt>
                <c:pt idx="79">
                  <c:v>-7.7896100000000008E-12</c:v>
                </c:pt>
              </c:numCache>
            </c:numRef>
          </c:yVal>
          <c:smooth val="0"/>
          <c:extLst>
            <c:ext xmlns:c16="http://schemas.microsoft.com/office/drawing/2014/chart" uri="{C3380CC4-5D6E-409C-BE32-E72D297353CC}">
              <c16:uniqueId val="{00000002-6B8F-AF41-83F6-C7C034646E28}"/>
            </c:ext>
          </c:extLst>
        </c:ser>
        <c:dLbls>
          <c:showLegendKey val="0"/>
          <c:showVal val="0"/>
          <c:showCatName val="0"/>
          <c:showSerName val="0"/>
          <c:showPercent val="0"/>
          <c:showBubbleSize val="0"/>
        </c:dLbls>
        <c:axId val="1145105055"/>
        <c:axId val="1145451407"/>
      </c:scatterChart>
      <c:valAx>
        <c:axId val="1145105055"/>
        <c:scaling>
          <c:orientation val="minMax"/>
          <c:max val="15"/>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sz="1000">
                    <a:solidFill>
                      <a:schemeClr val="tx1"/>
                    </a:solidFill>
                  </a:rPr>
                  <a:t>Voltage</a:t>
                </a:r>
                <a:r>
                  <a:rPr lang="en-US" sz="1000" baseline="0">
                    <a:solidFill>
                      <a:schemeClr val="tx1"/>
                    </a:solidFill>
                  </a:rPr>
                  <a:t>, V</a:t>
                </a:r>
                <a:endParaRPr lang="en-US" sz="1000">
                  <a:solidFill>
                    <a:schemeClr val="tx1"/>
                  </a:solidFill>
                </a:endParaRP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Red]#,##0" sourceLinked="0"/>
        <c:majorTickMark val="none"/>
        <c:minorTickMark val="none"/>
        <c:tickLblPos val="low"/>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145451407"/>
        <c:crosses val="autoZero"/>
        <c:crossBetween val="midCat"/>
        <c:majorUnit val="1"/>
      </c:valAx>
      <c:valAx>
        <c:axId val="1145451407"/>
        <c:scaling>
          <c:orientation val="minMax"/>
          <c:max val="-7.7896100000000056E-12"/>
          <c:min val="-7.797700000000005E-1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000">
                    <a:solidFill>
                      <a:schemeClr val="tx1"/>
                    </a:solidFill>
                  </a:rPr>
                  <a:t>Capacitance</a:t>
                </a:r>
                <a:r>
                  <a:rPr lang="en-US" sz="1000" baseline="0">
                    <a:solidFill>
                      <a:schemeClr val="tx1"/>
                    </a:solidFill>
                  </a:rPr>
                  <a:t>, pF</a:t>
                </a:r>
                <a:endParaRPr lang="en-US" sz="1000">
                  <a:solidFill>
                    <a:schemeClr val="tx1"/>
                  </a:solidFill>
                </a:endParaRP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00E+0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145105055"/>
        <c:crosses val="autoZero"/>
        <c:crossBetween val="midCat"/>
      </c:valAx>
      <c:spPr>
        <a:noFill/>
        <a:ln>
          <a:noFill/>
        </a:ln>
        <a:effectLst/>
      </c:spPr>
    </c:plotArea>
    <c:plotVisOnly val="1"/>
    <c:dispBlanksAs val="gap"/>
    <c:showDLblsOverMax val="0"/>
  </c:chart>
  <c:spPr>
    <a:solidFill>
      <a:schemeClr val="bg1"/>
    </a:solidFill>
    <a:ln w="12700">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0.40753</cdr:x>
      <cdr:y>0.21666</cdr:y>
    </cdr:from>
    <cdr:to>
      <cdr:x>0.4835</cdr:x>
      <cdr:y>0.30121</cdr:y>
    </cdr:to>
    <cdr:sp macro="" textlink="">
      <cdr:nvSpPr>
        <cdr:cNvPr id="2" name="TextBox 11">
          <a:extLst xmlns:a="http://schemas.openxmlformats.org/drawingml/2006/main">
            <a:ext uri="{FF2B5EF4-FFF2-40B4-BE49-F238E27FC236}">
              <a16:creationId xmlns:a16="http://schemas.microsoft.com/office/drawing/2014/main" id="{C323D065-AE87-98D7-76D6-E7A798C7351C}"/>
            </a:ext>
          </a:extLst>
        </cdr:cNvPr>
        <cdr:cNvSpPr txBox="1"/>
      </cdr:nvSpPr>
      <cdr:spPr>
        <a:xfrm xmlns:a="http://schemas.openxmlformats.org/drawingml/2006/main">
          <a:off x="2134206" y="630943"/>
          <a:ext cx="397866" cy="24622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000" dirty="0"/>
            <a:t>17V</a:t>
          </a:r>
        </a:p>
      </cdr:txBody>
    </cdr:sp>
  </cdr:relSizeAnchor>
  <cdr:relSizeAnchor xmlns:cdr="http://schemas.openxmlformats.org/drawingml/2006/chartDrawing">
    <cdr:from>
      <cdr:x>0.56132</cdr:x>
      <cdr:y>0.28583</cdr:y>
    </cdr:from>
    <cdr:to>
      <cdr:x>0.6373</cdr:x>
      <cdr:y>0.37038</cdr:y>
    </cdr:to>
    <cdr:sp macro="" textlink="">
      <cdr:nvSpPr>
        <cdr:cNvPr id="3" name="TextBox 11">
          <a:extLst xmlns:a="http://schemas.openxmlformats.org/drawingml/2006/main">
            <a:ext uri="{FF2B5EF4-FFF2-40B4-BE49-F238E27FC236}">
              <a16:creationId xmlns:a16="http://schemas.microsoft.com/office/drawing/2014/main" id="{C323D065-AE87-98D7-76D6-E7A798C7351C}"/>
            </a:ext>
          </a:extLst>
        </cdr:cNvPr>
        <cdr:cNvSpPr txBox="1"/>
      </cdr:nvSpPr>
      <cdr:spPr>
        <a:xfrm xmlns:a="http://schemas.openxmlformats.org/drawingml/2006/main">
          <a:off x="2939640" y="832388"/>
          <a:ext cx="397866" cy="24622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000" dirty="0"/>
            <a:t>19V</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25751E-6156-C64F-8228-7592AAD00E46}" type="datetimeFigureOut">
              <a:rPr lang="en-US" smtClean="0"/>
              <a:t>7/31/26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84BD2F-76D0-E44B-9BEA-A95C25336439}" type="slidenum">
              <a:rPr lang="en-US" smtClean="0"/>
              <a:t>‹#›</a:t>
            </a:fld>
            <a:endParaRPr lang="en-US"/>
          </a:p>
        </p:txBody>
      </p:sp>
    </p:spTree>
    <p:extLst>
      <p:ext uri="{BB962C8B-B14F-4D97-AF65-F5344CB8AC3E}">
        <p14:creationId xmlns:p14="http://schemas.microsoft.com/office/powerpoint/2010/main" val="1784466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84BD2F-76D0-E44B-9BEA-A95C25336439}" type="slidenum">
              <a:rPr lang="en-US" smtClean="0"/>
              <a:t>1</a:t>
            </a:fld>
            <a:endParaRPr lang="en-US"/>
          </a:p>
        </p:txBody>
      </p:sp>
    </p:spTree>
    <p:extLst>
      <p:ext uri="{BB962C8B-B14F-4D97-AF65-F5344CB8AC3E}">
        <p14:creationId xmlns:p14="http://schemas.microsoft.com/office/powerpoint/2010/main" val="139985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84BD2F-76D0-E44B-9BEA-A95C25336439}" type="slidenum">
              <a:rPr lang="en-US" smtClean="0"/>
              <a:t>3</a:t>
            </a:fld>
            <a:endParaRPr lang="en-US"/>
          </a:p>
        </p:txBody>
      </p:sp>
    </p:spTree>
    <p:extLst>
      <p:ext uri="{BB962C8B-B14F-4D97-AF65-F5344CB8AC3E}">
        <p14:creationId xmlns:p14="http://schemas.microsoft.com/office/powerpoint/2010/main" val="1524725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84BD2F-76D0-E44B-9BEA-A95C25336439}" type="slidenum">
              <a:rPr lang="en-US" smtClean="0"/>
              <a:t>9</a:t>
            </a:fld>
            <a:endParaRPr lang="en-US"/>
          </a:p>
        </p:txBody>
      </p:sp>
    </p:spTree>
    <p:extLst>
      <p:ext uri="{BB962C8B-B14F-4D97-AF65-F5344CB8AC3E}">
        <p14:creationId xmlns:p14="http://schemas.microsoft.com/office/powerpoint/2010/main" val="2199313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have our measured data</a:t>
            </a:r>
            <a:br>
              <a:rPr lang="en-US" dirty="0"/>
            </a:br>
            <a:r>
              <a:rPr lang="en-US" dirty="0"/>
              <a:t>- we see the capacitance grows as a function of voltage squared and after the voltage is applied, it rests at the same value it starts at. Something is bending and its not just the beam, the capacitance is rising too quick</a:t>
            </a:r>
          </a:p>
        </p:txBody>
      </p:sp>
      <p:sp>
        <p:nvSpPr>
          <p:cNvPr id="4" name="Slide Number Placeholder 3"/>
          <p:cNvSpPr>
            <a:spLocks noGrp="1"/>
          </p:cNvSpPr>
          <p:nvPr>
            <p:ph type="sldNum" sz="quarter" idx="5"/>
          </p:nvPr>
        </p:nvSpPr>
        <p:spPr/>
        <p:txBody>
          <a:bodyPr/>
          <a:lstStyle/>
          <a:p>
            <a:fld id="{3E84BD2F-76D0-E44B-9BEA-A95C25336439}" type="slidenum">
              <a:rPr lang="en-US" smtClean="0"/>
              <a:t>10</a:t>
            </a:fld>
            <a:endParaRPr lang="en-US"/>
          </a:p>
        </p:txBody>
      </p:sp>
    </p:spTree>
    <p:extLst>
      <p:ext uri="{BB962C8B-B14F-4D97-AF65-F5344CB8AC3E}">
        <p14:creationId xmlns:p14="http://schemas.microsoft.com/office/powerpoint/2010/main" val="309625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84BD2F-76D0-E44B-9BEA-A95C25336439}" type="slidenum">
              <a:rPr lang="en-US" smtClean="0"/>
              <a:t>11</a:t>
            </a:fld>
            <a:endParaRPr lang="en-US"/>
          </a:p>
        </p:txBody>
      </p:sp>
    </p:spTree>
    <p:extLst>
      <p:ext uri="{BB962C8B-B14F-4D97-AF65-F5344CB8AC3E}">
        <p14:creationId xmlns:p14="http://schemas.microsoft.com/office/powerpoint/2010/main" val="212309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Clearly state what we found with the noise characterization of our systems.</a:t>
            </a:r>
          </a:p>
        </p:txBody>
      </p:sp>
      <p:sp>
        <p:nvSpPr>
          <p:cNvPr id="4" name="Slide Number Placeholder 3"/>
          <p:cNvSpPr>
            <a:spLocks noGrp="1"/>
          </p:cNvSpPr>
          <p:nvPr>
            <p:ph type="sldNum" sz="quarter" idx="5"/>
          </p:nvPr>
        </p:nvSpPr>
        <p:spPr/>
        <p:txBody>
          <a:bodyPr/>
          <a:lstStyle/>
          <a:p>
            <a:fld id="{3E84BD2F-76D0-E44B-9BEA-A95C25336439}" type="slidenum">
              <a:rPr lang="en-US" smtClean="0"/>
              <a:t>12</a:t>
            </a:fld>
            <a:endParaRPr lang="en-US"/>
          </a:p>
        </p:txBody>
      </p:sp>
    </p:spTree>
    <p:extLst>
      <p:ext uri="{BB962C8B-B14F-4D97-AF65-F5344CB8AC3E}">
        <p14:creationId xmlns:p14="http://schemas.microsoft.com/office/powerpoint/2010/main" val="1581461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84BD2F-76D0-E44B-9BEA-A95C25336439}" type="slidenum">
              <a:rPr lang="en-US" smtClean="0"/>
              <a:t>13</a:t>
            </a:fld>
            <a:endParaRPr lang="en-US"/>
          </a:p>
        </p:txBody>
      </p:sp>
    </p:spTree>
    <p:extLst>
      <p:ext uri="{BB962C8B-B14F-4D97-AF65-F5344CB8AC3E}">
        <p14:creationId xmlns:p14="http://schemas.microsoft.com/office/powerpoint/2010/main" val="1585114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84BD2F-76D0-E44B-9BEA-A95C25336439}" type="slidenum">
              <a:rPr lang="en-US" smtClean="0"/>
              <a:t>19</a:t>
            </a:fld>
            <a:endParaRPr lang="en-US"/>
          </a:p>
        </p:txBody>
      </p:sp>
    </p:spTree>
    <p:extLst>
      <p:ext uri="{BB962C8B-B14F-4D97-AF65-F5344CB8AC3E}">
        <p14:creationId xmlns:p14="http://schemas.microsoft.com/office/powerpoint/2010/main" val="9624886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84BD2F-76D0-E44B-9BEA-A95C25336439}" type="slidenum">
              <a:rPr lang="en-US" smtClean="0"/>
              <a:t>21</a:t>
            </a:fld>
            <a:endParaRPr lang="en-US"/>
          </a:p>
        </p:txBody>
      </p:sp>
    </p:spTree>
    <p:extLst>
      <p:ext uri="{BB962C8B-B14F-4D97-AF65-F5344CB8AC3E}">
        <p14:creationId xmlns:p14="http://schemas.microsoft.com/office/powerpoint/2010/main" val="2647821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78CD2-C198-C32E-F025-A104F9ACEF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037BCBB-B285-F4EB-2765-B6836A4DFB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07C0D56-3A61-4B25-3A25-05D4B4B640F8}"/>
              </a:ext>
            </a:extLst>
          </p:cNvPr>
          <p:cNvSpPr>
            <a:spLocks noGrp="1"/>
          </p:cNvSpPr>
          <p:nvPr>
            <p:ph type="dt" sz="half" idx="10"/>
          </p:nvPr>
        </p:nvSpPr>
        <p:spPr/>
        <p:txBody>
          <a:bodyPr/>
          <a:lstStyle/>
          <a:p>
            <a:fld id="{665ED973-E7C9-A74C-919F-3346E3873FF4}" type="datetimeFigureOut">
              <a:rPr lang="en-US" smtClean="0"/>
              <a:t>7/31/26</a:t>
            </a:fld>
            <a:endParaRPr lang="en-US"/>
          </a:p>
        </p:txBody>
      </p:sp>
      <p:sp>
        <p:nvSpPr>
          <p:cNvPr id="5" name="Footer Placeholder 4">
            <a:extLst>
              <a:ext uri="{FF2B5EF4-FFF2-40B4-BE49-F238E27FC236}">
                <a16:creationId xmlns:a16="http://schemas.microsoft.com/office/drawing/2014/main" id="{8F21DC44-9ADC-C4FD-FDAD-DE8324B283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C54FAF-D9ED-9A29-B9A8-948BEBB1AB17}"/>
              </a:ext>
            </a:extLst>
          </p:cNvPr>
          <p:cNvSpPr>
            <a:spLocks noGrp="1"/>
          </p:cNvSpPr>
          <p:nvPr>
            <p:ph type="sldNum" sz="quarter" idx="12"/>
          </p:nvPr>
        </p:nvSpPr>
        <p:spPr/>
        <p:txBody>
          <a:bodyPr/>
          <a:lstStyle/>
          <a:p>
            <a:fld id="{E7B3D467-7125-2B40-8C13-98809EC94FF6}" type="slidenum">
              <a:rPr lang="en-US" smtClean="0"/>
              <a:t>‹#›</a:t>
            </a:fld>
            <a:endParaRPr lang="en-US"/>
          </a:p>
        </p:txBody>
      </p:sp>
    </p:spTree>
    <p:extLst>
      <p:ext uri="{BB962C8B-B14F-4D97-AF65-F5344CB8AC3E}">
        <p14:creationId xmlns:p14="http://schemas.microsoft.com/office/powerpoint/2010/main" val="1828048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DC25A-30C5-A27F-8A60-5F92AD4B68D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B18F69C-C61F-1D59-334D-9697195849C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B92190-9BC7-3FA6-9680-58007E8A7CF8}"/>
              </a:ext>
            </a:extLst>
          </p:cNvPr>
          <p:cNvSpPr>
            <a:spLocks noGrp="1"/>
          </p:cNvSpPr>
          <p:nvPr>
            <p:ph type="dt" sz="half" idx="10"/>
          </p:nvPr>
        </p:nvSpPr>
        <p:spPr/>
        <p:txBody>
          <a:bodyPr/>
          <a:lstStyle/>
          <a:p>
            <a:fld id="{665ED973-E7C9-A74C-919F-3346E3873FF4}" type="datetimeFigureOut">
              <a:rPr lang="en-US" smtClean="0"/>
              <a:t>7/31/26</a:t>
            </a:fld>
            <a:endParaRPr lang="en-US"/>
          </a:p>
        </p:txBody>
      </p:sp>
      <p:sp>
        <p:nvSpPr>
          <p:cNvPr id="5" name="Footer Placeholder 4">
            <a:extLst>
              <a:ext uri="{FF2B5EF4-FFF2-40B4-BE49-F238E27FC236}">
                <a16:creationId xmlns:a16="http://schemas.microsoft.com/office/drawing/2014/main" id="{4BEEE275-AE27-11E6-97BA-B335C58A00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75CD1D-041B-D498-7674-438E5333A806}"/>
              </a:ext>
            </a:extLst>
          </p:cNvPr>
          <p:cNvSpPr>
            <a:spLocks noGrp="1"/>
          </p:cNvSpPr>
          <p:nvPr>
            <p:ph type="sldNum" sz="quarter" idx="12"/>
          </p:nvPr>
        </p:nvSpPr>
        <p:spPr/>
        <p:txBody>
          <a:bodyPr/>
          <a:lstStyle/>
          <a:p>
            <a:fld id="{E7B3D467-7125-2B40-8C13-98809EC94FF6}" type="slidenum">
              <a:rPr lang="en-US" smtClean="0"/>
              <a:t>‹#›</a:t>
            </a:fld>
            <a:endParaRPr lang="en-US"/>
          </a:p>
        </p:txBody>
      </p:sp>
    </p:spTree>
    <p:extLst>
      <p:ext uri="{BB962C8B-B14F-4D97-AF65-F5344CB8AC3E}">
        <p14:creationId xmlns:p14="http://schemas.microsoft.com/office/powerpoint/2010/main" val="452011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F890CD5-3FFE-E509-FA87-C98212686C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9BD93AA-6520-2499-F2EA-1513E027702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14CEA9-19B8-B92B-8771-A4A490EB4F75}"/>
              </a:ext>
            </a:extLst>
          </p:cNvPr>
          <p:cNvSpPr>
            <a:spLocks noGrp="1"/>
          </p:cNvSpPr>
          <p:nvPr>
            <p:ph type="dt" sz="half" idx="10"/>
          </p:nvPr>
        </p:nvSpPr>
        <p:spPr/>
        <p:txBody>
          <a:bodyPr/>
          <a:lstStyle/>
          <a:p>
            <a:fld id="{665ED973-E7C9-A74C-919F-3346E3873FF4}" type="datetimeFigureOut">
              <a:rPr lang="en-US" smtClean="0"/>
              <a:t>7/31/26</a:t>
            </a:fld>
            <a:endParaRPr lang="en-US"/>
          </a:p>
        </p:txBody>
      </p:sp>
      <p:sp>
        <p:nvSpPr>
          <p:cNvPr id="5" name="Footer Placeholder 4">
            <a:extLst>
              <a:ext uri="{FF2B5EF4-FFF2-40B4-BE49-F238E27FC236}">
                <a16:creationId xmlns:a16="http://schemas.microsoft.com/office/drawing/2014/main" id="{1F47925C-8912-A247-11A6-4F9438D9AE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921DFD-8D2C-F156-4B60-724FBF42F7A1}"/>
              </a:ext>
            </a:extLst>
          </p:cNvPr>
          <p:cNvSpPr>
            <a:spLocks noGrp="1"/>
          </p:cNvSpPr>
          <p:nvPr>
            <p:ph type="sldNum" sz="quarter" idx="12"/>
          </p:nvPr>
        </p:nvSpPr>
        <p:spPr/>
        <p:txBody>
          <a:bodyPr/>
          <a:lstStyle/>
          <a:p>
            <a:fld id="{E7B3D467-7125-2B40-8C13-98809EC94FF6}" type="slidenum">
              <a:rPr lang="en-US" smtClean="0"/>
              <a:t>‹#›</a:t>
            </a:fld>
            <a:endParaRPr lang="en-US"/>
          </a:p>
        </p:txBody>
      </p:sp>
    </p:spTree>
    <p:extLst>
      <p:ext uri="{BB962C8B-B14F-4D97-AF65-F5344CB8AC3E}">
        <p14:creationId xmlns:p14="http://schemas.microsoft.com/office/powerpoint/2010/main" val="946962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4B8A2-C643-04C9-60D5-1C3D692A0A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0CE784-8685-49D6-0A73-545E9312FB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59C0E1-5290-F89F-9606-045D0A9EC858}"/>
              </a:ext>
            </a:extLst>
          </p:cNvPr>
          <p:cNvSpPr>
            <a:spLocks noGrp="1"/>
          </p:cNvSpPr>
          <p:nvPr>
            <p:ph type="dt" sz="half" idx="10"/>
          </p:nvPr>
        </p:nvSpPr>
        <p:spPr/>
        <p:txBody>
          <a:bodyPr/>
          <a:lstStyle/>
          <a:p>
            <a:fld id="{665ED973-E7C9-A74C-919F-3346E3873FF4}" type="datetimeFigureOut">
              <a:rPr lang="en-US" smtClean="0"/>
              <a:t>7/31/26</a:t>
            </a:fld>
            <a:endParaRPr lang="en-US"/>
          </a:p>
        </p:txBody>
      </p:sp>
      <p:sp>
        <p:nvSpPr>
          <p:cNvPr id="5" name="Footer Placeholder 4">
            <a:extLst>
              <a:ext uri="{FF2B5EF4-FFF2-40B4-BE49-F238E27FC236}">
                <a16:creationId xmlns:a16="http://schemas.microsoft.com/office/drawing/2014/main" id="{DD3C920D-96EE-B955-3775-16A3FAF2EB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5C2FBD-9852-7D25-E087-6911D879F8E0}"/>
              </a:ext>
            </a:extLst>
          </p:cNvPr>
          <p:cNvSpPr>
            <a:spLocks noGrp="1"/>
          </p:cNvSpPr>
          <p:nvPr>
            <p:ph type="sldNum" sz="quarter" idx="12"/>
          </p:nvPr>
        </p:nvSpPr>
        <p:spPr/>
        <p:txBody>
          <a:bodyPr/>
          <a:lstStyle/>
          <a:p>
            <a:fld id="{E7B3D467-7125-2B40-8C13-98809EC94FF6}" type="slidenum">
              <a:rPr lang="en-US" smtClean="0"/>
              <a:t>‹#›</a:t>
            </a:fld>
            <a:endParaRPr lang="en-US"/>
          </a:p>
        </p:txBody>
      </p:sp>
    </p:spTree>
    <p:extLst>
      <p:ext uri="{BB962C8B-B14F-4D97-AF65-F5344CB8AC3E}">
        <p14:creationId xmlns:p14="http://schemas.microsoft.com/office/powerpoint/2010/main" val="2400934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151EB-7CA9-8DAC-1EF4-268E3EAD299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FA732A-3275-D253-AC68-34506FE3879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8595CBE-92C8-67F1-5343-75BFC6FAB382}"/>
              </a:ext>
            </a:extLst>
          </p:cNvPr>
          <p:cNvSpPr>
            <a:spLocks noGrp="1"/>
          </p:cNvSpPr>
          <p:nvPr>
            <p:ph type="dt" sz="half" idx="10"/>
          </p:nvPr>
        </p:nvSpPr>
        <p:spPr/>
        <p:txBody>
          <a:bodyPr/>
          <a:lstStyle/>
          <a:p>
            <a:fld id="{665ED973-E7C9-A74C-919F-3346E3873FF4}" type="datetimeFigureOut">
              <a:rPr lang="en-US" smtClean="0"/>
              <a:t>7/31/26</a:t>
            </a:fld>
            <a:endParaRPr lang="en-US"/>
          </a:p>
        </p:txBody>
      </p:sp>
      <p:sp>
        <p:nvSpPr>
          <p:cNvPr id="5" name="Footer Placeholder 4">
            <a:extLst>
              <a:ext uri="{FF2B5EF4-FFF2-40B4-BE49-F238E27FC236}">
                <a16:creationId xmlns:a16="http://schemas.microsoft.com/office/drawing/2014/main" id="{77D5DC9B-41E0-5437-44F5-C347035CB3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94BC35-72E0-C190-F554-BF6BD7E19F85}"/>
              </a:ext>
            </a:extLst>
          </p:cNvPr>
          <p:cNvSpPr>
            <a:spLocks noGrp="1"/>
          </p:cNvSpPr>
          <p:nvPr>
            <p:ph type="sldNum" sz="quarter" idx="12"/>
          </p:nvPr>
        </p:nvSpPr>
        <p:spPr/>
        <p:txBody>
          <a:bodyPr/>
          <a:lstStyle/>
          <a:p>
            <a:fld id="{E7B3D467-7125-2B40-8C13-98809EC94FF6}" type="slidenum">
              <a:rPr lang="en-US" smtClean="0"/>
              <a:t>‹#›</a:t>
            </a:fld>
            <a:endParaRPr lang="en-US"/>
          </a:p>
        </p:txBody>
      </p:sp>
    </p:spTree>
    <p:extLst>
      <p:ext uri="{BB962C8B-B14F-4D97-AF65-F5344CB8AC3E}">
        <p14:creationId xmlns:p14="http://schemas.microsoft.com/office/powerpoint/2010/main" val="3995014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80BCA-82EF-C656-78CE-8B404DE2F5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8D59CF-82AD-4CF2-8E2D-219C3A57E30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0C5CD85-D412-77D8-D3A3-1B63F650E6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5DD1F5-1A7C-E75E-157E-1E36EE7CE63B}"/>
              </a:ext>
            </a:extLst>
          </p:cNvPr>
          <p:cNvSpPr>
            <a:spLocks noGrp="1"/>
          </p:cNvSpPr>
          <p:nvPr>
            <p:ph type="dt" sz="half" idx="10"/>
          </p:nvPr>
        </p:nvSpPr>
        <p:spPr/>
        <p:txBody>
          <a:bodyPr/>
          <a:lstStyle/>
          <a:p>
            <a:fld id="{665ED973-E7C9-A74C-919F-3346E3873FF4}" type="datetimeFigureOut">
              <a:rPr lang="en-US" smtClean="0"/>
              <a:t>7/31/26</a:t>
            </a:fld>
            <a:endParaRPr lang="en-US"/>
          </a:p>
        </p:txBody>
      </p:sp>
      <p:sp>
        <p:nvSpPr>
          <p:cNvPr id="6" name="Footer Placeholder 5">
            <a:extLst>
              <a:ext uri="{FF2B5EF4-FFF2-40B4-BE49-F238E27FC236}">
                <a16:creationId xmlns:a16="http://schemas.microsoft.com/office/drawing/2014/main" id="{031F418E-019A-0CE8-3200-6EA36F7703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C76D8B-864F-16E1-54AB-239CCAD369AB}"/>
              </a:ext>
            </a:extLst>
          </p:cNvPr>
          <p:cNvSpPr>
            <a:spLocks noGrp="1"/>
          </p:cNvSpPr>
          <p:nvPr>
            <p:ph type="sldNum" sz="quarter" idx="12"/>
          </p:nvPr>
        </p:nvSpPr>
        <p:spPr/>
        <p:txBody>
          <a:bodyPr/>
          <a:lstStyle/>
          <a:p>
            <a:fld id="{E7B3D467-7125-2B40-8C13-98809EC94FF6}" type="slidenum">
              <a:rPr lang="en-US" smtClean="0"/>
              <a:t>‹#›</a:t>
            </a:fld>
            <a:endParaRPr lang="en-US"/>
          </a:p>
        </p:txBody>
      </p:sp>
    </p:spTree>
    <p:extLst>
      <p:ext uri="{BB962C8B-B14F-4D97-AF65-F5344CB8AC3E}">
        <p14:creationId xmlns:p14="http://schemas.microsoft.com/office/powerpoint/2010/main" val="2402265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B8865-A9B3-88CF-08F2-F6090C37A0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AAE403E-0B68-7C3E-2FBD-009BAECDCC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961B53-F927-6642-CD39-0481C5A500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059F533-CEE6-1575-920C-688FA9FB63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A5C7CF7-F589-9167-470B-622EAB2A888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00A3FE4-B418-3BD1-DCC0-5B1008A7375E}"/>
              </a:ext>
            </a:extLst>
          </p:cNvPr>
          <p:cNvSpPr>
            <a:spLocks noGrp="1"/>
          </p:cNvSpPr>
          <p:nvPr>
            <p:ph type="dt" sz="half" idx="10"/>
          </p:nvPr>
        </p:nvSpPr>
        <p:spPr/>
        <p:txBody>
          <a:bodyPr/>
          <a:lstStyle/>
          <a:p>
            <a:fld id="{665ED973-E7C9-A74C-919F-3346E3873FF4}" type="datetimeFigureOut">
              <a:rPr lang="en-US" smtClean="0"/>
              <a:t>7/31/26</a:t>
            </a:fld>
            <a:endParaRPr lang="en-US"/>
          </a:p>
        </p:txBody>
      </p:sp>
      <p:sp>
        <p:nvSpPr>
          <p:cNvPr id="8" name="Footer Placeholder 7">
            <a:extLst>
              <a:ext uri="{FF2B5EF4-FFF2-40B4-BE49-F238E27FC236}">
                <a16:creationId xmlns:a16="http://schemas.microsoft.com/office/drawing/2014/main" id="{C3A6D99C-7C3B-6169-799A-043CBD54999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09381A5-AF75-A62E-2270-04101F97892E}"/>
              </a:ext>
            </a:extLst>
          </p:cNvPr>
          <p:cNvSpPr>
            <a:spLocks noGrp="1"/>
          </p:cNvSpPr>
          <p:nvPr>
            <p:ph type="sldNum" sz="quarter" idx="12"/>
          </p:nvPr>
        </p:nvSpPr>
        <p:spPr/>
        <p:txBody>
          <a:bodyPr/>
          <a:lstStyle/>
          <a:p>
            <a:fld id="{E7B3D467-7125-2B40-8C13-98809EC94FF6}" type="slidenum">
              <a:rPr lang="en-US" smtClean="0"/>
              <a:t>‹#›</a:t>
            </a:fld>
            <a:endParaRPr lang="en-US"/>
          </a:p>
        </p:txBody>
      </p:sp>
    </p:spTree>
    <p:extLst>
      <p:ext uri="{BB962C8B-B14F-4D97-AF65-F5344CB8AC3E}">
        <p14:creationId xmlns:p14="http://schemas.microsoft.com/office/powerpoint/2010/main" val="1253640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4BA0E-C86D-A2AB-1838-12F8AA59CF7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E5761DB-B37F-46FC-4F0D-6BA1E35C95E0}"/>
              </a:ext>
            </a:extLst>
          </p:cNvPr>
          <p:cNvSpPr>
            <a:spLocks noGrp="1"/>
          </p:cNvSpPr>
          <p:nvPr>
            <p:ph type="dt" sz="half" idx="10"/>
          </p:nvPr>
        </p:nvSpPr>
        <p:spPr/>
        <p:txBody>
          <a:bodyPr/>
          <a:lstStyle/>
          <a:p>
            <a:fld id="{665ED973-E7C9-A74C-919F-3346E3873FF4}" type="datetimeFigureOut">
              <a:rPr lang="en-US" smtClean="0"/>
              <a:t>7/31/26</a:t>
            </a:fld>
            <a:endParaRPr lang="en-US"/>
          </a:p>
        </p:txBody>
      </p:sp>
      <p:sp>
        <p:nvSpPr>
          <p:cNvPr id="4" name="Footer Placeholder 3">
            <a:extLst>
              <a:ext uri="{FF2B5EF4-FFF2-40B4-BE49-F238E27FC236}">
                <a16:creationId xmlns:a16="http://schemas.microsoft.com/office/drawing/2014/main" id="{383FA713-F17C-2368-2732-580974E4FC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199D31-D679-758B-99A1-68E5B1370B30}"/>
              </a:ext>
            </a:extLst>
          </p:cNvPr>
          <p:cNvSpPr>
            <a:spLocks noGrp="1"/>
          </p:cNvSpPr>
          <p:nvPr>
            <p:ph type="sldNum" sz="quarter" idx="12"/>
          </p:nvPr>
        </p:nvSpPr>
        <p:spPr/>
        <p:txBody>
          <a:bodyPr/>
          <a:lstStyle/>
          <a:p>
            <a:fld id="{E7B3D467-7125-2B40-8C13-98809EC94FF6}" type="slidenum">
              <a:rPr lang="en-US" smtClean="0"/>
              <a:t>‹#›</a:t>
            </a:fld>
            <a:endParaRPr lang="en-US"/>
          </a:p>
        </p:txBody>
      </p:sp>
    </p:spTree>
    <p:extLst>
      <p:ext uri="{BB962C8B-B14F-4D97-AF65-F5344CB8AC3E}">
        <p14:creationId xmlns:p14="http://schemas.microsoft.com/office/powerpoint/2010/main" val="4023369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0FCC68-5E22-829E-2AA5-51B43E63AB1E}"/>
              </a:ext>
            </a:extLst>
          </p:cNvPr>
          <p:cNvSpPr>
            <a:spLocks noGrp="1"/>
          </p:cNvSpPr>
          <p:nvPr>
            <p:ph type="dt" sz="half" idx="10"/>
          </p:nvPr>
        </p:nvSpPr>
        <p:spPr/>
        <p:txBody>
          <a:bodyPr/>
          <a:lstStyle/>
          <a:p>
            <a:fld id="{665ED973-E7C9-A74C-919F-3346E3873FF4}" type="datetimeFigureOut">
              <a:rPr lang="en-US" smtClean="0"/>
              <a:t>7/31/26</a:t>
            </a:fld>
            <a:endParaRPr lang="en-US"/>
          </a:p>
        </p:txBody>
      </p:sp>
      <p:sp>
        <p:nvSpPr>
          <p:cNvPr id="3" name="Footer Placeholder 2">
            <a:extLst>
              <a:ext uri="{FF2B5EF4-FFF2-40B4-BE49-F238E27FC236}">
                <a16:creationId xmlns:a16="http://schemas.microsoft.com/office/drawing/2014/main" id="{6EE7AC84-3693-73BC-1066-FF2A3C80CF4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18CB90B-D774-2285-B967-041C8073B6D4}"/>
              </a:ext>
            </a:extLst>
          </p:cNvPr>
          <p:cNvSpPr>
            <a:spLocks noGrp="1"/>
          </p:cNvSpPr>
          <p:nvPr>
            <p:ph type="sldNum" sz="quarter" idx="12"/>
          </p:nvPr>
        </p:nvSpPr>
        <p:spPr/>
        <p:txBody>
          <a:bodyPr/>
          <a:lstStyle/>
          <a:p>
            <a:fld id="{E7B3D467-7125-2B40-8C13-98809EC94FF6}" type="slidenum">
              <a:rPr lang="en-US" smtClean="0"/>
              <a:t>‹#›</a:t>
            </a:fld>
            <a:endParaRPr lang="en-US"/>
          </a:p>
        </p:txBody>
      </p:sp>
    </p:spTree>
    <p:extLst>
      <p:ext uri="{BB962C8B-B14F-4D97-AF65-F5344CB8AC3E}">
        <p14:creationId xmlns:p14="http://schemas.microsoft.com/office/powerpoint/2010/main" val="852910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B1D16-FD86-8E47-7443-1096483874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28DE468-6CCF-7495-96C7-0815158BA3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4A55EE-7FBD-1306-30CD-0AB8530BBA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C11772-FFCB-734C-A75A-AD385D94D7C0}"/>
              </a:ext>
            </a:extLst>
          </p:cNvPr>
          <p:cNvSpPr>
            <a:spLocks noGrp="1"/>
          </p:cNvSpPr>
          <p:nvPr>
            <p:ph type="dt" sz="half" idx="10"/>
          </p:nvPr>
        </p:nvSpPr>
        <p:spPr/>
        <p:txBody>
          <a:bodyPr/>
          <a:lstStyle/>
          <a:p>
            <a:fld id="{665ED973-E7C9-A74C-919F-3346E3873FF4}" type="datetimeFigureOut">
              <a:rPr lang="en-US" smtClean="0"/>
              <a:t>7/31/26</a:t>
            </a:fld>
            <a:endParaRPr lang="en-US"/>
          </a:p>
        </p:txBody>
      </p:sp>
      <p:sp>
        <p:nvSpPr>
          <p:cNvPr id="6" name="Footer Placeholder 5">
            <a:extLst>
              <a:ext uri="{FF2B5EF4-FFF2-40B4-BE49-F238E27FC236}">
                <a16:creationId xmlns:a16="http://schemas.microsoft.com/office/drawing/2014/main" id="{EE5FBB16-DB99-58F2-9D17-CD44F8C128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6A3AD5-7CE0-277A-300E-3B4792E39412}"/>
              </a:ext>
            </a:extLst>
          </p:cNvPr>
          <p:cNvSpPr>
            <a:spLocks noGrp="1"/>
          </p:cNvSpPr>
          <p:nvPr>
            <p:ph type="sldNum" sz="quarter" idx="12"/>
          </p:nvPr>
        </p:nvSpPr>
        <p:spPr/>
        <p:txBody>
          <a:bodyPr/>
          <a:lstStyle/>
          <a:p>
            <a:fld id="{E7B3D467-7125-2B40-8C13-98809EC94FF6}" type="slidenum">
              <a:rPr lang="en-US" smtClean="0"/>
              <a:t>‹#›</a:t>
            </a:fld>
            <a:endParaRPr lang="en-US"/>
          </a:p>
        </p:txBody>
      </p:sp>
    </p:spTree>
    <p:extLst>
      <p:ext uri="{BB962C8B-B14F-4D97-AF65-F5344CB8AC3E}">
        <p14:creationId xmlns:p14="http://schemas.microsoft.com/office/powerpoint/2010/main" val="4255703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76EDD-B92E-D5D9-CE2E-7BCC497981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F5FCA89-E424-19D2-8AC2-5983BD38E3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D70DB8-270D-4554-CF56-F6E77CC3C9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0AAC1F-BFCB-8602-7F6F-E26A7C682B53}"/>
              </a:ext>
            </a:extLst>
          </p:cNvPr>
          <p:cNvSpPr>
            <a:spLocks noGrp="1"/>
          </p:cNvSpPr>
          <p:nvPr>
            <p:ph type="dt" sz="half" idx="10"/>
          </p:nvPr>
        </p:nvSpPr>
        <p:spPr/>
        <p:txBody>
          <a:bodyPr/>
          <a:lstStyle/>
          <a:p>
            <a:fld id="{665ED973-E7C9-A74C-919F-3346E3873FF4}" type="datetimeFigureOut">
              <a:rPr lang="en-US" smtClean="0"/>
              <a:t>7/31/26</a:t>
            </a:fld>
            <a:endParaRPr lang="en-US"/>
          </a:p>
        </p:txBody>
      </p:sp>
      <p:sp>
        <p:nvSpPr>
          <p:cNvPr id="6" name="Footer Placeholder 5">
            <a:extLst>
              <a:ext uri="{FF2B5EF4-FFF2-40B4-BE49-F238E27FC236}">
                <a16:creationId xmlns:a16="http://schemas.microsoft.com/office/drawing/2014/main" id="{4DC2FE67-2F53-9A39-57E1-61D87CE7EA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03DB9F-385B-E3CB-1834-124D6727C5AA}"/>
              </a:ext>
            </a:extLst>
          </p:cNvPr>
          <p:cNvSpPr>
            <a:spLocks noGrp="1"/>
          </p:cNvSpPr>
          <p:nvPr>
            <p:ph type="sldNum" sz="quarter" idx="12"/>
          </p:nvPr>
        </p:nvSpPr>
        <p:spPr/>
        <p:txBody>
          <a:bodyPr/>
          <a:lstStyle/>
          <a:p>
            <a:fld id="{E7B3D467-7125-2B40-8C13-98809EC94FF6}" type="slidenum">
              <a:rPr lang="en-US" smtClean="0"/>
              <a:t>‹#›</a:t>
            </a:fld>
            <a:endParaRPr lang="en-US"/>
          </a:p>
        </p:txBody>
      </p:sp>
    </p:spTree>
    <p:extLst>
      <p:ext uri="{BB962C8B-B14F-4D97-AF65-F5344CB8AC3E}">
        <p14:creationId xmlns:p14="http://schemas.microsoft.com/office/powerpoint/2010/main" val="79040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1A8F4D-5B9E-30D6-2196-5F121E88EA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BAC4E82-54BC-DCD1-0866-F8E9D0B649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C2F1E1-EE0F-B9F6-27E4-84B77B018C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65ED973-E7C9-A74C-919F-3346E3873FF4}" type="datetimeFigureOut">
              <a:rPr lang="en-US" smtClean="0"/>
              <a:t>7/31/26</a:t>
            </a:fld>
            <a:endParaRPr lang="en-US"/>
          </a:p>
        </p:txBody>
      </p:sp>
      <p:sp>
        <p:nvSpPr>
          <p:cNvPr id="5" name="Footer Placeholder 4">
            <a:extLst>
              <a:ext uri="{FF2B5EF4-FFF2-40B4-BE49-F238E27FC236}">
                <a16:creationId xmlns:a16="http://schemas.microsoft.com/office/drawing/2014/main" id="{6369BE02-153D-1B2E-183E-3E9FB1E9C8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4DB79BD-6423-773D-DBD5-36EFFE7CF8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7B3D467-7125-2B40-8C13-98809EC94FF6}" type="slidenum">
              <a:rPr lang="en-US" smtClean="0"/>
              <a:t>‹#›</a:t>
            </a:fld>
            <a:endParaRPr lang="en-US"/>
          </a:p>
        </p:txBody>
      </p:sp>
    </p:spTree>
    <p:extLst>
      <p:ext uri="{BB962C8B-B14F-4D97-AF65-F5344CB8AC3E}">
        <p14:creationId xmlns:p14="http://schemas.microsoft.com/office/powerpoint/2010/main" val="3447746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chart" Target="../charts/chart4.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261.png"/><Relationship Id="rId2" Type="http://schemas.openxmlformats.org/officeDocument/2006/relationships/image" Target="../media/image250.png"/><Relationship Id="rId1" Type="http://schemas.openxmlformats.org/officeDocument/2006/relationships/slideLayout" Target="../slideLayouts/slideLayout2.xml"/><Relationship Id="rId6" Type="http://schemas.openxmlformats.org/officeDocument/2006/relationships/image" Target="../media/image281.png"/><Relationship Id="rId5" Type="http://schemas.openxmlformats.org/officeDocument/2006/relationships/image" Target="../media/image3.png"/><Relationship Id="rId4" Type="http://schemas.openxmlformats.org/officeDocument/2006/relationships/image" Target="../media/image271.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9.png"/><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260.png"/><Relationship Id="rId7" Type="http://schemas.openxmlformats.org/officeDocument/2006/relationships/image" Target="../media/image30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20.png"/><Relationship Id="rId5" Type="http://schemas.openxmlformats.org/officeDocument/2006/relationships/image" Target="../media/image280.png"/><Relationship Id="rId4" Type="http://schemas.openxmlformats.org/officeDocument/2006/relationships/image" Target="../media/image270.png"/><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8.png"/><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0.png"/><Relationship Id="rId1" Type="http://schemas.openxmlformats.org/officeDocument/2006/relationships/slideLayout" Target="../slideLayouts/slideLayout1.xml"/><Relationship Id="rId4" Type="http://schemas.openxmlformats.org/officeDocument/2006/relationships/image" Target="../media/image41.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3" Type="http://schemas.openxmlformats.org/officeDocument/2006/relationships/image" Target="../media/image24.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3.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22.png"/><Relationship Id="rId5" Type="http://schemas.openxmlformats.org/officeDocument/2006/relationships/image" Target="../media/image19.png"/><Relationship Id="rId10" Type="http://schemas.openxmlformats.org/officeDocument/2006/relationships/image" Target="../media/image200.png"/><Relationship Id="rId4" Type="http://schemas.openxmlformats.org/officeDocument/2006/relationships/image" Target="../media/image18.png"/><Relationship Id="rId1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chart" Target="../charts/chart1.xml"/><Relationship Id="rId7"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3.png"/><Relationship Id="rId4" Type="http://schemas.openxmlformats.org/officeDocument/2006/relationships/chart" Target="../charts/chart2.xml"/><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BE3D6">
            <a:alpha val="76078"/>
          </a:srgb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BA37EB2-3E25-38EA-BF7B-A49A0E44BCAD}"/>
              </a:ext>
            </a:extLst>
          </p:cNvPr>
          <p:cNvSpPr>
            <a:spLocks noGrp="1"/>
          </p:cNvSpPr>
          <p:nvPr>
            <p:ph type="ctrTitle"/>
          </p:nvPr>
        </p:nvSpPr>
        <p:spPr>
          <a:xfrm>
            <a:off x="914400" y="1958975"/>
            <a:ext cx="10363200" cy="1470025"/>
          </a:xfrm>
        </p:spPr>
        <p:txBody>
          <a:bodyPr/>
          <a:lstStyle/>
          <a:p>
            <a:r>
              <a:rPr lang="en-US" sz="4400" dirty="0"/>
              <a:t>Nonvolatile Computer Memory Using MEMS  Technology</a:t>
            </a:r>
          </a:p>
        </p:txBody>
      </p:sp>
      <p:sp>
        <p:nvSpPr>
          <p:cNvPr id="5" name="Subtitle 2">
            <a:extLst>
              <a:ext uri="{FF2B5EF4-FFF2-40B4-BE49-F238E27FC236}">
                <a16:creationId xmlns:a16="http://schemas.microsoft.com/office/drawing/2014/main" id="{02835414-23BC-76DC-9B1D-0654C25EDCDE}"/>
              </a:ext>
            </a:extLst>
          </p:cNvPr>
          <p:cNvSpPr>
            <a:spLocks noGrp="1"/>
          </p:cNvSpPr>
          <p:nvPr>
            <p:ph type="subTitle" idx="1"/>
          </p:nvPr>
        </p:nvSpPr>
        <p:spPr>
          <a:xfrm>
            <a:off x="1828799" y="3720208"/>
            <a:ext cx="8534400" cy="1752600"/>
          </a:xfrm>
        </p:spPr>
        <p:txBody>
          <a:bodyPr/>
          <a:lstStyle/>
          <a:p>
            <a:r>
              <a:rPr lang="en-US" dirty="0">
                <a:solidFill>
                  <a:srgbClr val="C00000"/>
                </a:solidFill>
              </a:rPr>
              <a:t>Romindra Gokhul, The City College of New York</a:t>
            </a:r>
          </a:p>
          <a:p>
            <a:r>
              <a:rPr lang="en-US" dirty="0">
                <a:solidFill>
                  <a:srgbClr val="C00000"/>
                </a:solidFill>
              </a:rPr>
              <a:t>Dr. Shamus McNamara, University of Louisville</a:t>
            </a:r>
          </a:p>
        </p:txBody>
      </p:sp>
      <p:pic>
        <p:nvPicPr>
          <p:cNvPr id="7" name="Picture 6" descr="A picture containing text, transport, wheel&#10;&#10;Description automatically generated">
            <a:extLst>
              <a:ext uri="{FF2B5EF4-FFF2-40B4-BE49-F238E27FC236}">
                <a16:creationId xmlns:a16="http://schemas.microsoft.com/office/drawing/2014/main" id="{6B585635-33AE-5B72-BE75-D78B2F6CBC1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027485" y="176745"/>
            <a:ext cx="1108038" cy="1113829"/>
          </a:xfrm>
          <a:prstGeom prst="rect">
            <a:avLst/>
          </a:prstGeom>
        </p:spPr>
      </p:pic>
      <p:sp>
        <p:nvSpPr>
          <p:cNvPr id="10" name="TextBox 9">
            <a:extLst>
              <a:ext uri="{FF2B5EF4-FFF2-40B4-BE49-F238E27FC236}">
                <a16:creationId xmlns:a16="http://schemas.microsoft.com/office/drawing/2014/main" id="{80E2CFCF-0052-4FB3-F165-1209E53354B1}"/>
              </a:ext>
            </a:extLst>
          </p:cNvPr>
          <p:cNvSpPr txBox="1"/>
          <p:nvPr/>
        </p:nvSpPr>
        <p:spPr>
          <a:xfrm>
            <a:off x="156365" y="6456818"/>
            <a:ext cx="2974982" cy="369332"/>
          </a:xfrm>
          <a:prstGeom prst="rect">
            <a:avLst/>
          </a:prstGeom>
          <a:noFill/>
        </p:spPr>
        <p:txBody>
          <a:bodyPr wrap="none" rtlCol="0">
            <a:spAutoFit/>
          </a:bodyPr>
          <a:lstStyle/>
          <a:p>
            <a:r>
              <a:rPr lang="en-US" b="1" dirty="0">
                <a:latin typeface="Calibri" panose="020F0502020204030204" pitchFamily="34" charset="0"/>
                <a:cs typeface="Calibri" panose="020F0502020204030204" pitchFamily="34" charset="0"/>
              </a:rPr>
              <a:t>NSF REU Award ID </a:t>
            </a:r>
            <a:r>
              <a:rPr lang="en-US" dirty="0"/>
              <a:t>#2348869 </a:t>
            </a:r>
            <a:endParaRPr lang="en-US" b="1" dirty="0">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9DF9F09E-3DBC-6674-8642-DAB0961E27C1}"/>
              </a:ext>
            </a:extLst>
          </p:cNvPr>
          <p:cNvPicPr>
            <a:picLocks noChangeAspect="1"/>
          </p:cNvPicPr>
          <p:nvPr/>
        </p:nvPicPr>
        <p:blipFill>
          <a:blip r:embed="rId4"/>
          <a:stretch>
            <a:fillRect/>
          </a:stretch>
        </p:blipFill>
        <p:spPr>
          <a:xfrm>
            <a:off x="10345569" y="98252"/>
            <a:ext cx="1690065" cy="1086471"/>
          </a:xfrm>
          <a:prstGeom prst="rect">
            <a:avLst/>
          </a:prstGeom>
        </p:spPr>
      </p:pic>
      <p:pic>
        <p:nvPicPr>
          <p:cNvPr id="12" name="Picture 11">
            <a:extLst>
              <a:ext uri="{FF2B5EF4-FFF2-40B4-BE49-F238E27FC236}">
                <a16:creationId xmlns:a16="http://schemas.microsoft.com/office/drawing/2014/main" id="{219F50B2-C8D0-C59A-2E86-6E56D7335B12}"/>
              </a:ext>
            </a:extLst>
          </p:cNvPr>
          <p:cNvPicPr>
            <a:picLocks noChangeAspect="1"/>
          </p:cNvPicPr>
          <p:nvPr/>
        </p:nvPicPr>
        <p:blipFill>
          <a:blip r:embed="rId5"/>
          <a:srcRect r="67328"/>
          <a:stretch>
            <a:fillRect/>
          </a:stretch>
        </p:blipFill>
        <p:spPr>
          <a:xfrm>
            <a:off x="17988" y="31850"/>
            <a:ext cx="1108038" cy="1258724"/>
          </a:xfrm>
          <a:prstGeom prst="rect">
            <a:avLst/>
          </a:prstGeom>
        </p:spPr>
      </p:pic>
      <p:pic>
        <p:nvPicPr>
          <p:cNvPr id="14" name="Picture 13">
            <a:extLst>
              <a:ext uri="{FF2B5EF4-FFF2-40B4-BE49-F238E27FC236}">
                <a16:creationId xmlns:a16="http://schemas.microsoft.com/office/drawing/2014/main" id="{150B533E-AE56-05AD-9244-CC0C01FECAE1}"/>
              </a:ext>
            </a:extLst>
          </p:cNvPr>
          <p:cNvPicPr>
            <a:picLocks noChangeAspect="1"/>
          </p:cNvPicPr>
          <p:nvPr/>
        </p:nvPicPr>
        <p:blipFill>
          <a:blip r:embed="rId6"/>
          <a:stretch>
            <a:fillRect/>
          </a:stretch>
        </p:blipFill>
        <p:spPr>
          <a:xfrm>
            <a:off x="7737165" y="5913348"/>
            <a:ext cx="4377097" cy="846400"/>
          </a:xfrm>
          <a:prstGeom prst="rect">
            <a:avLst/>
          </a:prstGeom>
        </p:spPr>
      </p:pic>
      <p:pic>
        <p:nvPicPr>
          <p:cNvPr id="16" name="Picture 15">
            <a:extLst>
              <a:ext uri="{FF2B5EF4-FFF2-40B4-BE49-F238E27FC236}">
                <a16:creationId xmlns:a16="http://schemas.microsoft.com/office/drawing/2014/main" id="{27BACD04-ED9E-BF6F-7626-139589CCA4CA}"/>
              </a:ext>
            </a:extLst>
          </p:cNvPr>
          <p:cNvPicPr>
            <a:picLocks noChangeAspect="1"/>
          </p:cNvPicPr>
          <p:nvPr/>
        </p:nvPicPr>
        <p:blipFill>
          <a:blip r:embed="rId7"/>
          <a:stretch>
            <a:fillRect/>
          </a:stretch>
        </p:blipFill>
        <p:spPr>
          <a:xfrm>
            <a:off x="2336072" y="174435"/>
            <a:ext cx="4481367" cy="1017681"/>
          </a:xfrm>
          <a:prstGeom prst="rect">
            <a:avLst/>
          </a:prstGeom>
        </p:spPr>
      </p:pic>
      <p:pic>
        <p:nvPicPr>
          <p:cNvPr id="18" name="Picture 17">
            <a:extLst>
              <a:ext uri="{FF2B5EF4-FFF2-40B4-BE49-F238E27FC236}">
                <a16:creationId xmlns:a16="http://schemas.microsoft.com/office/drawing/2014/main" id="{D265F081-363B-2453-6864-2C15B0E005A4}"/>
              </a:ext>
            </a:extLst>
          </p:cNvPr>
          <p:cNvPicPr>
            <a:picLocks noChangeAspect="1"/>
          </p:cNvPicPr>
          <p:nvPr/>
        </p:nvPicPr>
        <p:blipFill>
          <a:blip r:embed="rId8"/>
          <a:stretch>
            <a:fillRect/>
          </a:stretch>
        </p:blipFill>
        <p:spPr>
          <a:xfrm>
            <a:off x="215328" y="5940780"/>
            <a:ext cx="2885122" cy="516038"/>
          </a:xfrm>
          <a:prstGeom prst="rect">
            <a:avLst/>
          </a:prstGeom>
        </p:spPr>
      </p:pic>
    </p:spTree>
    <p:extLst>
      <p:ext uri="{BB962C8B-B14F-4D97-AF65-F5344CB8AC3E}">
        <p14:creationId xmlns:p14="http://schemas.microsoft.com/office/powerpoint/2010/main" val="11415679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BE3D6">
            <a:alpha val="76000"/>
          </a:srgbClr>
        </a:solidFill>
        <a:effectLst/>
      </p:bgPr>
    </p:bg>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BEF276EE-0227-9704-1C44-5BB9816D0B0C}"/>
              </a:ext>
            </a:extLst>
          </p:cNvPr>
          <p:cNvGraphicFramePr>
            <a:graphicFrameLocks/>
          </p:cNvGraphicFramePr>
          <p:nvPr>
            <p:extLst>
              <p:ext uri="{D42A27DB-BD31-4B8C-83A1-F6EECF244321}">
                <p14:modId xmlns:p14="http://schemas.microsoft.com/office/powerpoint/2010/main" val="3880902809"/>
              </p:ext>
            </p:extLst>
          </p:nvPr>
        </p:nvGraphicFramePr>
        <p:xfrm>
          <a:off x="6846015" y="1552160"/>
          <a:ext cx="5236981" cy="2912142"/>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EA97C1D7-2DFC-D98F-8E6A-0B04D7C156E6}"/>
              </a:ext>
            </a:extLst>
          </p:cNvPr>
          <p:cNvSpPr txBox="1"/>
          <p:nvPr/>
        </p:nvSpPr>
        <p:spPr>
          <a:xfrm>
            <a:off x="1385506" y="167342"/>
            <a:ext cx="10493835" cy="646331"/>
          </a:xfrm>
          <a:prstGeom prst="rect">
            <a:avLst/>
          </a:prstGeom>
          <a:noFill/>
        </p:spPr>
        <p:txBody>
          <a:bodyPr wrap="none" rtlCol="0">
            <a:spAutoFit/>
          </a:bodyPr>
          <a:lstStyle/>
          <a:p>
            <a:r>
              <a:rPr lang="en-US" sz="3600" b="1" dirty="0">
                <a:solidFill>
                  <a:srgbClr val="C00000"/>
                </a:solidFill>
              </a:rPr>
              <a:t>Looking for a snap, finding a quadratic response </a:t>
            </a:r>
          </a:p>
        </p:txBody>
      </p:sp>
      <p:pic>
        <p:nvPicPr>
          <p:cNvPr id="7" name="Picture 6">
            <a:extLst>
              <a:ext uri="{FF2B5EF4-FFF2-40B4-BE49-F238E27FC236}">
                <a16:creationId xmlns:a16="http://schemas.microsoft.com/office/drawing/2014/main" id="{96A2D95D-4F26-263B-9462-67352EB208B9}"/>
              </a:ext>
            </a:extLst>
          </p:cNvPr>
          <p:cNvPicPr>
            <a:picLocks noChangeAspect="1"/>
          </p:cNvPicPr>
          <p:nvPr/>
        </p:nvPicPr>
        <p:blipFill>
          <a:blip r:embed="rId4"/>
          <a:srcRect r="67328"/>
          <a:stretch>
            <a:fillRect/>
          </a:stretch>
        </p:blipFill>
        <p:spPr>
          <a:xfrm>
            <a:off x="0" y="-45924"/>
            <a:ext cx="812795" cy="923330"/>
          </a:xfrm>
          <a:prstGeom prst="rect">
            <a:avLst/>
          </a:prstGeom>
        </p:spPr>
      </p:pic>
      <p:sp>
        <p:nvSpPr>
          <p:cNvPr id="9" name="TextBox 8">
            <a:extLst>
              <a:ext uri="{FF2B5EF4-FFF2-40B4-BE49-F238E27FC236}">
                <a16:creationId xmlns:a16="http://schemas.microsoft.com/office/drawing/2014/main" id="{D8658986-8776-8950-6682-405332D7F995}"/>
              </a:ext>
            </a:extLst>
          </p:cNvPr>
          <p:cNvSpPr txBox="1"/>
          <p:nvPr/>
        </p:nvSpPr>
        <p:spPr>
          <a:xfrm>
            <a:off x="-207681" y="5813465"/>
            <a:ext cx="12607362" cy="569387"/>
          </a:xfrm>
          <a:prstGeom prst="rect">
            <a:avLst/>
          </a:prstGeom>
          <a:noFill/>
        </p:spPr>
        <p:txBody>
          <a:bodyPr wrap="square" rtlCol="0">
            <a:spAutoFit/>
          </a:bodyPr>
          <a:lstStyle/>
          <a:p>
            <a:pPr algn="ctr"/>
            <a:r>
              <a:rPr lang="en-US" sz="1550" b="1" dirty="0">
                <a:solidFill>
                  <a:srgbClr val="C00000"/>
                </a:solidFill>
              </a:rPr>
              <a:t>The capacitance grows as V² and fully recovers after every sweep, ~ -7.80pF. It is not the step function beam switching we were expecting.</a:t>
            </a:r>
            <a:br>
              <a:rPr lang="en-US" sz="1550" b="1" dirty="0">
                <a:solidFill>
                  <a:srgbClr val="C00000"/>
                </a:solidFill>
              </a:rPr>
            </a:br>
            <a:endParaRPr lang="en-US" sz="1550" b="1" dirty="0">
              <a:solidFill>
                <a:srgbClr val="C00000"/>
              </a:solidFill>
            </a:endParaRPr>
          </a:p>
        </p:txBody>
      </p:sp>
      <p:sp>
        <p:nvSpPr>
          <p:cNvPr id="12" name="TextBox 11">
            <a:extLst>
              <a:ext uri="{FF2B5EF4-FFF2-40B4-BE49-F238E27FC236}">
                <a16:creationId xmlns:a16="http://schemas.microsoft.com/office/drawing/2014/main" id="{C323D065-AE87-98D7-76D6-E7A798C7351C}"/>
              </a:ext>
            </a:extLst>
          </p:cNvPr>
          <p:cNvSpPr txBox="1"/>
          <p:nvPr/>
        </p:nvSpPr>
        <p:spPr>
          <a:xfrm>
            <a:off x="7998207" y="2681892"/>
            <a:ext cx="397866" cy="246221"/>
          </a:xfrm>
          <a:prstGeom prst="rect">
            <a:avLst/>
          </a:prstGeom>
          <a:noFill/>
        </p:spPr>
        <p:txBody>
          <a:bodyPr wrap="none" rtlCol="0">
            <a:spAutoFit/>
          </a:bodyPr>
          <a:lstStyle/>
          <a:p>
            <a:r>
              <a:rPr lang="en-US" sz="1000" dirty="0"/>
              <a:t>10V</a:t>
            </a:r>
          </a:p>
        </p:txBody>
      </p:sp>
      <p:sp>
        <p:nvSpPr>
          <p:cNvPr id="13" name="TextBox 12">
            <a:extLst>
              <a:ext uri="{FF2B5EF4-FFF2-40B4-BE49-F238E27FC236}">
                <a16:creationId xmlns:a16="http://schemas.microsoft.com/office/drawing/2014/main" id="{5C5D50D7-17A0-A120-4AD6-80E1BE43DED0}"/>
              </a:ext>
            </a:extLst>
          </p:cNvPr>
          <p:cNvSpPr txBox="1"/>
          <p:nvPr/>
        </p:nvSpPr>
        <p:spPr>
          <a:xfrm>
            <a:off x="8850202" y="2558782"/>
            <a:ext cx="397866" cy="246221"/>
          </a:xfrm>
          <a:prstGeom prst="rect">
            <a:avLst/>
          </a:prstGeom>
          <a:noFill/>
        </p:spPr>
        <p:txBody>
          <a:bodyPr wrap="none" rtlCol="0">
            <a:spAutoFit/>
          </a:bodyPr>
          <a:lstStyle/>
          <a:p>
            <a:r>
              <a:rPr lang="en-US" sz="1000" dirty="0"/>
              <a:t>15V</a:t>
            </a:r>
          </a:p>
        </p:txBody>
      </p:sp>
      <p:graphicFrame>
        <p:nvGraphicFramePr>
          <p:cNvPr id="17" name="Chart 16">
            <a:extLst>
              <a:ext uri="{FF2B5EF4-FFF2-40B4-BE49-F238E27FC236}">
                <a16:creationId xmlns:a16="http://schemas.microsoft.com/office/drawing/2014/main" id="{3EA440DC-CAB9-45F9-E099-3AEF39D40342}"/>
              </a:ext>
            </a:extLst>
          </p:cNvPr>
          <p:cNvGraphicFramePr>
            <a:graphicFrameLocks/>
          </p:cNvGraphicFramePr>
          <p:nvPr>
            <p:extLst>
              <p:ext uri="{D42A27DB-BD31-4B8C-83A1-F6EECF244321}">
                <p14:modId xmlns:p14="http://schemas.microsoft.com/office/powerpoint/2010/main" val="633276498"/>
              </p:ext>
            </p:extLst>
          </p:nvPr>
        </p:nvGraphicFramePr>
        <p:xfrm>
          <a:off x="105330" y="1524055"/>
          <a:ext cx="5990670" cy="3099030"/>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a:extLst>
              <a:ext uri="{FF2B5EF4-FFF2-40B4-BE49-F238E27FC236}">
                <a16:creationId xmlns:a16="http://schemas.microsoft.com/office/drawing/2014/main" id="{2E4454D5-011B-7478-2AE5-F0DD42E4BB32}"/>
              </a:ext>
            </a:extLst>
          </p:cNvPr>
          <p:cNvSpPr txBox="1"/>
          <p:nvPr/>
        </p:nvSpPr>
        <p:spPr>
          <a:xfrm>
            <a:off x="11760472" y="6488668"/>
            <a:ext cx="322524" cy="246221"/>
          </a:xfrm>
          <a:prstGeom prst="rect">
            <a:avLst/>
          </a:prstGeom>
          <a:noFill/>
        </p:spPr>
        <p:txBody>
          <a:bodyPr wrap="none" rtlCol="0">
            <a:spAutoFit/>
          </a:bodyPr>
          <a:lstStyle/>
          <a:p>
            <a:r>
              <a:rPr lang="en-US" sz="1000" dirty="0"/>
              <a:t>10</a:t>
            </a:r>
          </a:p>
        </p:txBody>
      </p:sp>
      <p:sp>
        <p:nvSpPr>
          <p:cNvPr id="14" name="TextBox 13">
            <a:extLst>
              <a:ext uri="{FF2B5EF4-FFF2-40B4-BE49-F238E27FC236}">
                <a16:creationId xmlns:a16="http://schemas.microsoft.com/office/drawing/2014/main" id="{CFE8F58C-068D-F8B0-2850-ED642A6E17E5}"/>
              </a:ext>
            </a:extLst>
          </p:cNvPr>
          <p:cNvSpPr txBox="1"/>
          <p:nvPr/>
        </p:nvSpPr>
        <p:spPr>
          <a:xfrm>
            <a:off x="186870" y="4692435"/>
            <a:ext cx="2649187" cy="738664"/>
          </a:xfrm>
          <a:prstGeom prst="rect">
            <a:avLst/>
          </a:prstGeom>
          <a:noFill/>
        </p:spPr>
        <p:txBody>
          <a:bodyPr wrap="none" rtlCol="0">
            <a:spAutoFit/>
          </a:bodyPr>
          <a:lstStyle/>
          <a:p>
            <a:r>
              <a:rPr lang="en-US" sz="1400" b="1" dirty="0"/>
              <a:t>C grows as V²</a:t>
            </a:r>
            <a:br>
              <a:rPr lang="en-US" sz="1400" dirty="0"/>
            </a:br>
            <a:r>
              <a:rPr lang="en-US" sz="1400" dirty="0"/>
              <a:t>Electrostatic Force ∝ V², </a:t>
            </a:r>
            <a:br>
              <a:rPr lang="en-US" sz="1400" dirty="0"/>
            </a:br>
            <a:r>
              <a:rPr lang="en-US" sz="1400" dirty="0"/>
              <a:t>Deflection ∝ Electrostatic Force</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7A47204E-7E6C-8A70-A08C-AC6B51A0D6C4}"/>
                  </a:ext>
                </a:extLst>
              </p:cNvPr>
              <p:cNvSpPr txBox="1"/>
              <p:nvPr/>
            </p:nvSpPr>
            <p:spPr>
              <a:xfrm>
                <a:off x="4076228" y="4720578"/>
                <a:ext cx="2478499" cy="835678"/>
              </a:xfrm>
              <a:prstGeom prst="rect">
                <a:avLst/>
              </a:prstGeom>
              <a:noFill/>
            </p:spPr>
            <p:txBody>
              <a:bodyPr wrap="none" rtlCol="0">
                <a:spAutoFit/>
              </a:bodyPr>
              <a:lstStyle/>
              <a:p>
                <a:r>
                  <a:rPr lang="en-US" sz="1400" b="1" dirty="0"/>
                  <a:t>One constant fits everything</a:t>
                </a:r>
                <a:br>
                  <a:rPr lang="en-US" sz="1400" dirty="0"/>
                </a:br>
                <a:r>
                  <a:rPr lang="en-US" sz="1400" dirty="0"/>
                  <a:t>k= ΔC / V² = 0.037 </a:t>
                </a:r>
                <a14:m>
                  <m:oMath xmlns:m="http://schemas.openxmlformats.org/officeDocument/2006/math">
                    <m:f>
                      <m:fPr>
                        <m:ctrlPr>
                          <a:rPr lang="en-US" sz="1400" i="1" smtClean="0">
                            <a:latin typeface="Cambria Math" panose="02040503050406030204" pitchFamily="18" charset="0"/>
                          </a:rPr>
                        </m:ctrlPr>
                      </m:fPr>
                      <m:num>
                        <m:r>
                          <a:rPr lang="en-US" sz="1400" b="0" i="1" smtClean="0">
                            <a:latin typeface="Cambria Math" panose="02040503050406030204" pitchFamily="18" charset="0"/>
                          </a:rPr>
                          <m:t>𝑓𝐹</m:t>
                        </m:r>
                      </m:num>
                      <m:den>
                        <m:sSup>
                          <m:sSupPr>
                            <m:ctrlPr>
                              <a:rPr lang="en-US" sz="1400" i="1" smtClean="0">
                                <a:latin typeface="Cambria Math" panose="02040503050406030204" pitchFamily="18" charset="0"/>
                              </a:rPr>
                            </m:ctrlPr>
                          </m:sSupPr>
                          <m:e>
                            <m:r>
                              <a:rPr lang="en-US" sz="1400" b="0" i="1" smtClean="0">
                                <a:latin typeface="Cambria Math" panose="02040503050406030204" pitchFamily="18" charset="0"/>
                              </a:rPr>
                              <m:t>𝑉</m:t>
                            </m:r>
                          </m:e>
                          <m:sup>
                            <m:r>
                              <a:rPr lang="en-US" sz="1400" b="0" i="1" smtClean="0">
                                <a:latin typeface="Cambria Math" panose="02040503050406030204" pitchFamily="18" charset="0"/>
                              </a:rPr>
                              <m:t>2</m:t>
                            </m:r>
                          </m:sup>
                        </m:sSup>
                      </m:den>
                    </m:f>
                  </m:oMath>
                </a14:m>
                <a:r>
                  <a:rPr lang="en-US" sz="1400" dirty="0"/>
                  <a:t> across </a:t>
                </a:r>
                <a:br>
                  <a:rPr lang="en-US" sz="1400" dirty="0"/>
                </a:br>
                <a:r>
                  <a:rPr lang="en-US" sz="1400" dirty="0"/>
                  <a:t>10, 15, 17, and 19 V sweeps</a:t>
                </a:r>
              </a:p>
            </p:txBody>
          </p:sp>
        </mc:Choice>
        <mc:Fallback xmlns="">
          <p:sp>
            <p:nvSpPr>
              <p:cNvPr id="15" name="TextBox 14">
                <a:extLst>
                  <a:ext uri="{FF2B5EF4-FFF2-40B4-BE49-F238E27FC236}">
                    <a16:creationId xmlns:a16="http://schemas.microsoft.com/office/drawing/2014/main" id="{7A47204E-7E6C-8A70-A08C-AC6B51A0D6C4}"/>
                  </a:ext>
                </a:extLst>
              </p:cNvPr>
              <p:cNvSpPr txBox="1">
                <a:spLocks noRot="1" noChangeAspect="1" noMove="1" noResize="1" noEditPoints="1" noAdjustHandles="1" noChangeArrowheads="1" noChangeShapeType="1" noTextEdit="1"/>
              </p:cNvSpPr>
              <p:nvPr/>
            </p:nvSpPr>
            <p:spPr>
              <a:xfrm>
                <a:off x="4076228" y="4720578"/>
                <a:ext cx="2478499" cy="835678"/>
              </a:xfrm>
              <a:prstGeom prst="rect">
                <a:avLst/>
              </a:prstGeom>
              <a:blipFill>
                <a:blip r:embed="rId6"/>
                <a:stretch>
                  <a:fillRect l="-1026" b="-7463"/>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99EC8BB6-3662-3019-C224-C7A4ACA037FF}"/>
              </a:ext>
            </a:extLst>
          </p:cNvPr>
          <p:cNvSpPr txBox="1"/>
          <p:nvPr/>
        </p:nvSpPr>
        <p:spPr>
          <a:xfrm>
            <a:off x="7794899" y="4751617"/>
            <a:ext cx="3965573" cy="523220"/>
          </a:xfrm>
          <a:prstGeom prst="rect">
            <a:avLst/>
          </a:prstGeom>
          <a:noFill/>
        </p:spPr>
        <p:txBody>
          <a:bodyPr wrap="none" rtlCol="0">
            <a:spAutoFit/>
          </a:bodyPr>
          <a:lstStyle/>
          <a:p>
            <a:r>
              <a:rPr lang="en-US" sz="1400" b="1" dirty="0"/>
              <a:t>Fully reversible</a:t>
            </a:r>
            <a:br>
              <a:rPr lang="en-US" sz="1400" dirty="0"/>
            </a:br>
            <a:r>
              <a:rPr lang="en-US" sz="1400" dirty="0"/>
              <a:t>10 V response reproduces even after 19 V stress. </a:t>
            </a:r>
          </a:p>
        </p:txBody>
      </p:sp>
      <p:sp>
        <p:nvSpPr>
          <p:cNvPr id="19" name="TextBox 18">
            <a:extLst>
              <a:ext uri="{FF2B5EF4-FFF2-40B4-BE49-F238E27FC236}">
                <a16:creationId xmlns:a16="http://schemas.microsoft.com/office/drawing/2014/main" id="{46533C7A-5753-69E7-E11B-2F169A7393BD}"/>
              </a:ext>
            </a:extLst>
          </p:cNvPr>
          <p:cNvSpPr txBox="1"/>
          <p:nvPr/>
        </p:nvSpPr>
        <p:spPr>
          <a:xfrm>
            <a:off x="0" y="845281"/>
            <a:ext cx="12607363" cy="553998"/>
          </a:xfrm>
          <a:prstGeom prst="rect">
            <a:avLst/>
          </a:prstGeom>
          <a:noFill/>
        </p:spPr>
        <p:txBody>
          <a:bodyPr wrap="square">
            <a:spAutoFit/>
          </a:bodyPr>
          <a:lstStyle/>
          <a:p>
            <a:r>
              <a:rPr lang="en-US" sz="1500" b="1" dirty="0"/>
              <a:t>Guided by our previous noise characterization, all following measurements use the Agilent 4284A with the chuck floating — our </a:t>
            </a:r>
            <a:br>
              <a:rPr lang="en-US" sz="1500" b="1" dirty="0"/>
            </a:br>
            <a:r>
              <a:rPr lang="en-US" sz="1500" b="1" dirty="0"/>
              <a:t>lowest noise configuration.</a:t>
            </a:r>
          </a:p>
        </p:txBody>
      </p:sp>
      <p:sp>
        <p:nvSpPr>
          <p:cNvPr id="2" name="TextBox 1">
            <a:extLst>
              <a:ext uri="{FF2B5EF4-FFF2-40B4-BE49-F238E27FC236}">
                <a16:creationId xmlns:a16="http://schemas.microsoft.com/office/drawing/2014/main" id="{1C973CEF-708F-C446-DD06-6DC80AA08766}"/>
              </a:ext>
            </a:extLst>
          </p:cNvPr>
          <p:cNvSpPr txBox="1"/>
          <p:nvPr/>
        </p:nvSpPr>
        <p:spPr>
          <a:xfrm>
            <a:off x="4463265" y="6134724"/>
            <a:ext cx="3534942" cy="477054"/>
          </a:xfrm>
          <a:prstGeom prst="rect">
            <a:avLst/>
          </a:prstGeom>
          <a:noFill/>
        </p:spPr>
        <p:txBody>
          <a:bodyPr wrap="none" rtlCol="0">
            <a:spAutoFit/>
          </a:bodyPr>
          <a:lstStyle/>
          <a:p>
            <a:r>
              <a:rPr lang="en-US" sz="2500" b="1" dirty="0">
                <a:solidFill>
                  <a:srgbClr val="C00000"/>
                </a:solidFill>
              </a:rPr>
              <a:t>Why is this happening?</a:t>
            </a:r>
            <a:endParaRPr lang="en-US" sz="2500" dirty="0"/>
          </a:p>
        </p:txBody>
      </p:sp>
    </p:spTree>
    <p:extLst>
      <p:ext uri="{BB962C8B-B14F-4D97-AF65-F5344CB8AC3E}">
        <p14:creationId xmlns:p14="http://schemas.microsoft.com/office/powerpoint/2010/main" val="34540219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BE3D6">
            <a:alpha val="76000"/>
          </a:srgbClr>
        </a:solidFill>
        <a:effectLst/>
      </p:bgPr>
    </p:bg>
    <p:spTree>
      <p:nvGrpSpPr>
        <p:cNvPr id="1" name=""/>
        <p:cNvGrpSpPr/>
        <p:nvPr/>
      </p:nvGrpSpPr>
      <p:grpSpPr>
        <a:xfrm>
          <a:off x="0" y="0"/>
          <a:ext cx="0" cy="0"/>
          <a:chOff x="0" y="0"/>
          <a:chExt cx="0" cy="0"/>
        </a:xfrm>
      </p:grpSpPr>
      <p:sp>
        <p:nvSpPr>
          <p:cNvPr id="6" name="Shape 5">
            <a:extLst>
              <a:ext uri="{FF2B5EF4-FFF2-40B4-BE49-F238E27FC236}">
                <a16:creationId xmlns:a16="http://schemas.microsoft.com/office/drawing/2014/main" id="{D0DFA101-3026-F5AB-9CF7-8E5A5863E31A}"/>
              </a:ext>
            </a:extLst>
          </p:cNvPr>
          <p:cNvSpPr/>
          <p:nvPr/>
        </p:nvSpPr>
        <p:spPr>
          <a:xfrm>
            <a:off x="8422914" y="4341443"/>
            <a:ext cx="1551385" cy="201168"/>
          </a:xfrm>
          <a:prstGeom prst="rect">
            <a:avLst/>
          </a:prstGeom>
          <a:solidFill>
            <a:srgbClr val="FBE3E3"/>
          </a:solidFill>
          <a:ln w="38100">
            <a:solidFill>
              <a:srgbClr val="AD0000"/>
            </a:solidFill>
            <a:prstDash val="solid"/>
          </a:ln>
        </p:spPr>
        <p:txBody>
          <a:bodyPr/>
          <a:lstStyle/>
          <a:p>
            <a:endParaRPr lang="en-US" dirty="0"/>
          </a:p>
        </p:txBody>
      </p:sp>
      <p:sp>
        <p:nvSpPr>
          <p:cNvPr id="7" name="Shape 3">
            <a:extLst>
              <a:ext uri="{FF2B5EF4-FFF2-40B4-BE49-F238E27FC236}">
                <a16:creationId xmlns:a16="http://schemas.microsoft.com/office/drawing/2014/main" id="{280EF077-E588-F789-5E2F-B95EFE5BB27C}"/>
              </a:ext>
            </a:extLst>
          </p:cNvPr>
          <p:cNvSpPr/>
          <p:nvPr/>
        </p:nvSpPr>
        <p:spPr>
          <a:xfrm>
            <a:off x="7411771" y="4016255"/>
            <a:ext cx="1022489" cy="989069"/>
          </a:xfrm>
          <a:prstGeom prst="rect">
            <a:avLst/>
          </a:prstGeom>
          <a:solidFill>
            <a:srgbClr val="F2F2F2"/>
          </a:solidFill>
          <a:ln w="38100">
            <a:solidFill>
              <a:srgbClr val="AD0000"/>
            </a:solidFill>
            <a:prstDash val="solid"/>
          </a:ln>
        </p:spPr>
        <p:txBody>
          <a:bodyPr/>
          <a:lstStyle/>
          <a:p>
            <a:endParaRPr lang="en-US" dirty="0"/>
          </a:p>
        </p:txBody>
      </p:sp>
      <p:sp>
        <p:nvSpPr>
          <p:cNvPr id="8" name="Text 6">
            <a:extLst>
              <a:ext uri="{FF2B5EF4-FFF2-40B4-BE49-F238E27FC236}">
                <a16:creationId xmlns:a16="http://schemas.microsoft.com/office/drawing/2014/main" id="{F04E4352-5A11-6D90-ECCB-F0F19D3A159B}"/>
              </a:ext>
            </a:extLst>
          </p:cNvPr>
          <p:cNvSpPr/>
          <p:nvPr/>
        </p:nvSpPr>
        <p:spPr>
          <a:xfrm>
            <a:off x="6296774" y="3492602"/>
            <a:ext cx="6217920" cy="365760"/>
          </a:xfrm>
          <a:prstGeom prst="rect">
            <a:avLst/>
          </a:prstGeom>
          <a:noFill/>
          <a:ln/>
        </p:spPr>
        <p:txBody>
          <a:bodyPr wrap="square" lIns="0" tIns="0" rIns="0" bIns="0" rtlCol="0" anchor="ctr"/>
          <a:lstStyle/>
          <a:p>
            <a:pPr marL="0" indent="0" algn="ctr">
              <a:buNone/>
            </a:pPr>
            <a:r>
              <a:rPr lang="en-US" sz="1500" dirty="0">
                <a:solidFill>
                  <a:srgbClr val="AD0000"/>
                </a:solidFill>
                <a:latin typeface="Arial" pitchFamily="34" charset="0"/>
                <a:ea typeface="Arial" pitchFamily="34" charset="-122"/>
                <a:cs typeface="Arial" pitchFamily="34" charset="-120"/>
              </a:rPr>
              <a:t>red outline: undercut rim — thousands of µm of released edge</a:t>
            </a:r>
            <a:endParaRPr lang="en-US" sz="1500" dirty="0"/>
          </a:p>
        </p:txBody>
      </p:sp>
      <p:sp>
        <p:nvSpPr>
          <p:cNvPr id="9" name="Text 8">
            <a:extLst>
              <a:ext uri="{FF2B5EF4-FFF2-40B4-BE49-F238E27FC236}">
                <a16:creationId xmlns:a16="http://schemas.microsoft.com/office/drawing/2014/main" id="{580DC123-27E8-3944-129B-04925969A63C}"/>
              </a:ext>
            </a:extLst>
          </p:cNvPr>
          <p:cNvSpPr/>
          <p:nvPr/>
        </p:nvSpPr>
        <p:spPr>
          <a:xfrm>
            <a:off x="7113083" y="5285295"/>
            <a:ext cx="4023360" cy="365760"/>
          </a:xfrm>
          <a:prstGeom prst="rect">
            <a:avLst/>
          </a:prstGeom>
          <a:noFill/>
          <a:ln/>
        </p:spPr>
        <p:txBody>
          <a:bodyPr wrap="square" lIns="0" tIns="0" rIns="0" bIns="0" rtlCol="0" anchor="ctr"/>
          <a:lstStyle/>
          <a:p>
            <a:pPr marL="0" indent="0" algn="ctr">
              <a:buNone/>
            </a:pPr>
            <a:r>
              <a:rPr lang="en-US" sz="1500" dirty="0">
                <a:solidFill>
                  <a:srgbClr val="1A1A1A"/>
                </a:solidFill>
                <a:latin typeface="Arial" pitchFamily="34" charset="0"/>
                <a:ea typeface="Arial" pitchFamily="34" charset="-122"/>
                <a:cs typeface="Arial" pitchFamily="34" charset="-120"/>
              </a:rPr>
              <a:t>beam: ~5 µm of released edge</a:t>
            </a:r>
            <a:endParaRPr lang="en-US" sz="1500" dirty="0">
              <a:highlight>
                <a:srgbClr val="FFFF00"/>
              </a:highlight>
            </a:endParaRPr>
          </a:p>
        </p:txBody>
      </p:sp>
      <p:sp>
        <p:nvSpPr>
          <p:cNvPr id="10" name="Shape 9">
            <a:extLst>
              <a:ext uri="{FF2B5EF4-FFF2-40B4-BE49-F238E27FC236}">
                <a16:creationId xmlns:a16="http://schemas.microsoft.com/office/drawing/2014/main" id="{629E97B7-AAFD-F40F-532F-EC45796C9D66}"/>
              </a:ext>
            </a:extLst>
          </p:cNvPr>
          <p:cNvSpPr/>
          <p:nvPr/>
        </p:nvSpPr>
        <p:spPr>
          <a:xfrm flipV="1">
            <a:off x="9442044" y="4576596"/>
            <a:ext cx="39785" cy="800670"/>
          </a:xfrm>
          <a:prstGeom prst="line">
            <a:avLst/>
          </a:prstGeom>
          <a:noFill/>
          <a:ln w="19050">
            <a:solidFill>
              <a:srgbClr val="7A7A7A"/>
            </a:solidFill>
            <a:prstDash val="solid"/>
            <a:tailEnd type="triangle"/>
          </a:ln>
        </p:spPr>
        <p:txBody>
          <a:bodyPr/>
          <a:lstStyle/>
          <a:p>
            <a:endParaRPr lang="en-US"/>
          </a:p>
        </p:txBody>
      </p:sp>
      <p:sp>
        <p:nvSpPr>
          <p:cNvPr id="11" name="Shape 7">
            <a:extLst>
              <a:ext uri="{FF2B5EF4-FFF2-40B4-BE49-F238E27FC236}">
                <a16:creationId xmlns:a16="http://schemas.microsoft.com/office/drawing/2014/main" id="{505298F9-EB52-8296-C544-E80DD04C745C}"/>
              </a:ext>
            </a:extLst>
          </p:cNvPr>
          <p:cNvSpPr/>
          <p:nvPr/>
        </p:nvSpPr>
        <p:spPr>
          <a:xfrm>
            <a:off x="8703085" y="3826525"/>
            <a:ext cx="380697" cy="379459"/>
          </a:xfrm>
          <a:prstGeom prst="line">
            <a:avLst/>
          </a:prstGeom>
          <a:noFill/>
          <a:ln w="19050">
            <a:solidFill>
              <a:srgbClr val="AD0000"/>
            </a:solidFill>
            <a:prstDash val="solid"/>
            <a:tailEnd type="triangle"/>
          </a:ln>
        </p:spPr>
        <p:txBody>
          <a:bodyPr/>
          <a:lstStyle/>
          <a:p>
            <a:endParaRPr lang="en-US"/>
          </a:p>
        </p:txBody>
      </p:sp>
      <p:sp>
        <p:nvSpPr>
          <p:cNvPr id="23" name="Text 0">
            <a:extLst>
              <a:ext uri="{FF2B5EF4-FFF2-40B4-BE49-F238E27FC236}">
                <a16:creationId xmlns:a16="http://schemas.microsoft.com/office/drawing/2014/main" id="{30EAA2EE-AF73-29A0-933B-CA5E2638E4F9}"/>
              </a:ext>
            </a:extLst>
          </p:cNvPr>
          <p:cNvSpPr/>
          <p:nvPr/>
        </p:nvSpPr>
        <p:spPr>
          <a:xfrm>
            <a:off x="3449553" y="-31289"/>
            <a:ext cx="8229600" cy="548640"/>
          </a:xfrm>
          <a:prstGeom prst="rect">
            <a:avLst/>
          </a:prstGeom>
          <a:noFill/>
          <a:ln/>
        </p:spPr>
        <p:txBody>
          <a:bodyPr wrap="square" lIns="0" tIns="0" rIns="0" bIns="0" rtlCol="0" anchor="ctr"/>
          <a:lstStyle/>
          <a:p>
            <a:pPr marL="0" indent="0">
              <a:buNone/>
            </a:pPr>
            <a:r>
              <a:rPr lang="en-US" sz="2600" b="1" dirty="0">
                <a:solidFill>
                  <a:srgbClr val="AD0000"/>
                </a:solidFill>
                <a:latin typeface="Arial" pitchFamily="34" charset="0"/>
                <a:ea typeface="Arial" pitchFamily="34" charset="-122"/>
                <a:cs typeface="Arial" pitchFamily="34" charset="-120"/>
              </a:rPr>
              <a:t>Cross-section of What’s happening:</a:t>
            </a:r>
            <a:endParaRPr lang="en-US" sz="2600" dirty="0"/>
          </a:p>
        </p:txBody>
      </p:sp>
      <p:sp>
        <p:nvSpPr>
          <p:cNvPr id="28" name="Shape 3">
            <a:extLst>
              <a:ext uri="{FF2B5EF4-FFF2-40B4-BE49-F238E27FC236}">
                <a16:creationId xmlns:a16="http://schemas.microsoft.com/office/drawing/2014/main" id="{A5B081C5-CD92-1CD5-F633-18F99ED54CF4}"/>
              </a:ext>
            </a:extLst>
          </p:cNvPr>
          <p:cNvSpPr/>
          <p:nvPr/>
        </p:nvSpPr>
        <p:spPr>
          <a:xfrm>
            <a:off x="9941003" y="3945773"/>
            <a:ext cx="1022489" cy="989069"/>
          </a:xfrm>
          <a:prstGeom prst="rect">
            <a:avLst/>
          </a:prstGeom>
          <a:solidFill>
            <a:srgbClr val="F2F2F2"/>
          </a:solidFill>
          <a:ln w="38100">
            <a:solidFill>
              <a:srgbClr val="AD0000"/>
            </a:solidFill>
            <a:prstDash val="solid"/>
          </a:ln>
        </p:spPr>
        <p:txBody>
          <a:bodyPr/>
          <a:lstStyle/>
          <a:p>
            <a:endParaRPr lang="en-US" dirty="0"/>
          </a:p>
        </p:txBody>
      </p:sp>
      <p:sp>
        <p:nvSpPr>
          <p:cNvPr id="32" name="Rectangle 31">
            <a:extLst>
              <a:ext uri="{FF2B5EF4-FFF2-40B4-BE49-F238E27FC236}">
                <a16:creationId xmlns:a16="http://schemas.microsoft.com/office/drawing/2014/main" id="{0EF890DD-A1A4-92FE-77EF-505FEC3B1B77}"/>
              </a:ext>
            </a:extLst>
          </p:cNvPr>
          <p:cNvSpPr/>
          <p:nvPr/>
        </p:nvSpPr>
        <p:spPr>
          <a:xfrm>
            <a:off x="7538879" y="4122623"/>
            <a:ext cx="783771" cy="7709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A826DAD9-D050-45B8-FF9B-C9780485F903}"/>
              </a:ext>
            </a:extLst>
          </p:cNvPr>
          <p:cNvSpPr/>
          <p:nvPr/>
        </p:nvSpPr>
        <p:spPr>
          <a:xfrm>
            <a:off x="10085907" y="4052460"/>
            <a:ext cx="758225" cy="78335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65FA3255-7C69-1A49-C9C7-EA7A00BDF7F2}"/>
                  </a:ext>
                </a:extLst>
              </p:cNvPr>
              <p:cNvSpPr txBox="1"/>
              <p:nvPr/>
            </p:nvSpPr>
            <p:spPr>
              <a:xfrm>
                <a:off x="283902" y="857921"/>
                <a:ext cx="4382675" cy="646331"/>
              </a:xfrm>
              <a:prstGeom prst="rect">
                <a:avLst/>
              </a:prstGeom>
              <a:noFill/>
            </p:spPr>
            <p:txBody>
              <a:bodyPr wrap="none" rtlCol="0">
                <a:spAutoFit/>
              </a:bodyPr>
              <a:lstStyle/>
              <a:p>
                <a:r>
                  <a:rPr lang="en-US" b="1" dirty="0"/>
                  <a:t>Structure of devices:</a:t>
                </a:r>
                <a:br>
                  <a:rPr lang="en-US" dirty="0"/>
                </a:br>
                <a:r>
                  <a:rPr lang="en-US" dirty="0"/>
                  <a:t>Area: </a:t>
                </a:r>
                <a14:m>
                  <m:oMath xmlns:m="http://schemas.openxmlformats.org/officeDocument/2006/math">
                    <m:r>
                      <a:rPr lang="en-US" b="0" i="1" smtClean="0">
                        <a:latin typeface="Cambria Math" panose="02040503050406030204" pitchFamily="18" charset="0"/>
                      </a:rPr>
                      <m:t>554,850 </m:t>
                    </m:r>
                    <m:sSup>
                      <m:sSupPr>
                        <m:ctrlPr>
                          <a:rPr lang="en-US" b="0" i="1" smtClean="0">
                            <a:latin typeface="Cambria Math" panose="02040503050406030204" pitchFamily="18" charset="0"/>
                          </a:rPr>
                        </m:ctrlPr>
                      </m:sSupPr>
                      <m:e>
                        <m:r>
                          <a:rPr lang="en-US" i="1">
                            <a:latin typeface="Cambria Math" panose="02040503050406030204" pitchFamily="18" charset="0"/>
                          </a:rPr>
                          <m:t>µ</m:t>
                        </m:r>
                        <m:r>
                          <a:rPr lang="en-US" b="0" i="1" smtClean="0">
                            <a:latin typeface="Cambria Math" panose="02040503050406030204" pitchFamily="18" charset="0"/>
                          </a:rPr>
                          <m:t>𝑚</m:t>
                        </m:r>
                      </m:e>
                      <m:sup>
                        <m:r>
                          <a:rPr lang="en-US" b="0" i="1" smtClean="0">
                            <a:latin typeface="Cambria Math" panose="02040503050406030204" pitchFamily="18" charset="0"/>
                          </a:rPr>
                          <m:t>2</m:t>
                        </m:r>
                      </m:sup>
                    </m:sSup>
                    <m:r>
                      <a:rPr lang="en-US" b="0" i="1" smtClean="0">
                        <a:latin typeface="Cambria Math" panose="02040503050406030204" pitchFamily="18" charset="0"/>
                      </a:rPr>
                      <m:t>       </m:t>
                    </m:r>
                  </m:oMath>
                </a14:m>
                <a:r>
                  <a:rPr lang="en-US" dirty="0"/>
                  <a:t>Perimeter: </a:t>
                </a:r>
                <a14:m>
                  <m:oMath xmlns:m="http://schemas.openxmlformats.org/officeDocument/2006/math">
                    <m:r>
                      <a:rPr lang="en-US" b="0" i="1" smtClean="0">
                        <a:latin typeface="Cambria Math" panose="02040503050406030204" pitchFamily="18" charset="0"/>
                      </a:rPr>
                      <m:t>4409 µ</m:t>
                    </m:r>
                    <m:r>
                      <a:rPr lang="en-US" b="0" i="1" smtClean="0">
                        <a:latin typeface="Cambria Math" panose="02040503050406030204" pitchFamily="18" charset="0"/>
                      </a:rPr>
                      <m:t>𝑚</m:t>
                    </m:r>
                  </m:oMath>
                </a14:m>
                <a:endParaRPr lang="en-US" dirty="0"/>
              </a:p>
            </p:txBody>
          </p:sp>
        </mc:Choice>
        <mc:Fallback xmlns="">
          <p:sp>
            <p:nvSpPr>
              <p:cNvPr id="37" name="TextBox 36">
                <a:extLst>
                  <a:ext uri="{FF2B5EF4-FFF2-40B4-BE49-F238E27FC236}">
                    <a16:creationId xmlns:a16="http://schemas.microsoft.com/office/drawing/2014/main" id="{65FA3255-7C69-1A49-C9C7-EA7A00BDF7F2}"/>
                  </a:ext>
                </a:extLst>
              </p:cNvPr>
              <p:cNvSpPr txBox="1">
                <a:spLocks noRot="1" noChangeAspect="1" noMove="1" noResize="1" noEditPoints="1" noAdjustHandles="1" noChangeArrowheads="1" noChangeShapeType="1" noTextEdit="1"/>
              </p:cNvSpPr>
              <p:nvPr/>
            </p:nvSpPr>
            <p:spPr>
              <a:xfrm>
                <a:off x="283902" y="857921"/>
                <a:ext cx="4382675" cy="646331"/>
              </a:xfrm>
              <a:prstGeom prst="rect">
                <a:avLst/>
              </a:prstGeom>
              <a:blipFill>
                <a:blip r:embed="rId3"/>
                <a:stretch>
                  <a:fillRect l="-1156" t="-3846" b="-13462"/>
                </a:stretch>
              </a:blipFill>
            </p:spPr>
            <p:txBody>
              <a:bodyPr/>
              <a:lstStyle/>
              <a:p>
                <a:r>
                  <a:rPr lang="en-US">
                    <a:noFill/>
                  </a:rPr>
                  <a:t> </a:t>
                </a:r>
              </a:p>
            </p:txBody>
          </p:sp>
        </mc:Fallback>
      </mc:AlternateContent>
      <p:pic>
        <p:nvPicPr>
          <p:cNvPr id="39" name="Picture 38">
            <a:extLst>
              <a:ext uri="{FF2B5EF4-FFF2-40B4-BE49-F238E27FC236}">
                <a16:creationId xmlns:a16="http://schemas.microsoft.com/office/drawing/2014/main" id="{EB431A54-1262-E1AC-3B33-565B6C300AA7}"/>
              </a:ext>
            </a:extLst>
          </p:cNvPr>
          <p:cNvPicPr>
            <a:picLocks noChangeAspect="1"/>
          </p:cNvPicPr>
          <p:nvPr/>
        </p:nvPicPr>
        <p:blipFill>
          <a:blip r:embed="rId4"/>
          <a:srcRect l="9208" r="9462" b="6765"/>
          <a:stretch>
            <a:fillRect/>
          </a:stretch>
        </p:blipFill>
        <p:spPr>
          <a:xfrm>
            <a:off x="183377" y="1975232"/>
            <a:ext cx="5711851" cy="3517863"/>
          </a:xfrm>
          <a:prstGeom prst="rect">
            <a:avLst/>
          </a:prstGeom>
        </p:spPr>
      </p:pic>
      <p:sp>
        <p:nvSpPr>
          <p:cNvPr id="46" name="Shape 3">
            <a:extLst>
              <a:ext uri="{FF2B5EF4-FFF2-40B4-BE49-F238E27FC236}">
                <a16:creationId xmlns:a16="http://schemas.microsoft.com/office/drawing/2014/main" id="{BD834B04-5682-AF5F-B547-744BAF03AB9F}"/>
              </a:ext>
            </a:extLst>
          </p:cNvPr>
          <p:cNvSpPr/>
          <p:nvPr/>
        </p:nvSpPr>
        <p:spPr>
          <a:xfrm flipV="1">
            <a:off x="2711510" y="2669673"/>
            <a:ext cx="2" cy="397771"/>
          </a:xfrm>
          <a:prstGeom prst="line">
            <a:avLst/>
          </a:prstGeom>
          <a:noFill/>
          <a:ln w="25400">
            <a:solidFill>
              <a:srgbClr val="AD0000"/>
            </a:solidFill>
            <a:prstDash val="solid"/>
            <a:tailEnd type="triangle"/>
          </a:ln>
        </p:spPr>
        <p:txBody>
          <a:bodyPr/>
          <a:lstStyle/>
          <a:p>
            <a:endParaRPr lang="en-US"/>
          </a:p>
        </p:txBody>
      </p:sp>
      <p:sp>
        <p:nvSpPr>
          <p:cNvPr id="47" name="Shape 4">
            <a:extLst>
              <a:ext uri="{FF2B5EF4-FFF2-40B4-BE49-F238E27FC236}">
                <a16:creationId xmlns:a16="http://schemas.microsoft.com/office/drawing/2014/main" id="{88FFA0FD-742C-2CEA-4637-D64693ACDEC9}"/>
              </a:ext>
            </a:extLst>
          </p:cNvPr>
          <p:cNvSpPr/>
          <p:nvPr/>
        </p:nvSpPr>
        <p:spPr>
          <a:xfrm flipV="1">
            <a:off x="3170692" y="2675546"/>
            <a:ext cx="2" cy="658507"/>
          </a:xfrm>
          <a:prstGeom prst="line">
            <a:avLst/>
          </a:prstGeom>
          <a:noFill/>
          <a:ln w="25400">
            <a:solidFill>
              <a:srgbClr val="AD0000"/>
            </a:solidFill>
            <a:prstDash val="solid"/>
            <a:tailEnd type="triangle"/>
          </a:ln>
        </p:spPr>
        <p:txBody>
          <a:bodyPr/>
          <a:lstStyle/>
          <a:p>
            <a:endParaRPr lang="en-US"/>
          </a:p>
        </p:txBody>
      </p:sp>
      <p:sp>
        <p:nvSpPr>
          <p:cNvPr id="48" name="Text 5">
            <a:extLst>
              <a:ext uri="{FF2B5EF4-FFF2-40B4-BE49-F238E27FC236}">
                <a16:creationId xmlns:a16="http://schemas.microsoft.com/office/drawing/2014/main" id="{72766917-2F68-FBA9-A497-DEACB2C64E7D}"/>
              </a:ext>
            </a:extLst>
          </p:cNvPr>
          <p:cNvSpPr/>
          <p:nvPr/>
        </p:nvSpPr>
        <p:spPr>
          <a:xfrm>
            <a:off x="283902" y="2790917"/>
            <a:ext cx="2103110" cy="362091"/>
          </a:xfrm>
          <a:prstGeom prst="rect">
            <a:avLst/>
          </a:prstGeom>
          <a:noFill/>
          <a:ln/>
        </p:spPr>
        <p:txBody>
          <a:bodyPr wrap="square" lIns="0" tIns="0" rIns="0" bIns="0" rtlCol="0" anchor="ctr"/>
          <a:lstStyle/>
          <a:p>
            <a:pPr marL="0" indent="0">
              <a:buNone/>
            </a:pPr>
            <a:r>
              <a:rPr lang="en-US" sz="1600" dirty="0">
                <a:solidFill>
                  <a:srgbClr val="AD0000"/>
                </a:solidFill>
                <a:latin typeface="Arial" pitchFamily="34" charset="0"/>
                <a:ea typeface="Arial" pitchFamily="34" charset="-122"/>
                <a:cs typeface="Arial" pitchFamily="34" charset="-120"/>
              </a:rPr>
              <a:t>electrostatic pull ∝ V²</a:t>
            </a:r>
            <a:endParaRPr lang="en-US" sz="1600" dirty="0"/>
          </a:p>
        </p:txBody>
      </p:sp>
      <p:sp>
        <p:nvSpPr>
          <p:cNvPr id="49" name="TextBox 48">
            <a:extLst>
              <a:ext uri="{FF2B5EF4-FFF2-40B4-BE49-F238E27FC236}">
                <a16:creationId xmlns:a16="http://schemas.microsoft.com/office/drawing/2014/main" id="{1C6CD09A-F0B3-3991-46F7-6A70643BD0B9}"/>
              </a:ext>
            </a:extLst>
          </p:cNvPr>
          <p:cNvSpPr txBox="1"/>
          <p:nvPr/>
        </p:nvSpPr>
        <p:spPr>
          <a:xfrm>
            <a:off x="747756" y="3334054"/>
            <a:ext cx="2672957" cy="400110"/>
          </a:xfrm>
          <a:prstGeom prst="rect">
            <a:avLst/>
          </a:prstGeom>
          <a:noFill/>
          <a:ln>
            <a:noFill/>
          </a:ln>
        </p:spPr>
        <p:txBody>
          <a:bodyPr wrap="square" rtlCol="0">
            <a:spAutoFit/>
          </a:bodyPr>
          <a:lstStyle/>
          <a:p>
            <a:r>
              <a:rPr lang="en-US" sz="2000" dirty="0">
                <a:solidFill>
                  <a:srgbClr val="8B23C3"/>
                </a:solidFill>
              </a:rPr>
              <a:t>20 nm Ti-W Beam</a:t>
            </a:r>
          </a:p>
        </p:txBody>
      </p:sp>
      <p:sp>
        <p:nvSpPr>
          <p:cNvPr id="50" name="TextBox 49">
            <a:extLst>
              <a:ext uri="{FF2B5EF4-FFF2-40B4-BE49-F238E27FC236}">
                <a16:creationId xmlns:a16="http://schemas.microsoft.com/office/drawing/2014/main" id="{60C7A765-416F-6FB0-0A84-35DAC3ED2F67}"/>
              </a:ext>
            </a:extLst>
          </p:cNvPr>
          <p:cNvSpPr txBox="1"/>
          <p:nvPr/>
        </p:nvSpPr>
        <p:spPr>
          <a:xfrm>
            <a:off x="283902" y="4081560"/>
            <a:ext cx="3600666" cy="492443"/>
          </a:xfrm>
          <a:prstGeom prst="rect">
            <a:avLst/>
          </a:prstGeom>
          <a:noFill/>
        </p:spPr>
        <p:txBody>
          <a:bodyPr wrap="none" rtlCol="0">
            <a:spAutoFit/>
          </a:bodyPr>
          <a:lstStyle/>
          <a:p>
            <a:r>
              <a:rPr lang="en-US" sz="1300" dirty="0">
                <a:solidFill>
                  <a:schemeClr val="accent1">
                    <a:lumMod val="60000"/>
                    <a:lumOff val="40000"/>
                  </a:schemeClr>
                </a:solidFill>
                <a:latin typeface="Arial" pitchFamily="34" charset="0"/>
                <a:ea typeface="Arial" pitchFamily="34" charset="-122"/>
                <a:cs typeface="Arial" pitchFamily="34" charset="-120"/>
              </a:rPr>
              <a:t>undercut cavity</a:t>
            </a:r>
            <a:r>
              <a:rPr lang="en-US" sz="1300" dirty="0">
                <a:solidFill>
                  <a:schemeClr val="accent1">
                    <a:lumMod val="60000"/>
                    <a:lumOff val="40000"/>
                  </a:schemeClr>
                </a:solidFill>
              </a:rPr>
              <a:t> </a:t>
            </a:r>
            <a:r>
              <a:rPr lang="en-US" sz="1300" dirty="0">
                <a:solidFill>
                  <a:schemeClr val="accent1">
                    <a:lumMod val="60000"/>
                    <a:lumOff val="40000"/>
                  </a:schemeClr>
                </a:solidFill>
                <a:latin typeface="Arial" pitchFamily="34" charset="0"/>
                <a:ea typeface="Arial" pitchFamily="34" charset="-122"/>
                <a:cs typeface="Arial" pitchFamily="34" charset="-120"/>
              </a:rPr>
              <a:t>(Anhydrous HF removes SiO₂)</a:t>
            </a:r>
            <a:endParaRPr lang="en-US" sz="1300" dirty="0">
              <a:solidFill>
                <a:schemeClr val="accent1">
                  <a:lumMod val="60000"/>
                  <a:lumOff val="40000"/>
                </a:schemeClr>
              </a:solidFill>
            </a:endParaRPr>
          </a:p>
          <a:p>
            <a:endParaRPr lang="en-US" sz="1300" dirty="0">
              <a:solidFill>
                <a:schemeClr val="accent1">
                  <a:lumMod val="60000"/>
                  <a:lumOff val="40000"/>
                </a:schemeClr>
              </a:solidFill>
            </a:endParaRPr>
          </a:p>
        </p:txBody>
      </p:sp>
      <p:pic>
        <p:nvPicPr>
          <p:cNvPr id="51" name="Picture 50">
            <a:extLst>
              <a:ext uri="{FF2B5EF4-FFF2-40B4-BE49-F238E27FC236}">
                <a16:creationId xmlns:a16="http://schemas.microsoft.com/office/drawing/2014/main" id="{7C5D34A7-9F6C-E64E-9A1B-4BB9E78429E6}"/>
              </a:ext>
            </a:extLst>
          </p:cNvPr>
          <p:cNvPicPr>
            <a:picLocks noChangeAspect="1"/>
          </p:cNvPicPr>
          <p:nvPr/>
        </p:nvPicPr>
        <p:blipFill>
          <a:blip r:embed="rId5"/>
          <a:stretch>
            <a:fillRect/>
          </a:stretch>
        </p:blipFill>
        <p:spPr>
          <a:xfrm>
            <a:off x="6672619" y="588385"/>
            <a:ext cx="5085515" cy="2777014"/>
          </a:xfrm>
          <a:prstGeom prst="rect">
            <a:avLst/>
          </a:prstGeom>
        </p:spPr>
      </p:pic>
      <p:sp>
        <p:nvSpPr>
          <p:cNvPr id="2" name="TextBox 1">
            <a:extLst>
              <a:ext uri="{FF2B5EF4-FFF2-40B4-BE49-F238E27FC236}">
                <a16:creationId xmlns:a16="http://schemas.microsoft.com/office/drawing/2014/main" id="{11926876-C66A-0322-0843-3DD0CC6C62CA}"/>
              </a:ext>
            </a:extLst>
          </p:cNvPr>
          <p:cNvSpPr txBox="1"/>
          <p:nvPr/>
        </p:nvSpPr>
        <p:spPr>
          <a:xfrm>
            <a:off x="205515" y="1685298"/>
            <a:ext cx="2082301" cy="369332"/>
          </a:xfrm>
          <a:prstGeom prst="rect">
            <a:avLst/>
          </a:prstGeom>
          <a:noFill/>
        </p:spPr>
        <p:txBody>
          <a:bodyPr wrap="none" rtlCol="0">
            <a:spAutoFit/>
          </a:bodyPr>
          <a:lstStyle/>
          <a:p>
            <a:r>
              <a:rPr lang="en-US" dirty="0"/>
              <a:t>Edge of the Device:</a:t>
            </a:r>
          </a:p>
        </p:txBody>
      </p:sp>
      <p:sp>
        <p:nvSpPr>
          <p:cNvPr id="3" name="TextBox 2">
            <a:extLst>
              <a:ext uri="{FF2B5EF4-FFF2-40B4-BE49-F238E27FC236}">
                <a16:creationId xmlns:a16="http://schemas.microsoft.com/office/drawing/2014/main" id="{AAFCDC70-8A52-584F-D72E-9117569CF120}"/>
              </a:ext>
            </a:extLst>
          </p:cNvPr>
          <p:cNvSpPr txBox="1"/>
          <p:nvPr/>
        </p:nvSpPr>
        <p:spPr>
          <a:xfrm>
            <a:off x="11758134" y="6448801"/>
            <a:ext cx="322524" cy="246221"/>
          </a:xfrm>
          <a:prstGeom prst="rect">
            <a:avLst/>
          </a:prstGeom>
          <a:noFill/>
        </p:spPr>
        <p:txBody>
          <a:bodyPr wrap="none" rtlCol="0">
            <a:spAutoFit/>
          </a:bodyPr>
          <a:lstStyle/>
          <a:p>
            <a:r>
              <a:rPr lang="en-US" sz="1000" dirty="0"/>
              <a:t>11</a:t>
            </a:r>
          </a:p>
        </p:txBody>
      </p:sp>
      <p:sp>
        <p:nvSpPr>
          <p:cNvPr id="5" name="TextBox 4">
            <a:extLst>
              <a:ext uri="{FF2B5EF4-FFF2-40B4-BE49-F238E27FC236}">
                <a16:creationId xmlns:a16="http://schemas.microsoft.com/office/drawing/2014/main" id="{BE685C23-7C8D-B08E-F103-3F36AB1784E1}"/>
              </a:ext>
            </a:extLst>
          </p:cNvPr>
          <p:cNvSpPr txBox="1"/>
          <p:nvPr/>
        </p:nvSpPr>
        <p:spPr>
          <a:xfrm>
            <a:off x="183377" y="5883396"/>
            <a:ext cx="11633561" cy="923330"/>
          </a:xfrm>
          <a:prstGeom prst="rect">
            <a:avLst/>
          </a:prstGeom>
          <a:noFill/>
        </p:spPr>
        <p:txBody>
          <a:bodyPr wrap="square">
            <a:spAutoFit/>
          </a:bodyPr>
          <a:lstStyle/>
          <a:p>
            <a:r>
              <a:rPr lang="en-US" b="1" dirty="0">
                <a:solidFill>
                  <a:srgbClr val="C00000"/>
                </a:solidFill>
              </a:rPr>
              <a:t>The etch that frees the beam frees the entire perimeter. About 4,409 µm of released edge vs ~5 µm of beam — nearly 900× more moving metal. This extra Ti-W beam that is released from the etch dominates our capacitance readings. </a:t>
            </a:r>
          </a:p>
        </p:txBody>
      </p:sp>
      <p:pic>
        <p:nvPicPr>
          <p:cNvPr id="12" name="Picture 11">
            <a:extLst>
              <a:ext uri="{FF2B5EF4-FFF2-40B4-BE49-F238E27FC236}">
                <a16:creationId xmlns:a16="http://schemas.microsoft.com/office/drawing/2014/main" id="{342CDF4A-626A-829B-B2BA-DE5FC1A23062}"/>
              </a:ext>
            </a:extLst>
          </p:cNvPr>
          <p:cNvPicPr>
            <a:picLocks noChangeAspect="1"/>
          </p:cNvPicPr>
          <p:nvPr/>
        </p:nvPicPr>
        <p:blipFill>
          <a:blip r:embed="rId6"/>
          <a:srcRect r="67328"/>
          <a:stretch>
            <a:fillRect/>
          </a:stretch>
        </p:blipFill>
        <p:spPr>
          <a:xfrm>
            <a:off x="0" y="-45924"/>
            <a:ext cx="812795" cy="923330"/>
          </a:xfrm>
          <a:prstGeom prst="rect">
            <a:avLst/>
          </a:prstGeom>
        </p:spPr>
      </p:pic>
    </p:spTree>
    <p:extLst>
      <p:ext uri="{BB962C8B-B14F-4D97-AF65-F5344CB8AC3E}">
        <p14:creationId xmlns:p14="http://schemas.microsoft.com/office/powerpoint/2010/main" val="33523242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BE3D6">
            <a:alpha val="76000"/>
          </a:srgbClr>
        </a:solidFill>
        <a:effectLst/>
      </p:bgPr>
    </p:bg>
    <p:spTree>
      <p:nvGrpSpPr>
        <p:cNvPr id="1" name=""/>
        <p:cNvGrpSpPr/>
        <p:nvPr/>
      </p:nvGrpSpPr>
      <p:grpSpPr>
        <a:xfrm>
          <a:off x="0" y="0"/>
          <a:ext cx="0" cy="0"/>
          <a:chOff x="0" y="0"/>
          <a:chExt cx="0" cy="0"/>
        </a:xfrm>
      </p:grpSpPr>
      <p:sp>
        <p:nvSpPr>
          <p:cNvPr id="5" name="Text 0">
            <a:extLst>
              <a:ext uri="{FF2B5EF4-FFF2-40B4-BE49-F238E27FC236}">
                <a16:creationId xmlns:a16="http://schemas.microsoft.com/office/drawing/2014/main" id="{7012544F-AC8B-EA01-BF39-3B867565183C}"/>
              </a:ext>
            </a:extLst>
          </p:cNvPr>
          <p:cNvSpPr/>
          <p:nvPr/>
        </p:nvSpPr>
        <p:spPr>
          <a:xfrm>
            <a:off x="812795" y="121695"/>
            <a:ext cx="11064240" cy="640080"/>
          </a:xfrm>
          <a:prstGeom prst="rect">
            <a:avLst/>
          </a:prstGeom>
          <a:noFill/>
          <a:ln/>
        </p:spPr>
        <p:txBody>
          <a:bodyPr wrap="square" lIns="0" tIns="0" rIns="0" bIns="0" rtlCol="0" anchor="ctr"/>
          <a:lstStyle/>
          <a:p>
            <a:pPr marL="0" indent="0" algn="ctr">
              <a:buNone/>
            </a:pPr>
            <a:r>
              <a:rPr lang="en-US" sz="3000" b="1" dirty="0">
                <a:solidFill>
                  <a:srgbClr val="B02418"/>
                </a:solidFill>
                <a:latin typeface="Arial" pitchFamily="34" charset="0"/>
                <a:ea typeface="Arial" pitchFamily="34" charset="-122"/>
                <a:cs typeface="Arial" pitchFamily="34" charset="-120"/>
              </a:rPr>
              <a:t>Conclusions: What We Found</a:t>
            </a:r>
            <a:endParaRPr lang="en-US" sz="3000" dirty="0">
              <a:highlight>
                <a:srgbClr val="FFFF00"/>
              </a:highlight>
            </a:endParaRPr>
          </a:p>
        </p:txBody>
      </p:sp>
      <p:sp>
        <p:nvSpPr>
          <p:cNvPr id="8" name="Text 3">
            <a:extLst>
              <a:ext uri="{FF2B5EF4-FFF2-40B4-BE49-F238E27FC236}">
                <a16:creationId xmlns:a16="http://schemas.microsoft.com/office/drawing/2014/main" id="{C11846CD-10C7-2C9D-F6F2-BDEA886D88CE}"/>
              </a:ext>
            </a:extLst>
          </p:cNvPr>
          <p:cNvSpPr/>
          <p:nvPr/>
        </p:nvSpPr>
        <p:spPr>
          <a:xfrm>
            <a:off x="667512" y="2302674"/>
            <a:ext cx="2368296" cy="1993392"/>
          </a:xfrm>
          <a:prstGeom prst="rect">
            <a:avLst/>
          </a:prstGeom>
          <a:noFill/>
          <a:ln/>
        </p:spPr>
        <p:txBody>
          <a:bodyPr wrap="square" lIns="0" tIns="0" rIns="0" bIns="0" rtlCol="0" anchor="ctr"/>
          <a:lstStyle/>
          <a:p>
            <a:pPr marL="0" indent="0">
              <a:spcAft>
                <a:spcPts val="700"/>
              </a:spcAft>
              <a:buNone/>
            </a:pPr>
            <a:endParaRPr lang="en-US" sz="1200" dirty="0"/>
          </a:p>
        </p:txBody>
      </p:sp>
      <p:sp>
        <p:nvSpPr>
          <p:cNvPr id="18" name="Shape 13">
            <a:extLst>
              <a:ext uri="{FF2B5EF4-FFF2-40B4-BE49-F238E27FC236}">
                <a16:creationId xmlns:a16="http://schemas.microsoft.com/office/drawing/2014/main" id="{FAB799CC-2D0D-6347-5F5E-B18C57534F01}"/>
              </a:ext>
            </a:extLst>
          </p:cNvPr>
          <p:cNvSpPr/>
          <p:nvPr/>
        </p:nvSpPr>
        <p:spPr>
          <a:xfrm>
            <a:off x="585216" y="5050266"/>
            <a:ext cx="11183112" cy="1793715"/>
          </a:xfrm>
          <a:prstGeom prst="roundRect">
            <a:avLst>
              <a:gd name="adj" fmla="val 8000"/>
            </a:avLst>
          </a:prstGeom>
          <a:solidFill>
            <a:srgbClr val="FBE4E1"/>
          </a:solidFill>
          <a:ln w="15875">
            <a:solidFill>
              <a:srgbClr val="B02418"/>
            </a:solidFill>
            <a:prstDash val="solid"/>
          </a:ln>
        </p:spPr>
        <p:txBody>
          <a:bodyPr/>
          <a:lstStyle/>
          <a:p>
            <a:endParaRPr lang="en-US"/>
          </a:p>
        </p:txBody>
      </p:sp>
      <p:sp>
        <p:nvSpPr>
          <p:cNvPr id="19" name="Text 14">
            <a:extLst>
              <a:ext uri="{FF2B5EF4-FFF2-40B4-BE49-F238E27FC236}">
                <a16:creationId xmlns:a16="http://schemas.microsoft.com/office/drawing/2014/main" id="{B64D2308-D2D9-5296-8265-52B0B7E00154}"/>
              </a:ext>
            </a:extLst>
          </p:cNvPr>
          <p:cNvSpPr/>
          <p:nvPr/>
        </p:nvSpPr>
        <p:spPr>
          <a:xfrm>
            <a:off x="798065" y="5313932"/>
            <a:ext cx="10829544" cy="1266381"/>
          </a:xfrm>
          <a:prstGeom prst="rect">
            <a:avLst/>
          </a:prstGeom>
          <a:noFill/>
          <a:ln/>
        </p:spPr>
        <p:txBody>
          <a:bodyPr wrap="square" lIns="0" tIns="0" rIns="0" bIns="0" rtlCol="0" anchor="ctr"/>
          <a:lstStyle/>
          <a:p>
            <a:r>
              <a:rPr lang="en-US" sz="1600" b="1" dirty="0">
                <a:solidFill>
                  <a:srgbClr val="B02418"/>
                </a:solidFill>
                <a:latin typeface="Arial" pitchFamily="34" charset="0"/>
                <a:ea typeface="Arial" pitchFamily="34" charset="-122"/>
                <a:cs typeface="Arial" pitchFamily="34" charset="-120"/>
              </a:rPr>
              <a:t>Next steps: </a:t>
            </a:r>
            <a:br>
              <a:rPr lang="en-US" sz="1600" b="1" dirty="0">
                <a:solidFill>
                  <a:srgbClr val="B02418"/>
                </a:solidFill>
                <a:latin typeface="Arial" pitchFamily="34" charset="0"/>
                <a:ea typeface="Arial" pitchFamily="34" charset="-122"/>
                <a:cs typeface="Arial" pitchFamily="34" charset="-120"/>
              </a:rPr>
            </a:br>
            <a:r>
              <a:rPr lang="en-US" sz="1600" b="1" dirty="0">
                <a:solidFill>
                  <a:srgbClr val="B02418"/>
                </a:solidFill>
                <a:latin typeface="Arial" pitchFamily="34" charset="0"/>
                <a:ea typeface="Arial" pitchFamily="34" charset="-122"/>
                <a:cs typeface="Arial" pitchFamily="34" charset="-120"/>
              </a:rPr>
              <a:t>1. Design and develop a new generation of devices that confine the undercut to the beam and not the perimeter — and fully test them. </a:t>
            </a:r>
            <a:r>
              <a:rPr lang="en-US" sz="1450" dirty="0">
                <a:solidFill>
                  <a:srgbClr val="1A1A1A"/>
                </a:solidFill>
                <a:latin typeface="Arial" pitchFamily="34" charset="0"/>
                <a:ea typeface="Arial" pitchFamily="34" charset="-122"/>
                <a:cs typeface="Arial" pitchFamily="34" charset="-120"/>
              </a:rPr>
              <a:t>Without the outer perimeter exposed, the beam’s switching signal is much easier to measure.</a:t>
            </a:r>
            <a:br>
              <a:rPr lang="en-US" sz="1450" dirty="0">
                <a:solidFill>
                  <a:srgbClr val="1A1A1A"/>
                </a:solidFill>
                <a:latin typeface="Arial" pitchFamily="34" charset="0"/>
                <a:ea typeface="Arial" pitchFamily="34" charset="-122"/>
                <a:cs typeface="Arial" pitchFamily="34" charset="-120"/>
              </a:rPr>
            </a:br>
            <a:br>
              <a:rPr lang="en-US" sz="1450" dirty="0">
                <a:solidFill>
                  <a:srgbClr val="1A1A1A"/>
                </a:solidFill>
                <a:latin typeface="Arial" pitchFamily="34" charset="0"/>
                <a:ea typeface="Arial" pitchFamily="34" charset="-122"/>
                <a:cs typeface="Arial" pitchFamily="34" charset="-120"/>
              </a:rPr>
            </a:br>
            <a:r>
              <a:rPr lang="en-US" sz="1450" b="1" dirty="0">
                <a:solidFill>
                  <a:srgbClr val="C00000"/>
                </a:solidFill>
                <a:latin typeface="Arial" pitchFamily="34" charset="0"/>
                <a:ea typeface="Arial" pitchFamily="34" charset="-122"/>
                <a:cs typeface="Arial" pitchFamily="34" charset="-120"/>
              </a:rPr>
              <a:t>2. </a:t>
            </a:r>
            <a:r>
              <a:rPr lang="en-US" sz="1600" b="1" dirty="0">
                <a:solidFill>
                  <a:srgbClr val="C00000"/>
                </a:solidFill>
              </a:rPr>
              <a:t>Redesign the bottom electrode to cut its environmental coupling. </a:t>
            </a:r>
            <a:r>
              <a:rPr lang="en-US" sz="1600" dirty="0"/>
              <a:t>Having a smaller pad area — so the middle-to-bottom path so we ideally yield better measurements as a result.</a:t>
            </a:r>
            <a:br>
              <a:rPr lang="en-US" sz="1450" dirty="0">
                <a:solidFill>
                  <a:srgbClr val="1A1A1A"/>
                </a:solidFill>
                <a:latin typeface="Arial" pitchFamily="34" charset="0"/>
                <a:ea typeface="Arial" pitchFamily="34" charset="-122"/>
                <a:cs typeface="Arial" pitchFamily="34" charset="-120"/>
              </a:rPr>
            </a:br>
            <a:endParaRPr lang="en-US" sz="1600" dirty="0"/>
          </a:p>
        </p:txBody>
      </p:sp>
      <p:sp>
        <p:nvSpPr>
          <p:cNvPr id="20" name="Text 16">
            <a:extLst>
              <a:ext uri="{FF2B5EF4-FFF2-40B4-BE49-F238E27FC236}">
                <a16:creationId xmlns:a16="http://schemas.microsoft.com/office/drawing/2014/main" id="{D3EB26A3-9A4E-AB5E-3B2C-C0C44109F002}"/>
              </a:ext>
            </a:extLst>
          </p:cNvPr>
          <p:cNvSpPr/>
          <p:nvPr/>
        </p:nvSpPr>
        <p:spPr>
          <a:xfrm>
            <a:off x="11612880" y="6446520"/>
            <a:ext cx="457200" cy="320040"/>
          </a:xfrm>
          <a:prstGeom prst="rect">
            <a:avLst/>
          </a:prstGeom>
          <a:noFill/>
          <a:ln/>
        </p:spPr>
        <p:txBody>
          <a:bodyPr wrap="square" lIns="0" tIns="0" rIns="0" bIns="0" rtlCol="0" anchor="ctr"/>
          <a:lstStyle/>
          <a:p>
            <a:pPr marL="0" indent="0" algn="r">
              <a:buNone/>
            </a:pPr>
            <a:r>
              <a:rPr lang="en-US" sz="1200" dirty="0">
                <a:solidFill>
                  <a:srgbClr val="5A5A5A"/>
                </a:solidFill>
                <a:latin typeface="Arial" pitchFamily="34" charset="0"/>
                <a:ea typeface="Arial" pitchFamily="34" charset="-122"/>
                <a:cs typeface="Arial" pitchFamily="34" charset="-120"/>
              </a:rPr>
              <a:t>12</a:t>
            </a:r>
            <a:endParaRPr lang="en-US" sz="1200" dirty="0"/>
          </a:p>
        </p:txBody>
      </p:sp>
      <p:pic>
        <p:nvPicPr>
          <p:cNvPr id="21" name="Picture 20">
            <a:extLst>
              <a:ext uri="{FF2B5EF4-FFF2-40B4-BE49-F238E27FC236}">
                <a16:creationId xmlns:a16="http://schemas.microsoft.com/office/drawing/2014/main" id="{467281CA-613C-DC6D-CEC6-BA715A51C80B}"/>
              </a:ext>
            </a:extLst>
          </p:cNvPr>
          <p:cNvPicPr>
            <a:picLocks noChangeAspect="1"/>
          </p:cNvPicPr>
          <p:nvPr/>
        </p:nvPicPr>
        <p:blipFill>
          <a:blip r:embed="rId3"/>
          <a:srcRect r="67328"/>
          <a:stretch>
            <a:fillRect/>
          </a:stretch>
        </p:blipFill>
        <p:spPr>
          <a:xfrm>
            <a:off x="0" y="-45924"/>
            <a:ext cx="812795" cy="923330"/>
          </a:xfrm>
          <a:prstGeom prst="rect">
            <a:avLst/>
          </a:prstGeom>
        </p:spPr>
      </p:pic>
      <p:sp>
        <p:nvSpPr>
          <p:cNvPr id="27" name="Shape 1">
            <a:extLst>
              <a:ext uri="{FF2B5EF4-FFF2-40B4-BE49-F238E27FC236}">
                <a16:creationId xmlns:a16="http://schemas.microsoft.com/office/drawing/2014/main" id="{C4A2029E-8DCA-7345-8DB8-E592910FCCB7}"/>
              </a:ext>
            </a:extLst>
          </p:cNvPr>
          <p:cNvSpPr/>
          <p:nvPr/>
        </p:nvSpPr>
        <p:spPr>
          <a:xfrm>
            <a:off x="585216" y="761775"/>
            <a:ext cx="11183112" cy="4172860"/>
          </a:xfrm>
          <a:prstGeom prst="roundRect">
            <a:avLst>
              <a:gd name="adj" fmla="val 3051"/>
            </a:avLst>
          </a:prstGeom>
          <a:solidFill>
            <a:srgbClr val="FFFFFF"/>
          </a:solidFill>
          <a:ln w="12700">
            <a:solidFill>
              <a:srgbClr val="D8C6BA"/>
            </a:solidFill>
            <a:prstDash val="solid"/>
          </a:ln>
        </p:spPr>
        <p:txBody>
          <a:bodyPr/>
          <a:lstStyle/>
          <a:p>
            <a:endParaRPr lang="en-US" sz="1600" dirty="0"/>
          </a:p>
        </p:txBody>
      </p:sp>
      <p:sp>
        <p:nvSpPr>
          <p:cNvPr id="28" name="Text 2">
            <a:extLst>
              <a:ext uri="{FF2B5EF4-FFF2-40B4-BE49-F238E27FC236}">
                <a16:creationId xmlns:a16="http://schemas.microsoft.com/office/drawing/2014/main" id="{9FFD330B-6E0A-9094-6552-81CD1A970FA6}"/>
              </a:ext>
            </a:extLst>
          </p:cNvPr>
          <p:cNvSpPr/>
          <p:nvPr/>
        </p:nvSpPr>
        <p:spPr>
          <a:xfrm>
            <a:off x="812795" y="821981"/>
            <a:ext cx="10800085" cy="842124"/>
          </a:xfrm>
          <a:prstGeom prst="rect">
            <a:avLst/>
          </a:prstGeom>
          <a:noFill/>
          <a:ln/>
        </p:spPr>
        <p:txBody>
          <a:bodyPr wrap="square" lIns="0" tIns="0" rIns="0" bIns="0" rtlCol="0" anchor="ctr"/>
          <a:lstStyle/>
          <a:p>
            <a:pPr marL="0" indent="0">
              <a:buNone/>
            </a:pPr>
            <a:r>
              <a:rPr lang="en-US" sz="1600" b="1" dirty="0">
                <a:solidFill>
                  <a:srgbClr val="1A1A1A"/>
                </a:solidFill>
                <a:latin typeface="Arial" pitchFamily="34" charset="0"/>
                <a:ea typeface="Arial" pitchFamily="34" charset="-122"/>
                <a:cs typeface="Arial" pitchFamily="34" charset="-120"/>
              </a:rPr>
              <a:t>1. Device geometry</a:t>
            </a:r>
            <a:r>
              <a:rPr lang="en-US" sz="1600" b="1" dirty="0"/>
              <a:t> </a:t>
            </a:r>
            <a:r>
              <a:rPr lang="en-US" sz="1600" b="1" dirty="0">
                <a:solidFill>
                  <a:srgbClr val="1A1A1A"/>
                </a:solidFill>
                <a:latin typeface="Arial" pitchFamily="34" charset="0"/>
                <a:ea typeface="Arial" pitchFamily="34" charset="-122"/>
                <a:cs typeface="Arial" pitchFamily="34" charset="-120"/>
              </a:rPr>
              <a:t>Confirmed</a:t>
            </a:r>
            <a:br>
              <a:rPr lang="en-US" sz="1600" b="1" dirty="0">
                <a:solidFill>
                  <a:srgbClr val="1A1A1A"/>
                </a:solidFill>
                <a:latin typeface="Arial" pitchFamily="34" charset="0"/>
                <a:ea typeface="Arial" pitchFamily="34" charset="-122"/>
                <a:cs typeface="Arial" pitchFamily="34" charset="-120"/>
              </a:rPr>
            </a:br>
            <a:r>
              <a:rPr lang="en-US" sz="1600" dirty="0"/>
              <a:t> Oxide thickness from pad capacitance: ~900 nm — matches the Filmetrics optical measurement. Both electrical and optical agree.</a:t>
            </a:r>
          </a:p>
        </p:txBody>
      </p:sp>
      <p:sp>
        <p:nvSpPr>
          <p:cNvPr id="29" name="Text 6">
            <a:extLst>
              <a:ext uri="{FF2B5EF4-FFF2-40B4-BE49-F238E27FC236}">
                <a16:creationId xmlns:a16="http://schemas.microsoft.com/office/drawing/2014/main" id="{771A1180-64C6-55AA-05F1-AA79EB0D18A2}"/>
              </a:ext>
            </a:extLst>
          </p:cNvPr>
          <p:cNvSpPr/>
          <p:nvPr/>
        </p:nvSpPr>
        <p:spPr>
          <a:xfrm>
            <a:off x="812795" y="1928556"/>
            <a:ext cx="10601965" cy="1266195"/>
          </a:xfrm>
          <a:prstGeom prst="rect">
            <a:avLst/>
          </a:prstGeom>
          <a:noFill/>
          <a:ln/>
        </p:spPr>
        <p:txBody>
          <a:bodyPr wrap="square" lIns="0" tIns="0" rIns="0" bIns="0" rtlCol="0" anchor="ctr"/>
          <a:lstStyle/>
          <a:p>
            <a:pPr>
              <a:spcAft>
                <a:spcPts val="700"/>
              </a:spcAft>
            </a:pPr>
            <a:r>
              <a:rPr lang="en-US" sz="1600" b="1" dirty="0">
                <a:solidFill>
                  <a:srgbClr val="1A1A1A"/>
                </a:solidFill>
                <a:latin typeface="Arial" pitchFamily="34" charset="0"/>
                <a:ea typeface="Arial" pitchFamily="34" charset="-122"/>
                <a:cs typeface="Arial" pitchFamily="34" charset="-120"/>
              </a:rPr>
              <a:t>2. Our noise reduction system</a:t>
            </a:r>
          </a:p>
          <a:p>
            <a:pPr marL="285750" indent="-285750">
              <a:spcAft>
                <a:spcPts val="700"/>
              </a:spcAft>
              <a:buFont typeface="Arial" panose="020B0604020202020204" pitchFamily="34" charset="0"/>
              <a:buChar char="•"/>
            </a:pPr>
            <a:r>
              <a:rPr lang="en-US" sz="1600" dirty="0">
                <a:solidFill>
                  <a:srgbClr val="1A1A1A"/>
                </a:solidFill>
                <a:latin typeface="Arial" pitchFamily="34" charset="0"/>
                <a:ea typeface="Arial" pitchFamily="34" charset="-122"/>
                <a:cs typeface="Arial" pitchFamily="34" charset="-120"/>
              </a:rPr>
              <a:t>Agilent 4284A </a:t>
            </a:r>
            <a:r>
              <a:rPr lang="en-US" sz="1600" dirty="0"/>
              <a:t>LCR meter: floating chuck is quieter; lens grounding makes no difference. Led us to to a best noise calculation within a measurement of 82.5 </a:t>
            </a:r>
            <a:r>
              <a:rPr lang="en-US" sz="1600" dirty="0" err="1"/>
              <a:t>aF</a:t>
            </a:r>
            <a:r>
              <a:rPr lang="en-US" sz="1600" dirty="0"/>
              <a:t> RMS in our 0-15V sweep.</a:t>
            </a:r>
          </a:p>
          <a:p>
            <a:pPr marL="285750" indent="-285750">
              <a:spcAft>
                <a:spcPts val="700"/>
              </a:spcAft>
              <a:buFont typeface="Arial" panose="020B0604020202020204" pitchFamily="34" charset="0"/>
              <a:buChar char="•"/>
            </a:pPr>
            <a:r>
              <a:rPr lang="en-US" sz="1600" dirty="0"/>
              <a:t>AD7746 Capacitance Evaluation Board: the bottom electrode is the dominant noise source — consistent with its                                        larger area.</a:t>
            </a:r>
            <a:br>
              <a:rPr lang="en-US" sz="1600" dirty="0"/>
            </a:br>
            <a:r>
              <a:rPr lang="en-US" sz="1600" dirty="0"/>
              <a:t> </a:t>
            </a:r>
            <a:endParaRPr lang="en-US" sz="16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0" name="Text 9">
                <a:extLst>
                  <a:ext uri="{FF2B5EF4-FFF2-40B4-BE49-F238E27FC236}">
                    <a16:creationId xmlns:a16="http://schemas.microsoft.com/office/drawing/2014/main" id="{7B2B12D9-2275-05C4-9F59-0AAFEC2CDF31}"/>
                  </a:ext>
                </a:extLst>
              </p:cNvPr>
              <p:cNvSpPr/>
              <p:nvPr/>
            </p:nvSpPr>
            <p:spPr>
              <a:xfrm>
                <a:off x="795017" y="3144798"/>
                <a:ext cx="10601965" cy="842124"/>
              </a:xfrm>
              <a:prstGeom prst="rect">
                <a:avLst/>
              </a:prstGeom>
              <a:noFill/>
              <a:ln/>
            </p:spPr>
            <p:txBody>
              <a:bodyPr wrap="square" lIns="0" tIns="0" rIns="0" bIns="0" rtlCol="0" anchor="ctr"/>
              <a:lstStyle/>
              <a:p>
                <a:pPr>
                  <a:spcAft>
                    <a:spcPts val="700"/>
                  </a:spcAft>
                </a:pPr>
                <a:r>
                  <a:rPr lang="en-US" sz="1600" b="1" dirty="0">
                    <a:solidFill>
                      <a:srgbClr val="1A1A1A"/>
                    </a:solidFill>
                    <a:latin typeface="Arial" pitchFamily="34" charset="0"/>
                    <a:ea typeface="Arial" pitchFamily="34" charset="-122"/>
                    <a:cs typeface="Arial" pitchFamily="34" charset="-120"/>
                  </a:rPr>
                  <a:t>3. A Spring Response</a:t>
                </a:r>
                <a:r>
                  <a:rPr lang="en-US" sz="1600" dirty="0"/>
                  <a:t> </a:t>
                </a:r>
                <a:br>
                  <a:rPr lang="en-US" sz="1600" dirty="0"/>
                </a:br>
                <a:r>
                  <a:rPr lang="en-US" sz="1600" dirty="0">
                    <a:ea typeface="Arial" pitchFamily="34" charset="-122"/>
                    <a:cs typeface="Arial" pitchFamily="34" charset="-120"/>
                  </a:rPr>
                  <a:t>One constant found from the slope of the graph — </a:t>
                </a:r>
                <a14:m>
                  <m:oMath xmlns:m="http://schemas.openxmlformats.org/officeDocument/2006/math">
                    <m:r>
                      <m:rPr>
                        <m:sty m:val="p"/>
                      </m:rPr>
                      <a:rPr lang="en-US" sz="1600">
                        <a:latin typeface="Cambria Math" panose="02040503050406030204" pitchFamily="18" charset="0"/>
                        <a:ea typeface="Arial" pitchFamily="34" charset="-122"/>
                        <a:cs typeface="Arial" pitchFamily="34" charset="-120"/>
                      </a:rPr>
                      <m:t>k</m:t>
                    </m:r>
                    <m:r>
                      <a:rPr lang="en-US" sz="1600" b="0" i="1" smtClean="0">
                        <a:latin typeface="Cambria Math" panose="02040503050406030204" pitchFamily="18" charset="0"/>
                        <a:ea typeface="Arial" pitchFamily="34" charset="-122"/>
                        <a:cs typeface="Arial" pitchFamily="34" charset="-120"/>
                      </a:rPr>
                      <m:t>=</m:t>
                    </m:r>
                    <m:f>
                      <m:fPr>
                        <m:ctrlPr>
                          <a:rPr lang="en-US" sz="1600" b="0" i="1" smtClean="0">
                            <a:latin typeface="Cambria Math" panose="02040503050406030204" pitchFamily="18" charset="0"/>
                            <a:cs typeface="Arial" pitchFamily="34" charset="-120"/>
                          </a:rPr>
                        </m:ctrlPr>
                      </m:fPr>
                      <m:num>
                        <m:r>
                          <m:rPr>
                            <m:sty m:val="p"/>
                          </m:rPr>
                          <a:rPr lang="en-US" sz="1600" b="0" i="0" smtClean="0">
                            <a:latin typeface="Cambria Math" panose="02040503050406030204" pitchFamily="18" charset="0"/>
                            <a:cs typeface="Arial" pitchFamily="34" charset="-120"/>
                          </a:rPr>
                          <m:t>ΔC</m:t>
                        </m:r>
                      </m:num>
                      <m:den>
                        <m:sSup>
                          <m:sSupPr>
                            <m:ctrlPr>
                              <a:rPr lang="en-US" sz="1600" b="0" i="1" smtClean="0">
                                <a:latin typeface="Cambria Math" panose="02040503050406030204" pitchFamily="18" charset="0"/>
                                <a:cs typeface="Arial" pitchFamily="34" charset="-120"/>
                              </a:rPr>
                            </m:ctrlPr>
                          </m:sSupPr>
                          <m:e>
                            <m:r>
                              <a:rPr lang="en-US" sz="1600" b="0" i="1" smtClean="0">
                                <a:latin typeface="Cambria Math" panose="02040503050406030204" pitchFamily="18" charset="0"/>
                                <a:cs typeface="Arial" pitchFamily="34" charset="-120"/>
                              </a:rPr>
                              <m:t>𝑉</m:t>
                            </m:r>
                          </m:e>
                          <m:sup>
                            <m:r>
                              <a:rPr lang="en-US" sz="1600" b="0" i="1" smtClean="0">
                                <a:latin typeface="Cambria Math" panose="02040503050406030204" pitchFamily="18" charset="0"/>
                                <a:cs typeface="Arial" pitchFamily="34" charset="-120"/>
                              </a:rPr>
                              <m:t>2</m:t>
                            </m:r>
                          </m:sup>
                        </m:sSup>
                      </m:den>
                    </m:f>
                  </m:oMath>
                </a14:m>
                <a:r>
                  <a:rPr lang="en-US" sz="1600" dirty="0">
                    <a:ea typeface="Arial" pitchFamily="34" charset="-122"/>
                    <a:cs typeface="Arial" pitchFamily="34" charset="-120"/>
                  </a:rPr>
                  <a:t> = 0.037 </a:t>
                </a:r>
                <a14:m>
                  <m:oMath xmlns:m="http://schemas.openxmlformats.org/officeDocument/2006/math">
                    <m:f>
                      <m:fPr>
                        <m:ctrlPr>
                          <a:rPr lang="en-US" sz="1600" i="1">
                            <a:latin typeface="Cambria Math" panose="02040503050406030204" pitchFamily="18" charset="0"/>
                          </a:rPr>
                        </m:ctrlPr>
                      </m:fPr>
                      <m:num>
                        <m:r>
                          <a:rPr lang="en-US" sz="1600" i="1">
                            <a:latin typeface="Cambria Math" panose="02040503050406030204" pitchFamily="18" charset="0"/>
                          </a:rPr>
                          <m:t>𝑓𝐹</m:t>
                        </m:r>
                      </m:num>
                      <m:den>
                        <m:sSup>
                          <m:sSupPr>
                            <m:ctrlPr>
                              <a:rPr lang="en-US" sz="1600" i="1">
                                <a:latin typeface="Cambria Math" panose="02040503050406030204" pitchFamily="18" charset="0"/>
                              </a:rPr>
                            </m:ctrlPr>
                          </m:sSupPr>
                          <m:e>
                            <m:r>
                              <a:rPr lang="en-US" sz="1600" i="1">
                                <a:latin typeface="Cambria Math" panose="02040503050406030204" pitchFamily="18" charset="0"/>
                              </a:rPr>
                              <m:t>𝑉</m:t>
                            </m:r>
                          </m:e>
                          <m:sup>
                            <m:r>
                              <a:rPr lang="en-US" sz="1600" i="1">
                                <a:latin typeface="Cambria Math" panose="02040503050406030204" pitchFamily="18" charset="0"/>
                              </a:rPr>
                              <m:t>2</m:t>
                            </m:r>
                          </m:sup>
                        </m:sSup>
                      </m:den>
                    </m:f>
                  </m:oMath>
                </a14:m>
                <a:r>
                  <a:rPr lang="en-US" sz="1600" dirty="0">
                    <a:ea typeface="Arial" pitchFamily="34" charset="-122"/>
                    <a:cs typeface="Arial" pitchFamily="34" charset="-120"/>
                  </a:rPr>
                  <a:t> — across 10, 15, 17, 19 V sweeps; fully reversible.</a:t>
                </a:r>
                <a:endParaRPr lang="en-US" sz="1600" dirty="0"/>
              </a:p>
            </p:txBody>
          </p:sp>
        </mc:Choice>
        <mc:Fallback xmlns="">
          <p:sp>
            <p:nvSpPr>
              <p:cNvPr id="30" name="Text 9">
                <a:extLst>
                  <a:ext uri="{FF2B5EF4-FFF2-40B4-BE49-F238E27FC236}">
                    <a16:creationId xmlns:a16="http://schemas.microsoft.com/office/drawing/2014/main" id="{7B2B12D9-2275-05C4-9F59-0AAFEC2CDF31}"/>
                  </a:ext>
                </a:extLst>
              </p:cNvPr>
              <p:cNvSpPr>
                <a:spLocks noRot="1" noChangeAspect="1" noMove="1" noResize="1" noEditPoints="1" noAdjustHandles="1" noChangeArrowheads="1" noChangeShapeType="1" noTextEdit="1"/>
              </p:cNvSpPr>
              <p:nvPr/>
            </p:nvSpPr>
            <p:spPr>
              <a:xfrm>
                <a:off x="795017" y="3144798"/>
                <a:ext cx="10601965" cy="842124"/>
              </a:xfrm>
              <a:prstGeom prst="rect">
                <a:avLst/>
              </a:prstGeom>
              <a:blipFill>
                <a:blip r:embed="rId4"/>
                <a:stretch>
                  <a:fillRect l="-1196"/>
                </a:stretch>
              </a:blipFill>
              <a:ln/>
            </p:spPr>
            <p:txBody>
              <a:bodyPr/>
              <a:lstStyle/>
              <a:p>
                <a:r>
                  <a:rPr lang="en-US">
                    <a:noFill/>
                  </a:rPr>
                  <a:t> </a:t>
                </a:r>
              </a:p>
            </p:txBody>
          </p:sp>
        </mc:Fallback>
      </mc:AlternateContent>
      <p:sp>
        <p:nvSpPr>
          <p:cNvPr id="31" name="Text 12">
            <a:extLst>
              <a:ext uri="{FF2B5EF4-FFF2-40B4-BE49-F238E27FC236}">
                <a16:creationId xmlns:a16="http://schemas.microsoft.com/office/drawing/2014/main" id="{F71CB99A-120C-CC58-30CE-50F0D27177D8}"/>
              </a:ext>
            </a:extLst>
          </p:cNvPr>
          <p:cNvSpPr/>
          <p:nvPr/>
        </p:nvSpPr>
        <p:spPr>
          <a:xfrm>
            <a:off x="827524" y="4028083"/>
            <a:ext cx="10800085" cy="1099766"/>
          </a:xfrm>
          <a:prstGeom prst="rect">
            <a:avLst/>
          </a:prstGeom>
          <a:noFill/>
          <a:ln/>
        </p:spPr>
        <p:txBody>
          <a:bodyPr wrap="square" lIns="0" tIns="0" rIns="0" bIns="0" rtlCol="0" anchor="ctr"/>
          <a:lstStyle/>
          <a:p>
            <a:r>
              <a:rPr lang="en-US" sz="1600" b="1" dirty="0">
                <a:solidFill>
                  <a:srgbClr val="1A1A1A"/>
                </a:solidFill>
                <a:latin typeface="Arial" pitchFamily="34" charset="0"/>
                <a:ea typeface="Arial" pitchFamily="34" charset="-122"/>
                <a:cs typeface="Arial" pitchFamily="34" charset="-120"/>
              </a:rPr>
              <a:t>4. The mechanism:</a:t>
            </a:r>
            <a:r>
              <a:rPr lang="en-US" sz="1600" dirty="0"/>
              <a:t> </a:t>
            </a:r>
            <a:r>
              <a:rPr lang="en-US" sz="1600" b="1" dirty="0">
                <a:solidFill>
                  <a:srgbClr val="1A1A1A"/>
                </a:solidFill>
                <a:latin typeface="Arial" pitchFamily="34" charset="0"/>
                <a:cs typeface="Arial" pitchFamily="34" charset="-120"/>
              </a:rPr>
              <a:t>t</a:t>
            </a:r>
            <a:r>
              <a:rPr lang="en-US" sz="1600" b="1" dirty="0">
                <a:solidFill>
                  <a:srgbClr val="1A1A1A"/>
                </a:solidFill>
                <a:latin typeface="Arial" pitchFamily="34" charset="0"/>
                <a:ea typeface="Arial" pitchFamily="34" charset="-122"/>
                <a:cs typeface="Arial" pitchFamily="34" charset="-120"/>
              </a:rPr>
              <a:t>he released perimeter </a:t>
            </a:r>
            <a:br>
              <a:rPr lang="en-US" sz="1600" b="1" dirty="0">
                <a:solidFill>
                  <a:srgbClr val="1A1A1A"/>
                </a:solidFill>
                <a:latin typeface="Arial" pitchFamily="34" charset="0"/>
                <a:ea typeface="Arial" pitchFamily="34" charset="-122"/>
                <a:cs typeface="Arial" pitchFamily="34" charset="-120"/>
              </a:rPr>
            </a:br>
            <a:r>
              <a:rPr lang="en-US" sz="1600" dirty="0"/>
              <a:t>The anhydrous HF release undercut the whole perimeter: ~4,409 µm of released edge vs ~5 µm of beam (~900×). The beams perimeter capacitance dominates our measured capacitance response.</a:t>
            </a:r>
            <a:br>
              <a:rPr lang="en-US" sz="1600" dirty="0">
                <a:latin typeface="Arial" pitchFamily="34" charset="0"/>
                <a:ea typeface="Arial" pitchFamily="34" charset="-122"/>
                <a:cs typeface="Arial" pitchFamily="34" charset="-120"/>
              </a:rPr>
            </a:br>
            <a:br>
              <a:rPr lang="en-US" sz="1600" dirty="0">
                <a:latin typeface="Arial" pitchFamily="34" charset="0"/>
                <a:ea typeface="Arial" pitchFamily="34" charset="-122"/>
                <a:cs typeface="Arial" pitchFamily="34" charset="-120"/>
              </a:rPr>
            </a:br>
            <a:endParaRPr lang="en-US" sz="1600" dirty="0"/>
          </a:p>
        </p:txBody>
      </p:sp>
    </p:spTree>
    <p:extLst>
      <p:ext uri="{BB962C8B-B14F-4D97-AF65-F5344CB8AC3E}">
        <p14:creationId xmlns:p14="http://schemas.microsoft.com/office/powerpoint/2010/main" val="41639575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BE3D6">
            <a:alpha val="76078"/>
          </a:srgbClr>
        </a:solidFill>
        <a:effectLst/>
      </p:bgPr>
    </p:bg>
    <p:spTree>
      <p:nvGrpSpPr>
        <p:cNvPr id="1" name=""/>
        <p:cNvGrpSpPr/>
        <p:nvPr/>
      </p:nvGrpSpPr>
      <p:grpSpPr>
        <a:xfrm>
          <a:off x="0" y="0"/>
          <a:ext cx="0" cy="0"/>
          <a:chOff x="0" y="0"/>
          <a:chExt cx="0" cy="0"/>
        </a:xfrm>
      </p:grpSpPr>
      <p:sp>
        <p:nvSpPr>
          <p:cNvPr id="2" name="Subtitle 9">
            <a:extLst>
              <a:ext uri="{FF2B5EF4-FFF2-40B4-BE49-F238E27FC236}">
                <a16:creationId xmlns:a16="http://schemas.microsoft.com/office/drawing/2014/main" id="{027F3104-FBB3-075B-C18C-3594E7D0E94F}"/>
              </a:ext>
            </a:extLst>
          </p:cNvPr>
          <p:cNvSpPr txBox="1">
            <a:spLocks/>
          </p:cNvSpPr>
          <p:nvPr/>
        </p:nvSpPr>
        <p:spPr bwMode="auto">
          <a:xfrm>
            <a:off x="1643856" y="2028274"/>
            <a:ext cx="8534400" cy="1752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None/>
              <a:defRPr sz="2800">
                <a:solidFill>
                  <a:schemeClr val="tx1"/>
                </a:solidFill>
                <a:latin typeface="+mn-lt"/>
                <a:ea typeface="ＭＳ Ｐゴシック" charset="0"/>
                <a:cs typeface="ＭＳ Ｐゴシック" charset="0"/>
              </a:defRPr>
            </a:lvl1pPr>
            <a:lvl2pPr marL="457200" indent="0" algn="ctr" rtl="0" eaLnBrk="0" fontAlgn="base" hangingPunct="0">
              <a:spcBef>
                <a:spcPct val="20000"/>
              </a:spcBef>
              <a:spcAft>
                <a:spcPct val="0"/>
              </a:spcAft>
              <a:buNone/>
              <a:defRPr sz="2400">
                <a:solidFill>
                  <a:schemeClr val="tx1"/>
                </a:solidFill>
                <a:latin typeface="+mn-lt"/>
                <a:ea typeface="ＭＳ Ｐゴシック" charset="0"/>
              </a:defRPr>
            </a:lvl2pPr>
            <a:lvl3pPr marL="914400" indent="0" algn="ctr" rtl="0" eaLnBrk="0" fontAlgn="base" hangingPunct="0">
              <a:spcBef>
                <a:spcPct val="20000"/>
              </a:spcBef>
              <a:spcAft>
                <a:spcPct val="0"/>
              </a:spcAft>
              <a:buNone/>
              <a:defRPr sz="2000">
                <a:solidFill>
                  <a:schemeClr val="tx1"/>
                </a:solidFill>
                <a:latin typeface="+mn-lt"/>
                <a:ea typeface="ＭＳ Ｐゴシック" charset="0"/>
              </a:defRPr>
            </a:lvl3pPr>
            <a:lvl4pPr marL="1371600" indent="0" algn="ctr" rtl="0" eaLnBrk="0" fontAlgn="base" hangingPunct="0">
              <a:spcBef>
                <a:spcPct val="20000"/>
              </a:spcBef>
              <a:spcAft>
                <a:spcPct val="0"/>
              </a:spcAft>
              <a:buNone/>
              <a:defRPr>
                <a:solidFill>
                  <a:schemeClr val="tx1"/>
                </a:solidFill>
                <a:latin typeface="+mn-lt"/>
                <a:ea typeface="ＭＳ Ｐゴシック" charset="0"/>
              </a:defRPr>
            </a:lvl4pPr>
            <a:lvl5pPr marL="1828800" indent="0" algn="ctr" rtl="0" eaLnBrk="0" fontAlgn="base" hangingPunct="0">
              <a:spcBef>
                <a:spcPct val="20000"/>
              </a:spcBef>
              <a:spcAft>
                <a:spcPct val="0"/>
              </a:spcAft>
              <a:buNone/>
              <a:defRPr sz="1600">
                <a:solidFill>
                  <a:schemeClr val="tx1"/>
                </a:solidFill>
                <a:latin typeface="+mn-lt"/>
                <a:ea typeface="ＭＳ Ｐゴシック" charset="0"/>
              </a:defRPr>
            </a:lvl5pPr>
            <a:lvl6pPr marL="2286000" indent="0" algn="ctr" rtl="0" eaLnBrk="1" fontAlgn="base" hangingPunct="1">
              <a:spcBef>
                <a:spcPct val="20000"/>
              </a:spcBef>
              <a:spcAft>
                <a:spcPct val="0"/>
              </a:spcAft>
              <a:buNone/>
              <a:defRPr sz="1600">
                <a:solidFill>
                  <a:schemeClr val="tx1"/>
                </a:solidFill>
                <a:latin typeface="+mn-lt"/>
              </a:defRPr>
            </a:lvl6pPr>
            <a:lvl7pPr marL="2743200" indent="0" algn="ctr" rtl="0" eaLnBrk="1" fontAlgn="base" hangingPunct="1">
              <a:spcBef>
                <a:spcPct val="20000"/>
              </a:spcBef>
              <a:spcAft>
                <a:spcPct val="0"/>
              </a:spcAft>
              <a:buNone/>
              <a:defRPr sz="1600">
                <a:solidFill>
                  <a:schemeClr val="tx1"/>
                </a:solidFill>
                <a:latin typeface="+mn-lt"/>
              </a:defRPr>
            </a:lvl7pPr>
            <a:lvl8pPr marL="3200400" indent="0" algn="ctr" rtl="0" eaLnBrk="1" fontAlgn="base" hangingPunct="1">
              <a:spcBef>
                <a:spcPct val="20000"/>
              </a:spcBef>
              <a:spcAft>
                <a:spcPct val="0"/>
              </a:spcAft>
              <a:buNone/>
              <a:defRPr sz="1600">
                <a:solidFill>
                  <a:schemeClr val="tx1"/>
                </a:solidFill>
                <a:latin typeface="+mn-lt"/>
              </a:defRPr>
            </a:lvl8pPr>
            <a:lvl9pPr marL="3657600" indent="0" algn="ctr" rtl="0" eaLnBrk="1" fontAlgn="base" hangingPunct="1">
              <a:spcBef>
                <a:spcPct val="20000"/>
              </a:spcBef>
              <a:spcAft>
                <a:spcPct val="0"/>
              </a:spcAft>
              <a:buNone/>
              <a:defRPr sz="1600">
                <a:solidFill>
                  <a:schemeClr val="tx1"/>
                </a:solidFill>
                <a:latin typeface="+mn-lt"/>
              </a:defRPr>
            </a:lvl9pPr>
          </a:lstStyle>
          <a:p>
            <a:r>
              <a:rPr lang="en-US" sz="4200" b="1" kern="0" dirty="0"/>
              <a:t>Thanks for listening!</a:t>
            </a:r>
          </a:p>
          <a:p>
            <a:r>
              <a:rPr lang="en-US" sz="4200" b="1" kern="0" dirty="0"/>
              <a:t>Questions?</a:t>
            </a:r>
          </a:p>
        </p:txBody>
      </p:sp>
      <p:sp>
        <p:nvSpPr>
          <p:cNvPr id="3" name="Slide Number Placeholder 2">
            <a:extLst>
              <a:ext uri="{FF2B5EF4-FFF2-40B4-BE49-F238E27FC236}">
                <a16:creationId xmlns:a16="http://schemas.microsoft.com/office/drawing/2014/main" id="{EFA9C628-2B33-D042-752E-E5BC039C74CC}"/>
              </a:ext>
            </a:extLst>
          </p:cNvPr>
          <p:cNvSpPr>
            <a:spLocks noGrp="1"/>
          </p:cNvSpPr>
          <p:nvPr>
            <p:ph type="sldNum" sz="quarter" idx="12"/>
          </p:nvPr>
        </p:nvSpPr>
        <p:spPr>
          <a:xfrm>
            <a:off x="11848935" y="6400800"/>
            <a:ext cx="2540000" cy="457200"/>
          </a:xfrm>
        </p:spPr>
        <p:txBody>
          <a:bodyPr/>
          <a:lstStyle/>
          <a:p>
            <a:pPr fontAlgn="base">
              <a:spcBef>
                <a:spcPct val="0"/>
              </a:spcBef>
              <a:spcAft>
                <a:spcPct val="0"/>
              </a:spcAft>
              <a:defRPr/>
            </a:pPr>
            <a:fld id="{66A42F1A-7455-3F43-8D44-DA3E5285609D}" type="slidenum">
              <a:rPr lang="en-US" smtClean="0">
                <a:solidFill>
                  <a:srgbClr val="000000"/>
                </a:solidFill>
                <a:latin typeface="Times New Roman" charset="0"/>
                <a:ea typeface="ＭＳ Ｐゴシック" charset="0"/>
              </a:rPr>
              <a:pPr fontAlgn="base">
                <a:spcBef>
                  <a:spcPct val="0"/>
                </a:spcBef>
                <a:spcAft>
                  <a:spcPct val="0"/>
                </a:spcAft>
                <a:defRPr/>
              </a:pPr>
              <a:t>13</a:t>
            </a:fld>
            <a:endParaRPr lang="en-US" dirty="0">
              <a:solidFill>
                <a:srgbClr val="000000"/>
              </a:solidFill>
              <a:latin typeface="Times New Roman" charset="0"/>
              <a:ea typeface="ＭＳ Ｐゴシック" charset="0"/>
            </a:endParaRPr>
          </a:p>
        </p:txBody>
      </p:sp>
      <p:pic>
        <p:nvPicPr>
          <p:cNvPr id="5" name="Picture 4" descr="A picture containing text, transport, wheel&#10;&#10;Description automatically generated">
            <a:extLst>
              <a:ext uri="{FF2B5EF4-FFF2-40B4-BE49-F238E27FC236}">
                <a16:creationId xmlns:a16="http://schemas.microsoft.com/office/drawing/2014/main" id="{EB22EC45-2842-AFDB-6CBD-EE4C90ED91A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027485" y="34694"/>
            <a:ext cx="1108038" cy="1113829"/>
          </a:xfrm>
          <a:prstGeom prst="rect">
            <a:avLst/>
          </a:prstGeom>
        </p:spPr>
      </p:pic>
      <p:sp>
        <p:nvSpPr>
          <p:cNvPr id="6" name="TextBox 5">
            <a:extLst>
              <a:ext uri="{FF2B5EF4-FFF2-40B4-BE49-F238E27FC236}">
                <a16:creationId xmlns:a16="http://schemas.microsoft.com/office/drawing/2014/main" id="{223F8D86-267B-79C9-75A8-B16FFA3E6DF8}"/>
              </a:ext>
            </a:extLst>
          </p:cNvPr>
          <p:cNvSpPr txBox="1"/>
          <p:nvPr/>
        </p:nvSpPr>
        <p:spPr>
          <a:xfrm>
            <a:off x="142332" y="5805465"/>
            <a:ext cx="2974982" cy="369332"/>
          </a:xfrm>
          <a:prstGeom prst="rect">
            <a:avLst/>
          </a:prstGeom>
          <a:noFill/>
        </p:spPr>
        <p:txBody>
          <a:bodyPr wrap="none" rtlCol="0">
            <a:spAutoFit/>
          </a:bodyPr>
          <a:lstStyle/>
          <a:p>
            <a:r>
              <a:rPr lang="en-US" b="1" dirty="0">
                <a:latin typeface="Calibri" panose="020F0502020204030204" pitchFamily="34" charset="0"/>
                <a:cs typeface="Calibri" panose="020F0502020204030204" pitchFamily="34" charset="0"/>
              </a:rPr>
              <a:t>NSF REU Award ID </a:t>
            </a:r>
            <a:r>
              <a:rPr lang="en-US" dirty="0"/>
              <a:t>#2348869 </a:t>
            </a:r>
            <a:endParaRPr lang="en-US" b="1"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13F81A53-279D-F94F-9918-94B30BDF17F9}"/>
              </a:ext>
            </a:extLst>
          </p:cNvPr>
          <p:cNvPicPr>
            <a:picLocks noChangeAspect="1"/>
          </p:cNvPicPr>
          <p:nvPr/>
        </p:nvPicPr>
        <p:blipFill>
          <a:blip r:embed="rId4"/>
          <a:stretch>
            <a:fillRect/>
          </a:stretch>
        </p:blipFill>
        <p:spPr>
          <a:xfrm>
            <a:off x="10345569" y="98252"/>
            <a:ext cx="1690065" cy="1086471"/>
          </a:xfrm>
          <a:prstGeom prst="rect">
            <a:avLst/>
          </a:prstGeom>
        </p:spPr>
      </p:pic>
      <p:pic>
        <p:nvPicPr>
          <p:cNvPr id="8" name="Picture 7">
            <a:extLst>
              <a:ext uri="{FF2B5EF4-FFF2-40B4-BE49-F238E27FC236}">
                <a16:creationId xmlns:a16="http://schemas.microsoft.com/office/drawing/2014/main" id="{6C302ACD-680E-A1BD-889A-C2D9556E2424}"/>
              </a:ext>
            </a:extLst>
          </p:cNvPr>
          <p:cNvPicPr>
            <a:picLocks noChangeAspect="1"/>
          </p:cNvPicPr>
          <p:nvPr/>
        </p:nvPicPr>
        <p:blipFill>
          <a:blip r:embed="rId5"/>
          <a:srcRect r="67328"/>
          <a:stretch>
            <a:fillRect/>
          </a:stretch>
        </p:blipFill>
        <p:spPr>
          <a:xfrm>
            <a:off x="17988" y="31850"/>
            <a:ext cx="1108038" cy="1258724"/>
          </a:xfrm>
          <a:prstGeom prst="rect">
            <a:avLst/>
          </a:prstGeom>
        </p:spPr>
      </p:pic>
      <p:pic>
        <p:nvPicPr>
          <p:cNvPr id="9" name="Picture 8">
            <a:extLst>
              <a:ext uri="{FF2B5EF4-FFF2-40B4-BE49-F238E27FC236}">
                <a16:creationId xmlns:a16="http://schemas.microsoft.com/office/drawing/2014/main" id="{50531B7B-098B-D50D-97C0-E0CA3E19BD25}"/>
              </a:ext>
            </a:extLst>
          </p:cNvPr>
          <p:cNvPicPr>
            <a:picLocks noChangeAspect="1"/>
          </p:cNvPicPr>
          <p:nvPr/>
        </p:nvPicPr>
        <p:blipFill>
          <a:blip r:embed="rId6"/>
          <a:stretch>
            <a:fillRect/>
          </a:stretch>
        </p:blipFill>
        <p:spPr>
          <a:xfrm>
            <a:off x="-14033" y="6174797"/>
            <a:ext cx="3475019" cy="671965"/>
          </a:xfrm>
          <a:prstGeom prst="rect">
            <a:avLst/>
          </a:prstGeom>
        </p:spPr>
      </p:pic>
      <p:pic>
        <p:nvPicPr>
          <p:cNvPr id="11" name="Picture 10">
            <a:extLst>
              <a:ext uri="{FF2B5EF4-FFF2-40B4-BE49-F238E27FC236}">
                <a16:creationId xmlns:a16="http://schemas.microsoft.com/office/drawing/2014/main" id="{4F5E06D2-93AC-45D1-EB45-F20EB47098D4}"/>
              </a:ext>
            </a:extLst>
          </p:cNvPr>
          <p:cNvPicPr>
            <a:picLocks noChangeAspect="1"/>
          </p:cNvPicPr>
          <p:nvPr/>
        </p:nvPicPr>
        <p:blipFill>
          <a:blip r:embed="rId7"/>
          <a:stretch>
            <a:fillRect/>
          </a:stretch>
        </p:blipFill>
        <p:spPr>
          <a:xfrm>
            <a:off x="2336072" y="174435"/>
            <a:ext cx="4481367" cy="1017681"/>
          </a:xfrm>
          <a:prstGeom prst="rect">
            <a:avLst/>
          </a:prstGeom>
        </p:spPr>
      </p:pic>
      <p:pic>
        <p:nvPicPr>
          <p:cNvPr id="12" name="Picture 11">
            <a:extLst>
              <a:ext uri="{FF2B5EF4-FFF2-40B4-BE49-F238E27FC236}">
                <a16:creationId xmlns:a16="http://schemas.microsoft.com/office/drawing/2014/main" id="{94B8CC40-F915-3D15-4632-08FBF453CEFB}"/>
              </a:ext>
            </a:extLst>
          </p:cNvPr>
          <p:cNvPicPr>
            <a:picLocks noChangeAspect="1"/>
          </p:cNvPicPr>
          <p:nvPr/>
        </p:nvPicPr>
        <p:blipFill>
          <a:blip r:embed="rId8"/>
          <a:stretch>
            <a:fillRect/>
          </a:stretch>
        </p:blipFill>
        <p:spPr>
          <a:xfrm>
            <a:off x="201295" y="5289427"/>
            <a:ext cx="2885122" cy="516038"/>
          </a:xfrm>
          <a:prstGeom prst="rect">
            <a:avLst/>
          </a:prstGeom>
        </p:spPr>
      </p:pic>
      <p:sp>
        <p:nvSpPr>
          <p:cNvPr id="4" name="TextBox 3">
            <a:extLst>
              <a:ext uri="{FF2B5EF4-FFF2-40B4-BE49-F238E27FC236}">
                <a16:creationId xmlns:a16="http://schemas.microsoft.com/office/drawing/2014/main" id="{164DC73E-35DD-7F87-15FE-0204B9582DB7}"/>
              </a:ext>
            </a:extLst>
          </p:cNvPr>
          <p:cNvSpPr txBox="1"/>
          <p:nvPr/>
        </p:nvSpPr>
        <p:spPr>
          <a:xfrm>
            <a:off x="7483532" y="5436133"/>
            <a:ext cx="4708468" cy="1477328"/>
          </a:xfrm>
          <a:prstGeom prst="rect">
            <a:avLst/>
          </a:prstGeom>
          <a:noFill/>
        </p:spPr>
        <p:txBody>
          <a:bodyPr wrap="none" rtlCol="0">
            <a:spAutoFit/>
          </a:bodyPr>
          <a:lstStyle/>
          <a:p>
            <a:r>
              <a:rPr lang="en-US" b="1" dirty="0"/>
              <a:t>Acknowledgements:</a:t>
            </a:r>
          </a:p>
          <a:p>
            <a:r>
              <a:rPr lang="en-US" dirty="0"/>
              <a:t>1. Dr. Shamus McNamara, Research Advisor</a:t>
            </a:r>
            <a:br>
              <a:rPr lang="en-US" dirty="0"/>
            </a:br>
            <a:r>
              <a:rPr lang="en-US" dirty="0"/>
              <a:t>2. Dr. Kevin Walsh, Instrumentation devices</a:t>
            </a:r>
            <a:br>
              <a:rPr lang="en-US" dirty="0"/>
            </a:br>
            <a:r>
              <a:rPr lang="en-US" dirty="0"/>
              <a:t>3. Ana Sanchez Galiano, Program Coordinator</a:t>
            </a:r>
            <a:br>
              <a:rPr lang="en-US" dirty="0"/>
            </a:br>
            <a:endParaRPr lang="en-US" dirty="0"/>
          </a:p>
        </p:txBody>
      </p:sp>
    </p:spTree>
    <p:extLst>
      <p:ext uri="{BB962C8B-B14F-4D97-AF65-F5344CB8AC3E}">
        <p14:creationId xmlns:p14="http://schemas.microsoft.com/office/powerpoint/2010/main" val="178275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C28C090-F300-72FF-E757-B06168E4E668}"/>
              </a:ext>
            </a:extLst>
          </p:cNvPr>
          <p:cNvSpPr txBox="1"/>
          <p:nvPr/>
        </p:nvSpPr>
        <p:spPr>
          <a:xfrm>
            <a:off x="380011" y="384553"/>
            <a:ext cx="10257232" cy="553998"/>
          </a:xfrm>
          <a:prstGeom prst="rect">
            <a:avLst/>
          </a:prstGeom>
          <a:noFill/>
        </p:spPr>
        <p:txBody>
          <a:bodyPr wrap="none" rtlCol="0">
            <a:spAutoFit/>
          </a:bodyPr>
          <a:lstStyle/>
          <a:p>
            <a:r>
              <a:rPr lang="en-US" sz="3000" dirty="0"/>
              <a:t>The physics behind the Spring Model: Electrostatic Force ∝ V²</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9737C5FF-02A4-C2A2-111E-C4F8C8CD6E3D}"/>
                  </a:ext>
                </a:extLst>
              </p:cNvPr>
              <p:cNvSpPr txBox="1"/>
              <p:nvPr/>
            </p:nvSpPr>
            <p:spPr>
              <a:xfrm>
                <a:off x="541458" y="1609486"/>
                <a:ext cx="4881401" cy="483466"/>
              </a:xfrm>
              <a:prstGeom prst="rect">
                <a:avLst/>
              </a:prstGeom>
              <a:noFill/>
            </p:spPr>
            <p:txBody>
              <a:bodyPr wrap="none" rtlCol="0">
                <a:spAutoFit/>
              </a:bodyPr>
              <a:lstStyle/>
              <a:p>
                <a:r>
                  <a:rPr lang="en-US" dirty="0"/>
                  <a:t>Energy stored in a capacitor formula: </a:t>
                </a:r>
                <a14:m>
                  <m:oMath xmlns:m="http://schemas.openxmlformats.org/officeDocument/2006/math">
                    <m:r>
                      <a:rPr lang="en-US" b="0" i="1" smtClean="0">
                        <a:latin typeface="Cambria Math" panose="02040503050406030204" pitchFamily="18" charset="0"/>
                      </a:rPr>
                      <m:t>𝑈</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𝐶</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𝑉</m:t>
                        </m:r>
                      </m:e>
                      <m:sup>
                        <m:r>
                          <a:rPr lang="en-US" b="0" i="1" smtClean="0">
                            <a:latin typeface="Cambria Math" panose="02040503050406030204" pitchFamily="18" charset="0"/>
                          </a:rPr>
                          <m:t>2</m:t>
                        </m:r>
                      </m:sup>
                    </m:sSup>
                  </m:oMath>
                </a14:m>
                <a:endParaRPr lang="en-US" dirty="0"/>
              </a:p>
            </p:txBody>
          </p:sp>
        </mc:Choice>
        <mc:Fallback xmlns="">
          <p:sp>
            <p:nvSpPr>
              <p:cNvPr id="7" name="TextBox 6">
                <a:extLst>
                  <a:ext uri="{FF2B5EF4-FFF2-40B4-BE49-F238E27FC236}">
                    <a16:creationId xmlns:a16="http://schemas.microsoft.com/office/drawing/2014/main" id="{9737C5FF-02A4-C2A2-111E-C4F8C8CD6E3D}"/>
                  </a:ext>
                </a:extLst>
              </p:cNvPr>
              <p:cNvSpPr txBox="1">
                <a:spLocks noRot="1" noChangeAspect="1" noMove="1" noResize="1" noEditPoints="1" noAdjustHandles="1" noChangeArrowheads="1" noChangeShapeType="1" noTextEdit="1"/>
              </p:cNvSpPr>
              <p:nvPr/>
            </p:nvSpPr>
            <p:spPr>
              <a:xfrm>
                <a:off x="541458" y="1609486"/>
                <a:ext cx="4881401" cy="483466"/>
              </a:xfrm>
              <a:prstGeom prst="rect">
                <a:avLst/>
              </a:prstGeom>
              <a:blipFill>
                <a:blip r:embed="rId2"/>
                <a:stretch>
                  <a:fillRect l="-1036"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1B4C7DE-69E8-9E97-54B1-580DBC0D6DAC}"/>
                  </a:ext>
                </a:extLst>
              </p:cNvPr>
              <p:cNvSpPr txBox="1"/>
              <p:nvPr/>
            </p:nvSpPr>
            <p:spPr>
              <a:xfrm>
                <a:off x="541458" y="2131106"/>
                <a:ext cx="3155672" cy="485582"/>
              </a:xfrm>
              <a:prstGeom prst="rect">
                <a:avLst/>
              </a:prstGeom>
              <a:noFill/>
            </p:spPr>
            <p:txBody>
              <a:bodyPr wrap="none" rtlCol="0">
                <a:spAutoFit/>
              </a:bodyPr>
              <a:lstStyle/>
              <a:p>
                <a:r>
                  <a:rPr lang="en-US" dirty="0"/>
                  <a:t>Parallel-Plate Formula: </a:t>
                </a:r>
                <a14:m>
                  <m:oMath xmlns:m="http://schemas.openxmlformats.org/officeDocument/2006/math">
                    <m:r>
                      <a:rPr lang="en-US" b="0" i="1" smtClean="0">
                        <a:latin typeface="Cambria Math" panose="02040503050406030204" pitchFamily="18" charset="0"/>
                      </a:rPr>
                      <m:t>𝐶</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i="1">
                            <a:latin typeface="Cambria Math" panose="02040503050406030204" pitchFamily="18" charset="0"/>
                          </a:rPr>
                          <m:t>𝜖</m:t>
                        </m:r>
                        <m:r>
                          <a:rPr lang="en-US" b="0" i="1" smtClean="0">
                            <a:latin typeface="Cambria Math" panose="02040503050406030204" pitchFamily="18" charset="0"/>
                          </a:rPr>
                          <m:t>𝐴</m:t>
                        </m:r>
                      </m:num>
                      <m:den>
                        <m:r>
                          <a:rPr lang="en-US" b="0" i="1" smtClean="0">
                            <a:latin typeface="Cambria Math" panose="02040503050406030204" pitchFamily="18" charset="0"/>
                          </a:rPr>
                          <m:t>𝑑</m:t>
                        </m:r>
                      </m:den>
                    </m:f>
                  </m:oMath>
                </a14:m>
                <a:endParaRPr lang="en-US" dirty="0"/>
              </a:p>
            </p:txBody>
          </p:sp>
        </mc:Choice>
        <mc:Fallback xmlns="">
          <p:sp>
            <p:nvSpPr>
              <p:cNvPr id="8" name="TextBox 7">
                <a:extLst>
                  <a:ext uri="{FF2B5EF4-FFF2-40B4-BE49-F238E27FC236}">
                    <a16:creationId xmlns:a16="http://schemas.microsoft.com/office/drawing/2014/main" id="{C1B4C7DE-69E8-9E97-54B1-580DBC0D6DAC}"/>
                  </a:ext>
                </a:extLst>
              </p:cNvPr>
              <p:cNvSpPr txBox="1">
                <a:spLocks noRot="1" noChangeAspect="1" noMove="1" noResize="1" noEditPoints="1" noAdjustHandles="1" noChangeArrowheads="1" noChangeShapeType="1" noTextEdit="1"/>
              </p:cNvSpPr>
              <p:nvPr/>
            </p:nvSpPr>
            <p:spPr>
              <a:xfrm>
                <a:off x="541458" y="2131106"/>
                <a:ext cx="3155672" cy="485582"/>
              </a:xfrm>
              <a:prstGeom prst="rect">
                <a:avLst/>
              </a:prstGeom>
              <a:blipFill>
                <a:blip r:embed="rId3"/>
                <a:stretch>
                  <a:fillRect l="-1606" b="-105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2BFB2E3-634B-94C7-37F9-1BB5D2ECEFA8}"/>
                  </a:ext>
                </a:extLst>
              </p:cNvPr>
              <p:cNvSpPr txBox="1"/>
              <p:nvPr/>
            </p:nvSpPr>
            <p:spPr>
              <a:xfrm>
                <a:off x="541458" y="2783307"/>
                <a:ext cx="5240665" cy="764055"/>
              </a:xfrm>
              <a:prstGeom prst="rect">
                <a:avLst/>
              </a:prstGeom>
              <a:noFill/>
            </p:spPr>
            <p:txBody>
              <a:bodyPr wrap="none" rtlCol="0">
                <a:spAutoFit/>
              </a:bodyPr>
              <a:lstStyle/>
              <a:p>
                <a:r>
                  <a:rPr lang="en-US" dirty="0"/>
                  <a:t>Relating energy stored to a parallel plate: </a:t>
                </a:r>
                <a14:m>
                  <m:oMath xmlns:m="http://schemas.openxmlformats.org/officeDocument/2006/math">
                    <m:r>
                      <a:rPr lang="en-US" b="0" i="1" smtClean="0">
                        <a:latin typeface="Cambria Math" panose="02040503050406030204" pitchFamily="18" charset="0"/>
                      </a:rPr>
                      <m:t>𝑈</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i="1">
                            <a:latin typeface="Cambria Math" panose="02040503050406030204" pitchFamily="18" charset="0"/>
                          </a:rPr>
                          <m:t>𝜖</m:t>
                        </m:r>
                        <m:r>
                          <a:rPr lang="en-US" b="0" i="1" smtClean="0">
                            <a:latin typeface="Cambria Math" panose="02040503050406030204" pitchFamily="18" charset="0"/>
                          </a:rPr>
                          <m:t>𝐴</m:t>
                        </m:r>
                      </m:num>
                      <m:den>
                        <m:r>
                          <a:rPr lang="en-US" b="0" i="1" smtClean="0">
                            <a:latin typeface="Cambria Math" panose="02040503050406030204" pitchFamily="18" charset="0"/>
                          </a:rPr>
                          <m:t>2</m:t>
                        </m:r>
                        <m:r>
                          <a:rPr lang="en-US" b="0" i="1" smtClean="0">
                            <a:latin typeface="Cambria Math" panose="02040503050406030204" pitchFamily="18" charset="0"/>
                          </a:rPr>
                          <m:t>𝑑</m:t>
                        </m:r>
                      </m:den>
                    </m:f>
                    <m:sSup>
                      <m:sSupPr>
                        <m:ctrlPr>
                          <a:rPr lang="en-US" b="0" i="1" smtClean="0">
                            <a:latin typeface="Cambria Math" panose="02040503050406030204" pitchFamily="18" charset="0"/>
                          </a:rPr>
                        </m:ctrlPr>
                      </m:sSupPr>
                      <m:e>
                        <m:r>
                          <a:rPr lang="en-US" b="0" i="1" smtClean="0">
                            <a:latin typeface="Cambria Math" panose="02040503050406030204" pitchFamily="18" charset="0"/>
                          </a:rPr>
                          <m:t>𝑉</m:t>
                        </m:r>
                      </m:e>
                      <m:sup>
                        <m:r>
                          <a:rPr lang="en-US" b="0" i="1" smtClean="0">
                            <a:latin typeface="Cambria Math" panose="02040503050406030204" pitchFamily="18" charset="0"/>
                          </a:rPr>
                          <m:t>2</m:t>
                        </m:r>
                      </m:sup>
                    </m:sSup>
                  </m:oMath>
                </a14:m>
                <a:endParaRPr lang="en-US" b="0" dirty="0"/>
              </a:p>
              <a:p>
                <a:endParaRPr lang="en-US" dirty="0"/>
              </a:p>
            </p:txBody>
          </p:sp>
        </mc:Choice>
        <mc:Fallback xmlns="">
          <p:sp>
            <p:nvSpPr>
              <p:cNvPr id="9" name="TextBox 8">
                <a:extLst>
                  <a:ext uri="{FF2B5EF4-FFF2-40B4-BE49-F238E27FC236}">
                    <a16:creationId xmlns:a16="http://schemas.microsoft.com/office/drawing/2014/main" id="{22BFB2E3-634B-94C7-37F9-1BB5D2ECEFA8}"/>
                  </a:ext>
                </a:extLst>
              </p:cNvPr>
              <p:cNvSpPr txBox="1">
                <a:spLocks noRot="1" noChangeAspect="1" noMove="1" noResize="1" noEditPoints="1" noAdjustHandles="1" noChangeArrowheads="1" noChangeShapeType="1" noTextEdit="1"/>
              </p:cNvSpPr>
              <p:nvPr/>
            </p:nvSpPr>
            <p:spPr>
              <a:xfrm>
                <a:off x="541458" y="2783307"/>
                <a:ext cx="5240665" cy="764055"/>
              </a:xfrm>
              <a:prstGeom prst="rect">
                <a:avLst/>
              </a:prstGeom>
              <a:blipFill>
                <a:blip r:embed="rId4"/>
                <a:stretch>
                  <a:fillRect l="-96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758972A-FCF6-5E78-0F06-809B675DE38B}"/>
                  </a:ext>
                </a:extLst>
              </p:cNvPr>
              <p:cNvSpPr txBox="1"/>
              <p:nvPr/>
            </p:nvSpPr>
            <p:spPr>
              <a:xfrm>
                <a:off x="520828" y="3522717"/>
                <a:ext cx="5972789" cy="491288"/>
              </a:xfrm>
              <a:prstGeom prst="rect">
                <a:avLst/>
              </a:prstGeom>
              <a:noFill/>
            </p:spPr>
            <p:txBody>
              <a:bodyPr wrap="none" rtlCol="0">
                <a:spAutoFit/>
              </a:bodyPr>
              <a:lstStyle/>
              <a:p>
                <a:r>
                  <a:rPr lang="en-US" dirty="0"/>
                  <a:t>Relationship between Force &amp; energy: </a:t>
                </a:r>
                <a14:m>
                  <m:oMath xmlns:m="http://schemas.openxmlformats.org/officeDocument/2006/math">
                    <m:r>
                      <a:rPr lang="en-US" b="0" i="1" smtClean="0">
                        <a:latin typeface="Cambria Math" panose="02040503050406030204" pitchFamily="18" charset="0"/>
                      </a:rPr>
                      <m:t>𝐹</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𝑑𝑈</m:t>
                        </m:r>
                      </m:num>
                      <m:den>
                        <m:r>
                          <a:rPr lang="en-US" b="0" i="1" smtClean="0">
                            <a:latin typeface="Cambria Math" panose="02040503050406030204" pitchFamily="18" charset="0"/>
                          </a:rPr>
                          <m:t>𝑑𝑥</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i="1">
                            <a:latin typeface="Cambria Math" panose="02040503050406030204" pitchFamily="18" charset="0"/>
                          </a:rPr>
                          <m:t>𝜖</m:t>
                        </m:r>
                        <m:r>
                          <a:rPr lang="en-US" b="0" i="1" smtClean="0">
                            <a:latin typeface="Cambria Math" panose="02040503050406030204" pitchFamily="18" charset="0"/>
                          </a:rPr>
                          <m:t>𝐴</m:t>
                        </m:r>
                      </m:num>
                      <m:den>
                        <m:r>
                          <a:rPr lang="en-US" b="0" i="1" smtClean="0">
                            <a:latin typeface="Cambria Math" panose="02040503050406030204" pitchFamily="18" charset="0"/>
                          </a:rPr>
                          <m:t>2</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2</m:t>
                            </m:r>
                          </m:sup>
                        </m:sSup>
                      </m:den>
                    </m:f>
                    <m:sSup>
                      <m:sSupPr>
                        <m:ctrlPr>
                          <a:rPr lang="en-US" b="0" i="1" smtClean="0">
                            <a:latin typeface="Cambria Math" panose="02040503050406030204" pitchFamily="18" charset="0"/>
                          </a:rPr>
                        </m:ctrlPr>
                      </m:sSupPr>
                      <m:e>
                        <m:r>
                          <a:rPr lang="en-US" b="0" i="1" smtClean="0">
                            <a:latin typeface="Cambria Math" panose="02040503050406030204" pitchFamily="18" charset="0"/>
                          </a:rPr>
                          <m:t>𝑉</m:t>
                        </m:r>
                      </m:e>
                      <m:sup>
                        <m:r>
                          <a:rPr lang="en-US" b="0" i="1" smtClean="0">
                            <a:latin typeface="Cambria Math" panose="02040503050406030204" pitchFamily="18" charset="0"/>
                          </a:rPr>
                          <m:t>2</m:t>
                        </m:r>
                      </m:sup>
                    </m:sSup>
                  </m:oMath>
                </a14:m>
                <a:endParaRPr lang="en-US" dirty="0"/>
              </a:p>
            </p:txBody>
          </p:sp>
        </mc:Choice>
        <mc:Fallback xmlns="">
          <p:sp>
            <p:nvSpPr>
              <p:cNvPr id="10" name="TextBox 9">
                <a:extLst>
                  <a:ext uri="{FF2B5EF4-FFF2-40B4-BE49-F238E27FC236}">
                    <a16:creationId xmlns:a16="http://schemas.microsoft.com/office/drawing/2014/main" id="{0758972A-FCF6-5E78-0F06-809B675DE38B}"/>
                  </a:ext>
                </a:extLst>
              </p:cNvPr>
              <p:cNvSpPr txBox="1">
                <a:spLocks noRot="1" noChangeAspect="1" noMove="1" noResize="1" noEditPoints="1" noAdjustHandles="1" noChangeArrowheads="1" noChangeShapeType="1" noTextEdit="1"/>
              </p:cNvSpPr>
              <p:nvPr/>
            </p:nvSpPr>
            <p:spPr>
              <a:xfrm>
                <a:off x="520828" y="3522717"/>
                <a:ext cx="5972789" cy="491288"/>
              </a:xfrm>
              <a:prstGeom prst="rect">
                <a:avLst/>
              </a:prstGeom>
              <a:blipFill>
                <a:blip r:embed="rId5"/>
                <a:stretch>
                  <a:fillRect l="-847" b="-10256"/>
                </a:stretch>
              </a:blipFill>
            </p:spPr>
            <p:txBody>
              <a:bodyPr/>
              <a:lstStyle/>
              <a:p>
                <a:r>
                  <a:rPr lang="en-US">
                    <a:noFill/>
                  </a:rPr>
                  <a:t> </a:t>
                </a:r>
              </a:p>
            </p:txBody>
          </p:sp>
        </mc:Fallback>
      </mc:AlternateContent>
      <p:sp>
        <p:nvSpPr>
          <p:cNvPr id="2" name="TextBox 1">
            <a:extLst>
              <a:ext uri="{FF2B5EF4-FFF2-40B4-BE49-F238E27FC236}">
                <a16:creationId xmlns:a16="http://schemas.microsoft.com/office/drawing/2014/main" id="{7D551290-FF1F-8511-651B-30567BB3AD72}"/>
              </a:ext>
            </a:extLst>
          </p:cNvPr>
          <p:cNvSpPr txBox="1"/>
          <p:nvPr/>
        </p:nvSpPr>
        <p:spPr>
          <a:xfrm>
            <a:off x="7799942" y="1723620"/>
            <a:ext cx="2106346" cy="369332"/>
          </a:xfrm>
          <a:prstGeom prst="rect">
            <a:avLst/>
          </a:prstGeom>
          <a:noFill/>
        </p:spPr>
        <p:txBody>
          <a:bodyPr wrap="none" rtlCol="0">
            <a:spAutoFit/>
          </a:bodyPr>
          <a:lstStyle/>
          <a:p>
            <a:r>
              <a:rPr lang="en-US" dirty="0"/>
              <a:t>Hooke’s Law: F = </a:t>
            </a:r>
            <a:r>
              <a:rPr lang="en-US" dirty="0" err="1"/>
              <a:t>kx</a:t>
            </a:r>
            <a:endParaRPr lang="en-US"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F7DCB14E-7F6F-BCD6-2647-C5314FF2D2F9}"/>
                  </a:ext>
                </a:extLst>
              </p:cNvPr>
              <p:cNvSpPr txBox="1"/>
              <p:nvPr/>
            </p:nvSpPr>
            <p:spPr>
              <a:xfrm>
                <a:off x="7799942" y="2293522"/>
                <a:ext cx="2597891" cy="646331"/>
              </a:xfrm>
              <a:prstGeom prst="rect">
                <a:avLst/>
              </a:prstGeom>
              <a:noFill/>
            </p:spPr>
            <p:txBody>
              <a:bodyPr wrap="none" rtlCol="0">
                <a:spAutoFit/>
              </a:bodyPr>
              <a:lstStyle/>
              <a:p>
                <a:r>
                  <a:rPr lang="en-US" dirty="0"/>
                  <a:t>Since: Force ∝ V²: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𝑉</m:t>
                        </m:r>
                      </m:e>
                      <m:sup>
                        <m:r>
                          <a:rPr lang="en-US" b="0" i="1" smtClean="0">
                            <a:latin typeface="Cambria Math" panose="02040503050406030204" pitchFamily="18" charset="0"/>
                          </a:rPr>
                          <m:t>2</m:t>
                        </m:r>
                      </m:sup>
                    </m:sSup>
                    <m:r>
                      <m:rPr>
                        <m:nor/>
                      </m:rPr>
                      <a:rPr lang="en-US" i="0" dirty="0"/>
                      <m:t>∝</m:t>
                    </m:r>
                    <m:r>
                      <m:rPr>
                        <m:nor/>
                      </m:rPr>
                      <a:rPr lang="en-US" b="0" i="0" dirty="0" smtClean="0"/>
                      <m:t> </m:t>
                    </m:r>
                    <m:r>
                      <a:rPr lang="en-US" b="0" i="1" smtClean="0">
                        <a:latin typeface="Cambria Math" panose="02040503050406030204" pitchFamily="18" charset="0"/>
                      </a:rPr>
                      <m:t>𝑥</m:t>
                    </m:r>
                  </m:oMath>
                </a14:m>
                <a:endParaRPr lang="en-US" b="0" dirty="0"/>
              </a:p>
              <a:p>
                <a:r>
                  <a:rPr lang="en-US" dirty="0"/>
                  <a:t> </a:t>
                </a:r>
                <a:r>
                  <a:rPr lang="en-US" sz="1500" dirty="0"/>
                  <a:t>Deflection grows as V²</a:t>
                </a:r>
              </a:p>
            </p:txBody>
          </p:sp>
        </mc:Choice>
        <mc:Fallback xmlns="">
          <p:sp>
            <p:nvSpPr>
              <p:cNvPr id="3" name="TextBox 2">
                <a:extLst>
                  <a:ext uri="{FF2B5EF4-FFF2-40B4-BE49-F238E27FC236}">
                    <a16:creationId xmlns:a16="http://schemas.microsoft.com/office/drawing/2014/main" id="{F7DCB14E-7F6F-BCD6-2647-C5314FF2D2F9}"/>
                  </a:ext>
                </a:extLst>
              </p:cNvPr>
              <p:cNvSpPr txBox="1">
                <a:spLocks noRot="1" noChangeAspect="1" noMove="1" noResize="1" noEditPoints="1" noAdjustHandles="1" noChangeArrowheads="1" noChangeShapeType="1" noTextEdit="1"/>
              </p:cNvSpPr>
              <p:nvPr/>
            </p:nvSpPr>
            <p:spPr>
              <a:xfrm>
                <a:off x="7799942" y="2293522"/>
                <a:ext cx="2597891" cy="646331"/>
              </a:xfrm>
              <a:prstGeom prst="rect">
                <a:avLst/>
              </a:prstGeom>
              <a:blipFill>
                <a:blip r:embed="rId6"/>
                <a:stretch>
                  <a:fillRect l="-1951" t="-3846" b="-7692"/>
                </a:stretch>
              </a:blipFill>
            </p:spPr>
            <p:txBody>
              <a:bodyPr/>
              <a:lstStyle/>
              <a:p>
                <a:r>
                  <a:rPr lang="en-US">
                    <a:noFill/>
                  </a:rPr>
                  <a:t> </a:t>
                </a:r>
              </a:p>
            </p:txBody>
          </p:sp>
        </mc:Fallback>
      </mc:AlternateContent>
    </p:spTree>
    <p:extLst>
      <p:ext uri="{BB962C8B-B14F-4D97-AF65-F5344CB8AC3E}">
        <p14:creationId xmlns:p14="http://schemas.microsoft.com/office/powerpoint/2010/main" val="4023870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BE3D6"/>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E0B281-5E1A-D194-2D70-2ECD3E277516}"/>
              </a:ext>
            </a:extLst>
          </p:cNvPr>
          <p:cNvSpPr txBox="1"/>
          <p:nvPr/>
        </p:nvSpPr>
        <p:spPr>
          <a:xfrm>
            <a:off x="2068862" y="303839"/>
            <a:ext cx="8782982" cy="646331"/>
          </a:xfrm>
          <a:prstGeom prst="rect">
            <a:avLst/>
          </a:prstGeom>
          <a:noFill/>
        </p:spPr>
        <p:txBody>
          <a:bodyPr wrap="none" rtlCol="0">
            <a:spAutoFit/>
          </a:bodyPr>
          <a:lstStyle/>
          <a:p>
            <a:r>
              <a:rPr lang="en-US" sz="3600" b="1" dirty="0"/>
              <a:t>Characterizing Noise at the Probe Station</a:t>
            </a:r>
          </a:p>
        </p:txBody>
      </p:sp>
      <p:sp>
        <p:nvSpPr>
          <p:cNvPr id="8" name="TextBox 7">
            <a:extLst>
              <a:ext uri="{FF2B5EF4-FFF2-40B4-BE49-F238E27FC236}">
                <a16:creationId xmlns:a16="http://schemas.microsoft.com/office/drawing/2014/main" id="{56DC1743-FA5F-4F33-084F-FDA857EFA1F0}"/>
              </a:ext>
            </a:extLst>
          </p:cNvPr>
          <p:cNvSpPr txBox="1"/>
          <p:nvPr/>
        </p:nvSpPr>
        <p:spPr>
          <a:xfrm>
            <a:off x="297625" y="1177938"/>
            <a:ext cx="11497056" cy="1292662"/>
          </a:xfrm>
          <a:prstGeom prst="rect">
            <a:avLst/>
          </a:prstGeom>
          <a:noFill/>
        </p:spPr>
        <p:txBody>
          <a:bodyPr wrap="square" rtlCol="0">
            <a:spAutoFit/>
          </a:bodyPr>
          <a:lstStyle/>
          <a:p>
            <a:r>
              <a:rPr lang="en-US" sz="2000" dirty="0"/>
              <a:t>We characterize the system without the chip first, building up one piece at a time — instrument alone, then each probe/cable — so every component’s noise contribution is isolated. </a:t>
            </a:r>
          </a:p>
          <a:p>
            <a:r>
              <a:rPr lang="en-US" sz="2000" dirty="0"/>
              <a:t>If noise jumps at a step, that step is the target for reduction.</a:t>
            </a:r>
          </a:p>
          <a:p>
            <a:endParaRPr lang="en-US" dirty="0"/>
          </a:p>
        </p:txBody>
      </p:sp>
      <p:sp>
        <p:nvSpPr>
          <p:cNvPr id="11" name="TextBox 10">
            <a:extLst>
              <a:ext uri="{FF2B5EF4-FFF2-40B4-BE49-F238E27FC236}">
                <a16:creationId xmlns:a16="http://schemas.microsoft.com/office/drawing/2014/main" id="{982FDF7A-5321-A736-2810-186118451E03}"/>
              </a:ext>
            </a:extLst>
          </p:cNvPr>
          <p:cNvSpPr txBox="1"/>
          <p:nvPr/>
        </p:nvSpPr>
        <p:spPr>
          <a:xfrm>
            <a:off x="5063249" y="2470600"/>
            <a:ext cx="2065502" cy="553998"/>
          </a:xfrm>
          <a:prstGeom prst="rect">
            <a:avLst/>
          </a:prstGeom>
          <a:noFill/>
        </p:spPr>
        <p:txBody>
          <a:bodyPr wrap="none" rtlCol="0">
            <a:spAutoFit/>
          </a:bodyPr>
          <a:lstStyle/>
          <a:p>
            <a:r>
              <a:rPr lang="en-US" sz="3000" b="1" dirty="0"/>
              <a:t>LCR Meter </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EAD22432-DC5A-8E18-D790-C63FC9B17F68}"/>
                  </a:ext>
                </a:extLst>
              </p:cNvPr>
              <p:cNvSpPr txBox="1"/>
              <p:nvPr/>
            </p:nvSpPr>
            <p:spPr>
              <a:xfrm>
                <a:off x="340664" y="3121728"/>
                <a:ext cx="3063916" cy="668901"/>
              </a:xfrm>
              <a:prstGeom prst="rect">
                <a:avLst/>
              </a:prstGeom>
              <a:noFill/>
            </p:spPr>
            <p:txBody>
              <a:bodyPr wrap="none" rtlCol="0">
                <a:spAutoFit/>
              </a:bodyPr>
              <a:lstStyle/>
              <a:p>
                <a:r>
                  <a:rPr lang="en-US" dirty="0"/>
                  <a:t>Baseline (Nothing attached): </a:t>
                </a:r>
              </a:p>
              <a:p>
                <a:pPr/>
                <a14:m>
                  <m:oMathPara xmlns:m="http://schemas.openxmlformats.org/officeDocument/2006/math">
                    <m:oMathParaPr>
                      <m:jc m:val="left"/>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𝑛𝑜𝑖𝑠𝑒</m:t>
                          </m:r>
                          <m:r>
                            <a:rPr lang="en-US" b="0" i="1" smtClean="0">
                              <a:latin typeface="Cambria Math" panose="02040503050406030204" pitchFamily="18" charset="0"/>
                            </a:rPr>
                            <m:t>, </m:t>
                          </m:r>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𝑃</m:t>
                          </m:r>
                        </m:sub>
                      </m:sSub>
                      <m:r>
                        <a:rPr lang="en-US" b="0" i="1" smtClean="0">
                          <a:latin typeface="Cambria Math" panose="02040503050406030204" pitchFamily="18" charset="0"/>
                        </a:rPr>
                        <m:t>=90 </m:t>
                      </m:r>
                      <m:r>
                        <a:rPr lang="en-US" b="0" i="1" smtClean="0">
                          <a:latin typeface="Cambria Math" panose="02040503050406030204" pitchFamily="18" charset="0"/>
                        </a:rPr>
                        <m:t>𝑎𝐹</m:t>
                      </m:r>
                    </m:oMath>
                  </m:oMathPara>
                </a14:m>
                <a:endParaRPr lang="en-US" dirty="0"/>
              </a:p>
            </p:txBody>
          </p:sp>
        </mc:Choice>
        <mc:Fallback xmlns="">
          <p:sp>
            <p:nvSpPr>
              <p:cNvPr id="12" name="TextBox 11">
                <a:extLst>
                  <a:ext uri="{FF2B5EF4-FFF2-40B4-BE49-F238E27FC236}">
                    <a16:creationId xmlns:a16="http://schemas.microsoft.com/office/drawing/2014/main" id="{EAD22432-DC5A-8E18-D790-C63FC9B17F68}"/>
                  </a:ext>
                </a:extLst>
              </p:cNvPr>
              <p:cNvSpPr txBox="1">
                <a:spLocks noRot="1" noChangeAspect="1" noMove="1" noResize="1" noEditPoints="1" noAdjustHandles="1" noChangeArrowheads="1" noChangeShapeType="1" noTextEdit="1"/>
              </p:cNvSpPr>
              <p:nvPr/>
            </p:nvSpPr>
            <p:spPr>
              <a:xfrm>
                <a:off x="340664" y="3121728"/>
                <a:ext cx="3063916" cy="668901"/>
              </a:xfrm>
              <a:prstGeom prst="rect">
                <a:avLst/>
              </a:prstGeom>
              <a:blipFill>
                <a:blip r:embed="rId2"/>
                <a:stretch>
                  <a:fillRect l="-1653" t="-3704" r="-826"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42013F33-B6AA-3123-1EA1-FE4294871664}"/>
                  </a:ext>
                </a:extLst>
              </p:cNvPr>
              <p:cNvSpPr txBox="1"/>
              <p:nvPr/>
            </p:nvSpPr>
            <p:spPr>
              <a:xfrm>
                <a:off x="313880" y="4258544"/>
                <a:ext cx="4412746" cy="668901"/>
              </a:xfrm>
              <a:prstGeom prst="rect">
                <a:avLst/>
              </a:prstGeom>
              <a:noFill/>
            </p:spPr>
            <p:txBody>
              <a:bodyPr wrap="none" rtlCol="0">
                <a:spAutoFit/>
              </a:bodyPr>
              <a:lstStyle/>
              <a:p>
                <a:r>
                  <a:rPr lang="en-US" dirty="0"/>
                  <a:t>Capacitance after connecting high probes:</a:t>
                </a:r>
                <a:br>
                  <a:rPr lang="en-US" dirty="0"/>
                </a:br>
                <a:r>
                  <a:rPr lang="en-US" dirty="0"/>
                  <a:t>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𝑛𝑜𝑖𝑠𝑒</m:t>
                        </m:r>
                        <m:r>
                          <a:rPr lang="en-US" b="0" i="1" smtClean="0">
                            <a:latin typeface="Cambria Math" panose="02040503050406030204" pitchFamily="18" charset="0"/>
                          </a:rPr>
                          <m:t>, </m:t>
                        </m:r>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𝑃</m:t>
                        </m:r>
                      </m:sub>
                    </m:sSub>
                    <m:r>
                      <a:rPr lang="en-US" b="0" i="1" smtClean="0">
                        <a:latin typeface="Cambria Math" panose="02040503050406030204" pitchFamily="18" charset="0"/>
                      </a:rPr>
                      <m:t>=100 </m:t>
                    </m:r>
                    <m:r>
                      <a:rPr lang="en-US" b="0" i="1" smtClean="0">
                        <a:latin typeface="Cambria Math" panose="02040503050406030204" pitchFamily="18" charset="0"/>
                      </a:rPr>
                      <m:t>𝑎𝐹</m:t>
                    </m:r>
                  </m:oMath>
                </a14:m>
                <a:endParaRPr lang="en-US" dirty="0"/>
              </a:p>
            </p:txBody>
          </p:sp>
        </mc:Choice>
        <mc:Fallback xmlns="">
          <p:sp>
            <p:nvSpPr>
              <p:cNvPr id="13" name="TextBox 12">
                <a:extLst>
                  <a:ext uri="{FF2B5EF4-FFF2-40B4-BE49-F238E27FC236}">
                    <a16:creationId xmlns:a16="http://schemas.microsoft.com/office/drawing/2014/main" id="{42013F33-B6AA-3123-1EA1-FE4294871664}"/>
                  </a:ext>
                </a:extLst>
              </p:cNvPr>
              <p:cNvSpPr txBox="1">
                <a:spLocks noRot="1" noChangeAspect="1" noMove="1" noResize="1" noEditPoints="1" noAdjustHandles="1" noChangeArrowheads="1" noChangeShapeType="1" noTextEdit="1"/>
              </p:cNvSpPr>
              <p:nvPr/>
            </p:nvSpPr>
            <p:spPr>
              <a:xfrm>
                <a:off x="313880" y="4258544"/>
                <a:ext cx="4412746" cy="668901"/>
              </a:xfrm>
              <a:prstGeom prst="rect">
                <a:avLst/>
              </a:prstGeom>
              <a:blipFill>
                <a:blip r:embed="rId3"/>
                <a:stretch>
                  <a:fillRect l="-1149" t="-3774" r="-287" b="-75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F80DE78-D4A5-C237-95B0-93BF36DD97B5}"/>
                  </a:ext>
                </a:extLst>
              </p:cNvPr>
              <p:cNvSpPr txBox="1"/>
              <p:nvPr/>
            </p:nvSpPr>
            <p:spPr>
              <a:xfrm>
                <a:off x="313880" y="5249316"/>
                <a:ext cx="4497706" cy="658514"/>
              </a:xfrm>
              <a:prstGeom prst="rect">
                <a:avLst/>
              </a:prstGeom>
              <a:noFill/>
            </p:spPr>
            <p:txBody>
              <a:bodyPr wrap="none" rtlCol="0">
                <a:spAutoFit/>
              </a:bodyPr>
              <a:lstStyle/>
              <a:p>
                <a:r>
                  <a:rPr lang="en-US" dirty="0"/>
                  <a:t>Capacitance after connecting both probes: </a:t>
                </a:r>
              </a:p>
              <a:p>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𝑛𝑜𝑖𝑠𝑒</m:t>
                        </m:r>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𝑃</m:t>
                        </m:r>
                      </m:sub>
                    </m:sSub>
                    <m:r>
                      <a:rPr lang="en-US" b="0" i="1" smtClean="0">
                        <a:latin typeface="Cambria Math" panose="02040503050406030204" pitchFamily="18" charset="0"/>
                      </a:rPr>
                      <m:t>=1000 </m:t>
                    </m:r>
                    <m:r>
                      <a:rPr lang="en-US" b="0" i="1" smtClean="0">
                        <a:latin typeface="Cambria Math" panose="02040503050406030204" pitchFamily="18" charset="0"/>
                      </a:rPr>
                      <m:t>𝑎𝐹</m:t>
                    </m:r>
                  </m:oMath>
                </a14:m>
                <a:r>
                  <a:rPr lang="en-US" dirty="0"/>
                  <a:t> (noise jumps 10X)</a:t>
                </a:r>
              </a:p>
            </p:txBody>
          </p:sp>
        </mc:Choice>
        <mc:Fallback xmlns="">
          <p:sp>
            <p:nvSpPr>
              <p:cNvPr id="14" name="TextBox 13">
                <a:extLst>
                  <a:ext uri="{FF2B5EF4-FFF2-40B4-BE49-F238E27FC236}">
                    <a16:creationId xmlns:a16="http://schemas.microsoft.com/office/drawing/2014/main" id="{CF80DE78-D4A5-C237-95B0-93BF36DD97B5}"/>
                  </a:ext>
                </a:extLst>
              </p:cNvPr>
              <p:cNvSpPr txBox="1">
                <a:spLocks noRot="1" noChangeAspect="1" noMove="1" noResize="1" noEditPoints="1" noAdjustHandles="1" noChangeArrowheads="1" noChangeShapeType="1" noTextEdit="1"/>
              </p:cNvSpPr>
              <p:nvPr/>
            </p:nvSpPr>
            <p:spPr>
              <a:xfrm>
                <a:off x="313880" y="5249316"/>
                <a:ext cx="4497706" cy="658514"/>
              </a:xfrm>
              <a:prstGeom prst="rect">
                <a:avLst/>
              </a:prstGeom>
              <a:blipFill>
                <a:blip r:embed="rId4"/>
                <a:stretch>
                  <a:fillRect l="-1127" t="-3774" r="-282" b="-13208"/>
                </a:stretch>
              </a:blipFill>
            </p:spPr>
            <p:txBody>
              <a:bodyPr/>
              <a:lstStyle/>
              <a:p>
                <a:r>
                  <a:rPr lang="en-US">
                    <a:noFill/>
                  </a:rPr>
                  <a:t> </a:t>
                </a:r>
              </a:p>
            </p:txBody>
          </p:sp>
        </mc:Fallback>
      </mc:AlternateContent>
      <p:pic>
        <p:nvPicPr>
          <p:cNvPr id="15" name="Picture 14">
            <a:extLst>
              <a:ext uri="{FF2B5EF4-FFF2-40B4-BE49-F238E27FC236}">
                <a16:creationId xmlns:a16="http://schemas.microsoft.com/office/drawing/2014/main" id="{E75172C6-CB29-0071-1006-336B47601118}"/>
              </a:ext>
            </a:extLst>
          </p:cNvPr>
          <p:cNvPicPr>
            <a:picLocks noChangeAspect="1"/>
          </p:cNvPicPr>
          <p:nvPr/>
        </p:nvPicPr>
        <p:blipFill>
          <a:blip r:embed="rId5"/>
          <a:srcRect r="67328"/>
          <a:stretch>
            <a:fillRect/>
          </a:stretch>
        </p:blipFill>
        <p:spPr>
          <a:xfrm>
            <a:off x="17988" y="31850"/>
            <a:ext cx="1108038" cy="1258724"/>
          </a:xfrm>
          <a:prstGeom prst="rect">
            <a:avLst/>
          </a:prstGeom>
        </p:spPr>
      </p:pic>
      <p:sp>
        <p:nvSpPr>
          <p:cNvPr id="17" name="Right Arrow 16">
            <a:extLst>
              <a:ext uri="{FF2B5EF4-FFF2-40B4-BE49-F238E27FC236}">
                <a16:creationId xmlns:a16="http://schemas.microsoft.com/office/drawing/2014/main" id="{0A1C2FBC-55DA-DBD0-41D3-CB03A2283B5E}"/>
              </a:ext>
            </a:extLst>
          </p:cNvPr>
          <p:cNvSpPr/>
          <p:nvPr/>
        </p:nvSpPr>
        <p:spPr>
          <a:xfrm rot="18594168">
            <a:off x="4308269" y="4358483"/>
            <a:ext cx="2743200" cy="47838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80704660-49F5-BE2B-403E-3F77EB4C0F3D}"/>
                  </a:ext>
                </a:extLst>
              </p:cNvPr>
              <p:cNvSpPr txBox="1"/>
              <p:nvPr/>
            </p:nvSpPr>
            <p:spPr>
              <a:xfrm>
                <a:off x="6644567" y="3187072"/>
                <a:ext cx="4782463" cy="935513"/>
              </a:xfrm>
              <a:prstGeom prst="rect">
                <a:avLst/>
              </a:prstGeom>
              <a:noFill/>
            </p:spPr>
            <p:txBody>
              <a:bodyPr wrap="none" rtlCol="0">
                <a:spAutoFit/>
              </a:bodyPr>
              <a:lstStyle/>
              <a:p>
                <a:r>
                  <a:rPr lang="en-US" dirty="0"/>
                  <a:t>Low Probes isolated from the probe station:</a:t>
                </a:r>
                <a:br>
                  <a:rPr lang="en-US" dirty="0"/>
                </a:b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𝑛𝑜𝑖𝑠𝑒</m:t>
                        </m:r>
                        <m:r>
                          <a:rPr lang="en-US" i="1">
                            <a:latin typeface="Cambria Math" panose="02040503050406030204" pitchFamily="18" charset="0"/>
                          </a:rPr>
                          <m:t>,</m:t>
                        </m:r>
                        <m:r>
                          <a:rPr lang="en-US" i="1">
                            <a:latin typeface="Cambria Math" panose="02040503050406030204" pitchFamily="18" charset="0"/>
                          </a:rPr>
                          <m:t>𝑃</m:t>
                        </m:r>
                        <m:r>
                          <a:rPr lang="en-US" i="1">
                            <a:latin typeface="Cambria Math" panose="02040503050406030204" pitchFamily="18" charset="0"/>
                          </a:rPr>
                          <m:t>−</m:t>
                        </m:r>
                        <m:r>
                          <a:rPr lang="en-US" i="1">
                            <a:latin typeface="Cambria Math" panose="02040503050406030204" pitchFamily="18" charset="0"/>
                          </a:rPr>
                          <m:t>𝑃</m:t>
                        </m:r>
                      </m:sub>
                    </m:sSub>
                    <m:r>
                      <a:rPr lang="en-US" i="1">
                        <a:latin typeface="Cambria Math" panose="02040503050406030204" pitchFamily="18" charset="0"/>
                      </a:rPr>
                      <m:t>=</m:t>
                    </m:r>
                    <m:r>
                      <a:rPr lang="en-US" b="0" i="1" smtClean="0">
                        <a:latin typeface="Cambria Math" panose="02040503050406030204" pitchFamily="18" charset="0"/>
                      </a:rPr>
                      <m:t>9</m:t>
                    </m:r>
                    <m:r>
                      <a:rPr lang="en-US" i="1">
                        <a:latin typeface="Cambria Math" panose="02040503050406030204" pitchFamily="18" charset="0"/>
                      </a:rPr>
                      <m:t>0 </m:t>
                    </m:r>
                    <m:r>
                      <a:rPr lang="en-US" i="1">
                        <a:latin typeface="Cambria Math" panose="02040503050406030204" pitchFamily="18" charset="0"/>
                      </a:rPr>
                      <m:t>𝑎𝐹</m:t>
                    </m:r>
                  </m:oMath>
                </a14:m>
                <a:r>
                  <a:rPr lang="en-US" dirty="0"/>
                  <a:t> (10X reduction in the noise)</a:t>
                </a:r>
                <a:br>
                  <a:rPr lang="en-US" dirty="0"/>
                </a:br>
                <a:r>
                  <a:rPr lang="en-US" dirty="0"/>
                  <a:t> </a:t>
                </a:r>
              </a:p>
            </p:txBody>
          </p:sp>
        </mc:Choice>
        <mc:Fallback xmlns="">
          <p:sp>
            <p:nvSpPr>
              <p:cNvPr id="18" name="TextBox 17">
                <a:extLst>
                  <a:ext uri="{FF2B5EF4-FFF2-40B4-BE49-F238E27FC236}">
                    <a16:creationId xmlns:a16="http://schemas.microsoft.com/office/drawing/2014/main" id="{80704660-49F5-BE2B-403E-3F77EB4C0F3D}"/>
                  </a:ext>
                </a:extLst>
              </p:cNvPr>
              <p:cNvSpPr txBox="1">
                <a:spLocks noRot="1" noChangeAspect="1" noMove="1" noResize="1" noEditPoints="1" noAdjustHandles="1" noChangeArrowheads="1" noChangeShapeType="1" noTextEdit="1"/>
              </p:cNvSpPr>
              <p:nvPr/>
            </p:nvSpPr>
            <p:spPr>
              <a:xfrm>
                <a:off x="6644567" y="3187072"/>
                <a:ext cx="4782463" cy="935513"/>
              </a:xfrm>
              <a:prstGeom prst="rect">
                <a:avLst/>
              </a:prstGeom>
              <a:blipFill>
                <a:blip r:embed="rId6"/>
                <a:stretch>
                  <a:fillRect l="-1058" t="-4054"/>
                </a:stretch>
              </a:blipFill>
            </p:spPr>
            <p:txBody>
              <a:bodyPr/>
              <a:lstStyle/>
              <a:p>
                <a:r>
                  <a:rPr lang="en-US">
                    <a:noFill/>
                  </a:rPr>
                  <a:t> </a:t>
                </a:r>
              </a:p>
            </p:txBody>
          </p:sp>
        </mc:Fallback>
      </mc:AlternateContent>
      <p:sp>
        <p:nvSpPr>
          <p:cNvPr id="20" name="TextBox 19">
            <a:extLst>
              <a:ext uri="{FF2B5EF4-FFF2-40B4-BE49-F238E27FC236}">
                <a16:creationId xmlns:a16="http://schemas.microsoft.com/office/drawing/2014/main" id="{E49719AB-80B4-74CB-8902-A321240BC236}"/>
              </a:ext>
            </a:extLst>
          </p:cNvPr>
          <p:cNvSpPr txBox="1"/>
          <p:nvPr/>
        </p:nvSpPr>
        <p:spPr>
          <a:xfrm>
            <a:off x="6096000" y="5084948"/>
            <a:ext cx="6096000" cy="923330"/>
          </a:xfrm>
          <a:prstGeom prst="rect">
            <a:avLst/>
          </a:prstGeom>
          <a:noFill/>
        </p:spPr>
        <p:txBody>
          <a:bodyPr wrap="square">
            <a:spAutoFit/>
          </a:bodyPr>
          <a:lstStyle/>
          <a:p>
            <a:r>
              <a:rPr lang="en-US" dirty="0"/>
              <a:t>The floating structure acts as a single capacitively-coupled node whose potential fluctuates with 60 Hz fields, contributing to more stray noise in the measurements.</a:t>
            </a:r>
          </a:p>
        </p:txBody>
      </p:sp>
    </p:spTree>
    <p:extLst>
      <p:ext uri="{BB962C8B-B14F-4D97-AF65-F5344CB8AC3E}">
        <p14:creationId xmlns:p14="http://schemas.microsoft.com/office/powerpoint/2010/main" val="28221374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EBDD"/>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E4DF09C-27BE-0BAF-6180-F0FEA019682F}"/>
              </a:ext>
            </a:extLst>
          </p:cNvPr>
          <p:cNvPicPr>
            <a:picLocks noChangeAspect="1"/>
          </p:cNvPicPr>
          <p:nvPr/>
        </p:nvPicPr>
        <p:blipFill>
          <a:blip r:embed="rId2"/>
          <a:stretch>
            <a:fillRect/>
          </a:stretch>
        </p:blipFill>
        <p:spPr>
          <a:xfrm>
            <a:off x="6519672" y="905780"/>
            <a:ext cx="4181856" cy="2628595"/>
          </a:xfrm>
          <a:prstGeom prst="rect">
            <a:avLst/>
          </a:prstGeom>
        </p:spPr>
      </p:pic>
      <p:sp>
        <p:nvSpPr>
          <p:cNvPr id="7" name="Slide Number Placeholder 6">
            <a:extLst>
              <a:ext uri="{FF2B5EF4-FFF2-40B4-BE49-F238E27FC236}">
                <a16:creationId xmlns:a16="http://schemas.microsoft.com/office/drawing/2014/main" id="{16EA2902-C24E-7618-9728-49DE14FBB077}"/>
              </a:ext>
            </a:extLst>
          </p:cNvPr>
          <p:cNvSpPr>
            <a:spLocks noGrp="1"/>
          </p:cNvSpPr>
          <p:nvPr>
            <p:ph type="sldNum" sz="quarter" idx="12"/>
          </p:nvPr>
        </p:nvSpPr>
        <p:spPr/>
        <p:txBody>
          <a:bodyPr/>
          <a:lstStyle/>
          <a:p>
            <a:pPr fontAlgn="base">
              <a:spcBef>
                <a:spcPct val="0"/>
              </a:spcBef>
              <a:spcAft>
                <a:spcPct val="0"/>
              </a:spcAft>
              <a:defRPr/>
            </a:pPr>
            <a:fld id="{66A42F1A-7455-3F43-8D44-DA3E5285609D}" type="slidenum">
              <a:rPr lang="en-US" smtClean="0">
                <a:solidFill>
                  <a:srgbClr val="000000"/>
                </a:solidFill>
                <a:latin typeface="Times New Roman" charset="0"/>
                <a:ea typeface="ＭＳ Ｐゴシック" charset="0"/>
              </a:rPr>
              <a:pPr fontAlgn="base">
                <a:spcBef>
                  <a:spcPct val="0"/>
                </a:spcBef>
                <a:spcAft>
                  <a:spcPct val="0"/>
                </a:spcAft>
                <a:defRPr/>
              </a:pPr>
              <a:t>16</a:t>
            </a:fld>
            <a:endParaRPr lang="en-US">
              <a:solidFill>
                <a:srgbClr val="000000"/>
              </a:solidFill>
              <a:latin typeface="Times New Roman" charset="0"/>
              <a:ea typeface="ＭＳ Ｐゴシック" charset="0"/>
            </a:endParaRPr>
          </a:p>
        </p:txBody>
      </p:sp>
      <p:sp>
        <p:nvSpPr>
          <p:cNvPr id="2" name="TextBox 1">
            <a:extLst>
              <a:ext uri="{FF2B5EF4-FFF2-40B4-BE49-F238E27FC236}">
                <a16:creationId xmlns:a16="http://schemas.microsoft.com/office/drawing/2014/main" id="{2701FA50-C423-E8D8-2C04-AD759DDAC638}"/>
              </a:ext>
            </a:extLst>
          </p:cNvPr>
          <p:cNvSpPr txBox="1"/>
          <p:nvPr/>
        </p:nvSpPr>
        <p:spPr>
          <a:xfrm>
            <a:off x="237225" y="26432"/>
            <a:ext cx="7021089" cy="369332"/>
          </a:xfrm>
          <a:prstGeom prst="rect">
            <a:avLst/>
          </a:prstGeom>
          <a:noFill/>
        </p:spPr>
        <p:txBody>
          <a:bodyPr wrap="none" rtlCol="0">
            <a:spAutoFit/>
          </a:bodyPr>
          <a:lstStyle/>
          <a:p>
            <a:r>
              <a:rPr lang="en-US" b="1" dirty="0"/>
              <a:t>Sample Measurement from the Middle beam to Bottom Electrode </a:t>
            </a:r>
          </a:p>
        </p:txBody>
      </p:sp>
      <p:pic>
        <p:nvPicPr>
          <p:cNvPr id="3" name="Picture 2">
            <a:extLst>
              <a:ext uri="{FF2B5EF4-FFF2-40B4-BE49-F238E27FC236}">
                <a16:creationId xmlns:a16="http://schemas.microsoft.com/office/drawing/2014/main" id="{6DA4E47C-3C63-72AE-6A98-D2770AECC9DF}"/>
              </a:ext>
            </a:extLst>
          </p:cNvPr>
          <p:cNvPicPr>
            <a:picLocks noChangeAspect="1"/>
          </p:cNvPicPr>
          <p:nvPr/>
        </p:nvPicPr>
        <p:blipFill>
          <a:blip r:embed="rId3"/>
          <a:stretch>
            <a:fillRect/>
          </a:stretch>
        </p:blipFill>
        <p:spPr>
          <a:xfrm>
            <a:off x="449740" y="3803517"/>
            <a:ext cx="5449785" cy="3054483"/>
          </a:xfrm>
          <a:prstGeom prst="rect">
            <a:avLst/>
          </a:prstGeom>
        </p:spPr>
      </p:pic>
      <p:sp>
        <p:nvSpPr>
          <p:cNvPr id="4" name="TextBox 3">
            <a:extLst>
              <a:ext uri="{FF2B5EF4-FFF2-40B4-BE49-F238E27FC236}">
                <a16:creationId xmlns:a16="http://schemas.microsoft.com/office/drawing/2014/main" id="{E9778E42-64F4-8F73-A868-253B2BE1116F}"/>
              </a:ext>
            </a:extLst>
          </p:cNvPr>
          <p:cNvSpPr txBox="1"/>
          <p:nvPr/>
        </p:nvSpPr>
        <p:spPr>
          <a:xfrm>
            <a:off x="769251" y="470732"/>
            <a:ext cx="1333314" cy="369332"/>
          </a:xfrm>
          <a:prstGeom prst="rect">
            <a:avLst/>
          </a:prstGeom>
          <a:noFill/>
        </p:spPr>
        <p:txBody>
          <a:bodyPr wrap="none" rtlCol="0">
            <a:spAutoFit/>
          </a:bodyPr>
          <a:lstStyle/>
          <a:p>
            <a:r>
              <a:rPr lang="en-US" dirty="0"/>
              <a:t>First Sweep</a:t>
            </a:r>
          </a:p>
        </p:txBody>
      </p:sp>
      <p:sp>
        <p:nvSpPr>
          <p:cNvPr id="8" name="TextBox 7">
            <a:extLst>
              <a:ext uri="{FF2B5EF4-FFF2-40B4-BE49-F238E27FC236}">
                <a16:creationId xmlns:a16="http://schemas.microsoft.com/office/drawing/2014/main" id="{0DF478BB-1A77-1E40-B0FB-061E72D32467}"/>
              </a:ext>
            </a:extLst>
          </p:cNvPr>
          <p:cNvSpPr txBox="1"/>
          <p:nvPr/>
        </p:nvSpPr>
        <p:spPr>
          <a:xfrm>
            <a:off x="6519672" y="523314"/>
            <a:ext cx="1656159" cy="369332"/>
          </a:xfrm>
          <a:prstGeom prst="rect">
            <a:avLst/>
          </a:prstGeom>
          <a:noFill/>
        </p:spPr>
        <p:txBody>
          <a:bodyPr wrap="none" rtlCol="0">
            <a:spAutoFit/>
          </a:bodyPr>
          <a:lstStyle/>
          <a:p>
            <a:r>
              <a:rPr lang="en-US" dirty="0"/>
              <a:t>Second Sweep</a:t>
            </a:r>
          </a:p>
        </p:txBody>
      </p:sp>
      <p:sp>
        <p:nvSpPr>
          <p:cNvPr id="9" name="TextBox 8">
            <a:extLst>
              <a:ext uri="{FF2B5EF4-FFF2-40B4-BE49-F238E27FC236}">
                <a16:creationId xmlns:a16="http://schemas.microsoft.com/office/drawing/2014/main" id="{7626E215-80F7-289C-33D4-DE462F170129}"/>
              </a:ext>
            </a:extLst>
          </p:cNvPr>
          <p:cNvSpPr txBox="1"/>
          <p:nvPr/>
        </p:nvSpPr>
        <p:spPr>
          <a:xfrm>
            <a:off x="1422562" y="3839569"/>
            <a:ext cx="4318467"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Expectation of a Beam Switching States</a:t>
            </a:r>
          </a:p>
        </p:txBody>
      </p:sp>
      <p:sp>
        <p:nvSpPr>
          <p:cNvPr id="10" name="Down Arrow 9">
            <a:extLst>
              <a:ext uri="{FF2B5EF4-FFF2-40B4-BE49-F238E27FC236}">
                <a16:creationId xmlns:a16="http://schemas.microsoft.com/office/drawing/2014/main" id="{AAD1A181-B365-B4E2-6DAC-5D2834A1F243}"/>
              </a:ext>
            </a:extLst>
          </p:cNvPr>
          <p:cNvSpPr/>
          <p:nvPr/>
        </p:nvSpPr>
        <p:spPr>
          <a:xfrm rot="9806051">
            <a:off x="8645609" y="3622491"/>
            <a:ext cx="472440" cy="197436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286E3F9-9DBB-DB51-51D7-5C97A63016F9}"/>
              </a:ext>
            </a:extLst>
          </p:cNvPr>
          <p:cNvSpPr txBox="1"/>
          <p:nvPr/>
        </p:nvSpPr>
        <p:spPr>
          <a:xfrm>
            <a:off x="9389707" y="5303590"/>
            <a:ext cx="2927468" cy="923330"/>
          </a:xfrm>
          <a:prstGeom prst="rect">
            <a:avLst/>
          </a:prstGeom>
          <a:noFill/>
        </p:spPr>
        <p:txBody>
          <a:bodyPr wrap="none" rtlCol="0">
            <a:spAutoFit/>
          </a:bodyPr>
          <a:lstStyle/>
          <a:p>
            <a:r>
              <a:rPr lang="en-US" dirty="0"/>
              <a:t>Capacitance should </a:t>
            </a:r>
            <a:br>
              <a:rPr lang="en-US" dirty="0"/>
            </a:br>
            <a:r>
              <a:rPr lang="en-US" dirty="0"/>
              <a:t>not be decreasing, it should</a:t>
            </a:r>
            <a:br>
              <a:rPr lang="en-US" dirty="0"/>
            </a:br>
            <a:r>
              <a:rPr lang="en-US" dirty="0"/>
              <a:t>be stable  </a:t>
            </a:r>
          </a:p>
        </p:txBody>
      </p:sp>
      <p:sp>
        <p:nvSpPr>
          <p:cNvPr id="12" name="TextBox 11">
            <a:extLst>
              <a:ext uri="{FF2B5EF4-FFF2-40B4-BE49-F238E27FC236}">
                <a16:creationId xmlns:a16="http://schemas.microsoft.com/office/drawing/2014/main" id="{6473502B-8B65-D4AA-C3C6-1DEF2C9AFC48}"/>
              </a:ext>
            </a:extLst>
          </p:cNvPr>
          <p:cNvSpPr txBox="1"/>
          <p:nvPr/>
        </p:nvSpPr>
        <p:spPr>
          <a:xfrm>
            <a:off x="4803649" y="6034546"/>
            <a:ext cx="4393832" cy="646331"/>
          </a:xfrm>
          <a:prstGeom prst="rect">
            <a:avLst/>
          </a:prstGeom>
          <a:noFill/>
        </p:spPr>
        <p:txBody>
          <a:bodyPr wrap="none" rtlCol="0">
            <a:spAutoFit/>
          </a:bodyPr>
          <a:lstStyle/>
          <a:p>
            <a:r>
              <a:rPr lang="en-US" dirty="0"/>
              <a:t>Possible explanations: The probe could’ve </a:t>
            </a:r>
          </a:p>
          <a:p>
            <a:r>
              <a:rPr lang="en-US" dirty="0"/>
              <a:t>moved causing the jump in capacitance</a:t>
            </a:r>
          </a:p>
        </p:txBody>
      </p:sp>
      <p:pic>
        <p:nvPicPr>
          <p:cNvPr id="13" name="Picture 12">
            <a:extLst>
              <a:ext uri="{FF2B5EF4-FFF2-40B4-BE49-F238E27FC236}">
                <a16:creationId xmlns:a16="http://schemas.microsoft.com/office/drawing/2014/main" id="{F4A382C5-586F-6121-4A84-AF3C7C82AD20}"/>
              </a:ext>
            </a:extLst>
          </p:cNvPr>
          <p:cNvPicPr>
            <a:picLocks noChangeAspect="1"/>
          </p:cNvPicPr>
          <p:nvPr/>
        </p:nvPicPr>
        <p:blipFill>
          <a:blip r:embed="rId4"/>
          <a:stretch>
            <a:fillRect/>
          </a:stretch>
        </p:blipFill>
        <p:spPr>
          <a:xfrm>
            <a:off x="769251" y="899484"/>
            <a:ext cx="4066084" cy="2785193"/>
          </a:xfrm>
          <a:prstGeom prst="rect">
            <a:avLst/>
          </a:prstGeom>
        </p:spPr>
      </p:pic>
    </p:spTree>
    <p:extLst>
      <p:ext uri="{BB962C8B-B14F-4D97-AF65-F5344CB8AC3E}">
        <p14:creationId xmlns:p14="http://schemas.microsoft.com/office/powerpoint/2010/main" val="8833473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EBDD"/>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ED3593B-B087-1C00-9E56-4189A8CDAB28}"/>
              </a:ext>
            </a:extLst>
          </p:cNvPr>
          <p:cNvSpPr txBox="1">
            <a:spLocks/>
          </p:cNvSpPr>
          <p:nvPr/>
        </p:nvSpPr>
        <p:spPr>
          <a:xfrm>
            <a:off x="3837432" y="-133192"/>
            <a:ext cx="386791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What’s Next ?</a:t>
            </a:r>
          </a:p>
        </p:txBody>
      </p:sp>
      <p:sp>
        <p:nvSpPr>
          <p:cNvPr id="5" name="Content Placeholder 2">
            <a:extLst>
              <a:ext uri="{FF2B5EF4-FFF2-40B4-BE49-F238E27FC236}">
                <a16:creationId xmlns:a16="http://schemas.microsoft.com/office/drawing/2014/main" id="{8FB1EB66-5FDE-6FFC-B1E8-810F9C3674FB}"/>
              </a:ext>
            </a:extLst>
          </p:cNvPr>
          <p:cNvSpPr>
            <a:spLocks noGrp="1"/>
          </p:cNvSpPr>
          <p:nvPr>
            <p:ph idx="1"/>
          </p:nvPr>
        </p:nvSpPr>
        <p:spPr>
          <a:xfrm>
            <a:off x="715066" y="1253331"/>
            <a:ext cx="10515600" cy="4351338"/>
          </a:xfrm>
        </p:spPr>
        <p:txBody>
          <a:bodyPr>
            <a:normAutofit/>
          </a:bodyPr>
          <a:lstStyle/>
          <a:p>
            <a:pPr marL="0" indent="0">
              <a:buNone/>
            </a:pPr>
            <a:r>
              <a:rPr lang="en-US" sz="2000" b="1" dirty="0">
                <a:latin typeface="Times New Roman" panose="02020603050405020304" pitchFamily="18" charset="0"/>
                <a:cs typeface="Times New Roman" panose="02020603050405020304" pitchFamily="18" charset="0"/>
              </a:rPr>
              <a:t>Reducing noise systematically</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Use the noise ladder to target the dominant source — probes and cabling. We want to reduce the two-probe noise floor.</a:t>
            </a:r>
          </a:p>
          <a:p>
            <a:pPr marL="0" indent="0">
              <a:buNone/>
            </a:pPr>
            <a:r>
              <a:rPr lang="en-US" sz="2000" b="1" dirty="0">
                <a:latin typeface="Times New Roman" panose="02020603050405020304" pitchFamily="18" charset="0"/>
                <a:cs typeface="Times New Roman" panose="02020603050405020304" pitchFamily="18" charset="0"/>
              </a:rPr>
              <a:t>Testing the two-layer devices (already fabricated)</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Measure middle beam ↔ bottom electrode noise</a:t>
            </a:r>
          </a:p>
          <a:p>
            <a:r>
              <a:rPr lang="en-US" sz="2000" dirty="0">
                <a:latin typeface="Times New Roman" panose="02020603050405020304" pitchFamily="18" charset="0"/>
                <a:cs typeface="Times New Roman" panose="02020603050405020304" pitchFamily="18" charset="0"/>
              </a:rPr>
              <a:t>Compare noise: 2-layer vs. 3-layer structures</a:t>
            </a:r>
          </a:p>
          <a:p>
            <a:pPr marL="0" indent="0">
              <a:buNone/>
            </a:pPr>
            <a:r>
              <a:rPr lang="en-US" sz="2000" b="1" dirty="0">
                <a:latin typeface="Times New Roman" panose="02020603050405020304" pitchFamily="18" charset="0"/>
                <a:cs typeface="Times New Roman" panose="02020603050405020304" pitchFamily="18" charset="0"/>
              </a:rPr>
              <a:t>Verifying the switch</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Voltage sweeps in progress — separating true mechanical switching from any stray capacitance effects</a:t>
            </a:r>
          </a:p>
          <a:p>
            <a:pPr marL="0" indent="0">
              <a:buNone/>
            </a:pPr>
            <a:br>
              <a:rPr lang="en-US" sz="2000" dirty="0"/>
            </a:br>
            <a:endParaRPr lang="en-US" sz="2000" dirty="0"/>
          </a:p>
          <a:p>
            <a:endParaRPr lang="en-US" sz="2000" dirty="0"/>
          </a:p>
        </p:txBody>
      </p:sp>
      <p:pic>
        <p:nvPicPr>
          <p:cNvPr id="6" name="Picture 5">
            <a:extLst>
              <a:ext uri="{FF2B5EF4-FFF2-40B4-BE49-F238E27FC236}">
                <a16:creationId xmlns:a16="http://schemas.microsoft.com/office/drawing/2014/main" id="{6A7A8D45-9697-3BDB-FE6A-AEB3F2222D2E}"/>
              </a:ext>
            </a:extLst>
          </p:cNvPr>
          <p:cNvPicPr>
            <a:picLocks noChangeAspect="1"/>
          </p:cNvPicPr>
          <p:nvPr/>
        </p:nvPicPr>
        <p:blipFill>
          <a:blip r:embed="rId2">
            <a:extLst>
              <a:ext uri="{28A0092B-C50C-407E-A947-70E740481C1C}">
                <a14:useLocalDpi xmlns:a14="http://schemas.microsoft.com/office/drawing/2010/main" val="0"/>
              </a:ext>
            </a:extLst>
          </a:blip>
          <a:srcRect l="18819" r="8860"/>
          <a:stretch>
            <a:fillRect/>
          </a:stretch>
        </p:blipFill>
        <p:spPr>
          <a:xfrm rot="5400000">
            <a:off x="4226638" y="4253590"/>
            <a:ext cx="2417525" cy="2507086"/>
          </a:xfrm>
          <a:prstGeom prst="rect">
            <a:avLst/>
          </a:prstGeom>
        </p:spPr>
      </p:pic>
      <p:pic>
        <p:nvPicPr>
          <p:cNvPr id="7" name="Picture 6">
            <a:extLst>
              <a:ext uri="{FF2B5EF4-FFF2-40B4-BE49-F238E27FC236}">
                <a16:creationId xmlns:a16="http://schemas.microsoft.com/office/drawing/2014/main" id="{643D1BF5-2964-8E71-846E-9FD33CEC4C59}"/>
              </a:ext>
            </a:extLst>
          </p:cNvPr>
          <p:cNvPicPr>
            <a:picLocks noChangeAspect="1"/>
          </p:cNvPicPr>
          <p:nvPr/>
        </p:nvPicPr>
        <p:blipFill>
          <a:blip r:embed="rId3"/>
          <a:srcRect r="67328"/>
          <a:stretch>
            <a:fillRect/>
          </a:stretch>
        </p:blipFill>
        <p:spPr>
          <a:xfrm>
            <a:off x="17988" y="31850"/>
            <a:ext cx="1108038" cy="1258724"/>
          </a:xfrm>
          <a:prstGeom prst="rect">
            <a:avLst/>
          </a:prstGeom>
        </p:spPr>
      </p:pic>
      <p:sp>
        <p:nvSpPr>
          <p:cNvPr id="8" name="TextBox 7">
            <a:extLst>
              <a:ext uri="{FF2B5EF4-FFF2-40B4-BE49-F238E27FC236}">
                <a16:creationId xmlns:a16="http://schemas.microsoft.com/office/drawing/2014/main" id="{DC54DBCC-4C14-62E3-A796-35C1E1C4D2A9}"/>
              </a:ext>
            </a:extLst>
          </p:cNvPr>
          <p:cNvSpPr txBox="1"/>
          <p:nvPr/>
        </p:nvSpPr>
        <p:spPr>
          <a:xfrm>
            <a:off x="6942572" y="6135735"/>
            <a:ext cx="2961773" cy="369332"/>
          </a:xfrm>
          <a:prstGeom prst="rect">
            <a:avLst/>
          </a:prstGeom>
          <a:noFill/>
        </p:spPr>
        <p:txBody>
          <a:bodyPr wrap="none" rtlCol="0">
            <a:spAutoFit/>
          </a:bodyPr>
          <a:lstStyle/>
          <a:p>
            <a:r>
              <a:rPr lang="en-US" dirty="0"/>
              <a:t>Testing via the Probe Station</a:t>
            </a:r>
          </a:p>
        </p:txBody>
      </p:sp>
    </p:spTree>
    <p:extLst>
      <p:ext uri="{BB962C8B-B14F-4D97-AF65-F5344CB8AC3E}">
        <p14:creationId xmlns:p14="http://schemas.microsoft.com/office/powerpoint/2010/main" val="4010630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BE3D6">
            <a:alpha val="76078"/>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FE48D-21B8-9617-B236-D93D82E407B5}"/>
              </a:ext>
            </a:extLst>
          </p:cNvPr>
          <p:cNvSpPr>
            <a:spLocks noGrp="1"/>
          </p:cNvSpPr>
          <p:nvPr>
            <p:ph type="title"/>
          </p:nvPr>
        </p:nvSpPr>
        <p:spPr>
          <a:xfrm>
            <a:off x="3849624" y="144895"/>
            <a:ext cx="3867912" cy="1325563"/>
          </a:xfrm>
        </p:spPr>
        <p:txBody>
          <a:bodyPr/>
          <a:lstStyle/>
          <a:p>
            <a:pPr algn="ctr"/>
            <a:r>
              <a:rPr lang="en-US" b="1" dirty="0"/>
              <a:t>What’s Next ?</a:t>
            </a:r>
          </a:p>
        </p:txBody>
      </p:sp>
      <p:sp>
        <p:nvSpPr>
          <p:cNvPr id="3" name="Content Placeholder 2">
            <a:extLst>
              <a:ext uri="{FF2B5EF4-FFF2-40B4-BE49-F238E27FC236}">
                <a16:creationId xmlns:a16="http://schemas.microsoft.com/office/drawing/2014/main" id="{D51DABAF-FB78-5A0B-C54F-C2CE593F0966}"/>
              </a:ext>
            </a:extLst>
          </p:cNvPr>
          <p:cNvSpPr>
            <a:spLocks noGrp="1"/>
          </p:cNvSpPr>
          <p:nvPr>
            <p:ph idx="1"/>
          </p:nvPr>
        </p:nvSpPr>
        <p:spPr>
          <a:xfrm>
            <a:off x="727258" y="1253331"/>
            <a:ext cx="10515600" cy="4351338"/>
          </a:xfrm>
        </p:spPr>
        <p:txBody>
          <a:bodyPr/>
          <a:lstStyle/>
          <a:p>
            <a:pPr marL="0" indent="0">
              <a:buNone/>
            </a:pPr>
            <a:endParaRPr lang="en-US" dirty="0"/>
          </a:p>
          <a:p>
            <a:pPr marL="0" indent="0">
              <a:buNone/>
            </a:pPr>
            <a:r>
              <a:rPr lang="en-US" dirty="0"/>
              <a:t>By being able to characterize the noise, we’re able to systematically target each step of the measurement to potentially reduce noise and produce the most accurate measurements.</a:t>
            </a:r>
            <a:br>
              <a:rPr lang="en-US" dirty="0"/>
            </a:br>
            <a:br>
              <a:rPr lang="en-US" dirty="0"/>
            </a:br>
            <a:r>
              <a:rPr lang="en-US" dirty="0"/>
              <a:t>Continuing to test the devices as accurately as possible.</a:t>
            </a:r>
          </a:p>
        </p:txBody>
      </p:sp>
      <p:pic>
        <p:nvPicPr>
          <p:cNvPr id="4" name="Picture 3">
            <a:extLst>
              <a:ext uri="{FF2B5EF4-FFF2-40B4-BE49-F238E27FC236}">
                <a16:creationId xmlns:a16="http://schemas.microsoft.com/office/drawing/2014/main" id="{45145FB5-498B-8114-2606-B04D7312FD39}"/>
              </a:ext>
            </a:extLst>
          </p:cNvPr>
          <p:cNvPicPr>
            <a:picLocks noChangeAspect="1"/>
          </p:cNvPicPr>
          <p:nvPr/>
        </p:nvPicPr>
        <p:blipFill>
          <a:blip r:embed="rId2">
            <a:extLst>
              <a:ext uri="{28A0092B-C50C-407E-A947-70E740481C1C}">
                <a14:useLocalDpi xmlns:a14="http://schemas.microsoft.com/office/drawing/2010/main" val="0"/>
              </a:ext>
            </a:extLst>
          </a:blip>
          <a:srcRect l="18819" r="8860"/>
          <a:stretch>
            <a:fillRect/>
          </a:stretch>
        </p:blipFill>
        <p:spPr>
          <a:xfrm rot="5400000">
            <a:off x="1485267" y="3725336"/>
            <a:ext cx="2933431" cy="3042105"/>
          </a:xfrm>
          <a:prstGeom prst="rect">
            <a:avLst/>
          </a:prstGeom>
        </p:spPr>
      </p:pic>
      <p:sp>
        <p:nvSpPr>
          <p:cNvPr id="5" name="TextBox 4">
            <a:extLst>
              <a:ext uri="{FF2B5EF4-FFF2-40B4-BE49-F238E27FC236}">
                <a16:creationId xmlns:a16="http://schemas.microsoft.com/office/drawing/2014/main" id="{29BE7EBD-8FC3-6041-F8E7-4045427D9976}"/>
              </a:ext>
            </a:extLst>
          </p:cNvPr>
          <p:cNvSpPr txBox="1"/>
          <p:nvPr/>
        </p:nvSpPr>
        <p:spPr>
          <a:xfrm>
            <a:off x="4504172" y="6123543"/>
            <a:ext cx="2961773" cy="369332"/>
          </a:xfrm>
          <a:prstGeom prst="rect">
            <a:avLst/>
          </a:prstGeom>
          <a:noFill/>
        </p:spPr>
        <p:txBody>
          <a:bodyPr wrap="none" rtlCol="0">
            <a:spAutoFit/>
          </a:bodyPr>
          <a:lstStyle/>
          <a:p>
            <a:r>
              <a:rPr lang="en-US" dirty="0"/>
              <a:t>Testing via the Probe Station</a:t>
            </a:r>
          </a:p>
        </p:txBody>
      </p:sp>
      <p:pic>
        <p:nvPicPr>
          <p:cNvPr id="7" name="Picture 6">
            <a:extLst>
              <a:ext uri="{FF2B5EF4-FFF2-40B4-BE49-F238E27FC236}">
                <a16:creationId xmlns:a16="http://schemas.microsoft.com/office/drawing/2014/main" id="{17F1907C-A766-08D5-5F27-BD69E99C6EDE}"/>
              </a:ext>
            </a:extLst>
          </p:cNvPr>
          <p:cNvPicPr>
            <a:picLocks noChangeAspect="1"/>
          </p:cNvPicPr>
          <p:nvPr/>
        </p:nvPicPr>
        <p:blipFill>
          <a:blip r:embed="rId3"/>
          <a:srcRect r="67328"/>
          <a:stretch>
            <a:fillRect/>
          </a:stretch>
        </p:blipFill>
        <p:spPr>
          <a:xfrm>
            <a:off x="17988" y="31850"/>
            <a:ext cx="1108038" cy="1258724"/>
          </a:xfrm>
          <a:prstGeom prst="rect">
            <a:avLst/>
          </a:prstGeom>
        </p:spPr>
      </p:pic>
    </p:spTree>
    <p:extLst>
      <p:ext uri="{BB962C8B-B14F-4D97-AF65-F5344CB8AC3E}">
        <p14:creationId xmlns:p14="http://schemas.microsoft.com/office/powerpoint/2010/main" val="2716387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BE3D6">
            <a:alpha val="76078"/>
          </a:srgbClr>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611453B-558C-1346-F72B-59456F1F4B62}"/>
              </a:ext>
            </a:extLst>
          </p:cNvPr>
          <p:cNvSpPr>
            <a:spLocks noGrp="1"/>
          </p:cNvSpPr>
          <p:nvPr>
            <p:ph type="sldNum" sz="quarter" idx="12"/>
          </p:nvPr>
        </p:nvSpPr>
        <p:spPr/>
        <p:txBody>
          <a:bodyPr/>
          <a:lstStyle/>
          <a:p>
            <a:pPr fontAlgn="base">
              <a:spcBef>
                <a:spcPct val="0"/>
              </a:spcBef>
              <a:spcAft>
                <a:spcPct val="0"/>
              </a:spcAft>
              <a:defRPr/>
            </a:pPr>
            <a:fld id="{66A42F1A-7455-3F43-8D44-DA3E5285609D}" type="slidenum">
              <a:rPr lang="en-US" smtClean="0">
                <a:solidFill>
                  <a:srgbClr val="000000"/>
                </a:solidFill>
                <a:latin typeface="Times New Roman" charset="0"/>
                <a:ea typeface="ＭＳ Ｐゴシック" charset="0"/>
              </a:rPr>
              <a:pPr fontAlgn="base">
                <a:spcBef>
                  <a:spcPct val="0"/>
                </a:spcBef>
                <a:spcAft>
                  <a:spcPct val="0"/>
                </a:spcAft>
                <a:defRPr/>
              </a:pPr>
              <a:t>19</a:t>
            </a:fld>
            <a:endParaRPr lang="en-US" dirty="0">
              <a:solidFill>
                <a:srgbClr val="000000"/>
              </a:solidFill>
              <a:latin typeface="Times New Roman" charset="0"/>
              <a:ea typeface="ＭＳ Ｐゴシック" charset="0"/>
            </a:endParaRPr>
          </a:p>
        </p:txBody>
      </p:sp>
      <p:sp>
        <p:nvSpPr>
          <p:cNvPr id="7" name="TextBox 6">
            <a:extLst>
              <a:ext uri="{FF2B5EF4-FFF2-40B4-BE49-F238E27FC236}">
                <a16:creationId xmlns:a16="http://schemas.microsoft.com/office/drawing/2014/main" id="{1333F64D-62DD-3172-B32A-58F41C62F09D}"/>
              </a:ext>
            </a:extLst>
          </p:cNvPr>
          <p:cNvSpPr txBox="1"/>
          <p:nvPr/>
        </p:nvSpPr>
        <p:spPr>
          <a:xfrm>
            <a:off x="1699169" y="228122"/>
            <a:ext cx="9654631" cy="646331"/>
          </a:xfrm>
          <a:prstGeom prst="rect">
            <a:avLst/>
          </a:prstGeom>
          <a:noFill/>
        </p:spPr>
        <p:txBody>
          <a:bodyPr wrap="none" rtlCol="0">
            <a:spAutoFit/>
          </a:bodyPr>
          <a:lstStyle/>
          <a:p>
            <a:r>
              <a:rPr lang="en-US" sz="3600" b="1" dirty="0"/>
              <a:t>Step 2: Characterizing Noise Without Devices</a:t>
            </a:r>
          </a:p>
        </p:txBody>
      </p:sp>
      <p:sp>
        <p:nvSpPr>
          <p:cNvPr id="8" name="TextBox 7">
            <a:extLst>
              <a:ext uri="{FF2B5EF4-FFF2-40B4-BE49-F238E27FC236}">
                <a16:creationId xmlns:a16="http://schemas.microsoft.com/office/drawing/2014/main" id="{17758ADC-8166-D2F4-F10A-E07B926ED117}"/>
              </a:ext>
            </a:extLst>
          </p:cNvPr>
          <p:cNvSpPr txBox="1"/>
          <p:nvPr/>
        </p:nvSpPr>
        <p:spPr>
          <a:xfrm>
            <a:off x="297625" y="1177938"/>
            <a:ext cx="11497056" cy="1292662"/>
          </a:xfrm>
          <a:prstGeom prst="rect">
            <a:avLst/>
          </a:prstGeom>
          <a:noFill/>
        </p:spPr>
        <p:txBody>
          <a:bodyPr wrap="square" rtlCol="0">
            <a:spAutoFit/>
          </a:bodyPr>
          <a:lstStyle/>
          <a:p>
            <a:r>
              <a:rPr lang="en-US" sz="2000" dirty="0"/>
              <a:t>We characterize the system without the chip first, building up one piece at a time — instrument alone, then each probe/cable — so every component’s noise contribution is isolated. </a:t>
            </a:r>
          </a:p>
          <a:p>
            <a:r>
              <a:rPr lang="en-US" sz="2000" dirty="0"/>
              <a:t>If noise jumps at a step, that step is the target for reduction.</a:t>
            </a:r>
          </a:p>
          <a:p>
            <a:endParaRPr lang="en-US" dirty="0"/>
          </a:p>
        </p:txBody>
      </p:sp>
      <p:cxnSp>
        <p:nvCxnSpPr>
          <p:cNvPr id="10" name="Straight Connector 9">
            <a:extLst>
              <a:ext uri="{FF2B5EF4-FFF2-40B4-BE49-F238E27FC236}">
                <a16:creationId xmlns:a16="http://schemas.microsoft.com/office/drawing/2014/main" id="{3AA5F3E4-277C-A21E-2BF3-9497F413128D}"/>
              </a:ext>
            </a:extLst>
          </p:cNvPr>
          <p:cNvCxnSpPr>
            <a:cxnSpLocks/>
          </p:cNvCxnSpPr>
          <p:nvPr/>
        </p:nvCxnSpPr>
        <p:spPr>
          <a:xfrm>
            <a:off x="365760" y="2769997"/>
            <a:ext cx="1164336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0B8CB7A-78A9-83EB-C83A-545857E0ACD1}"/>
              </a:ext>
            </a:extLst>
          </p:cNvPr>
          <p:cNvCxnSpPr>
            <a:cxnSpLocks/>
          </p:cNvCxnSpPr>
          <p:nvPr/>
        </p:nvCxnSpPr>
        <p:spPr>
          <a:xfrm>
            <a:off x="5644896" y="2160397"/>
            <a:ext cx="0" cy="4697603"/>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BA563FE1-20F1-81B2-9C88-D28B536C0972}"/>
              </a:ext>
            </a:extLst>
          </p:cNvPr>
          <p:cNvSpPr txBox="1"/>
          <p:nvPr/>
        </p:nvSpPr>
        <p:spPr>
          <a:xfrm>
            <a:off x="1905856" y="2376591"/>
            <a:ext cx="1311513" cy="369332"/>
          </a:xfrm>
          <a:prstGeom prst="rect">
            <a:avLst/>
          </a:prstGeom>
          <a:noFill/>
        </p:spPr>
        <p:txBody>
          <a:bodyPr wrap="none" rtlCol="0">
            <a:spAutoFit/>
          </a:bodyPr>
          <a:lstStyle/>
          <a:p>
            <a:r>
              <a:rPr lang="en-US" b="1" dirty="0"/>
              <a:t>LCR Meter </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917AC9D3-C7F7-8EB3-3564-96E1790BFFBD}"/>
                  </a:ext>
                </a:extLst>
              </p:cNvPr>
              <p:cNvSpPr txBox="1"/>
              <p:nvPr/>
            </p:nvSpPr>
            <p:spPr>
              <a:xfrm>
                <a:off x="337958" y="3071381"/>
                <a:ext cx="3063916" cy="668901"/>
              </a:xfrm>
              <a:prstGeom prst="rect">
                <a:avLst/>
              </a:prstGeom>
              <a:noFill/>
            </p:spPr>
            <p:txBody>
              <a:bodyPr wrap="none" rtlCol="0">
                <a:spAutoFit/>
              </a:bodyPr>
              <a:lstStyle/>
              <a:p>
                <a:r>
                  <a:rPr lang="en-US" dirty="0"/>
                  <a:t>Baseline (Nothing attached): </a:t>
                </a:r>
              </a:p>
              <a:p>
                <a:pPr/>
                <a14:m>
                  <m:oMathPara xmlns:m="http://schemas.openxmlformats.org/officeDocument/2006/math">
                    <m:oMathParaPr>
                      <m:jc m:val="left"/>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𝑛𝑜𝑖𝑠𝑒</m:t>
                          </m:r>
                          <m:r>
                            <a:rPr lang="en-US" b="0" i="1" smtClean="0">
                              <a:latin typeface="Cambria Math" panose="02040503050406030204" pitchFamily="18" charset="0"/>
                            </a:rPr>
                            <m:t>, </m:t>
                          </m:r>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𝑃</m:t>
                          </m:r>
                        </m:sub>
                      </m:sSub>
                      <m:r>
                        <a:rPr lang="en-US" b="0" i="1" smtClean="0">
                          <a:latin typeface="Cambria Math" panose="02040503050406030204" pitchFamily="18" charset="0"/>
                        </a:rPr>
                        <m:t>=90 </m:t>
                      </m:r>
                      <m:r>
                        <a:rPr lang="en-US" b="0" i="1" smtClean="0">
                          <a:latin typeface="Cambria Math" panose="02040503050406030204" pitchFamily="18" charset="0"/>
                        </a:rPr>
                        <m:t>𝑎𝐹</m:t>
                      </m:r>
                    </m:oMath>
                  </m:oMathPara>
                </a14:m>
                <a:endParaRPr lang="en-US" dirty="0"/>
              </a:p>
            </p:txBody>
          </p:sp>
        </mc:Choice>
        <mc:Fallback xmlns="">
          <p:sp>
            <p:nvSpPr>
              <p:cNvPr id="14" name="TextBox 13">
                <a:extLst>
                  <a:ext uri="{FF2B5EF4-FFF2-40B4-BE49-F238E27FC236}">
                    <a16:creationId xmlns:a16="http://schemas.microsoft.com/office/drawing/2014/main" id="{917AC9D3-C7F7-8EB3-3564-96E1790BFFBD}"/>
                  </a:ext>
                </a:extLst>
              </p:cNvPr>
              <p:cNvSpPr txBox="1">
                <a:spLocks noRot="1" noChangeAspect="1" noMove="1" noResize="1" noEditPoints="1" noAdjustHandles="1" noChangeArrowheads="1" noChangeShapeType="1" noTextEdit="1"/>
              </p:cNvSpPr>
              <p:nvPr/>
            </p:nvSpPr>
            <p:spPr>
              <a:xfrm>
                <a:off x="337958" y="3071381"/>
                <a:ext cx="3063916" cy="668901"/>
              </a:xfrm>
              <a:prstGeom prst="rect">
                <a:avLst/>
              </a:prstGeom>
              <a:blipFill>
                <a:blip r:embed="rId3"/>
                <a:stretch>
                  <a:fillRect l="-1653" t="-3704" r="-826"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8D6953D4-FAF5-11C5-3E2D-922A22074D02}"/>
                  </a:ext>
                </a:extLst>
              </p:cNvPr>
              <p:cNvSpPr txBox="1"/>
              <p:nvPr/>
            </p:nvSpPr>
            <p:spPr>
              <a:xfrm>
                <a:off x="5878668" y="3074488"/>
                <a:ext cx="3017429" cy="658514"/>
              </a:xfrm>
              <a:prstGeom prst="rect">
                <a:avLst/>
              </a:prstGeom>
              <a:noFill/>
            </p:spPr>
            <p:txBody>
              <a:bodyPr wrap="none" rtlCol="0">
                <a:spAutoFit/>
              </a:bodyPr>
              <a:lstStyle/>
              <a:p>
                <a:r>
                  <a:rPr lang="en-US" dirty="0"/>
                  <a:t>Baseline (Nothing attached):</a:t>
                </a:r>
              </a:p>
              <a:p>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𝑛𝑜𝑖𝑠𝑒</m:t>
                        </m:r>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𝑃</m:t>
                        </m:r>
                      </m:sub>
                    </m:sSub>
                    <m:r>
                      <a:rPr lang="en-US" b="0" i="1" smtClean="0">
                        <a:latin typeface="Cambria Math" panose="02040503050406030204" pitchFamily="18" charset="0"/>
                      </a:rPr>
                      <m:t>=195 </m:t>
                    </m:r>
                    <m:r>
                      <a:rPr lang="en-US" b="0" i="1" smtClean="0">
                        <a:latin typeface="Cambria Math" panose="02040503050406030204" pitchFamily="18" charset="0"/>
                      </a:rPr>
                      <m:t>𝑎𝐹</m:t>
                    </m:r>
                  </m:oMath>
                </a14:m>
                <a:r>
                  <a:rPr lang="en-US" dirty="0"/>
                  <a:t> </a:t>
                </a:r>
              </a:p>
            </p:txBody>
          </p:sp>
        </mc:Choice>
        <mc:Fallback xmlns="">
          <p:sp>
            <p:nvSpPr>
              <p:cNvPr id="16" name="TextBox 15">
                <a:extLst>
                  <a:ext uri="{FF2B5EF4-FFF2-40B4-BE49-F238E27FC236}">
                    <a16:creationId xmlns:a16="http://schemas.microsoft.com/office/drawing/2014/main" id="{8D6953D4-FAF5-11C5-3E2D-922A22074D02}"/>
                  </a:ext>
                </a:extLst>
              </p:cNvPr>
              <p:cNvSpPr txBox="1">
                <a:spLocks noRot="1" noChangeAspect="1" noMove="1" noResize="1" noEditPoints="1" noAdjustHandles="1" noChangeArrowheads="1" noChangeShapeType="1" noTextEdit="1"/>
              </p:cNvSpPr>
              <p:nvPr/>
            </p:nvSpPr>
            <p:spPr>
              <a:xfrm>
                <a:off x="5878668" y="3074488"/>
                <a:ext cx="3017429" cy="658514"/>
              </a:xfrm>
              <a:prstGeom prst="rect">
                <a:avLst/>
              </a:prstGeom>
              <a:blipFill>
                <a:blip r:embed="rId4"/>
                <a:stretch>
                  <a:fillRect l="-1674" t="-1887" r="-837" b="-94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E353BC25-1313-5776-0723-CFB0142EB247}"/>
                  </a:ext>
                </a:extLst>
              </p:cNvPr>
              <p:cNvSpPr txBox="1"/>
              <p:nvPr/>
            </p:nvSpPr>
            <p:spPr>
              <a:xfrm>
                <a:off x="313880" y="4175057"/>
                <a:ext cx="4412746" cy="668901"/>
              </a:xfrm>
              <a:prstGeom prst="rect">
                <a:avLst/>
              </a:prstGeom>
              <a:noFill/>
            </p:spPr>
            <p:txBody>
              <a:bodyPr wrap="none" rtlCol="0">
                <a:spAutoFit/>
              </a:bodyPr>
              <a:lstStyle/>
              <a:p>
                <a:r>
                  <a:rPr lang="en-US" dirty="0"/>
                  <a:t>Capacitance after connecting high probes:</a:t>
                </a:r>
                <a:br>
                  <a:rPr lang="en-US" dirty="0"/>
                </a:br>
                <a:r>
                  <a:rPr lang="en-US" dirty="0"/>
                  <a:t>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𝑛𝑜𝑖𝑠𝑒</m:t>
                        </m:r>
                        <m:r>
                          <a:rPr lang="en-US" b="0" i="1" smtClean="0">
                            <a:latin typeface="Cambria Math" panose="02040503050406030204" pitchFamily="18" charset="0"/>
                          </a:rPr>
                          <m:t>, </m:t>
                        </m:r>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𝑃</m:t>
                        </m:r>
                      </m:sub>
                    </m:sSub>
                    <m:r>
                      <a:rPr lang="en-US" b="0" i="1" smtClean="0">
                        <a:latin typeface="Cambria Math" panose="02040503050406030204" pitchFamily="18" charset="0"/>
                      </a:rPr>
                      <m:t>=100 </m:t>
                    </m:r>
                    <m:r>
                      <a:rPr lang="en-US" b="0" i="1" smtClean="0">
                        <a:latin typeface="Cambria Math" panose="02040503050406030204" pitchFamily="18" charset="0"/>
                      </a:rPr>
                      <m:t>𝑎𝐹</m:t>
                    </m:r>
                  </m:oMath>
                </a14:m>
                <a:endParaRPr lang="en-US" dirty="0"/>
              </a:p>
            </p:txBody>
          </p:sp>
        </mc:Choice>
        <mc:Fallback xmlns="">
          <p:sp>
            <p:nvSpPr>
              <p:cNvPr id="17" name="TextBox 16">
                <a:extLst>
                  <a:ext uri="{FF2B5EF4-FFF2-40B4-BE49-F238E27FC236}">
                    <a16:creationId xmlns:a16="http://schemas.microsoft.com/office/drawing/2014/main" id="{E353BC25-1313-5776-0723-CFB0142EB247}"/>
                  </a:ext>
                </a:extLst>
              </p:cNvPr>
              <p:cNvSpPr txBox="1">
                <a:spLocks noRot="1" noChangeAspect="1" noMove="1" noResize="1" noEditPoints="1" noAdjustHandles="1" noChangeArrowheads="1" noChangeShapeType="1" noTextEdit="1"/>
              </p:cNvSpPr>
              <p:nvPr/>
            </p:nvSpPr>
            <p:spPr>
              <a:xfrm>
                <a:off x="313880" y="4175057"/>
                <a:ext cx="4412746" cy="668901"/>
              </a:xfrm>
              <a:prstGeom prst="rect">
                <a:avLst/>
              </a:prstGeom>
              <a:blipFill>
                <a:blip r:embed="rId5"/>
                <a:stretch>
                  <a:fillRect l="-1149" t="-3704" r="-287"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A8CCFD43-4569-988F-7EA2-A09C700E71C0}"/>
                  </a:ext>
                </a:extLst>
              </p:cNvPr>
              <p:cNvSpPr txBox="1"/>
              <p:nvPr/>
            </p:nvSpPr>
            <p:spPr>
              <a:xfrm>
                <a:off x="313880" y="5311873"/>
                <a:ext cx="4497706" cy="658514"/>
              </a:xfrm>
              <a:prstGeom prst="rect">
                <a:avLst/>
              </a:prstGeom>
              <a:noFill/>
            </p:spPr>
            <p:txBody>
              <a:bodyPr wrap="none" rtlCol="0">
                <a:spAutoFit/>
              </a:bodyPr>
              <a:lstStyle/>
              <a:p>
                <a:r>
                  <a:rPr lang="en-US" dirty="0">
                    <a:highlight>
                      <a:srgbClr val="FFFF00"/>
                    </a:highlight>
                  </a:rPr>
                  <a:t>Capacitance after connecting both probes: </a:t>
                </a:r>
              </a:p>
              <a:p>
                <a14:m>
                  <m:oMath xmlns:m="http://schemas.openxmlformats.org/officeDocument/2006/math">
                    <m:sSub>
                      <m:sSubPr>
                        <m:ctrlPr>
                          <a:rPr lang="en-US" i="1" smtClean="0">
                            <a:highlight>
                              <a:srgbClr val="FFFF00"/>
                            </a:highlight>
                            <a:latin typeface="Cambria Math" panose="02040503050406030204" pitchFamily="18" charset="0"/>
                          </a:rPr>
                        </m:ctrlPr>
                      </m:sSubPr>
                      <m:e>
                        <m:r>
                          <a:rPr lang="en-US" b="0" i="1" smtClean="0">
                            <a:highlight>
                              <a:srgbClr val="FFFF00"/>
                            </a:highlight>
                            <a:latin typeface="Cambria Math" panose="02040503050406030204" pitchFamily="18" charset="0"/>
                          </a:rPr>
                          <m:t>𝐶</m:t>
                        </m:r>
                      </m:e>
                      <m:sub>
                        <m:r>
                          <a:rPr lang="en-US" b="0" i="1" smtClean="0">
                            <a:highlight>
                              <a:srgbClr val="FFFF00"/>
                            </a:highlight>
                            <a:latin typeface="Cambria Math" panose="02040503050406030204" pitchFamily="18" charset="0"/>
                          </a:rPr>
                          <m:t>𝑛𝑜𝑖𝑠𝑒</m:t>
                        </m:r>
                        <m:r>
                          <a:rPr lang="en-US" b="0" i="1" smtClean="0">
                            <a:highlight>
                              <a:srgbClr val="FFFF00"/>
                            </a:highlight>
                            <a:latin typeface="Cambria Math" panose="02040503050406030204" pitchFamily="18" charset="0"/>
                          </a:rPr>
                          <m:t>,</m:t>
                        </m:r>
                        <m:r>
                          <a:rPr lang="en-US" b="0" i="1" smtClean="0">
                            <a:highlight>
                              <a:srgbClr val="FFFF00"/>
                            </a:highlight>
                            <a:latin typeface="Cambria Math" panose="02040503050406030204" pitchFamily="18" charset="0"/>
                          </a:rPr>
                          <m:t>𝑃</m:t>
                        </m:r>
                        <m:r>
                          <a:rPr lang="en-US" b="0" i="1" smtClean="0">
                            <a:highlight>
                              <a:srgbClr val="FFFF00"/>
                            </a:highlight>
                            <a:latin typeface="Cambria Math" panose="02040503050406030204" pitchFamily="18" charset="0"/>
                          </a:rPr>
                          <m:t>−</m:t>
                        </m:r>
                        <m:r>
                          <a:rPr lang="en-US" b="0" i="1" smtClean="0">
                            <a:highlight>
                              <a:srgbClr val="FFFF00"/>
                            </a:highlight>
                            <a:latin typeface="Cambria Math" panose="02040503050406030204" pitchFamily="18" charset="0"/>
                          </a:rPr>
                          <m:t>𝑃</m:t>
                        </m:r>
                      </m:sub>
                    </m:sSub>
                    <m:r>
                      <a:rPr lang="en-US" b="0" i="1" smtClean="0">
                        <a:highlight>
                          <a:srgbClr val="FFFF00"/>
                        </a:highlight>
                        <a:latin typeface="Cambria Math" panose="02040503050406030204" pitchFamily="18" charset="0"/>
                      </a:rPr>
                      <m:t>=1000 </m:t>
                    </m:r>
                    <m:r>
                      <a:rPr lang="en-US" b="0" i="1" smtClean="0">
                        <a:highlight>
                          <a:srgbClr val="FFFF00"/>
                        </a:highlight>
                        <a:latin typeface="Cambria Math" panose="02040503050406030204" pitchFamily="18" charset="0"/>
                      </a:rPr>
                      <m:t>𝑎𝐹</m:t>
                    </m:r>
                  </m:oMath>
                </a14:m>
                <a:r>
                  <a:rPr lang="en-US" dirty="0">
                    <a:highlight>
                      <a:srgbClr val="FFFF00"/>
                    </a:highlight>
                  </a:rPr>
                  <a:t> </a:t>
                </a:r>
              </a:p>
            </p:txBody>
          </p:sp>
        </mc:Choice>
        <mc:Fallback xmlns="">
          <p:sp>
            <p:nvSpPr>
              <p:cNvPr id="18" name="TextBox 17">
                <a:extLst>
                  <a:ext uri="{FF2B5EF4-FFF2-40B4-BE49-F238E27FC236}">
                    <a16:creationId xmlns:a16="http://schemas.microsoft.com/office/drawing/2014/main" id="{A8CCFD43-4569-988F-7EA2-A09C700E71C0}"/>
                  </a:ext>
                </a:extLst>
              </p:cNvPr>
              <p:cNvSpPr txBox="1">
                <a:spLocks noRot="1" noChangeAspect="1" noMove="1" noResize="1" noEditPoints="1" noAdjustHandles="1" noChangeArrowheads="1" noChangeShapeType="1" noTextEdit="1"/>
              </p:cNvSpPr>
              <p:nvPr/>
            </p:nvSpPr>
            <p:spPr>
              <a:xfrm>
                <a:off x="313880" y="5311873"/>
                <a:ext cx="4497706" cy="658514"/>
              </a:xfrm>
              <a:prstGeom prst="rect">
                <a:avLst/>
              </a:prstGeom>
              <a:blipFill>
                <a:blip r:embed="rId6"/>
                <a:stretch>
                  <a:fillRect l="-1127" t="-3846" b="-9615"/>
                </a:stretch>
              </a:blipFill>
            </p:spPr>
            <p:txBody>
              <a:bodyPr/>
              <a:lstStyle/>
              <a:p>
                <a:r>
                  <a:rPr lang="en-US">
                    <a:noFill/>
                  </a:rPr>
                  <a:t> </a:t>
                </a:r>
              </a:p>
            </p:txBody>
          </p:sp>
        </mc:Fallback>
      </mc:AlternateContent>
      <p:sp>
        <p:nvSpPr>
          <p:cNvPr id="19" name="TextBox 18">
            <a:extLst>
              <a:ext uri="{FF2B5EF4-FFF2-40B4-BE49-F238E27FC236}">
                <a16:creationId xmlns:a16="http://schemas.microsoft.com/office/drawing/2014/main" id="{A1046E39-15D9-9071-D468-6AD5D1DF12C1}"/>
              </a:ext>
            </a:extLst>
          </p:cNvPr>
          <p:cNvSpPr txBox="1"/>
          <p:nvPr/>
        </p:nvSpPr>
        <p:spPr>
          <a:xfrm>
            <a:off x="6782157" y="2372380"/>
            <a:ext cx="3345339" cy="369332"/>
          </a:xfrm>
          <a:prstGeom prst="rect">
            <a:avLst/>
          </a:prstGeom>
          <a:noFill/>
        </p:spPr>
        <p:txBody>
          <a:bodyPr wrap="none" rtlCol="0">
            <a:spAutoFit/>
          </a:bodyPr>
          <a:lstStyle/>
          <a:p>
            <a:r>
              <a:rPr lang="en-US" b="1" dirty="0"/>
              <a:t>Capacitance Evaluation Board</a:t>
            </a: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A3626F3E-E5AC-ABF6-4D1A-4764F4705F78}"/>
                  </a:ext>
                </a:extLst>
              </p:cNvPr>
              <p:cNvSpPr txBox="1"/>
              <p:nvPr/>
            </p:nvSpPr>
            <p:spPr>
              <a:xfrm>
                <a:off x="5913500" y="4175057"/>
                <a:ext cx="4228593" cy="658514"/>
              </a:xfrm>
              <a:prstGeom prst="rect">
                <a:avLst/>
              </a:prstGeom>
              <a:noFill/>
            </p:spPr>
            <p:txBody>
              <a:bodyPr wrap="none" rtlCol="0">
                <a:spAutoFit/>
              </a:bodyPr>
              <a:lstStyle/>
              <a:p>
                <a:r>
                  <a:rPr lang="en-US" dirty="0"/>
                  <a:t>Capacitance after connecting one cable:</a:t>
                </a:r>
                <a:br>
                  <a:rPr lang="en-US" dirty="0"/>
                </a:br>
                <a:r>
                  <a:rPr lang="en-US" dirty="0"/>
                  <a:t>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𝑛𝑜𝑖𝑠𝑒</m:t>
                        </m:r>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𝑃</m:t>
                        </m:r>
                      </m:sub>
                    </m:sSub>
                    <m:r>
                      <a:rPr lang="en-US" b="0" i="1" smtClean="0">
                        <a:latin typeface="Cambria Math" panose="02040503050406030204" pitchFamily="18" charset="0"/>
                      </a:rPr>
                      <m:t>=316 </m:t>
                    </m:r>
                    <m:r>
                      <a:rPr lang="en-US" b="0" i="1" smtClean="0">
                        <a:latin typeface="Cambria Math" panose="02040503050406030204" pitchFamily="18" charset="0"/>
                      </a:rPr>
                      <m:t>𝑎𝐹</m:t>
                    </m:r>
                  </m:oMath>
                </a14:m>
                <a:endParaRPr lang="en-US" dirty="0"/>
              </a:p>
            </p:txBody>
          </p:sp>
        </mc:Choice>
        <mc:Fallback xmlns="">
          <p:sp>
            <p:nvSpPr>
              <p:cNvPr id="20" name="TextBox 19">
                <a:extLst>
                  <a:ext uri="{FF2B5EF4-FFF2-40B4-BE49-F238E27FC236}">
                    <a16:creationId xmlns:a16="http://schemas.microsoft.com/office/drawing/2014/main" id="{A3626F3E-E5AC-ABF6-4D1A-4764F4705F78}"/>
                  </a:ext>
                </a:extLst>
              </p:cNvPr>
              <p:cNvSpPr txBox="1">
                <a:spLocks noRot="1" noChangeAspect="1" noMove="1" noResize="1" noEditPoints="1" noAdjustHandles="1" noChangeArrowheads="1" noChangeShapeType="1" noTextEdit="1"/>
              </p:cNvSpPr>
              <p:nvPr/>
            </p:nvSpPr>
            <p:spPr>
              <a:xfrm>
                <a:off x="5913500" y="4175057"/>
                <a:ext cx="4228593" cy="658514"/>
              </a:xfrm>
              <a:prstGeom prst="rect">
                <a:avLst/>
              </a:prstGeom>
              <a:blipFill>
                <a:blip r:embed="rId7"/>
                <a:stretch>
                  <a:fillRect l="-1198" t="-3774" r="-299" b="-75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2CB90ACA-A3B8-9A6A-D42C-E8B4F6D165EA}"/>
                  </a:ext>
                </a:extLst>
              </p:cNvPr>
              <p:cNvSpPr txBox="1"/>
              <p:nvPr/>
            </p:nvSpPr>
            <p:spPr>
              <a:xfrm>
                <a:off x="5913500" y="5311873"/>
                <a:ext cx="4497706" cy="668901"/>
              </a:xfrm>
              <a:prstGeom prst="rect">
                <a:avLst/>
              </a:prstGeom>
              <a:noFill/>
            </p:spPr>
            <p:txBody>
              <a:bodyPr wrap="none" rtlCol="0">
                <a:spAutoFit/>
              </a:bodyPr>
              <a:lstStyle/>
              <a:p>
                <a:r>
                  <a:rPr lang="en-US" dirty="0"/>
                  <a:t>Capacitance after connecting both probes: </a:t>
                </a:r>
              </a:p>
              <a:p>
                <a:pPr/>
                <a14:m>
                  <m:oMathPara xmlns:m="http://schemas.openxmlformats.org/officeDocument/2006/math">
                    <m:oMathParaPr>
                      <m:jc m:val="left"/>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𝑛𝑜𝑖𝑠𝑒</m:t>
                          </m:r>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 </m:t>
                          </m:r>
                        </m:sub>
                      </m:sSub>
                      <m:r>
                        <a:rPr lang="en-US" b="0" i="1" smtClean="0">
                          <a:latin typeface="Cambria Math" panose="02040503050406030204" pitchFamily="18" charset="0"/>
                        </a:rPr>
                        <m:t>=620 </m:t>
                      </m:r>
                      <m:r>
                        <a:rPr lang="en-US" b="0" i="1" smtClean="0">
                          <a:latin typeface="Cambria Math" panose="02040503050406030204" pitchFamily="18" charset="0"/>
                        </a:rPr>
                        <m:t>𝑎𝐹</m:t>
                      </m:r>
                    </m:oMath>
                  </m:oMathPara>
                </a14:m>
                <a:endParaRPr lang="en-US" dirty="0"/>
              </a:p>
            </p:txBody>
          </p:sp>
        </mc:Choice>
        <mc:Fallback xmlns="">
          <p:sp>
            <p:nvSpPr>
              <p:cNvPr id="21" name="TextBox 20">
                <a:extLst>
                  <a:ext uri="{FF2B5EF4-FFF2-40B4-BE49-F238E27FC236}">
                    <a16:creationId xmlns:a16="http://schemas.microsoft.com/office/drawing/2014/main" id="{2CB90ACA-A3B8-9A6A-D42C-E8B4F6D165EA}"/>
                  </a:ext>
                </a:extLst>
              </p:cNvPr>
              <p:cNvSpPr txBox="1">
                <a:spLocks noRot="1" noChangeAspect="1" noMove="1" noResize="1" noEditPoints="1" noAdjustHandles="1" noChangeArrowheads="1" noChangeShapeType="1" noTextEdit="1"/>
              </p:cNvSpPr>
              <p:nvPr/>
            </p:nvSpPr>
            <p:spPr>
              <a:xfrm>
                <a:off x="5913500" y="5311873"/>
                <a:ext cx="4497706" cy="668901"/>
              </a:xfrm>
              <a:prstGeom prst="rect">
                <a:avLst/>
              </a:prstGeom>
              <a:blipFill>
                <a:blip r:embed="rId8"/>
                <a:stretch>
                  <a:fillRect l="-1127" t="-3774" r="-282" b="-7547"/>
                </a:stretch>
              </a:blipFill>
            </p:spPr>
            <p:txBody>
              <a:bodyPr/>
              <a:lstStyle/>
              <a:p>
                <a:r>
                  <a:rPr lang="en-US">
                    <a:noFill/>
                  </a:rPr>
                  <a:t> </a:t>
                </a:r>
              </a:p>
            </p:txBody>
          </p:sp>
        </mc:Fallback>
      </mc:AlternateContent>
      <p:pic>
        <p:nvPicPr>
          <p:cNvPr id="2" name="Picture 1">
            <a:extLst>
              <a:ext uri="{FF2B5EF4-FFF2-40B4-BE49-F238E27FC236}">
                <a16:creationId xmlns:a16="http://schemas.microsoft.com/office/drawing/2014/main" id="{27914003-0ACD-A7F0-9A75-8909EC03E329}"/>
              </a:ext>
            </a:extLst>
          </p:cNvPr>
          <p:cNvPicPr>
            <a:picLocks noChangeAspect="1"/>
          </p:cNvPicPr>
          <p:nvPr/>
        </p:nvPicPr>
        <p:blipFill>
          <a:blip r:embed="rId9"/>
          <a:srcRect r="67328"/>
          <a:stretch>
            <a:fillRect/>
          </a:stretch>
        </p:blipFill>
        <p:spPr>
          <a:xfrm>
            <a:off x="17988" y="31850"/>
            <a:ext cx="1108038" cy="1258724"/>
          </a:xfrm>
          <a:prstGeom prst="rect">
            <a:avLst/>
          </a:prstGeom>
        </p:spPr>
      </p:pic>
    </p:spTree>
    <p:extLst>
      <p:ext uri="{BB962C8B-B14F-4D97-AF65-F5344CB8AC3E}">
        <p14:creationId xmlns:p14="http://schemas.microsoft.com/office/powerpoint/2010/main" val="3836837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BE3D6">
            <a:alpha val="76078"/>
          </a:srgb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9325AF5-3C90-037C-4295-45B714DC34D3}"/>
              </a:ext>
            </a:extLst>
          </p:cNvPr>
          <p:cNvSpPr txBox="1"/>
          <p:nvPr/>
        </p:nvSpPr>
        <p:spPr>
          <a:xfrm>
            <a:off x="1162602" y="400568"/>
            <a:ext cx="11499238" cy="646331"/>
          </a:xfrm>
          <a:prstGeom prst="rect">
            <a:avLst/>
          </a:prstGeom>
          <a:noFill/>
        </p:spPr>
        <p:txBody>
          <a:bodyPr wrap="none" rtlCol="0">
            <a:spAutoFit/>
          </a:bodyPr>
          <a:lstStyle/>
          <a:p>
            <a:r>
              <a:rPr lang="en-US" sz="3500" dirty="0">
                <a:solidFill>
                  <a:srgbClr val="C00000"/>
                </a:solidFill>
              </a:rPr>
              <a:t>Current Limitations of Existing Semiconductor Memories </a:t>
            </a:r>
          </a:p>
        </p:txBody>
      </p:sp>
      <p:graphicFrame>
        <p:nvGraphicFramePr>
          <p:cNvPr id="5" name="Table 4">
            <a:extLst>
              <a:ext uri="{FF2B5EF4-FFF2-40B4-BE49-F238E27FC236}">
                <a16:creationId xmlns:a16="http://schemas.microsoft.com/office/drawing/2014/main" id="{733B43C1-17CC-F541-2F9E-53BE5833CBE4}"/>
              </a:ext>
            </a:extLst>
          </p:cNvPr>
          <p:cNvGraphicFramePr>
            <a:graphicFrameLocks noGrp="1"/>
          </p:cNvGraphicFramePr>
          <p:nvPr>
            <p:extLst>
              <p:ext uri="{D42A27DB-BD31-4B8C-83A1-F6EECF244321}">
                <p14:modId xmlns:p14="http://schemas.microsoft.com/office/powerpoint/2010/main" val="3746985270"/>
              </p:ext>
            </p:extLst>
          </p:nvPr>
        </p:nvGraphicFramePr>
        <p:xfrm>
          <a:off x="849402" y="1759179"/>
          <a:ext cx="10729356" cy="2834041"/>
        </p:xfrm>
        <a:graphic>
          <a:graphicData uri="http://schemas.openxmlformats.org/drawingml/2006/table">
            <a:tbl>
              <a:tblPr firstRow="1">
                <a:tableStyleId>{616DA210-FB5B-4158-B5E0-FEB733F419BA}</a:tableStyleId>
              </a:tblPr>
              <a:tblGrid>
                <a:gridCol w="5364678">
                  <a:extLst>
                    <a:ext uri="{9D8B030D-6E8A-4147-A177-3AD203B41FA5}">
                      <a16:colId xmlns:a16="http://schemas.microsoft.com/office/drawing/2014/main" val="1958358004"/>
                    </a:ext>
                  </a:extLst>
                </a:gridCol>
                <a:gridCol w="5364678">
                  <a:extLst>
                    <a:ext uri="{9D8B030D-6E8A-4147-A177-3AD203B41FA5}">
                      <a16:colId xmlns:a16="http://schemas.microsoft.com/office/drawing/2014/main" val="4239194046"/>
                    </a:ext>
                  </a:extLst>
                </a:gridCol>
              </a:tblGrid>
              <a:tr h="730921">
                <a:tc>
                  <a:txBody>
                    <a:bodyPr/>
                    <a:lstStyle/>
                    <a:p>
                      <a:r>
                        <a:rPr lang="en-US" sz="2600" b="0" dirty="0"/>
                        <a:t>Main Memory(DRAM)</a:t>
                      </a:r>
                    </a:p>
                  </a:txBody>
                  <a:tcPr/>
                </a:tc>
                <a:tc>
                  <a:txBody>
                    <a:bodyPr/>
                    <a:lstStyle/>
                    <a:p>
                      <a:r>
                        <a:rPr lang="en-US" sz="2600" b="0" dirty="0"/>
                        <a:t>Storage Memory(Flash)</a:t>
                      </a:r>
                    </a:p>
                  </a:txBody>
                  <a:tcPr/>
                </a:tc>
                <a:extLst>
                  <a:ext uri="{0D108BD9-81ED-4DB2-BD59-A6C34878D82A}">
                    <a16:rowId xmlns:a16="http://schemas.microsoft.com/office/drawing/2014/main" val="632535837"/>
                  </a:ext>
                </a:extLst>
              </a:tr>
              <a:tr h="1860861">
                <a:tc>
                  <a:txBody>
                    <a:bodyPr/>
                    <a:lstStyle/>
                    <a:p>
                      <a:pPr marL="342900" indent="-342900">
                        <a:buFont typeface="+mj-lt"/>
                        <a:buAutoNum type="arabicPeriod"/>
                      </a:pPr>
                      <a:r>
                        <a:rPr lang="en-US" sz="2200" dirty="0"/>
                        <a:t>Needs constant Refreshing</a:t>
                      </a:r>
                    </a:p>
                    <a:p>
                      <a:pPr marL="742950" lvl="1" indent="-285750">
                        <a:buFont typeface="Arial" panose="020B0604020202020204" pitchFamily="34" charset="0"/>
                        <a:buChar char="•"/>
                      </a:pPr>
                      <a:r>
                        <a:rPr lang="en-US" sz="2200" dirty="0"/>
                        <a:t>Wastes power</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2200" dirty="0"/>
                        <a:t>Volatile memory</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2200" dirty="0"/>
                        <a:t>Susceptible to Radiation</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2200" dirty="0"/>
                        <a:t>Approaching physical scaling limits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US" sz="2200" dirty="0"/>
                    </a:p>
                  </a:txBody>
                  <a:tcPr/>
                </a:tc>
                <a:tc>
                  <a:txBody>
                    <a:bodyPr/>
                    <a:lstStyle/>
                    <a:p>
                      <a:pPr marL="342900" indent="-342900">
                        <a:buFont typeface="+mj-lt"/>
                        <a:buAutoNum type="arabicPeriod"/>
                      </a:pPr>
                      <a:r>
                        <a:rPr lang="en-US" sz="2200" dirty="0"/>
                        <a:t>Limited Write Cycles</a:t>
                      </a:r>
                    </a:p>
                    <a:p>
                      <a:pPr marL="800100" lvl="1" indent="-342900">
                        <a:buFont typeface="Arial" panose="020B0604020202020204" pitchFamily="34" charset="0"/>
                        <a:buChar char="•"/>
                      </a:pPr>
                      <a:r>
                        <a:rPr lang="en-US" sz="2200" dirty="0"/>
                        <a:t>Fails over time</a:t>
                      </a:r>
                    </a:p>
                    <a:p>
                      <a:pPr marL="342900" indent="-342900">
                        <a:buFont typeface="+mj-lt"/>
                        <a:buAutoNum type="arabicPeriod"/>
                      </a:pPr>
                      <a:r>
                        <a:rPr lang="en-US" sz="2200" dirty="0"/>
                        <a:t>Susceptible to Radiation</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2200" dirty="0"/>
                        <a:t>Approaching physical scaling limits </a:t>
                      </a:r>
                    </a:p>
                  </a:txBody>
                  <a:tcPr/>
                </a:tc>
                <a:extLst>
                  <a:ext uri="{0D108BD9-81ED-4DB2-BD59-A6C34878D82A}">
                    <a16:rowId xmlns:a16="http://schemas.microsoft.com/office/drawing/2014/main" val="1740022508"/>
                  </a:ext>
                </a:extLst>
              </a:tr>
            </a:tbl>
          </a:graphicData>
        </a:graphic>
      </p:graphicFrame>
      <p:sp>
        <p:nvSpPr>
          <p:cNvPr id="6" name="TextBox 5">
            <a:extLst>
              <a:ext uri="{FF2B5EF4-FFF2-40B4-BE49-F238E27FC236}">
                <a16:creationId xmlns:a16="http://schemas.microsoft.com/office/drawing/2014/main" id="{AC684096-8147-4A1B-E1E5-044B46FDD484}"/>
              </a:ext>
            </a:extLst>
          </p:cNvPr>
          <p:cNvSpPr txBox="1"/>
          <p:nvPr/>
        </p:nvSpPr>
        <p:spPr>
          <a:xfrm>
            <a:off x="1574782" y="5380214"/>
            <a:ext cx="8777094" cy="461665"/>
          </a:xfrm>
          <a:prstGeom prst="rect">
            <a:avLst/>
          </a:prstGeom>
          <a:noFill/>
        </p:spPr>
        <p:txBody>
          <a:bodyPr wrap="square">
            <a:spAutoFit/>
          </a:bodyPr>
          <a:lstStyle/>
          <a:p>
            <a:pPr marL="0" marR="0">
              <a:buNone/>
            </a:pPr>
            <a:r>
              <a:rPr lang="en-US" sz="2400" b="1" i="1" dirty="0">
                <a:effectLst/>
                <a:latin typeface="Helvetica Neue" panose="02000503000000020004" pitchFamily="2" charset="0"/>
              </a:rPr>
              <a:t>What if </a:t>
            </a:r>
            <a:r>
              <a:rPr lang="en-US" sz="2400" b="1" i="1" dirty="0">
                <a:latin typeface="Helvetica Neue" panose="02000503000000020004" pitchFamily="2" charset="0"/>
              </a:rPr>
              <a:t>the bit didn’t rely on stored charge at all</a:t>
            </a:r>
            <a:r>
              <a:rPr lang="en-US" sz="2400" b="1" i="1" dirty="0">
                <a:effectLst/>
                <a:latin typeface="Helvetica Neue" panose="02000503000000020004" pitchFamily="2" charset="0"/>
              </a:rPr>
              <a:t>?</a:t>
            </a:r>
            <a:endParaRPr lang="en-US" sz="2400" b="1" dirty="0">
              <a:effectLst/>
              <a:latin typeface="Helvetica Neue" panose="02000503000000020004" pitchFamily="2" charset="0"/>
            </a:endParaRPr>
          </a:p>
        </p:txBody>
      </p:sp>
      <p:sp>
        <p:nvSpPr>
          <p:cNvPr id="7" name="TextBox 6">
            <a:extLst>
              <a:ext uri="{FF2B5EF4-FFF2-40B4-BE49-F238E27FC236}">
                <a16:creationId xmlns:a16="http://schemas.microsoft.com/office/drawing/2014/main" id="{1EE18148-5503-E369-0FCC-11ACBE920159}"/>
              </a:ext>
            </a:extLst>
          </p:cNvPr>
          <p:cNvSpPr txBox="1"/>
          <p:nvPr/>
        </p:nvSpPr>
        <p:spPr>
          <a:xfrm>
            <a:off x="11467400" y="6412992"/>
            <a:ext cx="308098" cy="369332"/>
          </a:xfrm>
          <a:prstGeom prst="rect">
            <a:avLst/>
          </a:prstGeom>
          <a:noFill/>
        </p:spPr>
        <p:txBody>
          <a:bodyPr wrap="none" rtlCol="0">
            <a:spAutoFit/>
          </a:bodyPr>
          <a:lstStyle/>
          <a:p>
            <a:r>
              <a:rPr lang="en-US" dirty="0"/>
              <a:t>2</a:t>
            </a:r>
          </a:p>
        </p:txBody>
      </p:sp>
      <p:pic>
        <p:nvPicPr>
          <p:cNvPr id="2" name="Picture 1">
            <a:extLst>
              <a:ext uri="{FF2B5EF4-FFF2-40B4-BE49-F238E27FC236}">
                <a16:creationId xmlns:a16="http://schemas.microsoft.com/office/drawing/2014/main" id="{B0D19A2C-CCEE-27B5-89BD-7EF8F63C4CC8}"/>
              </a:ext>
            </a:extLst>
          </p:cNvPr>
          <p:cNvPicPr>
            <a:picLocks noChangeAspect="1"/>
          </p:cNvPicPr>
          <p:nvPr/>
        </p:nvPicPr>
        <p:blipFill>
          <a:blip r:embed="rId2"/>
          <a:srcRect r="67328"/>
          <a:stretch>
            <a:fillRect/>
          </a:stretch>
        </p:blipFill>
        <p:spPr>
          <a:xfrm>
            <a:off x="17988" y="31850"/>
            <a:ext cx="1108038" cy="1258724"/>
          </a:xfrm>
          <a:prstGeom prst="rect">
            <a:avLst/>
          </a:prstGeom>
        </p:spPr>
      </p:pic>
    </p:spTree>
    <p:extLst>
      <p:ext uri="{BB962C8B-B14F-4D97-AF65-F5344CB8AC3E}">
        <p14:creationId xmlns:p14="http://schemas.microsoft.com/office/powerpoint/2010/main" val="2588385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6234BCC6-39B9-47D9-8BF8-C665401A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7271406-FB78-E275-A9BD-7C2DAE497337}"/>
              </a:ext>
            </a:extLst>
          </p:cNvPr>
          <p:cNvPicPr>
            <a:picLocks noChangeAspect="1"/>
          </p:cNvPicPr>
          <p:nvPr/>
        </p:nvPicPr>
        <p:blipFill>
          <a:blip r:embed="rId2"/>
          <a:srcRect t="-668" r="-2" b="12750"/>
          <a:stretch>
            <a:fillRect/>
          </a:stretch>
        </p:blipFill>
        <p:spPr>
          <a:xfrm>
            <a:off x="4883025" y="-101600"/>
            <a:ext cx="7308975" cy="3534147"/>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5" name="Picture 4">
            <a:extLst>
              <a:ext uri="{FF2B5EF4-FFF2-40B4-BE49-F238E27FC236}">
                <a16:creationId xmlns:a16="http://schemas.microsoft.com/office/drawing/2014/main" id="{A59E7356-2BF0-72E2-7A85-38AEC327E0DB}"/>
              </a:ext>
            </a:extLst>
          </p:cNvPr>
          <p:cNvPicPr>
            <a:picLocks noChangeAspect="1"/>
          </p:cNvPicPr>
          <p:nvPr/>
        </p:nvPicPr>
        <p:blipFill>
          <a:blip r:embed="rId3"/>
          <a:srcRect t="12069" r="-2" b="12052"/>
          <a:stretch>
            <a:fillRect/>
          </a:stretch>
        </p:blipFill>
        <p:spPr>
          <a:xfrm>
            <a:off x="4883025" y="3584458"/>
            <a:ext cx="7308975" cy="327354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28" name="Freeform: Shape 15">
            <a:extLst>
              <a:ext uri="{FF2B5EF4-FFF2-40B4-BE49-F238E27FC236}">
                <a16:creationId xmlns:a16="http://schemas.microsoft.com/office/drawing/2014/main" id="{72A9CE9D-DAC3-40AF-B504-78A64A909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9" name="Freeform: Shape 17">
            <a:extLst>
              <a:ext uri="{FF2B5EF4-FFF2-40B4-BE49-F238E27FC236}">
                <a16:creationId xmlns:a16="http://schemas.microsoft.com/office/drawing/2014/main" id="{506D7452-6CDE-4381-86CE-07B2459383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8E28E74A-283D-93BF-186C-32A76C43E68A}"/>
              </a:ext>
            </a:extLst>
          </p:cNvPr>
          <p:cNvSpPr txBox="1"/>
          <p:nvPr/>
        </p:nvSpPr>
        <p:spPr>
          <a:xfrm>
            <a:off x="438912" y="1524659"/>
            <a:ext cx="5019074" cy="277408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kern="1200" dirty="0">
                <a:solidFill>
                  <a:schemeClr val="tx1"/>
                </a:solidFill>
                <a:latin typeface="+mj-lt"/>
                <a:ea typeface="+mj-ea"/>
                <a:cs typeface="+mj-cs"/>
              </a:rPr>
              <a:t>Flash Memory Cell (reading)</a:t>
            </a:r>
          </a:p>
        </p:txBody>
      </p:sp>
      <p:sp>
        <p:nvSpPr>
          <p:cNvPr id="20" name="Rectangle 19">
            <a:extLst>
              <a:ext uri="{FF2B5EF4-FFF2-40B4-BE49-F238E27FC236}">
                <a16:creationId xmlns:a16="http://schemas.microsoft.com/office/drawing/2014/main" id="{762DA937-8B55-4317-BD32-98D7AF30E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22" name="Rectangle 21">
            <a:extLst>
              <a:ext uri="{FF2B5EF4-FFF2-40B4-BE49-F238E27FC236}">
                <a16:creationId xmlns:a16="http://schemas.microsoft.com/office/drawing/2014/main" id="{C52EE5A8-045B-4D39-8ED1-51333408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98" y="4461119"/>
            <a:ext cx="501907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01E3F814-B551-C424-5F56-E3ACBBEBC640}"/>
              </a:ext>
            </a:extLst>
          </p:cNvPr>
          <p:cNvSpPr txBox="1"/>
          <p:nvPr/>
        </p:nvSpPr>
        <p:spPr>
          <a:xfrm>
            <a:off x="1188412" y="1220836"/>
            <a:ext cx="4654632" cy="461665"/>
          </a:xfrm>
          <a:prstGeom prst="rect">
            <a:avLst/>
          </a:prstGeom>
          <a:noFill/>
        </p:spPr>
        <p:txBody>
          <a:bodyPr wrap="square" rtlCol="0">
            <a:spAutoFit/>
          </a:bodyPr>
          <a:lstStyle/>
          <a:p>
            <a:r>
              <a:rPr lang="en-US" sz="1200" dirty="0"/>
              <a:t>Trapped electrons in the floating gate raises threshold V </a:t>
            </a:r>
            <a:br>
              <a:rPr lang="en-US" sz="1200" dirty="0"/>
            </a:br>
            <a:r>
              <a:rPr lang="en-US" sz="1200" dirty="0"/>
              <a:t>so no current flows across channel, reads 0</a:t>
            </a:r>
          </a:p>
        </p:txBody>
      </p:sp>
      <p:sp>
        <p:nvSpPr>
          <p:cNvPr id="11" name="TextBox 10">
            <a:extLst>
              <a:ext uri="{FF2B5EF4-FFF2-40B4-BE49-F238E27FC236}">
                <a16:creationId xmlns:a16="http://schemas.microsoft.com/office/drawing/2014/main" id="{4E581B3C-82C9-BD78-6C6E-E10089D0AEE4}"/>
              </a:ext>
            </a:extLst>
          </p:cNvPr>
          <p:cNvSpPr txBox="1"/>
          <p:nvPr/>
        </p:nvSpPr>
        <p:spPr>
          <a:xfrm>
            <a:off x="2033130" y="5732622"/>
            <a:ext cx="2841227" cy="461665"/>
          </a:xfrm>
          <a:prstGeom prst="rect">
            <a:avLst/>
          </a:prstGeom>
          <a:noFill/>
        </p:spPr>
        <p:txBody>
          <a:bodyPr wrap="none" rtlCol="0">
            <a:spAutoFit/>
          </a:bodyPr>
          <a:lstStyle/>
          <a:p>
            <a:r>
              <a:rPr lang="en-US" sz="1200" dirty="0"/>
              <a:t>Current flows directly through channels,</a:t>
            </a:r>
            <a:br>
              <a:rPr lang="en-US" sz="1200" dirty="0"/>
            </a:br>
            <a:r>
              <a:rPr lang="en-US" sz="1200" dirty="0"/>
              <a:t>reads 1</a:t>
            </a:r>
          </a:p>
        </p:txBody>
      </p:sp>
    </p:spTree>
    <p:extLst>
      <p:ext uri="{BB962C8B-B14F-4D97-AF65-F5344CB8AC3E}">
        <p14:creationId xmlns:p14="http://schemas.microsoft.com/office/powerpoint/2010/main" val="2626662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7A7A98-9D35-E8E4-2D27-E64D1857D460}"/>
              </a:ext>
            </a:extLst>
          </p:cNvPr>
          <p:cNvPicPr>
            <a:picLocks noChangeAspect="1"/>
          </p:cNvPicPr>
          <p:nvPr/>
        </p:nvPicPr>
        <p:blipFill>
          <a:blip r:embed="rId3"/>
          <a:srcRect r="6342" b="-2"/>
          <a:stretch>
            <a:fillRect/>
          </a:stretch>
        </p:blipFill>
        <p:spPr>
          <a:xfrm>
            <a:off x="5162052" y="3272588"/>
            <a:ext cx="6105382" cy="3585411"/>
          </a:xfrm>
          <a:prstGeom prst="rect">
            <a:avLst/>
          </a:prstGeom>
        </p:spPr>
      </p:pic>
      <p:pic>
        <p:nvPicPr>
          <p:cNvPr id="5" name="Picture 4">
            <a:extLst>
              <a:ext uri="{FF2B5EF4-FFF2-40B4-BE49-F238E27FC236}">
                <a16:creationId xmlns:a16="http://schemas.microsoft.com/office/drawing/2014/main" id="{E17F5D2A-F4EB-C029-4169-4FBB3979FC9F}"/>
              </a:ext>
            </a:extLst>
          </p:cNvPr>
          <p:cNvPicPr>
            <a:picLocks noChangeAspect="1"/>
          </p:cNvPicPr>
          <p:nvPr/>
        </p:nvPicPr>
        <p:blipFill>
          <a:blip r:embed="rId4"/>
          <a:srcRect t="2712" r="1" b="1"/>
          <a:stretch>
            <a:fillRect/>
          </a:stretch>
        </p:blipFill>
        <p:spPr>
          <a:xfrm>
            <a:off x="20" y="9"/>
            <a:ext cx="7279893" cy="3895335"/>
          </a:xfrm>
          <a:custGeom>
            <a:avLst/>
            <a:gdLst/>
            <a:ahLst/>
            <a:cxnLst/>
            <a:rect l="l" t="t" r="r" b="b"/>
            <a:pathLst>
              <a:path w="7279913" h="3895335">
                <a:moveTo>
                  <a:pt x="0" y="0"/>
                </a:moveTo>
                <a:lnTo>
                  <a:pt x="7279913" y="0"/>
                </a:lnTo>
                <a:lnTo>
                  <a:pt x="7279913" y="3116976"/>
                </a:lnTo>
                <a:lnTo>
                  <a:pt x="5011287" y="3116976"/>
                </a:lnTo>
                <a:lnTo>
                  <a:pt x="5011287" y="3895335"/>
                </a:lnTo>
                <a:lnTo>
                  <a:pt x="0" y="3895335"/>
                </a:lnTo>
                <a:close/>
              </a:path>
            </a:pathLst>
          </a:custGeom>
        </p:spPr>
      </p:pic>
      <p:sp>
        <p:nvSpPr>
          <p:cNvPr id="10" name="Rectangle 9">
            <a:extLst>
              <a:ext uri="{FF2B5EF4-FFF2-40B4-BE49-F238E27FC236}">
                <a16:creationId xmlns:a16="http://schemas.microsoft.com/office/drawing/2014/main" id="{73EDB3DA-AEF0-428A-A317-C42827E6C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58302" y="0"/>
            <a:ext cx="3809132" cy="3116984"/>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A06AD8B-0227-4FF6-AEB4-C66C5A539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69422"/>
            <a:ext cx="5001186" cy="2788578"/>
          </a:xfrm>
          <a:prstGeom prst="rect">
            <a:avLst/>
          </a:prstGeom>
          <a:solidFill>
            <a:schemeClr val="bg2">
              <a:lumMod val="9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DFACEB2-7564-4FB9-B739-C2CE339BA3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23904" y="0"/>
            <a:ext cx="768096" cy="6858000"/>
          </a:xfrm>
          <a:prstGeom prst="rect">
            <a:avLst/>
          </a:prstGeom>
          <a:solidFill>
            <a:srgbClr val="465662">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C189C78-7E12-EDDE-11C1-8B174A7E6518}"/>
              </a:ext>
            </a:extLst>
          </p:cNvPr>
          <p:cNvSpPr txBox="1"/>
          <p:nvPr/>
        </p:nvSpPr>
        <p:spPr>
          <a:xfrm>
            <a:off x="7458302" y="-1137789"/>
            <a:ext cx="5019074" cy="277408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000" kern="1200" dirty="0">
                <a:solidFill>
                  <a:schemeClr val="bg1"/>
                </a:solidFill>
                <a:latin typeface="+mj-lt"/>
                <a:ea typeface="+mj-ea"/>
                <a:cs typeface="+mj-cs"/>
              </a:rPr>
              <a:t>Flash Memory Cell </a:t>
            </a:r>
            <a:br>
              <a:rPr lang="en-US" sz="3000" kern="1200" dirty="0">
                <a:solidFill>
                  <a:schemeClr val="bg1"/>
                </a:solidFill>
                <a:latin typeface="+mj-lt"/>
                <a:ea typeface="+mj-ea"/>
                <a:cs typeface="+mj-cs"/>
              </a:rPr>
            </a:br>
            <a:r>
              <a:rPr lang="en-US" sz="3000" kern="1200" dirty="0">
                <a:solidFill>
                  <a:schemeClr val="bg1"/>
                </a:solidFill>
                <a:latin typeface="+mj-lt"/>
                <a:ea typeface="+mj-ea"/>
                <a:cs typeface="+mj-cs"/>
              </a:rPr>
              <a:t>(writing)</a:t>
            </a:r>
          </a:p>
        </p:txBody>
      </p:sp>
      <p:sp>
        <p:nvSpPr>
          <p:cNvPr id="7" name="TextBox 6">
            <a:extLst>
              <a:ext uri="{FF2B5EF4-FFF2-40B4-BE49-F238E27FC236}">
                <a16:creationId xmlns:a16="http://schemas.microsoft.com/office/drawing/2014/main" id="{2CB80E3B-503D-8D79-2124-4F5B98FC4406}"/>
              </a:ext>
            </a:extLst>
          </p:cNvPr>
          <p:cNvSpPr txBox="1"/>
          <p:nvPr/>
        </p:nvSpPr>
        <p:spPr>
          <a:xfrm>
            <a:off x="218143" y="4559300"/>
            <a:ext cx="4777333" cy="923330"/>
          </a:xfrm>
          <a:prstGeom prst="rect">
            <a:avLst/>
          </a:prstGeom>
          <a:noFill/>
        </p:spPr>
        <p:txBody>
          <a:bodyPr wrap="none" rtlCol="0">
            <a:spAutoFit/>
          </a:bodyPr>
          <a:lstStyle/>
          <a:p>
            <a:r>
              <a:rPr lang="en-US" dirty="0"/>
              <a:t>Constant reading and writing has a </a:t>
            </a:r>
            <a:r>
              <a:rPr lang="en-US" dirty="0" err="1"/>
              <a:t>distructive</a:t>
            </a:r>
            <a:r>
              <a:rPr lang="en-US" dirty="0"/>
              <a:t> </a:t>
            </a:r>
            <a:br>
              <a:rPr lang="en-US" dirty="0"/>
            </a:br>
            <a:r>
              <a:rPr lang="en-US" dirty="0"/>
              <a:t>effect on oxide layer that causes it to wear out,</a:t>
            </a:r>
          </a:p>
          <a:p>
            <a:r>
              <a:rPr lang="en-US" dirty="0"/>
              <a:t>fails over time.</a:t>
            </a:r>
          </a:p>
        </p:txBody>
      </p:sp>
      <p:sp>
        <p:nvSpPr>
          <p:cNvPr id="9" name="TextBox 8">
            <a:extLst>
              <a:ext uri="{FF2B5EF4-FFF2-40B4-BE49-F238E27FC236}">
                <a16:creationId xmlns:a16="http://schemas.microsoft.com/office/drawing/2014/main" id="{301AB2E3-1546-015F-6DC9-43BCB304870F}"/>
              </a:ext>
            </a:extLst>
          </p:cNvPr>
          <p:cNvSpPr txBox="1"/>
          <p:nvPr/>
        </p:nvSpPr>
        <p:spPr>
          <a:xfrm>
            <a:off x="2606809" y="6642547"/>
            <a:ext cx="6242050" cy="215444"/>
          </a:xfrm>
          <a:prstGeom prst="rect">
            <a:avLst/>
          </a:prstGeom>
          <a:noFill/>
        </p:spPr>
        <p:txBody>
          <a:bodyPr wrap="square">
            <a:spAutoFit/>
          </a:bodyPr>
          <a:lstStyle/>
          <a:p>
            <a:r>
              <a:rPr lang="en-US" sz="800" dirty="0"/>
              <a:t>https://www.youtube.com/</a:t>
            </a:r>
            <a:r>
              <a:rPr lang="en-US" sz="800" dirty="0" err="1"/>
              <a:t>watch?v</a:t>
            </a:r>
            <a:r>
              <a:rPr lang="en-US" sz="800" dirty="0"/>
              <a:t>=r2KaVfSH884</a:t>
            </a:r>
          </a:p>
        </p:txBody>
      </p:sp>
    </p:spTree>
    <p:extLst>
      <p:ext uri="{BB962C8B-B14F-4D97-AF65-F5344CB8AC3E}">
        <p14:creationId xmlns:p14="http://schemas.microsoft.com/office/powerpoint/2010/main" val="41343179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D2989C4-6AE2-CACA-65F4-C5D9413A13CF}"/>
              </a:ext>
            </a:extLst>
          </p:cNvPr>
          <p:cNvPicPr>
            <a:picLocks noChangeAspect="1"/>
          </p:cNvPicPr>
          <p:nvPr/>
        </p:nvPicPr>
        <p:blipFill>
          <a:blip r:embed="rId2"/>
          <a:srcRect r="1780"/>
          <a:stretch>
            <a:fillRect/>
          </a:stretch>
        </p:blipFill>
        <p:spPr>
          <a:xfrm>
            <a:off x="-1" y="-2"/>
            <a:ext cx="6096001" cy="6858002"/>
          </a:xfrm>
          <a:prstGeom prst="rect">
            <a:avLst/>
          </a:prstGeom>
        </p:spPr>
      </p:pic>
      <p:sp>
        <p:nvSpPr>
          <p:cNvPr id="9" name="TextBox 8">
            <a:extLst>
              <a:ext uri="{FF2B5EF4-FFF2-40B4-BE49-F238E27FC236}">
                <a16:creationId xmlns:a16="http://schemas.microsoft.com/office/drawing/2014/main" id="{ED68A19E-D1DB-32E2-373C-B2BB93A85028}"/>
              </a:ext>
            </a:extLst>
          </p:cNvPr>
          <p:cNvSpPr txBox="1"/>
          <p:nvPr/>
        </p:nvSpPr>
        <p:spPr>
          <a:xfrm>
            <a:off x="7379143" y="1286229"/>
            <a:ext cx="4156512" cy="3769835"/>
          </a:xfrm>
          <a:prstGeom prst="rect">
            <a:avLst/>
          </a:prstGeom>
        </p:spPr>
        <p:txBody>
          <a:bodyPr vert="horz" lIns="91440" tIns="45720" rIns="91440" bIns="45720" rtlCol="0" anchor="ctr">
            <a:normAutofit/>
          </a:bodyPr>
          <a:lstStyle/>
          <a:p>
            <a:pPr>
              <a:lnSpc>
                <a:spcPct val="90000"/>
              </a:lnSpc>
              <a:spcBef>
                <a:spcPts val="1000"/>
              </a:spcBef>
            </a:pPr>
            <a:r>
              <a:rPr lang="en-US" sz="2000" dirty="0"/>
              <a:t>DRAM Memory Cells</a:t>
            </a:r>
          </a:p>
        </p:txBody>
      </p:sp>
      <p:sp>
        <p:nvSpPr>
          <p:cNvPr id="8" name="TextBox 7">
            <a:extLst>
              <a:ext uri="{FF2B5EF4-FFF2-40B4-BE49-F238E27FC236}">
                <a16:creationId xmlns:a16="http://schemas.microsoft.com/office/drawing/2014/main" id="{C0135CFE-587E-E823-E591-01EFBB504F79}"/>
              </a:ext>
            </a:extLst>
          </p:cNvPr>
          <p:cNvSpPr txBox="1"/>
          <p:nvPr/>
        </p:nvSpPr>
        <p:spPr>
          <a:xfrm>
            <a:off x="9144000" y="6476593"/>
            <a:ext cx="6096000" cy="215444"/>
          </a:xfrm>
          <a:prstGeom prst="rect">
            <a:avLst/>
          </a:prstGeom>
          <a:noFill/>
        </p:spPr>
        <p:txBody>
          <a:bodyPr wrap="square">
            <a:spAutoFit/>
          </a:bodyPr>
          <a:lstStyle/>
          <a:p>
            <a:pPr>
              <a:spcAft>
                <a:spcPts val="600"/>
              </a:spcAft>
            </a:pPr>
            <a:r>
              <a:rPr lang="en-US" sz="800" dirty="0"/>
              <a:t>https://</a:t>
            </a:r>
            <a:r>
              <a:rPr lang="en-US" sz="800" dirty="0" err="1"/>
              <a:t>semiengineering.com</a:t>
            </a:r>
            <a:r>
              <a:rPr lang="en-US" sz="800" dirty="0"/>
              <a:t>/dram-scaling-challenges-grow/</a:t>
            </a:r>
            <a:endParaRPr lang="en-US" sz="800"/>
          </a:p>
        </p:txBody>
      </p:sp>
    </p:spTree>
    <p:extLst>
      <p:ext uri="{BB962C8B-B14F-4D97-AF65-F5344CB8AC3E}">
        <p14:creationId xmlns:p14="http://schemas.microsoft.com/office/powerpoint/2010/main" val="20371289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F88C3-D148-40B8-C227-145169BDE5B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C54640F-7F09-E5E9-A56C-F1DB4959054B}"/>
              </a:ext>
            </a:extLst>
          </p:cNvPr>
          <p:cNvPicPr>
            <a:picLocks noChangeAspect="1"/>
          </p:cNvPicPr>
          <p:nvPr/>
        </p:nvPicPr>
        <p:blipFill>
          <a:blip r:embed="rId2"/>
          <a:srcRect t="3686" b="50271"/>
          <a:stretch>
            <a:fillRect/>
          </a:stretch>
        </p:blipFill>
        <p:spPr>
          <a:xfrm>
            <a:off x="3103239" y="1475787"/>
            <a:ext cx="4512334" cy="2252230"/>
          </a:xfrm>
          <a:prstGeom prst="rect">
            <a:avLst/>
          </a:prstGeom>
        </p:spPr>
      </p:pic>
      <p:pic>
        <p:nvPicPr>
          <p:cNvPr id="3" name="Picture 2">
            <a:extLst>
              <a:ext uri="{FF2B5EF4-FFF2-40B4-BE49-F238E27FC236}">
                <a16:creationId xmlns:a16="http://schemas.microsoft.com/office/drawing/2014/main" id="{1EA1EDFE-DBC2-60DA-E30F-0579A142A6C8}"/>
              </a:ext>
            </a:extLst>
          </p:cNvPr>
          <p:cNvPicPr>
            <a:picLocks noChangeAspect="1"/>
          </p:cNvPicPr>
          <p:nvPr/>
        </p:nvPicPr>
        <p:blipFill rotWithShape="1">
          <a:blip r:embed="rId2"/>
          <a:srcRect l="50" t="49810" r="-50" b="25677"/>
          <a:stretch>
            <a:fillRect/>
          </a:stretch>
        </p:blipFill>
        <p:spPr>
          <a:xfrm>
            <a:off x="3103242" y="3728017"/>
            <a:ext cx="4512333" cy="1199095"/>
          </a:xfrm>
          <a:prstGeom prst="rect">
            <a:avLst/>
          </a:prstGeom>
        </p:spPr>
      </p:pic>
      <p:pic>
        <p:nvPicPr>
          <p:cNvPr id="5" name="Picture 4">
            <a:extLst>
              <a:ext uri="{FF2B5EF4-FFF2-40B4-BE49-F238E27FC236}">
                <a16:creationId xmlns:a16="http://schemas.microsoft.com/office/drawing/2014/main" id="{76FDA9C8-358D-664B-2CE1-A9F46405CFB9}"/>
              </a:ext>
            </a:extLst>
          </p:cNvPr>
          <p:cNvPicPr>
            <a:picLocks noChangeAspect="1"/>
          </p:cNvPicPr>
          <p:nvPr/>
        </p:nvPicPr>
        <p:blipFill>
          <a:blip r:embed="rId2"/>
          <a:srcRect t="74243"/>
          <a:stretch>
            <a:fillRect/>
          </a:stretch>
        </p:blipFill>
        <p:spPr>
          <a:xfrm>
            <a:off x="3103239" y="4908360"/>
            <a:ext cx="4512334" cy="1259890"/>
          </a:xfrm>
          <a:prstGeom prst="rect">
            <a:avLst/>
          </a:prstGeom>
        </p:spPr>
      </p:pic>
      <p:sp>
        <p:nvSpPr>
          <p:cNvPr id="6" name="Rounded Rectangle 5">
            <a:extLst>
              <a:ext uri="{FF2B5EF4-FFF2-40B4-BE49-F238E27FC236}">
                <a16:creationId xmlns:a16="http://schemas.microsoft.com/office/drawing/2014/main" id="{3B401DB1-2623-1B5D-70A5-388DA4F844AF}"/>
              </a:ext>
            </a:extLst>
          </p:cNvPr>
          <p:cNvSpPr/>
          <p:nvPr/>
        </p:nvSpPr>
        <p:spPr bwMode="auto">
          <a:xfrm>
            <a:off x="3264291" y="4682388"/>
            <a:ext cx="4351283" cy="451944"/>
          </a:xfrm>
          <a:prstGeom prst="roundRect">
            <a:avLst/>
          </a:prstGeom>
          <a:noFill/>
          <a:ln w="38100" cap="flat" cmpd="sng" algn="ctr">
            <a:solidFill>
              <a:srgbClr val="FF0000"/>
            </a:solidFill>
            <a:prstDash val="lgDash"/>
            <a:round/>
            <a:headEnd type="none" w="sm" len="sm"/>
            <a:tailEnd type="none" w="sm" len="sm"/>
            <a:extLst>
              <a:ext uri="{C807C97D-BFC1-408E-A445-0C87EB9F89A2}">
                <ask:lineSketchStyleProps xmlns:ask="http://schemas.microsoft.com/office/drawing/2018/sketchyshapes" sd="1219033472">
                  <a:custGeom>
                    <a:avLst/>
                    <a:gdLst>
                      <a:gd name="csX0" fmla="*/ 0 w 4351283"/>
                      <a:gd name="csY0" fmla="*/ 75326 h 451944"/>
                      <a:gd name="csX1" fmla="*/ 75326 w 4351283"/>
                      <a:gd name="csY1" fmla="*/ 0 h 451944"/>
                      <a:gd name="csX2" fmla="*/ 4275957 w 4351283"/>
                      <a:gd name="csY2" fmla="*/ 0 h 451944"/>
                      <a:gd name="csX3" fmla="*/ 4351283 w 4351283"/>
                      <a:gd name="csY3" fmla="*/ 75326 h 451944"/>
                      <a:gd name="csX4" fmla="*/ 4351283 w 4351283"/>
                      <a:gd name="csY4" fmla="*/ 376618 h 451944"/>
                      <a:gd name="csX5" fmla="*/ 4275957 w 4351283"/>
                      <a:gd name="csY5" fmla="*/ 451944 h 451944"/>
                      <a:gd name="csX6" fmla="*/ 75326 w 4351283"/>
                      <a:gd name="csY6" fmla="*/ 451944 h 451944"/>
                      <a:gd name="csX7" fmla="*/ 0 w 4351283"/>
                      <a:gd name="csY7" fmla="*/ 376618 h 451944"/>
                      <a:gd name="csX8" fmla="*/ 0 w 4351283"/>
                      <a:gd name="csY8" fmla="*/ 75326 h 4519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351283" h="451944" extrusionOk="0">
                        <a:moveTo>
                          <a:pt x="0" y="75326"/>
                        </a:moveTo>
                        <a:cubicBezTo>
                          <a:pt x="-6900" y="29469"/>
                          <a:pt x="32578" y="430"/>
                          <a:pt x="75326" y="0"/>
                        </a:cubicBezTo>
                        <a:cubicBezTo>
                          <a:pt x="806750" y="132882"/>
                          <a:pt x="3836711" y="-84951"/>
                          <a:pt x="4275957" y="0"/>
                        </a:cubicBezTo>
                        <a:cubicBezTo>
                          <a:pt x="4314777" y="2716"/>
                          <a:pt x="4350982" y="35387"/>
                          <a:pt x="4351283" y="75326"/>
                        </a:cubicBezTo>
                        <a:cubicBezTo>
                          <a:pt x="4372401" y="180423"/>
                          <a:pt x="4362682" y="244967"/>
                          <a:pt x="4351283" y="376618"/>
                        </a:cubicBezTo>
                        <a:cubicBezTo>
                          <a:pt x="4358722" y="419101"/>
                          <a:pt x="4320264" y="446375"/>
                          <a:pt x="4275957" y="451944"/>
                        </a:cubicBezTo>
                        <a:cubicBezTo>
                          <a:pt x="2329187" y="539583"/>
                          <a:pt x="591968" y="379265"/>
                          <a:pt x="75326" y="451944"/>
                        </a:cubicBezTo>
                        <a:cubicBezTo>
                          <a:pt x="33037" y="445386"/>
                          <a:pt x="-1139" y="419802"/>
                          <a:pt x="0" y="376618"/>
                        </a:cubicBezTo>
                        <a:cubicBezTo>
                          <a:pt x="24450" y="285368"/>
                          <a:pt x="14480" y="207394"/>
                          <a:pt x="0" y="75326"/>
                        </a:cubicBezTo>
                        <a:close/>
                      </a:path>
                    </a:pathLst>
                  </a:custGeom>
                  <ask:type>
                    <ask:lineSketchNone/>
                  </ask:type>
                </ask:lineSketchStyleProps>
              </a:ext>
            </a:extLst>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Book Antiqua" pitchFamily="18" charset="0"/>
            </a:endParaRPr>
          </a:p>
        </p:txBody>
      </p:sp>
      <p:sp>
        <p:nvSpPr>
          <p:cNvPr id="12" name="Up Arrow 11">
            <a:extLst>
              <a:ext uri="{FF2B5EF4-FFF2-40B4-BE49-F238E27FC236}">
                <a16:creationId xmlns:a16="http://schemas.microsoft.com/office/drawing/2014/main" id="{0BF59F24-5898-1C43-E7C1-852A3AFFA891}"/>
              </a:ext>
            </a:extLst>
          </p:cNvPr>
          <p:cNvSpPr/>
          <p:nvPr/>
        </p:nvSpPr>
        <p:spPr bwMode="auto">
          <a:xfrm>
            <a:off x="861780" y="1611368"/>
            <a:ext cx="816271" cy="4365627"/>
          </a:xfrm>
          <a:prstGeom prst="upArrow">
            <a:avLst/>
          </a:prstGeom>
          <a:solidFill>
            <a:srgbClr val="FFC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Book Antiqua" pitchFamily="18" charset="0"/>
            </a:endParaRPr>
          </a:p>
        </p:txBody>
      </p:sp>
      <p:sp>
        <p:nvSpPr>
          <p:cNvPr id="13" name="TextBox 12">
            <a:extLst>
              <a:ext uri="{FF2B5EF4-FFF2-40B4-BE49-F238E27FC236}">
                <a16:creationId xmlns:a16="http://schemas.microsoft.com/office/drawing/2014/main" id="{BF369F57-50BA-70E7-A469-10542B4C1A30}"/>
              </a:ext>
            </a:extLst>
          </p:cNvPr>
          <p:cNvSpPr txBox="1"/>
          <p:nvPr/>
        </p:nvSpPr>
        <p:spPr>
          <a:xfrm rot="16200000">
            <a:off x="-1267153" y="2793782"/>
            <a:ext cx="5119714" cy="369332"/>
          </a:xfrm>
          <a:prstGeom prst="rect">
            <a:avLst/>
          </a:prstGeom>
          <a:noFill/>
        </p:spPr>
        <p:txBody>
          <a:bodyPr wrap="square" rtlCol="0">
            <a:spAutoFit/>
          </a:bodyPr>
          <a:lstStyle/>
          <a:p>
            <a:r>
              <a:rPr lang="en-US" dirty="0"/>
              <a:t>Speed and Cost per Bit increases</a:t>
            </a:r>
          </a:p>
        </p:txBody>
      </p:sp>
      <p:sp>
        <p:nvSpPr>
          <p:cNvPr id="15" name="Down Arrow 14">
            <a:extLst>
              <a:ext uri="{FF2B5EF4-FFF2-40B4-BE49-F238E27FC236}">
                <a16:creationId xmlns:a16="http://schemas.microsoft.com/office/drawing/2014/main" id="{7074950A-CE1A-8187-69F1-B5492F5FEE49}"/>
              </a:ext>
            </a:extLst>
          </p:cNvPr>
          <p:cNvSpPr/>
          <p:nvPr/>
        </p:nvSpPr>
        <p:spPr bwMode="auto">
          <a:xfrm rot="10800000">
            <a:off x="9634423" y="1611368"/>
            <a:ext cx="824671" cy="4365627"/>
          </a:xfrm>
          <a:prstGeom prst="downArrow">
            <a:avLst/>
          </a:prstGeom>
          <a:solidFill>
            <a:schemeClr val="accent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Book Antiqua" pitchFamily="18" charset="0"/>
            </a:endParaRPr>
          </a:p>
        </p:txBody>
      </p:sp>
      <p:sp>
        <p:nvSpPr>
          <p:cNvPr id="16" name="TextBox 15">
            <a:extLst>
              <a:ext uri="{FF2B5EF4-FFF2-40B4-BE49-F238E27FC236}">
                <a16:creationId xmlns:a16="http://schemas.microsoft.com/office/drawing/2014/main" id="{9270992C-BB3B-351D-62C3-1ABF34E106CC}"/>
              </a:ext>
            </a:extLst>
          </p:cNvPr>
          <p:cNvSpPr txBox="1"/>
          <p:nvPr/>
        </p:nvSpPr>
        <p:spPr>
          <a:xfrm rot="16200000">
            <a:off x="8691259" y="3457290"/>
            <a:ext cx="2710999" cy="369332"/>
          </a:xfrm>
          <a:prstGeom prst="rect">
            <a:avLst/>
          </a:prstGeom>
          <a:noFill/>
        </p:spPr>
        <p:txBody>
          <a:bodyPr wrap="none" rtlCol="0">
            <a:spAutoFit/>
          </a:bodyPr>
          <a:lstStyle/>
          <a:p>
            <a:r>
              <a:rPr lang="en-US" dirty="0"/>
              <a:t>Storage Capacity decreases</a:t>
            </a:r>
          </a:p>
        </p:txBody>
      </p:sp>
      <p:pic>
        <p:nvPicPr>
          <p:cNvPr id="17" name="Picture 16">
            <a:extLst>
              <a:ext uri="{FF2B5EF4-FFF2-40B4-BE49-F238E27FC236}">
                <a16:creationId xmlns:a16="http://schemas.microsoft.com/office/drawing/2014/main" id="{0ED764E0-75DF-1780-6B39-BDAEDD6D8616}"/>
              </a:ext>
            </a:extLst>
          </p:cNvPr>
          <p:cNvPicPr>
            <a:picLocks noChangeAspect="1"/>
          </p:cNvPicPr>
          <p:nvPr/>
        </p:nvPicPr>
        <p:blipFill>
          <a:blip r:embed="rId3"/>
          <a:srcRect r="67328"/>
          <a:stretch>
            <a:fillRect/>
          </a:stretch>
        </p:blipFill>
        <p:spPr>
          <a:xfrm>
            <a:off x="0" y="31850"/>
            <a:ext cx="1108038" cy="1258724"/>
          </a:xfrm>
          <a:prstGeom prst="rect">
            <a:avLst/>
          </a:prstGeom>
        </p:spPr>
      </p:pic>
      <p:sp>
        <p:nvSpPr>
          <p:cNvPr id="18" name="Rectangle 17">
            <a:extLst>
              <a:ext uri="{FF2B5EF4-FFF2-40B4-BE49-F238E27FC236}">
                <a16:creationId xmlns:a16="http://schemas.microsoft.com/office/drawing/2014/main" id="{011353D8-3FB2-A002-45CE-6D1910488264}"/>
              </a:ext>
            </a:extLst>
          </p:cNvPr>
          <p:cNvSpPr/>
          <p:nvPr/>
        </p:nvSpPr>
        <p:spPr bwMode="auto">
          <a:xfrm>
            <a:off x="1108038" y="31850"/>
            <a:ext cx="1995201" cy="1258724"/>
          </a:xfrm>
          <a:prstGeom prst="rect">
            <a:avLst/>
          </a:prstGeom>
          <a:solidFill>
            <a:schemeClr val="bg1"/>
          </a:solidFill>
          <a:ln w="12700" cap="flat" cmpd="sng" algn="ctr">
            <a:solidFill>
              <a:schemeClr val="bg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Book Antiqua" pitchFamily="18" charset="0"/>
            </a:endParaRPr>
          </a:p>
        </p:txBody>
      </p:sp>
      <p:sp>
        <p:nvSpPr>
          <p:cNvPr id="26" name="TextBox 25">
            <a:extLst>
              <a:ext uri="{FF2B5EF4-FFF2-40B4-BE49-F238E27FC236}">
                <a16:creationId xmlns:a16="http://schemas.microsoft.com/office/drawing/2014/main" id="{D4A244C8-1A16-5613-E0FF-568B657FB67E}"/>
              </a:ext>
            </a:extLst>
          </p:cNvPr>
          <p:cNvSpPr txBox="1"/>
          <p:nvPr/>
        </p:nvSpPr>
        <p:spPr>
          <a:xfrm>
            <a:off x="4518212" y="1635162"/>
            <a:ext cx="184731" cy="369332"/>
          </a:xfrm>
          <a:prstGeom prst="rect">
            <a:avLst/>
          </a:prstGeom>
          <a:noFill/>
        </p:spPr>
        <p:txBody>
          <a:bodyPr wrap="none" rtlCol="0">
            <a:spAutoFit/>
          </a:bodyPr>
          <a:lstStyle/>
          <a:p>
            <a:endParaRPr lang="en-US"/>
          </a:p>
        </p:txBody>
      </p:sp>
      <p:sp>
        <p:nvSpPr>
          <p:cNvPr id="8" name="Title 1">
            <a:extLst>
              <a:ext uri="{FF2B5EF4-FFF2-40B4-BE49-F238E27FC236}">
                <a16:creationId xmlns:a16="http://schemas.microsoft.com/office/drawing/2014/main" id="{1D39CAC4-FCB5-B032-127B-D0B7266BDAC8}"/>
              </a:ext>
            </a:extLst>
          </p:cNvPr>
          <p:cNvSpPr>
            <a:spLocks noGrp="1"/>
          </p:cNvSpPr>
          <p:nvPr>
            <p:ph type="ctrTitle"/>
          </p:nvPr>
        </p:nvSpPr>
        <p:spPr>
          <a:xfrm>
            <a:off x="1108037" y="6927"/>
            <a:ext cx="10363200" cy="1470025"/>
          </a:xfrm>
        </p:spPr>
        <p:txBody>
          <a:bodyPr>
            <a:normAutofit fontScale="90000"/>
          </a:bodyPr>
          <a:lstStyle/>
          <a:p>
            <a:r>
              <a:rPr lang="en-US" dirty="0"/>
              <a:t>Motivation: Improving Computer Processing</a:t>
            </a:r>
          </a:p>
        </p:txBody>
      </p:sp>
      <p:sp>
        <p:nvSpPr>
          <p:cNvPr id="11" name="Down Arrow 10">
            <a:extLst>
              <a:ext uri="{FF2B5EF4-FFF2-40B4-BE49-F238E27FC236}">
                <a16:creationId xmlns:a16="http://schemas.microsoft.com/office/drawing/2014/main" id="{7C19F71A-C92A-3DB1-32A0-AD33F4314FC7}"/>
              </a:ext>
            </a:extLst>
          </p:cNvPr>
          <p:cNvSpPr/>
          <p:nvPr/>
        </p:nvSpPr>
        <p:spPr bwMode="auto">
          <a:xfrm rot="1288636">
            <a:off x="7494038" y="2771613"/>
            <a:ext cx="243069" cy="1860560"/>
          </a:xfrm>
          <a:prstGeom prst="downArrow">
            <a:avLst/>
          </a:prstGeom>
          <a:solidFill>
            <a:srgbClr val="FF0000"/>
          </a:solidFill>
          <a:ln w="12700" cap="flat"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Book Antiqua" pitchFamily="18" charset="0"/>
            </a:endParaRPr>
          </a:p>
        </p:txBody>
      </p:sp>
      <p:sp>
        <p:nvSpPr>
          <p:cNvPr id="7" name="TextBox 6">
            <a:extLst>
              <a:ext uri="{FF2B5EF4-FFF2-40B4-BE49-F238E27FC236}">
                <a16:creationId xmlns:a16="http://schemas.microsoft.com/office/drawing/2014/main" id="{B33F2104-CF29-97E3-F524-E1FD64765751}"/>
              </a:ext>
            </a:extLst>
          </p:cNvPr>
          <p:cNvSpPr txBox="1"/>
          <p:nvPr/>
        </p:nvSpPr>
        <p:spPr>
          <a:xfrm>
            <a:off x="7463242" y="1866289"/>
            <a:ext cx="1471878" cy="892552"/>
          </a:xfrm>
          <a:prstGeom prst="rect">
            <a:avLst/>
          </a:prstGeom>
          <a:noFill/>
        </p:spPr>
        <p:txBody>
          <a:bodyPr wrap="none" rtlCol="0">
            <a:spAutoFit/>
          </a:bodyPr>
          <a:lstStyle/>
          <a:p>
            <a:r>
              <a:rPr lang="en-US" sz="2600" dirty="0">
                <a:solidFill>
                  <a:srgbClr val="FF0000"/>
                </a:solidFill>
              </a:rPr>
              <a:t>Unifying </a:t>
            </a:r>
            <a:br>
              <a:rPr lang="en-US" sz="2600" dirty="0">
                <a:solidFill>
                  <a:srgbClr val="FF0000"/>
                </a:solidFill>
              </a:rPr>
            </a:br>
            <a:r>
              <a:rPr lang="en-US" sz="2600" dirty="0">
                <a:solidFill>
                  <a:srgbClr val="FF0000"/>
                </a:solidFill>
              </a:rPr>
              <a:t>memory</a:t>
            </a:r>
          </a:p>
        </p:txBody>
      </p:sp>
      <p:sp>
        <p:nvSpPr>
          <p:cNvPr id="4" name="TextBox 3">
            <a:extLst>
              <a:ext uri="{FF2B5EF4-FFF2-40B4-BE49-F238E27FC236}">
                <a16:creationId xmlns:a16="http://schemas.microsoft.com/office/drawing/2014/main" id="{5F4260B8-BED1-CBD2-F166-C73F2DE33AB3}"/>
              </a:ext>
            </a:extLst>
          </p:cNvPr>
          <p:cNvSpPr txBox="1"/>
          <p:nvPr/>
        </p:nvSpPr>
        <p:spPr>
          <a:xfrm>
            <a:off x="827244" y="6366332"/>
            <a:ext cx="10988906" cy="369332"/>
          </a:xfrm>
          <a:prstGeom prst="rect">
            <a:avLst/>
          </a:prstGeom>
          <a:noFill/>
        </p:spPr>
        <p:txBody>
          <a:bodyPr wrap="none" rtlCol="0">
            <a:spAutoFit/>
          </a:bodyPr>
          <a:lstStyle/>
          <a:p>
            <a:r>
              <a:rPr lang="en-US" dirty="0"/>
              <a:t>Have reaches scaling limits, flash has limited write cycles, dram needs constant refresh, both susceptible to radiation.</a:t>
            </a:r>
          </a:p>
        </p:txBody>
      </p:sp>
      <p:sp>
        <p:nvSpPr>
          <p:cNvPr id="9" name="Slide Number Placeholder 8">
            <a:extLst>
              <a:ext uri="{FF2B5EF4-FFF2-40B4-BE49-F238E27FC236}">
                <a16:creationId xmlns:a16="http://schemas.microsoft.com/office/drawing/2014/main" id="{6E826732-74D3-F19F-04EB-5C1C47590EC6}"/>
              </a:ext>
            </a:extLst>
          </p:cNvPr>
          <p:cNvSpPr>
            <a:spLocks noGrp="1"/>
          </p:cNvSpPr>
          <p:nvPr>
            <p:ph type="sldNum" sz="quarter" idx="12"/>
          </p:nvPr>
        </p:nvSpPr>
        <p:spPr/>
        <p:txBody>
          <a:bodyPr/>
          <a:lstStyle/>
          <a:p>
            <a:pPr fontAlgn="base">
              <a:spcBef>
                <a:spcPct val="0"/>
              </a:spcBef>
              <a:spcAft>
                <a:spcPct val="0"/>
              </a:spcAft>
              <a:defRPr/>
            </a:pPr>
            <a:fld id="{66A42F1A-7455-3F43-8D44-DA3E5285609D}" type="slidenum">
              <a:rPr lang="en-US" smtClean="0">
                <a:solidFill>
                  <a:srgbClr val="000000"/>
                </a:solidFill>
                <a:latin typeface="Times New Roman" charset="0"/>
                <a:ea typeface="ＭＳ Ｐゴシック" charset="0"/>
              </a:rPr>
              <a:pPr fontAlgn="base">
                <a:spcBef>
                  <a:spcPct val="0"/>
                </a:spcBef>
                <a:spcAft>
                  <a:spcPct val="0"/>
                </a:spcAft>
                <a:defRPr/>
              </a:pPr>
              <a:t>23</a:t>
            </a:fld>
            <a:endParaRPr lang="en-US">
              <a:solidFill>
                <a:srgbClr val="000000"/>
              </a:solidFill>
              <a:latin typeface="Times New Roman" charset="0"/>
              <a:ea typeface="ＭＳ Ｐゴシック" charset="0"/>
            </a:endParaRPr>
          </a:p>
        </p:txBody>
      </p:sp>
    </p:spTree>
    <p:extLst>
      <p:ext uri="{BB962C8B-B14F-4D97-AF65-F5344CB8AC3E}">
        <p14:creationId xmlns:p14="http://schemas.microsoft.com/office/powerpoint/2010/main" val="2607442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dissolve">
                                      <p:cBhvr>
                                        <p:cTn id="10" dur="500"/>
                                        <p:tgtEl>
                                          <p:spTgt spid="11"/>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11D17C7-AF49-48A6-23AC-4564C406E09B}"/>
              </a:ext>
            </a:extLst>
          </p:cNvPr>
          <p:cNvPicPr>
            <a:picLocks noChangeAspect="1"/>
          </p:cNvPicPr>
          <p:nvPr/>
        </p:nvPicPr>
        <p:blipFill>
          <a:blip r:embed="rId2"/>
          <a:srcRect r="67328"/>
          <a:stretch>
            <a:fillRect/>
          </a:stretch>
        </p:blipFill>
        <p:spPr>
          <a:xfrm>
            <a:off x="0" y="31850"/>
            <a:ext cx="1108038" cy="1258724"/>
          </a:xfrm>
          <a:prstGeom prst="rect">
            <a:avLst/>
          </a:prstGeom>
        </p:spPr>
      </p:pic>
      <p:sp>
        <p:nvSpPr>
          <p:cNvPr id="11" name="Rectangle 10">
            <a:extLst>
              <a:ext uri="{FF2B5EF4-FFF2-40B4-BE49-F238E27FC236}">
                <a16:creationId xmlns:a16="http://schemas.microsoft.com/office/drawing/2014/main" id="{9237C5AA-223E-544B-B5AB-161A66008770}"/>
              </a:ext>
            </a:extLst>
          </p:cNvPr>
          <p:cNvSpPr/>
          <p:nvPr/>
        </p:nvSpPr>
        <p:spPr bwMode="auto">
          <a:xfrm>
            <a:off x="1108038" y="31850"/>
            <a:ext cx="1995201" cy="1258724"/>
          </a:xfrm>
          <a:prstGeom prst="rect">
            <a:avLst/>
          </a:prstGeom>
          <a:solidFill>
            <a:schemeClr val="bg1"/>
          </a:solidFill>
          <a:ln w="12700" cap="flat" cmpd="sng" algn="ctr">
            <a:solidFill>
              <a:schemeClr val="bg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Book Antiqua" pitchFamily="18" charset="0"/>
            </a:endParaRPr>
          </a:p>
        </p:txBody>
      </p:sp>
      <p:sp>
        <p:nvSpPr>
          <p:cNvPr id="12" name="Title 1">
            <a:extLst>
              <a:ext uri="{FF2B5EF4-FFF2-40B4-BE49-F238E27FC236}">
                <a16:creationId xmlns:a16="http://schemas.microsoft.com/office/drawing/2014/main" id="{E7FED969-F0D2-8DD5-DF11-1826C9A3D719}"/>
              </a:ext>
            </a:extLst>
          </p:cNvPr>
          <p:cNvSpPr txBox="1">
            <a:spLocks/>
          </p:cNvSpPr>
          <p:nvPr/>
        </p:nvSpPr>
        <p:spPr bwMode="auto">
          <a:xfrm>
            <a:off x="1258785" y="-179451"/>
            <a:ext cx="10363200" cy="1470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600" b="1">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5pPr>
            <a:lvl6pPr marL="457200" algn="ctr" rtl="0" eaLnBrk="1" fontAlgn="base" hangingPunct="1">
              <a:spcBef>
                <a:spcPct val="0"/>
              </a:spcBef>
              <a:spcAft>
                <a:spcPct val="0"/>
              </a:spcAft>
              <a:defRPr sz="3600">
                <a:solidFill>
                  <a:schemeClr val="tx2"/>
                </a:solidFill>
                <a:latin typeface="Times New Roman" pitchFamily="18" charset="0"/>
              </a:defRPr>
            </a:lvl6pPr>
            <a:lvl7pPr marL="914400" algn="ctr" rtl="0" eaLnBrk="1" fontAlgn="base" hangingPunct="1">
              <a:spcBef>
                <a:spcPct val="0"/>
              </a:spcBef>
              <a:spcAft>
                <a:spcPct val="0"/>
              </a:spcAft>
              <a:defRPr sz="3600">
                <a:solidFill>
                  <a:schemeClr val="tx2"/>
                </a:solidFill>
                <a:latin typeface="Times New Roman" pitchFamily="18" charset="0"/>
              </a:defRPr>
            </a:lvl7pPr>
            <a:lvl8pPr marL="1371600" algn="ctr" rtl="0" eaLnBrk="1" fontAlgn="base" hangingPunct="1">
              <a:spcBef>
                <a:spcPct val="0"/>
              </a:spcBef>
              <a:spcAft>
                <a:spcPct val="0"/>
              </a:spcAft>
              <a:defRPr sz="3600">
                <a:solidFill>
                  <a:schemeClr val="tx2"/>
                </a:solidFill>
                <a:latin typeface="Times New Roman" pitchFamily="18" charset="0"/>
              </a:defRPr>
            </a:lvl8pPr>
            <a:lvl9pPr marL="1828800" algn="ctr" rtl="0" eaLnBrk="1" fontAlgn="base" hangingPunct="1">
              <a:spcBef>
                <a:spcPct val="0"/>
              </a:spcBef>
              <a:spcAft>
                <a:spcPct val="0"/>
              </a:spcAft>
              <a:defRPr sz="3600">
                <a:solidFill>
                  <a:schemeClr val="tx2"/>
                </a:solidFill>
                <a:latin typeface="Times New Roman" pitchFamily="18" charset="0"/>
              </a:defRPr>
            </a:lvl9pPr>
          </a:lstStyle>
          <a:p>
            <a:r>
              <a:rPr lang="en-US" kern="0" dirty="0"/>
              <a:t>What does our MEMS computer memory buy us?</a:t>
            </a:r>
          </a:p>
        </p:txBody>
      </p:sp>
      <p:sp>
        <p:nvSpPr>
          <p:cNvPr id="13" name="TextBox 12">
            <a:extLst>
              <a:ext uri="{FF2B5EF4-FFF2-40B4-BE49-F238E27FC236}">
                <a16:creationId xmlns:a16="http://schemas.microsoft.com/office/drawing/2014/main" id="{FE10CC31-F74F-96CA-4C71-8D9EE9816EDF}"/>
              </a:ext>
            </a:extLst>
          </p:cNvPr>
          <p:cNvSpPr txBox="1"/>
          <p:nvPr/>
        </p:nvSpPr>
        <p:spPr>
          <a:xfrm>
            <a:off x="70110" y="1672225"/>
            <a:ext cx="11278152" cy="1015663"/>
          </a:xfrm>
          <a:prstGeom prst="rect">
            <a:avLst/>
          </a:prstGeom>
          <a:noFill/>
        </p:spPr>
        <p:txBody>
          <a:bodyPr wrap="none" rtlCol="0">
            <a:spAutoFit/>
          </a:bodyPr>
          <a:lstStyle/>
          <a:p>
            <a:r>
              <a:rPr lang="en-US" sz="2000" b="1" dirty="0"/>
              <a:t>1. Non-Volatility + no standby power</a:t>
            </a:r>
            <a:r>
              <a:rPr lang="en-US" sz="2000" dirty="0"/>
              <a:t>. The bit is stored as a physical position of the beam so once written, </a:t>
            </a:r>
            <a:br>
              <a:rPr lang="en-US" sz="2000" dirty="0"/>
            </a:br>
            <a:r>
              <a:rPr lang="en-US" sz="2000" dirty="0"/>
              <a:t>it persists with negligible power and costs nothing to hold. The beam is buckled so its stable in one of 2 </a:t>
            </a:r>
            <a:br>
              <a:rPr lang="en-US" sz="2000" dirty="0"/>
            </a:br>
            <a:r>
              <a:rPr lang="en-US" sz="2000" dirty="0"/>
              <a:t>positions once written. </a:t>
            </a:r>
          </a:p>
        </p:txBody>
      </p:sp>
      <p:sp>
        <p:nvSpPr>
          <p:cNvPr id="14" name="TextBox 13">
            <a:extLst>
              <a:ext uri="{FF2B5EF4-FFF2-40B4-BE49-F238E27FC236}">
                <a16:creationId xmlns:a16="http://schemas.microsoft.com/office/drawing/2014/main" id="{024E4910-56DC-868F-87FD-C9D9BBD72B88}"/>
              </a:ext>
            </a:extLst>
          </p:cNvPr>
          <p:cNvSpPr txBox="1"/>
          <p:nvPr/>
        </p:nvSpPr>
        <p:spPr>
          <a:xfrm>
            <a:off x="70110" y="2833593"/>
            <a:ext cx="12010211" cy="1323439"/>
          </a:xfrm>
          <a:prstGeom prst="rect">
            <a:avLst/>
          </a:prstGeom>
          <a:noFill/>
        </p:spPr>
        <p:txBody>
          <a:bodyPr wrap="none" rtlCol="0">
            <a:spAutoFit/>
          </a:bodyPr>
          <a:lstStyle/>
          <a:p>
            <a:r>
              <a:rPr lang="en-US" sz="2000" b="1" dirty="0"/>
              <a:t>2. Lower write voltage + faster write times vs. Flash.  </a:t>
            </a:r>
            <a:r>
              <a:rPr lang="en-US" sz="2000" dirty="0"/>
              <a:t>While Flash is also non-volatile, it </a:t>
            </a:r>
          </a:p>
          <a:p>
            <a:r>
              <a:rPr lang="en-US" sz="2000" dirty="0"/>
              <a:t>requires much more energy to write and much slower</a:t>
            </a:r>
            <a:r>
              <a:rPr lang="en-US" sz="2000" b="1" dirty="0"/>
              <a:t>. </a:t>
            </a:r>
            <a:r>
              <a:rPr lang="en-US" sz="2000" dirty="0"/>
              <a:t>MEMS writes using electrostatically — lower voltage, faster</a:t>
            </a:r>
          </a:p>
          <a:p>
            <a:r>
              <a:rPr lang="en-US" sz="2000" dirty="0"/>
              <a:t>writing. Oxide layer in flash cells degrade due to constant writing/erasing of the data within cells, </a:t>
            </a:r>
            <a:br>
              <a:rPr lang="en-US" sz="2000" dirty="0"/>
            </a:br>
            <a:r>
              <a:rPr lang="en-US" sz="2000" dirty="0"/>
              <a:t>they fail and cannot be used as main memory.</a:t>
            </a:r>
            <a:endParaRPr lang="en-US" sz="2000" b="1" dirty="0"/>
          </a:p>
        </p:txBody>
      </p:sp>
      <p:sp>
        <p:nvSpPr>
          <p:cNvPr id="15" name="TextBox 14">
            <a:extLst>
              <a:ext uri="{FF2B5EF4-FFF2-40B4-BE49-F238E27FC236}">
                <a16:creationId xmlns:a16="http://schemas.microsoft.com/office/drawing/2014/main" id="{7E271AB2-A902-C78F-FB27-5BBE40B23815}"/>
              </a:ext>
            </a:extLst>
          </p:cNvPr>
          <p:cNvSpPr txBox="1"/>
          <p:nvPr/>
        </p:nvSpPr>
        <p:spPr>
          <a:xfrm>
            <a:off x="70110" y="4230906"/>
            <a:ext cx="12413976" cy="1015663"/>
          </a:xfrm>
          <a:prstGeom prst="rect">
            <a:avLst/>
          </a:prstGeom>
          <a:noFill/>
        </p:spPr>
        <p:txBody>
          <a:bodyPr wrap="none" rtlCol="0">
            <a:spAutoFit/>
          </a:bodyPr>
          <a:lstStyle/>
          <a:p>
            <a:r>
              <a:rPr lang="en-US" sz="2000" b="1" dirty="0"/>
              <a:t>3. Can potentially scale smaller than Flash and DRAM. </a:t>
            </a:r>
            <a:r>
              <a:rPr lang="en-US" sz="2000" dirty="0"/>
              <a:t> As Flash and DRAM cells continue to shrink, the walls </a:t>
            </a:r>
          </a:p>
          <a:p>
            <a:r>
              <a:rPr lang="en-US" sz="2000" dirty="0"/>
              <a:t>used to house these charges also shrink leaving open to issues such as quantum tunneling that causing charge to leak </a:t>
            </a:r>
          </a:p>
          <a:p>
            <a:r>
              <a:rPr lang="en-US" sz="2000" dirty="0"/>
              <a:t>from the cells themselves. Devices are currently about 20nm thick but can be scaled down to 1 atom thick.</a:t>
            </a:r>
          </a:p>
        </p:txBody>
      </p:sp>
      <p:sp>
        <p:nvSpPr>
          <p:cNvPr id="16" name="TextBox 15">
            <a:extLst>
              <a:ext uri="{FF2B5EF4-FFF2-40B4-BE49-F238E27FC236}">
                <a16:creationId xmlns:a16="http://schemas.microsoft.com/office/drawing/2014/main" id="{6E277C1C-B843-B2CB-613B-7D4E97C72AAB}"/>
              </a:ext>
            </a:extLst>
          </p:cNvPr>
          <p:cNvSpPr txBox="1"/>
          <p:nvPr/>
        </p:nvSpPr>
        <p:spPr>
          <a:xfrm>
            <a:off x="70110" y="5628220"/>
            <a:ext cx="11989564" cy="707886"/>
          </a:xfrm>
          <a:prstGeom prst="rect">
            <a:avLst/>
          </a:prstGeom>
          <a:noFill/>
        </p:spPr>
        <p:txBody>
          <a:bodyPr wrap="none" rtlCol="0">
            <a:spAutoFit/>
          </a:bodyPr>
          <a:lstStyle/>
          <a:p>
            <a:r>
              <a:rPr lang="en-US" sz="2000" b="1" dirty="0"/>
              <a:t>4. Radiation Hard. </a:t>
            </a:r>
            <a:r>
              <a:rPr lang="en-US" sz="2000" dirty="0"/>
              <a:t>Stray charges due to impact ionization from charged particles that can impact memory cells in </a:t>
            </a:r>
          </a:p>
          <a:p>
            <a:r>
              <a:rPr lang="en-US" sz="2000" dirty="0"/>
              <a:t>DRAM and Flash memory will have no affect on the MEMS beam as its not charge based. </a:t>
            </a:r>
            <a:endParaRPr lang="en-US" sz="2000" b="1" dirty="0"/>
          </a:p>
        </p:txBody>
      </p:sp>
      <p:sp>
        <p:nvSpPr>
          <p:cNvPr id="2" name="Slide Number Placeholder 1">
            <a:extLst>
              <a:ext uri="{FF2B5EF4-FFF2-40B4-BE49-F238E27FC236}">
                <a16:creationId xmlns:a16="http://schemas.microsoft.com/office/drawing/2014/main" id="{289F9586-B0A0-F478-A894-31A2782BDFC1}"/>
              </a:ext>
            </a:extLst>
          </p:cNvPr>
          <p:cNvSpPr>
            <a:spLocks noGrp="1"/>
          </p:cNvSpPr>
          <p:nvPr>
            <p:ph type="sldNum" sz="quarter" idx="12"/>
          </p:nvPr>
        </p:nvSpPr>
        <p:spPr/>
        <p:txBody>
          <a:bodyPr/>
          <a:lstStyle/>
          <a:p>
            <a:pPr fontAlgn="base">
              <a:spcBef>
                <a:spcPct val="0"/>
              </a:spcBef>
              <a:spcAft>
                <a:spcPct val="0"/>
              </a:spcAft>
              <a:defRPr/>
            </a:pPr>
            <a:fld id="{66A42F1A-7455-3F43-8D44-DA3E5285609D}" type="slidenum">
              <a:rPr lang="en-US" smtClean="0">
                <a:solidFill>
                  <a:srgbClr val="000000"/>
                </a:solidFill>
                <a:latin typeface="Times New Roman" charset="0"/>
                <a:ea typeface="ＭＳ Ｐゴシック" charset="0"/>
              </a:rPr>
              <a:pPr fontAlgn="base">
                <a:spcBef>
                  <a:spcPct val="0"/>
                </a:spcBef>
                <a:spcAft>
                  <a:spcPct val="0"/>
                </a:spcAft>
                <a:defRPr/>
              </a:pPr>
              <a:t>24</a:t>
            </a:fld>
            <a:endParaRPr lang="en-US">
              <a:solidFill>
                <a:srgbClr val="000000"/>
              </a:solidFill>
              <a:latin typeface="Times New Roman" charset="0"/>
              <a:ea typeface="ＭＳ Ｐゴシック" charset="0"/>
            </a:endParaRPr>
          </a:p>
        </p:txBody>
      </p:sp>
    </p:spTree>
    <p:extLst>
      <p:ext uri="{BB962C8B-B14F-4D97-AF65-F5344CB8AC3E}">
        <p14:creationId xmlns:p14="http://schemas.microsoft.com/office/powerpoint/2010/main" val="12648074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5372C45-D66E-809D-54C8-E2EB6DA1EFA1}"/>
              </a:ext>
            </a:extLst>
          </p:cNvPr>
          <p:cNvSpPr txBox="1"/>
          <p:nvPr/>
        </p:nvSpPr>
        <p:spPr>
          <a:xfrm>
            <a:off x="3229337" y="3379908"/>
            <a:ext cx="184731" cy="923330"/>
          </a:xfrm>
          <a:prstGeom prst="rect">
            <a:avLst/>
          </a:prstGeom>
          <a:noFill/>
        </p:spPr>
        <p:txBody>
          <a:bodyPr wrap="none" rtlCol="0">
            <a:spAutoFit/>
          </a:bodyPr>
          <a:lstStyle/>
          <a:p>
            <a:br>
              <a:rPr lang="en-US" dirty="0"/>
            </a:br>
            <a:br>
              <a:rPr lang="en-US" dirty="0"/>
            </a:br>
            <a:endParaRPr lang="en-US" dirty="0"/>
          </a:p>
        </p:txBody>
      </p:sp>
      <p:sp>
        <p:nvSpPr>
          <p:cNvPr id="10" name="TextBox 9">
            <a:extLst>
              <a:ext uri="{FF2B5EF4-FFF2-40B4-BE49-F238E27FC236}">
                <a16:creationId xmlns:a16="http://schemas.microsoft.com/office/drawing/2014/main" id="{E9F2A443-A0F0-B8EC-CDDA-3DF64FDD579F}"/>
              </a:ext>
            </a:extLst>
          </p:cNvPr>
          <p:cNvSpPr txBox="1"/>
          <p:nvPr/>
        </p:nvSpPr>
        <p:spPr>
          <a:xfrm>
            <a:off x="285710" y="1484410"/>
            <a:ext cx="11319113" cy="646331"/>
          </a:xfrm>
          <a:prstGeom prst="rect">
            <a:avLst/>
          </a:prstGeom>
          <a:noFill/>
        </p:spPr>
        <p:txBody>
          <a:bodyPr wrap="square">
            <a:spAutoFit/>
          </a:bodyPr>
          <a:lstStyle/>
          <a:p>
            <a:r>
              <a:rPr lang="en-US" dirty="0"/>
              <a:t>The bit we're reading is very small, in the attofarad range — so tiny that random noise can bury it. We can only tell a 0 from a 1 if the signal stands above the noise. </a:t>
            </a:r>
          </a:p>
        </p:txBody>
      </p:sp>
      <p:pic>
        <p:nvPicPr>
          <p:cNvPr id="3" name="Picture 2">
            <a:extLst>
              <a:ext uri="{FF2B5EF4-FFF2-40B4-BE49-F238E27FC236}">
                <a16:creationId xmlns:a16="http://schemas.microsoft.com/office/drawing/2014/main" id="{9E588F97-971A-801D-4D87-CD95986293AF}"/>
              </a:ext>
            </a:extLst>
          </p:cNvPr>
          <p:cNvPicPr>
            <a:picLocks noChangeAspect="1"/>
          </p:cNvPicPr>
          <p:nvPr/>
        </p:nvPicPr>
        <p:blipFill>
          <a:blip r:embed="rId2"/>
          <a:stretch>
            <a:fillRect/>
          </a:stretch>
        </p:blipFill>
        <p:spPr>
          <a:xfrm>
            <a:off x="3756565" y="2739468"/>
            <a:ext cx="3341978" cy="1725654"/>
          </a:xfrm>
          <a:prstGeom prst="rect">
            <a:avLst/>
          </a:prstGeom>
        </p:spPr>
      </p:pic>
      <p:pic>
        <p:nvPicPr>
          <p:cNvPr id="9" name="Picture 8">
            <a:extLst>
              <a:ext uri="{FF2B5EF4-FFF2-40B4-BE49-F238E27FC236}">
                <a16:creationId xmlns:a16="http://schemas.microsoft.com/office/drawing/2014/main" id="{946B64CD-3D74-2C30-26BA-5F922DA341AC}"/>
              </a:ext>
            </a:extLst>
          </p:cNvPr>
          <p:cNvPicPr>
            <a:picLocks noChangeAspect="1"/>
          </p:cNvPicPr>
          <p:nvPr/>
        </p:nvPicPr>
        <p:blipFill rotWithShape="1">
          <a:blip r:embed="rId3">
            <a:extLst>
              <a:ext uri="{28A0092B-C50C-407E-A947-70E740481C1C}">
                <a14:useLocalDpi xmlns:a14="http://schemas.microsoft.com/office/drawing/2010/main" val="0"/>
              </a:ext>
            </a:extLst>
          </a:blip>
          <a:srcRect l="27406" t="9443" r="29437" b="-1193"/>
          <a:stretch>
            <a:fillRect/>
          </a:stretch>
        </p:blipFill>
        <p:spPr>
          <a:xfrm rot="5400000">
            <a:off x="4495001" y="4344441"/>
            <a:ext cx="1865104" cy="2973935"/>
          </a:xfrm>
          <a:prstGeom prst="rect">
            <a:avLst/>
          </a:prstGeom>
        </p:spPr>
      </p:pic>
      <p:sp>
        <p:nvSpPr>
          <p:cNvPr id="13" name="TextBox 12">
            <a:extLst>
              <a:ext uri="{FF2B5EF4-FFF2-40B4-BE49-F238E27FC236}">
                <a16:creationId xmlns:a16="http://schemas.microsoft.com/office/drawing/2014/main" id="{E3A72606-CC29-9A75-4B54-EE66D58EBB51}"/>
              </a:ext>
            </a:extLst>
          </p:cNvPr>
          <p:cNvSpPr txBox="1"/>
          <p:nvPr/>
        </p:nvSpPr>
        <p:spPr>
          <a:xfrm>
            <a:off x="554018" y="2195741"/>
            <a:ext cx="6726458" cy="430887"/>
          </a:xfrm>
          <a:prstGeom prst="rect">
            <a:avLst/>
          </a:prstGeom>
          <a:noFill/>
        </p:spPr>
        <p:txBody>
          <a:bodyPr wrap="square">
            <a:spAutoFit/>
          </a:bodyPr>
          <a:lstStyle/>
          <a:p>
            <a:r>
              <a:rPr lang="en-US" sz="2200" b="1" dirty="0"/>
              <a:t>Our Two Methods of Measuring the Capacitance:</a:t>
            </a:r>
          </a:p>
        </p:txBody>
      </p:sp>
      <p:pic>
        <p:nvPicPr>
          <p:cNvPr id="2" name="Picture 1">
            <a:extLst>
              <a:ext uri="{FF2B5EF4-FFF2-40B4-BE49-F238E27FC236}">
                <a16:creationId xmlns:a16="http://schemas.microsoft.com/office/drawing/2014/main" id="{D857BBAF-8A01-7DED-5EFA-52532951E3D1}"/>
              </a:ext>
            </a:extLst>
          </p:cNvPr>
          <p:cNvPicPr>
            <a:picLocks noChangeAspect="1"/>
          </p:cNvPicPr>
          <p:nvPr/>
        </p:nvPicPr>
        <p:blipFill>
          <a:blip r:embed="rId4"/>
          <a:srcRect r="67328"/>
          <a:stretch>
            <a:fillRect/>
          </a:stretch>
        </p:blipFill>
        <p:spPr>
          <a:xfrm>
            <a:off x="0" y="31850"/>
            <a:ext cx="1108038" cy="1258724"/>
          </a:xfrm>
          <a:prstGeom prst="rect">
            <a:avLst/>
          </a:prstGeom>
        </p:spPr>
      </p:pic>
      <p:sp>
        <p:nvSpPr>
          <p:cNvPr id="8" name="Rectangle 7">
            <a:extLst>
              <a:ext uri="{FF2B5EF4-FFF2-40B4-BE49-F238E27FC236}">
                <a16:creationId xmlns:a16="http://schemas.microsoft.com/office/drawing/2014/main" id="{F8552811-0600-3BD7-BDE4-68DA502C7444}"/>
              </a:ext>
            </a:extLst>
          </p:cNvPr>
          <p:cNvSpPr/>
          <p:nvPr/>
        </p:nvSpPr>
        <p:spPr bwMode="auto">
          <a:xfrm>
            <a:off x="1108038" y="31850"/>
            <a:ext cx="1995201" cy="1258724"/>
          </a:xfrm>
          <a:prstGeom prst="rect">
            <a:avLst/>
          </a:prstGeom>
          <a:solidFill>
            <a:schemeClr val="bg1"/>
          </a:solidFill>
          <a:ln w="12700" cap="flat" cmpd="sng" algn="ctr">
            <a:solidFill>
              <a:schemeClr val="bg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Book Antiqua" pitchFamily="18" charset="0"/>
            </a:endParaRPr>
          </a:p>
        </p:txBody>
      </p:sp>
      <p:sp>
        <p:nvSpPr>
          <p:cNvPr id="4" name="Title 1">
            <a:extLst>
              <a:ext uri="{FF2B5EF4-FFF2-40B4-BE49-F238E27FC236}">
                <a16:creationId xmlns:a16="http://schemas.microsoft.com/office/drawing/2014/main" id="{17958C2F-49A0-F649-9718-271B81BF31BB}"/>
              </a:ext>
            </a:extLst>
          </p:cNvPr>
          <p:cNvSpPr txBox="1">
            <a:spLocks/>
          </p:cNvSpPr>
          <p:nvPr/>
        </p:nvSpPr>
        <p:spPr bwMode="auto">
          <a:xfrm>
            <a:off x="285710" y="-4144"/>
            <a:ext cx="12384913" cy="1470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600" b="1">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5pPr>
            <a:lvl6pPr marL="457200" algn="ctr" rtl="0" eaLnBrk="1" fontAlgn="base" hangingPunct="1">
              <a:spcBef>
                <a:spcPct val="0"/>
              </a:spcBef>
              <a:spcAft>
                <a:spcPct val="0"/>
              </a:spcAft>
              <a:defRPr sz="3600">
                <a:solidFill>
                  <a:schemeClr val="tx2"/>
                </a:solidFill>
                <a:latin typeface="Times New Roman" pitchFamily="18" charset="0"/>
              </a:defRPr>
            </a:lvl6pPr>
            <a:lvl7pPr marL="914400" algn="ctr" rtl="0" eaLnBrk="1" fontAlgn="base" hangingPunct="1">
              <a:spcBef>
                <a:spcPct val="0"/>
              </a:spcBef>
              <a:spcAft>
                <a:spcPct val="0"/>
              </a:spcAft>
              <a:defRPr sz="3600">
                <a:solidFill>
                  <a:schemeClr val="tx2"/>
                </a:solidFill>
                <a:latin typeface="Times New Roman" pitchFamily="18" charset="0"/>
              </a:defRPr>
            </a:lvl7pPr>
            <a:lvl8pPr marL="1371600" algn="ctr" rtl="0" eaLnBrk="1" fontAlgn="base" hangingPunct="1">
              <a:spcBef>
                <a:spcPct val="0"/>
              </a:spcBef>
              <a:spcAft>
                <a:spcPct val="0"/>
              </a:spcAft>
              <a:defRPr sz="3600">
                <a:solidFill>
                  <a:schemeClr val="tx2"/>
                </a:solidFill>
                <a:latin typeface="Times New Roman" pitchFamily="18" charset="0"/>
              </a:defRPr>
            </a:lvl8pPr>
            <a:lvl9pPr marL="1828800" algn="ctr" rtl="0" eaLnBrk="1" fontAlgn="base" hangingPunct="1">
              <a:spcBef>
                <a:spcPct val="0"/>
              </a:spcBef>
              <a:spcAft>
                <a:spcPct val="0"/>
              </a:spcAft>
              <a:defRPr sz="3600">
                <a:solidFill>
                  <a:schemeClr val="tx2"/>
                </a:solidFill>
                <a:latin typeface="Times New Roman" pitchFamily="18" charset="0"/>
              </a:defRPr>
            </a:lvl9pPr>
          </a:lstStyle>
          <a:p>
            <a:r>
              <a:rPr lang="en-US" kern="0" dirty="0"/>
              <a:t>Goal:</a:t>
            </a:r>
            <a:r>
              <a:rPr lang="en-US" b="0" kern="0" dirty="0"/>
              <a:t> Read </a:t>
            </a:r>
            <a:r>
              <a:rPr lang="en-US" b="0" dirty="0"/>
              <a:t>capacitance to verify that the beam switches</a:t>
            </a:r>
            <a:endParaRPr lang="en-US" kern="0" dirty="0"/>
          </a:p>
        </p:txBody>
      </p:sp>
      <p:sp>
        <p:nvSpPr>
          <p:cNvPr id="5" name="Slide Number Placeholder 4">
            <a:extLst>
              <a:ext uri="{FF2B5EF4-FFF2-40B4-BE49-F238E27FC236}">
                <a16:creationId xmlns:a16="http://schemas.microsoft.com/office/drawing/2014/main" id="{77522783-DBCD-213E-2EA6-1C97FBB0AED5}"/>
              </a:ext>
            </a:extLst>
          </p:cNvPr>
          <p:cNvSpPr>
            <a:spLocks noGrp="1"/>
          </p:cNvSpPr>
          <p:nvPr>
            <p:ph type="sldNum" sz="quarter" idx="12"/>
          </p:nvPr>
        </p:nvSpPr>
        <p:spPr/>
        <p:txBody>
          <a:bodyPr/>
          <a:lstStyle/>
          <a:p>
            <a:pPr fontAlgn="base">
              <a:spcBef>
                <a:spcPct val="0"/>
              </a:spcBef>
              <a:spcAft>
                <a:spcPct val="0"/>
              </a:spcAft>
              <a:defRPr/>
            </a:pPr>
            <a:fld id="{66A42F1A-7455-3F43-8D44-DA3E5285609D}" type="slidenum">
              <a:rPr lang="en-US" smtClean="0">
                <a:solidFill>
                  <a:srgbClr val="000000"/>
                </a:solidFill>
                <a:latin typeface="Times New Roman" charset="0"/>
                <a:ea typeface="ＭＳ Ｐゴシック" charset="0"/>
              </a:rPr>
              <a:pPr fontAlgn="base">
                <a:spcBef>
                  <a:spcPct val="0"/>
                </a:spcBef>
                <a:spcAft>
                  <a:spcPct val="0"/>
                </a:spcAft>
                <a:defRPr/>
              </a:pPr>
              <a:t>25</a:t>
            </a:fld>
            <a:endParaRPr lang="en-US">
              <a:solidFill>
                <a:srgbClr val="000000"/>
              </a:solidFill>
              <a:latin typeface="Times New Roman" charset="0"/>
              <a:ea typeface="ＭＳ Ｐゴシック" charset="0"/>
            </a:endParaRPr>
          </a:p>
        </p:txBody>
      </p:sp>
    </p:spTree>
    <p:extLst>
      <p:ext uri="{BB962C8B-B14F-4D97-AF65-F5344CB8AC3E}">
        <p14:creationId xmlns:p14="http://schemas.microsoft.com/office/powerpoint/2010/main" val="15603959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BB41C-DE9B-C013-033F-5E3CE2224887}"/>
              </a:ext>
            </a:extLst>
          </p:cNvPr>
          <p:cNvSpPr>
            <a:spLocks noGrp="1"/>
          </p:cNvSpPr>
          <p:nvPr>
            <p:ph type="ctrTitle"/>
          </p:nvPr>
        </p:nvSpPr>
        <p:spPr>
          <a:xfrm>
            <a:off x="720762" y="31850"/>
            <a:ext cx="10363200" cy="1470025"/>
          </a:xfrm>
        </p:spPr>
        <p:txBody>
          <a:bodyPr/>
          <a:lstStyle/>
          <a:p>
            <a:r>
              <a:rPr lang="en-US" dirty="0"/>
              <a:t>The MEMS device </a:t>
            </a:r>
          </a:p>
        </p:txBody>
      </p:sp>
      <p:pic>
        <p:nvPicPr>
          <p:cNvPr id="6" name="Picture 5">
            <a:extLst>
              <a:ext uri="{FF2B5EF4-FFF2-40B4-BE49-F238E27FC236}">
                <a16:creationId xmlns:a16="http://schemas.microsoft.com/office/drawing/2014/main" id="{C663AD6C-1407-553E-FB89-61960A662B0E}"/>
              </a:ext>
            </a:extLst>
          </p:cNvPr>
          <p:cNvPicPr>
            <a:picLocks noChangeAspect="1"/>
          </p:cNvPicPr>
          <p:nvPr/>
        </p:nvPicPr>
        <p:blipFill>
          <a:blip r:embed="rId2"/>
          <a:srcRect r="67328"/>
          <a:stretch>
            <a:fillRect/>
          </a:stretch>
        </p:blipFill>
        <p:spPr>
          <a:xfrm>
            <a:off x="0" y="31850"/>
            <a:ext cx="1108038" cy="1258724"/>
          </a:xfrm>
          <a:prstGeom prst="rect">
            <a:avLst/>
          </a:prstGeom>
        </p:spPr>
      </p:pic>
      <p:sp>
        <p:nvSpPr>
          <p:cNvPr id="7" name="Rectangle 6">
            <a:extLst>
              <a:ext uri="{FF2B5EF4-FFF2-40B4-BE49-F238E27FC236}">
                <a16:creationId xmlns:a16="http://schemas.microsoft.com/office/drawing/2014/main" id="{6FFE2C08-61EF-03A4-7D02-640BAAA304CC}"/>
              </a:ext>
            </a:extLst>
          </p:cNvPr>
          <p:cNvSpPr/>
          <p:nvPr/>
        </p:nvSpPr>
        <p:spPr bwMode="auto">
          <a:xfrm>
            <a:off x="1108038" y="31850"/>
            <a:ext cx="1995201" cy="1258724"/>
          </a:xfrm>
          <a:prstGeom prst="rect">
            <a:avLst/>
          </a:prstGeom>
          <a:solidFill>
            <a:schemeClr val="bg1"/>
          </a:solidFill>
          <a:ln w="12700" cap="flat" cmpd="sng" algn="ctr">
            <a:solidFill>
              <a:schemeClr val="bg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Book Antiqua" pitchFamily="18" charset="0"/>
            </a:endParaRPr>
          </a:p>
        </p:txBody>
      </p:sp>
      <p:pic>
        <p:nvPicPr>
          <p:cNvPr id="33" name="Picture 32">
            <a:extLst>
              <a:ext uri="{FF2B5EF4-FFF2-40B4-BE49-F238E27FC236}">
                <a16:creationId xmlns:a16="http://schemas.microsoft.com/office/drawing/2014/main" id="{5F4F9639-739C-C2CB-3AEE-2D0D86B0BFFD}"/>
              </a:ext>
            </a:extLst>
          </p:cNvPr>
          <p:cNvPicPr>
            <a:picLocks noChangeAspect="1"/>
          </p:cNvPicPr>
          <p:nvPr/>
        </p:nvPicPr>
        <p:blipFill>
          <a:blip r:embed="rId3">
            <a:extLst>
              <a:ext uri="{28A0092B-C50C-407E-A947-70E740481C1C}">
                <a14:useLocalDpi xmlns:a14="http://schemas.microsoft.com/office/drawing/2010/main" val="0"/>
              </a:ext>
            </a:extLst>
          </a:blip>
          <a:srcRect l="18819" r="8860"/>
          <a:stretch>
            <a:fillRect/>
          </a:stretch>
        </p:blipFill>
        <p:spPr>
          <a:xfrm rot="5400000">
            <a:off x="8418700" y="2233961"/>
            <a:ext cx="3385521" cy="3510944"/>
          </a:xfrm>
          <a:prstGeom prst="rect">
            <a:avLst/>
          </a:prstGeom>
        </p:spPr>
      </p:pic>
      <p:sp>
        <p:nvSpPr>
          <p:cNvPr id="34" name="TextBox 33">
            <a:extLst>
              <a:ext uri="{FF2B5EF4-FFF2-40B4-BE49-F238E27FC236}">
                <a16:creationId xmlns:a16="http://schemas.microsoft.com/office/drawing/2014/main" id="{C13742DB-32BB-9583-604D-2D465D0560F5}"/>
              </a:ext>
            </a:extLst>
          </p:cNvPr>
          <p:cNvSpPr txBox="1"/>
          <p:nvPr/>
        </p:nvSpPr>
        <p:spPr>
          <a:xfrm>
            <a:off x="8549036" y="5911625"/>
            <a:ext cx="2797497" cy="369332"/>
          </a:xfrm>
          <a:prstGeom prst="rect">
            <a:avLst/>
          </a:prstGeom>
          <a:noFill/>
        </p:spPr>
        <p:txBody>
          <a:bodyPr wrap="none" rtlCol="0">
            <a:spAutoFit/>
          </a:bodyPr>
          <a:lstStyle/>
          <a:p>
            <a:r>
              <a:rPr lang="en-US" dirty="0"/>
              <a:t>Testing on the Probe Station</a:t>
            </a:r>
          </a:p>
        </p:txBody>
      </p:sp>
      <p:sp>
        <p:nvSpPr>
          <p:cNvPr id="4" name="TextBox 3">
            <a:extLst>
              <a:ext uri="{FF2B5EF4-FFF2-40B4-BE49-F238E27FC236}">
                <a16:creationId xmlns:a16="http://schemas.microsoft.com/office/drawing/2014/main" id="{D874FD70-C65D-49B0-BFB1-EE343F196902}"/>
              </a:ext>
            </a:extLst>
          </p:cNvPr>
          <p:cNvSpPr txBox="1"/>
          <p:nvPr/>
        </p:nvSpPr>
        <p:spPr>
          <a:xfrm>
            <a:off x="866806" y="1617944"/>
            <a:ext cx="11000127" cy="461665"/>
          </a:xfrm>
          <a:prstGeom prst="rect">
            <a:avLst/>
          </a:prstGeom>
          <a:noFill/>
        </p:spPr>
        <p:txBody>
          <a:bodyPr wrap="none" rtlCol="0">
            <a:spAutoFit/>
          </a:bodyPr>
          <a:lstStyle/>
          <a:p>
            <a:r>
              <a:rPr lang="en-US" sz="2400" dirty="0"/>
              <a:t>Up until this point, we’ve only talked about the beam. Here we see the full device itself.</a:t>
            </a:r>
          </a:p>
        </p:txBody>
      </p:sp>
      <p:pic>
        <p:nvPicPr>
          <p:cNvPr id="9" name="Picture 8">
            <a:extLst>
              <a:ext uri="{FF2B5EF4-FFF2-40B4-BE49-F238E27FC236}">
                <a16:creationId xmlns:a16="http://schemas.microsoft.com/office/drawing/2014/main" id="{24BC39A0-3483-4BFA-3A7C-CD32428F4C46}"/>
              </a:ext>
            </a:extLst>
          </p:cNvPr>
          <p:cNvPicPr>
            <a:picLocks noChangeAspect="1"/>
          </p:cNvPicPr>
          <p:nvPr/>
        </p:nvPicPr>
        <p:blipFill>
          <a:blip r:embed="rId4"/>
          <a:stretch>
            <a:fillRect/>
          </a:stretch>
        </p:blipFill>
        <p:spPr>
          <a:xfrm>
            <a:off x="720762" y="2195678"/>
            <a:ext cx="6977743" cy="4227621"/>
          </a:xfrm>
          <a:prstGeom prst="rect">
            <a:avLst/>
          </a:prstGeom>
        </p:spPr>
      </p:pic>
      <p:sp>
        <p:nvSpPr>
          <p:cNvPr id="3" name="Slide Number Placeholder 2">
            <a:extLst>
              <a:ext uri="{FF2B5EF4-FFF2-40B4-BE49-F238E27FC236}">
                <a16:creationId xmlns:a16="http://schemas.microsoft.com/office/drawing/2014/main" id="{89901865-85C6-38D9-F079-42C3E964CEB5}"/>
              </a:ext>
            </a:extLst>
          </p:cNvPr>
          <p:cNvSpPr>
            <a:spLocks noGrp="1"/>
          </p:cNvSpPr>
          <p:nvPr>
            <p:ph type="sldNum" sz="quarter" idx="12"/>
          </p:nvPr>
        </p:nvSpPr>
        <p:spPr/>
        <p:txBody>
          <a:bodyPr/>
          <a:lstStyle/>
          <a:p>
            <a:pPr fontAlgn="base">
              <a:spcBef>
                <a:spcPct val="0"/>
              </a:spcBef>
              <a:spcAft>
                <a:spcPct val="0"/>
              </a:spcAft>
              <a:defRPr/>
            </a:pPr>
            <a:fld id="{66A42F1A-7455-3F43-8D44-DA3E5285609D}" type="slidenum">
              <a:rPr lang="en-US" smtClean="0">
                <a:solidFill>
                  <a:srgbClr val="000000"/>
                </a:solidFill>
                <a:latin typeface="Times New Roman" charset="0"/>
                <a:ea typeface="ＭＳ Ｐゴシック" charset="0"/>
              </a:rPr>
              <a:pPr fontAlgn="base">
                <a:spcBef>
                  <a:spcPct val="0"/>
                </a:spcBef>
                <a:spcAft>
                  <a:spcPct val="0"/>
                </a:spcAft>
                <a:defRPr/>
              </a:pPr>
              <a:t>26</a:t>
            </a:fld>
            <a:endParaRPr lang="en-US">
              <a:solidFill>
                <a:srgbClr val="000000"/>
              </a:solidFill>
              <a:latin typeface="Times New Roman" charset="0"/>
              <a:ea typeface="ＭＳ Ｐゴシック" charset="0"/>
            </a:endParaRPr>
          </a:p>
        </p:txBody>
      </p:sp>
    </p:spTree>
    <p:extLst>
      <p:ext uri="{BB962C8B-B14F-4D97-AF65-F5344CB8AC3E}">
        <p14:creationId xmlns:p14="http://schemas.microsoft.com/office/powerpoint/2010/main" val="13851683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8FE8411-C7E4-33B7-6A5E-55A252118B13}"/>
              </a:ext>
            </a:extLst>
          </p:cNvPr>
          <p:cNvPicPr>
            <a:picLocks noChangeAspect="1"/>
          </p:cNvPicPr>
          <p:nvPr/>
        </p:nvPicPr>
        <p:blipFill>
          <a:blip r:embed="rId2"/>
          <a:srcRect l="19544" t="30852" r="19646" b="21437"/>
          <a:stretch>
            <a:fillRect/>
          </a:stretch>
        </p:blipFill>
        <p:spPr>
          <a:xfrm>
            <a:off x="201880" y="2398816"/>
            <a:ext cx="3781868" cy="2061974"/>
          </a:xfrm>
          <a:prstGeom prst="rect">
            <a:avLst/>
          </a:prstGeom>
        </p:spPr>
      </p:pic>
      <p:pic>
        <p:nvPicPr>
          <p:cNvPr id="7" name="Picture 6">
            <a:extLst>
              <a:ext uri="{FF2B5EF4-FFF2-40B4-BE49-F238E27FC236}">
                <a16:creationId xmlns:a16="http://schemas.microsoft.com/office/drawing/2014/main" id="{B75723A3-A5F8-4578-AA95-78B3544B6EA3}"/>
              </a:ext>
            </a:extLst>
          </p:cNvPr>
          <p:cNvPicPr>
            <a:picLocks noChangeAspect="1"/>
          </p:cNvPicPr>
          <p:nvPr/>
        </p:nvPicPr>
        <p:blipFill>
          <a:blip r:embed="rId3"/>
          <a:stretch>
            <a:fillRect/>
          </a:stretch>
        </p:blipFill>
        <p:spPr>
          <a:xfrm>
            <a:off x="7747422" y="2143733"/>
            <a:ext cx="4242698" cy="2570533"/>
          </a:xfrm>
          <a:prstGeom prst="rect">
            <a:avLst/>
          </a:prstGeom>
        </p:spPr>
      </p:pic>
      <p:pic>
        <p:nvPicPr>
          <p:cNvPr id="8" name="Picture 7">
            <a:extLst>
              <a:ext uri="{FF2B5EF4-FFF2-40B4-BE49-F238E27FC236}">
                <a16:creationId xmlns:a16="http://schemas.microsoft.com/office/drawing/2014/main" id="{07B703AC-2F98-9500-AB7A-8F8EA7AA97D9}"/>
              </a:ext>
            </a:extLst>
          </p:cNvPr>
          <p:cNvPicPr>
            <a:picLocks noChangeAspect="1"/>
          </p:cNvPicPr>
          <p:nvPr/>
        </p:nvPicPr>
        <p:blipFill>
          <a:blip r:embed="rId4">
            <a:extLst>
              <a:ext uri="{28A0092B-C50C-407E-A947-70E740481C1C}">
                <a14:useLocalDpi xmlns:a14="http://schemas.microsoft.com/office/drawing/2010/main" val="0"/>
              </a:ext>
            </a:extLst>
          </a:blip>
          <a:srcRect l="-649" t="694" r="-1348" b="-1"/>
          <a:stretch>
            <a:fillRect/>
          </a:stretch>
        </p:blipFill>
        <p:spPr>
          <a:xfrm rot="5400000">
            <a:off x="3671229" y="2549206"/>
            <a:ext cx="3966517" cy="2896412"/>
          </a:xfrm>
          <a:prstGeom prst="rect">
            <a:avLst/>
          </a:prstGeom>
        </p:spPr>
      </p:pic>
      <p:sp>
        <p:nvSpPr>
          <p:cNvPr id="2" name="Slide Number Placeholder 1">
            <a:extLst>
              <a:ext uri="{FF2B5EF4-FFF2-40B4-BE49-F238E27FC236}">
                <a16:creationId xmlns:a16="http://schemas.microsoft.com/office/drawing/2014/main" id="{E6B16D12-447D-FEDD-FDDF-D3BE26BFEC7C}"/>
              </a:ext>
            </a:extLst>
          </p:cNvPr>
          <p:cNvSpPr>
            <a:spLocks noGrp="1"/>
          </p:cNvSpPr>
          <p:nvPr>
            <p:ph type="sldNum" sz="quarter" idx="12"/>
          </p:nvPr>
        </p:nvSpPr>
        <p:spPr/>
        <p:txBody>
          <a:bodyPr/>
          <a:lstStyle/>
          <a:p>
            <a:pPr fontAlgn="base">
              <a:spcBef>
                <a:spcPct val="0"/>
              </a:spcBef>
              <a:spcAft>
                <a:spcPct val="0"/>
              </a:spcAft>
              <a:defRPr/>
            </a:pPr>
            <a:fld id="{66A42F1A-7455-3F43-8D44-DA3E5285609D}" type="slidenum">
              <a:rPr lang="en-US" smtClean="0">
                <a:solidFill>
                  <a:srgbClr val="000000"/>
                </a:solidFill>
                <a:latin typeface="Times New Roman" charset="0"/>
                <a:ea typeface="ＭＳ Ｐゴシック" charset="0"/>
              </a:rPr>
              <a:pPr fontAlgn="base">
                <a:spcBef>
                  <a:spcPct val="0"/>
                </a:spcBef>
                <a:spcAft>
                  <a:spcPct val="0"/>
                </a:spcAft>
                <a:defRPr/>
              </a:pPr>
              <a:t>27</a:t>
            </a:fld>
            <a:endParaRPr lang="en-US">
              <a:solidFill>
                <a:srgbClr val="000000"/>
              </a:solidFill>
              <a:latin typeface="Times New Roman" charset="0"/>
              <a:ea typeface="ＭＳ Ｐゴシック" charset="0"/>
            </a:endParaRPr>
          </a:p>
        </p:txBody>
      </p:sp>
    </p:spTree>
    <p:extLst>
      <p:ext uri="{BB962C8B-B14F-4D97-AF65-F5344CB8AC3E}">
        <p14:creationId xmlns:p14="http://schemas.microsoft.com/office/powerpoint/2010/main" val="3083880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BE3D6">
            <a:alpha val="76078"/>
          </a:srgbClr>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35F1C958-22C2-4D97-BBE5-BB37268416FB}"/>
              </a:ext>
            </a:extLst>
          </p:cNvPr>
          <p:cNvSpPr txBox="1">
            <a:spLocks/>
          </p:cNvSpPr>
          <p:nvPr/>
        </p:nvSpPr>
        <p:spPr>
          <a:xfrm>
            <a:off x="3752226" y="13304"/>
            <a:ext cx="4774493" cy="14700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500" dirty="0">
                <a:solidFill>
                  <a:srgbClr val="C00000"/>
                </a:solidFill>
              </a:rPr>
              <a:t>Bistable Structures</a:t>
            </a:r>
          </a:p>
        </p:txBody>
      </p:sp>
      <p:sp>
        <p:nvSpPr>
          <p:cNvPr id="17" name="TextBox 16">
            <a:extLst>
              <a:ext uri="{FF2B5EF4-FFF2-40B4-BE49-F238E27FC236}">
                <a16:creationId xmlns:a16="http://schemas.microsoft.com/office/drawing/2014/main" id="{AF130411-A132-1331-9287-C62BA991E20D}"/>
              </a:ext>
            </a:extLst>
          </p:cNvPr>
          <p:cNvSpPr txBox="1"/>
          <p:nvPr/>
        </p:nvSpPr>
        <p:spPr>
          <a:xfrm>
            <a:off x="70563" y="1796018"/>
            <a:ext cx="1255472" cy="369332"/>
          </a:xfrm>
          <a:prstGeom prst="rect">
            <a:avLst/>
          </a:prstGeom>
          <a:noFill/>
        </p:spPr>
        <p:txBody>
          <a:bodyPr wrap="none" rtlCol="0">
            <a:spAutoFit/>
          </a:bodyPr>
          <a:lstStyle/>
          <a:p>
            <a:r>
              <a:rPr lang="en-US" b="1" u="sng" dirty="0"/>
              <a:t>Snap Clips</a:t>
            </a:r>
          </a:p>
        </p:txBody>
      </p:sp>
      <p:sp>
        <p:nvSpPr>
          <p:cNvPr id="18" name="TextBox 17">
            <a:extLst>
              <a:ext uri="{FF2B5EF4-FFF2-40B4-BE49-F238E27FC236}">
                <a16:creationId xmlns:a16="http://schemas.microsoft.com/office/drawing/2014/main" id="{7DB27D45-BE41-2512-C71D-B9734DFBC1D6}"/>
              </a:ext>
            </a:extLst>
          </p:cNvPr>
          <p:cNvSpPr txBox="1"/>
          <p:nvPr/>
        </p:nvSpPr>
        <p:spPr>
          <a:xfrm>
            <a:off x="3235637" y="1810340"/>
            <a:ext cx="1197764" cy="369332"/>
          </a:xfrm>
          <a:prstGeom prst="rect">
            <a:avLst/>
          </a:prstGeom>
          <a:noFill/>
        </p:spPr>
        <p:txBody>
          <a:bodyPr wrap="none" rtlCol="0">
            <a:spAutoFit/>
          </a:bodyPr>
          <a:lstStyle/>
          <a:p>
            <a:r>
              <a:rPr lang="en-US" b="1" u="sng" dirty="0"/>
              <a:t>Schematic</a:t>
            </a:r>
          </a:p>
        </p:txBody>
      </p:sp>
      <p:sp>
        <p:nvSpPr>
          <p:cNvPr id="19" name="TextBox 18">
            <a:extLst>
              <a:ext uri="{FF2B5EF4-FFF2-40B4-BE49-F238E27FC236}">
                <a16:creationId xmlns:a16="http://schemas.microsoft.com/office/drawing/2014/main" id="{34AC0DBF-C958-3E64-C16A-623512978141}"/>
              </a:ext>
            </a:extLst>
          </p:cNvPr>
          <p:cNvSpPr txBox="1"/>
          <p:nvPr/>
        </p:nvSpPr>
        <p:spPr>
          <a:xfrm>
            <a:off x="7194303" y="1826655"/>
            <a:ext cx="1332416" cy="369332"/>
          </a:xfrm>
          <a:prstGeom prst="rect">
            <a:avLst/>
          </a:prstGeom>
          <a:noFill/>
        </p:spPr>
        <p:txBody>
          <a:bodyPr wrap="none" rtlCol="0">
            <a:spAutoFit/>
          </a:bodyPr>
          <a:lstStyle/>
          <a:p>
            <a:r>
              <a:rPr lang="en-US" b="1" u="sng" dirty="0"/>
              <a:t>SEM image</a:t>
            </a:r>
          </a:p>
        </p:txBody>
      </p:sp>
      <p:pic>
        <p:nvPicPr>
          <p:cNvPr id="21" name="Picture 20">
            <a:extLst>
              <a:ext uri="{FF2B5EF4-FFF2-40B4-BE49-F238E27FC236}">
                <a16:creationId xmlns:a16="http://schemas.microsoft.com/office/drawing/2014/main" id="{3FC53353-2AA6-B582-FD3D-B579905442AE}"/>
              </a:ext>
            </a:extLst>
          </p:cNvPr>
          <p:cNvPicPr>
            <a:picLocks noChangeAspect="1"/>
          </p:cNvPicPr>
          <p:nvPr/>
        </p:nvPicPr>
        <p:blipFill>
          <a:blip r:embed="rId3"/>
          <a:stretch>
            <a:fillRect/>
          </a:stretch>
        </p:blipFill>
        <p:spPr>
          <a:xfrm>
            <a:off x="23189" y="2195987"/>
            <a:ext cx="2802661" cy="2380639"/>
          </a:xfrm>
          <a:prstGeom prst="rect">
            <a:avLst/>
          </a:prstGeom>
        </p:spPr>
      </p:pic>
      <p:pic>
        <p:nvPicPr>
          <p:cNvPr id="23" name="Picture 22">
            <a:extLst>
              <a:ext uri="{FF2B5EF4-FFF2-40B4-BE49-F238E27FC236}">
                <a16:creationId xmlns:a16="http://schemas.microsoft.com/office/drawing/2014/main" id="{490DBA10-DD93-B406-B896-AE9677EE2AE2}"/>
              </a:ext>
            </a:extLst>
          </p:cNvPr>
          <p:cNvPicPr>
            <a:picLocks noChangeAspect="1"/>
          </p:cNvPicPr>
          <p:nvPr/>
        </p:nvPicPr>
        <p:blipFill>
          <a:blip r:embed="rId4"/>
          <a:stretch>
            <a:fillRect/>
          </a:stretch>
        </p:blipFill>
        <p:spPr>
          <a:xfrm>
            <a:off x="2974721" y="2280878"/>
            <a:ext cx="3990667" cy="2380639"/>
          </a:xfrm>
          <a:prstGeom prst="rect">
            <a:avLst/>
          </a:prstGeom>
        </p:spPr>
      </p:pic>
      <p:pic>
        <p:nvPicPr>
          <p:cNvPr id="28" name="Picture 27">
            <a:extLst>
              <a:ext uri="{FF2B5EF4-FFF2-40B4-BE49-F238E27FC236}">
                <a16:creationId xmlns:a16="http://schemas.microsoft.com/office/drawing/2014/main" id="{58E653C6-BED3-7C6A-007A-72D2E5F5BD64}"/>
              </a:ext>
            </a:extLst>
          </p:cNvPr>
          <p:cNvPicPr>
            <a:picLocks noChangeAspect="1"/>
          </p:cNvPicPr>
          <p:nvPr/>
        </p:nvPicPr>
        <p:blipFill>
          <a:blip r:embed="rId5"/>
          <a:stretch>
            <a:fillRect/>
          </a:stretch>
        </p:blipFill>
        <p:spPr>
          <a:xfrm>
            <a:off x="7509532" y="2011321"/>
            <a:ext cx="4597257" cy="2932225"/>
          </a:xfrm>
          <a:prstGeom prst="rect">
            <a:avLst/>
          </a:prstGeom>
        </p:spPr>
      </p:pic>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A475004C-55F6-399D-92B1-B1E11B5F3A6C}"/>
                  </a:ext>
                </a:extLst>
              </p:cNvPr>
              <p:cNvSpPr txBox="1"/>
              <p:nvPr/>
            </p:nvSpPr>
            <p:spPr>
              <a:xfrm>
                <a:off x="9403700" y="2181665"/>
                <a:ext cx="186140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5</m:t>
                      </m:r>
                      <m:r>
                        <m:rPr>
                          <m:nor/>
                        </m:rPr>
                        <a:rPr lang="en-US" i="0" smtClean="0"/>
                        <m:t>μ</m:t>
                      </m:r>
                      <m:r>
                        <m:rPr>
                          <m:nor/>
                        </m:rPr>
                        <a:rPr lang="en-US" b="0" i="0" smtClean="0"/>
                        <m:t>m</m:t>
                      </m:r>
                      <m:r>
                        <m:rPr>
                          <m:nor/>
                        </m:rPr>
                        <a:rPr lang="en-US" b="0" i="0" smtClean="0"/>
                        <m:t> </m:t>
                      </m:r>
                      <m:r>
                        <m:rPr>
                          <m:nor/>
                        </m:rPr>
                        <a:rPr lang="en-US" b="0" i="0" smtClean="0"/>
                        <m:t>Memory</m:t>
                      </m:r>
                      <m:r>
                        <m:rPr>
                          <m:nor/>
                        </m:rPr>
                        <a:rPr lang="en-US" b="0" i="0" smtClean="0"/>
                        <m:t> </m:t>
                      </m:r>
                      <m:r>
                        <m:rPr>
                          <m:nor/>
                        </m:rPr>
                        <a:rPr lang="en-US" b="0" i="0" smtClean="0"/>
                        <m:t>Bit</m:t>
                      </m:r>
                    </m:oMath>
                  </m:oMathPara>
                </a14:m>
                <a:endParaRPr lang="en-US" dirty="0"/>
              </a:p>
            </p:txBody>
          </p:sp>
        </mc:Choice>
        <mc:Fallback xmlns="">
          <p:sp>
            <p:nvSpPr>
              <p:cNvPr id="29" name="TextBox 28">
                <a:extLst>
                  <a:ext uri="{FF2B5EF4-FFF2-40B4-BE49-F238E27FC236}">
                    <a16:creationId xmlns:a16="http://schemas.microsoft.com/office/drawing/2014/main" id="{A475004C-55F6-399D-92B1-B1E11B5F3A6C}"/>
                  </a:ext>
                </a:extLst>
              </p:cNvPr>
              <p:cNvSpPr txBox="1">
                <a:spLocks noRot="1" noChangeAspect="1" noMove="1" noResize="1" noEditPoints="1" noAdjustHandles="1" noChangeArrowheads="1" noChangeShapeType="1" noTextEdit="1"/>
              </p:cNvSpPr>
              <p:nvPr/>
            </p:nvSpPr>
            <p:spPr>
              <a:xfrm>
                <a:off x="9403700" y="2181665"/>
                <a:ext cx="1861407" cy="369332"/>
              </a:xfrm>
              <a:prstGeom prst="rect">
                <a:avLst/>
              </a:prstGeom>
              <a:blipFill>
                <a:blip r:embed="rId6"/>
                <a:stretch>
                  <a:fillRect t="-3333" b="-20000"/>
                </a:stretch>
              </a:blipFill>
            </p:spPr>
            <p:txBody>
              <a:bodyPr/>
              <a:lstStyle/>
              <a:p>
                <a:r>
                  <a:rPr lang="en-US">
                    <a:noFill/>
                  </a:rPr>
                  <a:t> </a:t>
                </a:r>
              </a:p>
            </p:txBody>
          </p:sp>
        </mc:Fallback>
      </mc:AlternateContent>
      <p:sp>
        <p:nvSpPr>
          <p:cNvPr id="30" name="TextBox 29">
            <a:extLst>
              <a:ext uri="{FF2B5EF4-FFF2-40B4-BE49-F238E27FC236}">
                <a16:creationId xmlns:a16="http://schemas.microsoft.com/office/drawing/2014/main" id="{96C93EEE-EA83-6FE9-01CC-E27435F26198}"/>
              </a:ext>
            </a:extLst>
          </p:cNvPr>
          <p:cNvSpPr txBox="1"/>
          <p:nvPr/>
        </p:nvSpPr>
        <p:spPr>
          <a:xfrm>
            <a:off x="7509532" y="2679831"/>
            <a:ext cx="1538434" cy="369332"/>
          </a:xfrm>
          <a:prstGeom prst="rect">
            <a:avLst/>
          </a:prstGeom>
          <a:noFill/>
        </p:spPr>
        <p:txBody>
          <a:bodyPr wrap="none" rtlCol="0">
            <a:spAutoFit/>
          </a:bodyPr>
          <a:lstStyle/>
          <a:p>
            <a:r>
              <a:rPr lang="en-US" dirty="0"/>
              <a:t>Top Electrode</a:t>
            </a:r>
          </a:p>
        </p:txBody>
      </p:sp>
      <p:sp>
        <p:nvSpPr>
          <p:cNvPr id="31" name="TextBox 30">
            <a:extLst>
              <a:ext uri="{FF2B5EF4-FFF2-40B4-BE49-F238E27FC236}">
                <a16:creationId xmlns:a16="http://schemas.microsoft.com/office/drawing/2014/main" id="{12A66C70-722D-AF2F-68FD-48E07FE3AECB}"/>
              </a:ext>
            </a:extLst>
          </p:cNvPr>
          <p:cNvSpPr txBox="1"/>
          <p:nvPr/>
        </p:nvSpPr>
        <p:spPr>
          <a:xfrm>
            <a:off x="7390416" y="3289701"/>
            <a:ext cx="1975734" cy="646331"/>
          </a:xfrm>
          <a:prstGeom prst="rect">
            <a:avLst/>
          </a:prstGeom>
          <a:noFill/>
        </p:spPr>
        <p:txBody>
          <a:bodyPr wrap="square" rtlCol="0">
            <a:spAutoFit/>
          </a:bodyPr>
          <a:lstStyle/>
          <a:p>
            <a:r>
              <a:rPr lang="en-US" dirty="0"/>
              <a:t>Buckled Beam</a:t>
            </a:r>
            <a:br>
              <a:rPr lang="en-US" dirty="0"/>
            </a:br>
            <a:r>
              <a:rPr lang="en-US" dirty="0"/>
              <a:t>(Ti-W)</a:t>
            </a:r>
          </a:p>
        </p:txBody>
      </p:sp>
      <p:sp>
        <p:nvSpPr>
          <p:cNvPr id="32" name="TextBox 31">
            <a:extLst>
              <a:ext uri="{FF2B5EF4-FFF2-40B4-BE49-F238E27FC236}">
                <a16:creationId xmlns:a16="http://schemas.microsoft.com/office/drawing/2014/main" id="{8EB2BAAC-F906-7A33-E8C4-5830704D86F0}"/>
              </a:ext>
            </a:extLst>
          </p:cNvPr>
          <p:cNvSpPr txBox="1"/>
          <p:nvPr/>
        </p:nvSpPr>
        <p:spPr>
          <a:xfrm>
            <a:off x="7012762" y="3964434"/>
            <a:ext cx="1975734" cy="646331"/>
          </a:xfrm>
          <a:prstGeom prst="rect">
            <a:avLst/>
          </a:prstGeom>
          <a:noFill/>
        </p:spPr>
        <p:txBody>
          <a:bodyPr wrap="none" rtlCol="0">
            <a:spAutoFit/>
          </a:bodyPr>
          <a:lstStyle/>
          <a:p>
            <a:r>
              <a:rPr lang="en-US" dirty="0"/>
              <a:t>Bottom Electrode </a:t>
            </a:r>
            <a:br>
              <a:rPr lang="en-US" dirty="0"/>
            </a:br>
            <a:r>
              <a:rPr lang="en-US" dirty="0"/>
              <a:t>(Ti-W)</a:t>
            </a:r>
          </a:p>
        </p:txBody>
      </p:sp>
      <p:cxnSp>
        <p:nvCxnSpPr>
          <p:cNvPr id="34" name="Straight Connector 33">
            <a:extLst>
              <a:ext uri="{FF2B5EF4-FFF2-40B4-BE49-F238E27FC236}">
                <a16:creationId xmlns:a16="http://schemas.microsoft.com/office/drawing/2014/main" id="{0FDEBB67-282E-911C-BF19-2B0A58B1C061}"/>
              </a:ext>
            </a:extLst>
          </p:cNvPr>
          <p:cNvCxnSpPr/>
          <p:nvPr/>
        </p:nvCxnSpPr>
        <p:spPr>
          <a:xfrm>
            <a:off x="0" y="2165350"/>
            <a:ext cx="12192000" cy="30637"/>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0A6C2EF0-880D-CBA6-E44E-AA919D0CEF70}"/>
              </a:ext>
            </a:extLst>
          </p:cNvPr>
          <p:cNvCxnSpPr/>
          <p:nvPr/>
        </p:nvCxnSpPr>
        <p:spPr>
          <a:xfrm>
            <a:off x="3022095" y="1826655"/>
            <a:ext cx="0" cy="3147681"/>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CEF6DDD4-662B-87A7-9188-32601B81D106}"/>
              </a:ext>
            </a:extLst>
          </p:cNvPr>
          <p:cNvCxnSpPr/>
          <p:nvPr/>
        </p:nvCxnSpPr>
        <p:spPr>
          <a:xfrm>
            <a:off x="6980761" y="1826655"/>
            <a:ext cx="0" cy="3147681"/>
          </a:xfrm>
          <a:prstGeom prst="line">
            <a:avLst/>
          </a:prstGeom>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D4F05620-74E8-5D75-0DA8-79209F68C830}"/>
              </a:ext>
            </a:extLst>
          </p:cNvPr>
          <p:cNvSpPr txBox="1"/>
          <p:nvPr/>
        </p:nvSpPr>
        <p:spPr>
          <a:xfrm>
            <a:off x="11558016" y="6473952"/>
            <a:ext cx="308098" cy="369332"/>
          </a:xfrm>
          <a:prstGeom prst="rect">
            <a:avLst/>
          </a:prstGeom>
          <a:noFill/>
        </p:spPr>
        <p:txBody>
          <a:bodyPr wrap="none" rtlCol="0">
            <a:spAutoFit/>
          </a:bodyPr>
          <a:lstStyle/>
          <a:p>
            <a:r>
              <a:rPr lang="en-US" dirty="0"/>
              <a:t>3</a:t>
            </a:r>
          </a:p>
        </p:txBody>
      </p:sp>
      <p:pic>
        <p:nvPicPr>
          <p:cNvPr id="2" name="Picture 1">
            <a:extLst>
              <a:ext uri="{FF2B5EF4-FFF2-40B4-BE49-F238E27FC236}">
                <a16:creationId xmlns:a16="http://schemas.microsoft.com/office/drawing/2014/main" id="{84A03C03-2C21-8D0E-384D-C1B2A38911BF}"/>
              </a:ext>
            </a:extLst>
          </p:cNvPr>
          <p:cNvPicPr>
            <a:picLocks noChangeAspect="1"/>
          </p:cNvPicPr>
          <p:nvPr/>
        </p:nvPicPr>
        <p:blipFill>
          <a:blip r:embed="rId7"/>
          <a:srcRect r="67328"/>
          <a:stretch>
            <a:fillRect/>
          </a:stretch>
        </p:blipFill>
        <p:spPr>
          <a:xfrm>
            <a:off x="17988" y="31850"/>
            <a:ext cx="1108038" cy="1258724"/>
          </a:xfrm>
          <a:prstGeom prst="rect">
            <a:avLst/>
          </a:prstGeom>
        </p:spPr>
      </p:pic>
      <p:sp>
        <p:nvSpPr>
          <p:cNvPr id="3" name="TextBox 2">
            <a:extLst>
              <a:ext uri="{FF2B5EF4-FFF2-40B4-BE49-F238E27FC236}">
                <a16:creationId xmlns:a16="http://schemas.microsoft.com/office/drawing/2014/main" id="{98E9C95E-2A68-8D15-BDFB-CC7757051CE6}"/>
              </a:ext>
            </a:extLst>
          </p:cNvPr>
          <p:cNvSpPr txBox="1"/>
          <p:nvPr/>
        </p:nvSpPr>
        <p:spPr>
          <a:xfrm>
            <a:off x="2653953" y="5570565"/>
            <a:ext cx="6394013" cy="369332"/>
          </a:xfrm>
          <a:prstGeom prst="rect">
            <a:avLst/>
          </a:prstGeom>
          <a:noFill/>
        </p:spPr>
        <p:txBody>
          <a:bodyPr wrap="square">
            <a:spAutoFit/>
          </a:bodyPr>
          <a:lstStyle/>
          <a:p>
            <a:r>
              <a:rPr lang="en-US" b="1" dirty="0"/>
              <a:t>The beam is buckled such that it rests in a bistable position.</a:t>
            </a:r>
          </a:p>
        </p:txBody>
      </p:sp>
    </p:spTree>
    <p:extLst>
      <p:ext uri="{BB962C8B-B14F-4D97-AF65-F5344CB8AC3E}">
        <p14:creationId xmlns:p14="http://schemas.microsoft.com/office/powerpoint/2010/main" val="34859384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BE3D6">
            <a:alpha val="98000"/>
          </a:srgbClr>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27427488-068E-4B55-AC8D-CD070B8CD4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32" name="Group 31">
            <a:extLst>
              <a:ext uri="{FF2B5EF4-FFF2-40B4-BE49-F238E27FC236}">
                <a16:creationId xmlns:a16="http://schemas.microsoft.com/office/drawing/2014/main" id="{6CEC401A-BC46-41FC-AD55-F7810C3CFA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33" name="Rectangle 32">
              <a:extLst>
                <a:ext uri="{FF2B5EF4-FFF2-40B4-BE49-F238E27FC236}">
                  <a16:creationId xmlns:a16="http://schemas.microsoft.com/office/drawing/2014/main" id="{A287F808-5648-477A-80D6-A0F3BF6DF3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0A116CF9-DCF6-4F08-B01A-D5F353F83B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36" name="Freeform: Shape 35">
            <a:extLst>
              <a:ext uri="{FF2B5EF4-FFF2-40B4-BE49-F238E27FC236}">
                <a16:creationId xmlns:a16="http://schemas.microsoft.com/office/drawing/2014/main" id="{44D26783-C1CA-4BE1-9D40-3EA516AE3E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38" name="Rectangle 37">
            <a:extLst>
              <a:ext uri="{FF2B5EF4-FFF2-40B4-BE49-F238E27FC236}">
                <a16:creationId xmlns:a16="http://schemas.microsoft.com/office/drawing/2014/main" id="{A20AF199-99C2-4569-9CAF-24514AE5E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197"/>
            <a:ext cx="11277600" cy="5943606"/>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 name="Title 1">
            <a:extLst>
              <a:ext uri="{FF2B5EF4-FFF2-40B4-BE49-F238E27FC236}">
                <a16:creationId xmlns:a16="http://schemas.microsoft.com/office/drawing/2014/main" id="{24B4F9BF-88C2-6515-0259-3BD8A8F3ECB9}"/>
              </a:ext>
            </a:extLst>
          </p:cNvPr>
          <p:cNvSpPr txBox="1">
            <a:spLocks/>
          </p:cNvSpPr>
          <p:nvPr/>
        </p:nvSpPr>
        <p:spPr>
          <a:xfrm>
            <a:off x="2568907" y="641610"/>
            <a:ext cx="9935818" cy="96078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3600" dirty="0">
                <a:solidFill>
                  <a:srgbClr val="C00000"/>
                </a:solidFill>
              </a:rPr>
              <a:t>Writing &amp; Reading a bit with our Beam </a:t>
            </a:r>
          </a:p>
        </p:txBody>
      </p:sp>
      <p:pic>
        <p:nvPicPr>
          <p:cNvPr id="18" name="Picture 17">
            <a:extLst>
              <a:ext uri="{FF2B5EF4-FFF2-40B4-BE49-F238E27FC236}">
                <a16:creationId xmlns:a16="http://schemas.microsoft.com/office/drawing/2014/main" id="{A461DA3C-FAD7-4049-D18B-FA83AF7589B8}"/>
              </a:ext>
            </a:extLst>
          </p:cNvPr>
          <p:cNvPicPr>
            <a:picLocks noChangeAspect="1"/>
          </p:cNvPicPr>
          <p:nvPr/>
        </p:nvPicPr>
        <p:blipFill>
          <a:blip r:embed="rId2"/>
          <a:stretch>
            <a:fillRect/>
          </a:stretch>
        </p:blipFill>
        <p:spPr>
          <a:xfrm>
            <a:off x="6807409" y="1714827"/>
            <a:ext cx="4657726" cy="1327451"/>
          </a:xfrm>
          <a:prstGeom prst="rect">
            <a:avLst/>
          </a:prstGeom>
        </p:spPr>
      </p:pic>
      <p:pic>
        <p:nvPicPr>
          <p:cNvPr id="24" name="Picture 23">
            <a:extLst>
              <a:ext uri="{FF2B5EF4-FFF2-40B4-BE49-F238E27FC236}">
                <a16:creationId xmlns:a16="http://schemas.microsoft.com/office/drawing/2014/main" id="{047F0E8D-FFA2-8815-3D97-65BDB69ECCF9}"/>
              </a:ext>
            </a:extLst>
          </p:cNvPr>
          <p:cNvPicPr>
            <a:picLocks noChangeAspect="1"/>
          </p:cNvPicPr>
          <p:nvPr/>
        </p:nvPicPr>
        <p:blipFill>
          <a:blip r:embed="rId3"/>
          <a:stretch>
            <a:fillRect/>
          </a:stretch>
        </p:blipFill>
        <p:spPr>
          <a:xfrm>
            <a:off x="7092951" y="4519043"/>
            <a:ext cx="4641849" cy="1380950"/>
          </a:xfrm>
          <a:prstGeom prst="rect">
            <a:avLst/>
          </a:prstGeom>
        </p:spPr>
      </p:pic>
      <p:pic>
        <p:nvPicPr>
          <p:cNvPr id="2" name="Picture 1">
            <a:extLst>
              <a:ext uri="{FF2B5EF4-FFF2-40B4-BE49-F238E27FC236}">
                <a16:creationId xmlns:a16="http://schemas.microsoft.com/office/drawing/2014/main" id="{BD7405AB-AB89-1471-3A15-D4502E263EF7}"/>
              </a:ext>
            </a:extLst>
          </p:cNvPr>
          <p:cNvPicPr>
            <a:picLocks noChangeAspect="1"/>
          </p:cNvPicPr>
          <p:nvPr/>
        </p:nvPicPr>
        <p:blipFill>
          <a:blip r:embed="rId4"/>
          <a:srcRect r="67328"/>
          <a:stretch>
            <a:fillRect/>
          </a:stretch>
        </p:blipFill>
        <p:spPr>
          <a:xfrm>
            <a:off x="457198" y="378972"/>
            <a:ext cx="1045276" cy="1187427"/>
          </a:xfrm>
          <a:prstGeom prst="rect">
            <a:avLst/>
          </a:prstGeom>
        </p:spPr>
      </p:pic>
      <p:sp>
        <p:nvSpPr>
          <p:cNvPr id="11" name="TextBox 10">
            <a:extLst>
              <a:ext uri="{FF2B5EF4-FFF2-40B4-BE49-F238E27FC236}">
                <a16:creationId xmlns:a16="http://schemas.microsoft.com/office/drawing/2014/main" id="{B6A0C74D-7F13-0914-945E-A56E7722F70E}"/>
              </a:ext>
            </a:extLst>
          </p:cNvPr>
          <p:cNvSpPr txBox="1"/>
          <p:nvPr/>
        </p:nvSpPr>
        <p:spPr>
          <a:xfrm>
            <a:off x="1691103" y="4454589"/>
            <a:ext cx="1755609" cy="369332"/>
          </a:xfrm>
          <a:prstGeom prst="rect">
            <a:avLst/>
          </a:prstGeom>
          <a:noFill/>
        </p:spPr>
        <p:txBody>
          <a:bodyPr wrap="none" rtlCol="0">
            <a:spAutoFit/>
          </a:bodyPr>
          <a:lstStyle/>
          <a:p>
            <a:r>
              <a:rPr lang="en-US" b="1" dirty="0"/>
              <a:t>Reading the bit </a:t>
            </a:r>
          </a:p>
        </p:txBody>
      </p:sp>
      <p:sp>
        <p:nvSpPr>
          <p:cNvPr id="12" name="TextBox 11">
            <a:extLst>
              <a:ext uri="{FF2B5EF4-FFF2-40B4-BE49-F238E27FC236}">
                <a16:creationId xmlns:a16="http://schemas.microsoft.com/office/drawing/2014/main" id="{AAA6FA40-0095-4CA9-D815-43760202A3AF}"/>
              </a:ext>
            </a:extLst>
          </p:cNvPr>
          <p:cNvSpPr txBox="1"/>
          <p:nvPr/>
        </p:nvSpPr>
        <p:spPr>
          <a:xfrm>
            <a:off x="726865" y="2366612"/>
            <a:ext cx="5181600" cy="923330"/>
          </a:xfrm>
          <a:prstGeom prst="rect">
            <a:avLst/>
          </a:prstGeom>
          <a:noFill/>
        </p:spPr>
        <p:txBody>
          <a:bodyPr wrap="square">
            <a:spAutoFit/>
          </a:bodyPr>
          <a:lstStyle/>
          <a:p>
            <a:r>
              <a:rPr lang="en-US" i="1" dirty="0"/>
              <a:t>Apply a voltage to pull the beam up or down</a:t>
            </a:r>
          </a:p>
          <a:p>
            <a:endParaRPr lang="en-US" i="1" dirty="0"/>
          </a:p>
          <a:p>
            <a:r>
              <a:rPr lang="en-US" i="1" dirty="0"/>
              <a:t>It stays there with no power — that's the bit</a:t>
            </a:r>
            <a:endParaRPr lang="en-US" dirty="0"/>
          </a:p>
        </p:txBody>
      </p:sp>
      <p:sp>
        <p:nvSpPr>
          <p:cNvPr id="14" name="TextBox 13">
            <a:extLst>
              <a:ext uri="{FF2B5EF4-FFF2-40B4-BE49-F238E27FC236}">
                <a16:creationId xmlns:a16="http://schemas.microsoft.com/office/drawing/2014/main" id="{8204DA06-C5DA-720E-F6EB-960CCB9E9DF6}"/>
              </a:ext>
            </a:extLst>
          </p:cNvPr>
          <p:cNvSpPr txBox="1"/>
          <p:nvPr/>
        </p:nvSpPr>
        <p:spPr>
          <a:xfrm>
            <a:off x="572007" y="4976663"/>
            <a:ext cx="5796590" cy="923330"/>
          </a:xfrm>
          <a:prstGeom prst="rect">
            <a:avLst/>
          </a:prstGeom>
          <a:noFill/>
        </p:spPr>
        <p:txBody>
          <a:bodyPr wrap="square">
            <a:spAutoFit/>
          </a:bodyPr>
          <a:lstStyle/>
          <a:p>
            <a:r>
              <a:rPr lang="en-US" i="1" dirty="0"/>
              <a:t>Beam position changes the capacitance</a:t>
            </a:r>
            <a:endParaRPr lang="en-US" dirty="0"/>
          </a:p>
          <a:p>
            <a:endParaRPr lang="en-US" dirty="0"/>
          </a:p>
          <a:p>
            <a:r>
              <a:rPr lang="en-US" i="1" dirty="0"/>
              <a:t>A sense amplifier detects which way it's bent → 0 or 1</a:t>
            </a:r>
            <a:endParaRPr lang="en-US" dirty="0"/>
          </a:p>
        </p:txBody>
      </p:sp>
      <p:sp>
        <p:nvSpPr>
          <p:cNvPr id="17" name="TextBox 16">
            <a:extLst>
              <a:ext uri="{FF2B5EF4-FFF2-40B4-BE49-F238E27FC236}">
                <a16:creationId xmlns:a16="http://schemas.microsoft.com/office/drawing/2014/main" id="{BBD62BC5-73B3-1E58-9A17-A3C2BD5B66C8}"/>
              </a:ext>
            </a:extLst>
          </p:cNvPr>
          <p:cNvSpPr txBox="1"/>
          <p:nvPr/>
        </p:nvSpPr>
        <p:spPr>
          <a:xfrm>
            <a:off x="1715137" y="1772410"/>
            <a:ext cx="1462901" cy="369332"/>
          </a:xfrm>
          <a:prstGeom prst="rect">
            <a:avLst/>
          </a:prstGeom>
          <a:noFill/>
        </p:spPr>
        <p:txBody>
          <a:bodyPr wrap="none" rtlCol="0">
            <a:spAutoFit/>
          </a:bodyPr>
          <a:lstStyle/>
          <a:p>
            <a:r>
              <a:rPr lang="en-US" b="1" dirty="0"/>
              <a:t>Writing a bit</a:t>
            </a:r>
          </a:p>
        </p:txBody>
      </p:sp>
      <p:cxnSp>
        <p:nvCxnSpPr>
          <p:cNvPr id="23" name="Straight Connector 22">
            <a:extLst>
              <a:ext uri="{FF2B5EF4-FFF2-40B4-BE49-F238E27FC236}">
                <a16:creationId xmlns:a16="http://schemas.microsoft.com/office/drawing/2014/main" id="{EEA573E5-55A3-237B-78FE-29AD83B808E2}"/>
              </a:ext>
            </a:extLst>
          </p:cNvPr>
          <p:cNvCxnSpPr>
            <a:cxnSpLocks/>
          </p:cNvCxnSpPr>
          <p:nvPr/>
        </p:nvCxnSpPr>
        <p:spPr>
          <a:xfrm>
            <a:off x="457198" y="3893989"/>
            <a:ext cx="11277600" cy="0"/>
          </a:xfrm>
          <a:prstGeom prst="line">
            <a:avLst/>
          </a:prstGeom>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EB7109A5-BC31-01F5-37C3-1414AC9E9273}"/>
              </a:ext>
            </a:extLst>
          </p:cNvPr>
          <p:cNvSpPr txBox="1"/>
          <p:nvPr/>
        </p:nvSpPr>
        <p:spPr>
          <a:xfrm>
            <a:off x="7753519" y="3508914"/>
            <a:ext cx="2234010" cy="400110"/>
          </a:xfrm>
          <a:prstGeom prst="rect">
            <a:avLst/>
          </a:prstGeom>
          <a:noFill/>
        </p:spPr>
        <p:txBody>
          <a:bodyPr wrap="none" rtlCol="0">
            <a:spAutoFit/>
          </a:bodyPr>
          <a:lstStyle/>
          <a:p>
            <a:r>
              <a:rPr lang="en-US" sz="2000" dirty="0">
                <a:solidFill>
                  <a:srgbClr val="FF0000"/>
                </a:solidFill>
              </a:rPr>
              <a:t>Our bistable beam</a:t>
            </a:r>
          </a:p>
        </p:txBody>
      </p:sp>
      <p:cxnSp>
        <p:nvCxnSpPr>
          <p:cNvPr id="29" name="Straight Arrow Connector 28">
            <a:extLst>
              <a:ext uri="{FF2B5EF4-FFF2-40B4-BE49-F238E27FC236}">
                <a16:creationId xmlns:a16="http://schemas.microsoft.com/office/drawing/2014/main" id="{F2A9B309-8A7A-C299-2575-356EF3E87535}"/>
              </a:ext>
            </a:extLst>
          </p:cNvPr>
          <p:cNvCxnSpPr>
            <a:cxnSpLocks/>
          </p:cNvCxnSpPr>
          <p:nvPr/>
        </p:nvCxnSpPr>
        <p:spPr bwMode="auto">
          <a:xfrm>
            <a:off x="7404086" y="2492602"/>
            <a:ext cx="872890" cy="1099351"/>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cxnSp>
        <p:nvCxnSpPr>
          <p:cNvPr id="31" name="Straight Arrow Connector 30">
            <a:extLst>
              <a:ext uri="{FF2B5EF4-FFF2-40B4-BE49-F238E27FC236}">
                <a16:creationId xmlns:a16="http://schemas.microsoft.com/office/drawing/2014/main" id="{55A93237-26DF-3F6C-267E-2025DBFAE3A4}"/>
              </a:ext>
            </a:extLst>
          </p:cNvPr>
          <p:cNvCxnSpPr>
            <a:cxnSpLocks/>
          </p:cNvCxnSpPr>
          <p:nvPr/>
        </p:nvCxnSpPr>
        <p:spPr bwMode="auto">
          <a:xfrm flipH="1">
            <a:off x="9987530" y="2346214"/>
            <a:ext cx="667281" cy="1421853"/>
          </a:xfrm>
          <a:prstGeom prst="straightConnector1">
            <a:avLst/>
          </a:prstGeom>
          <a:solidFill>
            <a:schemeClr val="accent1"/>
          </a:solidFill>
          <a:ln w="12700" cap="flat" cmpd="sng" algn="ctr">
            <a:solidFill>
              <a:srgbClr val="FF0000"/>
            </a:solidFill>
            <a:prstDash val="solid"/>
            <a:round/>
            <a:headEnd type="none" w="sm" len="sm"/>
            <a:tailEnd type="triangle"/>
          </a:ln>
          <a:effectLst/>
        </p:spPr>
      </p:cxnSp>
      <p:sp>
        <p:nvSpPr>
          <p:cNvPr id="3" name="TextBox 2">
            <a:extLst>
              <a:ext uri="{FF2B5EF4-FFF2-40B4-BE49-F238E27FC236}">
                <a16:creationId xmlns:a16="http://schemas.microsoft.com/office/drawing/2014/main" id="{E63EC0D8-1E4A-DBEA-089C-8BCC14979FE7}"/>
              </a:ext>
            </a:extLst>
          </p:cNvPr>
          <p:cNvSpPr txBox="1"/>
          <p:nvPr/>
        </p:nvSpPr>
        <p:spPr>
          <a:xfrm>
            <a:off x="11465135" y="6114361"/>
            <a:ext cx="308098" cy="369332"/>
          </a:xfrm>
          <a:prstGeom prst="rect">
            <a:avLst/>
          </a:prstGeom>
          <a:noFill/>
        </p:spPr>
        <p:txBody>
          <a:bodyPr wrap="none" rtlCol="0">
            <a:spAutoFit/>
          </a:bodyPr>
          <a:lstStyle/>
          <a:p>
            <a:r>
              <a:rPr lang="en-US" dirty="0"/>
              <a:t>4</a:t>
            </a:r>
          </a:p>
        </p:txBody>
      </p:sp>
    </p:spTree>
    <p:extLst>
      <p:ext uri="{BB962C8B-B14F-4D97-AF65-F5344CB8AC3E}">
        <p14:creationId xmlns:p14="http://schemas.microsoft.com/office/powerpoint/2010/main" val="41377541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BE3D6">
            <a:alpha val="76078"/>
          </a:srgb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1D60CB-8873-9B70-2075-3F4DD60B72EC}"/>
              </a:ext>
            </a:extLst>
          </p:cNvPr>
          <p:cNvSpPr txBox="1"/>
          <p:nvPr/>
        </p:nvSpPr>
        <p:spPr>
          <a:xfrm>
            <a:off x="289230" y="1571337"/>
            <a:ext cx="11784227" cy="4524315"/>
          </a:xfrm>
          <a:prstGeom prst="rect">
            <a:avLst/>
          </a:prstGeom>
          <a:noFill/>
        </p:spPr>
        <p:txBody>
          <a:bodyPr wrap="square">
            <a:spAutoFit/>
          </a:bodyPr>
          <a:lstStyle/>
          <a:p>
            <a:pPr algn="l"/>
            <a:r>
              <a:rPr lang="en-US" sz="2400" b="1" dirty="0">
                <a:latin typeface="Times New Roman" panose="02020603050405020304" pitchFamily="18" charset="0"/>
                <a:cs typeface="Times New Roman" panose="02020603050405020304" pitchFamily="18" charset="0"/>
              </a:rPr>
              <a:t>1. Competitive with Flash memory</a:t>
            </a:r>
          </a:p>
          <a:p>
            <a:pPr marL="742950" lvl="1"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Lower write voltage </a:t>
            </a:r>
          </a:p>
          <a:p>
            <a:pPr marL="742950" lvl="1"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Lower energy / power consumption</a:t>
            </a:r>
          </a:p>
          <a:p>
            <a:pPr marL="742950" lvl="1"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Faster writing</a:t>
            </a:r>
          </a:p>
          <a:p>
            <a:pPr marL="742950" lvl="1"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More Reliable</a:t>
            </a:r>
          </a:p>
          <a:p>
            <a:pPr marL="742950" lvl="1" indent="-285750">
              <a:buFont typeface="Arial" panose="020B0604020202020204" pitchFamily="34" charset="0"/>
              <a:buChar char="•"/>
            </a:pPr>
            <a:endParaRPr lang="en-US" sz="2400" i="1" dirty="0">
              <a:latin typeface="Times New Roman" panose="02020603050405020304" pitchFamily="18" charset="0"/>
              <a:cs typeface="Times New Roman" panose="02020603050405020304" pitchFamily="18" charset="0"/>
            </a:endParaRPr>
          </a:p>
          <a:p>
            <a:pPr algn="l"/>
            <a:r>
              <a:rPr lang="en-US" sz="2400" b="1" dirty="0">
                <a:latin typeface="Times New Roman" panose="02020603050405020304" pitchFamily="18" charset="0"/>
                <a:cs typeface="Times New Roman" panose="02020603050405020304" pitchFamily="18" charset="0"/>
              </a:rPr>
              <a:t>2. Not limited by the charge-leakage wall. </a:t>
            </a:r>
            <a:r>
              <a:rPr lang="en-US" sz="2400" dirty="0">
                <a:latin typeface="Times New Roman" panose="02020603050405020304" pitchFamily="18" charset="0"/>
                <a:cs typeface="Times New Roman" panose="02020603050405020304" pitchFamily="18" charset="0"/>
              </a:rPr>
              <a:t>As DRAM/Flash cells shrink, leakage and tunneling worsen; a position-based bit avoids that failure mode. </a:t>
            </a:r>
          </a:p>
          <a:p>
            <a:pPr marL="285750" indent="-285750" algn="l">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algn="l"/>
            <a:r>
              <a:rPr lang="en-US" sz="2400" b="1" dirty="0">
                <a:latin typeface="Times New Roman" panose="02020603050405020304" pitchFamily="18" charset="0"/>
                <a:cs typeface="Times New Roman" panose="02020603050405020304" pitchFamily="18" charset="0"/>
              </a:rPr>
              <a:t>3. Radiation hard.</a:t>
            </a:r>
            <a:r>
              <a:rPr lang="en-US" sz="2400" dirty="0">
                <a:latin typeface="Times New Roman" panose="02020603050405020304" pitchFamily="18" charset="0"/>
                <a:cs typeface="Times New Roman" panose="02020603050405020304" pitchFamily="18" charset="0"/>
              </a:rPr>
              <a:t> Because the bit is mechanical position, not stored charge, stray charge from ionizing particles can't flip it. </a:t>
            </a:r>
            <a:r>
              <a:rPr lang="en-US" sz="2400" i="1" dirty="0">
                <a:latin typeface="Times New Roman" panose="02020603050405020304" pitchFamily="18" charset="0"/>
                <a:cs typeface="Times New Roman" panose="02020603050405020304" pitchFamily="18" charset="0"/>
              </a:rPr>
              <a:t>(DRAM and Flash are both vulnerable.)</a:t>
            </a:r>
            <a:endParaRPr lang="en-US" sz="2400" dirty="0">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7EF15F53-5318-6742-EDA5-A13459EF5F40}"/>
              </a:ext>
            </a:extLst>
          </p:cNvPr>
          <p:cNvSpPr txBox="1"/>
          <p:nvPr/>
        </p:nvSpPr>
        <p:spPr>
          <a:xfrm>
            <a:off x="11411712" y="6376416"/>
            <a:ext cx="308098" cy="646331"/>
          </a:xfrm>
          <a:prstGeom prst="rect">
            <a:avLst/>
          </a:prstGeom>
          <a:noFill/>
        </p:spPr>
        <p:txBody>
          <a:bodyPr wrap="none" rtlCol="0">
            <a:spAutoFit/>
          </a:bodyPr>
          <a:lstStyle/>
          <a:p>
            <a:r>
              <a:rPr lang="en-US" dirty="0"/>
              <a:t>5</a:t>
            </a:r>
          </a:p>
          <a:p>
            <a:endParaRPr lang="en-US" dirty="0"/>
          </a:p>
        </p:txBody>
      </p:sp>
      <p:sp>
        <p:nvSpPr>
          <p:cNvPr id="7" name="Title 1">
            <a:extLst>
              <a:ext uri="{FF2B5EF4-FFF2-40B4-BE49-F238E27FC236}">
                <a16:creationId xmlns:a16="http://schemas.microsoft.com/office/drawing/2014/main" id="{68733E4F-C6BE-7B79-D387-E2C28D787BE6}"/>
              </a:ext>
            </a:extLst>
          </p:cNvPr>
          <p:cNvSpPr txBox="1">
            <a:spLocks/>
          </p:cNvSpPr>
          <p:nvPr/>
        </p:nvSpPr>
        <p:spPr bwMode="auto">
          <a:xfrm>
            <a:off x="1258785" y="-179451"/>
            <a:ext cx="10363200" cy="1470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600" b="1">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5pPr>
            <a:lvl6pPr marL="457200" algn="ctr" rtl="0" eaLnBrk="1" fontAlgn="base" hangingPunct="1">
              <a:spcBef>
                <a:spcPct val="0"/>
              </a:spcBef>
              <a:spcAft>
                <a:spcPct val="0"/>
              </a:spcAft>
              <a:defRPr sz="3600">
                <a:solidFill>
                  <a:schemeClr val="tx2"/>
                </a:solidFill>
                <a:latin typeface="Times New Roman" pitchFamily="18" charset="0"/>
              </a:defRPr>
            </a:lvl6pPr>
            <a:lvl7pPr marL="914400" algn="ctr" rtl="0" eaLnBrk="1" fontAlgn="base" hangingPunct="1">
              <a:spcBef>
                <a:spcPct val="0"/>
              </a:spcBef>
              <a:spcAft>
                <a:spcPct val="0"/>
              </a:spcAft>
              <a:defRPr sz="3600">
                <a:solidFill>
                  <a:schemeClr val="tx2"/>
                </a:solidFill>
                <a:latin typeface="Times New Roman" pitchFamily="18" charset="0"/>
              </a:defRPr>
            </a:lvl7pPr>
            <a:lvl8pPr marL="1371600" algn="ctr" rtl="0" eaLnBrk="1" fontAlgn="base" hangingPunct="1">
              <a:spcBef>
                <a:spcPct val="0"/>
              </a:spcBef>
              <a:spcAft>
                <a:spcPct val="0"/>
              </a:spcAft>
              <a:defRPr sz="3600">
                <a:solidFill>
                  <a:schemeClr val="tx2"/>
                </a:solidFill>
                <a:latin typeface="Times New Roman" pitchFamily="18" charset="0"/>
              </a:defRPr>
            </a:lvl8pPr>
            <a:lvl9pPr marL="1828800" algn="ctr" rtl="0" eaLnBrk="1" fontAlgn="base" hangingPunct="1">
              <a:spcBef>
                <a:spcPct val="0"/>
              </a:spcBef>
              <a:spcAft>
                <a:spcPct val="0"/>
              </a:spcAft>
              <a:defRPr sz="3600">
                <a:solidFill>
                  <a:schemeClr val="tx2"/>
                </a:solidFill>
                <a:latin typeface="Times New Roman" pitchFamily="18" charset="0"/>
              </a:defRPr>
            </a:lvl9pPr>
          </a:lstStyle>
          <a:p>
            <a:r>
              <a:rPr lang="en-US" sz="3500" b="0" kern="0" dirty="0">
                <a:solidFill>
                  <a:srgbClr val="C00000"/>
                </a:solidFill>
              </a:rPr>
              <a:t>What are the benefits to MEMS computer memory?</a:t>
            </a:r>
          </a:p>
        </p:txBody>
      </p:sp>
      <p:pic>
        <p:nvPicPr>
          <p:cNvPr id="2" name="Picture 1">
            <a:extLst>
              <a:ext uri="{FF2B5EF4-FFF2-40B4-BE49-F238E27FC236}">
                <a16:creationId xmlns:a16="http://schemas.microsoft.com/office/drawing/2014/main" id="{21B4CE75-B561-A1BF-C2DD-3F030205DDD6}"/>
              </a:ext>
            </a:extLst>
          </p:cNvPr>
          <p:cNvPicPr>
            <a:picLocks noChangeAspect="1"/>
          </p:cNvPicPr>
          <p:nvPr/>
        </p:nvPicPr>
        <p:blipFill>
          <a:blip r:embed="rId2"/>
          <a:srcRect r="67328"/>
          <a:stretch>
            <a:fillRect/>
          </a:stretch>
        </p:blipFill>
        <p:spPr>
          <a:xfrm>
            <a:off x="17988" y="31850"/>
            <a:ext cx="1108038" cy="1258724"/>
          </a:xfrm>
          <a:prstGeom prst="rect">
            <a:avLst/>
          </a:prstGeom>
        </p:spPr>
      </p:pic>
    </p:spTree>
    <p:extLst>
      <p:ext uri="{BB962C8B-B14F-4D97-AF65-F5344CB8AC3E}">
        <p14:creationId xmlns:p14="http://schemas.microsoft.com/office/powerpoint/2010/main" val="28191131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BE3D6">
            <a:alpha val="76078"/>
          </a:srgb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7A44638-BE1F-B23C-8D73-3032531C1F48}"/>
              </a:ext>
            </a:extLst>
          </p:cNvPr>
          <p:cNvSpPr txBox="1">
            <a:spLocks/>
          </p:cNvSpPr>
          <p:nvPr/>
        </p:nvSpPr>
        <p:spPr bwMode="auto">
          <a:xfrm>
            <a:off x="670560" y="-193660"/>
            <a:ext cx="12384913" cy="1470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600" b="1">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5pPr>
            <a:lvl6pPr marL="457200" algn="ctr" rtl="0" eaLnBrk="1" fontAlgn="base" hangingPunct="1">
              <a:spcBef>
                <a:spcPct val="0"/>
              </a:spcBef>
              <a:spcAft>
                <a:spcPct val="0"/>
              </a:spcAft>
              <a:defRPr sz="3600">
                <a:solidFill>
                  <a:schemeClr val="tx2"/>
                </a:solidFill>
                <a:latin typeface="Times New Roman" pitchFamily="18" charset="0"/>
              </a:defRPr>
            </a:lvl6pPr>
            <a:lvl7pPr marL="914400" algn="ctr" rtl="0" eaLnBrk="1" fontAlgn="base" hangingPunct="1">
              <a:spcBef>
                <a:spcPct val="0"/>
              </a:spcBef>
              <a:spcAft>
                <a:spcPct val="0"/>
              </a:spcAft>
              <a:defRPr sz="3600">
                <a:solidFill>
                  <a:schemeClr val="tx2"/>
                </a:solidFill>
                <a:latin typeface="Times New Roman" pitchFamily="18" charset="0"/>
              </a:defRPr>
            </a:lvl7pPr>
            <a:lvl8pPr marL="1371600" algn="ctr" rtl="0" eaLnBrk="1" fontAlgn="base" hangingPunct="1">
              <a:spcBef>
                <a:spcPct val="0"/>
              </a:spcBef>
              <a:spcAft>
                <a:spcPct val="0"/>
              </a:spcAft>
              <a:defRPr sz="3600">
                <a:solidFill>
                  <a:schemeClr val="tx2"/>
                </a:solidFill>
                <a:latin typeface="Times New Roman" pitchFamily="18" charset="0"/>
              </a:defRPr>
            </a:lvl8pPr>
            <a:lvl9pPr marL="1828800" algn="ctr" rtl="0" eaLnBrk="1" fontAlgn="base" hangingPunct="1">
              <a:spcBef>
                <a:spcPct val="0"/>
              </a:spcBef>
              <a:spcAft>
                <a:spcPct val="0"/>
              </a:spcAft>
              <a:defRPr sz="3600">
                <a:solidFill>
                  <a:schemeClr val="tx2"/>
                </a:solidFill>
                <a:latin typeface="Times New Roman" pitchFamily="18" charset="0"/>
              </a:defRPr>
            </a:lvl9pPr>
          </a:lstStyle>
          <a:p>
            <a:r>
              <a:rPr lang="en-US" kern="0" dirty="0">
                <a:solidFill>
                  <a:srgbClr val="C00000"/>
                </a:solidFill>
              </a:rPr>
              <a:t>Goal: </a:t>
            </a:r>
            <a:r>
              <a:rPr lang="en-US" b="0" kern="0" dirty="0">
                <a:solidFill>
                  <a:srgbClr val="C00000"/>
                </a:solidFill>
              </a:rPr>
              <a:t>Read </a:t>
            </a:r>
            <a:r>
              <a:rPr lang="en-US" b="0" dirty="0">
                <a:solidFill>
                  <a:srgbClr val="C00000"/>
                </a:solidFill>
              </a:rPr>
              <a:t>capacitance to verify that the beam switches</a:t>
            </a:r>
            <a:endParaRPr lang="en-US" b="0" kern="0" dirty="0">
              <a:solidFill>
                <a:srgbClr val="C00000"/>
              </a:solidFill>
            </a:endParaRPr>
          </a:p>
        </p:txBody>
      </p:sp>
      <p:sp>
        <p:nvSpPr>
          <p:cNvPr id="5" name="TextBox 4">
            <a:extLst>
              <a:ext uri="{FF2B5EF4-FFF2-40B4-BE49-F238E27FC236}">
                <a16:creationId xmlns:a16="http://schemas.microsoft.com/office/drawing/2014/main" id="{031B4E55-76DC-8915-1EFC-0FEC9915A384}"/>
              </a:ext>
            </a:extLst>
          </p:cNvPr>
          <p:cNvSpPr txBox="1"/>
          <p:nvPr/>
        </p:nvSpPr>
        <p:spPr>
          <a:xfrm>
            <a:off x="195125" y="1440217"/>
            <a:ext cx="11801750" cy="1200329"/>
          </a:xfrm>
          <a:prstGeom prst="rect">
            <a:avLst/>
          </a:prstGeom>
          <a:noFill/>
        </p:spPr>
        <p:txBody>
          <a:bodyPr wrap="square">
            <a:spAutoFit/>
          </a:bodyPr>
          <a:lstStyle/>
          <a:p>
            <a:r>
              <a:rPr lang="en-US" dirty="0"/>
              <a:t>The bit is a tiny capacitance change that noise can bury — readable only when the signal clears the noise. </a:t>
            </a:r>
          </a:p>
          <a:p>
            <a:endParaRPr lang="en-US" dirty="0"/>
          </a:p>
          <a:p>
            <a:r>
              <a:rPr lang="en-US" dirty="0"/>
              <a:t>We sweep the voltage and look for the capacitance to jump between two states, on both electrode pairs. Measurements need to be repeatable when coming to a consensus on beam position.</a:t>
            </a:r>
          </a:p>
        </p:txBody>
      </p:sp>
      <p:sp>
        <p:nvSpPr>
          <p:cNvPr id="7" name="TextBox 6">
            <a:extLst>
              <a:ext uri="{FF2B5EF4-FFF2-40B4-BE49-F238E27FC236}">
                <a16:creationId xmlns:a16="http://schemas.microsoft.com/office/drawing/2014/main" id="{778106E5-2CAF-7E2D-6430-4A47E68FF92E}"/>
              </a:ext>
            </a:extLst>
          </p:cNvPr>
          <p:cNvSpPr txBox="1"/>
          <p:nvPr/>
        </p:nvSpPr>
        <p:spPr>
          <a:xfrm>
            <a:off x="1777533" y="3059668"/>
            <a:ext cx="4318467"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Expectation of a Beam Switching States</a:t>
            </a:r>
          </a:p>
        </p:txBody>
      </p:sp>
      <p:sp>
        <p:nvSpPr>
          <p:cNvPr id="9" name="Slide Number Placeholder 16">
            <a:extLst>
              <a:ext uri="{FF2B5EF4-FFF2-40B4-BE49-F238E27FC236}">
                <a16:creationId xmlns:a16="http://schemas.microsoft.com/office/drawing/2014/main" id="{EEF56F67-B918-582B-BC09-D72AB5A6E736}"/>
              </a:ext>
            </a:extLst>
          </p:cNvPr>
          <p:cNvSpPr>
            <a:spLocks noGrp="1"/>
          </p:cNvSpPr>
          <p:nvPr>
            <p:ph type="sldNum" sz="quarter" idx="12"/>
          </p:nvPr>
        </p:nvSpPr>
        <p:spPr>
          <a:xfrm>
            <a:off x="9456875" y="6316647"/>
            <a:ext cx="2540000" cy="457200"/>
          </a:xfrm>
        </p:spPr>
        <p:txBody>
          <a:bodyPr/>
          <a:lstStyle/>
          <a:p>
            <a:pPr fontAlgn="base">
              <a:spcBef>
                <a:spcPct val="0"/>
              </a:spcBef>
              <a:spcAft>
                <a:spcPct val="0"/>
              </a:spcAft>
              <a:defRPr/>
            </a:pPr>
            <a:fld id="{66A42F1A-7455-3F43-8D44-DA3E5285609D}" type="slidenum">
              <a:rPr lang="en-US" smtClean="0">
                <a:solidFill>
                  <a:srgbClr val="000000"/>
                </a:solidFill>
                <a:latin typeface="Times New Roman" charset="0"/>
                <a:ea typeface="ＭＳ Ｐゴシック" charset="0"/>
              </a:rPr>
              <a:pPr fontAlgn="base">
                <a:spcBef>
                  <a:spcPct val="0"/>
                </a:spcBef>
                <a:spcAft>
                  <a:spcPct val="0"/>
                </a:spcAft>
                <a:defRPr/>
              </a:pPr>
              <a:t>6</a:t>
            </a:fld>
            <a:endParaRPr lang="en-US" dirty="0">
              <a:solidFill>
                <a:srgbClr val="000000"/>
              </a:solidFill>
              <a:latin typeface="Times New Roman" charset="0"/>
              <a:ea typeface="ＭＳ Ｐゴシック" charset="0"/>
            </a:endParaRPr>
          </a:p>
        </p:txBody>
      </p:sp>
      <p:pic>
        <p:nvPicPr>
          <p:cNvPr id="10" name="Picture 9">
            <a:extLst>
              <a:ext uri="{FF2B5EF4-FFF2-40B4-BE49-F238E27FC236}">
                <a16:creationId xmlns:a16="http://schemas.microsoft.com/office/drawing/2014/main" id="{B194AD78-5E46-C33E-762A-CDAD0C1FE747}"/>
              </a:ext>
            </a:extLst>
          </p:cNvPr>
          <p:cNvPicPr>
            <a:picLocks noChangeAspect="1"/>
          </p:cNvPicPr>
          <p:nvPr/>
        </p:nvPicPr>
        <p:blipFill>
          <a:blip r:embed="rId2"/>
          <a:stretch>
            <a:fillRect/>
          </a:stretch>
        </p:blipFill>
        <p:spPr>
          <a:xfrm>
            <a:off x="7033039" y="4840224"/>
            <a:ext cx="4963836" cy="1476423"/>
          </a:xfrm>
          <a:prstGeom prst="rect">
            <a:avLst/>
          </a:prstGeom>
        </p:spPr>
      </p:pic>
      <p:pic>
        <p:nvPicPr>
          <p:cNvPr id="13" name="Picture 12">
            <a:extLst>
              <a:ext uri="{FF2B5EF4-FFF2-40B4-BE49-F238E27FC236}">
                <a16:creationId xmlns:a16="http://schemas.microsoft.com/office/drawing/2014/main" id="{0C10E209-32BD-25E8-14D0-085155CC4FBC}"/>
              </a:ext>
            </a:extLst>
          </p:cNvPr>
          <p:cNvPicPr>
            <a:picLocks noChangeAspect="1"/>
          </p:cNvPicPr>
          <p:nvPr/>
        </p:nvPicPr>
        <p:blipFill>
          <a:blip r:embed="rId3"/>
          <a:stretch>
            <a:fillRect/>
          </a:stretch>
        </p:blipFill>
        <p:spPr>
          <a:xfrm>
            <a:off x="329237" y="2861828"/>
            <a:ext cx="6223882" cy="3488347"/>
          </a:xfrm>
          <a:prstGeom prst="rect">
            <a:avLst/>
          </a:prstGeom>
        </p:spPr>
      </p:pic>
      <p:pic>
        <p:nvPicPr>
          <p:cNvPr id="2" name="Picture 1">
            <a:extLst>
              <a:ext uri="{FF2B5EF4-FFF2-40B4-BE49-F238E27FC236}">
                <a16:creationId xmlns:a16="http://schemas.microsoft.com/office/drawing/2014/main" id="{E5FA4B34-5815-94B2-F0D0-1D6880FC0C14}"/>
              </a:ext>
            </a:extLst>
          </p:cNvPr>
          <p:cNvPicPr>
            <a:picLocks noChangeAspect="1"/>
          </p:cNvPicPr>
          <p:nvPr/>
        </p:nvPicPr>
        <p:blipFill>
          <a:blip r:embed="rId4"/>
          <a:srcRect r="67328"/>
          <a:stretch>
            <a:fillRect/>
          </a:stretch>
        </p:blipFill>
        <p:spPr>
          <a:xfrm>
            <a:off x="17988" y="31850"/>
            <a:ext cx="1108038" cy="1258724"/>
          </a:xfrm>
          <a:prstGeom prst="rect">
            <a:avLst/>
          </a:prstGeom>
        </p:spPr>
      </p:pic>
      <p:sp>
        <p:nvSpPr>
          <p:cNvPr id="3" name="Right Arrow 2">
            <a:extLst>
              <a:ext uri="{FF2B5EF4-FFF2-40B4-BE49-F238E27FC236}">
                <a16:creationId xmlns:a16="http://schemas.microsoft.com/office/drawing/2014/main" id="{66E67FB7-38A6-94E1-35BB-835893AA1983}"/>
              </a:ext>
            </a:extLst>
          </p:cNvPr>
          <p:cNvSpPr/>
          <p:nvPr/>
        </p:nvSpPr>
        <p:spPr>
          <a:xfrm rot="10800000">
            <a:off x="2804160" y="4937760"/>
            <a:ext cx="2316480"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246F798-D576-02E2-E9E2-19AC12E2ADC6}"/>
              </a:ext>
            </a:extLst>
          </p:cNvPr>
          <p:cNvSpPr txBox="1"/>
          <p:nvPr/>
        </p:nvSpPr>
        <p:spPr>
          <a:xfrm>
            <a:off x="5120640" y="5210996"/>
            <a:ext cx="1198790" cy="646331"/>
          </a:xfrm>
          <a:prstGeom prst="rect">
            <a:avLst/>
          </a:prstGeom>
          <a:noFill/>
        </p:spPr>
        <p:txBody>
          <a:bodyPr wrap="none" rtlCol="0">
            <a:spAutoFit/>
          </a:bodyPr>
          <a:lstStyle/>
          <a:p>
            <a:r>
              <a:rPr lang="en-US" dirty="0">
                <a:solidFill>
                  <a:schemeClr val="accent1">
                    <a:lumMod val="75000"/>
                  </a:schemeClr>
                </a:solidFill>
              </a:rPr>
              <a:t>Switching </a:t>
            </a:r>
            <a:br>
              <a:rPr lang="en-US" dirty="0">
                <a:solidFill>
                  <a:schemeClr val="accent1">
                    <a:lumMod val="75000"/>
                  </a:schemeClr>
                </a:solidFill>
              </a:rPr>
            </a:br>
            <a:r>
              <a:rPr lang="en-US" dirty="0">
                <a:solidFill>
                  <a:schemeClr val="accent1">
                    <a:lumMod val="75000"/>
                  </a:schemeClr>
                </a:solidFill>
              </a:rPr>
              <a:t>Voltage</a:t>
            </a:r>
          </a:p>
        </p:txBody>
      </p:sp>
    </p:spTree>
    <p:extLst>
      <p:ext uri="{BB962C8B-B14F-4D97-AF65-F5344CB8AC3E}">
        <p14:creationId xmlns:p14="http://schemas.microsoft.com/office/powerpoint/2010/main" val="18536343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BE3D6">
            <a:alpha val="76078"/>
          </a:srgbClr>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8468727-63BE-4191-B4A6-C30C82C0E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8D03540C-3B36-B400-D366-6B4F0F6C1E0C}"/>
              </a:ext>
            </a:extLst>
          </p:cNvPr>
          <p:cNvSpPr txBox="1">
            <a:spLocks/>
          </p:cNvSpPr>
          <p:nvPr/>
        </p:nvSpPr>
        <p:spPr bwMode="auto">
          <a:xfrm>
            <a:off x="2281427" y="192321"/>
            <a:ext cx="6400782" cy="722385"/>
          </a:xfrm>
          <a:prstGeom prst="rect">
            <a:avLst/>
          </a:prstGeo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lIns="91440" tIns="45720" rIns="91440" bIns="45720" numCol="1" rtlCol="0" anchor="ctr" anchorCtr="0" compatLnSpc="1">
            <a:prstTxWarp prst="textNoShape">
              <a:avLst/>
            </a:prstTxWarp>
            <a:normAutofit fontScale="77500" lnSpcReduction="20000"/>
          </a:bodyPr>
          <a:lstStyle>
            <a:lvl1pPr algn="ctr" rtl="0" eaLnBrk="0" fontAlgn="base" hangingPunct="0">
              <a:spcBef>
                <a:spcPct val="0"/>
              </a:spcBef>
              <a:spcAft>
                <a:spcPct val="0"/>
              </a:spcAft>
              <a:defRPr sz="3600" b="1">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5pPr>
            <a:lvl6pPr marL="457200" algn="ctr" rtl="0" eaLnBrk="1" fontAlgn="base" hangingPunct="1">
              <a:spcBef>
                <a:spcPct val="0"/>
              </a:spcBef>
              <a:spcAft>
                <a:spcPct val="0"/>
              </a:spcAft>
              <a:defRPr sz="3600">
                <a:solidFill>
                  <a:schemeClr val="tx2"/>
                </a:solidFill>
                <a:latin typeface="Times New Roman" pitchFamily="18" charset="0"/>
              </a:defRPr>
            </a:lvl6pPr>
            <a:lvl7pPr marL="914400" algn="ctr" rtl="0" eaLnBrk="1" fontAlgn="base" hangingPunct="1">
              <a:spcBef>
                <a:spcPct val="0"/>
              </a:spcBef>
              <a:spcAft>
                <a:spcPct val="0"/>
              </a:spcAft>
              <a:defRPr sz="3600">
                <a:solidFill>
                  <a:schemeClr val="tx2"/>
                </a:solidFill>
                <a:latin typeface="Times New Roman" pitchFamily="18" charset="0"/>
              </a:defRPr>
            </a:lvl7pPr>
            <a:lvl8pPr marL="1371600" algn="ctr" rtl="0" eaLnBrk="1" fontAlgn="base" hangingPunct="1">
              <a:spcBef>
                <a:spcPct val="0"/>
              </a:spcBef>
              <a:spcAft>
                <a:spcPct val="0"/>
              </a:spcAft>
              <a:defRPr sz="3600">
                <a:solidFill>
                  <a:schemeClr val="tx2"/>
                </a:solidFill>
                <a:latin typeface="Times New Roman" pitchFamily="18" charset="0"/>
              </a:defRPr>
            </a:lvl8pPr>
            <a:lvl9pPr marL="1828800" algn="ctr" rtl="0" eaLnBrk="1" fontAlgn="base" hangingPunct="1">
              <a:spcBef>
                <a:spcPct val="0"/>
              </a:spcBef>
              <a:spcAft>
                <a:spcPct val="0"/>
              </a:spcAft>
              <a:defRPr sz="3600">
                <a:solidFill>
                  <a:schemeClr val="tx2"/>
                </a:solidFill>
                <a:latin typeface="Times New Roman" pitchFamily="18" charset="0"/>
              </a:defRPr>
            </a:lvl9pPr>
          </a:lstStyle>
          <a:p>
            <a:pPr algn="l" eaLnBrk="1" hangingPunct="1">
              <a:lnSpc>
                <a:spcPct val="90000"/>
              </a:lnSpc>
              <a:spcAft>
                <a:spcPts val="600"/>
              </a:spcAft>
            </a:pPr>
            <a:r>
              <a:rPr lang="en-US" kern="1200" dirty="0">
                <a:solidFill>
                  <a:srgbClr val="C00000"/>
                </a:solidFill>
                <a:latin typeface="+mj-lt"/>
                <a:ea typeface="+mj-ea"/>
                <a:cs typeface="+mj-cs"/>
              </a:rPr>
              <a:t>Methods of Measuring the Capacitance:</a:t>
            </a:r>
          </a:p>
          <a:p>
            <a:pPr algn="l" eaLnBrk="1" hangingPunct="1">
              <a:lnSpc>
                <a:spcPct val="90000"/>
              </a:lnSpc>
              <a:spcAft>
                <a:spcPts val="600"/>
              </a:spcAft>
            </a:pPr>
            <a:endParaRPr lang="en-US" sz="2800" kern="1200" dirty="0">
              <a:solidFill>
                <a:srgbClr val="C00000"/>
              </a:solidFill>
              <a:latin typeface="+mj-lt"/>
              <a:ea typeface="+mj-ea"/>
              <a:cs typeface="+mj-cs"/>
            </a:endParaRPr>
          </a:p>
        </p:txBody>
      </p:sp>
      <p:sp>
        <p:nvSpPr>
          <p:cNvPr id="17" name="Rectangle 16">
            <a:extLst>
              <a:ext uri="{FF2B5EF4-FFF2-40B4-BE49-F238E27FC236}">
                <a16:creationId xmlns:a16="http://schemas.microsoft.com/office/drawing/2014/main" id="{9D355BB6-1BB8-4828-B246-CFB31742D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3483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CA52A9B9-B2B3-46F0-9D53-0EFF9905BF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45238" y="1452646"/>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F5B5E8A6-469B-6210-F743-20B6C90E26CC}"/>
              </a:ext>
            </a:extLst>
          </p:cNvPr>
          <p:cNvPicPr>
            <a:picLocks noChangeAspect="1"/>
          </p:cNvPicPr>
          <p:nvPr/>
        </p:nvPicPr>
        <p:blipFill>
          <a:blip r:embed="rId2"/>
          <a:srcRect r="15032" b="2"/>
          <a:stretch>
            <a:fillRect/>
          </a:stretch>
        </p:blipFill>
        <p:spPr>
          <a:xfrm>
            <a:off x="20" y="2959630"/>
            <a:ext cx="6400781" cy="3898370"/>
          </a:xfrm>
          <a:prstGeom prst="rect">
            <a:avLst/>
          </a:prstGeom>
        </p:spPr>
      </p:pic>
      <p:pic>
        <p:nvPicPr>
          <p:cNvPr id="8" name="Picture 7">
            <a:extLst>
              <a:ext uri="{FF2B5EF4-FFF2-40B4-BE49-F238E27FC236}">
                <a16:creationId xmlns:a16="http://schemas.microsoft.com/office/drawing/2014/main" id="{E929B283-9041-DFC8-2DDC-C1E6F8805424}"/>
              </a:ext>
            </a:extLst>
          </p:cNvPr>
          <p:cNvPicPr>
            <a:picLocks noChangeAspect="1"/>
          </p:cNvPicPr>
          <p:nvPr/>
        </p:nvPicPr>
        <p:blipFill rotWithShape="1">
          <a:blip r:embed="rId3">
            <a:extLst>
              <a:ext uri="{28A0092B-C50C-407E-A947-70E740481C1C}">
                <a14:useLocalDpi xmlns:a14="http://schemas.microsoft.com/office/drawing/2010/main" val="0"/>
              </a:ext>
            </a:extLst>
          </a:blip>
          <a:srcRect l="14609" r="8163"/>
          <a:stretch>
            <a:fillRect/>
          </a:stretch>
        </p:blipFill>
        <p:spPr>
          <a:xfrm rot="5400000">
            <a:off x="6508101" y="1174101"/>
            <a:ext cx="5767096" cy="5600701"/>
          </a:xfrm>
          <a:prstGeom prst="rect">
            <a:avLst/>
          </a:prstGeom>
        </p:spPr>
      </p:pic>
      <p:sp>
        <p:nvSpPr>
          <p:cNvPr id="12" name="TextBox 11">
            <a:extLst>
              <a:ext uri="{FF2B5EF4-FFF2-40B4-BE49-F238E27FC236}">
                <a16:creationId xmlns:a16="http://schemas.microsoft.com/office/drawing/2014/main" id="{1B9BDD52-36AB-50EF-5341-7D487B95FC8A}"/>
              </a:ext>
            </a:extLst>
          </p:cNvPr>
          <p:cNvSpPr txBox="1"/>
          <p:nvPr/>
        </p:nvSpPr>
        <p:spPr>
          <a:xfrm>
            <a:off x="128016" y="1099142"/>
            <a:ext cx="6102096" cy="1477328"/>
          </a:xfrm>
          <a:prstGeom prst="rect">
            <a:avLst/>
          </a:prstGeom>
          <a:noFill/>
        </p:spPr>
        <p:txBody>
          <a:bodyPr wrap="square">
            <a:spAutoFit/>
          </a:bodyPr>
          <a:lstStyle/>
          <a:p>
            <a:pPr>
              <a:spcAft>
                <a:spcPts val="600"/>
              </a:spcAft>
            </a:pPr>
            <a:r>
              <a:rPr lang="en-US" sz="1800" dirty="0">
                <a:latin typeface="+mn-lt"/>
                <a:ea typeface="+mn-ea"/>
                <a:cs typeface="+mn-cs"/>
              </a:rPr>
              <a:t>1. Agilent 4284A, LCR Meter</a:t>
            </a:r>
            <a:br>
              <a:rPr lang="en-US" sz="1800" dirty="0">
                <a:latin typeface="+mn-lt"/>
                <a:ea typeface="+mn-ea"/>
                <a:cs typeface="+mn-cs"/>
              </a:rPr>
            </a:br>
            <a:br>
              <a:rPr lang="en-US" sz="1800" dirty="0">
                <a:latin typeface="+mn-lt"/>
                <a:ea typeface="+mn-ea"/>
                <a:cs typeface="+mn-cs"/>
              </a:rPr>
            </a:br>
            <a:br>
              <a:rPr lang="en-US" sz="1800" dirty="0">
                <a:latin typeface="+mn-lt"/>
                <a:ea typeface="+mn-ea"/>
                <a:cs typeface="+mn-cs"/>
              </a:rPr>
            </a:br>
            <a:r>
              <a:rPr lang="en-US" sz="1800" dirty="0">
                <a:latin typeface="+mn-lt"/>
                <a:ea typeface="+mn-ea"/>
                <a:cs typeface="+mn-cs"/>
              </a:rPr>
              <a:t>2. Using a AD7746 capacitance evaluation board and testing via. LabVIEW:</a:t>
            </a:r>
          </a:p>
        </p:txBody>
      </p:sp>
      <p:sp>
        <p:nvSpPr>
          <p:cNvPr id="13" name="TextBox 12">
            <a:extLst>
              <a:ext uri="{FF2B5EF4-FFF2-40B4-BE49-F238E27FC236}">
                <a16:creationId xmlns:a16="http://schemas.microsoft.com/office/drawing/2014/main" id="{B2511D47-A40E-8E20-0398-550BD89A4C28}"/>
              </a:ext>
            </a:extLst>
          </p:cNvPr>
          <p:cNvSpPr txBox="1"/>
          <p:nvPr/>
        </p:nvSpPr>
        <p:spPr>
          <a:xfrm>
            <a:off x="11117473" y="4070623"/>
            <a:ext cx="862095" cy="369332"/>
          </a:xfrm>
          <a:prstGeom prst="rect">
            <a:avLst/>
          </a:prstGeom>
          <a:noFill/>
        </p:spPr>
        <p:txBody>
          <a:bodyPr wrap="none" rtlCol="0">
            <a:spAutoFit/>
          </a:bodyPr>
          <a:lstStyle/>
          <a:p>
            <a:r>
              <a:rPr lang="en-US" dirty="0">
                <a:solidFill>
                  <a:schemeClr val="bg1"/>
                </a:solidFill>
              </a:rPr>
              <a:t>Q = CV</a:t>
            </a:r>
          </a:p>
        </p:txBody>
      </p:sp>
      <p:sp>
        <p:nvSpPr>
          <p:cNvPr id="2" name="TextBox 1">
            <a:extLst>
              <a:ext uri="{FF2B5EF4-FFF2-40B4-BE49-F238E27FC236}">
                <a16:creationId xmlns:a16="http://schemas.microsoft.com/office/drawing/2014/main" id="{90862732-F8BD-4F1D-E0A7-F02FDFB9DEA8}"/>
              </a:ext>
            </a:extLst>
          </p:cNvPr>
          <p:cNvSpPr txBox="1"/>
          <p:nvPr/>
        </p:nvSpPr>
        <p:spPr>
          <a:xfrm>
            <a:off x="11671470" y="6392101"/>
            <a:ext cx="308098" cy="369332"/>
          </a:xfrm>
          <a:prstGeom prst="rect">
            <a:avLst/>
          </a:prstGeom>
          <a:noFill/>
        </p:spPr>
        <p:txBody>
          <a:bodyPr wrap="none" rtlCol="0">
            <a:spAutoFit/>
          </a:bodyPr>
          <a:lstStyle/>
          <a:p>
            <a:r>
              <a:rPr lang="en-US" dirty="0">
                <a:solidFill>
                  <a:schemeClr val="bg1"/>
                </a:solidFill>
              </a:rPr>
              <a:t>7</a:t>
            </a:r>
          </a:p>
        </p:txBody>
      </p:sp>
      <p:pic>
        <p:nvPicPr>
          <p:cNvPr id="3" name="Picture 2">
            <a:extLst>
              <a:ext uri="{FF2B5EF4-FFF2-40B4-BE49-F238E27FC236}">
                <a16:creationId xmlns:a16="http://schemas.microsoft.com/office/drawing/2014/main" id="{F2C65550-09E2-08BF-FD91-2558D3CAAF8A}"/>
              </a:ext>
            </a:extLst>
          </p:cNvPr>
          <p:cNvPicPr>
            <a:picLocks noChangeAspect="1"/>
          </p:cNvPicPr>
          <p:nvPr/>
        </p:nvPicPr>
        <p:blipFill>
          <a:blip r:embed="rId4"/>
          <a:srcRect r="67328"/>
          <a:stretch>
            <a:fillRect/>
          </a:stretch>
        </p:blipFill>
        <p:spPr>
          <a:xfrm>
            <a:off x="0" y="-45924"/>
            <a:ext cx="1108038" cy="1258724"/>
          </a:xfrm>
          <a:prstGeom prst="rect">
            <a:avLst/>
          </a:prstGeom>
        </p:spPr>
      </p:pic>
    </p:spTree>
    <p:extLst>
      <p:ext uri="{BB962C8B-B14F-4D97-AF65-F5344CB8AC3E}">
        <p14:creationId xmlns:p14="http://schemas.microsoft.com/office/powerpoint/2010/main" val="11071817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BE3D6">
            <a:alpha val="76078"/>
          </a:srgbClr>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0DC25EA0-E748-7E8F-29D2-17140358F0EF}"/>
                  </a:ext>
                </a:extLst>
              </p:cNvPr>
              <p:cNvGraphicFramePr>
                <a:graphicFrameLocks noGrp="1"/>
              </p:cNvGraphicFramePr>
              <p:nvPr>
                <p:extLst>
                  <p:ext uri="{D42A27DB-BD31-4B8C-83A1-F6EECF244321}">
                    <p14:modId xmlns:p14="http://schemas.microsoft.com/office/powerpoint/2010/main" val="1530622421"/>
                  </p:ext>
                </p:extLst>
              </p:nvPr>
            </p:nvGraphicFramePr>
            <p:xfrm>
              <a:off x="5239312" y="1579260"/>
              <a:ext cx="6833910" cy="3481780"/>
            </p:xfrm>
            <a:graphic>
              <a:graphicData uri="http://schemas.openxmlformats.org/drawingml/2006/table">
                <a:tbl>
                  <a:tblPr firstRow="1" bandRow="1">
                    <a:tableStyleId>{D7AC3CCA-C797-4891-BE02-D94E43425B78}</a:tableStyleId>
                  </a:tblPr>
                  <a:tblGrid>
                    <a:gridCol w="1366782">
                      <a:extLst>
                        <a:ext uri="{9D8B030D-6E8A-4147-A177-3AD203B41FA5}">
                          <a16:colId xmlns:a16="http://schemas.microsoft.com/office/drawing/2014/main" val="2278642799"/>
                        </a:ext>
                      </a:extLst>
                    </a:gridCol>
                    <a:gridCol w="1366782">
                      <a:extLst>
                        <a:ext uri="{9D8B030D-6E8A-4147-A177-3AD203B41FA5}">
                          <a16:colId xmlns:a16="http://schemas.microsoft.com/office/drawing/2014/main" val="3493917860"/>
                        </a:ext>
                      </a:extLst>
                    </a:gridCol>
                    <a:gridCol w="1366782">
                      <a:extLst>
                        <a:ext uri="{9D8B030D-6E8A-4147-A177-3AD203B41FA5}">
                          <a16:colId xmlns:a16="http://schemas.microsoft.com/office/drawing/2014/main" val="91073741"/>
                        </a:ext>
                      </a:extLst>
                    </a:gridCol>
                    <a:gridCol w="1366782">
                      <a:extLst>
                        <a:ext uri="{9D8B030D-6E8A-4147-A177-3AD203B41FA5}">
                          <a16:colId xmlns:a16="http://schemas.microsoft.com/office/drawing/2014/main" val="113537786"/>
                        </a:ext>
                      </a:extLst>
                    </a:gridCol>
                    <a:gridCol w="1366782">
                      <a:extLst>
                        <a:ext uri="{9D8B030D-6E8A-4147-A177-3AD203B41FA5}">
                          <a16:colId xmlns:a16="http://schemas.microsoft.com/office/drawing/2014/main" val="2843161837"/>
                        </a:ext>
                      </a:extLst>
                    </a:gridCol>
                  </a:tblGrid>
                  <a:tr h="830226">
                    <a:tc>
                      <a:txBody>
                        <a:bodyPr/>
                        <a:lstStyle/>
                        <a:p>
                          <a:r>
                            <a:rPr lang="en-US" sz="1600" dirty="0">
                              <a:latin typeface="Times New Roman" panose="02020603050405020304" pitchFamily="18" charset="0"/>
                              <a:cs typeface="Times New Roman" panose="02020603050405020304" pitchFamily="18" charset="0"/>
                            </a:rPr>
                            <a:t>Device </a:t>
                          </a:r>
                        </a:p>
                      </a:txBody>
                      <a:tcPr/>
                    </a:tc>
                    <a:tc>
                      <a:txBody>
                        <a:bodyPr/>
                        <a:lstStyle/>
                        <a:p>
                          <a:r>
                            <a:rPr lang="en-US" sz="1600" dirty="0">
                              <a:latin typeface="Times New Roman" panose="02020603050405020304" pitchFamily="18" charset="0"/>
                              <a:cs typeface="Times New Roman" panose="02020603050405020304" pitchFamily="18" charset="0"/>
                            </a:rPr>
                            <a:t>Capacitance </a:t>
                          </a:r>
                        </a:p>
                      </a:txBody>
                      <a:tcPr/>
                    </a:tc>
                    <a:tc>
                      <a:txBody>
                        <a:bodyPr/>
                        <a:lstStyle/>
                        <a:p>
                          <a:r>
                            <a:rPr lang="en-US" sz="1600" dirty="0">
                              <a:latin typeface="Times New Roman" panose="02020603050405020304" pitchFamily="18" charset="0"/>
                              <a:cs typeface="Times New Roman" panose="02020603050405020304" pitchFamily="18" charset="0"/>
                            </a:rPr>
                            <a:t>Measured Pad Capacitance,</a:t>
                          </a:r>
                        </a:p>
                        <a:p>
                          <a:pPr/>
                          <a14:m>
                            <m:oMathPara xmlns:m="http://schemas.openxmlformats.org/officeDocument/2006/math">
                              <m:oMathParaPr>
                                <m:jc m:val="centerGroup"/>
                              </m:oMathParaPr>
                              <m:oMath xmlns:m="http://schemas.openxmlformats.org/officeDocument/2006/math">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𝐶</m:t>
                                    </m:r>
                                  </m:e>
                                  <m:sub>
                                    <m:r>
                                      <a:rPr lang="en-US" sz="1600" b="0" i="1" smtClean="0">
                                        <a:latin typeface="Cambria Math" panose="02040503050406030204" pitchFamily="18" charset="0"/>
                                      </a:rPr>
                                      <m:t>𝑚𝑒𝑎𝑠𝑢𝑟𝑒𝑑</m:t>
                                    </m:r>
                                  </m:sub>
                                </m:sSub>
                              </m:oMath>
                            </m:oMathPara>
                          </a14:m>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Calculated,</a:t>
                          </a:r>
                          <a:r>
                            <a:rPr lang="en-US" sz="1600" baseline="0"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1600" i="1" smtClean="0">
                                      <a:latin typeface="Cambria Math" panose="02040503050406030204" pitchFamily="18" charset="0"/>
                                    </a:rPr>
                                  </m:ctrlPr>
                                </m:sSubPr>
                                <m:e>
                                  <m:r>
                                    <a:rPr lang="en-US" sz="1600" b="1" smtClean="0">
                                      <a:latin typeface="Cambria Math" panose="02040503050406030204" pitchFamily="18" charset="0"/>
                                    </a:rPr>
                                    <m:t>𝒕</m:t>
                                  </m:r>
                                </m:e>
                                <m:sub>
                                  <m:r>
                                    <a:rPr lang="en-US" sz="1600" b="1" smtClean="0">
                                      <a:latin typeface="Cambria Math" panose="02040503050406030204" pitchFamily="18" charset="0"/>
                                    </a:rPr>
                                    <m:t>𝒐𝒙</m:t>
                                  </m:r>
                                </m:sub>
                              </m:sSub>
                            </m:oMath>
                          </a14:m>
                          <a:endParaRPr lang="en-US" sz="1600" dirty="0">
                            <a:latin typeface="Times New Roman" panose="02020603050405020304" pitchFamily="18" charset="0"/>
                            <a:cs typeface="Times New Roman" panose="02020603050405020304" pitchFamily="18" charset="0"/>
                          </a:endParaRPr>
                        </a:p>
                      </a:txBody>
                      <a:tcPr/>
                    </a:tc>
                    <a:tc>
                      <a:txBody>
                        <a:bodyPr/>
                        <a:lstStyle/>
                        <a:p>
                          <a:r>
                            <a:rPr lang="en-US" sz="1600" dirty="0" err="1">
                              <a:latin typeface="Times New Roman" panose="02020603050405020304" pitchFamily="18" charset="0"/>
                              <a:cs typeface="Times New Roman" panose="02020603050405020304" pitchFamily="18" charset="0"/>
                            </a:rPr>
                            <a:t>Filmetrics</a:t>
                          </a:r>
                          <a:r>
                            <a:rPr lang="en-US" sz="1600" baseline="0" dirty="0">
                              <a:latin typeface="Times New Roman" panose="02020603050405020304" pitchFamily="18" charset="0"/>
                              <a:cs typeface="Times New Roman" panose="02020603050405020304" pitchFamily="18" charset="0"/>
                            </a:rPr>
                            <a:t> Test Structure </a:t>
                          </a:r>
                          <a:r>
                            <a:rPr lang="en-US" sz="1600" dirty="0">
                              <a:latin typeface="Times New Roman" panose="02020603050405020304" pitchFamily="18" charset="0"/>
                              <a:cs typeface="Times New Roman" panose="02020603050405020304" pitchFamily="18" charset="0"/>
                            </a:rPr>
                            <a:t>Measured </a:t>
                          </a:r>
                          <a14:m>
                            <m:oMath xmlns:m="http://schemas.openxmlformats.org/officeDocument/2006/math">
                              <m:sSub>
                                <m:sSubPr>
                                  <m:ctrlPr>
                                    <a:rPr lang="en-US" sz="1600" i="1" smtClean="0">
                                      <a:latin typeface="Cambria Math" panose="02040503050406030204" pitchFamily="18" charset="0"/>
                                    </a:rPr>
                                  </m:ctrlPr>
                                </m:sSubPr>
                                <m:e>
                                  <m:r>
                                    <a:rPr lang="en-US" sz="1600" b="1" smtClean="0">
                                      <a:latin typeface="Cambria Math" panose="02040503050406030204" pitchFamily="18" charset="0"/>
                                    </a:rPr>
                                    <m:t>𝒕</m:t>
                                  </m:r>
                                </m:e>
                                <m:sub>
                                  <m:r>
                                    <a:rPr lang="en-US" sz="1600" b="1" smtClean="0">
                                      <a:latin typeface="Cambria Math" panose="02040503050406030204" pitchFamily="18" charset="0"/>
                                    </a:rPr>
                                    <m:t>𝒐𝒙</m:t>
                                  </m:r>
                                </m:sub>
                              </m:sSub>
                            </m:oMath>
                          </a14:m>
                          <a:endParaRPr 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869849933"/>
                      </a:ext>
                    </a:extLst>
                  </a:tr>
                  <a:tr h="433780">
                    <a:tc>
                      <a:txBody>
                        <a:bodyPr/>
                        <a:lstStyle/>
                        <a:p>
                          <a:pPr algn="ctr"/>
                          <a:r>
                            <a:rPr lang="en-US" sz="1600" dirty="0">
                              <a:latin typeface="Times New Roman" panose="02020603050405020304" pitchFamily="18" charset="0"/>
                              <a:cs typeface="Times New Roman" panose="02020603050405020304" pitchFamily="18" charset="0"/>
                            </a:rPr>
                            <a:t>6 µm beam</a:t>
                          </a:r>
                        </a:p>
                      </a:txBody>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13 pF</a:t>
                          </a:r>
                        </a:p>
                      </a:txBody>
                      <a:tcPr/>
                    </a:tc>
                    <a:tc>
                      <a:txBody>
                        <a:bodyPr/>
                        <a:lstStyle/>
                        <a:p>
                          <a:pPr algn="ctr"/>
                          <a:r>
                            <a:rPr lang="en-US" sz="1600" dirty="0">
                              <a:latin typeface="Times New Roman" panose="02020603050405020304" pitchFamily="18" charset="0"/>
                              <a:cs typeface="Times New Roman" panose="02020603050405020304" pitchFamily="18" charset="0"/>
                            </a:rPr>
                            <a:t>996 nm</a:t>
                          </a:r>
                        </a:p>
                      </a:txBody>
                      <a:tcPr/>
                    </a:tc>
                    <a:tc>
                      <a:txBody>
                        <a:bodyPr/>
                        <a:lstStyle/>
                        <a:p>
                          <a:pPr algn="ctr"/>
                          <a:r>
                            <a:rPr lang="en-US" sz="1600" dirty="0">
                              <a:latin typeface="Times New Roman" panose="02020603050405020304" pitchFamily="18" charset="0"/>
                              <a:cs typeface="Times New Roman" panose="02020603050405020304" pitchFamily="18" charset="0"/>
                            </a:rPr>
                            <a:t>900 nm</a:t>
                          </a:r>
                        </a:p>
                      </a:txBody>
                      <a:tcPr/>
                    </a:tc>
                    <a:extLst>
                      <a:ext uri="{0D108BD9-81ED-4DB2-BD59-A6C34878D82A}">
                        <a16:rowId xmlns:a16="http://schemas.microsoft.com/office/drawing/2014/main" val="3883831886"/>
                      </a:ext>
                    </a:extLst>
                  </a:tr>
                  <a:tr h="45069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6 µm beam</a:t>
                          </a:r>
                        </a:p>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22 pF</a:t>
                          </a:r>
                        </a:p>
                      </a:txBody>
                      <a:tcPr/>
                    </a:tc>
                    <a:tc>
                      <a:txBody>
                        <a:bodyPr/>
                        <a:lstStyle/>
                        <a:p>
                          <a:pPr algn="ctr"/>
                          <a:r>
                            <a:rPr lang="en-US" sz="1600" dirty="0">
                              <a:latin typeface="Times New Roman" panose="02020603050405020304" pitchFamily="18" charset="0"/>
                              <a:cs typeface="Times New Roman" panose="02020603050405020304" pitchFamily="18" charset="0"/>
                            </a:rPr>
                            <a:t>883 nm</a:t>
                          </a:r>
                        </a:p>
                      </a:txBody>
                      <a:tcPr/>
                    </a:tc>
                    <a:tc>
                      <a:txBody>
                        <a:bodyPr/>
                        <a:lstStyle/>
                        <a:p>
                          <a:pPr algn="ctr"/>
                          <a:r>
                            <a:rPr lang="en-US" sz="1600" dirty="0">
                              <a:latin typeface="Times New Roman" panose="02020603050405020304" pitchFamily="18" charset="0"/>
                              <a:cs typeface="Times New Roman" panose="02020603050405020304" pitchFamily="18" charset="0"/>
                            </a:rPr>
                            <a:t>900 nm</a:t>
                          </a:r>
                        </a:p>
                      </a:txBody>
                      <a:tcPr/>
                    </a:tc>
                    <a:extLst>
                      <a:ext uri="{0D108BD9-81ED-4DB2-BD59-A6C34878D82A}">
                        <a16:rowId xmlns:a16="http://schemas.microsoft.com/office/drawing/2014/main" val="1092073034"/>
                      </a:ext>
                    </a:extLst>
                  </a:tr>
                  <a:tr h="45069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15 µm beam</a:t>
                          </a:r>
                        </a:p>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13 pF</a:t>
                          </a:r>
                        </a:p>
                      </a:txBody>
                      <a:tcPr/>
                    </a:tc>
                    <a:tc>
                      <a:txBody>
                        <a:bodyPr/>
                        <a:lstStyle/>
                        <a:p>
                          <a:pPr algn="ctr"/>
                          <a:r>
                            <a:rPr lang="en-US" sz="1600" dirty="0">
                              <a:latin typeface="Times New Roman" panose="02020603050405020304" pitchFamily="18" charset="0"/>
                              <a:cs typeface="Times New Roman" panose="02020603050405020304" pitchFamily="18" charset="0"/>
                            </a:rPr>
                            <a:t>994 nm</a:t>
                          </a:r>
                        </a:p>
                      </a:txBody>
                      <a:tcPr/>
                    </a:tc>
                    <a:tc>
                      <a:txBody>
                        <a:bodyPr/>
                        <a:lstStyle/>
                        <a:p>
                          <a:pPr algn="ctr"/>
                          <a:r>
                            <a:rPr lang="en-US" sz="1600" dirty="0">
                              <a:latin typeface="Times New Roman" panose="02020603050405020304" pitchFamily="18" charset="0"/>
                              <a:cs typeface="Times New Roman" panose="02020603050405020304" pitchFamily="18" charset="0"/>
                            </a:rPr>
                            <a:t>900 nm</a:t>
                          </a:r>
                        </a:p>
                      </a:txBody>
                      <a:tcPr/>
                    </a:tc>
                    <a:extLst>
                      <a:ext uri="{0D108BD9-81ED-4DB2-BD59-A6C34878D82A}">
                        <a16:rowId xmlns:a16="http://schemas.microsoft.com/office/drawing/2014/main" val="3795782069"/>
                      </a:ext>
                    </a:extLst>
                  </a:tr>
                  <a:tr h="45069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15 µm beam</a:t>
                          </a:r>
                        </a:p>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20 pF</a:t>
                          </a:r>
                        </a:p>
                      </a:txBody>
                      <a:tcPr/>
                    </a:tc>
                    <a:tc>
                      <a:txBody>
                        <a:bodyPr/>
                        <a:lstStyle/>
                        <a:p>
                          <a:pPr algn="ctr"/>
                          <a:r>
                            <a:rPr lang="en-US" sz="1600" dirty="0">
                              <a:latin typeface="Times New Roman" panose="02020603050405020304" pitchFamily="18" charset="0"/>
                              <a:cs typeface="Times New Roman" panose="02020603050405020304" pitchFamily="18" charset="0"/>
                            </a:rPr>
                            <a:t>959 nm</a:t>
                          </a:r>
                        </a:p>
                      </a:txBody>
                      <a:tcPr/>
                    </a:tc>
                    <a:tc>
                      <a:txBody>
                        <a:bodyPr/>
                        <a:lstStyle/>
                        <a:p>
                          <a:pPr algn="ctr"/>
                          <a:r>
                            <a:rPr lang="en-US" sz="1600" dirty="0">
                              <a:latin typeface="Times New Roman" panose="02020603050405020304" pitchFamily="18" charset="0"/>
                              <a:cs typeface="Times New Roman" panose="02020603050405020304" pitchFamily="18" charset="0"/>
                            </a:rPr>
                            <a:t>900 nm </a:t>
                          </a:r>
                        </a:p>
                      </a:txBody>
                      <a:tcPr/>
                    </a:tc>
                    <a:extLst>
                      <a:ext uri="{0D108BD9-81ED-4DB2-BD59-A6C34878D82A}">
                        <a16:rowId xmlns:a16="http://schemas.microsoft.com/office/drawing/2014/main" val="205389742"/>
                      </a:ext>
                    </a:extLst>
                  </a:tr>
                </a:tbl>
              </a:graphicData>
            </a:graphic>
          </p:graphicFrame>
        </mc:Choice>
        <mc:Fallback xmlns="">
          <p:graphicFrame>
            <p:nvGraphicFramePr>
              <p:cNvPr id="4" name="Table 3">
                <a:extLst>
                  <a:ext uri="{FF2B5EF4-FFF2-40B4-BE49-F238E27FC236}">
                    <a16:creationId xmlns:a16="http://schemas.microsoft.com/office/drawing/2014/main" id="{0DC25EA0-E748-7E8F-29D2-17140358F0EF}"/>
                  </a:ext>
                </a:extLst>
              </p:cNvPr>
              <p:cNvGraphicFramePr>
                <a:graphicFrameLocks noGrp="1"/>
              </p:cNvGraphicFramePr>
              <p:nvPr>
                <p:extLst>
                  <p:ext uri="{D42A27DB-BD31-4B8C-83A1-F6EECF244321}">
                    <p14:modId xmlns:p14="http://schemas.microsoft.com/office/powerpoint/2010/main" val="1530622421"/>
                  </p:ext>
                </p:extLst>
              </p:nvPr>
            </p:nvGraphicFramePr>
            <p:xfrm>
              <a:off x="5239312" y="1579260"/>
              <a:ext cx="6833910" cy="3481780"/>
            </p:xfrm>
            <a:graphic>
              <a:graphicData uri="http://schemas.openxmlformats.org/drawingml/2006/table">
                <a:tbl>
                  <a:tblPr firstRow="1" bandRow="1">
                    <a:tableStyleId>{D7AC3CCA-C797-4891-BE02-D94E43425B78}</a:tableStyleId>
                  </a:tblPr>
                  <a:tblGrid>
                    <a:gridCol w="1366782">
                      <a:extLst>
                        <a:ext uri="{9D8B030D-6E8A-4147-A177-3AD203B41FA5}">
                          <a16:colId xmlns:a16="http://schemas.microsoft.com/office/drawing/2014/main" val="2278642799"/>
                        </a:ext>
                      </a:extLst>
                    </a:gridCol>
                    <a:gridCol w="1366782">
                      <a:extLst>
                        <a:ext uri="{9D8B030D-6E8A-4147-A177-3AD203B41FA5}">
                          <a16:colId xmlns:a16="http://schemas.microsoft.com/office/drawing/2014/main" val="3493917860"/>
                        </a:ext>
                      </a:extLst>
                    </a:gridCol>
                    <a:gridCol w="1366782">
                      <a:extLst>
                        <a:ext uri="{9D8B030D-6E8A-4147-A177-3AD203B41FA5}">
                          <a16:colId xmlns:a16="http://schemas.microsoft.com/office/drawing/2014/main" val="91073741"/>
                        </a:ext>
                      </a:extLst>
                    </a:gridCol>
                    <a:gridCol w="1366782">
                      <a:extLst>
                        <a:ext uri="{9D8B030D-6E8A-4147-A177-3AD203B41FA5}">
                          <a16:colId xmlns:a16="http://schemas.microsoft.com/office/drawing/2014/main" val="113537786"/>
                        </a:ext>
                      </a:extLst>
                    </a:gridCol>
                    <a:gridCol w="1366782">
                      <a:extLst>
                        <a:ext uri="{9D8B030D-6E8A-4147-A177-3AD203B41FA5}">
                          <a16:colId xmlns:a16="http://schemas.microsoft.com/office/drawing/2014/main" val="2843161837"/>
                        </a:ext>
                      </a:extLst>
                    </a:gridCol>
                  </a:tblGrid>
                  <a:tr h="1310640">
                    <a:tc>
                      <a:txBody>
                        <a:bodyPr/>
                        <a:lstStyle/>
                        <a:p>
                          <a:r>
                            <a:rPr lang="en-US" sz="1600" dirty="0">
                              <a:latin typeface="Times New Roman" panose="02020603050405020304" pitchFamily="18" charset="0"/>
                              <a:cs typeface="Times New Roman" panose="02020603050405020304" pitchFamily="18" charset="0"/>
                            </a:rPr>
                            <a:t>Device </a:t>
                          </a:r>
                        </a:p>
                      </a:txBody>
                      <a:tcPr/>
                    </a:tc>
                    <a:tc>
                      <a:txBody>
                        <a:bodyPr/>
                        <a:lstStyle/>
                        <a:p>
                          <a:r>
                            <a:rPr lang="en-US" sz="1600" dirty="0">
                              <a:latin typeface="Times New Roman" panose="02020603050405020304" pitchFamily="18" charset="0"/>
                              <a:cs typeface="Times New Roman" panose="02020603050405020304" pitchFamily="18" charset="0"/>
                            </a:rPr>
                            <a:t>Capacitance </a:t>
                          </a:r>
                        </a:p>
                      </a:txBody>
                      <a:tcPr/>
                    </a:tc>
                    <a:tc>
                      <a:txBody>
                        <a:bodyPr/>
                        <a:lstStyle/>
                        <a:p>
                          <a:endParaRPr lang="en-US"/>
                        </a:p>
                      </a:txBody>
                      <a:tcPr>
                        <a:blipFill>
                          <a:blip r:embed="rId2"/>
                          <a:stretch>
                            <a:fillRect l="-202804" t="-1923" r="-202804" b="-165385"/>
                          </a:stretch>
                        </a:blipFill>
                      </a:tcPr>
                    </a:tc>
                    <a:tc>
                      <a:txBody>
                        <a:bodyPr/>
                        <a:lstStyle/>
                        <a:p>
                          <a:endParaRPr lang="en-US"/>
                        </a:p>
                      </a:txBody>
                      <a:tcPr>
                        <a:blipFill>
                          <a:blip r:embed="rId2"/>
                          <a:stretch>
                            <a:fillRect l="-300000" t="-1923" r="-100926" b="-165385"/>
                          </a:stretch>
                        </a:blipFill>
                      </a:tcPr>
                    </a:tc>
                    <a:tc>
                      <a:txBody>
                        <a:bodyPr/>
                        <a:lstStyle/>
                        <a:p>
                          <a:endParaRPr lang="en-US"/>
                        </a:p>
                      </a:txBody>
                      <a:tcPr>
                        <a:blipFill>
                          <a:blip r:embed="rId2"/>
                          <a:stretch>
                            <a:fillRect l="-400000" t="-1923" r="-926" b="-165385"/>
                          </a:stretch>
                        </a:blipFill>
                      </a:tcPr>
                    </a:tc>
                    <a:extLst>
                      <a:ext uri="{0D108BD9-81ED-4DB2-BD59-A6C34878D82A}">
                        <a16:rowId xmlns:a16="http://schemas.microsoft.com/office/drawing/2014/main" val="2869849933"/>
                      </a:ext>
                    </a:extLst>
                  </a:tr>
                  <a:tr h="433780">
                    <a:tc>
                      <a:txBody>
                        <a:bodyPr/>
                        <a:lstStyle/>
                        <a:p>
                          <a:pPr algn="ctr"/>
                          <a:r>
                            <a:rPr lang="en-US" sz="1600" dirty="0">
                              <a:latin typeface="Times New Roman" panose="02020603050405020304" pitchFamily="18" charset="0"/>
                              <a:cs typeface="Times New Roman" panose="02020603050405020304" pitchFamily="18" charset="0"/>
                            </a:rPr>
                            <a:t>6 µm beam</a:t>
                          </a:r>
                        </a:p>
                      </a:txBody>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13 pF</a:t>
                          </a:r>
                        </a:p>
                      </a:txBody>
                      <a:tcPr/>
                    </a:tc>
                    <a:tc>
                      <a:txBody>
                        <a:bodyPr/>
                        <a:lstStyle/>
                        <a:p>
                          <a:pPr algn="ctr"/>
                          <a:r>
                            <a:rPr lang="en-US" sz="1600" dirty="0">
                              <a:latin typeface="Times New Roman" panose="02020603050405020304" pitchFamily="18" charset="0"/>
                              <a:cs typeface="Times New Roman" panose="02020603050405020304" pitchFamily="18" charset="0"/>
                            </a:rPr>
                            <a:t>996 nm</a:t>
                          </a:r>
                        </a:p>
                      </a:txBody>
                      <a:tcPr/>
                    </a:tc>
                    <a:tc>
                      <a:txBody>
                        <a:bodyPr/>
                        <a:lstStyle/>
                        <a:p>
                          <a:pPr algn="ctr"/>
                          <a:r>
                            <a:rPr lang="en-US" sz="1600" dirty="0">
                              <a:latin typeface="Times New Roman" panose="02020603050405020304" pitchFamily="18" charset="0"/>
                              <a:cs typeface="Times New Roman" panose="02020603050405020304" pitchFamily="18" charset="0"/>
                            </a:rPr>
                            <a:t>900 nm</a:t>
                          </a:r>
                        </a:p>
                      </a:txBody>
                      <a:tcPr/>
                    </a:tc>
                    <a:extLst>
                      <a:ext uri="{0D108BD9-81ED-4DB2-BD59-A6C34878D82A}">
                        <a16:rowId xmlns:a16="http://schemas.microsoft.com/office/drawing/2014/main" val="3883831886"/>
                      </a:ext>
                    </a:extLst>
                  </a:tr>
                  <a:tr h="5791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6 µm beam</a:t>
                          </a:r>
                        </a:p>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22 pF</a:t>
                          </a:r>
                        </a:p>
                      </a:txBody>
                      <a:tcPr/>
                    </a:tc>
                    <a:tc>
                      <a:txBody>
                        <a:bodyPr/>
                        <a:lstStyle/>
                        <a:p>
                          <a:pPr algn="ctr"/>
                          <a:r>
                            <a:rPr lang="en-US" sz="1600" dirty="0">
                              <a:latin typeface="Times New Roman" panose="02020603050405020304" pitchFamily="18" charset="0"/>
                              <a:cs typeface="Times New Roman" panose="02020603050405020304" pitchFamily="18" charset="0"/>
                            </a:rPr>
                            <a:t>883 nm</a:t>
                          </a:r>
                        </a:p>
                      </a:txBody>
                      <a:tcPr/>
                    </a:tc>
                    <a:tc>
                      <a:txBody>
                        <a:bodyPr/>
                        <a:lstStyle/>
                        <a:p>
                          <a:pPr algn="ctr"/>
                          <a:r>
                            <a:rPr lang="en-US" sz="1600" dirty="0">
                              <a:latin typeface="Times New Roman" panose="02020603050405020304" pitchFamily="18" charset="0"/>
                              <a:cs typeface="Times New Roman" panose="02020603050405020304" pitchFamily="18" charset="0"/>
                            </a:rPr>
                            <a:t>900 nm</a:t>
                          </a:r>
                        </a:p>
                      </a:txBody>
                      <a:tcPr/>
                    </a:tc>
                    <a:extLst>
                      <a:ext uri="{0D108BD9-81ED-4DB2-BD59-A6C34878D82A}">
                        <a16:rowId xmlns:a16="http://schemas.microsoft.com/office/drawing/2014/main" val="1092073034"/>
                      </a:ext>
                    </a:extLst>
                  </a:tr>
                  <a:tr h="5791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15 µm beam</a:t>
                          </a:r>
                        </a:p>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13 pF</a:t>
                          </a:r>
                        </a:p>
                      </a:txBody>
                      <a:tcPr/>
                    </a:tc>
                    <a:tc>
                      <a:txBody>
                        <a:bodyPr/>
                        <a:lstStyle/>
                        <a:p>
                          <a:pPr algn="ctr"/>
                          <a:r>
                            <a:rPr lang="en-US" sz="1600" dirty="0">
                              <a:latin typeface="Times New Roman" panose="02020603050405020304" pitchFamily="18" charset="0"/>
                              <a:cs typeface="Times New Roman" panose="02020603050405020304" pitchFamily="18" charset="0"/>
                            </a:rPr>
                            <a:t>994 nm</a:t>
                          </a:r>
                        </a:p>
                      </a:txBody>
                      <a:tcPr/>
                    </a:tc>
                    <a:tc>
                      <a:txBody>
                        <a:bodyPr/>
                        <a:lstStyle/>
                        <a:p>
                          <a:pPr algn="ctr"/>
                          <a:r>
                            <a:rPr lang="en-US" sz="1600" dirty="0">
                              <a:latin typeface="Times New Roman" panose="02020603050405020304" pitchFamily="18" charset="0"/>
                              <a:cs typeface="Times New Roman" panose="02020603050405020304" pitchFamily="18" charset="0"/>
                            </a:rPr>
                            <a:t>900 nm</a:t>
                          </a:r>
                        </a:p>
                      </a:txBody>
                      <a:tcPr/>
                    </a:tc>
                    <a:extLst>
                      <a:ext uri="{0D108BD9-81ED-4DB2-BD59-A6C34878D82A}">
                        <a16:rowId xmlns:a16="http://schemas.microsoft.com/office/drawing/2014/main" val="3795782069"/>
                      </a:ext>
                    </a:extLst>
                  </a:tr>
                  <a:tr h="5791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15 µm beam</a:t>
                          </a:r>
                        </a:p>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latin typeface="Times New Roman" panose="02020603050405020304" pitchFamily="18" charset="0"/>
                              <a:cs typeface="Times New Roman" panose="02020603050405020304" pitchFamily="18" charset="0"/>
                            </a:rPr>
                            <a:t>20 pF</a:t>
                          </a:r>
                        </a:p>
                      </a:txBody>
                      <a:tcPr/>
                    </a:tc>
                    <a:tc>
                      <a:txBody>
                        <a:bodyPr/>
                        <a:lstStyle/>
                        <a:p>
                          <a:pPr algn="ctr"/>
                          <a:r>
                            <a:rPr lang="en-US" sz="1600" dirty="0">
                              <a:latin typeface="Times New Roman" panose="02020603050405020304" pitchFamily="18" charset="0"/>
                              <a:cs typeface="Times New Roman" panose="02020603050405020304" pitchFamily="18" charset="0"/>
                            </a:rPr>
                            <a:t>959 nm</a:t>
                          </a:r>
                        </a:p>
                      </a:txBody>
                      <a:tcPr/>
                    </a:tc>
                    <a:tc>
                      <a:txBody>
                        <a:bodyPr/>
                        <a:lstStyle/>
                        <a:p>
                          <a:pPr algn="ctr"/>
                          <a:r>
                            <a:rPr lang="en-US" sz="1600" dirty="0">
                              <a:latin typeface="Times New Roman" panose="02020603050405020304" pitchFamily="18" charset="0"/>
                              <a:cs typeface="Times New Roman" panose="02020603050405020304" pitchFamily="18" charset="0"/>
                            </a:rPr>
                            <a:t>900 nm </a:t>
                          </a:r>
                        </a:p>
                      </a:txBody>
                      <a:tcPr/>
                    </a:tc>
                    <a:extLst>
                      <a:ext uri="{0D108BD9-81ED-4DB2-BD59-A6C34878D82A}">
                        <a16:rowId xmlns:a16="http://schemas.microsoft.com/office/drawing/2014/main" val="205389742"/>
                      </a:ext>
                    </a:extLst>
                  </a:tr>
                </a:tbl>
              </a:graphicData>
            </a:graphic>
          </p:graphicFrame>
        </mc:Fallback>
      </mc:AlternateContent>
      <p:sp>
        <p:nvSpPr>
          <p:cNvPr id="7" name="Up Arrow 6">
            <a:extLst>
              <a:ext uri="{FF2B5EF4-FFF2-40B4-BE49-F238E27FC236}">
                <a16:creationId xmlns:a16="http://schemas.microsoft.com/office/drawing/2014/main" id="{2C6D29FA-840B-C046-4578-5CAB56416DF5}"/>
              </a:ext>
            </a:extLst>
          </p:cNvPr>
          <p:cNvSpPr/>
          <p:nvPr/>
        </p:nvSpPr>
        <p:spPr bwMode="auto">
          <a:xfrm>
            <a:off x="9545570" y="5154560"/>
            <a:ext cx="810227" cy="1061639"/>
          </a:xfrm>
          <a:prstGeom prst="upArrow">
            <a:avLst/>
          </a:prstGeom>
          <a:solidFill>
            <a:schemeClr val="tx1"/>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i="0" u="none" strike="noStrike" normalizeH="0" baseline="0">
              <a:ln w="0"/>
              <a:effectLst>
                <a:outerShdw blurRad="38100" dist="19050" dir="2700000" algn="tl" rotWithShape="0">
                  <a:schemeClr val="dk1">
                    <a:alpha val="40000"/>
                  </a:schemeClr>
                </a:outerShdw>
              </a:effectLst>
              <a:latin typeface="Book Antiqua" pitchFamily="18" charset="0"/>
            </a:endParaRPr>
          </a:p>
        </p:txBody>
      </p:sp>
      <p:sp>
        <p:nvSpPr>
          <p:cNvPr id="8" name="Up Arrow 7">
            <a:extLst>
              <a:ext uri="{FF2B5EF4-FFF2-40B4-BE49-F238E27FC236}">
                <a16:creationId xmlns:a16="http://schemas.microsoft.com/office/drawing/2014/main" id="{DD966A84-A504-0E35-8F3A-145C596F2D31}"/>
              </a:ext>
            </a:extLst>
          </p:cNvPr>
          <p:cNvSpPr/>
          <p:nvPr/>
        </p:nvSpPr>
        <p:spPr bwMode="auto">
          <a:xfrm>
            <a:off x="11046788" y="5154559"/>
            <a:ext cx="810227" cy="1061639"/>
          </a:xfrm>
          <a:prstGeom prst="upArrow">
            <a:avLst/>
          </a:prstGeom>
          <a:solidFill>
            <a:schemeClr val="tx1"/>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Book Antiqua" pitchFamily="18" charset="0"/>
            </a:endParaRPr>
          </a:p>
        </p:txBody>
      </p:sp>
      <p:sp>
        <p:nvSpPr>
          <p:cNvPr id="10" name="TextBox 9">
            <a:extLst>
              <a:ext uri="{FF2B5EF4-FFF2-40B4-BE49-F238E27FC236}">
                <a16:creationId xmlns:a16="http://schemas.microsoft.com/office/drawing/2014/main" id="{03286534-25B5-3A61-2159-D054FD832E76}"/>
              </a:ext>
            </a:extLst>
          </p:cNvPr>
          <p:cNvSpPr txBox="1"/>
          <p:nvPr/>
        </p:nvSpPr>
        <p:spPr>
          <a:xfrm>
            <a:off x="4037455" y="6317206"/>
            <a:ext cx="9346801" cy="400110"/>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Similar results between electrical and optical testing — confirms device geometry</a:t>
            </a:r>
            <a:r>
              <a:rPr lang="en-US" sz="2000" dirty="0">
                <a:latin typeface="Times New Roman" panose="02020603050405020304" pitchFamily="18" charset="0"/>
                <a:cs typeface="Times New Roman" panose="02020603050405020304" pitchFamily="18" charset="0"/>
              </a:rPr>
              <a:t>.</a:t>
            </a:r>
          </a:p>
        </p:txBody>
      </p:sp>
      <p:sp>
        <p:nvSpPr>
          <p:cNvPr id="11" name="Title 1">
            <a:extLst>
              <a:ext uri="{FF2B5EF4-FFF2-40B4-BE49-F238E27FC236}">
                <a16:creationId xmlns:a16="http://schemas.microsoft.com/office/drawing/2014/main" id="{ADCB344C-4E35-2825-DCD1-24994F7FE95A}"/>
              </a:ext>
            </a:extLst>
          </p:cNvPr>
          <p:cNvSpPr txBox="1">
            <a:spLocks/>
          </p:cNvSpPr>
          <p:nvPr/>
        </p:nvSpPr>
        <p:spPr bwMode="auto">
          <a:xfrm>
            <a:off x="1088702" y="307677"/>
            <a:ext cx="10363200" cy="782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600" b="1">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3600">
                <a:solidFill>
                  <a:schemeClr val="tx2"/>
                </a:solidFill>
                <a:latin typeface="Times New Roman" pitchFamily="18" charset="0"/>
                <a:ea typeface="ＭＳ Ｐゴシック" charset="0"/>
                <a:cs typeface="ＭＳ Ｐゴシック" charset="0"/>
              </a:defRPr>
            </a:lvl5pPr>
            <a:lvl6pPr marL="457200" algn="ctr" rtl="0" eaLnBrk="1" fontAlgn="base" hangingPunct="1">
              <a:spcBef>
                <a:spcPct val="0"/>
              </a:spcBef>
              <a:spcAft>
                <a:spcPct val="0"/>
              </a:spcAft>
              <a:defRPr sz="3600">
                <a:solidFill>
                  <a:schemeClr val="tx2"/>
                </a:solidFill>
                <a:latin typeface="Times New Roman" pitchFamily="18" charset="0"/>
              </a:defRPr>
            </a:lvl6pPr>
            <a:lvl7pPr marL="914400" algn="ctr" rtl="0" eaLnBrk="1" fontAlgn="base" hangingPunct="1">
              <a:spcBef>
                <a:spcPct val="0"/>
              </a:spcBef>
              <a:spcAft>
                <a:spcPct val="0"/>
              </a:spcAft>
              <a:defRPr sz="3600">
                <a:solidFill>
                  <a:schemeClr val="tx2"/>
                </a:solidFill>
                <a:latin typeface="Times New Roman" pitchFamily="18" charset="0"/>
              </a:defRPr>
            </a:lvl7pPr>
            <a:lvl8pPr marL="1371600" algn="ctr" rtl="0" eaLnBrk="1" fontAlgn="base" hangingPunct="1">
              <a:spcBef>
                <a:spcPct val="0"/>
              </a:spcBef>
              <a:spcAft>
                <a:spcPct val="0"/>
              </a:spcAft>
              <a:defRPr sz="3600">
                <a:solidFill>
                  <a:schemeClr val="tx2"/>
                </a:solidFill>
                <a:latin typeface="Times New Roman" pitchFamily="18" charset="0"/>
              </a:defRPr>
            </a:lvl8pPr>
            <a:lvl9pPr marL="1828800" algn="ctr" rtl="0" eaLnBrk="1" fontAlgn="base" hangingPunct="1">
              <a:spcBef>
                <a:spcPct val="0"/>
              </a:spcBef>
              <a:spcAft>
                <a:spcPct val="0"/>
              </a:spcAft>
              <a:defRPr sz="3600">
                <a:solidFill>
                  <a:schemeClr val="tx2"/>
                </a:solidFill>
                <a:latin typeface="Times New Roman" pitchFamily="18" charset="0"/>
              </a:defRPr>
            </a:lvl9pPr>
          </a:lstStyle>
          <a:p>
            <a:r>
              <a:rPr lang="en-US" kern="0" dirty="0">
                <a:solidFill>
                  <a:srgbClr val="C00000"/>
                </a:solidFill>
              </a:rPr>
              <a:t>Confirm oxide thickness </a:t>
            </a:r>
          </a:p>
        </p:txBody>
      </p:sp>
      <p:sp>
        <p:nvSpPr>
          <p:cNvPr id="12" name="TextBox 11">
            <a:extLst>
              <a:ext uri="{FF2B5EF4-FFF2-40B4-BE49-F238E27FC236}">
                <a16:creationId xmlns:a16="http://schemas.microsoft.com/office/drawing/2014/main" id="{AB1B8FE3-3E55-F408-321F-9275DC7C6BAB}"/>
              </a:ext>
            </a:extLst>
          </p:cNvPr>
          <p:cNvSpPr txBox="1"/>
          <p:nvPr/>
        </p:nvSpPr>
        <p:spPr>
          <a:xfrm>
            <a:off x="0" y="1634647"/>
            <a:ext cx="3384722" cy="369332"/>
          </a:xfrm>
          <a:prstGeom prst="rect">
            <a:avLst/>
          </a:prstGeom>
          <a:noFill/>
        </p:spPr>
        <p:txBody>
          <a:bodyPr wrap="square" rtlCol="0">
            <a:spAutoFit/>
          </a:bodyPr>
          <a:lstStyle/>
          <a:p>
            <a:r>
              <a:rPr lang="en-US" b="1" dirty="0"/>
              <a:t>Cross-section of the device:</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A46BF2C-1FBD-BAF9-1864-AEA3086739F4}"/>
                  </a:ext>
                </a:extLst>
              </p:cNvPr>
              <p:cNvSpPr txBox="1"/>
              <p:nvPr/>
            </p:nvSpPr>
            <p:spPr>
              <a:xfrm>
                <a:off x="425934" y="5677214"/>
                <a:ext cx="3316587" cy="75629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𝐶</m:t>
                          </m:r>
                        </m:e>
                        <m:sub>
                          <m:r>
                            <a:rPr lang="en-US" sz="2400" b="0" i="1" smtClean="0">
                              <a:latin typeface="Cambria Math" panose="02040503050406030204" pitchFamily="18" charset="0"/>
                            </a:rPr>
                            <m:t>𝑚𝑒𝑎𝑠𝑢𝑟𝑒𝑑</m:t>
                          </m:r>
                        </m:sub>
                      </m:sSub>
                      <m:r>
                        <a:rPr lang="en-US" sz="2400" b="0" i="1" smtClean="0">
                          <a:latin typeface="Cambria Math" panose="02040503050406030204" pitchFamily="18" charset="0"/>
                        </a:rPr>
                        <m:t>= </m:t>
                      </m:r>
                      <m:f>
                        <m:fPr>
                          <m:ctrlPr>
                            <a:rPr lang="en-US" sz="2400" b="0" i="1" smtClean="0">
                              <a:latin typeface="Cambria Math" panose="02040503050406030204" pitchFamily="18" charset="0"/>
                            </a:rPr>
                          </m:ctrlPr>
                        </m:fPr>
                        <m:num>
                          <m:sSub>
                            <m:sSubPr>
                              <m:ctrlPr>
                                <a:rPr lang="en-US" sz="2400" b="0" i="1" smtClean="0">
                                  <a:latin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𝜖</m:t>
                              </m:r>
                            </m:e>
                            <m:sub>
                              <m:r>
                                <a:rPr lang="en-US" sz="2400" b="0" i="1" smtClean="0">
                                  <a:latin typeface="Cambria Math" panose="02040503050406030204" pitchFamily="18" charset="0"/>
                                </a:rPr>
                                <m:t>𝑟</m:t>
                              </m:r>
                            </m:sub>
                          </m:sSub>
                          <m:sSub>
                            <m:sSubPr>
                              <m:ctrlPr>
                                <a:rPr lang="en-US" sz="2400" b="0" i="1" smtClean="0">
                                  <a:latin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𝜖</m:t>
                              </m:r>
                            </m:e>
                            <m:sub>
                              <m:r>
                                <a:rPr lang="en-US" sz="2400" b="0" i="1" smtClean="0">
                                  <a:latin typeface="Cambria Math" panose="02040503050406030204" pitchFamily="18" charset="0"/>
                                </a:rPr>
                                <m:t>0</m:t>
                              </m:r>
                            </m:sub>
                          </m:sSub>
                          <m:r>
                            <a:rPr lang="en-US" sz="2400" b="0" i="1" smtClean="0">
                              <a:latin typeface="Cambria Math" panose="02040503050406030204" pitchFamily="18" charset="0"/>
                              <a:ea typeface="Cambria Math" panose="02040503050406030204" pitchFamily="18" charset="0"/>
                            </a:rPr>
                            <m:t>𝐴</m:t>
                          </m:r>
                        </m:num>
                        <m:den>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𝑡</m:t>
                              </m:r>
                            </m:e>
                            <m:sub>
                              <m:r>
                                <a:rPr lang="en-US" sz="2400" b="0" i="1" smtClean="0">
                                  <a:latin typeface="Cambria Math" panose="02040503050406030204" pitchFamily="18" charset="0"/>
                                </a:rPr>
                                <m:t>𝑜𝑥</m:t>
                              </m:r>
                            </m:sub>
                          </m:sSub>
                        </m:den>
                      </m:f>
                    </m:oMath>
                  </m:oMathPara>
                </a14:m>
                <a:endParaRPr lang="en-US" sz="2400" dirty="0"/>
              </a:p>
            </p:txBody>
          </p:sp>
        </mc:Choice>
        <mc:Fallback xmlns="">
          <p:sp>
            <p:nvSpPr>
              <p:cNvPr id="5" name="TextBox 4">
                <a:extLst>
                  <a:ext uri="{FF2B5EF4-FFF2-40B4-BE49-F238E27FC236}">
                    <a16:creationId xmlns:a16="http://schemas.microsoft.com/office/drawing/2014/main" id="{FA46BF2C-1FBD-BAF9-1864-AEA3086739F4}"/>
                  </a:ext>
                </a:extLst>
              </p:cNvPr>
              <p:cNvSpPr txBox="1">
                <a:spLocks noRot="1" noChangeAspect="1" noMove="1" noResize="1" noEditPoints="1" noAdjustHandles="1" noChangeArrowheads="1" noChangeShapeType="1" noTextEdit="1"/>
              </p:cNvSpPr>
              <p:nvPr/>
            </p:nvSpPr>
            <p:spPr>
              <a:xfrm>
                <a:off x="425934" y="5677214"/>
                <a:ext cx="3316587" cy="756297"/>
              </a:xfrm>
              <a:prstGeom prst="rect">
                <a:avLst/>
              </a:prstGeom>
              <a:blipFill>
                <a:blip r:embed="rId3"/>
                <a:stretch>
                  <a:fillRect b="-65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35A1D957-CFBC-0D6A-74EC-9476F7391EB6}"/>
                  </a:ext>
                </a:extLst>
              </p:cNvPr>
              <p:cNvSpPr txBox="1"/>
              <p:nvPr/>
            </p:nvSpPr>
            <p:spPr>
              <a:xfrm>
                <a:off x="17988" y="2500816"/>
                <a:ext cx="245501" cy="28775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1</m:t>
                          </m:r>
                        </m:sub>
                      </m:sSub>
                    </m:oMath>
                  </m:oMathPara>
                </a14:m>
                <a:endParaRPr lang="en-US" dirty="0"/>
              </a:p>
            </p:txBody>
          </p:sp>
        </mc:Choice>
        <mc:Fallback xmlns="">
          <p:sp>
            <p:nvSpPr>
              <p:cNvPr id="14" name="TextBox 13">
                <a:extLst>
                  <a:ext uri="{FF2B5EF4-FFF2-40B4-BE49-F238E27FC236}">
                    <a16:creationId xmlns:a16="http://schemas.microsoft.com/office/drawing/2014/main" id="{35A1D957-CFBC-0D6A-74EC-9476F7391EB6}"/>
                  </a:ext>
                </a:extLst>
              </p:cNvPr>
              <p:cNvSpPr txBox="1">
                <a:spLocks noRot="1" noChangeAspect="1" noMove="1" noResize="1" noEditPoints="1" noAdjustHandles="1" noChangeArrowheads="1" noChangeShapeType="1" noTextEdit="1"/>
              </p:cNvSpPr>
              <p:nvPr/>
            </p:nvSpPr>
            <p:spPr>
              <a:xfrm>
                <a:off x="17988" y="2500816"/>
                <a:ext cx="245501" cy="287759"/>
              </a:xfrm>
              <a:prstGeom prst="rect">
                <a:avLst/>
              </a:prstGeom>
              <a:blipFill>
                <a:blip r:embed="rId4"/>
                <a:stretch>
                  <a:fillRect l="-25000" r="-15000" b="-8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9EAAF4C-B0B5-265D-B207-7615295EE7AD}"/>
                  </a:ext>
                </a:extLst>
              </p:cNvPr>
              <p:cNvSpPr txBox="1"/>
              <p:nvPr/>
            </p:nvSpPr>
            <p:spPr>
              <a:xfrm>
                <a:off x="-19672" y="3358596"/>
                <a:ext cx="250100" cy="28775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2</m:t>
                          </m:r>
                        </m:sub>
                      </m:sSub>
                    </m:oMath>
                  </m:oMathPara>
                </a14:m>
                <a:endParaRPr lang="en-US" dirty="0"/>
              </a:p>
            </p:txBody>
          </p:sp>
        </mc:Choice>
        <mc:Fallback xmlns="">
          <p:sp>
            <p:nvSpPr>
              <p:cNvPr id="15" name="TextBox 14">
                <a:extLst>
                  <a:ext uri="{FF2B5EF4-FFF2-40B4-BE49-F238E27FC236}">
                    <a16:creationId xmlns:a16="http://schemas.microsoft.com/office/drawing/2014/main" id="{39EAAF4C-B0B5-265D-B207-7615295EE7AD}"/>
                  </a:ext>
                </a:extLst>
              </p:cNvPr>
              <p:cNvSpPr txBox="1">
                <a:spLocks noRot="1" noChangeAspect="1" noMove="1" noResize="1" noEditPoints="1" noAdjustHandles="1" noChangeArrowheads="1" noChangeShapeType="1" noTextEdit="1"/>
              </p:cNvSpPr>
              <p:nvPr/>
            </p:nvSpPr>
            <p:spPr>
              <a:xfrm>
                <a:off x="-19672" y="3358596"/>
                <a:ext cx="250100" cy="287759"/>
              </a:xfrm>
              <a:prstGeom prst="rect">
                <a:avLst/>
              </a:prstGeom>
              <a:blipFill>
                <a:blip r:embed="rId5"/>
                <a:stretch>
                  <a:fillRect l="-28571" r="-9524" b="-8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E25F26AA-A636-DCC5-F8B4-B577B14FE960}"/>
                  </a:ext>
                </a:extLst>
              </p:cNvPr>
              <p:cNvSpPr txBox="1"/>
              <p:nvPr/>
            </p:nvSpPr>
            <p:spPr>
              <a:xfrm>
                <a:off x="7122086" y="2941908"/>
                <a:ext cx="28405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1</m:t>
                          </m:r>
                        </m:sub>
                      </m:sSub>
                    </m:oMath>
                  </m:oMathPara>
                </a14:m>
                <a:endParaRPr lang="en-US" dirty="0"/>
              </a:p>
            </p:txBody>
          </p:sp>
        </mc:Choice>
        <mc:Fallback xmlns="">
          <p:sp>
            <p:nvSpPr>
              <p:cNvPr id="16" name="TextBox 15">
                <a:extLst>
                  <a:ext uri="{FF2B5EF4-FFF2-40B4-BE49-F238E27FC236}">
                    <a16:creationId xmlns:a16="http://schemas.microsoft.com/office/drawing/2014/main" id="{E25F26AA-A636-DCC5-F8B4-B577B14FE960}"/>
                  </a:ext>
                </a:extLst>
              </p:cNvPr>
              <p:cNvSpPr txBox="1">
                <a:spLocks noRot="1" noChangeAspect="1" noMove="1" noResize="1" noEditPoints="1" noAdjustHandles="1" noChangeArrowheads="1" noChangeShapeType="1" noTextEdit="1"/>
              </p:cNvSpPr>
              <p:nvPr/>
            </p:nvSpPr>
            <p:spPr>
              <a:xfrm>
                <a:off x="7122086" y="2941908"/>
                <a:ext cx="284052" cy="276999"/>
              </a:xfrm>
              <a:prstGeom prst="rect">
                <a:avLst/>
              </a:prstGeom>
              <a:blipFill>
                <a:blip r:embed="rId6"/>
                <a:stretch>
                  <a:fillRect l="-16667" r="-4167"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23548A63-2C20-E299-CB3B-431826978E6F}"/>
                  </a:ext>
                </a:extLst>
              </p:cNvPr>
              <p:cNvSpPr txBox="1"/>
              <p:nvPr/>
            </p:nvSpPr>
            <p:spPr>
              <a:xfrm>
                <a:off x="7122086" y="3533559"/>
                <a:ext cx="28937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2</m:t>
                          </m:r>
                        </m:sub>
                      </m:sSub>
                    </m:oMath>
                  </m:oMathPara>
                </a14:m>
                <a:endParaRPr lang="en-US" dirty="0"/>
              </a:p>
            </p:txBody>
          </p:sp>
        </mc:Choice>
        <mc:Fallback xmlns="">
          <p:sp>
            <p:nvSpPr>
              <p:cNvPr id="17" name="TextBox 16">
                <a:extLst>
                  <a:ext uri="{FF2B5EF4-FFF2-40B4-BE49-F238E27FC236}">
                    <a16:creationId xmlns:a16="http://schemas.microsoft.com/office/drawing/2014/main" id="{23548A63-2C20-E299-CB3B-431826978E6F}"/>
                  </a:ext>
                </a:extLst>
              </p:cNvPr>
              <p:cNvSpPr txBox="1">
                <a:spLocks noRot="1" noChangeAspect="1" noMove="1" noResize="1" noEditPoints="1" noAdjustHandles="1" noChangeArrowheads="1" noChangeShapeType="1" noTextEdit="1"/>
              </p:cNvSpPr>
              <p:nvPr/>
            </p:nvSpPr>
            <p:spPr>
              <a:xfrm>
                <a:off x="7122086" y="3533559"/>
                <a:ext cx="289374" cy="276999"/>
              </a:xfrm>
              <a:prstGeom prst="rect">
                <a:avLst/>
              </a:prstGeom>
              <a:blipFill>
                <a:blip r:embed="rId7"/>
                <a:stretch>
                  <a:fillRect l="-16667" r="-4167" b="-1818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BBA1EE4-F122-156A-2370-0B593CB5916F}"/>
                  </a:ext>
                </a:extLst>
              </p:cNvPr>
              <p:cNvSpPr txBox="1"/>
              <p:nvPr/>
            </p:nvSpPr>
            <p:spPr>
              <a:xfrm>
                <a:off x="45721" y="5215549"/>
                <a:ext cx="3991734" cy="461665"/>
              </a:xfrm>
              <a:prstGeom prst="rect">
                <a:avLst/>
              </a:prstGeom>
              <a:noFill/>
            </p:spPr>
            <p:txBody>
              <a:bodyPr wrap="none" rtlCol="0">
                <a:spAutoFit/>
              </a:bodyPr>
              <a:lstStyle/>
              <a:p>
                <a:r>
                  <a:rPr lang="en-US" sz="2400" dirty="0"/>
                  <a:t>Formula used to calculate </a:t>
                </a:r>
                <a14:m>
                  <m:oMath xmlns:m="http://schemas.openxmlformats.org/officeDocument/2006/math">
                    <m:sSub>
                      <m:sSubPr>
                        <m:ctrlPr>
                          <a:rPr lang="en-US" sz="2400" i="1">
                            <a:latin typeface="Cambria Math" panose="02040503050406030204" pitchFamily="18" charset="0"/>
                          </a:rPr>
                        </m:ctrlPr>
                      </m:sSubPr>
                      <m:e>
                        <m:r>
                          <a:rPr lang="en-US" sz="2400" b="1">
                            <a:latin typeface="Cambria Math" panose="02040503050406030204" pitchFamily="18" charset="0"/>
                          </a:rPr>
                          <m:t>𝒕</m:t>
                        </m:r>
                      </m:e>
                      <m:sub>
                        <m:r>
                          <a:rPr lang="en-US" sz="2400" b="1">
                            <a:latin typeface="Cambria Math" panose="02040503050406030204" pitchFamily="18" charset="0"/>
                          </a:rPr>
                          <m:t>𝒐𝒙</m:t>
                        </m:r>
                      </m:sub>
                    </m:sSub>
                  </m:oMath>
                </a14:m>
                <a:r>
                  <a:rPr lang="en-US" sz="2400" dirty="0"/>
                  <a:t>: </a:t>
                </a:r>
              </a:p>
            </p:txBody>
          </p:sp>
        </mc:Choice>
        <mc:Fallback xmlns="">
          <p:sp>
            <p:nvSpPr>
              <p:cNvPr id="18" name="TextBox 17">
                <a:extLst>
                  <a:ext uri="{FF2B5EF4-FFF2-40B4-BE49-F238E27FC236}">
                    <a16:creationId xmlns:a16="http://schemas.microsoft.com/office/drawing/2014/main" id="{5BBA1EE4-F122-156A-2370-0B593CB5916F}"/>
                  </a:ext>
                </a:extLst>
              </p:cNvPr>
              <p:cNvSpPr txBox="1">
                <a:spLocks noRot="1" noChangeAspect="1" noMove="1" noResize="1" noEditPoints="1" noAdjustHandles="1" noChangeArrowheads="1" noChangeShapeType="1" noTextEdit="1"/>
              </p:cNvSpPr>
              <p:nvPr/>
            </p:nvSpPr>
            <p:spPr>
              <a:xfrm>
                <a:off x="45721" y="5215549"/>
                <a:ext cx="3991734" cy="461665"/>
              </a:xfrm>
              <a:prstGeom prst="rect">
                <a:avLst/>
              </a:prstGeom>
              <a:blipFill>
                <a:blip r:embed="rId10"/>
                <a:stretch>
                  <a:fillRect l="-2222" t="-10811" r="-8254" b="-297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8E92AC38-5726-BBF6-6FC4-7C4466EB6AB5}"/>
                  </a:ext>
                </a:extLst>
              </p:cNvPr>
              <p:cNvSpPr txBox="1"/>
              <p:nvPr/>
            </p:nvSpPr>
            <p:spPr>
              <a:xfrm>
                <a:off x="7127408" y="4000252"/>
                <a:ext cx="28405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1</m:t>
                          </m:r>
                        </m:sub>
                      </m:sSub>
                    </m:oMath>
                  </m:oMathPara>
                </a14:m>
                <a:endParaRPr lang="en-US" dirty="0"/>
              </a:p>
            </p:txBody>
          </p:sp>
        </mc:Choice>
        <mc:Fallback xmlns="">
          <p:sp>
            <p:nvSpPr>
              <p:cNvPr id="29" name="TextBox 28">
                <a:extLst>
                  <a:ext uri="{FF2B5EF4-FFF2-40B4-BE49-F238E27FC236}">
                    <a16:creationId xmlns:a16="http://schemas.microsoft.com/office/drawing/2014/main" id="{8E92AC38-5726-BBF6-6FC4-7C4466EB6AB5}"/>
                  </a:ext>
                </a:extLst>
              </p:cNvPr>
              <p:cNvSpPr txBox="1">
                <a:spLocks noRot="1" noChangeAspect="1" noMove="1" noResize="1" noEditPoints="1" noAdjustHandles="1" noChangeArrowheads="1" noChangeShapeType="1" noTextEdit="1"/>
              </p:cNvSpPr>
              <p:nvPr/>
            </p:nvSpPr>
            <p:spPr>
              <a:xfrm>
                <a:off x="7127408" y="4000252"/>
                <a:ext cx="284052" cy="276999"/>
              </a:xfrm>
              <a:prstGeom prst="rect">
                <a:avLst/>
              </a:prstGeom>
              <a:blipFill>
                <a:blip r:embed="rId11"/>
                <a:stretch>
                  <a:fillRect l="-17391" r="-4348"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59FEDCBF-5DCD-1BEB-FB16-E7B2967A9990}"/>
                  </a:ext>
                </a:extLst>
              </p:cNvPr>
              <p:cNvSpPr txBox="1"/>
              <p:nvPr/>
            </p:nvSpPr>
            <p:spPr>
              <a:xfrm>
                <a:off x="7127408" y="4629557"/>
                <a:ext cx="28937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2</m:t>
                          </m:r>
                        </m:sub>
                      </m:sSub>
                    </m:oMath>
                  </m:oMathPara>
                </a14:m>
                <a:endParaRPr lang="en-US" dirty="0"/>
              </a:p>
            </p:txBody>
          </p:sp>
        </mc:Choice>
        <mc:Fallback xmlns="">
          <p:sp>
            <p:nvSpPr>
              <p:cNvPr id="30" name="TextBox 29">
                <a:extLst>
                  <a:ext uri="{FF2B5EF4-FFF2-40B4-BE49-F238E27FC236}">
                    <a16:creationId xmlns:a16="http://schemas.microsoft.com/office/drawing/2014/main" id="{59FEDCBF-5DCD-1BEB-FB16-E7B2967A9990}"/>
                  </a:ext>
                </a:extLst>
              </p:cNvPr>
              <p:cNvSpPr txBox="1">
                <a:spLocks noRot="1" noChangeAspect="1" noMove="1" noResize="1" noEditPoints="1" noAdjustHandles="1" noChangeArrowheads="1" noChangeShapeType="1" noTextEdit="1"/>
              </p:cNvSpPr>
              <p:nvPr/>
            </p:nvSpPr>
            <p:spPr>
              <a:xfrm>
                <a:off x="7127408" y="4629557"/>
                <a:ext cx="289374" cy="276999"/>
              </a:xfrm>
              <a:prstGeom prst="rect">
                <a:avLst/>
              </a:prstGeom>
              <a:blipFill>
                <a:blip r:embed="rId12"/>
                <a:stretch>
                  <a:fillRect l="-16667" r="-4167" b="-13043"/>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C1498EB3-5ECB-BD58-FB40-809BBFDE12CC}"/>
              </a:ext>
            </a:extLst>
          </p:cNvPr>
          <p:cNvSpPr>
            <a:spLocks noGrp="1"/>
          </p:cNvSpPr>
          <p:nvPr>
            <p:ph type="sldNum" sz="quarter" idx="12"/>
          </p:nvPr>
        </p:nvSpPr>
        <p:spPr>
          <a:xfrm>
            <a:off x="11857015" y="6433511"/>
            <a:ext cx="334985" cy="424489"/>
          </a:xfrm>
        </p:spPr>
        <p:txBody>
          <a:bodyPr/>
          <a:lstStyle/>
          <a:p>
            <a:pPr fontAlgn="base">
              <a:spcBef>
                <a:spcPct val="0"/>
              </a:spcBef>
              <a:spcAft>
                <a:spcPct val="0"/>
              </a:spcAft>
              <a:defRPr/>
            </a:pPr>
            <a:fld id="{66A42F1A-7455-3F43-8D44-DA3E5285609D}" type="slidenum">
              <a:rPr lang="en-US" smtClean="0">
                <a:solidFill>
                  <a:srgbClr val="000000"/>
                </a:solidFill>
                <a:latin typeface="Times New Roman" charset="0"/>
                <a:ea typeface="ＭＳ Ｐゴシック" charset="0"/>
              </a:rPr>
              <a:pPr fontAlgn="base">
                <a:spcBef>
                  <a:spcPct val="0"/>
                </a:spcBef>
                <a:spcAft>
                  <a:spcPct val="0"/>
                </a:spcAft>
                <a:defRPr/>
              </a:pPr>
              <a:t>8</a:t>
            </a:fld>
            <a:endParaRPr lang="en-US" dirty="0">
              <a:solidFill>
                <a:srgbClr val="000000"/>
              </a:solidFill>
              <a:latin typeface="Times New Roman" charset="0"/>
              <a:ea typeface="ＭＳ Ｐゴシック" charset="0"/>
            </a:endParaRPr>
          </a:p>
        </p:txBody>
      </p:sp>
      <p:pic>
        <p:nvPicPr>
          <p:cNvPr id="24" name="Picture 23">
            <a:extLst>
              <a:ext uri="{FF2B5EF4-FFF2-40B4-BE49-F238E27FC236}">
                <a16:creationId xmlns:a16="http://schemas.microsoft.com/office/drawing/2014/main" id="{5CA42314-FBE5-A272-3F07-E5E3D5AFAE00}"/>
              </a:ext>
            </a:extLst>
          </p:cNvPr>
          <p:cNvPicPr>
            <a:picLocks noChangeAspect="1"/>
          </p:cNvPicPr>
          <p:nvPr/>
        </p:nvPicPr>
        <p:blipFill>
          <a:blip r:embed="rId13"/>
          <a:stretch>
            <a:fillRect/>
          </a:stretch>
        </p:blipFill>
        <p:spPr>
          <a:xfrm>
            <a:off x="118778" y="2028174"/>
            <a:ext cx="4758022" cy="2507221"/>
          </a:xfrm>
          <a:prstGeom prst="rect">
            <a:avLst/>
          </a:prstGeom>
        </p:spPr>
      </p:pic>
      <p:pic>
        <p:nvPicPr>
          <p:cNvPr id="3" name="Picture 2">
            <a:extLst>
              <a:ext uri="{FF2B5EF4-FFF2-40B4-BE49-F238E27FC236}">
                <a16:creationId xmlns:a16="http://schemas.microsoft.com/office/drawing/2014/main" id="{56538CF1-5EF4-6E11-B503-975341441F41}"/>
              </a:ext>
            </a:extLst>
          </p:cNvPr>
          <p:cNvPicPr>
            <a:picLocks noChangeAspect="1"/>
          </p:cNvPicPr>
          <p:nvPr/>
        </p:nvPicPr>
        <p:blipFill>
          <a:blip r:embed="rId14"/>
          <a:srcRect r="67328"/>
          <a:stretch>
            <a:fillRect/>
          </a:stretch>
        </p:blipFill>
        <p:spPr>
          <a:xfrm>
            <a:off x="17988" y="-94772"/>
            <a:ext cx="1070714" cy="1216324"/>
          </a:xfrm>
          <a:prstGeom prst="rect">
            <a:avLst/>
          </a:prstGeom>
        </p:spPr>
      </p:pic>
    </p:spTree>
    <p:extLst>
      <p:ext uri="{BB962C8B-B14F-4D97-AF65-F5344CB8AC3E}">
        <p14:creationId xmlns:p14="http://schemas.microsoft.com/office/powerpoint/2010/main" val="36380551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BE3D6">
            <a:alpha val="76000"/>
          </a:srgbClr>
        </a:solidFill>
        <a:effectLst/>
      </p:bgPr>
    </p:bg>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66EB85E1-3C51-4368-E941-B51A9C758CF0}"/>
              </a:ext>
            </a:extLst>
          </p:cNvPr>
          <p:cNvGraphicFramePr>
            <a:graphicFrameLocks/>
          </p:cNvGraphicFramePr>
          <p:nvPr>
            <p:extLst>
              <p:ext uri="{D42A27DB-BD31-4B8C-83A1-F6EECF244321}">
                <p14:modId xmlns:p14="http://schemas.microsoft.com/office/powerpoint/2010/main" val="631380308"/>
              </p:ext>
            </p:extLst>
          </p:nvPr>
        </p:nvGraphicFramePr>
        <p:xfrm>
          <a:off x="262559" y="1041620"/>
          <a:ext cx="5151286" cy="2399779"/>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a:extLst>
              <a:ext uri="{FF2B5EF4-FFF2-40B4-BE49-F238E27FC236}">
                <a16:creationId xmlns:a16="http://schemas.microsoft.com/office/drawing/2014/main" id="{9C94FE16-6E07-FC5A-37DD-DA864E313406}"/>
              </a:ext>
            </a:extLst>
          </p:cNvPr>
          <p:cNvCxnSpPr/>
          <p:nvPr/>
        </p:nvCxnSpPr>
        <p:spPr>
          <a:xfrm>
            <a:off x="110836" y="770447"/>
            <a:ext cx="11970327"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7" name="Chart 6">
            <a:extLst>
              <a:ext uri="{FF2B5EF4-FFF2-40B4-BE49-F238E27FC236}">
                <a16:creationId xmlns:a16="http://schemas.microsoft.com/office/drawing/2014/main" id="{01B7A9D4-A340-0732-F47B-294DBE6CA704}"/>
              </a:ext>
            </a:extLst>
          </p:cNvPr>
          <p:cNvGraphicFramePr>
            <a:graphicFrameLocks/>
          </p:cNvGraphicFramePr>
          <p:nvPr>
            <p:extLst>
              <p:ext uri="{D42A27DB-BD31-4B8C-83A1-F6EECF244321}">
                <p14:modId xmlns:p14="http://schemas.microsoft.com/office/powerpoint/2010/main" val="3673643975"/>
              </p:ext>
            </p:extLst>
          </p:nvPr>
        </p:nvGraphicFramePr>
        <p:xfrm>
          <a:off x="332528" y="3891505"/>
          <a:ext cx="5081317" cy="2399779"/>
        </p:xfrm>
        <a:graphic>
          <a:graphicData uri="http://schemas.openxmlformats.org/drawingml/2006/chart">
            <c:chart xmlns:c="http://schemas.openxmlformats.org/drawingml/2006/chart" xmlns:r="http://schemas.openxmlformats.org/officeDocument/2006/relationships" r:id="rId4"/>
          </a:graphicData>
        </a:graphic>
      </p:graphicFrame>
      <p:cxnSp>
        <p:nvCxnSpPr>
          <p:cNvPr id="9" name="Straight Connector 8">
            <a:extLst>
              <a:ext uri="{FF2B5EF4-FFF2-40B4-BE49-F238E27FC236}">
                <a16:creationId xmlns:a16="http://schemas.microsoft.com/office/drawing/2014/main" id="{75349679-C3B1-D57D-DB65-D73AD4F72EBE}"/>
              </a:ext>
            </a:extLst>
          </p:cNvPr>
          <p:cNvCxnSpPr>
            <a:cxnSpLocks/>
          </p:cNvCxnSpPr>
          <p:nvPr/>
        </p:nvCxnSpPr>
        <p:spPr>
          <a:xfrm>
            <a:off x="5565568" y="440368"/>
            <a:ext cx="0" cy="6417632"/>
          </a:xfrm>
          <a:prstGeom prst="line">
            <a:avLst/>
          </a:prstGeom>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84152848-9695-F61C-9445-F16761B6CF40}"/>
              </a:ext>
            </a:extLst>
          </p:cNvPr>
          <p:cNvSpPr txBox="1"/>
          <p:nvPr/>
        </p:nvSpPr>
        <p:spPr>
          <a:xfrm>
            <a:off x="6634649" y="440368"/>
            <a:ext cx="3065263" cy="323165"/>
          </a:xfrm>
          <a:prstGeom prst="rect">
            <a:avLst/>
          </a:prstGeom>
          <a:noFill/>
        </p:spPr>
        <p:txBody>
          <a:bodyPr wrap="none" rtlCol="0">
            <a:spAutoFit/>
          </a:bodyPr>
          <a:lstStyle/>
          <a:p>
            <a:r>
              <a:rPr lang="en-US" sz="1500" b="1" dirty="0"/>
              <a:t> AD7746 Chip: 8 </a:t>
            </a:r>
            <a:r>
              <a:rPr lang="en-US" sz="1500" b="1" dirty="0">
                <a:latin typeface="Arial" pitchFamily="34" charset="0"/>
                <a:ea typeface="Arial" pitchFamily="34" charset="-122"/>
                <a:cs typeface="Arial" pitchFamily="34" charset="-120"/>
              </a:rPr>
              <a:t>µm beam device</a:t>
            </a:r>
            <a:endParaRPr lang="en-US" sz="1500" b="1" dirty="0"/>
          </a:p>
        </p:txBody>
      </p:sp>
      <p:sp>
        <p:nvSpPr>
          <p:cNvPr id="13" name="TextBox 12">
            <a:extLst>
              <a:ext uri="{FF2B5EF4-FFF2-40B4-BE49-F238E27FC236}">
                <a16:creationId xmlns:a16="http://schemas.microsoft.com/office/drawing/2014/main" id="{C3740356-7971-2B9D-63A8-EA895220F682}"/>
              </a:ext>
            </a:extLst>
          </p:cNvPr>
          <p:cNvSpPr txBox="1"/>
          <p:nvPr/>
        </p:nvSpPr>
        <p:spPr>
          <a:xfrm>
            <a:off x="5810999" y="727418"/>
            <a:ext cx="2942280" cy="353943"/>
          </a:xfrm>
          <a:prstGeom prst="rect">
            <a:avLst/>
          </a:prstGeom>
          <a:noFill/>
        </p:spPr>
        <p:txBody>
          <a:bodyPr wrap="none" rtlCol="0">
            <a:spAutoFit/>
          </a:bodyPr>
          <a:lstStyle/>
          <a:p>
            <a:r>
              <a:rPr lang="en-US" sz="1500" b="1" u="sng" dirty="0"/>
              <a:t>Top </a:t>
            </a:r>
            <a:r>
              <a:rPr lang="en-US" sz="1700" b="1" u="sng" dirty="0"/>
              <a:t>Electrode</a:t>
            </a:r>
            <a:r>
              <a:rPr lang="en-US" sz="1500" b="1" u="sng" dirty="0"/>
              <a:t> to Middle Beam:</a:t>
            </a:r>
          </a:p>
        </p:txBody>
      </p:sp>
      <p:sp>
        <p:nvSpPr>
          <p:cNvPr id="15" name="TextBox 14">
            <a:extLst>
              <a:ext uri="{FF2B5EF4-FFF2-40B4-BE49-F238E27FC236}">
                <a16:creationId xmlns:a16="http://schemas.microsoft.com/office/drawing/2014/main" id="{80567529-3E5C-7101-FFB3-D51C0A921276}"/>
              </a:ext>
            </a:extLst>
          </p:cNvPr>
          <p:cNvSpPr txBox="1"/>
          <p:nvPr/>
        </p:nvSpPr>
        <p:spPr>
          <a:xfrm>
            <a:off x="5893543" y="3435424"/>
            <a:ext cx="3573607" cy="353943"/>
          </a:xfrm>
          <a:prstGeom prst="rect">
            <a:avLst/>
          </a:prstGeom>
          <a:noFill/>
        </p:spPr>
        <p:txBody>
          <a:bodyPr wrap="none" rtlCol="0">
            <a:spAutoFit/>
          </a:bodyPr>
          <a:lstStyle/>
          <a:p>
            <a:r>
              <a:rPr lang="en-US" sz="1700" b="1" u="sng" dirty="0"/>
              <a:t>Middle Beam to Bottom Electrode:</a:t>
            </a:r>
          </a:p>
        </p:txBody>
      </p:sp>
      <p:sp>
        <p:nvSpPr>
          <p:cNvPr id="18" name="TextBox 17">
            <a:extLst>
              <a:ext uri="{FF2B5EF4-FFF2-40B4-BE49-F238E27FC236}">
                <a16:creationId xmlns:a16="http://schemas.microsoft.com/office/drawing/2014/main" id="{CA63BECC-7F73-F1AC-6578-58F136C51783}"/>
              </a:ext>
            </a:extLst>
          </p:cNvPr>
          <p:cNvSpPr txBox="1"/>
          <p:nvPr/>
        </p:nvSpPr>
        <p:spPr>
          <a:xfrm>
            <a:off x="1322514" y="440368"/>
            <a:ext cx="3829062" cy="323165"/>
          </a:xfrm>
          <a:prstGeom prst="rect">
            <a:avLst/>
          </a:prstGeom>
          <a:noFill/>
        </p:spPr>
        <p:txBody>
          <a:bodyPr wrap="none" rtlCol="0">
            <a:spAutoFit/>
          </a:bodyPr>
          <a:lstStyle/>
          <a:p>
            <a:r>
              <a:rPr lang="en-US" sz="1500" b="1" dirty="0"/>
              <a:t>Agilent 4284A, LCR Meter: Chuck Vs. Lens </a:t>
            </a:r>
          </a:p>
        </p:txBody>
      </p:sp>
      <p:sp>
        <p:nvSpPr>
          <p:cNvPr id="19" name="TextBox 18">
            <a:extLst>
              <a:ext uri="{FF2B5EF4-FFF2-40B4-BE49-F238E27FC236}">
                <a16:creationId xmlns:a16="http://schemas.microsoft.com/office/drawing/2014/main" id="{7FD2117C-41BF-6D69-420B-E98CB68DFA48}"/>
              </a:ext>
            </a:extLst>
          </p:cNvPr>
          <p:cNvSpPr txBox="1"/>
          <p:nvPr/>
        </p:nvSpPr>
        <p:spPr>
          <a:xfrm>
            <a:off x="2737515" y="-49203"/>
            <a:ext cx="6716967" cy="523220"/>
          </a:xfrm>
          <a:prstGeom prst="rect">
            <a:avLst/>
          </a:prstGeom>
          <a:noFill/>
        </p:spPr>
        <p:txBody>
          <a:bodyPr wrap="none" rtlCol="0">
            <a:spAutoFit/>
          </a:bodyPr>
          <a:lstStyle/>
          <a:p>
            <a:r>
              <a:rPr lang="en-US" sz="2800" b="1" dirty="0">
                <a:solidFill>
                  <a:srgbClr val="C00000"/>
                </a:solidFill>
              </a:rPr>
              <a:t>Characterizing Noise Within Our System</a:t>
            </a:r>
          </a:p>
        </p:txBody>
      </p:sp>
      <p:pic>
        <p:nvPicPr>
          <p:cNvPr id="20" name="Picture 19">
            <a:extLst>
              <a:ext uri="{FF2B5EF4-FFF2-40B4-BE49-F238E27FC236}">
                <a16:creationId xmlns:a16="http://schemas.microsoft.com/office/drawing/2014/main" id="{75F7D2B2-0BE5-BDA4-290F-858102636679}"/>
              </a:ext>
            </a:extLst>
          </p:cNvPr>
          <p:cNvPicPr>
            <a:picLocks noChangeAspect="1"/>
          </p:cNvPicPr>
          <p:nvPr/>
        </p:nvPicPr>
        <p:blipFill>
          <a:blip r:embed="rId5"/>
          <a:srcRect r="67328"/>
          <a:stretch>
            <a:fillRect/>
          </a:stretch>
        </p:blipFill>
        <p:spPr>
          <a:xfrm>
            <a:off x="-29063" y="-49203"/>
            <a:ext cx="807822" cy="917681"/>
          </a:xfrm>
          <a:prstGeom prst="rect">
            <a:avLst/>
          </a:prstGeom>
        </p:spPr>
      </p:pic>
      <p:pic>
        <p:nvPicPr>
          <p:cNvPr id="23" name="Picture 22">
            <a:extLst>
              <a:ext uri="{FF2B5EF4-FFF2-40B4-BE49-F238E27FC236}">
                <a16:creationId xmlns:a16="http://schemas.microsoft.com/office/drawing/2014/main" id="{BE4AD2C1-300B-8487-A09F-821DFA5FBF4A}"/>
              </a:ext>
            </a:extLst>
          </p:cNvPr>
          <p:cNvPicPr>
            <a:picLocks noChangeAspect="1"/>
          </p:cNvPicPr>
          <p:nvPr/>
        </p:nvPicPr>
        <p:blipFill>
          <a:blip r:embed="rId6">
            <a:extLst>
              <a:ext uri="{28A0092B-C50C-407E-A947-70E740481C1C}">
                <a14:useLocalDpi xmlns:a14="http://schemas.microsoft.com/office/drawing/2010/main" val="0"/>
              </a:ext>
            </a:extLst>
          </a:blip>
          <a:srcRect l="20122" t="7680" r="6100" b="26057"/>
          <a:stretch>
            <a:fillRect/>
          </a:stretch>
        </p:blipFill>
        <p:spPr>
          <a:xfrm>
            <a:off x="7920494" y="2526913"/>
            <a:ext cx="3173364" cy="983988"/>
          </a:xfrm>
          <a:prstGeom prst="rect">
            <a:avLst/>
          </a:prstGeom>
        </p:spPr>
      </p:pic>
      <p:pic>
        <p:nvPicPr>
          <p:cNvPr id="25" name="Picture 24">
            <a:extLst>
              <a:ext uri="{FF2B5EF4-FFF2-40B4-BE49-F238E27FC236}">
                <a16:creationId xmlns:a16="http://schemas.microsoft.com/office/drawing/2014/main" id="{4575C4BB-FE46-F07E-4028-CBA8748E47FB}"/>
              </a:ext>
            </a:extLst>
          </p:cNvPr>
          <p:cNvPicPr>
            <a:picLocks noChangeAspect="1"/>
          </p:cNvPicPr>
          <p:nvPr/>
        </p:nvPicPr>
        <p:blipFill>
          <a:blip r:embed="rId7">
            <a:extLst>
              <a:ext uri="{28A0092B-C50C-407E-A947-70E740481C1C}">
                <a14:useLocalDpi xmlns:a14="http://schemas.microsoft.com/office/drawing/2010/main" val="0"/>
              </a:ext>
            </a:extLst>
          </a:blip>
          <a:srcRect l="20043" t="10287" r="6265" b="24013"/>
          <a:stretch>
            <a:fillRect/>
          </a:stretch>
        </p:blipFill>
        <p:spPr>
          <a:xfrm>
            <a:off x="7760137" y="5094982"/>
            <a:ext cx="3414026" cy="1015412"/>
          </a:xfrm>
          <a:prstGeom prst="rect">
            <a:avLst/>
          </a:prstGeom>
        </p:spPr>
      </p:pic>
      <p:sp>
        <p:nvSpPr>
          <p:cNvPr id="26" name="TextBox 25">
            <a:extLst>
              <a:ext uri="{FF2B5EF4-FFF2-40B4-BE49-F238E27FC236}">
                <a16:creationId xmlns:a16="http://schemas.microsoft.com/office/drawing/2014/main" id="{8839BCF5-CDE6-E43D-AD69-DD3AAD57FD92}"/>
              </a:ext>
            </a:extLst>
          </p:cNvPr>
          <p:cNvSpPr txBox="1"/>
          <p:nvPr/>
        </p:nvSpPr>
        <p:spPr>
          <a:xfrm>
            <a:off x="764460" y="3062942"/>
            <a:ext cx="2855846" cy="369332"/>
          </a:xfrm>
          <a:prstGeom prst="rect">
            <a:avLst/>
          </a:prstGeom>
          <a:noFill/>
        </p:spPr>
        <p:txBody>
          <a:bodyPr wrap="none" rtlCol="0">
            <a:spAutoFit/>
          </a:bodyPr>
          <a:lstStyle/>
          <a:p>
            <a:r>
              <a:rPr lang="en-US" b="1" dirty="0">
                <a:solidFill>
                  <a:srgbClr val="C00000"/>
                </a:solidFill>
              </a:rPr>
              <a:t>Chuck: Floating is quieter</a:t>
            </a:r>
          </a:p>
        </p:txBody>
      </p:sp>
      <p:sp>
        <p:nvSpPr>
          <p:cNvPr id="27" name="TextBox 26">
            <a:extLst>
              <a:ext uri="{FF2B5EF4-FFF2-40B4-BE49-F238E27FC236}">
                <a16:creationId xmlns:a16="http://schemas.microsoft.com/office/drawing/2014/main" id="{3A8E7BBB-47E4-E791-2115-3248CFB6D0A1}"/>
              </a:ext>
            </a:extLst>
          </p:cNvPr>
          <p:cNvSpPr txBox="1"/>
          <p:nvPr/>
        </p:nvSpPr>
        <p:spPr>
          <a:xfrm>
            <a:off x="778762" y="5938415"/>
            <a:ext cx="2235356" cy="369332"/>
          </a:xfrm>
          <a:prstGeom prst="rect">
            <a:avLst/>
          </a:prstGeom>
          <a:noFill/>
        </p:spPr>
        <p:txBody>
          <a:bodyPr wrap="none" rtlCol="0">
            <a:spAutoFit/>
          </a:bodyPr>
          <a:lstStyle/>
          <a:p>
            <a:r>
              <a:rPr lang="en-US" b="1" dirty="0">
                <a:solidFill>
                  <a:srgbClr val="C00000"/>
                </a:solidFill>
              </a:rPr>
              <a:t>Lens: no difference </a:t>
            </a:r>
          </a:p>
        </p:txBody>
      </p:sp>
      <p:sp>
        <p:nvSpPr>
          <p:cNvPr id="30" name="TextBox 29">
            <a:extLst>
              <a:ext uri="{FF2B5EF4-FFF2-40B4-BE49-F238E27FC236}">
                <a16:creationId xmlns:a16="http://schemas.microsoft.com/office/drawing/2014/main" id="{BC8D40CB-93F0-8D8B-B156-1773FD3B10E9}"/>
              </a:ext>
            </a:extLst>
          </p:cNvPr>
          <p:cNvSpPr txBox="1"/>
          <p:nvPr/>
        </p:nvSpPr>
        <p:spPr>
          <a:xfrm>
            <a:off x="9861946" y="4070117"/>
            <a:ext cx="2223362" cy="323165"/>
          </a:xfrm>
          <a:prstGeom prst="rect">
            <a:avLst/>
          </a:prstGeom>
          <a:noFill/>
        </p:spPr>
        <p:txBody>
          <a:bodyPr wrap="square" rtlCol="0">
            <a:spAutoFit/>
          </a:bodyPr>
          <a:lstStyle/>
          <a:p>
            <a:r>
              <a:rPr lang="en-US" sz="1500" b="1" dirty="0"/>
              <a:t>Noise: 1166 </a:t>
            </a:r>
            <a:r>
              <a:rPr lang="en-US" sz="1500" b="1" dirty="0" err="1"/>
              <a:t>aF</a:t>
            </a:r>
            <a:r>
              <a:rPr lang="en-US" sz="1500" b="1" dirty="0"/>
              <a:t> RMS</a:t>
            </a:r>
          </a:p>
        </p:txBody>
      </p:sp>
      <p:sp>
        <p:nvSpPr>
          <p:cNvPr id="32" name="TextBox 31">
            <a:extLst>
              <a:ext uri="{FF2B5EF4-FFF2-40B4-BE49-F238E27FC236}">
                <a16:creationId xmlns:a16="http://schemas.microsoft.com/office/drawing/2014/main" id="{0D043CB6-65D8-1BA1-4155-4272C4192C09}"/>
              </a:ext>
            </a:extLst>
          </p:cNvPr>
          <p:cNvSpPr txBox="1"/>
          <p:nvPr/>
        </p:nvSpPr>
        <p:spPr>
          <a:xfrm>
            <a:off x="5655722" y="6092222"/>
            <a:ext cx="6369372" cy="830997"/>
          </a:xfrm>
          <a:prstGeom prst="rect">
            <a:avLst/>
          </a:prstGeom>
          <a:noFill/>
        </p:spPr>
        <p:txBody>
          <a:bodyPr wrap="square" rtlCol="0">
            <a:spAutoFit/>
          </a:bodyPr>
          <a:lstStyle/>
          <a:p>
            <a:r>
              <a:rPr lang="en-US" sz="1600" b="1" dirty="0">
                <a:solidFill>
                  <a:srgbClr val="C00000"/>
                </a:solidFill>
              </a:rPr>
              <a:t>Middle-to-bottom is 10× noisier than top-to-middle — consistent with the bottom electrode's larger, substrate-contacting area coupling more environmental pickup.</a:t>
            </a:r>
          </a:p>
        </p:txBody>
      </p:sp>
      <p:sp>
        <p:nvSpPr>
          <p:cNvPr id="11" name="TextBox 10">
            <a:extLst>
              <a:ext uri="{FF2B5EF4-FFF2-40B4-BE49-F238E27FC236}">
                <a16:creationId xmlns:a16="http://schemas.microsoft.com/office/drawing/2014/main" id="{2F04708E-B9C9-DBDD-DE9F-DC4E982F92D1}"/>
              </a:ext>
            </a:extLst>
          </p:cNvPr>
          <p:cNvSpPr txBox="1"/>
          <p:nvPr/>
        </p:nvSpPr>
        <p:spPr>
          <a:xfrm>
            <a:off x="11919459" y="6611779"/>
            <a:ext cx="253596" cy="246221"/>
          </a:xfrm>
          <a:prstGeom prst="rect">
            <a:avLst/>
          </a:prstGeom>
          <a:noFill/>
        </p:spPr>
        <p:txBody>
          <a:bodyPr wrap="none" rtlCol="0">
            <a:spAutoFit/>
          </a:bodyPr>
          <a:lstStyle/>
          <a:p>
            <a:r>
              <a:rPr lang="en-US" sz="1000" dirty="0"/>
              <a:t>9</a:t>
            </a:r>
          </a:p>
        </p:txBody>
      </p:sp>
      <p:pic>
        <p:nvPicPr>
          <p:cNvPr id="14" name="Picture 13">
            <a:extLst>
              <a:ext uri="{FF2B5EF4-FFF2-40B4-BE49-F238E27FC236}">
                <a16:creationId xmlns:a16="http://schemas.microsoft.com/office/drawing/2014/main" id="{673D6924-CCD6-7EE3-A13F-B9BA7FEB9B71}"/>
              </a:ext>
            </a:extLst>
          </p:cNvPr>
          <p:cNvPicPr>
            <a:picLocks noChangeAspect="1"/>
          </p:cNvPicPr>
          <p:nvPr/>
        </p:nvPicPr>
        <p:blipFill>
          <a:blip r:embed="rId8"/>
          <a:stretch>
            <a:fillRect/>
          </a:stretch>
        </p:blipFill>
        <p:spPr>
          <a:xfrm>
            <a:off x="5810998" y="3739757"/>
            <a:ext cx="4067777" cy="1339360"/>
          </a:xfrm>
          <a:prstGeom prst="rect">
            <a:avLst/>
          </a:prstGeom>
        </p:spPr>
      </p:pic>
      <p:pic>
        <p:nvPicPr>
          <p:cNvPr id="16" name="Picture 15">
            <a:extLst>
              <a:ext uri="{FF2B5EF4-FFF2-40B4-BE49-F238E27FC236}">
                <a16:creationId xmlns:a16="http://schemas.microsoft.com/office/drawing/2014/main" id="{8B251085-46B6-36F6-770B-691D9DCCD9FC}"/>
              </a:ext>
            </a:extLst>
          </p:cNvPr>
          <p:cNvPicPr>
            <a:picLocks noChangeAspect="1"/>
          </p:cNvPicPr>
          <p:nvPr/>
        </p:nvPicPr>
        <p:blipFill>
          <a:blip r:embed="rId9"/>
          <a:stretch>
            <a:fillRect/>
          </a:stretch>
        </p:blipFill>
        <p:spPr>
          <a:xfrm>
            <a:off x="5922118" y="1059964"/>
            <a:ext cx="4153099" cy="1381592"/>
          </a:xfrm>
          <a:prstGeom prst="rect">
            <a:avLst/>
          </a:prstGeom>
        </p:spPr>
      </p:pic>
      <p:sp>
        <p:nvSpPr>
          <p:cNvPr id="3" name="TextBox 2">
            <a:extLst>
              <a:ext uri="{FF2B5EF4-FFF2-40B4-BE49-F238E27FC236}">
                <a16:creationId xmlns:a16="http://schemas.microsoft.com/office/drawing/2014/main" id="{F5FB93F7-0578-801A-0966-86480DDD6D8B}"/>
              </a:ext>
            </a:extLst>
          </p:cNvPr>
          <p:cNvSpPr txBox="1"/>
          <p:nvPr/>
        </p:nvSpPr>
        <p:spPr>
          <a:xfrm>
            <a:off x="10075217" y="1399245"/>
            <a:ext cx="2277944" cy="323165"/>
          </a:xfrm>
          <a:prstGeom prst="rect">
            <a:avLst/>
          </a:prstGeom>
          <a:noFill/>
        </p:spPr>
        <p:txBody>
          <a:bodyPr wrap="square" rtlCol="0">
            <a:spAutoFit/>
          </a:bodyPr>
          <a:lstStyle/>
          <a:p>
            <a:r>
              <a:rPr lang="en-US" sz="1500" b="1" dirty="0"/>
              <a:t>Noise: 116 </a:t>
            </a:r>
            <a:r>
              <a:rPr lang="en-US" sz="1500" b="1" dirty="0" err="1"/>
              <a:t>aF</a:t>
            </a:r>
            <a:r>
              <a:rPr lang="en-US" sz="1500" b="1" dirty="0"/>
              <a:t> RMS</a:t>
            </a:r>
          </a:p>
        </p:txBody>
      </p:sp>
      <p:sp>
        <p:nvSpPr>
          <p:cNvPr id="8" name="TextBox 7">
            <a:extLst>
              <a:ext uri="{FF2B5EF4-FFF2-40B4-BE49-F238E27FC236}">
                <a16:creationId xmlns:a16="http://schemas.microsoft.com/office/drawing/2014/main" id="{2741676A-AB41-606A-B892-CB03BDE51879}"/>
              </a:ext>
            </a:extLst>
          </p:cNvPr>
          <p:cNvSpPr txBox="1"/>
          <p:nvPr/>
        </p:nvSpPr>
        <p:spPr>
          <a:xfrm>
            <a:off x="5893543" y="2502549"/>
            <a:ext cx="1711174" cy="323165"/>
          </a:xfrm>
          <a:prstGeom prst="rect">
            <a:avLst/>
          </a:prstGeom>
          <a:noFill/>
        </p:spPr>
        <p:txBody>
          <a:bodyPr wrap="none" rtlCol="0">
            <a:spAutoFit/>
          </a:bodyPr>
          <a:lstStyle/>
          <a:p>
            <a:r>
              <a:rPr lang="en-US" sz="1500" dirty="0"/>
              <a:t>Realtime Analysis:</a:t>
            </a:r>
          </a:p>
        </p:txBody>
      </p:sp>
      <p:sp>
        <p:nvSpPr>
          <p:cNvPr id="17" name="TextBox 16">
            <a:extLst>
              <a:ext uri="{FF2B5EF4-FFF2-40B4-BE49-F238E27FC236}">
                <a16:creationId xmlns:a16="http://schemas.microsoft.com/office/drawing/2014/main" id="{96DD74DC-EC76-0947-B323-B7F0B8C7F037}"/>
              </a:ext>
            </a:extLst>
          </p:cNvPr>
          <p:cNvSpPr txBox="1"/>
          <p:nvPr/>
        </p:nvSpPr>
        <p:spPr>
          <a:xfrm>
            <a:off x="5742982" y="5073598"/>
            <a:ext cx="2017155" cy="553998"/>
          </a:xfrm>
          <a:prstGeom prst="rect">
            <a:avLst/>
          </a:prstGeom>
          <a:noFill/>
        </p:spPr>
        <p:txBody>
          <a:bodyPr wrap="square" rtlCol="0">
            <a:spAutoFit/>
          </a:bodyPr>
          <a:lstStyle/>
          <a:p>
            <a:r>
              <a:rPr lang="en-US" sz="1500" dirty="0"/>
              <a:t>Realtime Analysis:</a:t>
            </a:r>
            <a:br>
              <a:rPr lang="en-US" sz="1500" dirty="0"/>
            </a:br>
            <a:endParaRPr lang="en-US" sz="1500" dirty="0"/>
          </a:p>
        </p:txBody>
      </p:sp>
    </p:spTree>
    <p:extLst>
      <p:ext uri="{BB962C8B-B14F-4D97-AF65-F5344CB8AC3E}">
        <p14:creationId xmlns:p14="http://schemas.microsoft.com/office/powerpoint/2010/main" val="34918488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9816</TotalTime>
  <Words>2172</Words>
  <Application>Microsoft Macintosh PowerPoint</Application>
  <PresentationFormat>Widescreen</PresentationFormat>
  <Paragraphs>261</Paragraphs>
  <Slides>27</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Aptos</vt:lpstr>
      <vt:lpstr>Aptos Display</vt:lpstr>
      <vt:lpstr>Arial</vt:lpstr>
      <vt:lpstr>Avenir Next LT Pro</vt:lpstr>
      <vt:lpstr>Book Antiqua</vt:lpstr>
      <vt:lpstr>Calibri</vt:lpstr>
      <vt:lpstr>Cambria Math</vt:lpstr>
      <vt:lpstr>Helvetica Neue</vt:lpstr>
      <vt:lpstr>Times New Roman</vt:lpstr>
      <vt:lpstr>Office Theme</vt:lpstr>
      <vt:lpstr>Nonvolatile Computer Memory Using MEMS  Technology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What’s Next ?</vt:lpstr>
      <vt:lpstr>PowerPoint Presentation</vt:lpstr>
      <vt:lpstr>PowerPoint Presentation</vt:lpstr>
      <vt:lpstr>PowerPoint Presentation</vt:lpstr>
      <vt:lpstr>PowerPoint Presentation</vt:lpstr>
      <vt:lpstr>Motivation: Improving Computer Processing</vt:lpstr>
      <vt:lpstr>PowerPoint Presentation</vt:lpstr>
      <vt:lpstr>PowerPoint Presentation</vt:lpstr>
      <vt:lpstr>The MEMS device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Romindra Gokhul</dc:creator>
  <cp:lastModifiedBy>Romindra Gokhul</cp:lastModifiedBy>
  <cp:revision>28</cp:revision>
  <dcterms:created xsi:type="dcterms:W3CDTF">2026-07-08T13:22:13Z</dcterms:created>
  <dcterms:modified xsi:type="dcterms:W3CDTF">2026-07-31T04:51:24Z</dcterms:modified>
</cp:coreProperties>
</file>